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40" r:id="rId4"/>
    <p:sldId id="259" r:id="rId5"/>
    <p:sldId id="260" r:id="rId6"/>
    <p:sldId id="352" r:id="rId7"/>
    <p:sldId id="363" r:id="rId8"/>
    <p:sldId id="261" r:id="rId9"/>
    <p:sldId id="345" r:id="rId10"/>
    <p:sldId id="365" r:id="rId11"/>
    <p:sldId id="284" r:id="rId12"/>
    <p:sldId id="364" r:id="rId13"/>
    <p:sldId id="285" r:id="rId14"/>
    <p:sldId id="318" r:id="rId15"/>
    <p:sldId id="319" r:id="rId16"/>
    <p:sldId id="346" r:id="rId17"/>
    <p:sldId id="286" r:id="rId18"/>
    <p:sldId id="347" r:id="rId19"/>
    <p:sldId id="349" r:id="rId20"/>
    <p:sldId id="321" r:id="rId21"/>
    <p:sldId id="322" r:id="rId22"/>
    <p:sldId id="287" r:id="rId23"/>
    <p:sldId id="320" r:id="rId24"/>
    <p:sldId id="348" r:id="rId25"/>
    <p:sldId id="341" r:id="rId26"/>
    <p:sldId id="262" r:id="rId27"/>
    <p:sldId id="324" r:id="rId28"/>
    <p:sldId id="264" r:id="rId29"/>
    <p:sldId id="265" r:id="rId30"/>
    <p:sldId id="266" r:id="rId31"/>
    <p:sldId id="353" r:id="rId32"/>
    <p:sldId id="326" r:id="rId33"/>
    <p:sldId id="350" r:id="rId34"/>
    <p:sldId id="289" r:id="rId35"/>
    <p:sldId id="334" r:id="rId36"/>
    <p:sldId id="351" r:id="rId37"/>
    <p:sldId id="290" r:id="rId38"/>
    <p:sldId id="291" r:id="rId39"/>
    <p:sldId id="342" r:id="rId40"/>
    <p:sldId id="268" r:id="rId41"/>
    <p:sldId id="271" r:id="rId42"/>
    <p:sldId id="293" r:id="rId43"/>
    <p:sldId id="294" r:id="rId44"/>
    <p:sldId id="332" r:id="rId45"/>
    <p:sldId id="333" r:id="rId46"/>
    <p:sldId id="335" r:id="rId47"/>
    <p:sldId id="343" r:id="rId48"/>
    <p:sldId id="272" r:id="rId49"/>
    <p:sldId id="354" r:id="rId50"/>
    <p:sldId id="275" r:id="rId51"/>
    <p:sldId id="358" r:id="rId52"/>
    <p:sldId id="277" r:id="rId53"/>
    <p:sldId id="355" r:id="rId54"/>
    <p:sldId id="366" r:id="rId55"/>
    <p:sldId id="295" r:id="rId56"/>
    <p:sldId id="336" r:id="rId57"/>
    <p:sldId id="296" r:id="rId58"/>
    <p:sldId id="359" r:id="rId59"/>
    <p:sldId id="299" r:id="rId60"/>
    <p:sldId id="300" r:id="rId61"/>
    <p:sldId id="360" r:id="rId62"/>
    <p:sldId id="361" r:id="rId63"/>
    <p:sldId id="344" r:id="rId64"/>
    <p:sldId id="337" r:id="rId65"/>
    <p:sldId id="280" r:id="rId66"/>
    <p:sldId id="362" r:id="rId67"/>
    <p:sldId id="357" r:id="rId68"/>
    <p:sldId id="303" r:id="rId69"/>
    <p:sldId id="304" r:id="rId70"/>
    <p:sldId id="305" r:id="rId71"/>
    <p:sldId id="306" r:id="rId72"/>
    <p:sldId id="308" r:id="rId73"/>
    <p:sldId id="310" r:id="rId74"/>
    <p:sldId id="311" r:id="rId75"/>
    <p:sldId id="312" r:id="rId76"/>
    <p:sldId id="314" r:id="rId77"/>
    <p:sldId id="309" r:id="rId78"/>
    <p:sldId id="316" r:id="rId79"/>
    <p:sldId id="339" r:id="rId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704340C-DEC0-4972-907C-813A24A1EBAD}" type="datetimeFigureOut">
              <a:rPr lang="zh-CN" altLang="en-US"/>
              <a:pPr>
                <a:defRPr/>
              </a:pPr>
              <a:t>2019/3/28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9273F8-EFD2-437D-833A-DA8E46776BE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13EEFF-38D2-49C8-8BE6-E80C5C23E1F1}" type="datetimeFigureOut">
              <a:rPr lang="zh-CN" altLang="en-US"/>
              <a:pPr>
                <a:defRPr/>
              </a:pPr>
              <a:t>2019/3/28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2B4519-1B49-4C30-B2B2-828B2E5D87E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05DAA3-74FA-4B4F-ABDB-4B300188BC10}" type="datetimeFigureOut">
              <a:rPr lang="zh-CN" altLang="en-US"/>
              <a:pPr>
                <a:defRPr/>
              </a:pPr>
              <a:t>2019/3/28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E76D3D-3DC7-48BA-9ED1-582A666C515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127C1CD-EFC4-4BAD-9D83-8889EB0B7BF3}" type="datetimeFigureOut">
              <a:rPr lang="zh-CN" altLang="en-US"/>
              <a:pPr>
                <a:defRPr/>
              </a:pPr>
              <a:t>2019/3/28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12E7E6-E536-4F01-BD87-3A34C6036FD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C6E4AAA-4E60-4825-BA89-C1FA7F464D40}" type="datetimeFigureOut">
              <a:rPr lang="zh-CN" altLang="en-US"/>
              <a:pPr>
                <a:defRPr/>
              </a:pPr>
              <a:t>2019/3/28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52E82B-BA90-4B7E-9796-7DB34B91A40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DCB3143-367A-4CFE-BB82-49956CB285F3}" type="datetimeFigureOut">
              <a:rPr lang="zh-CN" altLang="en-US"/>
              <a:pPr>
                <a:defRPr/>
              </a:pPr>
              <a:t>2019/3/28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3089FC-F397-41FE-8596-1A866606F3A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0175E55-D1DE-490E-A713-EFAEADF56FD3}" type="datetimeFigureOut">
              <a:rPr lang="zh-CN" altLang="en-US"/>
              <a:pPr>
                <a:defRPr/>
              </a:pPr>
              <a:t>2019/3/28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138FC4F-525B-4563-A07A-96E7EB52070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0206EA3-A2C1-4F8B-BD86-C7E8310A433E}" type="datetimeFigureOut">
              <a:rPr lang="zh-CN" altLang="en-US"/>
              <a:pPr>
                <a:defRPr/>
              </a:pPr>
              <a:t>2019/3/28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0DEC833-D14E-4083-8AA1-F3D31A24AD0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48002C5-0EB9-4AC0-8B92-0E829DF94DAD}" type="datetimeFigureOut">
              <a:rPr lang="zh-CN" altLang="en-US"/>
              <a:pPr>
                <a:defRPr/>
              </a:pPr>
              <a:t>2019/3/28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F13CB62-34F8-41B0-8971-3D73A10DFD9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D4BF271-AA59-452B-BE0E-169E5E70F25B}" type="datetimeFigureOut">
              <a:rPr lang="zh-CN" altLang="en-US"/>
              <a:pPr>
                <a:defRPr/>
              </a:pPr>
              <a:t>2019/3/28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EE24B4-6C5B-4A83-84F2-2C0AC7693CB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75BCF0-DE96-4BF9-B3DA-CF6334F768B6}" type="datetimeFigureOut">
              <a:rPr lang="zh-CN" altLang="en-US"/>
              <a:pPr>
                <a:defRPr/>
              </a:pPr>
              <a:t>2019/3/28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3C0E29-1303-4CEE-AEE3-3DABD0E6640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0B243CF-11EA-48E8-A2A3-350832E0EB9F}" type="datetimeFigureOut">
              <a:rPr lang="zh-CN" altLang="en-US"/>
              <a:pPr>
                <a:defRPr/>
              </a:pPr>
              <a:t>2019/3/28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01BC838-60DD-4D5D-8C3C-064BFD9179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47.xml"/><Relationship Id="rId4" Type="http://schemas.openxmlformats.org/officeDocument/2006/relationships/slide" Target="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en.wikipedia.org/wiki/Postconditi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n/imgres?imgurl=http://www.nytimes.com/images/2007/06/22/realestate/house2.jpg&amp;imgrefurl=http://dreamhome.blogs.nytimes.com/tag/dream-home/&amp;h=600&amp;w=800&amp;sz=124&amp;hl=zh-CN&amp;start=1&amp;usg=__OajkZYmLbJKhAAQYPkrNgagLmgM=&amp;tbnid=WSL3-KrjY55mpM:&amp;tbnh=107&amp;tbnw=143&amp;prev=/images?q=house&amp;gbv=2&amp;ndsp=20&amp;complete=1&amp;hl=zh-CN&amp;newwindow=1&amp;sa=N"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images.google.cn/imgres?imgurl=http://www.destination360.com/north-america/us/washington/images/s/seattle-condo-rental.jpg&amp;imgrefurl=http://www.destination360.com/north-america/us/washington/seattle-condo-rental.php&amp;h=332&amp;w=415&amp;sz=42&amp;hl=zh-CN&amp;start=1&amp;usg=__Wontl5ck60yqCs2cbJqZJRl4M6g=&amp;tbnid=2RKccm904R3KCM:&amp;tbnh=100&amp;tbnw=125&amp;prev=/images?q=Condo&amp;gbv=2&amp;complete=1&amp;hl=zh-CN&amp;newwindow=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684213" y="4941888"/>
            <a:ext cx="7632700" cy="946150"/>
          </a:xfrm>
          <a:prstGeom prst="rect">
            <a:avLst/>
          </a:prstGeom>
          <a:noFill/>
          <a:ln w="9525">
            <a:noFill/>
            <a:miter lim="800000"/>
            <a:headEnd/>
            <a:tailEnd/>
          </a:ln>
        </p:spPr>
        <p:txBody>
          <a:bodyPr>
            <a:spAutoFit/>
          </a:bodyPr>
          <a:lstStyle/>
          <a:p>
            <a:pPr algn="ctr"/>
            <a:r>
              <a:rPr lang="en-US" altLang="zh-CN" sz="2800" b="1" dirty="0"/>
              <a:t>Professor: </a:t>
            </a:r>
            <a:r>
              <a:rPr lang="en-US" altLang="zh-CN" sz="2800" b="1" dirty="0" err="1"/>
              <a:t>Yushan</a:t>
            </a:r>
            <a:r>
              <a:rPr lang="en-US" altLang="zh-CN" sz="2800" b="1" dirty="0"/>
              <a:t> Sun</a:t>
            </a:r>
          </a:p>
          <a:p>
            <a:pPr algn="ctr"/>
            <a:r>
              <a:rPr lang="en-US" altLang="zh-CN" sz="2800" b="1" dirty="0"/>
              <a:t>Spring </a:t>
            </a:r>
            <a:r>
              <a:rPr lang="en-US" altLang="zh-CN" sz="2800" b="1"/>
              <a:t>Term </a:t>
            </a:r>
            <a:r>
              <a:rPr lang="en-US" altLang="zh-CN" sz="2800" b="1" smtClean="0"/>
              <a:t>2019</a:t>
            </a:r>
            <a:endParaRPr lang="en-US" altLang="zh-CN" dirty="0"/>
          </a:p>
        </p:txBody>
      </p:sp>
      <p:sp>
        <p:nvSpPr>
          <p:cNvPr id="13315" name="Rectangle 2"/>
          <p:cNvSpPr>
            <a:spLocks noChangeArrowheads="1"/>
          </p:cNvSpPr>
          <p:nvPr/>
        </p:nvSpPr>
        <p:spPr bwMode="auto">
          <a:xfrm>
            <a:off x="685800" y="115888"/>
            <a:ext cx="7772400" cy="1470025"/>
          </a:xfrm>
          <a:prstGeom prst="rect">
            <a:avLst/>
          </a:prstGeom>
          <a:noFill/>
          <a:ln w="9525">
            <a:noFill/>
            <a:miter lim="800000"/>
            <a:headEnd/>
            <a:tailEnd/>
          </a:ln>
        </p:spPr>
        <p:txBody>
          <a:bodyPr anchor="ctr"/>
          <a:lstStyle/>
          <a:p>
            <a:pPr algn="ctr"/>
            <a:r>
              <a:rPr lang="en-US" altLang="zh-CN" sz="2800" b="1"/>
              <a:t>Lecture </a:t>
            </a:r>
            <a:r>
              <a:rPr lang="en-US" altLang="zh-CN" sz="2800" b="1" smtClean="0"/>
              <a:t>6. </a:t>
            </a:r>
            <a:r>
              <a:rPr lang="en-US" altLang="zh-CN" sz="2800" b="1" dirty="0"/>
              <a:t>SOLID Principle in </a:t>
            </a:r>
            <a:r>
              <a:rPr lang="en-US" altLang="zh-CN" sz="2800" b="1" dirty="0" err="1"/>
              <a:t>OO</a:t>
            </a:r>
            <a:r>
              <a:rPr lang="en-US" altLang="zh-CN" sz="2800" b="1" dirty="0"/>
              <a:t> Design </a:t>
            </a:r>
          </a:p>
        </p:txBody>
      </p:sp>
      <p:sp>
        <p:nvSpPr>
          <p:cNvPr id="5" name="Rectangle 7"/>
          <p:cNvSpPr>
            <a:spLocks noChangeArrowheads="1"/>
          </p:cNvSpPr>
          <p:nvPr/>
        </p:nvSpPr>
        <p:spPr bwMode="auto">
          <a:xfrm>
            <a:off x="251520" y="1916113"/>
            <a:ext cx="8135938" cy="1584325"/>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lnSpc>
                <a:spcPct val="130000"/>
              </a:lnSpc>
              <a:spcBef>
                <a:spcPct val="0"/>
              </a:spcBef>
              <a:buFontTx/>
              <a:buNone/>
            </a:pPr>
            <a:r>
              <a:rPr lang="en-US" altLang="zh-CN" sz="3000" b="1" dirty="0">
                <a:latin typeface="微软雅黑" pitchFamily="34" charset="-122"/>
                <a:ea typeface="微软雅黑" pitchFamily="34" charset="-122"/>
              </a:rPr>
              <a:t>Object Oriented Modeling Technology</a:t>
            </a:r>
          </a:p>
          <a:p>
            <a:pPr algn="ctr" eaLnBrk="1" hangingPunct="1">
              <a:lnSpc>
                <a:spcPct val="130000"/>
              </a:lnSpc>
              <a:spcBef>
                <a:spcPct val="0"/>
              </a:spcBef>
              <a:buFontTx/>
              <a:buNone/>
            </a:pPr>
            <a:r>
              <a:rPr lang="zh-CN" altLang="en-US" b="1" dirty="0">
                <a:latin typeface="微软雅黑" pitchFamily="34" charset="-122"/>
                <a:ea typeface="微软雅黑" pitchFamily="34" charset="-122"/>
              </a:rPr>
              <a:t>面向对象建模技术</a:t>
            </a:r>
            <a:r>
              <a:rPr lang="en-US" altLang="zh-CN" dirty="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ine 22"/>
          <p:cNvSpPr>
            <a:spLocks noChangeShapeType="1"/>
          </p:cNvSpPr>
          <p:nvPr/>
        </p:nvSpPr>
        <p:spPr bwMode="auto">
          <a:xfrm>
            <a:off x="6230020" y="4078337"/>
            <a:ext cx="0" cy="358775"/>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4" name="Rectangle 5"/>
          <p:cNvSpPr>
            <a:spLocks noChangeArrowheads="1"/>
          </p:cNvSpPr>
          <p:nvPr/>
        </p:nvSpPr>
        <p:spPr bwMode="auto">
          <a:xfrm>
            <a:off x="922636" y="2419772"/>
            <a:ext cx="2376264" cy="43973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800" b="1">
                <a:latin typeface="Arial" pitchFamily="34" charset="0"/>
                <a:cs typeface="Arial" pitchFamily="34" charset="0"/>
              </a:rPr>
              <a:t>Report</a:t>
            </a:r>
            <a:endParaRPr lang="en-US" altLang="zh-CN" sz="2800">
              <a:latin typeface="Arial" pitchFamily="34" charset="0"/>
              <a:cs typeface="Arial" pitchFamily="34" charset="0"/>
            </a:endParaRPr>
          </a:p>
        </p:txBody>
      </p:sp>
      <p:sp>
        <p:nvSpPr>
          <p:cNvPr id="5" name="Rectangle 6"/>
          <p:cNvSpPr>
            <a:spLocks noChangeArrowheads="1"/>
          </p:cNvSpPr>
          <p:nvPr/>
        </p:nvSpPr>
        <p:spPr bwMode="auto">
          <a:xfrm>
            <a:off x="922636" y="3516734"/>
            <a:ext cx="2376264" cy="377825"/>
          </a:xfrm>
          <a:prstGeom prst="rect">
            <a:avLst/>
          </a:prstGeom>
          <a:solidFill>
            <a:srgbClr val="FFFFFF"/>
          </a:solidFill>
          <a:ln w="12700">
            <a:solidFill>
              <a:srgbClr val="000000"/>
            </a:solidFill>
            <a:miter lim="800000"/>
            <a:headEnd/>
            <a:tailEnd/>
          </a:ln>
        </p:spPr>
        <p:txBody>
          <a:bodyPr wrap="square" lIns="0" tIns="0" rIns="0" bIns="0" anchor="ctr">
            <a:spAutoFit/>
          </a:bodyPr>
          <a:lstStyle/>
          <a:p>
            <a:r>
              <a:rPr lang="en-US" altLang="zh-CN" sz="2400">
                <a:latin typeface="Arial" pitchFamily="34" charset="0"/>
                <a:cs typeface="Arial" pitchFamily="34" charset="0"/>
              </a:rPr>
              <a:t>+printReport()</a:t>
            </a:r>
          </a:p>
        </p:txBody>
      </p:sp>
      <p:sp>
        <p:nvSpPr>
          <p:cNvPr id="6" name="Text Box 7"/>
          <p:cNvSpPr txBox="1">
            <a:spLocks noChangeArrowheads="1"/>
          </p:cNvSpPr>
          <p:nvPr/>
        </p:nvSpPr>
        <p:spPr bwMode="auto">
          <a:xfrm>
            <a:off x="922636" y="2872209"/>
            <a:ext cx="2376264" cy="631825"/>
          </a:xfrm>
          <a:prstGeom prst="rect">
            <a:avLst/>
          </a:prstGeom>
          <a:solidFill>
            <a:srgbClr val="FFFFFF"/>
          </a:solidFill>
          <a:ln w="9525">
            <a:solidFill>
              <a:srgbClr val="000000"/>
            </a:solidFill>
            <a:miter lim="800000"/>
            <a:headEnd/>
            <a:tailEnd/>
          </a:ln>
        </p:spPr>
        <p:txBody>
          <a:bodyPr wrap="square" lIns="18000" tIns="0" bIns="0">
            <a:spAutoFit/>
          </a:bodyPr>
          <a:lstStyle/>
          <a:p>
            <a:pPr>
              <a:lnSpc>
                <a:spcPct val="85000"/>
              </a:lnSpc>
            </a:pPr>
            <a:r>
              <a:rPr lang="en-US" altLang="zh-CN" sz="2400">
                <a:latin typeface="Arial" pitchFamily="34" charset="0"/>
                <a:cs typeface="Arial" pitchFamily="34" charset="0"/>
              </a:rPr>
              <a:t>-f: Format</a:t>
            </a:r>
          </a:p>
          <a:p>
            <a:pPr>
              <a:lnSpc>
                <a:spcPct val="85000"/>
              </a:lnSpc>
            </a:pPr>
            <a:r>
              <a:rPr lang="en-US" altLang="zh-CN" sz="2400">
                <a:latin typeface="Arial" pitchFamily="34" charset="0"/>
                <a:cs typeface="Arial" pitchFamily="34" charset="0"/>
              </a:rPr>
              <a:t>-content: String</a:t>
            </a:r>
          </a:p>
        </p:txBody>
      </p:sp>
      <p:sp>
        <p:nvSpPr>
          <p:cNvPr id="8" name="Line 12"/>
          <p:cNvSpPr>
            <a:spLocks noChangeShapeType="1"/>
          </p:cNvSpPr>
          <p:nvPr/>
        </p:nvSpPr>
        <p:spPr bwMode="auto">
          <a:xfrm>
            <a:off x="3492625" y="3069058"/>
            <a:ext cx="1622003" cy="11113"/>
          </a:xfrm>
          <a:prstGeom prst="line">
            <a:avLst/>
          </a:prstGeom>
          <a:noFill/>
          <a:ln w="44450">
            <a:solidFill>
              <a:srgbClr val="FF0000"/>
            </a:solidFill>
            <a:round/>
            <a:headEnd/>
            <a:tailEnd type="triangle" w="med" len="med"/>
          </a:ln>
        </p:spPr>
        <p:txBody>
          <a:bodyPr/>
          <a:lstStyle/>
          <a:p>
            <a:endParaRPr lang="zh-CN" altLang="en-US">
              <a:latin typeface="Arial" pitchFamily="34" charset="0"/>
              <a:cs typeface="Arial" pitchFamily="34" charset="0"/>
            </a:endParaRPr>
          </a:p>
        </p:txBody>
      </p:sp>
      <p:sp>
        <p:nvSpPr>
          <p:cNvPr id="9" name="AutoShape 13"/>
          <p:cNvSpPr>
            <a:spLocks noChangeArrowheads="1"/>
          </p:cNvSpPr>
          <p:nvPr/>
        </p:nvSpPr>
        <p:spPr bwMode="auto">
          <a:xfrm>
            <a:off x="3324350" y="2962697"/>
            <a:ext cx="215900" cy="215900"/>
          </a:xfrm>
          <a:prstGeom prst="diamond">
            <a:avLst/>
          </a:prstGeom>
          <a:noFill/>
          <a:ln w="25400">
            <a:solidFill>
              <a:srgbClr val="FF0000"/>
            </a:solidFill>
            <a:miter lim="800000"/>
            <a:headEnd/>
            <a:tailEnd/>
          </a:ln>
        </p:spPr>
        <p:txBody>
          <a:bodyPr wrap="none" anchor="ctr"/>
          <a:lstStyle/>
          <a:p>
            <a:endParaRPr lang="zh-CN" altLang="en-US">
              <a:latin typeface="Arial" pitchFamily="34" charset="0"/>
              <a:cs typeface="Arial" pitchFamily="34" charset="0"/>
            </a:endParaRPr>
          </a:p>
        </p:txBody>
      </p:sp>
      <p:sp>
        <p:nvSpPr>
          <p:cNvPr id="11" name="Rectangle 5"/>
          <p:cNvSpPr>
            <a:spLocks noChangeArrowheads="1"/>
          </p:cNvSpPr>
          <p:nvPr/>
        </p:nvSpPr>
        <p:spPr bwMode="auto">
          <a:xfrm>
            <a:off x="5114628" y="2478509"/>
            <a:ext cx="2195512" cy="439738"/>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800" b="1" i="1">
                <a:latin typeface="Arial" pitchFamily="34" charset="0"/>
                <a:cs typeface="Arial" pitchFamily="34" charset="0"/>
              </a:rPr>
              <a:t>Format</a:t>
            </a:r>
            <a:endParaRPr lang="en-US" altLang="zh-CN" sz="2800" i="1">
              <a:latin typeface="Arial" pitchFamily="34" charset="0"/>
              <a:cs typeface="Arial" pitchFamily="34" charset="0"/>
            </a:endParaRPr>
          </a:p>
        </p:txBody>
      </p:sp>
      <p:sp>
        <p:nvSpPr>
          <p:cNvPr id="12" name="Rectangle 6"/>
          <p:cNvSpPr>
            <a:spLocks noChangeArrowheads="1"/>
          </p:cNvSpPr>
          <p:nvPr/>
        </p:nvSpPr>
        <p:spPr bwMode="auto">
          <a:xfrm>
            <a:off x="5114628" y="3267497"/>
            <a:ext cx="2195512" cy="377825"/>
          </a:xfrm>
          <a:prstGeom prst="rect">
            <a:avLst/>
          </a:prstGeom>
          <a:solidFill>
            <a:srgbClr val="FFFFFF"/>
          </a:solidFill>
          <a:ln w="12700">
            <a:solidFill>
              <a:srgbClr val="000000"/>
            </a:solidFill>
            <a:miter lim="800000"/>
            <a:headEnd/>
            <a:tailEnd/>
          </a:ln>
        </p:spPr>
        <p:txBody>
          <a:bodyPr lIns="0" tIns="0" rIns="0" bIns="0" anchor="ctr">
            <a:spAutoFit/>
          </a:bodyPr>
          <a:lstStyle/>
          <a:p>
            <a:r>
              <a:rPr lang="en-US" altLang="zh-CN" sz="2400">
                <a:latin typeface="Arial" pitchFamily="34" charset="0"/>
                <a:cs typeface="Arial" pitchFamily="34" charset="0"/>
              </a:rPr>
              <a:t>+format()</a:t>
            </a:r>
          </a:p>
        </p:txBody>
      </p:sp>
      <p:sp>
        <p:nvSpPr>
          <p:cNvPr id="13" name="Text Box 7"/>
          <p:cNvSpPr txBox="1">
            <a:spLocks noChangeArrowheads="1"/>
          </p:cNvSpPr>
          <p:nvPr/>
        </p:nvSpPr>
        <p:spPr bwMode="auto">
          <a:xfrm>
            <a:off x="5114628" y="2892847"/>
            <a:ext cx="2195512" cy="374650"/>
          </a:xfrm>
          <a:prstGeom prst="rect">
            <a:avLst/>
          </a:prstGeom>
          <a:solidFill>
            <a:srgbClr val="FFFFFF"/>
          </a:solidFill>
          <a:ln w="9525">
            <a:solidFill>
              <a:srgbClr val="000000"/>
            </a:solidFill>
            <a:miter lim="800000"/>
            <a:headEnd/>
            <a:tailEnd/>
          </a:ln>
        </p:spPr>
        <p:txBody>
          <a:bodyPr lIns="18000" tIns="0" bIns="0">
            <a:spAutoFit/>
          </a:bodyPr>
          <a:lstStyle/>
          <a:p>
            <a:r>
              <a:rPr lang="en-US" altLang="zh-CN" sz="2400">
                <a:latin typeface="Arial" pitchFamily="34" charset="0"/>
                <a:cs typeface="Arial" pitchFamily="34" charset="0"/>
              </a:rPr>
              <a:t>-format</a:t>
            </a:r>
          </a:p>
        </p:txBody>
      </p:sp>
      <p:sp>
        <p:nvSpPr>
          <p:cNvPr id="14" name="Line 20"/>
          <p:cNvSpPr>
            <a:spLocks noChangeShapeType="1"/>
          </p:cNvSpPr>
          <p:nvPr/>
        </p:nvSpPr>
        <p:spPr bwMode="auto">
          <a:xfrm>
            <a:off x="4480050" y="4062834"/>
            <a:ext cx="3478162" cy="14288"/>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15" name="Line 21"/>
          <p:cNvSpPr>
            <a:spLocks noChangeShapeType="1"/>
          </p:cNvSpPr>
          <p:nvPr/>
        </p:nvSpPr>
        <p:spPr bwMode="auto">
          <a:xfrm>
            <a:off x="4500687" y="4053309"/>
            <a:ext cx="0" cy="431800"/>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16" name="Line 22"/>
          <p:cNvSpPr>
            <a:spLocks noChangeShapeType="1"/>
          </p:cNvSpPr>
          <p:nvPr/>
        </p:nvSpPr>
        <p:spPr bwMode="auto">
          <a:xfrm>
            <a:off x="7958212" y="4062834"/>
            <a:ext cx="0" cy="358775"/>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17" name="AutoShape 23"/>
          <p:cNvSpPr>
            <a:spLocks noChangeArrowheads="1"/>
          </p:cNvSpPr>
          <p:nvPr/>
        </p:nvSpPr>
        <p:spPr bwMode="auto">
          <a:xfrm>
            <a:off x="6049169" y="3645322"/>
            <a:ext cx="358775" cy="431800"/>
          </a:xfrm>
          <a:prstGeom prst="upArrow">
            <a:avLst>
              <a:gd name="adj1" fmla="val 0"/>
              <a:gd name="adj2" fmla="val 69025"/>
            </a:avLst>
          </a:prstGeom>
          <a:solidFill>
            <a:schemeClr val="accent1"/>
          </a:solidFill>
          <a:ln w="9525">
            <a:solidFill>
              <a:schemeClr val="tx1"/>
            </a:solidFill>
            <a:miter lim="800000"/>
            <a:headEnd/>
            <a:tailEnd/>
          </a:ln>
        </p:spPr>
        <p:txBody>
          <a:bodyPr vert="eaVert" wrap="none" anchor="ctr"/>
          <a:lstStyle/>
          <a:p>
            <a:endParaRPr lang="zh-CN" altLang="en-US">
              <a:latin typeface="Arial" pitchFamily="34" charset="0"/>
              <a:cs typeface="Arial" pitchFamily="34" charset="0"/>
            </a:endParaRPr>
          </a:p>
        </p:txBody>
      </p:sp>
      <p:sp>
        <p:nvSpPr>
          <p:cNvPr id="18" name="Rectangle 5"/>
          <p:cNvSpPr>
            <a:spLocks noChangeArrowheads="1"/>
          </p:cNvSpPr>
          <p:nvPr/>
        </p:nvSpPr>
        <p:spPr bwMode="auto">
          <a:xfrm>
            <a:off x="3637087" y="4335884"/>
            <a:ext cx="1728788" cy="439738"/>
          </a:xfrm>
          <a:prstGeom prst="rect">
            <a:avLst/>
          </a:prstGeom>
          <a:solidFill>
            <a:schemeClr val="bg1"/>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Format1</a:t>
            </a:r>
            <a:endParaRPr lang="en-US" altLang="zh-CN" sz="2800">
              <a:latin typeface="Arial" pitchFamily="34" charset="0"/>
              <a:cs typeface="Arial" pitchFamily="34" charset="0"/>
            </a:endParaRPr>
          </a:p>
        </p:txBody>
      </p:sp>
      <p:sp>
        <p:nvSpPr>
          <p:cNvPr id="19" name="Rectangle 6"/>
          <p:cNvSpPr>
            <a:spLocks noChangeArrowheads="1"/>
          </p:cNvSpPr>
          <p:nvPr/>
        </p:nvSpPr>
        <p:spPr bwMode="auto">
          <a:xfrm>
            <a:off x="3637087" y="5124872"/>
            <a:ext cx="1728788" cy="377825"/>
          </a:xfrm>
          <a:prstGeom prst="rect">
            <a:avLst/>
          </a:prstGeom>
          <a:solidFill>
            <a:schemeClr val="bg1"/>
          </a:solidFill>
          <a:ln w="12700">
            <a:solidFill>
              <a:srgbClr val="000000"/>
            </a:solidFill>
            <a:miter lim="800000"/>
            <a:headEnd/>
            <a:tailEnd/>
          </a:ln>
        </p:spPr>
        <p:txBody>
          <a:bodyPr lIns="0" tIns="0" rIns="0" bIns="0" anchor="ctr">
            <a:spAutoFit/>
          </a:bodyPr>
          <a:lstStyle/>
          <a:p>
            <a:r>
              <a:rPr lang="en-US" altLang="zh-CN" sz="2400">
                <a:latin typeface="Arial" pitchFamily="34" charset="0"/>
                <a:cs typeface="Arial" pitchFamily="34" charset="0"/>
              </a:rPr>
              <a:t>+format()</a:t>
            </a:r>
          </a:p>
        </p:txBody>
      </p:sp>
      <p:sp>
        <p:nvSpPr>
          <p:cNvPr id="20" name="Text Box 7"/>
          <p:cNvSpPr txBox="1">
            <a:spLocks noChangeArrowheads="1"/>
          </p:cNvSpPr>
          <p:nvPr/>
        </p:nvSpPr>
        <p:spPr bwMode="auto">
          <a:xfrm>
            <a:off x="3637087" y="4750222"/>
            <a:ext cx="1728788" cy="374650"/>
          </a:xfrm>
          <a:prstGeom prst="rect">
            <a:avLst/>
          </a:prstGeom>
          <a:solidFill>
            <a:schemeClr val="bg1"/>
          </a:solidFill>
          <a:ln w="9525">
            <a:solidFill>
              <a:srgbClr val="000000"/>
            </a:solidFill>
            <a:miter lim="800000"/>
            <a:headEnd/>
            <a:tailEnd/>
          </a:ln>
        </p:spPr>
        <p:txBody>
          <a:bodyPr lIns="18000" tIns="0" bIns="0">
            <a:spAutoFit/>
          </a:bodyPr>
          <a:lstStyle/>
          <a:p>
            <a:r>
              <a:rPr lang="en-US" altLang="zh-CN" sz="2400">
                <a:latin typeface="Arial" pitchFamily="34" charset="0"/>
                <a:cs typeface="Arial" pitchFamily="34" charset="0"/>
              </a:rPr>
              <a:t>-format</a:t>
            </a:r>
          </a:p>
        </p:txBody>
      </p:sp>
      <p:sp>
        <p:nvSpPr>
          <p:cNvPr id="21" name="Rectangle 5"/>
          <p:cNvSpPr>
            <a:spLocks noChangeArrowheads="1"/>
          </p:cNvSpPr>
          <p:nvPr/>
        </p:nvSpPr>
        <p:spPr bwMode="auto">
          <a:xfrm>
            <a:off x="5437932" y="4350172"/>
            <a:ext cx="1619250" cy="439737"/>
          </a:xfrm>
          <a:prstGeom prst="rect">
            <a:avLst/>
          </a:prstGeom>
          <a:solidFill>
            <a:schemeClr val="bg1"/>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Format2</a:t>
            </a:r>
            <a:endParaRPr lang="en-US" altLang="zh-CN" sz="2800">
              <a:latin typeface="Arial" pitchFamily="34" charset="0"/>
              <a:cs typeface="Arial" pitchFamily="34" charset="0"/>
            </a:endParaRPr>
          </a:p>
        </p:txBody>
      </p:sp>
      <p:sp>
        <p:nvSpPr>
          <p:cNvPr id="22" name="Rectangle 6"/>
          <p:cNvSpPr>
            <a:spLocks noChangeArrowheads="1"/>
          </p:cNvSpPr>
          <p:nvPr/>
        </p:nvSpPr>
        <p:spPr bwMode="auto">
          <a:xfrm>
            <a:off x="5437932" y="5139159"/>
            <a:ext cx="1619250" cy="377825"/>
          </a:xfrm>
          <a:prstGeom prst="rect">
            <a:avLst/>
          </a:prstGeom>
          <a:solidFill>
            <a:schemeClr val="bg1"/>
          </a:solidFill>
          <a:ln w="12700">
            <a:solidFill>
              <a:srgbClr val="000000"/>
            </a:solidFill>
            <a:miter lim="800000"/>
            <a:headEnd/>
            <a:tailEnd/>
          </a:ln>
        </p:spPr>
        <p:txBody>
          <a:bodyPr lIns="0" tIns="0" rIns="0" bIns="0" anchor="ctr">
            <a:spAutoFit/>
          </a:bodyPr>
          <a:lstStyle/>
          <a:p>
            <a:r>
              <a:rPr lang="en-US" altLang="zh-CN" sz="2400">
                <a:latin typeface="Arial" pitchFamily="34" charset="0"/>
                <a:cs typeface="Arial" pitchFamily="34" charset="0"/>
              </a:rPr>
              <a:t>+format()</a:t>
            </a:r>
          </a:p>
        </p:txBody>
      </p:sp>
      <p:sp>
        <p:nvSpPr>
          <p:cNvPr id="23" name="Text Box 7"/>
          <p:cNvSpPr txBox="1">
            <a:spLocks noChangeArrowheads="1"/>
          </p:cNvSpPr>
          <p:nvPr/>
        </p:nvSpPr>
        <p:spPr bwMode="auto">
          <a:xfrm>
            <a:off x="5437932" y="4764509"/>
            <a:ext cx="1619250" cy="374650"/>
          </a:xfrm>
          <a:prstGeom prst="rect">
            <a:avLst/>
          </a:prstGeom>
          <a:solidFill>
            <a:schemeClr val="bg1"/>
          </a:solidFill>
          <a:ln w="9525">
            <a:solidFill>
              <a:srgbClr val="000000"/>
            </a:solidFill>
            <a:miter lim="800000"/>
            <a:headEnd/>
            <a:tailEnd/>
          </a:ln>
        </p:spPr>
        <p:txBody>
          <a:bodyPr lIns="18000" tIns="0" bIns="0">
            <a:spAutoFit/>
          </a:bodyPr>
          <a:lstStyle/>
          <a:p>
            <a:r>
              <a:rPr lang="en-US" altLang="zh-CN" sz="2400">
                <a:latin typeface="Arial" pitchFamily="34" charset="0"/>
                <a:cs typeface="Arial" pitchFamily="34" charset="0"/>
              </a:rPr>
              <a:t>-format</a:t>
            </a:r>
          </a:p>
        </p:txBody>
      </p:sp>
      <p:sp>
        <p:nvSpPr>
          <p:cNvPr id="24" name="Text Box 25"/>
          <p:cNvSpPr txBox="1">
            <a:spLocks noChangeArrowheads="1"/>
          </p:cNvSpPr>
          <p:nvPr/>
        </p:nvSpPr>
        <p:spPr bwMode="auto">
          <a:xfrm>
            <a:off x="2095253" y="5949280"/>
            <a:ext cx="5429075" cy="522287"/>
          </a:xfrm>
          <a:prstGeom prst="rect">
            <a:avLst/>
          </a:prstGeom>
          <a:noFill/>
          <a:ln w="9525">
            <a:noFill/>
            <a:miter lim="800000"/>
            <a:headEnd/>
            <a:tailEnd/>
          </a:ln>
        </p:spPr>
        <p:txBody>
          <a:bodyPr wrap="square">
            <a:spAutoFit/>
          </a:bodyPr>
          <a:lstStyle/>
          <a:p>
            <a:pPr algn="ctr">
              <a:spcBef>
                <a:spcPct val="50000"/>
              </a:spcBef>
            </a:pP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可扩展性与可维护性都变好了</a:t>
            </a:r>
            <a:endParaRPr lang="en-US" altLang="zh-CN" sz="2800" b="1" dirty="0">
              <a:solidFill>
                <a:srgbClr val="0000CC"/>
              </a:solidFill>
              <a:latin typeface="微软雅黑" panose="020B0503020204020204" pitchFamily="34" charset="-122"/>
              <a:ea typeface="微软雅黑" panose="020B0503020204020204" pitchFamily="34" charset="-122"/>
              <a:cs typeface="Arial" pitchFamily="34" charset="0"/>
            </a:endParaRPr>
          </a:p>
        </p:txBody>
      </p:sp>
      <p:sp>
        <p:nvSpPr>
          <p:cNvPr id="25" name="Rectangle 5"/>
          <p:cNvSpPr>
            <a:spLocks noChangeArrowheads="1"/>
          </p:cNvSpPr>
          <p:nvPr/>
        </p:nvSpPr>
        <p:spPr bwMode="auto">
          <a:xfrm>
            <a:off x="1117725" y="1124372"/>
            <a:ext cx="2160587" cy="439737"/>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Client</a:t>
            </a:r>
            <a:endParaRPr lang="en-US" altLang="zh-CN" sz="2800">
              <a:latin typeface="Arial" pitchFamily="34" charset="0"/>
              <a:cs typeface="Arial" pitchFamily="34" charset="0"/>
            </a:endParaRPr>
          </a:p>
        </p:txBody>
      </p:sp>
      <p:grpSp>
        <p:nvGrpSpPr>
          <p:cNvPr id="26" name="组合 25"/>
          <p:cNvGrpSpPr>
            <a:grpSpLocks/>
          </p:cNvGrpSpPr>
          <p:nvPr/>
        </p:nvGrpSpPr>
        <p:grpSpPr bwMode="auto">
          <a:xfrm>
            <a:off x="2989387" y="476672"/>
            <a:ext cx="4284663" cy="1108075"/>
            <a:chOff x="3203724" y="1844675"/>
            <a:chExt cx="4284092" cy="1107996"/>
          </a:xfrm>
        </p:grpSpPr>
        <p:sp>
          <p:nvSpPr>
            <p:cNvPr id="27" name="椭圆 26"/>
            <p:cNvSpPr/>
            <p:nvPr/>
          </p:nvSpPr>
          <p:spPr>
            <a:xfrm>
              <a:off x="3203724" y="2633606"/>
              <a:ext cx="144444" cy="14445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a:off x="3348168" y="2705039"/>
              <a:ext cx="64761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4"/>
            <p:cNvSpPr txBox="1">
              <a:spLocks noChangeArrowheads="1"/>
            </p:cNvSpPr>
            <p:nvPr/>
          </p:nvSpPr>
          <p:spPr bwMode="auto">
            <a:xfrm>
              <a:off x="3923928" y="1844675"/>
              <a:ext cx="3563888" cy="1107996"/>
            </a:xfrm>
            <a:prstGeom prst="rect">
              <a:avLst/>
            </a:prstGeom>
            <a:solidFill>
              <a:schemeClr val="bg1"/>
            </a:solidFill>
            <a:ln w="9525">
              <a:noFill/>
              <a:miter lim="800000"/>
              <a:headEnd/>
              <a:tailEnd/>
            </a:ln>
          </p:spPr>
          <p:txBody>
            <a:bodyPr>
              <a:spAutoFit/>
            </a:bodyPr>
            <a:lstStyle/>
            <a:p>
              <a:r>
                <a:rPr lang="en-US" altLang="zh-CN" sz="2200" b="1" dirty="0">
                  <a:cs typeface="Arial" charset="0"/>
                </a:rPr>
                <a:t>Format f = new Format1();</a:t>
              </a:r>
            </a:p>
            <a:p>
              <a:r>
                <a:rPr lang="en-US" altLang="zh-CN" sz="2200" b="1" dirty="0">
                  <a:cs typeface="Arial" charset="0"/>
                </a:rPr>
                <a:t>Report r = new Report(f);</a:t>
              </a:r>
            </a:p>
            <a:p>
              <a:r>
                <a:rPr lang="en-US" altLang="zh-CN" sz="2200" b="1" dirty="0" err="1">
                  <a:cs typeface="Arial" charset="0"/>
                </a:rPr>
                <a:t>r.printReport</a:t>
              </a:r>
              <a:r>
                <a:rPr lang="en-US" altLang="zh-CN" sz="2200" b="1" dirty="0">
                  <a:cs typeface="Arial" charset="0"/>
                </a:rPr>
                <a:t>()</a:t>
              </a:r>
            </a:p>
          </p:txBody>
        </p:sp>
      </p:grpSp>
      <p:cxnSp>
        <p:nvCxnSpPr>
          <p:cNvPr id="30" name="直接箭头连接符 29"/>
          <p:cNvCxnSpPr>
            <a:stCxn id="25" idx="2"/>
            <a:endCxn id="4" idx="0"/>
          </p:cNvCxnSpPr>
          <p:nvPr/>
        </p:nvCxnSpPr>
        <p:spPr>
          <a:xfrm flipH="1">
            <a:off x="2110768" y="1564109"/>
            <a:ext cx="87251" cy="85566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1" idx="1"/>
          </p:cNvCxnSpPr>
          <p:nvPr/>
        </p:nvCxnSpPr>
        <p:spPr>
          <a:xfrm>
            <a:off x="2701628" y="1584747"/>
            <a:ext cx="2413000" cy="111363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 Box 25"/>
          <p:cNvSpPr txBox="1">
            <a:spLocks noChangeArrowheads="1"/>
          </p:cNvSpPr>
          <p:nvPr/>
        </p:nvSpPr>
        <p:spPr bwMode="auto">
          <a:xfrm>
            <a:off x="758206" y="4004518"/>
            <a:ext cx="2674094"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solidFill>
                  <a:srgbClr val="0000CC"/>
                </a:solidFill>
                <a:latin typeface="微软雅黑" panose="020B0503020204020204" pitchFamily="34" charset="-122"/>
                <a:ea typeface="微软雅黑" panose="020B0503020204020204" pitchFamily="34" charset="-122"/>
                <a:cs typeface="Arial" pitchFamily="34" charset="0"/>
              </a:rPr>
              <a:t>仅仅封装了</a:t>
            </a:r>
            <a:r>
              <a:rPr lang="en-US" altLang="zh-CN" sz="2000" b="1" dirty="0" smtClean="0">
                <a:solidFill>
                  <a:srgbClr val="0000CC"/>
                </a:solidFill>
                <a:latin typeface="微软雅黑" panose="020B0503020204020204" pitchFamily="34" charset="-122"/>
                <a:ea typeface="微软雅黑" panose="020B0503020204020204" pitchFamily="34" charset="-122"/>
                <a:cs typeface="Arial" panose="020B0604020202020204" pitchFamily="34" charset="0"/>
              </a:rPr>
              <a:t>content</a:t>
            </a:r>
            <a:endParaRPr lang="en-US" altLang="zh-CN" sz="2000" b="1" dirty="0">
              <a:solidFill>
                <a:srgbClr val="0000CC"/>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8" name="组合 37"/>
          <p:cNvGrpSpPr/>
          <p:nvPr/>
        </p:nvGrpSpPr>
        <p:grpSpPr>
          <a:xfrm>
            <a:off x="7201222" y="4356596"/>
            <a:ext cx="1619250" cy="1166812"/>
            <a:chOff x="7201222" y="4356596"/>
            <a:chExt cx="1619250" cy="1166812"/>
          </a:xfrm>
        </p:grpSpPr>
        <p:sp>
          <p:nvSpPr>
            <p:cNvPr id="33" name="Rectangle 5"/>
            <p:cNvSpPr>
              <a:spLocks noChangeArrowheads="1"/>
            </p:cNvSpPr>
            <p:nvPr/>
          </p:nvSpPr>
          <p:spPr bwMode="auto">
            <a:xfrm>
              <a:off x="7201222" y="4356596"/>
              <a:ext cx="1619250" cy="439737"/>
            </a:xfrm>
            <a:prstGeom prst="rect">
              <a:avLst/>
            </a:prstGeom>
            <a:solidFill>
              <a:schemeClr val="bg1"/>
            </a:solidFill>
            <a:ln w="12700">
              <a:solidFill>
                <a:srgbClr val="000000"/>
              </a:solidFill>
              <a:miter lim="800000"/>
              <a:headEnd/>
              <a:tailEnd/>
            </a:ln>
          </p:spPr>
          <p:txBody>
            <a:bodyPr lIns="0" tIns="0" rIns="0" bIns="0" anchor="ctr">
              <a:spAutoFit/>
            </a:bodyPr>
            <a:lstStyle/>
            <a:p>
              <a:pPr algn="ctr"/>
              <a:r>
                <a:rPr lang="en-US" altLang="zh-CN" sz="2800" b="1" dirty="0" err="1" smtClean="0">
                  <a:latin typeface="Arial" pitchFamily="34" charset="0"/>
                  <a:cs typeface="Arial" pitchFamily="34" charset="0"/>
                </a:rPr>
                <a:t>Format3</a:t>
              </a:r>
              <a:endParaRPr lang="en-US" altLang="zh-CN" sz="2800" dirty="0">
                <a:latin typeface="Arial" pitchFamily="34" charset="0"/>
                <a:cs typeface="Arial" pitchFamily="34" charset="0"/>
              </a:endParaRPr>
            </a:p>
          </p:txBody>
        </p:sp>
        <p:sp>
          <p:nvSpPr>
            <p:cNvPr id="34" name="Rectangle 6"/>
            <p:cNvSpPr>
              <a:spLocks noChangeArrowheads="1"/>
            </p:cNvSpPr>
            <p:nvPr/>
          </p:nvSpPr>
          <p:spPr bwMode="auto">
            <a:xfrm>
              <a:off x="7201222" y="5145583"/>
              <a:ext cx="1619250" cy="377825"/>
            </a:xfrm>
            <a:prstGeom prst="rect">
              <a:avLst/>
            </a:prstGeom>
            <a:solidFill>
              <a:schemeClr val="bg1"/>
            </a:solidFill>
            <a:ln w="12700">
              <a:solidFill>
                <a:srgbClr val="000000"/>
              </a:solidFill>
              <a:miter lim="800000"/>
              <a:headEnd/>
              <a:tailEnd/>
            </a:ln>
          </p:spPr>
          <p:txBody>
            <a:bodyPr lIns="0" tIns="0" rIns="0" bIns="0" anchor="ctr">
              <a:spAutoFit/>
            </a:bodyPr>
            <a:lstStyle/>
            <a:p>
              <a:r>
                <a:rPr lang="en-US" altLang="zh-CN" sz="2400">
                  <a:latin typeface="Arial" pitchFamily="34" charset="0"/>
                  <a:cs typeface="Arial" pitchFamily="34" charset="0"/>
                </a:rPr>
                <a:t>+format()</a:t>
              </a:r>
            </a:p>
          </p:txBody>
        </p:sp>
        <p:sp>
          <p:nvSpPr>
            <p:cNvPr id="35" name="Text Box 7"/>
            <p:cNvSpPr txBox="1">
              <a:spLocks noChangeArrowheads="1"/>
            </p:cNvSpPr>
            <p:nvPr/>
          </p:nvSpPr>
          <p:spPr bwMode="auto">
            <a:xfrm>
              <a:off x="7201222" y="4770933"/>
              <a:ext cx="1619250" cy="374650"/>
            </a:xfrm>
            <a:prstGeom prst="rect">
              <a:avLst/>
            </a:prstGeom>
            <a:solidFill>
              <a:schemeClr val="bg1"/>
            </a:solidFill>
            <a:ln w="9525">
              <a:solidFill>
                <a:srgbClr val="000000"/>
              </a:solidFill>
              <a:miter lim="800000"/>
              <a:headEnd/>
              <a:tailEnd/>
            </a:ln>
          </p:spPr>
          <p:txBody>
            <a:bodyPr lIns="18000" tIns="0" bIns="0">
              <a:spAutoFit/>
            </a:bodyPr>
            <a:lstStyle/>
            <a:p>
              <a:r>
                <a:rPr lang="en-US" altLang="zh-CN" sz="2400">
                  <a:latin typeface="Arial" pitchFamily="34" charset="0"/>
                  <a:cs typeface="Arial" pitchFamily="34" charset="0"/>
                </a:rPr>
                <a:t>-format</a:t>
              </a:r>
            </a:p>
          </p:txBody>
        </p:sp>
      </p:grpSp>
      <p:sp>
        <p:nvSpPr>
          <p:cNvPr id="37" name="Text Box 25"/>
          <p:cNvSpPr txBox="1">
            <a:spLocks noChangeArrowheads="1"/>
          </p:cNvSpPr>
          <p:nvPr/>
        </p:nvSpPr>
        <p:spPr bwMode="auto">
          <a:xfrm>
            <a:off x="274849" y="4623296"/>
            <a:ext cx="3157451" cy="1200329"/>
          </a:xfrm>
          <a:prstGeom prst="rect">
            <a:avLst/>
          </a:prstGeom>
          <a:noFill/>
          <a:ln w="9525">
            <a:noFill/>
            <a:miter lim="800000"/>
            <a:headEnd/>
            <a:tailEnd/>
          </a:ln>
        </p:spPr>
        <p:txBody>
          <a:bodyPr wrap="square">
            <a:spAutoFit/>
          </a:bodyPr>
          <a:lstStyle/>
          <a:p>
            <a:pPr>
              <a:spcBef>
                <a:spcPts val="600"/>
              </a:spcBef>
            </a:pPr>
            <a:r>
              <a:rPr lang="en-US" altLang="zh-CN" sz="2400" b="1" dirty="0" smtClean="0">
                <a:latin typeface="微软雅黑" panose="020B0503020204020204" pitchFamily="34" charset="-122"/>
                <a:ea typeface="微软雅黑" panose="020B0503020204020204" pitchFamily="34" charset="-122"/>
                <a:cs typeface="Arial" pitchFamily="34" charset="0"/>
              </a:rPr>
              <a:t>Report</a:t>
            </a:r>
            <a:r>
              <a:rPr lang="zh-CN" altLang="en-US" sz="2400" b="1" dirty="0" smtClean="0">
                <a:latin typeface="微软雅黑" panose="020B0503020204020204" pitchFamily="34" charset="-122"/>
                <a:ea typeface="微软雅黑" panose="020B0503020204020204" pitchFamily="34" charset="-122"/>
                <a:cs typeface="Arial" pitchFamily="34" charset="0"/>
              </a:rPr>
              <a:t>对象不在乎到底哪个子类对象被传入了。</a:t>
            </a:r>
            <a:endParaRPr lang="en-US" altLang="zh-CN" sz="2400" b="1" dirty="0">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408766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a:xfrm>
            <a:off x="457200" y="980728"/>
            <a:ext cx="8219256" cy="4536504"/>
          </a:xfrm>
        </p:spPr>
        <p:txBody>
          <a:bodyPr/>
          <a:lstStyle/>
          <a:p>
            <a:pPr eaLnBrk="1" hangingPunct="1">
              <a:spcBef>
                <a:spcPct val="10000"/>
              </a:spcBef>
            </a:pPr>
            <a:r>
              <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例</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2</a:t>
            </a:r>
            <a:r>
              <a:rPr lang="en-US" altLang="zh-CN" sz="3000" b="1" dirty="0" smtClean="0">
                <a:latin typeface="微软雅黑" panose="020B0503020204020204" pitchFamily="34" charset="-122"/>
                <a:ea typeface="微软雅黑" panose="020B0503020204020204" pitchFamily="34" charset="-122"/>
                <a:cs typeface="Arial" pitchFamily="34" charset="0"/>
              </a:rPr>
              <a:t>.  </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飞机自动驾驶系统的信息显示子系统</a:t>
            </a:r>
            <a:r>
              <a:rPr lang="en-US" altLang="zh-CN" sz="3000" b="1" dirty="0" smtClean="0">
                <a:latin typeface="微软雅黑" panose="020B0503020204020204" pitchFamily="34" charset="-122"/>
                <a:ea typeface="微软雅黑" panose="020B0503020204020204" pitchFamily="34" charset="-122"/>
                <a:cs typeface="Arial" pitchFamily="34" charset="0"/>
              </a:rPr>
              <a:t>Consider airplane auto pilot system, in which there is a flight information display module. Its responsibility includes displaying</a:t>
            </a:r>
            <a:endParaRPr lang="zh-CN" altLang="en-US" sz="3000" dirty="0" smtClean="0">
              <a:latin typeface="微软雅黑" panose="020B0503020204020204" pitchFamily="34" charset="-122"/>
              <a:ea typeface="微软雅黑" panose="020B0503020204020204" pitchFamily="34" charset="-122"/>
              <a:cs typeface="Arial" pitchFamily="34" charset="0"/>
            </a:endParaRPr>
          </a:p>
          <a:p>
            <a:pPr lvl="1" eaLnBrk="1" hangingPunct="1">
              <a:spcBef>
                <a:spcPct val="10000"/>
              </a:spcBef>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Height (</a:t>
            </a:r>
            <a:r>
              <a:rPr lang="en-US" altLang="zh-CN" sz="3000" dirty="0" smtClean="0">
                <a:latin typeface="微软雅黑" panose="020B0503020204020204" pitchFamily="34" charset="-122"/>
                <a:ea typeface="微软雅黑" panose="020B0503020204020204" pitchFamily="34" charset="-122"/>
                <a:cs typeface="Arial" pitchFamily="34" charset="0"/>
              </a:rPr>
              <a:t>feet, meter)</a:t>
            </a:r>
            <a:r>
              <a:rPr lang="zh-CN" altLang="zh-CN" sz="3000" dirty="0" smtClean="0">
                <a:latin typeface="微软雅黑" panose="020B0503020204020204" pitchFamily="34" charset="-122"/>
                <a:ea typeface="微软雅黑" panose="020B0503020204020204" pitchFamily="34" charset="-122"/>
                <a:cs typeface="Arial" pitchFamily="34" charset="0"/>
              </a:rPr>
              <a:t>，</a:t>
            </a:r>
            <a:endParaRPr lang="zh-CN" altLang="en-US" sz="3000" dirty="0" smtClean="0">
              <a:latin typeface="微软雅黑" panose="020B0503020204020204" pitchFamily="34" charset="-122"/>
              <a:ea typeface="微软雅黑" panose="020B0503020204020204" pitchFamily="34" charset="-122"/>
              <a:cs typeface="Arial" pitchFamily="34" charset="0"/>
            </a:endParaRPr>
          </a:p>
          <a:p>
            <a:pPr lvl="1" eaLnBrk="1" hangingPunct="1">
              <a:spcBef>
                <a:spcPct val="10000"/>
              </a:spcBef>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Speed </a:t>
            </a:r>
            <a:r>
              <a:rPr lang="en-US" altLang="zh-CN" sz="3000" dirty="0" smtClean="0">
                <a:latin typeface="微软雅黑" panose="020B0503020204020204" pitchFamily="34" charset="-122"/>
                <a:ea typeface="微软雅黑" panose="020B0503020204020204" pitchFamily="34" charset="-122"/>
                <a:cs typeface="Arial" pitchFamily="34" charset="0"/>
              </a:rPr>
              <a:t>(miles per hour, kilometer per hour)</a:t>
            </a:r>
            <a:r>
              <a:rPr lang="zh-CN" altLang="zh-CN" sz="3000" dirty="0" smtClean="0">
                <a:latin typeface="微软雅黑" panose="020B0503020204020204" pitchFamily="34" charset="-122"/>
                <a:ea typeface="微软雅黑" panose="020B0503020204020204" pitchFamily="34" charset="-122"/>
                <a:cs typeface="Arial" pitchFamily="34" charset="0"/>
              </a:rPr>
              <a:t>，</a:t>
            </a:r>
            <a:endParaRPr lang="en-US" altLang="zh-CN" sz="3000" dirty="0" smtClean="0">
              <a:solidFill>
                <a:srgbClr val="FF7C80"/>
              </a:solidFill>
              <a:latin typeface="微软雅黑" panose="020B0503020204020204" pitchFamily="34" charset="-122"/>
              <a:ea typeface="微软雅黑" panose="020B0503020204020204" pitchFamily="34" charset="-122"/>
              <a:cs typeface="Arial" pitchFamily="34" charset="0"/>
            </a:endParaRPr>
          </a:p>
          <a:p>
            <a:pPr eaLnBrk="1" hangingPunct="1">
              <a:spcBef>
                <a:spcPct val="10000"/>
              </a:spcBef>
              <a:buFont typeface="Arial" charset="0"/>
              <a:buNone/>
            </a:pPr>
            <a:r>
              <a:rPr lang="zh-CN" altLang="en-US" sz="3000" dirty="0" smtClean="0">
                <a:latin typeface="微软雅黑" panose="020B0503020204020204" pitchFamily="34" charset="-122"/>
                <a:ea typeface="微软雅黑" panose="020B0503020204020204" pitchFamily="34" charset="-122"/>
                <a:cs typeface="Arial" pitchFamily="34" charset="0"/>
              </a:rPr>
              <a:t>    </a:t>
            </a:r>
            <a:r>
              <a:rPr lang="en-US" altLang="zh-CN" sz="3000" dirty="0" smtClean="0">
                <a:latin typeface="微软雅黑" panose="020B0503020204020204" pitchFamily="34" charset="-122"/>
                <a:ea typeface="微软雅黑" panose="020B0503020204020204" pitchFamily="34" charset="-122"/>
                <a:cs typeface="Arial" pitchFamily="34" charset="0"/>
              </a:rPr>
              <a:t>information by the LED display</a:t>
            </a:r>
            <a:endParaRPr lang="zh-CN" altLang="en-US" sz="3000"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251520" y="1628800"/>
            <a:ext cx="8640960" cy="1872208"/>
          </a:xfrm>
          <a:prstGeom prst="frame">
            <a:avLst>
              <a:gd name="adj1" fmla="val 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0000CC"/>
                </a:solidFill>
                <a:latin typeface="Arial" pitchFamily="34" charset="0"/>
                <a:cs typeface="Arial" pitchFamily="34" charset="0"/>
              </a:rPr>
              <a:t>Height</a:t>
            </a:r>
            <a:r>
              <a:rPr lang="en-US" altLang="zh-CN" sz="3200" b="1" dirty="0" smtClean="0">
                <a:solidFill>
                  <a:schemeClr val="tx1"/>
                </a:solidFill>
                <a:latin typeface="Arial" pitchFamily="34" charset="0"/>
                <a:cs typeface="Arial" pitchFamily="34" charset="0"/>
              </a:rPr>
              <a:t>: 11000 meters</a:t>
            </a:r>
          </a:p>
          <a:p>
            <a:r>
              <a:rPr lang="en-US" altLang="zh-CN" sz="3200" b="1" dirty="0" smtClean="0">
                <a:solidFill>
                  <a:srgbClr val="0000CC"/>
                </a:solidFill>
                <a:latin typeface="Arial" pitchFamily="34" charset="0"/>
                <a:cs typeface="Arial" pitchFamily="34" charset="0"/>
              </a:rPr>
              <a:t>Ground Speed</a:t>
            </a:r>
            <a:r>
              <a:rPr lang="en-US" altLang="zh-CN" sz="3200" b="1" dirty="0" smtClean="0">
                <a:solidFill>
                  <a:schemeClr val="tx1"/>
                </a:solidFill>
                <a:latin typeface="Arial" pitchFamily="34" charset="0"/>
                <a:cs typeface="Arial" pitchFamily="34" charset="0"/>
              </a:rPr>
              <a:t>: 850 kilometers per hour</a:t>
            </a:r>
          </a:p>
          <a:p>
            <a:r>
              <a:rPr lang="en-US" altLang="zh-CN" sz="3200" b="1" dirty="0" smtClean="0">
                <a:solidFill>
                  <a:srgbClr val="0000CC"/>
                </a:solidFill>
                <a:latin typeface="Arial" pitchFamily="34" charset="0"/>
                <a:cs typeface="Arial" pitchFamily="34" charset="0"/>
              </a:rPr>
              <a:t>Out of window temperature</a:t>
            </a:r>
            <a:r>
              <a:rPr lang="en-US" altLang="zh-CN" sz="3200" b="1" dirty="0" smtClean="0">
                <a:solidFill>
                  <a:schemeClr val="tx1"/>
                </a:solidFill>
                <a:latin typeface="Arial" pitchFamily="34" charset="0"/>
                <a:cs typeface="Arial" pitchFamily="34" charset="0"/>
              </a:rPr>
              <a:t>: -52 </a:t>
            </a:r>
            <a:r>
              <a:rPr lang="en-US" altLang="zh-CN" sz="3200" b="1" baseline="30000" dirty="0" err="1" smtClean="0">
                <a:solidFill>
                  <a:schemeClr val="tx1"/>
                </a:solidFill>
                <a:latin typeface="Arial" pitchFamily="34" charset="0"/>
                <a:cs typeface="Arial" pitchFamily="34" charset="0"/>
              </a:rPr>
              <a:t>o</a:t>
            </a:r>
            <a:r>
              <a:rPr lang="en-US" altLang="zh-CN" sz="3200" b="1" dirty="0" err="1" smtClean="0">
                <a:solidFill>
                  <a:schemeClr val="tx1"/>
                </a:solidFill>
                <a:latin typeface="Arial" pitchFamily="34" charset="0"/>
                <a:cs typeface="Arial" pitchFamily="34" charset="0"/>
              </a:rPr>
              <a:t>C</a:t>
            </a:r>
            <a:endParaRPr lang="en-US" altLang="zh-CN" sz="3200" b="1" dirty="0" smtClean="0">
              <a:solidFill>
                <a:schemeClr val="tx1"/>
              </a:solidFill>
              <a:latin typeface="Arial" pitchFamily="34" charset="0"/>
              <a:cs typeface="Arial" pitchFamily="34" charset="0"/>
            </a:endParaRPr>
          </a:p>
        </p:txBody>
      </p:sp>
      <p:sp>
        <p:nvSpPr>
          <p:cNvPr id="5" name="图文框 4"/>
          <p:cNvSpPr/>
          <p:nvPr/>
        </p:nvSpPr>
        <p:spPr>
          <a:xfrm>
            <a:off x="251520" y="3861048"/>
            <a:ext cx="8640960" cy="1872208"/>
          </a:xfrm>
          <a:prstGeom prst="frame">
            <a:avLst>
              <a:gd name="adj1" fmla="val 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0000CC"/>
                </a:solidFill>
                <a:latin typeface="Arial" pitchFamily="34" charset="0"/>
                <a:cs typeface="Arial" pitchFamily="34" charset="0"/>
              </a:rPr>
              <a:t>Height</a:t>
            </a:r>
            <a:r>
              <a:rPr lang="en-US" altLang="zh-CN" sz="3200" b="1" dirty="0">
                <a:solidFill>
                  <a:srgbClr val="0000CC"/>
                </a:solidFill>
                <a:latin typeface="Arial" pitchFamily="34" charset="0"/>
                <a:cs typeface="Arial" pitchFamily="34" charset="0"/>
              </a:rPr>
              <a:t>: </a:t>
            </a:r>
            <a:r>
              <a:rPr lang="en-US" altLang="zh-CN" sz="3200" b="1" dirty="0" smtClean="0">
                <a:solidFill>
                  <a:schemeClr val="tx1"/>
                </a:solidFill>
                <a:latin typeface="Arial" pitchFamily="34" charset="0"/>
                <a:cs typeface="Arial" pitchFamily="34" charset="0"/>
              </a:rPr>
              <a:t>36089 feet</a:t>
            </a:r>
          </a:p>
          <a:p>
            <a:r>
              <a:rPr lang="en-US" altLang="zh-CN" sz="3200" b="1" dirty="0" smtClean="0">
                <a:solidFill>
                  <a:srgbClr val="0000CC"/>
                </a:solidFill>
                <a:latin typeface="Arial" pitchFamily="34" charset="0"/>
                <a:cs typeface="Arial" pitchFamily="34" charset="0"/>
              </a:rPr>
              <a:t>Ground Speed</a:t>
            </a:r>
            <a:r>
              <a:rPr lang="en-US" altLang="zh-CN" sz="3200" b="1" dirty="0">
                <a:solidFill>
                  <a:srgbClr val="0000CC"/>
                </a:solidFill>
                <a:latin typeface="Arial" pitchFamily="34" charset="0"/>
                <a:cs typeface="Arial" pitchFamily="34" charset="0"/>
              </a:rPr>
              <a:t>: </a:t>
            </a:r>
            <a:r>
              <a:rPr lang="en-US" altLang="zh-CN" sz="3200" b="1" dirty="0" smtClean="0">
                <a:solidFill>
                  <a:schemeClr val="tx1"/>
                </a:solidFill>
                <a:latin typeface="Arial" pitchFamily="34" charset="0"/>
                <a:cs typeface="Arial" pitchFamily="34" charset="0"/>
              </a:rPr>
              <a:t>528 miles per hour</a:t>
            </a:r>
          </a:p>
          <a:p>
            <a:r>
              <a:rPr lang="en-US" altLang="zh-CN" sz="3200" b="1" dirty="0" smtClean="0">
                <a:solidFill>
                  <a:srgbClr val="0000CC"/>
                </a:solidFill>
                <a:latin typeface="Arial" pitchFamily="34" charset="0"/>
                <a:cs typeface="Arial" pitchFamily="34" charset="0"/>
              </a:rPr>
              <a:t>Out of window temperature</a:t>
            </a:r>
            <a:r>
              <a:rPr lang="en-US" altLang="zh-CN" sz="3200" b="1" dirty="0">
                <a:solidFill>
                  <a:schemeClr val="tx1"/>
                </a:solidFill>
                <a:latin typeface="Arial" pitchFamily="34" charset="0"/>
                <a:cs typeface="Arial" pitchFamily="34" charset="0"/>
              </a:rPr>
              <a:t>: -61.6 </a:t>
            </a:r>
            <a:r>
              <a:rPr lang="en-US" altLang="zh-CN" sz="3200" b="1" dirty="0" smtClean="0">
                <a:solidFill>
                  <a:schemeClr val="tx1"/>
                </a:solidFill>
                <a:latin typeface="Arial" pitchFamily="34" charset="0"/>
                <a:cs typeface="Arial" pitchFamily="34" charset="0"/>
              </a:rPr>
              <a:t> </a:t>
            </a:r>
            <a:r>
              <a:rPr lang="en-US" altLang="zh-CN" sz="3200" b="1" baseline="30000" dirty="0" err="1" smtClean="0">
                <a:solidFill>
                  <a:schemeClr val="tx1"/>
                </a:solidFill>
                <a:latin typeface="Arial" pitchFamily="34" charset="0"/>
                <a:cs typeface="Arial" pitchFamily="34" charset="0"/>
              </a:rPr>
              <a:t>o</a:t>
            </a:r>
            <a:r>
              <a:rPr lang="en-US" altLang="zh-CN" sz="3200" b="1" dirty="0" err="1">
                <a:solidFill>
                  <a:schemeClr val="tx1"/>
                </a:solidFill>
                <a:latin typeface="Arial" pitchFamily="34" charset="0"/>
                <a:cs typeface="Arial" pitchFamily="34" charset="0"/>
              </a:rPr>
              <a:t>F</a:t>
            </a:r>
            <a:endParaRPr lang="en-US" altLang="zh-CN" sz="3200" b="1" dirty="0" smtClean="0">
              <a:solidFill>
                <a:schemeClr val="tx1"/>
              </a:solidFill>
              <a:latin typeface="Arial" pitchFamily="34" charset="0"/>
              <a:cs typeface="Arial" pitchFamily="34" charset="0"/>
            </a:endParaRPr>
          </a:p>
        </p:txBody>
      </p:sp>
      <p:sp>
        <p:nvSpPr>
          <p:cNvPr id="2" name="TextBox 1"/>
          <p:cNvSpPr txBox="1"/>
          <p:nvPr/>
        </p:nvSpPr>
        <p:spPr>
          <a:xfrm>
            <a:off x="179512" y="620688"/>
            <a:ext cx="4896544"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LED</a:t>
            </a:r>
            <a:r>
              <a:rPr lang="zh-CN" altLang="en-US" sz="3200" b="1" dirty="0" smtClean="0">
                <a:latin typeface="微软雅黑" panose="020B0503020204020204" pitchFamily="34" charset="-122"/>
                <a:ea typeface="微软雅黑" panose="020B0503020204020204" pitchFamily="34" charset="-122"/>
              </a:rPr>
              <a:t>显示屏所显示的内容</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042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5"/>
          <p:cNvSpPr>
            <a:spLocks noChangeArrowheads="1"/>
          </p:cNvSpPr>
          <p:nvPr/>
        </p:nvSpPr>
        <p:spPr bwMode="auto">
          <a:xfrm>
            <a:off x="215900" y="1367298"/>
            <a:ext cx="2555875" cy="512762"/>
          </a:xfrm>
          <a:prstGeom prst="rect">
            <a:avLst/>
          </a:prstGeom>
          <a:solidFill>
            <a:srgbClr val="FFFFFF"/>
          </a:solidFill>
          <a:ln w="12700">
            <a:solidFill>
              <a:srgbClr val="000000"/>
            </a:solidFill>
            <a:miter lim="800000"/>
            <a:headEnd/>
            <a:tailEnd/>
          </a:ln>
        </p:spPr>
        <p:txBody>
          <a:bodyPr lIns="0" tIns="36000" rIns="0" bIns="36000" anchor="ctr">
            <a:spAutoFit/>
          </a:bodyPr>
          <a:lstStyle/>
          <a:p>
            <a:pPr algn="ctr"/>
            <a:r>
              <a:rPr lang="en-US" altLang="zh-CN" sz="2800" b="1">
                <a:cs typeface="Times New Roman" pitchFamily="18" charset="0"/>
              </a:rPr>
              <a:t>InfoDisplay</a:t>
            </a:r>
            <a:endParaRPr lang="en-US" altLang="zh-CN" sz="2800"/>
          </a:p>
        </p:txBody>
      </p:sp>
      <p:sp>
        <p:nvSpPr>
          <p:cNvPr id="23554" name="Rectangle 6"/>
          <p:cNvSpPr>
            <a:spLocks noChangeArrowheads="1"/>
          </p:cNvSpPr>
          <p:nvPr/>
        </p:nvSpPr>
        <p:spPr bwMode="auto">
          <a:xfrm>
            <a:off x="215900" y="2978290"/>
            <a:ext cx="2555875" cy="1402298"/>
          </a:xfrm>
          <a:prstGeom prst="rect">
            <a:avLst/>
          </a:prstGeom>
          <a:solidFill>
            <a:srgbClr val="FFFFFF"/>
          </a:solidFill>
          <a:ln w="12700">
            <a:solidFill>
              <a:srgbClr val="000000"/>
            </a:solidFill>
            <a:miter lim="800000"/>
            <a:headEnd/>
            <a:tailEnd/>
          </a:ln>
        </p:spPr>
        <p:txBody>
          <a:bodyPr lIns="0" tIns="36000" rIns="0" bIns="36000" anchor="ctr">
            <a:spAutoFit/>
          </a:bodyPr>
          <a:lstStyle/>
          <a:p>
            <a:pPr eaLnBrk="0" hangingPunct="0">
              <a:lnSpc>
                <a:spcPct val="90000"/>
              </a:lnSpc>
            </a:pPr>
            <a:r>
              <a:rPr lang="en-US" altLang="zh-CN" sz="2400" b="1" dirty="0" smtClean="0">
                <a:cs typeface="Times New Roman" pitchFamily="18" charset="0"/>
              </a:rPr>
              <a:t>+</a:t>
            </a:r>
            <a:r>
              <a:rPr lang="en-US" altLang="zh-CN" sz="2400" b="1" dirty="0" err="1">
                <a:cs typeface="Times New Roman" pitchFamily="18" charset="0"/>
              </a:rPr>
              <a:t>updateSpeed</a:t>
            </a:r>
            <a:r>
              <a:rPr lang="en-US" altLang="zh-CN" sz="2400" b="1" dirty="0">
                <a:cs typeface="Times New Roman" pitchFamily="18" charset="0"/>
              </a:rPr>
              <a:t>()</a:t>
            </a:r>
            <a:endParaRPr lang="en-US" altLang="zh-CN" sz="2400" b="1" dirty="0"/>
          </a:p>
          <a:p>
            <a:pPr eaLnBrk="0" hangingPunct="0">
              <a:lnSpc>
                <a:spcPct val="90000"/>
              </a:lnSpc>
            </a:pPr>
            <a:r>
              <a:rPr lang="en-US" altLang="zh-CN" sz="2400" b="1" dirty="0">
                <a:cs typeface="Times New Roman" pitchFamily="18" charset="0"/>
              </a:rPr>
              <a:t>+</a:t>
            </a:r>
            <a:r>
              <a:rPr lang="en-US" altLang="zh-CN" sz="2400" b="1" dirty="0" err="1">
                <a:cs typeface="Times New Roman" pitchFamily="18" charset="0"/>
              </a:rPr>
              <a:t>updateHeight</a:t>
            </a:r>
            <a:r>
              <a:rPr lang="en-US" altLang="zh-CN" sz="2400" b="1" dirty="0">
                <a:cs typeface="Times New Roman" pitchFamily="18" charset="0"/>
              </a:rPr>
              <a:t>()</a:t>
            </a:r>
            <a:endParaRPr lang="en-US" altLang="zh-CN" sz="2400" b="1" dirty="0"/>
          </a:p>
          <a:p>
            <a:pPr eaLnBrk="0" hangingPunct="0">
              <a:lnSpc>
                <a:spcPct val="90000"/>
              </a:lnSpc>
            </a:pPr>
            <a:r>
              <a:rPr lang="en-US" altLang="zh-CN" sz="2400" b="1" dirty="0">
                <a:cs typeface="Times New Roman" pitchFamily="18" charset="0"/>
              </a:rPr>
              <a:t>+</a:t>
            </a:r>
            <a:r>
              <a:rPr lang="en-US" altLang="zh-CN" sz="2400" b="1" dirty="0" err="1">
                <a:cs typeface="Times New Roman" pitchFamily="18" charset="0"/>
              </a:rPr>
              <a:t>showHeight</a:t>
            </a:r>
            <a:r>
              <a:rPr lang="en-US" altLang="zh-CN" sz="2400" b="1" dirty="0">
                <a:cs typeface="Times New Roman" pitchFamily="18" charset="0"/>
              </a:rPr>
              <a:t>()</a:t>
            </a:r>
            <a:endParaRPr lang="en-US" altLang="zh-CN" sz="2400" b="1" dirty="0"/>
          </a:p>
          <a:p>
            <a:pPr eaLnBrk="0" hangingPunct="0">
              <a:lnSpc>
                <a:spcPct val="90000"/>
              </a:lnSpc>
            </a:pPr>
            <a:r>
              <a:rPr lang="en-US" altLang="zh-CN" sz="2400" b="1" dirty="0">
                <a:cs typeface="Times New Roman" pitchFamily="18" charset="0"/>
              </a:rPr>
              <a:t>+</a:t>
            </a:r>
            <a:r>
              <a:rPr lang="en-US" altLang="zh-CN" sz="2400" b="1" dirty="0" err="1">
                <a:cs typeface="Times New Roman" pitchFamily="18" charset="0"/>
              </a:rPr>
              <a:t>showSpeed</a:t>
            </a:r>
            <a:r>
              <a:rPr lang="en-US" altLang="zh-CN" sz="2400" b="1" dirty="0">
                <a:cs typeface="Times New Roman" pitchFamily="18" charset="0"/>
              </a:rPr>
              <a:t>()</a:t>
            </a:r>
            <a:endParaRPr lang="en-US" altLang="zh-CN" sz="2400" b="1" dirty="0"/>
          </a:p>
        </p:txBody>
      </p:sp>
      <p:sp>
        <p:nvSpPr>
          <p:cNvPr id="23555" name="Text Box 7"/>
          <p:cNvSpPr txBox="1">
            <a:spLocks noChangeArrowheads="1"/>
          </p:cNvSpPr>
          <p:nvPr/>
        </p:nvSpPr>
        <p:spPr bwMode="auto">
          <a:xfrm>
            <a:off x="215900" y="1894348"/>
            <a:ext cx="2555875" cy="1069899"/>
          </a:xfrm>
          <a:prstGeom prst="rect">
            <a:avLst/>
          </a:prstGeom>
          <a:solidFill>
            <a:srgbClr val="FFFFFF"/>
          </a:solidFill>
          <a:ln w="9525">
            <a:solidFill>
              <a:srgbClr val="000000"/>
            </a:solidFill>
            <a:miter lim="800000"/>
            <a:headEnd/>
            <a:tailEnd/>
          </a:ln>
        </p:spPr>
        <p:txBody>
          <a:bodyPr lIns="18000" tIns="36000" bIns="36000">
            <a:spAutoFit/>
          </a:bodyPr>
          <a:lstStyle/>
          <a:p>
            <a:pPr>
              <a:lnSpc>
                <a:spcPct val="90000"/>
              </a:lnSpc>
            </a:pPr>
            <a:r>
              <a:rPr lang="en-US" altLang="zh-CN" sz="2400" b="1" dirty="0">
                <a:cs typeface="Times New Roman" pitchFamily="18" charset="0"/>
              </a:rPr>
              <a:t>-sensor: Sensor</a:t>
            </a:r>
            <a:endParaRPr lang="en-US" altLang="zh-CN" sz="2400" b="1" dirty="0"/>
          </a:p>
          <a:p>
            <a:pPr eaLnBrk="0" hangingPunct="0">
              <a:lnSpc>
                <a:spcPct val="90000"/>
              </a:lnSpc>
            </a:pPr>
            <a:r>
              <a:rPr lang="en-US" altLang="zh-CN" sz="2400" b="1" dirty="0">
                <a:cs typeface="Times New Roman" pitchFamily="18" charset="0"/>
              </a:rPr>
              <a:t>-speed: </a:t>
            </a:r>
            <a:r>
              <a:rPr lang="en-US" altLang="zh-CN" sz="2400" b="1" dirty="0" err="1">
                <a:cs typeface="Times New Roman" pitchFamily="18" charset="0"/>
              </a:rPr>
              <a:t>int</a:t>
            </a:r>
            <a:endParaRPr lang="en-US" altLang="zh-CN" sz="2400" b="1" dirty="0"/>
          </a:p>
          <a:p>
            <a:pPr eaLnBrk="0" hangingPunct="0">
              <a:lnSpc>
                <a:spcPct val="90000"/>
              </a:lnSpc>
            </a:pPr>
            <a:r>
              <a:rPr lang="en-US" altLang="zh-CN" sz="2400" b="1" dirty="0">
                <a:cs typeface="Times New Roman" pitchFamily="18" charset="0"/>
              </a:rPr>
              <a:t>-height: </a:t>
            </a:r>
            <a:r>
              <a:rPr lang="en-US" altLang="zh-CN" sz="2400" b="1" dirty="0" err="1">
                <a:cs typeface="Times New Roman" pitchFamily="18" charset="0"/>
              </a:rPr>
              <a:t>int</a:t>
            </a:r>
            <a:endParaRPr lang="en-US" altLang="zh-CN" sz="2400" b="1" dirty="0"/>
          </a:p>
        </p:txBody>
      </p:sp>
      <p:sp>
        <p:nvSpPr>
          <p:cNvPr id="23556" name="Rectangle 5"/>
          <p:cNvSpPr>
            <a:spLocks noChangeArrowheads="1"/>
          </p:cNvSpPr>
          <p:nvPr/>
        </p:nvSpPr>
        <p:spPr bwMode="auto">
          <a:xfrm>
            <a:off x="4843463" y="2970564"/>
            <a:ext cx="2312987" cy="49459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800" b="1" dirty="0">
                <a:cs typeface="Times New Roman" pitchFamily="18" charset="0"/>
              </a:rPr>
              <a:t>Sensor</a:t>
            </a:r>
            <a:endParaRPr lang="en-US" altLang="zh-CN" sz="2800" dirty="0"/>
          </a:p>
        </p:txBody>
      </p:sp>
      <p:sp>
        <p:nvSpPr>
          <p:cNvPr id="23557" name="Rectangle 5"/>
          <p:cNvSpPr>
            <a:spLocks noChangeArrowheads="1"/>
          </p:cNvSpPr>
          <p:nvPr/>
        </p:nvSpPr>
        <p:spPr bwMode="auto">
          <a:xfrm>
            <a:off x="6004495" y="4527072"/>
            <a:ext cx="2959993" cy="43088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800" b="1" dirty="0" err="1">
                <a:cs typeface="Times New Roman" pitchFamily="18" charset="0"/>
              </a:rPr>
              <a:t>SpeedSensor</a:t>
            </a:r>
            <a:endParaRPr lang="en-US" altLang="zh-CN" sz="2800" dirty="0"/>
          </a:p>
        </p:txBody>
      </p:sp>
      <p:sp>
        <p:nvSpPr>
          <p:cNvPr id="23558" name="Text Box 7"/>
          <p:cNvSpPr txBox="1">
            <a:spLocks noChangeArrowheads="1"/>
          </p:cNvSpPr>
          <p:nvPr/>
        </p:nvSpPr>
        <p:spPr bwMode="auto">
          <a:xfrm>
            <a:off x="6004495" y="4934380"/>
            <a:ext cx="2959993" cy="738664"/>
          </a:xfrm>
          <a:prstGeom prst="rect">
            <a:avLst/>
          </a:prstGeom>
          <a:solidFill>
            <a:srgbClr val="FFFFFF"/>
          </a:solidFill>
          <a:ln w="9525">
            <a:solidFill>
              <a:srgbClr val="000000"/>
            </a:solidFill>
            <a:miter lim="800000"/>
            <a:headEnd/>
            <a:tailEnd/>
          </a:ln>
        </p:spPr>
        <p:txBody>
          <a:bodyPr wrap="square" lIns="18000" tIns="0" bIns="0">
            <a:spAutoFit/>
          </a:bodyPr>
          <a:lstStyle/>
          <a:p>
            <a:r>
              <a:rPr lang="en-US" altLang="zh-CN" sz="2400" b="1" dirty="0" smtClean="0">
                <a:cs typeface="Times New Roman" pitchFamily="18" charset="0"/>
              </a:rPr>
              <a:t>-</a:t>
            </a:r>
            <a:r>
              <a:rPr lang="en-US" altLang="zh-CN" sz="2400" b="1" dirty="0" err="1" smtClean="0">
                <a:cs typeface="Times New Roman" pitchFamily="18" charset="0"/>
              </a:rPr>
              <a:t>mileSpeed</a:t>
            </a:r>
            <a:r>
              <a:rPr lang="en-US" altLang="zh-CN" sz="2400" b="1" dirty="0">
                <a:cs typeface="Times New Roman" pitchFamily="18" charset="0"/>
              </a:rPr>
              <a:t>: </a:t>
            </a:r>
            <a:r>
              <a:rPr lang="en-US" altLang="zh-CN" sz="2400" b="1" dirty="0" err="1" smtClean="0">
                <a:cs typeface="Times New Roman" pitchFamily="18" charset="0"/>
              </a:rPr>
              <a:t>int</a:t>
            </a:r>
            <a:endParaRPr lang="en-US" altLang="zh-CN" sz="2400" b="1" dirty="0" smtClean="0">
              <a:cs typeface="Times New Roman" pitchFamily="18" charset="0"/>
            </a:endParaRPr>
          </a:p>
          <a:p>
            <a:r>
              <a:rPr lang="en-US" altLang="zh-CN" sz="2400" b="1" dirty="0" smtClean="0">
                <a:cs typeface="Times New Roman" pitchFamily="18" charset="0"/>
              </a:rPr>
              <a:t>-</a:t>
            </a:r>
            <a:r>
              <a:rPr lang="en-US" altLang="zh-CN" sz="2400" b="1" dirty="0" err="1" smtClean="0">
                <a:cs typeface="Times New Roman" pitchFamily="18" charset="0"/>
              </a:rPr>
              <a:t>kiloSpeed</a:t>
            </a:r>
            <a:r>
              <a:rPr lang="en-US" altLang="zh-CN" sz="2400" b="1" dirty="0" smtClean="0">
                <a:cs typeface="Times New Roman" pitchFamily="18" charset="0"/>
              </a:rPr>
              <a:t>: </a:t>
            </a:r>
            <a:r>
              <a:rPr lang="en-US" altLang="zh-CN" sz="2400" b="1" dirty="0" err="1" smtClean="0">
                <a:cs typeface="Times New Roman" pitchFamily="18" charset="0"/>
              </a:rPr>
              <a:t>int</a:t>
            </a:r>
            <a:endParaRPr lang="en-US" altLang="zh-CN" sz="2400" b="1" dirty="0"/>
          </a:p>
        </p:txBody>
      </p:sp>
      <p:sp>
        <p:nvSpPr>
          <p:cNvPr id="23559" name="Rectangle 5"/>
          <p:cNvSpPr>
            <a:spLocks noChangeArrowheads="1"/>
          </p:cNvSpPr>
          <p:nvPr/>
        </p:nvSpPr>
        <p:spPr bwMode="auto">
          <a:xfrm>
            <a:off x="2864420" y="4509120"/>
            <a:ext cx="3003550" cy="43088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800" b="1" dirty="0" err="1">
                <a:cs typeface="Times New Roman" pitchFamily="18" charset="0"/>
              </a:rPr>
              <a:t>HeightSensor</a:t>
            </a:r>
            <a:endParaRPr lang="en-US" altLang="zh-CN" sz="2800" dirty="0"/>
          </a:p>
        </p:txBody>
      </p:sp>
      <p:sp>
        <p:nvSpPr>
          <p:cNvPr id="23560" name="Text Box 7"/>
          <p:cNvSpPr txBox="1">
            <a:spLocks noChangeArrowheads="1"/>
          </p:cNvSpPr>
          <p:nvPr/>
        </p:nvSpPr>
        <p:spPr bwMode="auto">
          <a:xfrm>
            <a:off x="2864420" y="4921680"/>
            <a:ext cx="3003550" cy="760475"/>
          </a:xfrm>
          <a:prstGeom prst="rect">
            <a:avLst/>
          </a:prstGeom>
          <a:solidFill>
            <a:srgbClr val="FFFFFF"/>
          </a:solidFill>
          <a:ln w="9525">
            <a:solidFill>
              <a:srgbClr val="000000"/>
            </a:solidFill>
            <a:miter lim="800000"/>
            <a:headEnd/>
            <a:tailEnd/>
          </a:ln>
        </p:spPr>
        <p:txBody>
          <a:bodyPr wrap="square" lIns="18000" tIns="10800" bIns="10800">
            <a:spAutoFit/>
          </a:bodyPr>
          <a:lstStyle/>
          <a:p>
            <a:r>
              <a:rPr lang="en-US" altLang="zh-CN" sz="2400" b="1" dirty="0" smtClean="0">
                <a:cs typeface="Times New Roman" pitchFamily="18" charset="0"/>
              </a:rPr>
              <a:t>-</a:t>
            </a:r>
            <a:r>
              <a:rPr lang="en-US" altLang="zh-CN" sz="2400" b="1" dirty="0" err="1" smtClean="0">
                <a:cs typeface="Times New Roman" pitchFamily="18" charset="0"/>
              </a:rPr>
              <a:t>footHeight</a:t>
            </a:r>
            <a:r>
              <a:rPr lang="en-US" altLang="zh-CN" sz="2400" b="1" dirty="0">
                <a:cs typeface="Times New Roman" pitchFamily="18" charset="0"/>
              </a:rPr>
              <a:t>: </a:t>
            </a:r>
            <a:r>
              <a:rPr lang="en-US" altLang="zh-CN" sz="2400" b="1" dirty="0" err="1" smtClean="0">
                <a:cs typeface="Times New Roman" pitchFamily="18" charset="0"/>
              </a:rPr>
              <a:t>int</a:t>
            </a:r>
            <a:endParaRPr lang="en-US" altLang="zh-CN" sz="2400" b="1" dirty="0" smtClean="0">
              <a:cs typeface="Times New Roman" pitchFamily="18" charset="0"/>
            </a:endParaRPr>
          </a:p>
          <a:p>
            <a:r>
              <a:rPr lang="en-US" altLang="zh-CN" sz="2400" b="1" dirty="0" smtClean="0">
                <a:cs typeface="Times New Roman" pitchFamily="18" charset="0"/>
              </a:rPr>
              <a:t>-</a:t>
            </a:r>
            <a:r>
              <a:rPr lang="en-US" altLang="zh-CN" sz="2400" b="1" dirty="0" err="1" smtClean="0">
                <a:cs typeface="Times New Roman" pitchFamily="18" charset="0"/>
              </a:rPr>
              <a:t>meterHeight</a:t>
            </a:r>
            <a:r>
              <a:rPr lang="en-US" altLang="zh-CN" sz="2400" b="1" dirty="0" smtClean="0">
                <a:cs typeface="Times New Roman" pitchFamily="18" charset="0"/>
              </a:rPr>
              <a:t>: </a:t>
            </a:r>
            <a:r>
              <a:rPr lang="en-US" altLang="zh-CN" sz="2400" b="1" dirty="0" err="1" smtClean="0">
                <a:cs typeface="Times New Roman" pitchFamily="18" charset="0"/>
              </a:rPr>
              <a:t>int</a:t>
            </a:r>
            <a:endParaRPr lang="en-US" altLang="zh-CN" sz="2400" b="1" dirty="0"/>
          </a:p>
        </p:txBody>
      </p:sp>
      <p:sp>
        <p:nvSpPr>
          <p:cNvPr id="23561" name="Text Box 7"/>
          <p:cNvSpPr txBox="1">
            <a:spLocks noChangeArrowheads="1"/>
          </p:cNvSpPr>
          <p:nvPr/>
        </p:nvSpPr>
        <p:spPr bwMode="auto">
          <a:xfrm>
            <a:off x="6004495" y="5662720"/>
            <a:ext cx="2959993" cy="686608"/>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400" b="1" dirty="0">
                <a:cs typeface="Times New Roman" pitchFamily="18" charset="0"/>
              </a:rPr>
              <a:t>+</a:t>
            </a:r>
            <a:r>
              <a:rPr lang="en-US" altLang="zh-CN" sz="2400" b="1" dirty="0" err="1">
                <a:cs typeface="Times New Roman" pitchFamily="18" charset="0"/>
              </a:rPr>
              <a:t>compSpeed</a:t>
            </a:r>
            <a:r>
              <a:rPr lang="en-US" altLang="zh-CN" sz="2400" b="1" dirty="0">
                <a:cs typeface="Times New Roman" pitchFamily="18" charset="0"/>
              </a:rPr>
              <a:t>():void</a:t>
            </a:r>
            <a:endParaRPr lang="en-US" altLang="zh-CN" sz="2400" b="1" dirty="0"/>
          </a:p>
          <a:p>
            <a:pPr eaLnBrk="0" hangingPunct="0">
              <a:lnSpc>
                <a:spcPct val="90000"/>
              </a:lnSpc>
            </a:pPr>
            <a:r>
              <a:rPr lang="en-US" altLang="zh-CN" sz="2400" b="1" dirty="0" smtClean="0">
                <a:cs typeface="Times New Roman" pitchFamily="18" charset="0"/>
              </a:rPr>
              <a:t>+</a:t>
            </a:r>
            <a:r>
              <a:rPr lang="en-US" altLang="zh-CN" sz="2400" b="1" dirty="0" err="1" smtClean="0">
                <a:cs typeface="Times New Roman" pitchFamily="18" charset="0"/>
              </a:rPr>
              <a:t>reportData</a:t>
            </a:r>
            <a:r>
              <a:rPr lang="en-US" altLang="zh-CN" sz="2400" b="1" dirty="0">
                <a:cs typeface="Times New Roman" pitchFamily="18" charset="0"/>
              </a:rPr>
              <a:t>()</a:t>
            </a:r>
            <a:r>
              <a:rPr lang="en-US" altLang="zh-CN" sz="2400" b="1" i="1" dirty="0">
                <a:cs typeface="Times New Roman" pitchFamily="18" charset="0"/>
              </a:rPr>
              <a:t>: </a:t>
            </a:r>
            <a:r>
              <a:rPr lang="en-US" altLang="zh-CN" sz="2400" b="1" dirty="0" smtClean="0">
                <a:cs typeface="Times New Roman" pitchFamily="18" charset="0"/>
              </a:rPr>
              <a:t>void</a:t>
            </a:r>
            <a:endParaRPr lang="en-US" altLang="zh-CN" sz="2400" b="1" dirty="0"/>
          </a:p>
        </p:txBody>
      </p:sp>
      <p:sp>
        <p:nvSpPr>
          <p:cNvPr id="23562" name="Text Box 7"/>
          <p:cNvSpPr txBox="1">
            <a:spLocks noChangeArrowheads="1"/>
          </p:cNvSpPr>
          <p:nvPr/>
        </p:nvSpPr>
        <p:spPr bwMode="auto">
          <a:xfrm>
            <a:off x="2864420" y="5662720"/>
            <a:ext cx="3003550" cy="686608"/>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400" b="1" dirty="0">
                <a:cs typeface="Times New Roman" pitchFamily="18" charset="0"/>
              </a:rPr>
              <a:t>+</a:t>
            </a:r>
            <a:r>
              <a:rPr lang="en-US" altLang="zh-CN" sz="2400" b="1" dirty="0" err="1">
                <a:cs typeface="Times New Roman" pitchFamily="18" charset="0"/>
              </a:rPr>
              <a:t>compHeight</a:t>
            </a:r>
            <a:r>
              <a:rPr lang="en-US" altLang="zh-CN" sz="2400" b="1" dirty="0">
                <a:cs typeface="Times New Roman" pitchFamily="18" charset="0"/>
              </a:rPr>
              <a:t>():void</a:t>
            </a:r>
            <a:endParaRPr lang="en-US" altLang="zh-CN" sz="2400" b="1" dirty="0"/>
          </a:p>
          <a:p>
            <a:pPr eaLnBrk="0" hangingPunct="0">
              <a:lnSpc>
                <a:spcPct val="90000"/>
              </a:lnSpc>
            </a:pPr>
            <a:r>
              <a:rPr lang="en-US" altLang="zh-CN" sz="2400" b="1" dirty="0" smtClean="0">
                <a:cs typeface="Times New Roman" pitchFamily="18" charset="0"/>
              </a:rPr>
              <a:t>+</a:t>
            </a:r>
            <a:r>
              <a:rPr lang="en-US" altLang="zh-CN" sz="2400" b="1" dirty="0" err="1" smtClean="0">
                <a:cs typeface="Times New Roman" pitchFamily="18" charset="0"/>
              </a:rPr>
              <a:t>reportData</a:t>
            </a:r>
            <a:r>
              <a:rPr lang="en-US" altLang="zh-CN" sz="2400" b="1" dirty="0">
                <a:cs typeface="Times New Roman" pitchFamily="18" charset="0"/>
              </a:rPr>
              <a:t>()</a:t>
            </a:r>
            <a:r>
              <a:rPr lang="en-US" altLang="zh-CN" sz="2400" b="1" i="1" dirty="0">
                <a:cs typeface="Times New Roman" pitchFamily="18" charset="0"/>
              </a:rPr>
              <a:t>: </a:t>
            </a:r>
            <a:r>
              <a:rPr lang="en-US" altLang="zh-CN" sz="2400" b="1" dirty="0" smtClean="0">
                <a:cs typeface="Times New Roman" pitchFamily="18" charset="0"/>
              </a:rPr>
              <a:t>void</a:t>
            </a:r>
            <a:endParaRPr lang="en-US" altLang="zh-CN" sz="2400" b="1" dirty="0"/>
          </a:p>
        </p:txBody>
      </p:sp>
      <p:sp>
        <p:nvSpPr>
          <p:cNvPr id="23563" name="AutoShape 4"/>
          <p:cNvSpPr>
            <a:spLocks noChangeArrowheads="1"/>
          </p:cNvSpPr>
          <p:nvPr/>
        </p:nvSpPr>
        <p:spPr bwMode="auto">
          <a:xfrm rot="-5400000">
            <a:off x="5591969" y="3804444"/>
            <a:ext cx="441325" cy="373063"/>
          </a:xfrm>
          <a:prstGeom prst="rightArrow">
            <a:avLst>
              <a:gd name="adj1" fmla="val 0"/>
              <a:gd name="adj2" fmla="val 57101"/>
            </a:avLst>
          </a:prstGeom>
          <a:solidFill>
            <a:srgbClr val="FFFFFF"/>
          </a:solidFill>
          <a:ln w="12700">
            <a:solidFill>
              <a:srgbClr val="000000"/>
            </a:solidFill>
            <a:miter lim="800000"/>
            <a:headEnd/>
            <a:tailEnd/>
          </a:ln>
        </p:spPr>
        <p:txBody>
          <a:bodyPr vert="eaVert"/>
          <a:lstStyle/>
          <a:p>
            <a:endParaRPr lang="zh-CN" altLang="en-US">
              <a:latin typeface="Calibri" pitchFamily="34" charset="0"/>
            </a:endParaRPr>
          </a:p>
        </p:txBody>
      </p:sp>
      <p:sp>
        <p:nvSpPr>
          <p:cNvPr id="23564" name="AutoShape 3"/>
          <p:cNvSpPr>
            <a:spLocks noChangeArrowheads="1"/>
          </p:cNvSpPr>
          <p:nvPr/>
        </p:nvSpPr>
        <p:spPr bwMode="auto">
          <a:xfrm>
            <a:off x="2792413" y="3213100"/>
            <a:ext cx="198437" cy="198438"/>
          </a:xfrm>
          <a:prstGeom prst="diamond">
            <a:avLst/>
          </a:prstGeom>
          <a:solidFill>
            <a:srgbClr val="FFFFFF"/>
          </a:solidFill>
          <a:ln w="12700">
            <a:solidFill>
              <a:srgbClr val="000000"/>
            </a:solidFill>
            <a:miter lim="800000"/>
            <a:headEnd/>
            <a:tailEnd/>
          </a:ln>
        </p:spPr>
        <p:txBody>
          <a:bodyPr/>
          <a:lstStyle/>
          <a:p>
            <a:endParaRPr lang="zh-CN" altLang="en-US">
              <a:latin typeface="Calibri" pitchFamily="34" charset="0"/>
            </a:endParaRPr>
          </a:p>
        </p:txBody>
      </p:sp>
      <p:sp>
        <p:nvSpPr>
          <p:cNvPr id="23565" name="Text Box 7"/>
          <p:cNvSpPr txBox="1">
            <a:spLocks noChangeArrowheads="1"/>
          </p:cNvSpPr>
          <p:nvPr/>
        </p:nvSpPr>
        <p:spPr bwMode="auto">
          <a:xfrm>
            <a:off x="4843463" y="3440113"/>
            <a:ext cx="2312987" cy="336550"/>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000" i="1" dirty="0" smtClean="0">
                <a:cs typeface="Times New Roman" pitchFamily="18" charset="0"/>
              </a:rPr>
              <a:t>+</a:t>
            </a:r>
            <a:r>
              <a:rPr lang="en-US" altLang="zh-CN" sz="2000" i="1" dirty="0" err="1" smtClean="0">
                <a:cs typeface="Times New Roman" pitchFamily="18" charset="0"/>
              </a:rPr>
              <a:t>reportData</a:t>
            </a:r>
            <a:r>
              <a:rPr lang="en-US" altLang="zh-CN" sz="2000" i="1" dirty="0">
                <a:cs typeface="Times New Roman" pitchFamily="18" charset="0"/>
              </a:rPr>
              <a:t>():void</a:t>
            </a:r>
            <a:endParaRPr lang="en-US" altLang="zh-CN" sz="2000" i="1" dirty="0"/>
          </a:p>
        </p:txBody>
      </p:sp>
      <p:sp>
        <p:nvSpPr>
          <p:cNvPr id="23566" name="Line 26"/>
          <p:cNvSpPr>
            <a:spLocks noChangeShapeType="1"/>
          </p:cNvSpPr>
          <p:nvPr/>
        </p:nvSpPr>
        <p:spPr bwMode="auto">
          <a:xfrm flipV="1">
            <a:off x="4513263" y="4211638"/>
            <a:ext cx="2622550" cy="9525"/>
          </a:xfrm>
          <a:prstGeom prst="line">
            <a:avLst/>
          </a:prstGeom>
          <a:noFill/>
          <a:ln w="9525">
            <a:solidFill>
              <a:schemeClr val="tx1"/>
            </a:solidFill>
            <a:round/>
            <a:headEnd/>
            <a:tailEnd/>
          </a:ln>
        </p:spPr>
        <p:txBody>
          <a:bodyPr/>
          <a:lstStyle/>
          <a:p>
            <a:endParaRPr lang="zh-CN" altLang="en-US"/>
          </a:p>
        </p:txBody>
      </p:sp>
      <p:sp>
        <p:nvSpPr>
          <p:cNvPr id="23567" name="Line 28"/>
          <p:cNvSpPr>
            <a:spLocks noChangeShapeType="1"/>
          </p:cNvSpPr>
          <p:nvPr/>
        </p:nvSpPr>
        <p:spPr bwMode="auto">
          <a:xfrm>
            <a:off x="7135813" y="4221163"/>
            <a:ext cx="0" cy="287337"/>
          </a:xfrm>
          <a:prstGeom prst="line">
            <a:avLst/>
          </a:prstGeom>
          <a:noFill/>
          <a:ln w="9525">
            <a:solidFill>
              <a:schemeClr val="tx1"/>
            </a:solidFill>
            <a:round/>
            <a:headEnd/>
            <a:tailEnd/>
          </a:ln>
        </p:spPr>
        <p:txBody>
          <a:bodyPr/>
          <a:lstStyle/>
          <a:p>
            <a:endParaRPr lang="zh-CN" altLang="en-US"/>
          </a:p>
        </p:txBody>
      </p:sp>
      <p:sp>
        <p:nvSpPr>
          <p:cNvPr id="23568" name="Line 29"/>
          <p:cNvSpPr>
            <a:spLocks noChangeShapeType="1"/>
          </p:cNvSpPr>
          <p:nvPr/>
        </p:nvSpPr>
        <p:spPr bwMode="auto">
          <a:xfrm>
            <a:off x="4475163" y="4221163"/>
            <a:ext cx="0" cy="287337"/>
          </a:xfrm>
          <a:prstGeom prst="line">
            <a:avLst/>
          </a:prstGeom>
          <a:noFill/>
          <a:ln w="9525">
            <a:solidFill>
              <a:schemeClr val="tx1"/>
            </a:solidFill>
            <a:round/>
            <a:headEnd/>
            <a:tailEnd/>
          </a:ln>
        </p:spPr>
        <p:txBody>
          <a:bodyPr/>
          <a:lstStyle/>
          <a:p>
            <a:endParaRPr lang="zh-CN" altLang="en-US"/>
          </a:p>
        </p:txBody>
      </p:sp>
      <p:sp>
        <p:nvSpPr>
          <p:cNvPr id="23569" name="Line 30"/>
          <p:cNvSpPr>
            <a:spLocks noChangeShapeType="1"/>
          </p:cNvSpPr>
          <p:nvPr/>
        </p:nvSpPr>
        <p:spPr bwMode="auto">
          <a:xfrm>
            <a:off x="2978150" y="3306763"/>
            <a:ext cx="1865313" cy="0"/>
          </a:xfrm>
          <a:prstGeom prst="line">
            <a:avLst/>
          </a:prstGeom>
          <a:noFill/>
          <a:ln w="9525">
            <a:solidFill>
              <a:schemeClr val="tx1"/>
            </a:solidFill>
            <a:round/>
            <a:headEnd/>
            <a:tailEnd type="triangle" w="med" len="med"/>
          </a:ln>
        </p:spPr>
        <p:txBody>
          <a:bodyPr/>
          <a:lstStyle/>
          <a:p>
            <a:endParaRPr lang="zh-CN" altLang="en-US"/>
          </a:p>
        </p:txBody>
      </p:sp>
      <p:sp>
        <p:nvSpPr>
          <p:cNvPr id="22546" name="Rectangle 31"/>
          <p:cNvSpPr>
            <a:spLocks/>
          </p:cNvSpPr>
          <p:nvPr/>
        </p:nvSpPr>
        <p:spPr bwMode="auto">
          <a:xfrm>
            <a:off x="2978151" y="837009"/>
            <a:ext cx="5914330" cy="1439863"/>
          </a:xfrm>
          <a:prstGeom prst="rect">
            <a:avLst/>
          </a:prstGeom>
          <a:noFill/>
          <a:ln w="9525">
            <a:noFill/>
            <a:miter lim="800000"/>
            <a:headEnd/>
            <a:tailEnd/>
          </a:ln>
        </p:spPr>
        <p:txBody>
          <a:bodyPr/>
          <a:lstStyle/>
          <a:p>
            <a:pPr marL="342900" indent="-342900">
              <a:lnSpc>
                <a:spcPct val="80000"/>
              </a:lnSpc>
              <a:spcBef>
                <a:spcPct val="20000"/>
              </a:spcBef>
              <a:buFont typeface="Arial" charset="0"/>
              <a:buNone/>
            </a:pPr>
            <a:r>
              <a:rPr lang="en-US" altLang="zh-CN" sz="2800" b="1" dirty="0" err="1">
                <a:solidFill>
                  <a:srgbClr val="0000CC"/>
                </a:solidFill>
                <a:latin typeface="Arial" pitchFamily="34" charset="0"/>
                <a:cs typeface="Arial" pitchFamily="34" charset="0"/>
              </a:rPr>
              <a:t>Origonal</a:t>
            </a:r>
            <a:r>
              <a:rPr lang="en-US" altLang="zh-CN" sz="2800" b="1" dirty="0">
                <a:solidFill>
                  <a:srgbClr val="0000CC"/>
                </a:solidFill>
                <a:latin typeface="Arial" pitchFamily="34" charset="0"/>
                <a:cs typeface="Arial" pitchFamily="34" charset="0"/>
              </a:rPr>
              <a:t> design</a:t>
            </a:r>
            <a:r>
              <a:rPr lang="zh-CN" altLang="en-US" sz="2800" dirty="0">
                <a:latin typeface="Arial" pitchFamily="34" charset="0"/>
                <a:cs typeface="Arial" pitchFamily="34" charset="0"/>
              </a:rPr>
              <a:t>：</a:t>
            </a:r>
            <a:r>
              <a:rPr lang="en-US" altLang="zh-CN" sz="2800" dirty="0">
                <a:latin typeface="Arial" pitchFamily="34" charset="0"/>
                <a:cs typeface="Arial" pitchFamily="34" charset="0"/>
              </a:rPr>
              <a:t>Use </a:t>
            </a:r>
            <a:r>
              <a:rPr lang="en-US" altLang="zh-CN" sz="2800" b="1" dirty="0" err="1" smtClean="0">
                <a:solidFill>
                  <a:srgbClr val="0000CC"/>
                </a:solidFill>
                <a:latin typeface="Arial" pitchFamily="34" charset="0"/>
                <a:cs typeface="Arial" pitchFamily="34" charset="0"/>
              </a:rPr>
              <a:t>InfoDisplay</a:t>
            </a:r>
            <a:r>
              <a:rPr lang="en-US" altLang="zh-CN" sz="2800" dirty="0" smtClean="0">
                <a:latin typeface="Arial" pitchFamily="34" charset="0"/>
                <a:cs typeface="Arial" pitchFamily="34" charset="0"/>
              </a:rPr>
              <a:t> </a:t>
            </a:r>
            <a:endParaRPr lang="en-US" altLang="zh-CN" sz="2800" dirty="0">
              <a:latin typeface="Arial" pitchFamily="34" charset="0"/>
              <a:cs typeface="Arial" pitchFamily="34" charset="0"/>
            </a:endParaRPr>
          </a:p>
          <a:p>
            <a:pPr marL="342900" indent="-342900">
              <a:lnSpc>
                <a:spcPct val="80000"/>
              </a:lnSpc>
              <a:spcBef>
                <a:spcPct val="20000"/>
              </a:spcBef>
              <a:buFont typeface="Arial" charset="0"/>
              <a:buNone/>
            </a:pPr>
            <a:r>
              <a:rPr lang="en-US" altLang="zh-CN" sz="2800" dirty="0">
                <a:latin typeface="Arial" pitchFamily="34" charset="0"/>
                <a:cs typeface="Arial" pitchFamily="34" charset="0"/>
              </a:rPr>
              <a:t>class to encapsulate all the 2 kinds </a:t>
            </a:r>
          </a:p>
          <a:p>
            <a:pPr marL="342900" indent="-342900">
              <a:lnSpc>
                <a:spcPct val="80000"/>
              </a:lnSpc>
              <a:spcBef>
                <a:spcPct val="20000"/>
              </a:spcBef>
              <a:buFont typeface="Arial" charset="0"/>
              <a:buNone/>
            </a:pPr>
            <a:r>
              <a:rPr lang="en-US" altLang="zh-CN" sz="2800" dirty="0">
                <a:latin typeface="Arial" pitchFamily="34" charset="0"/>
                <a:cs typeface="Arial" pitchFamily="34" charset="0"/>
              </a:rPr>
              <a:t>of information: height and speed</a:t>
            </a:r>
            <a:endParaRPr lang="zh-CN" altLang="en-US" sz="2800" dirty="0">
              <a:latin typeface="Arial" pitchFamily="34" charset="0"/>
              <a:cs typeface="Arial" pitchFamily="34" charset="0"/>
            </a:endParaRPr>
          </a:p>
        </p:txBody>
      </p:sp>
      <p:sp>
        <p:nvSpPr>
          <p:cNvPr id="20" name="TextBox 19"/>
          <p:cNvSpPr txBox="1"/>
          <p:nvPr/>
        </p:nvSpPr>
        <p:spPr>
          <a:xfrm>
            <a:off x="467544" y="188640"/>
            <a:ext cx="2016224"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原始设计</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46">
                                            <p:txEl>
                                              <p:pRg st="0" end="0"/>
                                            </p:txEl>
                                          </p:spTgt>
                                        </p:tgtEl>
                                        <p:attrNameLst>
                                          <p:attrName>style.visibility</p:attrName>
                                        </p:attrNameLst>
                                      </p:cBhvr>
                                      <p:to>
                                        <p:strVal val="visible"/>
                                      </p:to>
                                    </p:set>
                                    <p:animEffect transition="in" filter="fade">
                                      <p:cBhvr>
                                        <p:cTn id="7" dur="1000"/>
                                        <p:tgtEl>
                                          <p:spTgt spid="22546">
                                            <p:txEl>
                                              <p:pRg st="0" end="0"/>
                                            </p:txEl>
                                          </p:spTgt>
                                        </p:tgtEl>
                                      </p:cBhvr>
                                    </p:animEffect>
                                    <p:anim calcmode="lin" valueType="num">
                                      <p:cBhvr>
                                        <p:cTn id="8" dur="1000" fill="hold"/>
                                        <p:tgtEl>
                                          <p:spTgt spid="225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4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46">
                                            <p:txEl>
                                              <p:pRg st="1" end="1"/>
                                            </p:txEl>
                                          </p:spTgt>
                                        </p:tgtEl>
                                        <p:attrNameLst>
                                          <p:attrName>style.visibility</p:attrName>
                                        </p:attrNameLst>
                                      </p:cBhvr>
                                      <p:to>
                                        <p:strVal val="visible"/>
                                      </p:to>
                                    </p:set>
                                    <p:animEffect transition="in" filter="fade">
                                      <p:cBhvr>
                                        <p:cTn id="12" dur="1000"/>
                                        <p:tgtEl>
                                          <p:spTgt spid="22546">
                                            <p:txEl>
                                              <p:pRg st="1" end="1"/>
                                            </p:txEl>
                                          </p:spTgt>
                                        </p:tgtEl>
                                      </p:cBhvr>
                                    </p:animEffect>
                                    <p:anim calcmode="lin" valueType="num">
                                      <p:cBhvr>
                                        <p:cTn id="13" dur="1000" fill="hold"/>
                                        <p:tgtEl>
                                          <p:spTgt spid="2254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4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46">
                                            <p:txEl>
                                              <p:pRg st="2" end="2"/>
                                            </p:txEl>
                                          </p:spTgt>
                                        </p:tgtEl>
                                        <p:attrNameLst>
                                          <p:attrName>style.visibility</p:attrName>
                                        </p:attrNameLst>
                                      </p:cBhvr>
                                      <p:to>
                                        <p:strVal val="visible"/>
                                      </p:to>
                                    </p:set>
                                    <p:animEffect transition="in" filter="fade">
                                      <p:cBhvr>
                                        <p:cTn id="17" dur="1000"/>
                                        <p:tgtEl>
                                          <p:spTgt spid="22546">
                                            <p:txEl>
                                              <p:pRg st="2" end="2"/>
                                            </p:txEl>
                                          </p:spTgt>
                                        </p:tgtEl>
                                      </p:cBhvr>
                                    </p:animEffect>
                                    <p:anim calcmode="lin" valueType="num">
                                      <p:cBhvr>
                                        <p:cTn id="18" dur="1000" fill="hold"/>
                                        <p:tgtEl>
                                          <p:spTgt spid="2254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4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1"/>
          </p:nvPr>
        </p:nvSpPr>
        <p:spPr>
          <a:xfrm>
            <a:off x="457200" y="1125538"/>
            <a:ext cx="8229600" cy="4031654"/>
          </a:xfrm>
        </p:spPr>
        <p:txBody>
          <a:bodyPr/>
          <a:lstStyle/>
          <a:p>
            <a:pPr eaLnBrk="1" hangingPunct="1">
              <a:lnSpc>
                <a:spcPct val="90000"/>
              </a:lnSpc>
              <a:defRPr/>
            </a:pPr>
            <a:r>
              <a:rPr lang="en-US" altLang="zh-CN" sz="3000" b="1" dirty="0" smtClean="0">
                <a:latin typeface="微软雅黑" panose="020B0503020204020204" pitchFamily="34" charset="-122"/>
                <a:ea typeface="微软雅黑" panose="020B0503020204020204" pitchFamily="34" charset="-122"/>
                <a:cs typeface="Arial" pitchFamily="34" charset="0"/>
              </a:rPr>
              <a:t>The information needed by the </a:t>
            </a:r>
            <a:r>
              <a:rPr lang="en-US" altLang="zh-CN" sz="3000" b="1" dirty="0" err="1" smtClean="0">
                <a:latin typeface="微软雅黑" panose="020B0503020204020204" pitchFamily="34" charset="-122"/>
                <a:ea typeface="微软雅黑" panose="020B0503020204020204" pitchFamily="34" charset="-122"/>
                <a:cs typeface="Arial" pitchFamily="34" charset="0"/>
              </a:rPr>
              <a:t>InfoDisplay</a:t>
            </a:r>
            <a:r>
              <a:rPr lang="en-US" altLang="zh-CN" sz="3000" b="1" dirty="0" smtClean="0">
                <a:latin typeface="微软雅黑" panose="020B0503020204020204" pitchFamily="34" charset="-122"/>
                <a:ea typeface="微软雅黑" panose="020B0503020204020204" pitchFamily="34" charset="-122"/>
                <a:cs typeface="Arial" pitchFamily="34" charset="0"/>
              </a:rPr>
              <a:t> class is from the sensors carried by an airplane</a:t>
            </a:r>
            <a:r>
              <a:rPr lang="zh-CN" altLang="zh-CN" sz="3000" b="1" dirty="0" smtClean="0">
                <a:latin typeface="微软雅黑" panose="020B0503020204020204" pitchFamily="34" charset="-122"/>
                <a:ea typeface="微软雅黑" panose="020B0503020204020204" pitchFamily="34" charset="-122"/>
                <a:cs typeface="Arial" pitchFamily="34" charset="0"/>
              </a:rPr>
              <a:t>：</a:t>
            </a:r>
            <a:endParaRPr lang="zh-CN" altLang="en-US" sz="3000" b="1" dirty="0" smtClean="0">
              <a:latin typeface="微软雅黑" panose="020B0503020204020204" pitchFamily="34" charset="-122"/>
              <a:ea typeface="微软雅黑" panose="020B0503020204020204" pitchFamily="34" charset="-122"/>
              <a:cs typeface="Arial" pitchFamily="34" charset="0"/>
            </a:endParaRPr>
          </a:p>
          <a:p>
            <a:pPr lvl="1" eaLnBrk="1" hangingPunct="1">
              <a:lnSpc>
                <a:spcPct val="90000"/>
              </a:lnSpc>
              <a:defRPr/>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Height sensor</a:t>
            </a:r>
            <a:r>
              <a:rPr lang="en-US" altLang="zh-CN" sz="3000" b="1" dirty="0" smtClean="0">
                <a:latin typeface="微软雅黑" panose="020B0503020204020204" pitchFamily="34" charset="-122"/>
                <a:ea typeface="微软雅黑" panose="020B0503020204020204" pitchFamily="34" charset="-122"/>
                <a:cs typeface="Arial" pitchFamily="34" charset="0"/>
              </a:rPr>
              <a:t>;</a:t>
            </a:r>
            <a:endParaRPr lang="zh-CN" altLang="en-US" sz="3000" b="1" dirty="0" smtClean="0">
              <a:latin typeface="微软雅黑" panose="020B0503020204020204" pitchFamily="34" charset="-122"/>
              <a:ea typeface="微软雅黑" panose="020B0503020204020204" pitchFamily="34" charset="-122"/>
              <a:cs typeface="Arial" pitchFamily="34" charset="0"/>
            </a:endParaRPr>
          </a:p>
          <a:p>
            <a:pPr lvl="1" eaLnBrk="1" hangingPunct="1">
              <a:lnSpc>
                <a:spcPct val="90000"/>
              </a:lnSpc>
              <a:defRPr/>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Speed sensor</a:t>
            </a:r>
            <a:r>
              <a:rPr lang="en-US" altLang="zh-CN" sz="3000" b="1" dirty="0" smtClean="0">
                <a:latin typeface="微软雅黑" panose="020B0503020204020204" pitchFamily="34" charset="-122"/>
                <a:ea typeface="微软雅黑" panose="020B0503020204020204" pitchFamily="34" charset="-122"/>
                <a:cs typeface="Arial" pitchFamily="34" charset="0"/>
              </a:rPr>
              <a:t>, and</a:t>
            </a:r>
            <a:endParaRPr lang="zh-CN" altLang="en-US" sz="3000" b="1" dirty="0" smtClean="0">
              <a:latin typeface="微软雅黑" panose="020B0503020204020204" pitchFamily="34" charset="-122"/>
              <a:ea typeface="微软雅黑" panose="020B0503020204020204" pitchFamily="34" charset="-122"/>
              <a:cs typeface="Arial" pitchFamily="34" charset="0"/>
            </a:endParaRPr>
          </a:p>
          <a:p>
            <a:pPr marL="457200" lvl="1" indent="0" eaLnBrk="1" hangingPunct="1">
              <a:lnSpc>
                <a:spcPct val="90000"/>
              </a:lnSpc>
              <a:buFont typeface="Arial" charset="0"/>
              <a:buNone/>
              <a:defRPr/>
            </a:pPr>
            <a:endParaRPr lang="zh-CN" altLang="en-US" sz="3000" b="1" dirty="0" smtClean="0">
              <a:solidFill>
                <a:srgbClr val="FF7C80"/>
              </a:solidFill>
              <a:latin typeface="微软雅黑" panose="020B0503020204020204" pitchFamily="34" charset="-122"/>
              <a:ea typeface="微软雅黑" panose="020B0503020204020204" pitchFamily="34" charset="-122"/>
              <a:cs typeface="Arial" pitchFamily="34" charset="0"/>
            </a:endParaRPr>
          </a:p>
          <a:p>
            <a:pPr eaLnBrk="1" hangingPunct="1">
              <a:lnSpc>
                <a:spcPct val="90000"/>
              </a:lnSpc>
              <a:defRPr/>
            </a:pPr>
            <a:r>
              <a:rPr lang="en-US" altLang="zh-CN" sz="3000" b="1" dirty="0" smtClean="0">
                <a:latin typeface="微软雅黑" panose="020B0503020204020204" pitchFamily="34" charset="-122"/>
                <a:ea typeface="微软雅黑" panose="020B0503020204020204" pitchFamily="34" charset="-122"/>
                <a:cs typeface="Arial" pitchFamily="34" charset="0"/>
              </a:rPr>
              <a:t>The sensors continuously measure the height, speed and temperature.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p:cNvSpPr>
          <p:nvPr>
            <p:ph type="body" idx="1"/>
          </p:nvPr>
        </p:nvSpPr>
        <p:spPr>
          <a:xfrm>
            <a:off x="385763" y="548829"/>
            <a:ext cx="8507412" cy="5616475"/>
          </a:xfrm>
        </p:spPr>
        <p:txBody>
          <a:bodyPr/>
          <a:lstStyle/>
          <a:p>
            <a:pPr eaLnBrk="1" hangingPunct="1">
              <a:spcBef>
                <a:spcPts val="600"/>
              </a:spcBef>
            </a:pPr>
            <a:r>
              <a:rPr lang="en-US" altLang="zh-CN" sz="2800" b="1" dirty="0" smtClean="0">
                <a:latin typeface="微软雅黑" panose="020B0503020204020204" pitchFamily="34" charset="-122"/>
                <a:ea typeface="微软雅黑" panose="020B0503020204020204" pitchFamily="34" charset="-122"/>
                <a:cs typeface="Arial" pitchFamily="34" charset="0"/>
              </a:rPr>
              <a:t>In the class </a:t>
            </a:r>
            <a:r>
              <a:rPr lang="en-US" altLang="zh-CN" sz="2800" b="1" dirty="0" err="1" smtClean="0">
                <a:latin typeface="微软雅黑" panose="020B0503020204020204" pitchFamily="34" charset="-122"/>
                <a:ea typeface="微软雅黑" panose="020B0503020204020204" pitchFamily="34" charset="-122"/>
                <a:cs typeface="Arial" pitchFamily="34" charset="0"/>
              </a:rPr>
              <a:t>InfoDisplay</a:t>
            </a:r>
            <a:r>
              <a:rPr lang="en-US" altLang="zh-CN" sz="2800" b="1" dirty="0" smtClean="0">
                <a:latin typeface="微软雅黑" panose="020B0503020204020204" pitchFamily="34" charset="-122"/>
                <a:ea typeface="微软雅黑" panose="020B0503020204020204" pitchFamily="34" charset="-122"/>
                <a:cs typeface="Arial" pitchFamily="34" charset="0"/>
              </a:rPr>
              <a:t>, there are 2 methods: </a:t>
            </a:r>
          </a:p>
          <a:p>
            <a:pPr lvl="1" eaLnBrk="1" hangingPunct="1">
              <a:spcBef>
                <a:spcPts val="600"/>
              </a:spcBef>
            </a:pPr>
            <a:r>
              <a:rPr lang="en-US" altLang="zh-CN" b="1" dirty="0" err="1" smtClean="0">
                <a:solidFill>
                  <a:srgbClr val="0000CC"/>
                </a:solidFill>
                <a:latin typeface="微软雅黑" panose="020B0503020204020204" pitchFamily="34" charset="-122"/>
                <a:ea typeface="微软雅黑" panose="020B0503020204020204" pitchFamily="34" charset="-122"/>
                <a:cs typeface="Arial" pitchFamily="34" charset="0"/>
              </a:rPr>
              <a:t>updateSpeed</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a:t>
            </a:r>
            <a:r>
              <a:rPr lang="zh-CN" altLang="zh-CN"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lvl="1" eaLnBrk="1" hangingPunct="1">
              <a:spcBef>
                <a:spcPts val="600"/>
              </a:spcBef>
            </a:pPr>
            <a:r>
              <a:rPr lang="en-US" altLang="zh-CN" b="1" dirty="0" err="1" smtClean="0">
                <a:solidFill>
                  <a:srgbClr val="0000CC"/>
                </a:solidFill>
                <a:latin typeface="微软雅黑" panose="020B0503020204020204" pitchFamily="34" charset="-122"/>
                <a:ea typeface="微软雅黑" panose="020B0503020204020204" pitchFamily="34" charset="-122"/>
                <a:cs typeface="Arial" pitchFamily="34" charset="0"/>
              </a:rPr>
              <a:t>updateHeight</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a:t>
            </a:r>
          </a:p>
          <a:p>
            <a:pPr lvl="1" eaLnBrk="1" hangingPunct="1">
              <a:spcBef>
                <a:spcPts val="600"/>
              </a:spcBef>
            </a:pPr>
            <a:endParaRPr lang="zh-CN" altLang="en-US" b="1" dirty="0" smtClean="0">
              <a:solidFill>
                <a:srgbClr val="FF7C80"/>
              </a:solidFill>
              <a:latin typeface="微软雅黑" panose="020B0503020204020204" pitchFamily="34" charset="-122"/>
              <a:ea typeface="微软雅黑" panose="020B0503020204020204" pitchFamily="34" charset="-122"/>
              <a:cs typeface="Arial" pitchFamily="34" charset="0"/>
            </a:endParaRPr>
          </a:p>
          <a:p>
            <a:pPr eaLnBrk="1" hangingPunct="1">
              <a:spcBef>
                <a:spcPts val="600"/>
              </a:spcBef>
            </a:pPr>
            <a:r>
              <a:rPr lang="en-US" altLang="zh-CN" sz="2800" b="1" dirty="0" smtClean="0">
                <a:latin typeface="微软雅黑" panose="020B0503020204020204" pitchFamily="34" charset="-122"/>
                <a:ea typeface="微软雅黑" panose="020B0503020204020204" pitchFamily="34" charset="-122"/>
                <a:cs typeface="Arial" pitchFamily="34" charset="0"/>
              </a:rPr>
              <a:t>They call the </a:t>
            </a:r>
            <a:r>
              <a:rPr lang="en-US" altLang="zh-CN" sz="2800" b="1" dirty="0" err="1" smtClean="0">
                <a:latin typeface="微软雅黑" panose="020B0503020204020204" pitchFamily="34" charset="-122"/>
                <a:ea typeface="微软雅黑" panose="020B0503020204020204" pitchFamily="34" charset="-122"/>
                <a:cs typeface="Arial" pitchFamily="34" charset="0"/>
              </a:rPr>
              <a:t>reportData</a:t>
            </a:r>
            <a:r>
              <a:rPr lang="en-US" altLang="zh-CN" sz="2800" b="1" dirty="0" smtClean="0">
                <a:latin typeface="微软雅黑" panose="020B0503020204020204" pitchFamily="34" charset="-122"/>
                <a:ea typeface="微软雅黑" panose="020B0503020204020204" pitchFamily="34" charset="-122"/>
                <a:cs typeface="Arial" pitchFamily="34" charset="0"/>
              </a:rPr>
              <a:t> in the 2 sensor classes to get the </a:t>
            </a:r>
          </a:p>
          <a:p>
            <a:pPr lvl="1" eaLnBrk="1" hangingPunct="1">
              <a:spcBef>
                <a:spcPts val="600"/>
              </a:spcBef>
            </a:pPr>
            <a:r>
              <a:rPr lang="en-US" altLang="zh-CN" b="1" dirty="0" smtClean="0">
                <a:latin typeface="微软雅黑" panose="020B0503020204020204" pitchFamily="34" charset="-122"/>
                <a:ea typeface="微软雅黑" panose="020B0503020204020204" pitchFamily="34" charset="-122"/>
                <a:cs typeface="Arial" pitchFamily="34" charset="0"/>
              </a:rPr>
              <a:t>Speed, </a:t>
            </a:r>
          </a:p>
          <a:p>
            <a:pPr lvl="1" eaLnBrk="1" hangingPunct="1">
              <a:spcBef>
                <a:spcPts val="600"/>
              </a:spcBef>
            </a:pPr>
            <a:r>
              <a:rPr lang="en-US" altLang="zh-CN" b="1" dirty="0" smtClean="0">
                <a:latin typeface="微软雅黑" panose="020B0503020204020204" pitchFamily="34" charset="-122"/>
                <a:ea typeface="微软雅黑" panose="020B0503020204020204" pitchFamily="34" charset="-122"/>
                <a:cs typeface="Arial" pitchFamily="34" charset="0"/>
              </a:rPr>
              <a:t>Height and </a:t>
            </a:r>
            <a:endParaRPr lang="en-US" altLang="zh-CN" b="1" dirty="0" smtClean="0">
              <a:solidFill>
                <a:srgbClr val="FF7C80"/>
              </a:solidFill>
              <a:latin typeface="微软雅黑" panose="020B0503020204020204" pitchFamily="34" charset="-122"/>
              <a:ea typeface="微软雅黑" panose="020B0503020204020204" pitchFamily="34" charset="-122"/>
              <a:cs typeface="Arial" pitchFamily="34" charset="0"/>
            </a:endParaRPr>
          </a:p>
          <a:p>
            <a:pPr eaLnBrk="1" hangingPunct="1">
              <a:spcBef>
                <a:spcPts val="600"/>
              </a:spcBef>
              <a:buFont typeface="Arial" charset="0"/>
              <a:buNone/>
            </a:pPr>
            <a:r>
              <a:rPr lang="en-US" altLang="zh-CN" sz="2800" b="1" dirty="0" smtClean="0">
                <a:latin typeface="微软雅黑" panose="020B0503020204020204" pitchFamily="34" charset="-122"/>
                <a:ea typeface="微软雅黑" panose="020B0503020204020204" pitchFamily="34" charset="-122"/>
                <a:cs typeface="Arial" pitchFamily="34" charset="0"/>
              </a:rPr>
              <a:t>    values</a:t>
            </a:r>
            <a:endParaRPr lang="zh-CN" altLang="en-US" sz="2800" b="1" dirty="0" smtClean="0">
              <a:latin typeface="微软雅黑" panose="020B0503020204020204" pitchFamily="34" charset="-122"/>
              <a:ea typeface="微软雅黑" panose="020B0503020204020204" pitchFamily="34" charset="-122"/>
              <a:cs typeface="Arial" pitchFamily="34" charset="0"/>
            </a:endParaRPr>
          </a:p>
          <a:p>
            <a:pPr eaLnBrk="1" hangingPunct="1">
              <a:spcBef>
                <a:spcPts val="600"/>
              </a:spcBef>
            </a:pPr>
            <a:r>
              <a:rPr lang="en-US" altLang="zh-CN" sz="2800" b="1" dirty="0" smtClean="0">
                <a:latin typeface="微软雅黑" panose="020B0503020204020204" pitchFamily="34" charset="-122"/>
                <a:ea typeface="微软雅黑" panose="020B0503020204020204" pitchFamily="34" charset="-122"/>
                <a:cs typeface="Arial" pitchFamily="34" charset="0"/>
              </a:rPr>
              <a:t>Then store the data into the attributes of the class </a:t>
            </a:r>
            <a:r>
              <a:rPr lang="en-US" altLang="zh-CN" sz="2800" b="1" dirty="0" err="1" smtClean="0">
                <a:latin typeface="微软雅黑" panose="020B0503020204020204" pitchFamily="34" charset="-122"/>
                <a:ea typeface="微软雅黑" panose="020B0503020204020204" pitchFamily="34" charset="-122"/>
                <a:cs typeface="Arial" pitchFamily="34" charset="0"/>
              </a:rPr>
              <a:t>InfoDisplay</a:t>
            </a:r>
            <a:endParaRPr lang="en-US" altLang="zh-CN" sz="28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3">
                                            <p:txEl>
                                              <p:pRg st="4" end="4"/>
                                            </p:txEl>
                                          </p:spTgt>
                                        </p:tgtEl>
                                        <p:attrNameLst>
                                          <p:attrName>style.visibility</p:attrName>
                                        </p:attrNameLst>
                                      </p:cBhvr>
                                      <p:to>
                                        <p:strVal val="visible"/>
                                      </p:to>
                                    </p:set>
                                    <p:animEffect transition="in" filter="fade">
                                      <p:cBhvr>
                                        <p:cTn id="7" dur="1000"/>
                                        <p:tgtEl>
                                          <p:spTgt spid="23553">
                                            <p:txEl>
                                              <p:pRg st="4" end="4"/>
                                            </p:txEl>
                                          </p:spTgt>
                                        </p:tgtEl>
                                      </p:cBhvr>
                                    </p:animEffect>
                                    <p:anim calcmode="lin" valueType="num">
                                      <p:cBhvr>
                                        <p:cTn id="8" dur="1000" fill="hold"/>
                                        <p:tgtEl>
                                          <p:spTgt spid="2355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355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3">
                                            <p:txEl>
                                              <p:pRg st="5" end="5"/>
                                            </p:txEl>
                                          </p:spTgt>
                                        </p:tgtEl>
                                        <p:attrNameLst>
                                          <p:attrName>style.visibility</p:attrName>
                                        </p:attrNameLst>
                                      </p:cBhvr>
                                      <p:to>
                                        <p:strVal val="visible"/>
                                      </p:to>
                                    </p:set>
                                    <p:animEffect transition="in" filter="fade">
                                      <p:cBhvr>
                                        <p:cTn id="12" dur="1000"/>
                                        <p:tgtEl>
                                          <p:spTgt spid="23553">
                                            <p:txEl>
                                              <p:pRg st="5" end="5"/>
                                            </p:txEl>
                                          </p:spTgt>
                                        </p:tgtEl>
                                      </p:cBhvr>
                                    </p:animEffect>
                                    <p:anim calcmode="lin" valueType="num">
                                      <p:cBhvr>
                                        <p:cTn id="13" dur="1000" fill="hold"/>
                                        <p:tgtEl>
                                          <p:spTgt spid="2355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355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3">
                                            <p:txEl>
                                              <p:pRg st="6" end="6"/>
                                            </p:txEl>
                                          </p:spTgt>
                                        </p:tgtEl>
                                        <p:attrNameLst>
                                          <p:attrName>style.visibility</p:attrName>
                                        </p:attrNameLst>
                                      </p:cBhvr>
                                      <p:to>
                                        <p:strVal val="visible"/>
                                      </p:to>
                                    </p:set>
                                    <p:animEffect transition="in" filter="fade">
                                      <p:cBhvr>
                                        <p:cTn id="17" dur="1000"/>
                                        <p:tgtEl>
                                          <p:spTgt spid="23553">
                                            <p:txEl>
                                              <p:pRg st="6" end="6"/>
                                            </p:txEl>
                                          </p:spTgt>
                                        </p:tgtEl>
                                      </p:cBhvr>
                                    </p:animEffect>
                                    <p:anim calcmode="lin" valueType="num">
                                      <p:cBhvr>
                                        <p:cTn id="18" dur="1000" fill="hold"/>
                                        <p:tgtEl>
                                          <p:spTgt spid="2355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355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3">
                                            <p:txEl>
                                              <p:pRg st="7" end="7"/>
                                            </p:txEl>
                                          </p:spTgt>
                                        </p:tgtEl>
                                        <p:attrNameLst>
                                          <p:attrName>style.visibility</p:attrName>
                                        </p:attrNameLst>
                                      </p:cBhvr>
                                      <p:to>
                                        <p:strVal val="visible"/>
                                      </p:to>
                                    </p:set>
                                    <p:animEffect transition="in" filter="fade">
                                      <p:cBhvr>
                                        <p:cTn id="22" dur="1000"/>
                                        <p:tgtEl>
                                          <p:spTgt spid="23553">
                                            <p:txEl>
                                              <p:pRg st="7" end="7"/>
                                            </p:txEl>
                                          </p:spTgt>
                                        </p:tgtEl>
                                      </p:cBhvr>
                                    </p:animEffect>
                                    <p:anim calcmode="lin" valueType="num">
                                      <p:cBhvr>
                                        <p:cTn id="23" dur="1000" fill="hold"/>
                                        <p:tgtEl>
                                          <p:spTgt spid="2355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355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3553">
                                            <p:txEl>
                                              <p:pRg st="8" end="8"/>
                                            </p:txEl>
                                          </p:spTgt>
                                        </p:tgtEl>
                                        <p:attrNameLst>
                                          <p:attrName>style.visibility</p:attrName>
                                        </p:attrNameLst>
                                      </p:cBhvr>
                                      <p:to>
                                        <p:strVal val="visible"/>
                                      </p:to>
                                    </p:set>
                                    <p:animEffect transition="in" filter="fade">
                                      <p:cBhvr>
                                        <p:cTn id="29" dur="1000"/>
                                        <p:tgtEl>
                                          <p:spTgt spid="23553">
                                            <p:txEl>
                                              <p:pRg st="8" end="8"/>
                                            </p:txEl>
                                          </p:spTgt>
                                        </p:tgtEl>
                                      </p:cBhvr>
                                    </p:animEffect>
                                    <p:anim calcmode="lin" valueType="num">
                                      <p:cBhvr>
                                        <p:cTn id="30" dur="1000" fill="hold"/>
                                        <p:tgtEl>
                                          <p:spTgt spid="2355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2355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p:cNvSpPr>
          <p:nvPr>
            <p:ph type="body" idx="1"/>
          </p:nvPr>
        </p:nvSpPr>
        <p:spPr>
          <a:xfrm>
            <a:off x="251520" y="908720"/>
            <a:ext cx="8568952" cy="4176464"/>
          </a:xfrm>
        </p:spPr>
        <p:txBody>
          <a:bodyPr/>
          <a:lstStyle/>
          <a:p>
            <a:pPr eaLnBrk="1" hangingPunct="1">
              <a:spcBef>
                <a:spcPct val="10000"/>
              </a:spcBef>
              <a:defRPr/>
            </a:pPr>
            <a:r>
              <a:rPr lang="en-US" altLang="zh-CN" sz="3000" b="1" dirty="0" smtClean="0">
                <a:latin typeface="Arial" pitchFamily="34" charset="0"/>
                <a:cs typeface="Arial" pitchFamily="34" charset="0"/>
              </a:rPr>
              <a:t>The class </a:t>
            </a:r>
            <a:r>
              <a:rPr lang="en-US" altLang="zh-CN" sz="3000" b="1" dirty="0" err="1" smtClean="0">
                <a:latin typeface="Arial" pitchFamily="34" charset="0"/>
                <a:cs typeface="Arial" pitchFamily="34" charset="0"/>
              </a:rPr>
              <a:t>InfoDisplay</a:t>
            </a:r>
            <a:r>
              <a:rPr lang="en-US" altLang="zh-CN" sz="3000" b="1" dirty="0" smtClean="0">
                <a:latin typeface="Arial" pitchFamily="34" charset="0"/>
                <a:cs typeface="Arial" pitchFamily="34" charset="0"/>
              </a:rPr>
              <a:t> also has another 2 methods:</a:t>
            </a:r>
            <a:endParaRPr lang="zh-CN" altLang="en-US" sz="3000" b="1" dirty="0" smtClean="0">
              <a:latin typeface="Arial" pitchFamily="34" charset="0"/>
              <a:cs typeface="Arial" pitchFamily="34" charset="0"/>
            </a:endParaRPr>
          </a:p>
          <a:p>
            <a:pPr lvl="1" eaLnBrk="1" hangingPunct="1">
              <a:spcBef>
                <a:spcPct val="10000"/>
              </a:spcBef>
              <a:defRPr/>
            </a:pPr>
            <a:r>
              <a:rPr lang="en-US" altLang="zh-CN" sz="3000" b="1" dirty="0" err="1" smtClean="0">
                <a:solidFill>
                  <a:srgbClr val="0000CC"/>
                </a:solidFill>
                <a:latin typeface="Arial" pitchFamily="34" charset="0"/>
                <a:cs typeface="Arial" pitchFamily="34" charset="0"/>
              </a:rPr>
              <a:t>showSpeed</a:t>
            </a:r>
            <a:r>
              <a:rPr lang="en-US" altLang="zh-CN" sz="3000" b="1" dirty="0" smtClean="0">
                <a:solidFill>
                  <a:srgbClr val="0000CC"/>
                </a:solidFill>
                <a:latin typeface="Arial" pitchFamily="34" charset="0"/>
                <a:cs typeface="Arial" pitchFamily="34" charset="0"/>
              </a:rPr>
              <a:t>;</a:t>
            </a:r>
            <a:endParaRPr lang="zh-CN" altLang="en-US" sz="3000" b="1" dirty="0" smtClean="0">
              <a:latin typeface="Arial" pitchFamily="34" charset="0"/>
              <a:cs typeface="Arial" pitchFamily="34" charset="0"/>
            </a:endParaRPr>
          </a:p>
          <a:p>
            <a:pPr lvl="1" eaLnBrk="1" hangingPunct="1">
              <a:spcBef>
                <a:spcPct val="10000"/>
              </a:spcBef>
              <a:defRPr/>
            </a:pPr>
            <a:r>
              <a:rPr lang="en-US" altLang="zh-CN" sz="3000" b="1" dirty="0" err="1" smtClean="0">
                <a:solidFill>
                  <a:srgbClr val="0000CC"/>
                </a:solidFill>
                <a:latin typeface="Arial" pitchFamily="34" charset="0"/>
                <a:cs typeface="Arial" pitchFamily="34" charset="0"/>
              </a:rPr>
              <a:t>showHeight</a:t>
            </a:r>
            <a:r>
              <a:rPr lang="en-US" altLang="zh-CN" sz="3000" b="1" dirty="0" smtClean="0">
                <a:solidFill>
                  <a:srgbClr val="0000CC"/>
                </a:solidFill>
                <a:latin typeface="Arial" pitchFamily="34" charset="0"/>
                <a:cs typeface="Arial" pitchFamily="34" charset="0"/>
              </a:rPr>
              <a:t>;</a:t>
            </a:r>
            <a:endParaRPr lang="en-US" altLang="zh-CN" sz="3000" b="1" dirty="0" smtClean="0">
              <a:solidFill>
                <a:srgbClr val="FF7C80"/>
              </a:solidFill>
              <a:latin typeface="Arial" pitchFamily="34" charset="0"/>
              <a:cs typeface="Arial" pitchFamily="34" charset="0"/>
            </a:endParaRPr>
          </a:p>
          <a:p>
            <a:pPr eaLnBrk="1" hangingPunct="1">
              <a:spcBef>
                <a:spcPct val="10000"/>
              </a:spcBef>
              <a:buFont typeface="Arial" charset="0"/>
              <a:buNone/>
              <a:defRPr/>
            </a:pPr>
            <a:r>
              <a:rPr lang="en-US" altLang="zh-CN" sz="3000" b="1" dirty="0" smtClean="0">
                <a:latin typeface="Arial" pitchFamily="34" charset="0"/>
                <a:cs typeface="Arial" pitchFamily="34" charset="0"/>
              </a:rPr>
              <a:t>    for actually displaying </a:t>
            </a:r>
          </a:p>
          <a:p>
            <a:pPr lvl="1" eaLnBrk="1" hangingPunct="1">
              <a:spcBef>
                <a:spcPct val="10000"/>
              </a:spcBef>
              <a:buFont typeface="Wingdings" pitchFamily="2" charset="2"/>
              <a:buChar char="Ø"/>
              <a:defRPr/>
            </a:pPr>
            <a:r>
              <a:rPr lang="en-US" altLang="zh-CN" sz="3000" b="1" dirty="0" smtClean="0">
                <a:latin typeface="Arial" pitchFamily="34" charset="0"/>
                <a:cs typeface="Arial" pitchFamily="34" charset="0"/>
              </a:rPr>
              <a:t>the height</a:t>
            </a:r>
            <a:r>
              <a:rPr lang="zh-CN" altLang="zh-CN" sz="3000" b="1" dirty="0" smtClean="0">
                <a:latin typeface="Arial" pitchFamily="34" charset="0"/>
                <a:cs typeface="Arial" pitchFamily="34" charset="0"/>
              </a:rPr>
              <a:t>（</a:t>
            </a:r>
            <a:r>
              <a:rPr lang="en-US" altLang="zh-CN" sz="3000" b="1" dirty="0" smtClean="0">
                <a:latin typeface="Arial" pitchFamily="34" charset="0"/>
                <a:cs typeface="Arial" pitchFamily="34" charset="0"/>
              </a:rPr>
              <a:t>feet, meters</a:t>
            </a:r>
            <a:r>
              <a:rPr lang="zh-CN" altLang="zh-CN" sz="3000" b="1" dirty="0" smtClean="0">
                <a:latin typeface="Arial" pitchFamily="34" charset="0"/>
                <a:cs typeface="Arial" pitchFamily="34" charset="0"/>
              </a:rPr>
              <a:t>），</a:t>
            </a:r>
            <a:endParaRPr lang="zh-CN" altLang="en-US" sz="3000" b="1" dirty="0" smtClean="0">
              <a:latin typeface="Arial" pitchFamily="34" charset="0"/>
              <a:cs typeface="Arial" pitchFamily="34" charset="0"/>
            </a:endParaRPr>
          </a:p>
          <a:p>
            <a:pPr lvl="1" eaLnBrk="1" hangingPunct="1">
              <a:spcBef>
                <a:spcPct val="10000"/>
              </a:spcBef>
              <a:buFont typeface="Wingdings" pitchFamily="2" charset="2"/>
              <a:buChar char="Ø"/>
              <a:defRPr/>
            </a:pPr>
            <a:r>
              <a:rPr lang="zh-CN" altLang="en-US" sz="3000" b="1" dirty="0" smtClean="0">
                <a:latin typeface="Arial" pitchFamily="34" charset="0"/>
                <a:cs typeface="Arial" pitchFamily="34" charset="0"/>
              </a:rPr>
              <a:t>s</a:t>
            </a:r>
            <a:r>
              <a:rPr lang="en-US" altLang="zh-CN" sz="3000" b="1" dirty="0" smtClean="0">
                <a:latin typeface="Arial" pitchFamily="34" charset="0"/>
                <a:cs typeface="Arial" pitchFamily="34" charset="0"/>
              </a:rPr>
              <a:t>peed(miles/per hour, kilometer/per hour)</a:t>
            </a:r>
          </a:p>
          <a:p>
            <a:pPr marL="0" indent="0" eaLnBrk="1" hangingPunct="1">
              <a:spcBef>
                <a:spcPct val="10000"/>
              </a:spcBef>
              <a:buFont typeface="Arial" charset="0"/>
              <a:buNone/>
              <a:defRPr/>
            </a:pPr>
            <a:r>
              <a:rPr lang="en-US" altLang="zh-CN" sz="3000" b="1" dirty="0" smtClean="0">
                <a:latin typeface="Arial" pitchFamily="34" charset="0"/>
                <a:cs typeface="Arial" pitchFamily="34" charset="0"/>
              </a:rPr>
              <a:t>   onto the screen of the display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fade">
                                      <p:cBhvr>
                                        <p:cTn id="7" dur="1000"/>
                                        <p:tgtEl>
                                          <p:spTgt spid="91139">
                                            <p:txEl>
                                              <p:pRg st="3" end="3"/>
                                            </p:txEl>
                                          </p:spTgt>
                                        </p:tgtEl>
                                      </p:cBhvr>
                                    </p:animEffect>
                                    <p:anim calcmode="lin" valueType="num">
                                      <p:cBhvr>
                                        <p:cTn id="8" dur="10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1139">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1139">
                                            <p:txEl>
                                              <p:pRg st="4" end="4"/>
                                            </p:txEl>
                                          </p:spTgt>
                                        </p:tgtEl>
                                        <p:attrNameLst>
                                          <p:attrName>style.visibility</p:attrName>
                                        </p:attrNameLst>
                                      </p:cBhvr>
                                      <p:to>
                                        <p:strVal val="visible"/>
                                      </p:to>
                                    </p:set>
                                    <p:animEffect transition="in" filter="fade">
                                      <p:cBhvr>
                                        <p:cTn id="12" dur="1000"/>
                                        <p:tgtEl>
                                          <p:spTgt spid="91139">
                                            <p:txEl>
                                              <p:pRg st="4" end="4"/>
                                            </p:txEl>
                                          </p:spTgt>
                                        </p:tgtEl>
                                      </p:cBhvr>
                                    </p:animEffect>
                                    <p:anim calcmode="lin" valueType="num">
                                      <p:cBhvr>
                                        <p:cTn id="13" dur="10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9113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1139">
                                            <p:txEl>
                                              <p:pRg st="5" end="5"/>
                                            </p:txEl>
                                          </p:spTgt>
                                        </p:tgtEl>
                                        <p:attrNameLst>
                                          <p:attrName>style.visibility</p:attrName>
                                        </p:attrNameLst>
                                      </p:cBhvr>
                                      <p:to>
                                        <p:strVal val="visible"/>
                                      </p:to>
                                    </p:set>
                                    <p:animEffect transition="in" filter="fade">
                                      <p:cBhvr>
                                        <p:cTn id="17" dur="1000"/>
                                        <p:tgtEl>
                                          <p:spTgt spid="91139">
                                            <p:txEl>
                                              <p:pRg st="5" end="5"/>
                                            </p:txEl>
                                          </p:spTgt>
                                        </p:tgtEl>
                                      </p:cBhvr>
                                    </p:animEffect>
                                    <p:anim calcmode="lin" valueType="num">
                                      <p:cBhvr>
                                        <p:cTn id="18" dur="10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9113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1139">
                                            <p:txEl>
                                              <p:pRg st="6" end="6"/>
                                            </p:txEl>
                                          </p:spTgt>
                                        </p:tgtEl>
                                        <p:attrNameLst>
                                          <p:attrName>style.visibility</p:attrName>
                                        </p:attrNameLst>
                                      </p:cBhvr>
                                      <p:to>
                                        <p:strVal val="visible"/>
                                      </p:to>
                                    </p:set>
                                    <p:animEffect transition="in" filter="fade">
                                      <p:cBhvr>
                                        <p:cTn id="22" dur="1000"/>
                                        <p:tgtEl>
                                          <p:spTgt spid="91139">
                                            <p:txEl>
                                              <p:pRg st="6" end="6"/>
                                            </p:txEl>
                                          </p:spTgt>
                                        </p:tgtEl>
                                      </p:cBhvr>
                                    </p:animEffect>
                                    <p:anim calcmode="lin" valueType="num">
                                      <p:cBhvr>
                                        <p:cTn id="23" dur="1000" fill="hold"/>
                                        <p:tgtEl>
                                          <p:spTgt spid="91139">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911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a:xfrm>
            <a:off x="179512" y="476672"/>
            <a:ext cx="8640960" cy="5904655"/>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原设计的缺点：封装了</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height</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和</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speed</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两种显示功能</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两个责任</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a:t>
            </a:r>
          </a:p>
          <a:p>
            <a:pPr eaLnBrk="1" hangingPunct="1"/>
            <a:r>
              <a:rPr lang="en-US" altLang="zh-CN" sz="3000" b="1" dirty="0" smtClean="0">
                <a:latin typeface="微软雅黑" panose="020B0503020204020204" pitchFamily="34" charset="-122"/>
                <a:ea typeface="微软雅黑" panose="020B0503020204020204" pitchFamily="34" charset="-122"/>
                <a:cs typeface="Arial" pitchFamily="34" charset="0"/>
              </a:rPr>
              <a:t>Encapsulating all the height and speed responsibilities into one class results in a design that is hard to maintain and extend.</a:t>
            </a:r>
          </a:p>
          <a:p>
            <a:pPr lvl="1" eaLnBrk="1" hangingPunct="1"/>
            <a:r>
              <a:rPr lang="en-US" altLang="zh-CN" sz="3000" b="1" dirty="0" smtClean="0">
                <a:latin typeface="微软雅黑" panose="020B0503020204020204" pitchFamily="34" charset="-122"/>
                <a:ea typeface="微软雅黑" panose="020B0503020204020204" pitchFamily="34" charset="-122"/>
                <a:cs typeface="Arial" pitchFamily="34" charset="0"/>
              </a:rPr>
              <a:t>Whenever one aspect is changed, the whole class needs to be recompiled.</a:t>
            </a:r>
          </a:p>
          <a:p>
            <a:pPr lvl="1" eaLnBrk="1" hangingPunct="1"/>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r>
              <a:rPr lang="en-US" altLang="zh-CN" sz="3000" b="1" dirty="0" smtClean="0">
                <a:latin typeface="微软雅黑" panose="020B0503020204020204" pitchFamily="34" charset="-122"/>
                <a:ea typeface="微软雅黑" panose="020B0503020204020204" pitchFamily="34" charset="-122"/>
                <a:cs typeface="Arial" pitchFamily="34" charset="0"/>
              </a:rPr>
              <a:t>By using the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single responsibility principle</a:t>
            </a:r>
            <a:r>
              <a:rPr lang="en-US" altLang="zh-CN" sz="3000" b="1" dirty="0" smtClean="0">
                <a:latin typeface="微软雅黑" panose="020B0503020204020204" pitchFamily="34" charset="-122"/>
                <a:ea typeface="微软雅黑" panose="020B0503020204020204" pitchFamily="34" charset="-122"/>
                <a:cs typeface="Arial" pitchFamily="34" charset="0"/>
              </a:rPr>
              <a:t>, we may reconsider to design as below.</a:t>
            </a:r>
            <a:endParaRPr lang="zh-CN" altLang="zh-CN" sz="30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5">
                                            <p:txEl>
                                              <p:pRg st="2" end="2"/>
                                            </p:txEl>
                                          </p:spTgt>
                                        </p:tgtEl>
                                        <p:attrNameLst>
                                          <p:attrName>style.visibility</p:attrName>
                                        </p:attrNameLst>
                                      </p:cBhvr>
                                      <p:to>
                                        <p:strVal val="visible"/>
                                      </p:to>
                                    </p:set>
                                    <p:animEffect transition="in" filter="fade">
                                      <p:cBhvr>
                                        <p:cTn id="7" dur="1000"/>
                                        <p:tgtEl>
                                          <p:spTgt spid="26625">
                                            <p:txEl>
                                              <p:pRg st="2" end="2"/>
                                            </p:txEl>
                                          </p:spTgt>
                                        </p:tgtEl>
                                      </p:cBhvr>
                                    </p:animEffect>
                                    <p:anim calcmode="lin" valueType="num">
                                      <p:cBhvr>
                                        <p:cTn id="8" dur="1000" fill="hold"/>
                                        <p:tgtEl>
                                          <p:spTgt spid="2662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66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5">
                                            <p:txEl>
                                              <p:pRg st="4" end="4"/>
                                            </p:txEl>
                                          </p:spTgt>
                                        </p:tgtEl>
                                        <p:attrNameLst>
                                          <p:attrName>style.visibility</p:attrName>
                                        </p:attrNameLst>
                                      </p:cBhvr>
                                      <p:to>
                                        <p:strVal val="visible"/>
                                      </p:to>
                                    </p:set>
                                    <p:animEffect transition="in" filter="fade">
                                      <p:cBhvr>
                                        <p:cTn id="14" dur="1000"/>
                                        <p:tgtEl>
                                          <p:spTgt spid="26625">
                                            <p:txEl>
                                              <p:pRg st="4" end="4"/>
                                            </p:txEl>
                                          </p:spTgt>
                                        </p:tgtEl>
                                      </p:cBhvr>
                                    </p:animEffect>
                                    <p:anim calcmode="lin" valueType="num">
                                      <p:cBhvr>
                                        <p:cTn id="15" dur="1000" fill="hold"/>
                                        <p:tgtEl>
                                          <p:spTgt spid="2662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662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28674" name="Rectangle 5"/>
          <p:cNvSpPr>
            <a:spLocks noChangeArrowheads="1"/>
          </p:cNvSpPr>
          <p:nvPr/>
        </p:nvSpPr>
        <p:spPr bwMode="auto">
          <a:xfrm>
            <a:off x="323850" y="200025"/>
            <a:ext cx="2540000" cy="404813"/>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lnSpc>
                <a:spcPct val="90000"/>
              </a:lnSpc>
            </a:pPr>
            <a:r>
              <a:rPr lang="en-US" altLang="zh-CN" sz="2400" b="1">
                <a:cs typeface="Times New Roman" pitchFamily="18" charset="0"/>
              </a:rPr>
              <a:t>HeightDisplay</a:t>
            </a:r>
            <a:endParaRPr lang="en-US" altLang="zh-CN" sz="2400"/>
          </a:p>
        </p:txBody>
      </p:sp>
      <p:sp>
        <p:nvSpPr>
          <p:cNvPr id="28675" name="Rectangle 5"/>
          <p:cNvSpPr>
            <a:spLocks noChangeArrowheads="1"/>
          </p:cNvSpPr>
          <p:nvPr/>
        </p:nvSpPr>
        <p:spPr bwMode="auto">
          <a:xfrm>
            <a:off x="5607050" y="239713"/>
            <a:ext cx="2638425" cy="404812"/>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lnSpc>
                <a:spcPct val="90000"/>
              </a:lnSpc>
            </a:pPr>
            <a:r>
              <a:rPr lang="en-US" altLang="zh-CN" sz="2400" b="1">
                <a:cs typeface="Times New Roman" pitchFamily="18" charset="0"/>
              </a:rPr>
              <a:t>SpeedDisplay</a:t>
            </a:r>
            <a:endParaRPr lang="en-US" altLang="zh-CN" sz="2400"/>
          </a:p>
        </p:txBody>
      </p:sp>
      <p:sp>
        <p:nvSpPr>
          <p:cNvPr id="28676" name="Rectangle 6"/>
          <p:cNvSpPr>
            <a:spLocks noChangeArrowheads="1"/>
          </p:cNvSpPr>
          <p:nvPr/>
        </p:nvSpPr>
        <p:spPr bwMode="auto">
          <a:xfrm>
            <a:off x="319088" y="1675408"/>
            <a:ext cx="2563812" cy="1014499"/>
          </a:xfrm>
          <a:prstGeom prst="rect">
            <a:avLst/>
          </a:prstGeom>
          <a:solidFill>
            <a:srgbClr val="FFFFFF"/>
          </a:solidFill>
          <a:ln w="12700">
            <a:solidFill>
              <a:srgbClr val="000000"/>
            </a:solidFill>
            <a:miter lim="800000"/>
            <a:headEnd/>
            <a:tailEnd/>
          </a:ln>
        </p:spPr>
        <p:txBody>
          <a:bodyPr lIns="0" tIns="36000" rIns="0" bIns="36000" anchor="ctr">
            <a:spAutoFit/>
          </a:bodyPr>
          <a:lstStyle/>
          <a:p>
            <a:pPr>
              <a:lnSpc>
                <a:spcPct val="85000"/>
              </a:lnSpc>
            </a:pPr>
            <a:r>
              <a:rPr lang="en-US" altLang="zh-CN" sz="2400" dirty="0">
                <a:cs typeface="Times New Roman" pitchFamily="18" charset="0"/>
              </a:rPr>
              <a:t>+convert</a:t>
            </a:r>
            <a:r>
              <a:rPr lang="en-US" altLang="zh-CN" sz="2400" dirty="0" smtClean="0">
                <a:cs typeface="Times New Roman" pitchFamily="18" charset="0"/>
              </a:rPr>
              <a:t>()</a:t>
            </a:r>
            <a:endParaRPr lang="en-US" altLang="zh-CN" sz="2400" dirty="0"/>
          </a:p>
          <a:p>
            <a:pPr eaLnBrk="0" hangingPunct="0">
              <a:lnSpc>
                <a:spcPct val="85000"/>
              </a:lnSpc>
            </a:pPr>
            <a:r>
              <a:rPr lang="en-US" altLang="zh-CN" sz="2400" dirty="0">
                <a:cs typeface="Times New Roman" pitchFamily="18" charset="0"/>
              </a:rPr>
              <a:t>+update(): void</a:t>
            </a:r>
            <a:endParaRPr lang="en-US" altLang="zh-CN" sz="2400" dirty="0"/>
          </a:p>
          <a:p>
            <a:pPr eaLnBrk="0" hangingPunct="0">
              <a:lnSpc>
                <a:spcPct val="85000"/>
              </a:lnSpc>
            </a:pPr>
            <a:r>
              <a:rPr lang="en-US" altLang="zh-CN" sz="2400" dirty="0">
                <a:cs typeface="Times New Roman" pitchFamily="18" charset="0"/>
              </a:rPr>
              <a:t>+display(): void</a:t>
            </a:r>
            <a:endParaRPr lang="en-US" altLang="zh-CN" sz="2400" dirty="0"/>
          </a:p>
        </p:txBody>
      </p:sp>
      <p:sp>
        <p:nvSpPr>
          <p:cNvPr id="28677" name="Rectangle 6"/>
          <p:cNvSpPr>
            <a:spLocks noChangeArrowheads="1"/>
          </p:cNvSpPr>
          <p:nvPr/>
        </p:nvSpPr>
        <p:spPr bwMode="auto">
          <a:xfrm>
            <a:off x="5607050" y="1720646"/>
            <a:ext cx="2636838" cy="941796"/>
          </a:xfrm>
          <a:prstGeom prst="rect">
            <a:avLst/>
          </a:prstGeom>
          <a:solidFill>
            <a:srgbClr val="FFFFFF"/>
          </a:solidFill>
          <a:ln w="12700">
            <a:solidFill>
              <a:srgbClr val="000000"/>
            </a:solidFill>
            <a:miter lim="800000"/>
            <a:headEnd/>
            <a:tailEnd/>
          </a:ln>
        </p:spPr>
        <p:txBody>
          <a:bodyPr lIns="0" tIns="0" rIns="0" bIns="0" anchor="ctr">
            <a:spAutoFit/>
          </a:bodyPr>
          <a:lstStyle/>
          <a:p>
            <a:pPr>
              <a:lnSpc>
                <a:spcPct val="85000"/>
              </a:lnSpc>
            </a:pPr>
            <a:r>
              <a:rPr lang="en-US" altLang="zh-CN" sz="2400" dirty="0">
                <a:cs typeface="Times New Roman" pitchFamily="18" charset="0"/>
              </a:rPr>
              <a:t>+convert</a:t>
            </a:r>
            <a:r>
              <a:rPr lang="en-US" altLang="zh-CN" sz="2400" dirty="0" smtClean="0">
                <a:cs typeface="Times New Roman" pitchFamily="18" charset="0"/>
              </a:rPr>
              <a:t>()</a:t>
            </a:r>
            <a:endParaRPr lang="en-US" altLang="zh-CN" sz="2400" dirty="0"/>
          </a:p>
          <a:p>
            <a:pPr eaLnBrk="0" hangingPunct="0">
              <a:lnSpc>
                <a:spcPct val="85000"/>
              </a:lnSpc>
            </a:pPr>
            <a:r>
              <a:rPr lang="en-US" altLang="zh-CN" sz="2400" dirty="0">
                <a:cs typeface="Times New Roman" pitchFamily="18" charset="0"/>
              </a:rPr>
              <a:t>+update(): void</a:t>
            </a:r>
            <a:endParaRPr lang="en-US" altLang="zh-CN" sz="2400" dirty="0"/>
          </a:p>
          <a:p>
            <a:pPr eaLnBrk="0" hangingPunct="0">
              <a:lnSpc>
                <a:spcPct val="85000"/>
              </a:lnSpc>
            </a:pPr>
            <a:r>
              <a:rPr lang="en-US" altLang="zh-CN" sz="2400" dirty="0">
                <a:cs typeface="Times New Roman" pitchFamily="18" charset="0"/>
              </a:rPr>
              <a:t>+display(): void</a:t>
            </a:r>
            <a:endParaRPr lang="en-US" altLang="zh-CN" sz="2400" dirty="0"/>
          </a:p>
        </p:txBody>
      </p:sp>
      <p:sp>
        <p:nvSpPr>
          <p:cNvPr id="28678" name="Line 58"/>
          <p:cNvSpPr>
            <a:spLocks noChangeShapeType="1"/>
          </p:cNvSpPr>
          <p:nvPr/>
        </p:nvSpPr>
        <p:spPr bwMode="auto">
          <a:xfrm>
            <a:off x="2916238" y="908050"/>
            <a:ext cx="935037" cy="0"/>
          </a:xfrm>
          <a:prstGeom prst="line">
            <a:avLst/>
          </a:prstGeom>
          <a:noFill/>
          <a:ln w="9525">
            <a:solidFill>
              <a:schemeClr val="tx1"/>
            </a:solidFill>
            <a:round/>
            <a:headEnd/>
            <a:tailEnd/>
          </a:ln>
        </p:spPr>
        <p:txBody>
          <a:bodyPr/>
          <a:lstStyle/>
          <a:p>
            <a:endParaRPr lang="zh-CN" altLang="en-US"/>
          </a:p>
        </p:txBody>
      </p:sp>
      <p:sp>
        <p:nvSpPr>
          <p:cNvPr id="28679" name="Line 59"/>
          <p:cNvSpPr>
            <a:spLocks noChangeShapeType="1"/>
          </p:cNvSpPr>
          <p:nvPr/>
        </p:nvSpPr>
        <p:spPr bwMode="auto">
          <a:xfrm>
            <a:off x="3851275" y="908051"/>
            <a:ext cx="0" cy="2819276"/>
          </a:xfrm>
          <a:prstGeom prst="line">
            <a:avLst/>
          </a:prstGeom>
          <a:noFill/>
          <a:ln w="9525">
            <a:solidFill>
              <a:schemeClr val="tx1"/>
            </a:solidFill>
            <a:round/>
            <a:headEnd/>
            <a:tailEnd/>
          </a:ln>
        </p:spPr>
        <p:txBody>
          <a:bodyPr/>
          <a:lstStyle/>
          <a:p>
            <a:endParaRPr lang="zh-CN" altLang="en-US"/>
          </a:p>
        </p:txBody>
      </p:sp>
      <p:sp>
        <p:nvSpPr>
          <p:cNvPr id="28680" name="Line 60"/>
          <p:cNvSpPr>
            <a:spLocks noChangeShapeType="1"/>
          </p:cNvSpPr>
          <p:nvPr/>
        </p:nvSpPr>
        <p:spPr bwMode="auto">
          <a:xfrm>
            <a:off x="3851275" y="3727326"/>
            <a:ext cx="1081088" cy="0"/>
          </a:xfrm>
          <a:prstGeom prst="line">
            <a:avLst/>
          </a:prstGeom>
          <a:noFill/>
          <a:ln w="9525">
            <a:solidFill>
              <a:schemeClr val="tx1"/>
            </a:solidFill>
            <a:round/>
            <a:headEnd/>
            <a:tailEnd type="triangle" w="med" len="med"/>
          </a:ln>
        </p:spPr>
        <p:txBody>
          <a:bodyPr/>
          <a:lstStyle/>
          <a:p>
            <a:endParaRPr lang="zh-CN" altLang="en-US"/>
          </a:p>
        </p:txBody>
      </p:sp>
      <p:sp>
        <p:nvSpPr>
          <p:cNvPr id="28681" name="Line 61"/>
          <p:cNvSpPr>
            <a:spLocks noChangeShapeType="1"/>
          </p:cNvSpPr>
          <p:nvPr/>
        </p:nvSpPr>
        <p:spPr bwMode="auto">
          <a:xfrm flipH="1">
            <a:off x="4572000" y="836613"/>
            <a:ext cx="1008063" cy="0"/>
          </a:xfrm>
          <a:prstGeom prst="line">
            <a:avLst/>
          </a:prstGeom>
          <a:noFill/>
          <a:ln w="9525">
            <a:solidFill>
              <a:schemeClr val="tx1"/>
            </a:solidFill>
            <a:round/>
            <a:headEnd/>
            <a:tailEnd/>
          </a:ln>
        </p:spPr>
        <p:txBody>
          <a:bodyPr/>
          <a:lstStyle/>
          <a:p>
            <a:endParaRPr lang="zh-CN" altLang="en-US"/>
          </a:p>
        </p:txBody>
      </p:sp>
      <p:sp>
        <p:nvSpPr>
          <p:cNvPr id="28682" name="Line 62"/>
          <p:cNvSpPr>
            <a:spLocks noChangeShapeType="1"/>
          </p:cNvSpPr>
          <p:nvPr/>
        </p:nvSpPr>
        <p:spPr bwMode="auto">
          <a:xfrm>
            <a:off x="4571999" y="836614"/>
            <a:ext cx="273" cy="2601788"/>
          </a:xfrm>
          <a:prstGeom prst="line">
            <a:avLst/>
          </a:prstGeom>
          <a:noFill/>
          <a:ln w="9525">
            <a:solidFill>
              <a:schemeClr val="tx1"/>
            </a:solidFill>
            <a:round/>
            <a:headEnd/>
            <a:tailEnd/>
          </a:ln>
        </p:spPr>
        <p:txBody>
          <a:bodyPr/>
          <a:lstStyle/>
          <a:p>
            <a:endParaRPr lang="zh-CN" altLang="en-US"/>
          </a:p>
        </p:txBody>
      </p:sp>
      <p:sp>
        <p:nvSpPr>
          <p:cNvPr id="28683" name="Line 63"/>
          <p:cNvSpPr>
            <a:spLocks noChangeShapeType="1"/>
          </p:cNvSpPr>
          <p:nvPr/>
        </p:nvSpPr>
        <p:spPr bwMode="auto">
          <a:xfrm>
            <a:off x="4572000" y="3438401"/>
            <a:ext cx="360363" cy="0"/>
          </a:xfrm>
          <a:prstGeom prst="line">
            <a:avLst/>
          </a:prstGeom>
          <a:noFill/>
          <a:ln w="9525">
            <a:solidFill>
              <a:schemeClr val="tx1"/>
            </a:solidFill>
            <a:round/>
            <a:headEnd/>
            <a:tailEnd type="triangle" w="med" len="med"/>
          </a:ln>
        </p:spPr>
        <p:txBody>
          <a:bodyPr/>
          <a:lstStyle/>
          <a:p>
            <a:endParaRPr lang="zh-CN" altLang="en-US"/>
          </a:p>
        </p:txBody>
      </p:sp>
      <p:sp>
        <p:nvSpPr>
          <p:cNvPr id="28684" name="Rectangle 5"/>
          <p:cNvSpPr>
            <a:spLocks noChangeArrowheads="1"/>
          </p:cNvSpPr>
          <p:nvPr/>
        </p:nvSpPr>
        <p:spPr bwMode="auto">
          <a:xfrm>
            <a:off x="323850" y="601663"/>
            <a:ext cx="2540000" cy="1060450"/>
          </a:xfrm>
          <a:prstGeom prst="rect">
            <a:avLst/>
          </a:prstGeom>
          <a:solidFill>
            <a:srgbClr val="FFFFFF"/>
          </a:solidFill>
          <a:ln w="12700">
            <a:solidFill>
              <a:srgbClr val="000000"/>
            </a:solidFill>
            <a:miter lim="800000"/>
            <a:headEnd/>
            <a:tailEnd/>
          </a:ln>
        </p:spPr>
        <p:txBody>
          <a:bodyPr lIns="0" tIns="31547" rIns="0" bIns="31547" anchor="ctr">
            <a:spAutoFit/>
          </a:bodyPr>
          <a:lstStyle/>
          <a:p>
            <a:pPr eaLnBrk="0" hangingPunct="0">
              <a:lnSpc>
                <a:spcPct val="90000"/>
              </a:lnSpc>
            </a:pPr>
            <a:r>
              <a:rPr lang="en-US" altLang="zh-CN" sz="2400">
                <a:cs typeface="Times New Roman" pitchFamily="18" charset="0"/>
              </a:rPr>
              <a:t>-sensor: Sensor</a:t>
            </a:r>
          </a:p>
          <a:p>
            <a:pPr eaLnBrk="0" hangingPunct="0">
              <a:lnSpc>
                <a:spcPct val="90000"/>
              </a:lnSpc>
            </a:pPr>
            <a:r>
              <a:rPr lang="en-US" altLang="zh-CN" sz="2400">
                <a:cs typeface="Times New Roman" pitchFamily="18" charset="0"/>
              </a:rPr>
              <a:t>-feet: int</a:t>
            </a:r>
          </a:p>
          <a:p>
            <a:pPr eaLnBrk="0" hangingPunct="0">
              <a:lnSpc>
                <a:spcPct val="90000"/>
              </a:lnSpc>
            </a:pPr>
            <a:r>
              <a:rPr lang="en-US" altLang="zh-CN" sz="2400">
                <a:cs typeface="Times New Roman" pitchFamily="18" charset="0"/>
              </a:rPr>
              <a:t>-meters: int</a:t>
            </a:r>
          </a:p>
        </p:txBody>
      </p:sp>
      <p:sp>
        <p:nvSpPr>
          <p:cNvPr id="28685" name="Rectangle 5"/>
          <p:cNvSpPr>
            <a:spLocks noChangeArrowheads="1"/>
          </p:cNvSpPr>
          <p:nvPr/>
        </p:nvSpPr>
        <p:spPr bwMode="auto">
          <a:xfrm>
            <a:off x="4932363" y="3212976"/>
            <a:ext cx="2312987" cy="44132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400" b="1">
                <a:cs typeface="Times New Roman" pitchFamily="18" charset="0"/>
              </a:rPr>
              <a:t>Sensor</a:t>
            </a:r>
            <a:endParaRPr lang="en-US" altLang="zh-CN" sz="2400"/>
          </a:p>
        </p:txBody>
      </p:sp>
      <p:sp>
        <p:nvSpPr>
          <p:cNvPr id="28692" name="AutoShape 4"/>
          <p:cNvSpPr>
            <a:spLocks noChangeArrowheads="1"/>
          </p:cNvSpPr>
          <p:nvPr/>
        </p:nvSpPr>
        <p:spPr bwMode="auto">
          <a:xfrm rot="-5400000">
            <a:off x="5833269" y="4045620"/>
            <a:ext cx="441325" cy="373063"/>
          </a:xfrm>
          <a:prstGeom prst="rightArrow">
            <a:avLst>
              <a:gd name="adj1" fmla="val 0"/>
              <a:gd name="adj2" fmla="val 57101"/>
            </a:avLst>
          </a:prstGeom>
          <a:solidFill>
            <a:srgbClr val="FFFFFF"/>
          </a:solidFill>
          <a:ln w="12700">
            <a:solidFill>
              <a:srgbClr val="000000"/>
            </a:solidFill>
            <a:miter lim="800000"/>
            <a:headEnd/>
            <a:tailEnd/>
          </a:ln>
        </p:spPr>
        <p:txBody>
          <a:bodyPr rot="10800000"/>
          <a:lstStyle/>
          <a:p>
            <a:endParaRPr lang="zh-CN" altLang="en-US">
              <a:latin typeface="Calibri" pitchFamily="34" charset="0"/>
            </a:endParaRPr>
          </a:p>
        </p:txBody>
      </p:sp>
      <p:sp>
        <p:nvSpPr>
          <p:cNvPr id="28693" name="Text Box 7"/>
          <p:cNvSpPr txBox="1">
            <a:spLocks noChangeArrowheads="1"/>
          </p:cNvSpPr>
          <p:nvPr/>
        </p:nvSpPr>
        <p:spPr bwMode="auto">
          <a:xfrm>
            <a:off x="4932363" y="3655889"/>
            <a:ext cx="2312987" cy="336550"/>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000" i="1">
                <a:cs typeface="Times New Roman" pitchFamily="18" charset="0"/>
              </a:rPr>
              <a:t>+reportData():void</a:t>
            </a:r>
            <a:endParaRPr lang="en-US" altLang="zh-CN" sz="2000" i="1"/>
          </a:p>
        </p:txBody>
      </p:sp>
      <p:sp>
        <p:nvSpPr>
          <p:cNvPr id="28694" name="Line 26"/>
          <p:cNvSpPr>
            <a:spLocks noChangeShapeType="1"/>
          </p:cNvSpPr>
          <p:nvPr/>
        </p:nvSpPr>
        <p:spPr bwMode="auto">
          <a:xfrm flipV="1">
            <a:off x="4572000" y="4446464"/>
            <a:ext cx="2952750" cy="0"/>
          </a:xfrm>
          <a:prstGeom prst="line">
            <a:avLst/>
          </a:prstGeom>
          <a:noFill/>
          <a:ln w="9525">
            <a:solidFill>
              <a:schemeClr val="tx1"/>
            </a:solidFill>
            <a:round/>
            <a:headEnd/>
            <a:tailEnd/>
          </a:ln>
        </p:spPr>
        <p:txBody>
          <a:bodyPr/>
          <a:lstStyle/>
          <a:p>
            <a:endParaRPr lang="zh-CN" altLang="en-US"/>
          </a:p>
        </p:txBody>
      </p:sp>
      <p:sp>
        <p:nvSpPr>
          <p:cNvPr id="28695" name="Line 28"/>
          <p:cNvSpPr>
            <a:spLocks noChangeShapeType="1"/>
          </p:cNvSpPr>
          <p:nvPr/>
        </p:nvSpPr>
        <p:spPr bwMode="auto">
          <a:xfrm>
            <a:off x="7524750" y="4462339"/>
            <a:ext cx="0" cy="287337"/>
          </a:xfrm>
          <a:prstGeom prst="line">
            <a:avLst/>
          </a:prstGeom>
          <a:noFill/>
          <a:ln w="9525">
            <a:solidFill>
              <a:schemeClr val="tx1"/>
            </a:solidFill>
            <a:round/>
            <a:headEnd/>
            <a:tailEnd/>
          </a:ln>
        </p:spPr>
        <p:txBody>
          <a:bodyPr/>
          <a:lstStyle/>
          <a:p>
            <a:endParaRPr lang="zh-CN" altLang="en-US"/>
          </a:p>
        </p:txBody>
      </p:sp>
      <p:sp>
        <p:nvSpPr>
          <p:cNvPr id="28696" name="Line 29"/>
          <p:cNvSpPr>
            <a:spLocks noChangeShapeType="1"/>
          </p:cNvSpPr>
          <p:nvPr/>
        </p:nvSpPr>
        <p:spPr bwMode="auto">
          <a:xfrm>
            <a:off x="4572000" y="4462339"/>
            <a:ext cx="0" cy="287337"/>
          </a:xfrm>
          <a:prstGeom prst="line">
            <a:avLst/>
          </a:prstGeom>
          <a:noFill/>
          <a:ln w="9525">
            <a:solidFill>
              <a:schemeClr val="tx1"/>
            </a:solidFill>
            <a:round/>
            <a:headEnd/>
            <a:tailEnd/>
          </a:ln>
        </p:spPr>
        <p:txBody>
          <a:bodyPr/>
          <a:lstStyle/>
          <a:p>
            <a:endParaRPr lang="zh-CN" altLang="en-US"/>
          </a:p>
        </p:txBody>
      </p:sp>
      <p:sp>
        <p:nvSpPr>
          <p:cNvPr id="28697" name="Rectangle 5"/>
          <p:cNvSpPr>
            <a:spLocks noChangeArrowheads="1"/>
          </p:cNvSpPr>
          <p:nvPr/>
        </p:nvSpPr>
        <p:spPr bwMode="auto">
          <a:xfrm>
            <a:off x="5619750" y="646113"/>
            <a:ext cx="2624138" cy="1060450"/>
          </a:xfrm>
          <a:prstGeom prst="rect">
            <a:avLst/>
          </a:prstGeom>
          <a:solidFill>
            <a:srgbClr val="FFFFFF"/>
          </a:solidFill>
          <a:ln w="12700">
            <a:solidFill>
              <a:srgbClr val="000000"/>
            </a:solidFill>
            <a:miter lim="800000"/>
            <a:headEnd/>
            <a:tailEnd/>
          </a:ln>
        </p:spPr>
        <p:txBody>
          <a:bodyPr lIns="0" tIns="31547" rIns="0" bIns="31547" anchor="ctr">
            <a:spAutoFit/>
          </a:bodyPr>
          <a:lstStyle/>
          <a:p>
            <a:pPr eaLnBrk="0" hangingPunct="0">
              <a:lnSpc>
                <a:spcPct val="90000"/>
              </a:lnSpc>
            </a:pPr>
            <a:r>
              <a:rPr lang="en-US" altLang="zh-CN" sz="2400">
                <a:cs typeface="Times New Roman" pitchFamily="18" charset="0"/>
              </a:rPr>
              <a:t>-sensor: Sensor</a:t>
            </a:r>
          </a:p>
          <a:p>
            <a:pPr eaLnBrk="0" hangingPunct="0">
              <a:lnSpc>
                <a:spcPct val="90000"/>
              </a:lnSpc>
            </a:pPr>
            <a:r>
              <a:rPr lang="en-US" altLang="zh-CN" sz="2400">
                <a:cs typeface="Times New Roman" pitchFamily="18" charset="0"/>
              </a:rPr>
              <a:t>-milesPh: int</a:t>
            </a:r>
          </a:p>
          <a:p>
            <a:pPr eaLnBrk="0" hangingPunct="0">
              <a:lnSpc>
                <a:spcPct val="90000"/>
              </a:lnSpc>
            </a:pPr>
            <a:r>
              <a:rPr lang="en-US" altLang="zh-CN" sz="2400">
                <a:cs typeface="Times New Roman" pitchFamily="18" charset="0"/>
              </a:rPr>
              <a:t>-metersPh: int</a:t>
            </a:r>
          </a:p>
        </p:txBody>
      </p:sp>
      <p:sp>
        <p:nvSpPr>
          <p:cNvPr id="8" name="矩形 7"/>
          <p:cNvSpPr/>
          <p:nvPr/>
        </p:nvSpPr>
        <p:spPr>
          <a:xfrm>
            <a:off x="468313" y="3357563"/>
            <a:ext cx="1955800" cy="1066800"/>
          </a:xfrm>
          <a:prstGeom prst="rect">
            <a:avLst/>
          </a:prstGeom>
        </p:spPr>
        <p:txBody>
          <a:bodyPr>
            <a:spAutoFit/>
          </a:bodyPr>
          <a:lstStyle/>
          <a:p>
            <a:pPr>
              <a:defRPr/>
            </a:pPr>
            <a:r>
              <a:rPr lang="en-US" altLang="zh-CN" sz="3200" b="1" dirty="0">
                <a:solidFill>
                  <a:srgbClr val="0000CC"/>
                </a:solidFill>
                <a:latin typeface="+mj-lt"/>
                <a:ea typeface="黑体" panose="02010609060101010101" pitchFamily="49" charset="-122"/>
              </a:rPr>
              <a:t>Improved design 1 </a:t>
            </a:r>
            <a:endParaRPr lang="zh-CN" altLang="en-US" sz="3200" b="1" dirty="0">
              <a:solidFill>
                <a:srgbClr val="0000CC"/>
              </a:solidFill>
              <a:latin typeface="+mj-lt"/>
              <a:ea typeface="黑体" panose="02010609060101010101" pitchFamily="49" charset="-122"/>
            </a:endParaRPr>
          </a:p>
        </p:txBody>
      </p:sp>
      <p:sp>
        <p:nvSpPr>
          <p:cNvPr id="28" name="Rectangle 5"/>
          <p:cNvSpPr>
            <a:spLocks noChangeArrowheads="1"/>
          </p:cNvSpPr>
          <p:nvPr/>
        </p:nvSpPr>
        <p:spPr bwMode="auto">
          <a:xfrm>
            <a:off x="6077223" y="4734793"/>
            <a:ext cx="2816225" cy="468000"/>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400" b="1" dirty="0" err="1">
                <a:cs typeface="Times New Roman" pitchFamily="18" charset="0"/>
              </a:rPr>
              <a:t>SpeedSensor</a:t>
            </a:r>
            <a:endParaRPr lang="en-US" altLang="zh-CN" sz="2400" dirty="0"/>
          </a:p>
        </p:txBody>
      </p:sp>
      <p:sp>
        <p:nvSpPr>
          <p:cNvPr id="29" name="Text Box 7"/>
          <p:cNvSpPr txBox="1">
            <a:spLocks noChangeArrowheads="1"/>
          </p:cNvSpPr>
          <p:nvPr/>
        </p:nvSpPr>
        <p:spPr bwMode="auto">
          <a:xfrm>
            <a:off x="6077223" y="5189686"/>
            <a:ext cx="2816225" cy="1107996"/>
          </a:xfrm>
          <a:prstGeom prst="rect">
            <a:avLst/>
          </a:prstGeom>
          <a:solidFill>
            <a:srgbClr val="FFFFFF"/>
          </a:solidFill>
          <a:ln w="9525">
            <a:solidFill>
              <a:srgbClr val="000000"/>
            </a:solidFill>
            <a:miter lim="800000"/>
            <a:headEnd/>
            <a:tailEnd/>
          </a:ln>
        </p:spPr>
        <p:txBody>
          <a:bodyPr lIns="18000" tIns="0" bIns="0">
            <a:spAutoFit/>
          </a:bodyPr>
          <a:lstStyle/>
          <a:p>
            <a:r>
              <a:rPr lang="en-US" altLang="zh-CN" sz="2400" dirty="0" smtClean="0">
                <a:cs typeface="Times New Roman" pitchFamily="18" charset="0"/>
              </a:rPr>
              <a:t>-</a:t>
            </a:r>
            <a:r>
              <a:rPr lang="en-US" altLang="zh-CN" sz="2400" dirty="0" err="1" smtClean="0">
                <a:cs typeface="Times New Roman" pitchFamily="18" charset="0"/>
              </a:rPr>
              <a:t>mileSpeed</a:t>
            </a:r>
            <a:r>
              <a:rPr lang="en-US" altLang="zh-CN" sz="2400" dirty="0">
                <a:cs typeface="Times New Roman" pitchFamily="18" charset="0"/>
              </a:rPr>
              <a:t>: </a:t>
            </a:r>
            <a:r>
              <a:rPr lang="en-US" altLang="zh-CN" sz="2400" dirty="0" err="1" smtClean="0">
                <a:cs typeface="Times New Roman" pitchFamily="18" charset="0"/>
              </a:rPr>
              <a:t>int</a:t>
            </a:r>
            <a:endParaRPr lang="en-US" altLang="zh-CN" sz="2400" dirty="0" smtClean="0">
              <a:cs typeface="Times New Roman" pitchFamily="18" charset="0"/>
            </a:endParaRPr>
          </a:p>
          <a:p>
            <a:r>
              <a:rPr lang="en-US" altLang="zh-CN" sz="2400" dirty="0" smtClean="0">
                <a:cs typeface="Times New Roman" pitchFamily="18" charset="0"/>
              </a:rPr>
              <a:t>-</a:t>
            </a:r>
            <a:r>
              <a:rPr lang="en-US" altLang="zh-CN" sz="2400" dirty="0" err="1" smtClean="0">
                <a:cs typeface="Times New Roman" pitchFamily="18" charset="0"/>
              </a:rPr>
              <a:t>kilometerSpeed</a:t>
            </a:r>
            <a:r>
              <a:rPr lang="en-US" altLang="zh-CN" sz="2400" dirty="0" smtClean="0">
                <a:cs typeface="Times New Roman" pitchFamily="18" charset="0"/>
              </a:rPr>
              <a:t>: </a:t>
            </a:r>
            <a:r>
              <a:rPr lang="en-US" altLang="zh-CN" sz="2400" dirty="0" err="1" smtClean="0">
                <a:cs typeface="Times New Roman" pitchFamily="18" charset="0"/>
              </a:rPr>
              <a:t>int</a:t>
            </a:r>
            <a:endParaRPr lang="en-US" altLang="zh-CN" sz="2400" dirty="0"/>
          </a:p>
        </p:txBody>
      </p:sp>
      <p:sp>
        <p:nvSpPr>
          <p:cNvPr id="30" name="Rectangle 5"/>
          <p:cNvSpPr>
            <a:spLocks noChangeArrowheads="1"/>
          </p:cNvSpPr>
          <p:nvPr/>
        </p:nvSpPr>
        <p:spPr bwMode="auto">
          <a:xfrm>
            <a:off x="3203848" y="4734841"/>
            <a:ext cx="2736850" cy="432000"/>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400" b="1" dirty="0" err="1">
                <a:cs typeface="Times New Roman" pitchFamily="18" charset="0"/>
              </a:rPr>
              <a:t>HeightSensor</a:t>
            </a:r>
            <a:endParaRPr lang="en-US" altLang="zh-CN" sz="2400" dirty="0"/>
          </a:p>
        </p:txBody>
      </p:sp>
      <p:sp>
        <p:nvSpPr>
          <p:cNvPr id="31" name="Text Box 7"/>
          <p:cNvSpPr txBox="1">
            <a:spLocks noChangeArrowheads="1"/>
          </p:cNvSpPr>
          <p:nvPr/>
        </p:nvSpPr>
        <p:spPr bwMode="auto">
          <a:xfrm>
            <a:off x="3203848" y="5176986"/>
            <a:ext cx="2736850" cy="760475"/>
          </a:xfrm>
          <a:prstGeom prst="rect">
            <a:avLst/>
          </a:prstGeom>
          <a:solidFill>
            <a:srgbClr val="FFFFFF"/>
          </a:solidFill>
          <a:ln w="9525">
            <a:solidFill>
              <a:srgbClr val="000000"/>
            </a:solidFill>
            <a:miter lim="800000"/>
            <a:headEnd/>
            <a:tailEnd/>
          </a:ln>
        </p:spPr>
        <p:txBody>
          <a:bodyPr lIns="18000" tIns="10800" bIns="10800">
            <a:spAutoFit/>
          </a:bodyPr>
          <a:lstStyle/>
          <a:p>
            <a:r>
              <a:rPr lang="en-US" altLang="zh-CN" sz="2400" dirty="0" smtClean="0">
                <a:cs typeface="Times New Roman" pitchFamily="18" charset="0"/>
              </a:rPr>
              <a:t>-</a:t>
            </a:r>
            <a:r>
              <a:rPr lang="en-US" altLang="zh-CN" sz="2400" dirty="0" err="1" smtClean="0">
                <a:cs typeface="Times New Roman" pitchFamily="18" charset="0"/>
              </a:rPr>
              <a:t>footHeight</a:t>
            </a:r>
            <a:r>
              <a:rPr lang="en-US" altLang="zh-CN" sz="2400" dirty="0">
                <a:cs typeface="Times New Roman" pitchFamily="18" charset="0"/>
              </a:rPr>
              <a:t>: </a:t>
            </a:r>
            <a:r>
              <a:rPr lang="en-US" altLang="zh-CN" sz="2400" dirty="0" err="1" smtClean="0">
                <a:cs typeface="Times New Roman" pitchFamily="18" charset="0"/>
              </a:rPr>
              <a:t>int</a:t>
            </a:r>
            <a:endParaRPr lang="en-US" altLang="zh-CN" sz="2400" dirty="0" smtClean="0">
              <a:cs typeface="Times New Roman" pitchFamily="18" charset="0"/>
            </a:endParaRPr>
          </a:p>
          <a:p>
            <a:r>
              <a:rPr lang="en-US" altLang="zh-CN" sz="2400" dirty="0" smtClean="0">
                <a:cs typeface="Times New Roman" pitchFamily="18" charset="0"/>
              </a:rPr>
              <a:t>-</a:t>
            </a:r>
            <a:r>
              <a:rPr lang="en-US" altLang="zh-CN" sz="2400" dirty="0" err="1" smtClean="0">
                <a:cs typeface="Times New Roman" pitchFamily="18" charset="0"/>
              </a:rPr>
              <a:t>meterHeight</a:t>
            </a:r>
            <a:r>
              <a:rPr lang="en-US" altLang="zh-CN" sz="2400" dirty="0" smtClean="0">
                <a:cs typeface="Times New Roman" pitchFamily="18" charset="0"/>
              </a:rPr>
              <a:t>: </a:t>
            </a:r>
            <a:r>
              <a:rPr lang="en-US" altLang="zh-CN" sz="2400" dirty="0" err="1" smtClean="0">
                <a:cs typeface="Times New Roman" pitchFamily="18" charset="0"/>
              </a:rPr>
              <a:t>int</a:t>
            </a:r>
            <a:endParaRPr lang="en-US" altLang="zh-CN" sz="2400" dirty="0"/>
          </a:p>
        </p:txBody>
      </p:sp>
      <p:sp>
        <p:nvSpPr>
          <p:cNvPr id="32" name="Text Box 7"/>
          <p:cNvSpPr txBox="1">
            <a:spLocks noChangeArrowheads="1"/>
          </p:cNvSpPr>
          <p:nvPr/>
        </p:nvSpPr>
        <p:spPr bwMode="auto">
          <a:xfrm>
            <a:off x="6077223" y="5918026"/>
            <a:ext cx="2816225" cy="688975"/>
          </a:xfrm>
          <a:prstGeom prst="rect">
            <a:avLst/>
          </a:prstGeom>
          <a:solidFill>
            <a:srgbClr val="FFFFFF"/>
          </a:solidFill>
          <a:ln w="9525">
            <a:solidFill>
              <a:srgbClr val="000000"/>
            </a:solidFill>
            <a:miter lim="800000"/>
            <a:headEnd/>
            <a:tailEnd/>
          </a:ln>
        </p:spPr>
        <p:txBody>
          <a:bodyPr lIns="0" tIns="10800" rIns="0" bIns="10800">
            <a:spAutoFit/>
          </a:bodyPr>
          <a:lstStyle/>
          <a:p>
            <a:pPr>
              <a:lnSpc>
                <a:spcPct val="90000"/>
              </a:lnSpc>
            </a:pPr>
            <a:r>
              <a:rPr lang="en-US" altLang="zh-CN" sz="2400" dirty="0">
                <a:cs typeface="Times New Roman" pitchFamily="18" charset="0"/>
              </a:rPr>
              <a:t>+</a:t>
            </a:r>
            <a:r>
              <a:rPr lang="en-US" altLang="zh-CN" sz="2400" dirty="0" err="1">
                <a:cs typeface="Times New Roman" pitchFamily="18" charset="0"/>
              </a:rPr>
              <a:t>compSpeed</a:t>
            </a:r>
            <a:r>
              <a:rPr lang="en-US" altLang="zh-CN" sz="2400" dirty="0">
                <a:cs typeface="Times New Roman" pitchFamily="18" charset="0"/>
              </a:rPr>
              <a:t>():void</a:t>
            </a:r>
            <a:endParaRPr lang="en-US" altLang="zh-CN" sz="2400" dirty="0"/>
          </a:p>
          <a:p>
            <a:pPr eaLnBrk="0" hangingPunct="0">
              <a:lnSpc>
                <a:spcPct val="90000"/>
              </a:lnSpc>
            </a:pPr>
            <a:r>
              <a:rPr lang="en-US" altLang="zh-CN" sz="2400" dirty="0" smtClean="0">
                <a:cs typeface="Times New Roman" pitchFamily="18" charset="0"/>
              </a:rPr>
              <a:t>+</a:t>
            </a:r>
            <a:r>
              <a:rPr lang="en-US" altLang="zh-CN" sz="2400" dirty="0" err="1" smtClean="0">
                <a:cs typeface="Times New Roman" pitchFamily="18" charset="0"/>
              </a:rPr>
              <a:t>reportData</a:t>
            </a:r>
            <a:r>
              <a:rPr lang="en-US" altLang="zh-CN" sz="2400" dirty="0">
                <a:cs typeface="Times New Roman" pitchFamily="18" charset="0"/>
              </a:rPr>
              <a:t>(): </a:t>
            </a:r>
            <a:r>
              <a:rPr lang="en-US" altLang="zh-CN" sz="2400" dirty="0" smtClean="0">
                <a:cs typeface="Times New Roman" pitchFamily="18" charset="0"/>
              </a:rPr>
              <a:t>void</a:t>
            </a:r>
            <a:endParaRPr lang="en-US" altLang="zh-CN" sz="2400" dirty="0"/>
          </a:p>
        </p:txBody>
      </p:sp>
      <p:sp>
        <p:nvSpPr>
          <p:cNvPr id="33" name="Text Box 7"/>
          <p:cNvSpPr txBox="1">
            <a:spLocks noChangeArrowheads="1"/>
          </p:cNvSpPr>
          <p:nvPr/>
        </p:nvSpPr>
        <p:spPr bwMode="auto">
          <a:xfrm>
            <a:off x="3203848" y="5918026"/>
            <a:ext cx="2736850" cy="688975"/>
          </a:xfrm>
          <a:prstGeom prst="rect">
            <a:avLst/>
          </a:prstGeom>
          <a:solidFill>
            <a:srgbClr val="FFFFFF"/>
          </a:solidFill>
          <a:ln w="9525">
            <a:solidFill>
              <a:srgbClr val="000000"/>
            </a:solidFill>
            <a:miter lim="800000"/>
            <a:headEnd/>
            <a:tailEnd/>
          </a:ln>
        </p:spPr>
        <p:txBody>
          <a:bodyPr lIns="0" tIns="10800" rIns="0" bIns="10800">
            <a:spAutoFit/>
          </a:bodyPr>
          <a:lstStyle/>
          <a:p>
            <a:pPr>
              <a:lnSpc>
                <a:spcPct val="90000"/>
              </a:lnSpc>
            </a:pPr>
            <a:r>
              <a:rPr lang="en-US" altLang="zh-CN" sz="2400" dirty="0">
                <a:cs typeface="Times New Roman" pitchFamily="18" charset="0"/>
              </a:rPr>
              <a:t>+</a:t>
            </a:r>
            <a:r>
              <a:rPr lang="en-US" altLang="zh-CN" sz="2400" dirty="0" err="1">
                <a:cs typeface="Times New Roman" pitchFamily="18" charset="0"/>
              </a:rPr>
              <a:t>compHeight</a:t>
            </a:r>
            <a:r>
              <a:rPr lang="en-US" altLang="zh-CN" sz="2400" dirty="0">
                <a:cs typeface="Times New Roman" pitchFamily="18" charset="0"/>
              </a:rPr>
              <a:t>():void</a:t>
            </a:r>
            <a:endParaRPr lang="en-US" altLang="zh-CN" sz="2400" dirty="0"/>
          </a:p>
          <a:p>
            <a:pPr eaLnBrk="0" hangingPunct="0">
              <a:lnSpc>
                <a:spcPct val="90000"/>
              </a:lnSpc>
            </a:pPr>
            <a:r>
              <a:rPr lang="en-US" altLang="zh-CN" sz="2400" dirty="0" smtClean="0">
                <a:cs typeface="Times New Roman" pitchFamily="18" charset="0"/>
              </a:rPr>
              <a:t>+</a:t>
            </a:r>
            <a:r>
              <a:rPr lang="en-US" altLang="zh-CN" sz="2400" dirty="0" err="1" smtClean="0">
                <a:cs typeface="Times New Roman" pitchFamily="18" charset="0"/>
              </a:rPr>
              <a:t>reportData</a:t>
            </a:r>
            <a:r>
              <a:rPr lang="en-US" altLang="zh-CN" sz="2400" dirty="0">
                <a:cs typeface="Times New Roman" pitchFamily="18" charset="0"/>
              </a:rPr>
              <a:t>(): </a:t>
            </a:r>
            <a:r>
              <a:rPr lang="en-US" altLang="zh-CN" sz="2400" dirty="0" smtClean="0">
                <a:cs typeface="Times New Roman" pitchFamily="18" charset="0"/>
              </a:rPr>
              <a:t>void</a:t>
            </a:r>
            <a:endParaRPr lang="en-US" altLang="zh-C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250825" y="404813"/>
            <a:ext cx="8642350" cy="5256435"/>
          </a:xfrm>
        </p:spPr>
        <p:txBody>
          <a:bodyPr/>
          <a:lstStyle/>
          <a:p>
            <a:pPr>
              <a:spcBef>
                <a:spcPts val="0"/>
              </a:spcBef>
            </a:pPr>
            <a:r>
              <a:rPr lang="en-US" altLang="zh-CN" sz="2800" b="1" dirty="0" smtClean="0">
                <a:solidFill>
                  <a:srgbClr val="0000CC"/>
                </a:solidFill>
                <a:latin typeface="Arial" pitchFamily="34" charset="0"/>
                <a:cs typeface="Arial" pitchFamily="34" charset="0"/>
              </a:rPr>
              <a:t>Advantage of the improved design 1</a:t>
            </a:r>
            <a:r>
              <a:rPr lang="en-US" altLang="zh-CN" sz="2800" dirty="0" smtClean="0">
                <a:latin typeface="Arial" pitchFamily="34" charset="0"/>
                <a:cs typeface="Arial" pitchFamily="34" charset="0"/>
              </a:rPr>
              <a:t>: </a:t>
            </a:r>
          </a:p>
          <a:p>
            <a:pPr lvl="1">
              <a:spcBef>
                <a:spcPts val="0"/>
              </a:spcBef>
            </a:pPr>
            <a:r>
              <a:rPr lang="en-US" altLang="zh-CN" dirty="0" smtClean="0">
                <a:latin typeface="Arial" pitchFamily="34" charset="0"/>
                <a:cs typeface="Arial" pitchFamily="34" charset="0"/>
              </a:rPr>
              <a:t>Two  responsibilities have been separated, that is, the height display responsibility and the speed display responsibility are encapsulated into two classes and hence the maintainability and extensibility are better. </a:t>
            </a:r>
          </a:p>
          <a:p>
            <a:pPr lvl="1">
              <a:spcBef>
                <a:spcPts val="0"/>
              </a:spcBef>
            </a:pPr>
            <a:endParaRPr lang="en-US" altLang="zh-CN" dirty="0" smtClean="0">
              <a:latin typeface="Arial" pitchFamily="34" charset="0"/>
              <a:cs typeface="Arial" pitchFamily="34" charset="0"/>
            </a:endParaRPr>
          </a:p>
          <a:p>
            <a:pPr>
              <a:spcBef>
                <a:spcPts val="0"/>
              </a:spcBef>
            </a:pPr>
            <a:r>
              <a:rPr lang="en-US" altLang="zh-CN" sz="2800" b="1" dirty="0" smtClean="0">
                <a:solidFill>
                  <a:srgbClr val="0000CC"/>
                </a:solidFill>
                <a:latin typeface="Arial" pitchFamily="34" charset="0"/>
                <a:cs typeface="Arial" pitchFamily="34" charset="0"/>
              </a:rPr>
              <a:t>Disadvantage of the improved design 1</a:t>
            </a:r>
            <a:r>
              <a:rPr lang="en-US" altLang="zh-CN" sz="2800" dirty="0" smtClean="0">
                <a:latin typeface="Arial" pitchFamily="34" charset="0"/>
                <a:cs typeface="Arial" pitchFamily="34" charset="0"/>
              </a:rPr>
              <a:t>: </a:t>
            </a:r>
            <a:endParaRPr lang="en-US" altLang="zh-CN" sz="2800" b="1" dirty="0" smtClean="0">
              <a:solidFill>
                <a:srgbClr val="0000CC"/>
              </a:solidFill>
              <a:latin typeface="Arial" pitchFamily="34" charset="0"/>
              <a:cs typeface="Arial" pitchFamily="34" charset="0"/>
            </a:endParaRPr>
          </a:p>
          <a:p>
            <a:pPr lvl="1">
              <a:spcBef>
                <a:spcPts val="0"/>
              </a:spcBef>
            </a:pPr>
            <a:r>
              <a:rPr lang="en-US" altLang="zh-CN" dirty="0" smtClean="0">
                <a:latin typeface="Arial" pitchFamily="34" charset="0"/>
                <a:cs typeface="Arial" pitchFamily="34" charset="0"/>
              </a:rPr>
              <a:t>In classes </a:t>
            </a:r>
            <a:r>
              <a:rPr lang="en-US" altLang="zh-CN" dirty="0" err="1" smtClean="0">
                <a:latin typeface="Arial" pitchFamily="34" charset="0"/>
                <a:cs typeface="Arial" pitchFamily="34" charset="0"/>
              </a:rPr>
              <a:t>HeightDisplay</a:t>
            </a:r>
            <a:r>
              <a:rPr lang="en-US" altLang="zh-CN" dirty="0" smtClean="0">
                <a:latin typeface="Arial" pitchFamily="34" charset="0"/>
                <a:cs typeface="Arial" pitchFamily="34" charset="0"/>
              </a:rPr>
              <a:t> and </a:t>
            </a:r>
            <a:r>
              <a:rPr lang="en-US" altLang="zh-CN" dirty="0" err="1" smtClean="0">
                <a:latin typeface="Arial" pitchFamily="34" charset="0"/>
                <a:cs typeface="Arial" pitchFamily="34" charset="0"/>
              </a:rPr>
              <a:t>SpeedDisplay</a:t>
            </a:r>
            <a:r>
              <a:rPr lang="en-US" altLang="zh-CN" dirty="0" smtClean="0">
                <a:latin typeface="Arial" pitchFamily="34" charset="0"/>
                <a:cs typeface="Arial" pitchFamily="34" charset="0"/>
              </a:rPr>
              <a:t>, all the methods must consider the two measures: </a:t>
            </a:r>
          </a:p>
          <a:p>
            <a:pPr lvl="2">
              <a:spcBef>
                <a:spcPts val="0"/>
              </a:spcBef>
            </a:pPr>
            <a:r>
              <a:rPr lang="en-US" altLang="zh-CN" sz="2800" b="1" dirty="0" smtClean="0">
                <a:solidFill>
                  <a:srgbClr val="0000CC"/>
                </a:solidFill>
                <a:latin typeface="Arial" pitchFamily="34" charset="0"/>
                <a:cs typeface="Arial" pitchFamily="34" charset="0"/>
              </a:rPr>
              <a:t>Meter</a:t>
            </a:r>
            <a:r>
              <a:rPr lang="zh-CN" altLang="en-US" sz="2800" b="1" dirty="0" smtClean="0">
                <a:solidFill>
                  <a:srgbClr val="0000CC"/>
                </a:solidFill>
                <a:latin typeface="Arial" pitchFamily="34" charset="0"/>
                <a:cs typeface="Arial" pitchFamily="34" charset="0"/>
              </a:rPr>
              <a:t>，</a:t>
            </a:r>
            <a:r>
              <a:rPr lang="en-US" altLang="zh-CN" sz="2800" b="1" dirty="0" smtClean="0">
                <a:solidFill>
                  <a:srgbClr val="0000CC"/>
                </a:solidFill>
                <a:latin typeface="Arial" pitchFamily="34" charset="0"/>
                <a:cs typeface="Arial" pitchFamily="34" charset="0"/>
              </a:rPr>
              <a:t>foot</a:t>
            </a:r>
          </a:p>
          <a:p>
            <a:pPr lvl="2">
              <a:spcBef>
                <a:spcPts val="0"/>
              </a:spcBef>
            </a:pPr>
            <a:r>
              <a:rPr lang="en-US" altLang="zh-CN" sz="2800" b="1" dirty="0" smtClean="0">
                <a:solidFill>
                  <a:srgbClr val="0000CC"/>
                </a:solidFill>
                <a:latin typeface="Arial" pitchFamily="34" charset="0"/>
                <a:cs typeface="Arial" pitchFamily="34" charset="0"/>
              </a:rPr>
              <a:t>Kilometer, mile</a:t>
            </a:r>
            <a:endParaRPr lang="en-US" altLang="zh-CN" sz="2800" dirty="0" smtClean="0">
              <a:latin typeface="Arial" pitchFamily="34" charset="0"/>
              <a:cs typeface="Arial" pitchFamily="34" charset="0"/>
            </a:endParaRPr>
          </a:p>
          <a:p>
            <a:pPr>
              <a:spcBef>
                <a:spcPts val="0"/>
              </a:spcBef>
            </a:pPr>
            <a:endParaRPr lang="en-US" altLang="zh-CN" sz="2800" b="1" dirty="0" smtClean="0">
              <a:solidFill>
                <a:srgbClr val="0000CC"/>
              </a:solidFill>
              <a:latin typeface="Arial" pitchFamily="34" charset="0"/>
              <a:cs typeface="Arial" pitchFamily="34" charset="0"/>
            </a:endParaRPr>
          </a:p>
          <a:p>
            <a:endParaRPr lang="zh-CN" altLang="en-US" sz="2800" b="1" dirty="0" smtClean="0">
              <a:solidFill>
                <a:srgbClr val="0000CC"/>
              </a:solidFill>
              <a:latin typeface="Arial" pitchFamily="34" charset="0"/>
              <a:cs typeface="Arial" pitchFamily="34" charset="0"/>
            </a:endParaRPr>
          </a:p>
        </p:txBody>
      </p:sp>
      <p:sp>
        <p:nvSpPr>
          <p:cNvPr id="2" name="矩形 1"/>
          <p:cNvSpPr/>
          <p:nvPr/>
        </p:nvSpPr>
        <p:spPr>
          <a:xfrm>
            <a:off x="323528" y="5715253"/>
            <a:ext cx="8568952" cy="954107"/>
          </a:xfrm>
          <a:prstGeom prst="rect">
            <a:avLst/>
          </a:prstGeom>
        </p:spPr>
        <p:txBody>
          <a:bodyPr wrap="square">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世界上没有采用公制的国家</a:t>
            </a:r>
            <a:r>
              <a:rPr lang="zh-CN" altLang="en-US" sz="2800" b="1" dirty="0" smtClean="0">
                <a:latin typeface="微软雅黑" panose="020B0503020204020204" pitchFamily="34" charset="-122"/>
                <a:ea typeface="微软雅黑" panose="020B0503020204020204" pitchFamily="34" charset="-122"/>
              </a:rPr>
              <a:t>：美国</a:t>
            </a:r>
            <a:r>
              <a:rPr lang="zh-CN" altLang="en-US" sz="2800" b="1" dirty="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利比里亚、缅甸</a:t>
            </a:r>
            <a:r>
              <a:rPr lang="zh-CN" altLang="en-US" sz="2800" b="1" dirty="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smtClean="0">
                <a:latin typeface="微软雅黑" panose="020B0503020204020204" pitchFamily="34" charset="-122"/>
                <a:ea typeface="微软雅黑" panose="020B0503020204020204" pitchFamily="34" charset="-122"/>
              </a:rPr>
              <a:t>英国采用了公制，但是也允许使用英制。</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3">
                                            <p:txEl>
                                              <p:pRg st="3" end="3"/>
                                            </p:txEl>
                                          </p:spTgt>
                                        </p:tgtEl>
                                        <p:attrNameLst>
                                          <p:attrName>style.visibility</p:attrName>
                                        </p:attrNameLst>
                                      </p:cBhvr>
                                      <p:to>
                                        <p:strVal val="visible"/>
                                      </p:to>
                                    </p:set>
                                    <p:animEffect transition="in" filter="fade">
                                      <p:cBhvr>
                                        <p:cTn id="7" dur="1000"/>
                                        <p:tgtEl>
                                          <p:spTgt spid="28673">
                                            <p:txEl>
                                              <p:pRg st="3" end="3"/>
                                            </p:txEl>
                                          </p:spTgt>
                                        </p:tgtEl>
                                      </p:cBhvr>
                                    </p:animEffect>
                                    <p:anim calcmode="lin" valueType="num">
                                      <p:cBhvr>
                                        <p:cTn id="8" dur="1000" fill="hold"/>
                                        <p:tgtEl>
                                          <p:spTgt spid="2867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867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3">
                                            <p:txEl>
                                              <p:pRg st="4" end="4"/>
                                            </p:txEl>
                                          </p:spTgt>
                                        </p:tgtEl>
                                        <p:attrNameLst>
                                          <p:attrName>style.visibility</p:attrName>
                                        </p:attrNameLst>
                                      </p:cBhvr>
                                      <p:to>
                                        <p:strVal val="visible"/>
                                      </p:to>
                                    </p:set>
                                    <p:animEffect transition="in" filter="fade">
                                      <p:cBhvr>
                                        <p:cTn id="12" dur="1000"/>
                                        <p:tgtEl>
                                          <p:spTgt spid="28673">
                                            <p:txEl>
                                              <p:pRg st="4" end="4"/>
                                            </p:txEl>
                                          </p:spTgt>
                                        </p:tgtEl>
                                      </p:cBhvr>
                                    </p:animEffect>
                                    <p:anim calcmode="lin" valueType="num">
                                      <p:cBhvr>
                                        <p:cTn id="13" dur="1000" fill="hold"/>
                                        <p:tgtEl>
                                          <p:spTgt spid="2867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867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673">
                                            <p:txEl>
                                              <p:pRg st="5" end="5"/>
                                            </p:txEl>
                                          </p:spTgt>
                                        </p:tgtEl>
                                        <p:attrNameLst>
                                          <p:attrName>style.visibility</p:attrName>
                                        </p:attrNameLst>
                                      </p:cBhvr>
                                      <p:to>
                                        <p:strVal val="visible"/>
                                      </p:to>
                                    </p:set>
                                    <p:animEffect transition="in" filter="fade">
                                      <p:cBhvr>
                                        <p:cTn id="17" dur="1000"/>
                                        <p:tgtEl>
                                          <p:spTgt spid="28673">
                                            <p:txEl>
                                              <p:pRg st="5" end="5"/>
                                            </p:txEl>
                                          </p:spTgt>
                                        </p:tgtEl>
                                      </p:cBhvr>
                                    </p:animEffect>
                                    <p:anim calcmode="lin" valueType="num">
                                      <p:cBhvr>
                                        <p:cTn id="18" dur="1000" fill="hold"/>
                                        <p:tgtEl>
                                          <p:spTgt spid="2867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867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673">
                                            <p:txEl>
                                              <p:pRg st="6" end="6"/>
                                            </p:txEl>
                                          </p:spTgt>
                                        </p:tgtEl>
                                        <p:attrNameLst>
                                          <p:attrName>style.visibility</p:attrName>
                                        </p:attrNameLst>
                                      </p:cBhvr>
                                      <p:to>
                                        <p:strVal val="visible"/>
                                      </p:to>
                                    </p:set>
                                    <p:animEffect transition="in" filter="fade">
                                      <p:cBhvr>
                                        <p:cTn id="22" dur="1000"/>
                                        <p:tgtEl>
                                          <p:spTgt spid="28673">
                                            <p:txEl>
                                              <p:pRg st="6" end="6"/>
                                            </p:txEl>
                                          </p:spTgt>
                                        </p:tgtEl>
                                      </p:cBhvr>
                                    </p:animEffect>
                                    <p:anim calcmode="lin" valueType="num">
                                      <p:cBhvr>
                                        <p:cTn id="23" dur="1000" fill="hold"/>
                                        <p:tgtEl>
                                          <p:spTgt spid="2867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867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2401416" y="202283"/>
            <a:ext cx="4114800" cy="706437"/>
          </a:xfrm>
        </p:spPr>
        <p:txBody>
          <a:bodyPr/>
          <a:lstStyle/>
          <a:p>
            <a:pPr eaLnBrk="1" hangingPunct="1"/>
            <a:r>
              <a:rPr lang="zh-CN" altLang="en-US" sz="3600" b="1" dirty="0" smtClean="0">
                <a:latin typeface="微软雅黑" panose="020B0503020204020204" pitchFamily="34" charset="-122"/>
                <a:ea typeface="微软雅黑" panose="020B0503020204020204" pitchFamily="34" charset="-122"/>
              </a:rPr>
              <a:t>本讲内容</a:t>
            </a:r>
          </a:p>
        </p:txBody>
      </p:sp>
      <p:sp>
        <p:nvSpPr>
          <p:cNvPr id="14338" name="内容占位符 2"/>
          <p:cNvSpPr>
            <a:spLocks noGrp="1"/>
          </p:cNvSpPr>
          <p:nvPr>
            <p:ph idx="1"/>
          </p:nvPr>
        </p:nvSpPr>
        <p:spPr>
          <a:xfrm>
            <a:off x="323528" y="3429000"/>
            <a:ext cx="8640960" cy="3168352"/>
          </a:xfrm>
        </p:spPr>
        <p:txBody>
          <a:bodyPr/>
          <a:lstStyle/>
          <a:p>
            <a:pPr marL="0" indent="0" eaLnBrk="1" hangingPunct="1">
              <a:lnSpc>
                <a:spcPct val="120000"/>
              </a:lnSpc>
              <a:buFont typeface="Calibri" pitchFamily="34" charset="0"/>
              <a:buAutoNum type="arabicPeriod"/>
            </a:pPr>
            <a:r>
              <a:rPr lang="en-US" altLang="zh-CN" sz="2800" b="1" dirty="0" smtClean="0">
                <a:latin typeface="微软雅黑" panose="020B0503020204020204" pitchFamily="34" charset="-122"/>
                <a:ea typeface="微软雅黑" panose="020B0503020204020204" pitchFamily="34" charset="-122"/>
                <a:hlinkClick r:id="rId2" action="ppaction://hlinksldjump"/>
              </a:rPr>
              <a:t>Single responsibility principle </a:t>
            </a:r>
            <a:r>
              <a:rPr lang="en-US" altLang="zh-CN" sz="2800" b="1" dirty="0">
                <a:latin typeface="微软雅黑" panose="020B0503020204020204" pitchFamily="34" charset="-122"/>
                <a:ea typeface="微软雅黑" panose="020B0503020204020204" pitchFamily="34" charset="-122"/>
              </a:rPr>
              <a:t>(</a:t>
            </a:r>
            <a:r>
              <a:rPr lang="zh-CN" altLang="zh-CN" sz="2800" b="1" dirty="0" smtClean="0">
                <a:latin typeface="微软雅黑" panose="020B0503020204020204" pitchFamily="34" charset="-122"/>
                <a:ea typeface="微软雅黑" panose="020B0503020204020204" pitchFamily="34" charset="-122"/>
              </a:rPr>
              <a:t>单一责任原则</a:t>
            </a:r>
            <a:r>
              <a:rPr lang="en-US" altLang="zh-CN" sz="2800" b="1"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lnSpc>
                <a:spcPct val="120000"/>
              </a:lnSpc>
              <a:buFont typeface="Calibri" pitchFamily="34" charset="0"/>
              <a:buAutoNum type="arabicPeriod"/>
            </a:pPr>
            <a:r>
              <a:rPr lang="en-US" altLang="zh-CN" sz="2800" b="1" dirty="0" smtClean="0">
                <a:latin typeface="微软雅黑" panose="020B0503020204020204" pitchFamily="34" charset="-122"/>
                <a:ea typeface="微软雅黑" panose="020B0503020204020204" pitchFamily="34" charset="-122"/>
                <a:hlinkClick r:id="rId3" action="ppaction://hlinksldjump"/>
              </a:rPr>
              <a:t>Open/closed principle  </a:t>
            </a:r>
            <a:r>
              <a:rPr lang="en-US" altLang="zh-CN" sz="2800" b="1" dirty="0">
                <a:latin typeface="微软雅黑" panose="020B0503020204020204" pitchFamily="34" charset="-122"/>
                <a:ea typeface="微软雅黑" panose="020B0503020204020204" pitchFamily="34" charset="-122"/>
              </a:rPr>
              <a:t>(</a:t>
            </a:r>
            <a:r>
              <a:rPr lang="zh-CN" altLang="zh-CN" sz="2800" b="1" dirty="0" smtClean="0">
                <a:latin typeface="微软雅黑" panose="020B0503020204020204" pitchFamily="34" charset="-122"/>
                <a:ea typeface="微软雅黑" panose="020B0503020204020204" pitchFamily="34" charset="-122"/>
              </a:rPr>
              <a:t>开闭原则</a:t>
            </a:r>
            <a:r>
              <a:rPr lang="en-US" altLang="zh-CN" sz="2800" b="1"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lnSpc>
                <a:spcPct val="120000"/>
              </a:lnSpc>
              <a:buFont typeface="Calibri" pitchFamily="34" charset="0"/>
              <a:buAutoNum type="arabicPeriod"/>
            </a:pP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hlinkClick r:id="rId4" action="ppaction://hlinksldjump"/>
              </a:rPr>
              <a:t>Liskov</a:t>
            </a:r>
            <a:r>
              <a:rPr lang="en-US" altLang="zh-CN" sz="2800" b="1" dirty="0" smtClean="0">
                <a:latin typeface="微软雅黑" panose="020B0503020204020204" pitchFamily="34" charset="-122"/>
                <a:ea typeface="微软雅黑" panose="020B0503020204020204" pitchFamily="34" charset="-122"/>
                <a:hlinkClick r:id="rId4" action="ppaction://hlinksldjump"/>
              </a:rPr>
              <a:t> substitution principle </a:t>
            </a:r>
            <a:r>
              <a:rPr lang="en-US" altLang="zh-CN" sz="2800" b="1" dirty="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Liskov</a:t>
            </a:r>
            <a:r>
              <a:rPr lang="zh-CN" altLang="zh-CN" sz="2800" b="1" dirty="0" smtClean="0">
                <a:latin typeface="微软雅黑" panose="020B0503020204020204" pitchFamily="34" charset="-122"/>
                <a:ea typeface="微软雅黑" panose="020B0503020204020204" pitchFamily="34" charset="-122"/>
              </a:rPr>
              <a:t>替换原则</a:t>
            </a:r>
            <a:r>
              <a:rPr lang="en-US" altLang="zh-CN" sz="2800" b="1" dirty="0" smtClean="0">
                <a:latin typeface="微软雅黑" panose="020B0503020204020204" pitchFamily="34" charset="-122"/>
                <a:ea typeface="微软雅黑" panose="020B0503020204020204" pitchFamily="34" charset="-122"/>
              </a:rPr>
              <a:t>)</a:t>
            </a:r>
          </a:p>
          <a:p>
            <a:pPr marL="0" indent="0" eaLnBrk="1" hangingPunct="1">
              <a:lnSpc>
                <a:spcPct val="120000"/>
              </a:lnSpc>
              <a:buFont typeface="Calibri" pitchFamily="34" charset="0"/>
              <a:buAutoNum type="arabicPeriod"/>
            </a:pPr>
            <a:r>
              <a:rPr lang="en-US" altLang="zh-CN"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hlinkClick r:id="rId5" action="ppaction://hlinksldjump"/>
              </a:rPr>
              <a:t>Interface segregation principle </a:t>
            </a:r>
            <a:r>
              <a:rPr lang="en-US" altLang="zh-CN" sz="2800" b="1" dirty="0">
                <a:latin typeface="微软雅黑" panose="020B0503020204020204" pitchFamily="34" charset="-122"/>
                <a:ea typeface="微软雅黑" panose="020B0503020204020204" pitchFamily="34" charset="-122"/>
              </a:rPr>
              <a:t>(</a:t>
            </a:r>
            <a:r>
              <a:rPr lang="zh-CN" altLang="zh-CN" sz="2800" b="1" dirty="0" smtClean="0">
                <a:latin typeface="微软雅黑" panose="020B0503020204020204" pitchFamily="34" charset="-122"/>
                <a:ea typeface="微软雅黑" panose="020B0503020204020204" pitchFamily="34" charset="-122"/>
              </a:rPr>
              <a:t>接口分离原则</a:t>
            </a:r>
            <a:r>
              <a:rPr lang="en-US" altLang="zh-CN" sz="2800" b="1"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lnSpc>
                <a:spcPct val="120000"/>
              </a:lnSpc>
              <a:buFont typeface="Calibri" pitchFamily="34" charset="0"/>
              <a:buAutoNum type="arabicPeriod"/>
            </a:pPr>
            <a:r>
              <a:rPr lang="en-US" altLang="zh-CN"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hlinkClick r:id="rId6" action="ppaction://hlinksldjump"/>
              </a:rPr>
              <a:t>Dependency inversion principle </a:t>
            </a:r>
            <a:r>
              <a:rPr lang="en-US" altLang="zh-CN" sz="2800" b="1" dirty="0">
                <a:latin typeface="微软雅黑" panose="020B0503020204020204" pitchFamily="34" charset="-122"/>
                <a:ea typeface="微软雅黑" panose="020B0503020204020204" pitchFamily="34" charset="-122"/>
              </a:rPr>
              <a:t>(</a:t>
            </a:r>
            <a:r>
              <a:rPr lang="zh-CN" altLang="zh-CN" sz="2800" b="1" dirty="0" smtClean="0">
                <a:latin typeface="微软雅黑" panose="020B0503020204020204" pitchFamily="34" charset="-122"/>
                <a:ea typeface="微软雅黑" panose="020B0503020204020204" pitchFamily="34" charset="-122"/>
              </a:rPr>
              <a:t>依赖倒转原则</a:t>
            </a:r>
            <a:r>
              <a:rPr lang="en-US" altLang="zh-CN" sz="2800" b="1"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23528" y="1052736"/>
            <a:ext cx="8280920" cy="2246769"/>
          </a:xfrm>
          <a:prstGeom prst="rect">
            <a:avLst/>
          </a:prstGeom>
        </p:spPr>
        <p:txBody>
          <a:bodyPr wrap="square">
            <a:spAutoFit/>
          </a:bodyPr>
          <a:lstStyle/>
          <a:p>
            <a:pPr marL="0" indent="0" eaLnBrk="1" hangingPunct="1">
              <a:buNone/>
            </a:pPr>
            <a:r>
              <a:rPr lang="en-US" altLang="zh-CN" sz="2800" b="1" dirty="0">
                <a:solidFill>
                  <a:srgbClr val="0000CC"/>
                </a:solidFill>
                <a:latin typeface="微软雅黑" panose="020B0503020204020204" pitchFamily="34" charset="-122"/>
                <a:ea typeface="微软雅黑" panose="020B0503020204020204" pitchFamily="34" charset="-122"/>
              </a:rPr>
              <a:t>Contents</a:t>
            </a:r>
            <a:r>
              <a:rPr lang="en-US" altLang="zh-CN" sz="2800" b="1" dirty="0">
                <a:latin typeface="微软雅黑" panose="020B0503020204020204" pitchFamily="34" charset="-122"/>
                <a:ea typeface="微软雅黑" panose="020B0503020204020204" pitchFamily="34" charset="-122"/>
              </a:rPr>
              <a:t>: SOLID Principle (2000, Robert Cecil </a:t>
            </a:r>
            <a:r>
              <a:rPr lang="en-US" altLang="zh-CN" sz="2800" b="1" dirty="0" smtClean="0">
                <a:latin typeface="微软雅黑" panose="020B0503020204020204" pitchFamily="34" charset="-122"/>
                <a:ea typeface="微软雅黑" panose="020B0503020204020204" pitchFamily="34" charset="-122"/>
              </a:rPr>
              <a:t> </a:t>
            </a:r>
          </a:p>
          <a:p>
            <a:pPr marL="0" indent="0" eaLnBrk="1" hangingPunct="1">
              <a:buNone/>
            </a:pP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Martin)</a:t>
            </a:r>
          </a:p>
          <a:p>
            <a:pPr marL="457200" indent="-457200" eaLnBrk="1" hangingPunct="1">
              <a:buFont typeface="Arial" panose="020B0604020202020204" pitchFamily="34" charset="0"/>
              <a:buChar char="•"/>
            </a:pPr>
            <a:r>
              <a:rPr lang="en-US" altLang="zh-CN" sz="2800" b="1" dirty="0" smtClean="0"/>
              <a:t>Five design </a:t>
            </a:r>
            <a:r>
              <a:rPr lang="en-US" altLang="zh-CN" sz="2800" b="1" dirty="0"/>
              <a:t>principles intended to make software designs more understandable, flexible and </a:t>
            </a:r>
            <a:r>
              <a:rPr lang="en-US" altLang="zh-CN" sz="2800" b="1" dirty="0" smtClean="0"/>
              <a:t>maintainable.</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ChangeArrowheads="1"/>
          </p:cNvSpPr>
          <p:nvPr/>
        </p:nvSpPr>
        <p:spPr bwMode="auto">
          <a:xfrm>
            <a:off x="2924175" y="531813"/>
            <a:ext cx="3141663" cy="50323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r>
              <a:rPr lang="en-US" altLang="zh-CN" sz="2800" b="1" i="1">
                <a:cs typeface="Times New Roman" pitchFamily="18" charset="0"/>
              </a:rPr>
              <a:t>HeightDisplay</a:t>
            </a:r>
            <a:endParaRPr lang="en-US" altLang="zh-CN" sz="2800" i="1"/>
          </a:p>
        </p:txBody>
      </p:sp>
      <p:sp>
        <p:nvSpPr>
          <p:cNvPr id="30722" name="Rectangle 6"/>
          <p:cNvSpPr>
            <a:spLocks noChangeArrowheads="1"/>
          </p:cNvSpPr>
          <p:nvPr/>
        </p:nvSpPr>
        <p:spPr bwMode="auto">
          <a:xfrm>
            <a:off x="2924175" y="1500188"/>
            <a:ext cx="3141663" cy="1550987"/>
          </a:xfrm>
          <a:prstGeom prst="rect">
            <a:avLst/>
          </a:prstGeom>
          <a:solidFill>
            <a:srgbClr val="FFFFFF"/>
          </a:solidFill>
          <a:ln w="12700">
            <a:solidFill>
              <a:srgbClr val="000000"/>
            </a:solidFill>
            <a:miter lim="800000"/>
            <a:headEnd/>
            <a:tailEnd/>
          </a:ln>
        </p:spPr>
        <p:txBody>
          <a:bodyPr lIns="0" tIns="0" rIns="0" bIns="0" anchor="ctr">
            <a:spAutoFit/>
          </a:bodyPr>
          <a:lstStyle/>
          <a:p>
            <a:pPr>
              <a:lnSpc>
                <a:spcPct val="90000"/>
              </a:lnSpc>
            </a:pPr>
            <a:r>
              <a:rPr lang="en-US" altLang="zh-CN" sz="2800" i="1">
                <a:cs typeface="Times New Roman" pitchFamily="18" charset="0"/>
              </a:rPr>
              <a:t>+</a:t>
            </a:r>
            <a:r>
              <a:rPr lang="en-US" altLang="zh-CN" sz="2800">
                <a:cs typeface="Times New Roman" pitchFamily="18" charset="0"/>
              </a:rPr>
              <a:t>convert(h: int): int</a:t>
            </a:r>
          </a:p>
          <a:p>
            <a:pPr>
              <a:lnSpc>
                <a:spcPct val="90000"/>
              </a:lnSpc>
            </a:pPr>
            <a:r>
              <a:rPr lang="en-US" altLang="zh-CN" sz="2800" i="1">
                <a:cs typeface="Times New Roman" pitchFamily="18" charset="0"/>
              </a:rPr>
              <a:t>#</a:t>
            </a:r>
            <a:r>
              <a:rPr lang="en-US" altLang="zh-CN" sz="2800">
                <a:cs typeface="Times New Roman" pitchFamily="18" charset="0"/>
              </a:rPr>
              <a:t>getHeight(): int</a:t>
            </a:r>
            <a:endParaRPr lang="en-US" altLang="zh-CN" sz="2800"/>
          </a:p>
          <a:p>
            <a:pPr eaLnBrk="0" hangingPunct="0">
              <a:lnSpc>
                <a:spcPct val="90000"/>
              </a:lnSpc>
            </a:pPr>
            <a:r>
              <a:rPr lang="en-US" altLang="zh-CN" sz="2800" i="1">
                <a:solidFill>
                  <a:srgbClr val="0000CC"/>
                </a:solidFill>
                <a:cs typeface="Times New Roman" pitchFamily="18" charset="0"/>
              </a:rPr>
              <a:t>+update(): void</a:t>
            </a:r>
            <a:endParaRPr lang="en-US" altLang="zh-CN" sz="2800">
              <a:solidFill>
                <a:srgbClr val="0000CC"/>
              </a:solidFill>
            </a:endParaRPr>
          </a:p>
          <a:p>
            <a:pPr eaLnBrk="0" hangingPunct="0">
              <a:lnSpc>
                <a:spcPct val="90000"/>
              </a:lnSpc>
            </a:pPr>
            <a:r>
              <a:rPr lang="en-US" altLang="zh-CN" sz="2800" i="1">
                <a:solidFill>
                  <a:srgbClr val="0000CC"/>
                </a:solidFill>
                <a:cs typeface="Times New Roman" pitchFamily="18" charset="0"/>
              </a:rPr>
              <a:t>+display(): void</a:t>
            </a:r>
            <a:endParaRPr lang="en-US" altLang="zh-CN" sz="2800">
              <a:solidFill>
                <a:srgbClr val="0000CC"/>
              </a:solidFill>
            </a:endParaRPr>
          </a:p>
        </p:txBody>
      </p:sp>
      <p:sp>
        <p:nvSpPr>
          <p:cNvPr id="30723" name="Rectangle 5"/>
          <p:cNvSpPr>
            <a:spLocks noChangeArrowheads="1"/>
          </p:cNvSpPr>
          <p:nvPr/>
        </p:nvSpPr>
        <p:spPr bwMode="auto">
          <a:xfrm>
            <a:off x="971550" y="4090988"/>
            <a:ext cx="3266709" cy="503237"/>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800" b="1">
                <a:cs typeface="Times New Roman" pitchFamily="18" charset="0"/>
              </a:rPr>
              <a:t>MetricHeightDsp</a:t>
            </a:r>
            <a:endParaRPr lang="en-US" altLang="zh-CN" sz="2800"/>
          </a:p>
        </p:txBody>
      </p:sp>
      <p:sp>
        <p:nvSpPr>
          <p:cNvPr id="30724" name="Text Box 7"/>
          <p:cNvSpPr txBox="1">
            <a:spLocks noChangeArrowheads="1"/>
          </p:cNvSpPr>
          <p:nvPr/>
        </p:nvSpPr>
        <p:spPr bwMode="auto">
          <a:xfrm>
            <a:off x="971550" y="4586288"/>
            <a:ext cx="3266709" cy="458787"/>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800">
                <a:cs typeface="Times New Roman" pitchFamily="18" charset="0"/>
              </a:rPr>
              <a:t>-meters: int</a:t>
            </a:r>
            <a:endParaRPr lang="en-US" altLang="zh-CN" sz="2800"/>
          </a:p>
        </p:txBody>
      </p:sp>
      <p:sp>
        <p:nvSpPr>
          <p:cNvPr id="30725" name="Rectangle 6"/>
          <p:cNvSpPr>
            <a:spLocks noChangeArrowheads="1"/>
          </p:cNvSpPr>
          <p:nvPr/>
        </p:nvSpPr>
        <p:spPr bwMode="auto">
          <a:xfrm>
            <a:off x="971550" y="5051425"/>
            <a:ext cx="3295650" cy="866775"/>
          </a:xfrm>
          <a:prstGeom prst="rect">
            <a:avLst/>
          </a:prstGeom>
          <a:solidFill>
            <a:srgbClr val="FFFFFF"/>
          </a:solidFill>
          <a:ln w="12700">
            <a:solidFill>
              <a:srgbClr val="000000"/>
            </a:solidFill>
            <a:miter lim="800000"/>
            <a:headEnd/>
            <a:tailEnd/>
          </a:ln>
        </p:spPr>
        <p:txBody>
          <a:bodyPr wrap="square" lIns="0" tIns="0" rIns="0" bIns="0" anchor="ctr">
            <a:spAutoFit/>
          </a:bodyPr>
          <a:lstStyle/>
          <a:p>
            <a:pPr eaLnBrk="0" hangingPunct="0"/>
            <a:r>
              <a:rPr lang="en-US" altLang="zh-CN" sz="2800">
                <a:cs typeface="Times New Roman" pitchFamily="18" charset="0"/>
              </a:rPr>
              <a:t>+update(): void</a:t>
            </a:r>
            <a:endParaRPr lang="en-US" altLang="zh-CN" sz="2800"/>
          </a:p>
          <a:p>
            <a:pPr eaLnBrk="0" hangingPunct="0"/>
            <a:r>
              <a:rPr lang="en-US" altLang="zh-CN" sz="2800">
                <a:cs typeface="Times New Roman" pitchFamily="18" charset="0"/>
              </a:rPr>
              <a:t>+display(): void</a:t>
            </a:r>
            <a:endParaRPr lang="en-US" altLang="zh-CN" sz="2800"/>
          </a:p>
        </p:txBody>
      </p:sp>
      <p:sp>
        <p:nvSpPr>
          <p:cNvPr id="30726" name="Rectangle 5"/>
          <p:cNvSpPr>
            <a:spLocks noChangeArrowheads="1"/>
          </p:cNvSpPr>
          <p:nvPr/>
        </p:nvSpPr>
        <p:spPr bwMode="auto">
          <a:xfrm>
            <a:off x="4699000" y="4090988"/>
            <a:ext cx="3151188" cy="503237"/>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800" b="1">
                <a:cs typeface="Times New Roman" pitchFamily="18" charset="0"/>
              </a:rPr>
              <a:t>EngHeightDsp</a:t>
            </a:r>
            <a:endParaRPr lang="en-US" altLang="zh-CN" sz="2800"/>
          </a:p>
        </p:txBody>
      </p:sp>
      <p:sp>
        <p:nvSpPr>
          <p:cNvPr id="30727" name="Text Box 7"/>
          <p:cNvSpPr txBox="1">
            <a:spLocks noChangeArrowheads="1"/>
          </p:cNvSpPr>
          <p:nvPr/>
        </p:nvSpPr>
        <p:spPr bwMode="auto">
          <a:xfrm>
            <a:off x="4699000" y="4579938"/>
            <a:ext cx="3151188" cy="458787"/>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800">
                <a:cs typeface="Times New Roman" pitchFamily="18" charset="0"/>
              </a:rPr>
              <a:t>-feet: int</a:t>
            </a:r>
            <a:endParaRPr lang="en-US" altLang="zh-CN" sz="2800"/>
          </a:p>
        </p:txBody>
      </p:sp>
      <p:sp>
        <p:nvSpPr>
          <p:cNvPr id="30728" name="Rectangle 6"/>
          <p:cNvSpPr>
            <a:spLocks noChangeArrowheads="1"/>
          </p:cNvSpPr>
          <p:nvPr/>
        </p:nvSpPr>
        <p:spPr bwMode="auto">
          <a:xfrm>
            <a:off x="4695947" y="5045075"/>
            <a:ext cx="3179641" cy="866775"/>
          </a:xfrm>
          <a:prstGeom prst="rect">
            <a:avLst/>
          </a:prstGeom>
          <a:solidFill>
            <a:srgbClr val="FFFFFF"/>
          </a:solidFill>
          <a:ln w="12700">
            <a:solidFill>
              <a:srgbClr val="000000"/>
            </a:solidFill>
            <a:miter lim="800000"/>
            <a:headEnd/>
            <a:tailEnd/>
          </a:ln>
        </p:spPr>
        <p:txBody>
          <a:bodyPr wrap="square" lIns="0" tIns="0" rIns="0" bIns="0" anchor="ctr">
            <a:spAutoFit/>
          </a:bodyPr>
          <a:lstStyle/>
          <a:p>
            <a:r>
              <a:rPr lang="en-US" altLang="zh-CN" sz="2800">
                <a:cs typeface="Times New Roman" pitchFamily="18" charset="0"/>
              </a:rPr>
              <a:t>+update(): void</a:t>
            </a:r>
            <a:endParaRPr lang="en-US" altLang="zh-CN" sz="2800"/>
          </a:p>
          <a:p>
            <a:pPr eaLnBrk="0" hangingPunct="0"/>
            <a:r>
              <a:rPr lang="en-US" altLang="zh-CN" sz="2800">
                <a:cs typeface="Times New Roman" pitchFamily="18" charset="0"/>
              </a:rPr>
              <a:t>+display(): void</a:t>
            </a:r>
            <a:endParaRPr lang="en-US" altLang="zh-CN" sz="2800"/>
          </a:p>
        </p:txBody>
      </p:sp>
      <p:sp>
        <p:nvSpPr>
          <p:cNvPr id="30729" name="Line 16"/>
          <p:cNvSpPr>
            <a:spLocks noChangeShapeType="1"/>
          </p:cNvSpPr>
          <p:nvPr/>
        </p:nvSpPr>
        <p:spPr bwMode="auto">
          <a:xfrm>
            <a:off x="2403475" y="3560763"/>
            <a:ext cx="4102100" cy="0"/>
          </a:xfrm>
          <a:prstGeom prst="line">
            <a:avLst/>
          </a:prstGeom>
          <a:noFill/>
          <a:ln w="9525">
            <a:solidFill>
              <a:schemeClr val="tx1"/>
            </a:solidFill>
            <a:round/>
            <a:headEnd/>
            <a:tailEnd/>
          </a:ln>
        </p:spPr>
        <p:txBody>
          <a:bodyPr/>
          <a:lstStyle/>
          <a:p>
            <a:endParaRPr lang="zh-CN" altLang="en-US"/>
          </a:p>
        </p:txBody>
      </p:sp>
      <p:sp>
        <p:nvSpPr>
          <p:cNvPr id="30730" name="Line 17"/>
          <p:cNvSpPr>
            <a:spLocks noChangeShapeType="1"/>
          </p:cNvSpPr>
          <p:nvPr/>
        </p:nvSpPr>
        <p:spPr bwMode="auto">
          <a:xfrm>
            <a:off x="2403475" y="3560763"/>
            <a:ext cx="0" cy="504825"/>
          </a:xfrm>
          <a:prstGeom prst="line">
            <a:avLst/>
          </a:prstGeom>
          <a:noFill/>
          <a:ln w="9525">
            <a:solidFill>
              <a:schemeClr val="tx1"/>
            </a:solidFill>
            <a:round/>
            <a:headEnd/>
            <a:tailEnd/>
          </a:ln>
        </p:spPr>
        <p:txBody>
          <a:bodyPr/>
          <a:lstStyle/>
          <a:p>
            <a:endParaRPr lang="zh-CN" altLang="en-US"/>
          </a:p>
        </p:txBody>
      </p:sp>
      <p:sp>
        <p:nvSpPr>
          <p:cNvPr id="30731" name="Line 18"/>
          <p:cNvSpPr>
            <a:spLocks noChangeShapeType="1"/>
          </p:cNvSpPr>
          <p:nvPr/>
        </p:nvSpPr>
        <p:spPr bwMode="auto">
          <a:xfrm>
            <a:off x="6507163" y="3552825"/>
            <a:ext cx="0" cy="539750"/>
          </a:xfrm>
          <a:prstGeom prst="line">
            <a:avLst/>
          </a:prstGeom>
          <a:noFill/>
          <a:ln w="9525">
            <a:solidFill>
              <a:schemeClr val="tx1"/>
            </a:solidFill>
            <a:round/>
            <a:headEnd/>
            <a:tailEnd/>
          </a:ln>
        </p:spPr>
        <p:txBody>
          <a:bodyPr/>
          <a:lstStyle/>
          <a:p>
            <a:endParaRPr lang="zh-CN" altLang="en-US"/>
          </a:p>
        </p:txBody>
      </p:sp>
      <p:sp>
        <p:nvSpPr>
          <p:cNvPr id="30732" name="AutoShape 19"/>
          <p:cNvSpPr>
            <a:spLocks noChangeArrowheads="1"/>
          </p:cNvSpPr>
          <p:nvPr/>
        </p:nvSpPr>
        <p:spPr bwMode="auto">
          <a:xfrm>
            <a:off x="4267200" y="3055938"/>
            <a:ext cx="431800" cy="504825"/>
          </a:xfrm>
          <a:prstGeom prst="upArrow">
            <a:avLst>
              <a:gd name="adj1" fmla="val 0"/>
              <a:gd name="adj2" fmla="val 64707"/>
            </a:avLst>
          </a:prstGeom>
          <a:noFill/>
          <a:ln w="9525">
            <a:solidFill>
              <a:schemeClr val="tx1"/>
            </a:solidFill>
            <a:miter lim="800000"/>
            <a:headEnd/>
            <a:tailEnd/>
          </a:ln>
        </p:spPr>
        <p:txBody>
          <a:bodyPr vert="eaVert" wrap="none" anchor="ctr"/>
          <a:lstStyle/>
          <a:p>
            <a:endParaRPr lang="zh-CN" altLang="en-US"/>
          </a:p>
        </p:txBody>
      </p:sp>
      <p:sp>
        <p:nvSpPr>
          <p:cNvPr id="30733" name="Text Box 7"/>
          <p:cNvSpPr txBox="1">
            <a:spLocks noChangeArrowheads="1"/>
          </p:cNvSpPr>
          <p:nvPr/>
        </p:nvSpPr>
        <p:spPr bwMode="auto">
          <a:xfrm>
            <a:off x="2928938" y="1039813"/>
            <a:ext cx="3136900" cy="458787"/>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800">
                <a:cs typeface="Times New Roman" pitchFamily="18" charset="0"/>
              </a:rPr>
              <a:t>#htSensor: Sensor</a:t>
            </a:r>
            <a:endParaRPr lang="en-US" altLang="zh-CN" sz="2800"/>
          </a:p>
        </p:txBody>
      </p:sp>
      <p:sp>
        <p:nvSpPr>
          <p:cNvPr id="15" name="矩形 14"/>
          <p:cNvSpPr/>
          <p:nvPr/>
        </p:nvSpPr>
        <p:spPr>
          <a:xfrm>
            <a:off x="428625" y="1039813"/>
            <a:ext cx="1955800" cy="1066800"/>
          </a:xfrm>
          <a:prstGeom prst="rect">
            <a:avLst/>
          </a:prstGeom>
        </p:spPr>
        <p:txBody>
          <a:bodyPr>
            <a:spAutoFit/>
          </a:bodyPr>
          <a:lstStyle/>
          <a:p>
            <a:pPr>
              <a:defRPr/>
            </a:pPr>
            <a:r>
              <a:rPr lang="en-US" altLang="zh-CN" sz="3200" b="1" dirty="0">
                <a:solidFill>
                  <a:srgbClr val="0000CC"/>
                </a:solidFill>
                <a:latin typeface="+mj-lt"/>
                <a:ea typeface="黑体" panose="02010609060101010101" pitchFamily="49" charset="-122"/>
              </a:rPr>
              <a:t>Improved design 2 </a:t>
            </a:r>
            <a:endParaRPr lang="zh-CN" altLang="en-US" sz="3200" b="1" dirty="0">
              <a:solidFill>
                <a:srgbClr val="0000CC"/>
              </a:solidFill>
              <a:latin typeface="+mj-lt"/>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ChangeArrowheads="1"/>
          </p:cNvSpPr>
          <p:nvPr/>
        </p:nvSpPr>
        <p:spPr bwMode="auto">
          <a:xfrm>
            <a:off x="3000375" y="400050"/>
            <a:ext cx="3051175" cy="503238"/>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r>
              <a:rPr lang="en-US" altLang="zh-CN" sz="2800" b="1" i="1">
                <a:cs typeface="Times New Roman" pitchFamily="18" charset="0"/>
              </a:rPr>
              <a:t>SpeedDisplay</a:t>
            </a:r>
            <a:endParaRPr lang="en-US" altLang="zh-CN" sz="2800" i="1"/>
          </a:p>
        </p:txBody>
      </p:sp>
      <p:sp>
        <p:nvSpPr>
          <p:cNvPr id="31746" name="Rectangle 6"/>
          <p:cNvSpPr>
            <a:spLocks noChangeArrowheads="1"/>
          </p:cNvSpPr>
          <p:nvPr/>
        </p:nvSpPr>
        <p:spPr bwMode="auto">
          <a:xfrm>
            <a:off x="3000375" y="1358900"/>
            <a:ext cx="3051175" cy="1550988"/>
          </a:xfrm>
          <a:prstGeom prst="rect">
            <a:avLst/>
          </a:prstGeom>
          <a:solidFill>
            <a:srgbClr val="FFFFFF"/>
          </a:solidFill>
          <a:ln w="12700">
            <a:solidFill>
              <a:srgbClr val="000000"/>
            </a:solidFill>
            <a:miter lim="800000"/>
            <a:headEnd/>
            <a:tailEnd/>
          </a:ln>
        </p:spPr>
        <p:txBody>
          <a:bodyPr lIns="0" tIns="0" rIns="0" bIns="0" anchor="ctr">
            <a:spAutoFit/>
          </a:bodyPr>
          <a:lstStyle/>
          <a:p>
            <a:pPr>
              <a:lnSpc>
                <a:spcPct val="90000"/>
              </a:lnSpc>
            </a:pPr>
            <a:r>
              <a:rPr lang="en-US" altLang="zh-CN" sz="2800" i="1">
                <a:cs typeface="Times New Roman" pitchFamily="18" charset="0"/>
              </a:rPr>
              <a:t>+</a:t>
            </a:r>
            <a:r>
              <a:rPr lang="en-US" altLang="zh-CN" sz="2800">
                <a:cs typeface="Times New Roman" pitchFamily="18" charset="0"/>
              </a:rPr>
              <a:t>convert(h: int): int</a:t>
            </a:r>
            <a:endParaRPr lang="en-US" altLang="zh-CN" sz="2800" i="1">
              <a:cs typeface="Times New Roman" pitchFamily="18" charset="0"/>
            </a:endParaRPr>
          </a:p>
          <a:p>
            <a:pPr>
              <a:lnSpc>
                <a:spcPct val="90000"/>
              </a:lnSpc>
            </a:pPr>
            <a:r>
              <a:rPr lang="en-US" altLang="zh-CN" sz="2800" i="1">
                <a:cs typeface="Times New Roman" pitchFamily="18" charset="0"/>
              </a:rPr>
              <a:t>+</a:t>
            </a:r>
            <a:r>
              <a:rPr lang="en-US" altLang="zh-CN" sz="2800">
                <a:cs typeface="Times New Roman" pitchFamily="18" charset="0"/>
              </a:rPr>
              <a:t>getSpeed(): int</a:t>
            </a:r>
            <a:endParaRPr lang="en-US" altLang="zh-CN" sz="2800"/>
          </a:p>
          <a:p>
            <a:pPr eaLnBrk="0" hangingPunct="0">
              <a:lnSpc>
                <a:spcPct val="90000"/>
              </a:lnSpc>
            </a:pPr>
            <a:r>
              <a:rPr lang="en-US" altLang="zh-CN" sz="2800" i="1">
                <a:solidFill>
                  <a:srgbClr val="0000CC"/>
                </a:solidFill>
                <a:cs typeface="Times New Roman" pitchFamily="18" charset="0"/>
              </a:rPr>
              <a:t>+update(): void</a:t>
            </a:r>
            <a:endParaRPr lang="en-US" altLang="zh-CN" sz="2800">
              <a:solidFill>
                <a:srgbClr val="0000CC"/>
              </a:solidFill>
            </a:endParaRPr>
          </a:p>
          <a:p>
            <a:pPr eaLnBrk="0" hangingPunct="0">
              <a:lnSpc>
                <a:spcPct val="90000"/>
              </a:lnSpc>
            </a:pPr>
            <a:r>
              <a:rPr lang="en-US" altLang="zh-CN" sz="2800" i="1">
                <a:solidFill>
                  <a:srgbClr val="0000CC"/>
                </a:solidFill>
                <a:cs typeface="Times New Roman" pitchFamily="18" charset="0"/>
              </a:rPr>
              <a:t>+display(): void</a:t>
            </a:r>
            <a:endParaRPr lang="en-US" altLang="zh-CN" sz="2800">
              <a:solidFill>
                <a:srgbClr val="0000CC"/>
              </a:solidFill>
            </a:endParaRPr>
          </a:p>
        </p:txBody>
      </p:sp>
      <p:sp>
        <p:nvSpPr>
          <p:cNvPr id="31747" name="Rectangle 5"/>
          <p:cNvSpPr>
            <a:spLocks noChangeArrowheads="1"/>
          </p:cNvSpPr>
          <p:nvPr/>
        </p:nvSpPr>
        <p:spPr bwMode="auto">
          <a:xfrm>
            <a:off x="1016000" y="3921125"/>
            <a:ext cx="3274782" cy="503238"/>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800" b="1">
                <a:cs typeface="Times New Roman" pitchFamily="18" charset="0"/>
              </a:rPr>
              <a:t>MetricSpeedDsp</a:t>
            </a:r>
            <a:endParaRPr lang="en-US" altLang="zh-CN" sz="2800"/>
          </a:p>
        </p:txBody>
      </p:sp>
      <p:sp>
        <p:nvSpPr>
          <p:cNvPr id="31748" name="Text Box 7"/>
          <p:cNvSpPr txBox="1">
            <a:spLocks noChangeArrowheads="1"/>
          </p:cNvSpPr>
          <p:nvPr/>
        </p:nvSpPr>
        <p:spPr bwMode="auto">
          <a:xfrm>
            <a:off x="1016000" y="4432300"/>
            <a:ext cx="3274782" cy="452698"/>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800" dirty="0">
                <a:cs typeface="Times New Roman" pitchFamily="18" charset="0"/>
              </a:rPr>
              <a:t>-</a:t>
            </a:r>
            <a:r>
              <a:rPr lang="en-US" altLang="zh-CN" sz="2800" dirty="0" err="1" smtClean="0">
                <a:cs typeface="Times New Roman" pitchFamily="18" charset="0"/>
              </a:rPr>
              <a:t>kilometersPh</a:t>
            </a:r>
            <a:r>
              <a:rPr lang="en-US" altLang="zh-CN" sz="2800" dirty="0">
                <a:cs typeface="Times New Roman" pitchFamily="18" charset="0"/>
              </a:rPr>
              <a:t>: </a:t>
            </a:r>
            <a:r>
              <a:rPr lang="en-US" altLang="zh-CN" sz="2800" dirty="0" err="1">
                <a:cs typeface="Times New Roman" pitchFamily="18" charset="0"/>
              </a:rPr>
              <a:t>int</a:t>
            </a:r>
            <a:endParaRPr lang="en-US" altLang="zh-CN" sz="2800" dirty="0"/>
          </a:p>
        </p:txBody>
      </p:sp>
      <p:sp>
        <p:nvSpPr>
          <p:cNvPr id="31749" name="Rectangle 6"/>
          <p:cNvSpPr>
            <a:spLocks noChangeArrowheads="1"/>
          </p:cNvSpPr>
          <p:nvPr/>
        </p:nvSpPr>
        <p:spPr bwMode="auto">
          <a:xfrm>
            <a:off x="1017588" y="4900613"/>
            <a:ext cx="3276600" cy="892175"/>
          </a:xfrm>
          <a:prstGeom prst="rect">
            <a:avLst/>
          </a:prstGeom>
          <a:solidFill>
            <a:srgbClr val="FFFFFF"/>
          </a:solidFill>
          <a:ln w="12700">
            <a:solidFill>
              <a:srgbClr val="000000"/>
            </a:solidFill>
            <a:miter lim="800000"/>
            <a:headEnd/>
            <a:tailEnd/>
          </a:ln>
        </p:spPr>
        <p:txBody>
          <a:bodyPr lIns="0" tIns="0" rIns="0" bIns="0" anchor="ctr"/>
          <a:lstStyle/>
          <a:p>
            <a:r>
              <a:rPr lang="en-US" altLang="zh-CN" sz="2800">
                <a:cs typeface="Times New Roman" pitchFamily="18" charset="0"/>
              </a:rPr>
              <a:t>+update(): void</a:t>
            </a:r>
            <a:endParaRPr lang="en-US" altLang="zh-CN" sz="2800"/>
          </a:p>
          <a:p>
            <a:pPr eaLnBrk="0" hangingPunct="0"/>
            <a:r>
              <a:rPr lang="en-US" altLang="zh-CN" sz="2800">
                <a:cs typeface="Times New Roman" pitchFamily="18" charset="0"/>
              </a:rPr>
              <a:t>+display(): void</a:t>
            </a:r>
            <a:endParaRPr lang="en-US" altLang="zh-CN" sz="2800"/>
          </a:p>
        </p:txBody>
      </p:sp>
      <p:sp>
        <p:nvSpPr>
          <p:cNvPr id="31750" name="Rectangle 5"/>
          <p:cNvSpPr>
            <a:spLocks noChangeArrowheads="1"/>
          </p:cNvSpPr>
          <p:nvPr/>
        </p:nvSpPr>
        <p:spPr bwMode="auto">
          <a:xfrm>
            <a:off x="4938390" y="3962400"/>
            <a:ext cx="3036279" cy="503238"/>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800" b="1">
                <a:cs typeface="Times New Roman" pitchFamily="18" charset="0"/>
              </a:rPr>
              <a:t>EngSpeedDsp</a:t>
            </a:r>
            <a:endParaRPr lang="en-US" altLang="zh-CN" sz="2800"/>
          </a:p>
        </p:txBody>
      </p:sp>
      <p:sp>
        <p:nvSpPr>
          <p:cNvPr id="31751" name="Text Box 7"/>
          <p:cNvSpPr txBox="1">
            <a:spLocks noChangeArrowheads="1"/>
          </p:cNvSpPr>
          <p:nvPr/>
        </p:nvSpPr>
        <p:spPr bwMode="auto">
          <a:xfrm>
            <a:off x="4938390" y="4467225"/>
            <a:ext cx="3036279" cy="458788"/>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800" dirty="0">
                <a:cs typeface="Times New Roman" pitchFamily="18" charset="0"/>
              </a:rPr>
              <a:t>-</a:t>
            </a:r>
            <a:r>
              <a:rPr lang="en-US" altLang="zh-CN" sz="2800" dirty="0" err="1" smtClean="0">
                <a:cs typeface="Times New Roman" pitchFamily="18" charset="0"/>
              </a:rPr>
              <a:t>milesPh</a:t>
            </a:r>
            <a:r>
              <a:rPr lang="en-US" altLang="zh-CN" sz="2800" dirty="0">
                <a:cs typeface="Times New Roman" pitchFamily="18" charset="0"/>
              </a:rPr>
              <a:t>: </a:t>
            </a:r>
            <a:r>
              <a:rPr lang="en-US" altLang="zh-CN" sz="2800" dirty="0" err="1">
                <a:cs typeface="Times New Roman" pitchFamily="18" charset="0"/>
              </a:rPr>
              <a:t>int</a:t>
            </a:r>
            <a:endParaRPr lang="en-US" altLang="zh-CN" sz="2800" dirty="0"/>
          </a:p>
        </p:txBody>
      </p:sp>
      <p:sp>
        <p:nvSpPr>
          <p:cNvPr id="31752" name="Rectangle 6"/>
          <p:cNvSpPr>
            <a:spLocks noChangeArrowheads="1"/>
          </p:cNvSpPr>
          <p:nvPr/>
        </p:nvSpPr>
        <p:spPr bwMode="auto">
          <a:xfrm>
            <a:off x="4932040" y="4929188"/>
            <a:ext cx="3043187" cy="866775"/>
          </a:xfrm>
          <a:prstGeom prst="rect">
            <a:avLst/>
          </a:prstGeom>
          <a:solidFill>
            <a:srgbClr val="FFFFFF"/>
          </a:solidFill>
          <a:ln w="12700">
            <a:solidFill>
              <a:srgbClr val="000000"/>
            </a:solidFill>
            <a:miter lim="800000"/>
            <a:headEnd/>
            <a:tailEnd/>
          </a:ln>
        </p:spPr>
        <p:txBody>
          <a:bodyPr wrap="square" lIns="0" tIns="0" rIns="0" bIns="0" anchor="ctr">
            <a:spAutoFit/>
          </a:bodyPr>
          <a:lstStyle/>
          <a:p>
            <a:pPr eaLnBrk="0" hangingPunct="0"/>
            <a:r>
              <a:rPr lang="en-US" altLang="zh-CN" sz="2800">
                <a:cs typeface="Times New Roman" pitchFamily="18" charset="0"/>
              </a:rPr>
              <a:t>+update(): void</a:t>
            </a:r>
            <a:endParaRPr lang="en-US" altLang="zh-CN" sz="2800"/>
          </a:p>
          <a:p>
            <a:pPr eaLnBrk="0" hangingPunct="0"/>
            <a:r>
              <a:rPr lang="en-US" altLang="zh-CN" sz="2800">
                <a:cs typeface="Times New Roman" pitchFamily="18" charset="0"/>
              </a:rPr>
              <a:t>+display(): void</a:t>
            </a:r>
            <a:endParaRPr lang="en-US" altLang="zh-CN" sz="2800"/>
          </a:p>
        </p:txBody>
      </p:sp>
      <p:sp>
        <p:nvSpPr>
          <p:cNvPr id="31753" name="Line 16"/>
          <p:cNvSpPr>
            <a:spLocks noChangeShapeType="1"/>
          </p:cNvSpPr>
          <p:nvPr/>
        </p:nvSpPr>
        <p:spPr bwMode="auto">
          <a:xfrm>
            <a:off x="2430463" y="3421063"/>
            <a:ext cx="4102100" cy="0"/>
          </a:xfrm>
          <a:prstGeom prst="line">
            <a:avLst/>
          </a:prstGeom>
          <a:noFill/>
          <a:ln w="9525">
            <a:solidFill>
              <a:schemeClr val="tx1"/>
            </a:solidFill>
            <a:round/>
            <a:headEnd/>
            <a:tailEnd/>
          </a:ln>
        </p:spPr>
        <p:txBody>
          <a:bodyPr/>
          <a:lstStyle/>
          <a:p>
            <a:endParaRPr lang="zh-CN" altLang="en-US"/>
          </a:p>
        </p:txBody>
      </p:sp>
      <p:sp>
        <p:nvSpPr>
          <p:cNvPr id="31754" name="Line 17"/>
          <p:cNvSpPr>
            <a:spLocks noChangeShapeType="1"/>
          </p:cNvSpPr>
          <p:nvPr/>
        </p:nvSpPr>
        <p:spPr bwMode="auto">
          <a:xfrm>
            <a:off x="2430463" y="3421063"/>
            <a:ext cx="0" cy="504825"/>
          </a:xfrm>
          <a:prstGeom prst="line">
            <a:avLst/>
          </a:prstGeom>
          <a:noFill/>
          <a:ln w="9525">
            <a:solidFill>
              <a:schemeClr val="tx1"/>
            </a:solidFill>
            <a:round/>
            <a:headEnd/>
            <a:tailEnd/>
          </a:ln>
        </p:spPr>
        <p:txBody>
          <a:bodyPr/>
          <a:lstStyle/>
          <a:p>
            <a:endParaRPr lang="zh-CN" altLang="en-US"/>
          </a:p>
        </p:txBody>
      </p:sp>
      <p:sp>
        <p:nvSpPr>
          <p:cNvPr id="31755" name="Line 18"/>
          <p:cNvSpPr>
            <a:spLocks noChangeShapeType="1"/>
          </p:cNvSpPr>
          <p:nvPr/>
        </p:nvSpPr>
        <p:spPr bwMode="auto">
          <a:xfrm>
            <a:off x="6534150" y="3413125"/>
            <a:ext cx="0" cy="539750"/>
          </a:xfrm>
          <a:prstGeom prst="line">
            <a:avLst/>
          </a:prstGeom>
          <a:noFill/>
          <a:ln w="9525">
            <a:solidFill>
              <a:schemeClr val="tx1"/>
            </a:solidFill>
            <a:round/>
            <a:headEnd/>
            <a:tailEnd/>
          </a:ln>
        </p:spPr>
        <p:txBody>
          <a:bodyPr/>
          <a:lstStyle/>
          <a:p>
            <a:endParaRPr lang="zh-CN" altLang="en-US"/>
          </a:p>
        </p:txBody>
      </p:sp>
      <p:sp>
        <p:nvSpPr>
          <p:cNvPr id="31756" name="AutoShape 19"/>
          <p:cNvSpPr>
            <a:spLocks noChangeArrowheads="1"/>
          </p:cNvSpPr>
          <p:nvPr/>
        </p:nvSpPr>
        <p:spPr bwMode="auto">
          <a:xfrm>
            <a:off x="4294188" y="2916238"/>
            <a:ext cx="431800" cy="504825"/>
          </a:xfrm>
          <a:prstGeom prst="upArrow">
            <a:avLst>
              <a:gd name="adj1" fmla="val 0"/>
              <a:gd name="adj2" fmla="val 64707"/>
            </a:avLst>
          </a:prstGeom>
          <a:noFill/>
          <a:ln w="9525">
            <a:solidFill>
              <a:schemeClr val="tx1"/>
            </a:solidFill>
            <a:miter lim="800000"/>
            <a:headEnd/>
            <a:tailEnd/>
          </a:ln>
        </p:spPr>
        <p:txBody>
          <a:bodyPr vert="eaVert" wrap="none" anchor="ctr"/>
          <a:lstStyle/>
          <a:p>
            <a:endParaRPr lang="zh-CN" altLang="en-US"/>
          </a:p>
        </p:txBody>
      </p:sp>
      <p:sp>
        <p:nvSpPr>
          <p:cNvPr id="31757" name="Text Box 7"/>
          <p:cNvSpPr txBox="1">
            <a:spLocks noChangeArrowheads="1"/>
          </p:cNvSpPr>
          <p:nvPr/>
        </p:nvSpPr>
        <p:spPr bwMode="auto">
          <a:xfrm>
            <a:off x="2994025" y="900113"/>
            <a:ext cx="3057525" cy="458787"/>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800">
                <a:cs typeface="Times New Roman" pitchFamily="18" charset="0"/>
              </a:rPr>
              <a:t>#spSensor: Sensor</a:t>
            </a:r>
            <a:endParaRPr lang="en-US" altLang="zh-CN" sz="2800"/>
          </a:p>
        </p:txBody>
      </p:sp>
      <p:sp>
        <p:nvSpPr>
          <p:cNvPr id="15" name="矩形 14"/>
          <p:cNvSpPr/>
          <p:nvPr/>
        </p:nvSpPr>
        <p:spPr>
          <a:xfrm>
            <a:off x="428625" y="1039813"/>
            <a:ext cx="1955800" cy="1066800"/>
          </a:xfrm>
          <a:prstGeom prst="rect">
            <a:avLst/>
          </a:prstGeom>
        </p:spPr>
        <p:txBody>
          <a:bodyPr>
            <a:spAutoFit/>
          </a:bodyPr>
          <a:lstStyle/>
          <a:p>
            <a:pPr>
              <a:defRPr/>
            </a:pPr>
            <a:r>
              <a:rPr lang="en-US" altLang="zh-CN" sz="3200" b="1" dirty="0">
                <a:solidFill>
                  <a:srgbClr val="0000CC"/>
                </a:solidFill>
                <a:latin typeface="+mj-lt"/>
                <a:ea typeface="黑体" panose="02010609060101010101" pitchFamily="49" charset="-122"/>
              </a:rPr>
              <a:t>Improved design 2 </a:t>
            </a:r>
            <a:endParaRPr lang="zh-CN" altLang="en-US" sz="3200" b="1" dirty="0">
              <a:solidFill>
                <a:srgbClr val="0000CC"/>
              </a:solidFill>
              <a:latin typeface="+mj-lt"/>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58"/>
          <p:cNvSpPr>
            <a:spLocks noChangeShapeType="1"/>
          </p:cNvSpPr>
          <p:nvPr/>
        </p:nvSpPr>
        <p:spPr bwMode="auto">
          <a:xfrm>
            <a:off x="2992438" y="764704"/>
            <a:ext cx="935037" cy="0"/>
          </a:xfrm>
          <a:prstGeom prst="line">
            <a:avLst/>
          </a:prstGeom>
          <a:noFill/>
          <a:ln w="9525">
            <a:solidFill>
              <a:schemeClr val="tx1"/>
            </a:solidFill>
            <a:round/>
            <a:headEnd/>
            <a:tailEnd/>
          </a:ln>
        </p:spPr>
        <p:txBody>
          <a:bodyPr/>
          <a:lstStyle/>
          <a:p>
            <a:endParaRPr lang="zh-CN" altLang="en-US"/>
          </a:p>
        </p:txBody>
      </p:sp>
      <p:sp>
        <p:nvSpPr>
          <p:cNvPr id="32771" name="Line 59"/>
          <p:cNvSpPr>
            <a:spLocks noChangeShapeType="1"/>
          </p:cNvSpPr>
          <p:nvPr/>
        </p:nvSpPr>
        <p:spPr bwMode="auto">
          <a:xfrm>
            <a:off x="3952875" y="764704"/>
            <a:ext cx="0" cy="3636000"/>
          </a:xfrm>
          <a:prstGeom prst="line">
            <a:avLst/>
          </a:prstGeom>
          <a:noFill/>
          <a:ln w="9525">
            <a:solidFill>
              <a:schemeClr val="tx1"/>
            </a:solidFill>
            <a:round/>
            <a:headEnd/>
            <a:tailEnd/>
          </a:ln>
        </p:spPr>
        <p:txBody>
          <a:bodyPr/>
          <a:lstStyle/>
          <a:p>
            <a:endParaRPr lang="zh-CN" altLang="en-US"/>
          </a:p>
        </p:txBody>
      </p:sp>
      <p:sp>
        <p:nvSpPr>
          <p:cNvPr id="32772" name="Line 61"/>
          <p:cNvSpPr>
            <a:spLocks noChangeShapeType="1"/>
          </p:cNvSpPr>
          <p:nvPr/>
        </p:nvSpPr>
        <p:spPr bwMode="auto">
          <a:xfrm flipH="1">
            <a:off x="4283967" y="1093962"/>
            <a:ext cx="1510407" cy="0"/>
          </a:xfrm>
          <a:prstGeom prst="line">
            <a:avLst/>
          </a:prstGeom>
          <a:noFill/>
          <a:ln w="9525">
            <a:solidFill>
              <a:schemeClr val="tx1"/>
            </a:solidFill>
            <a:round/>
            <a:headEnd/>
            <a:tailEnd/>
          </a:ln>
        </p:spPr>
        <p:txBody>
          <a:bodyPr/>
          <a:lstStyle/>
          <a:p>
            <a:endParaRPr lang="zh-CN" altLang="en-US"/>
          </a:p>
        </p:txBody>
      </p:sp>
      <p:sp>
        <p:nvSpPr>
          <p:cNvPr id="32773" name="Line 62"/>
          <p:cNvSpPr>
            <a:spLocks noChangeShapeType="1"/>
          </p:cNvSpPr>
          <p:nvPr/>
        </p:nvSpPr>
        <p:spPr bwMode="auto">
          <a:xfrm>
            <a:off x="4283968" y="1106662"/>
            <a:ext cx="0" cy="3137097"/>
          </a:xfrm>
          <a:prstGeom prst="line">
            <a:avLst/>
          </a:prstGeom>
          <a:noFill/>
          <a:ln w="9525">
            <a:solidFill>
              <a:schemeClr val="tx1"/>
            </a:solidFill>
            <a:round/>
            <a:headEnd/>
            <a:tailEnd/>
          </a:ln>
        </p:spPr>
        <p:txBody>
          <a:bodyPr/>
          <a:lstStyle/>
          <a:p>
            <a:endParaRPr lang="zh-CN" altLang="en-US"/>
          </a:p>
        </p:txBody>
      </p:sp>
      <p:sp>
        <p:nvSpPr>
          <p:cNvPr id="32774" name="Line 60"/>
          <p:cNvSpPr>
            <a:spLocks noChangeShapeType="1"/>
          </p:cNvSpPr>
          <p:nvPr/>
        </p:nvSpPr>
        <p:spPr bwMode="auto">
          <a:xfrm>
            <a:off x="3952875" y="4391397"/>
            <a:ext cx="1295400" cy="0"/>
          </a:xfrm>
          <a:prstGeom prst="line">
            <a:avLst/>
          </a:prstGeom>
          <a:noFill/>
          <a:ln w="9525">
            <a:solidFill>
              <a:schemeClr val="tx1"/>
            </a:solidFill>
            <a:round/>
            <a:headEnd/>
            <a:tailEnd type="triangle" w="med" len="med"/>
          </a:ln>
        </p:spPr>
        <p:txBody>
          <a:bodyPr/>
          <a:lstStyle/>
          <a:p>
            <a:endParaRPr lang="zh-CN" altLang="en-US"/>
          </a:p>
        </p:txBody>
      </p:sp>
      <p:sp>
        <p:nvSpPr>
          <p:cNvPr id="32775" name="Line 63"/>
          <p:cNvSpPr>
            <a:spLocks noChangeShapeType="1"/>
          </p:cNvSpPr>
          <p:nvPr/>
        </p:nvSpPr>
        <p:spPr bwMode="auto">
          <a:xfrm>
            <a:off x="4283968" y="4243759"/>
            <a:ext cx="951607" cy="0"/>
          </a:xfrm>
          <a:prstGeom prst="line">
            <a:avLst/>
          </a:prstGeom>
          <a:noFill/>
          <a:ln w="9525">
            <a:solidFill>
              <a:schemeClr val="tx1"/>
            </a:solidFill>
            <a:round/>
            <a:headEnd/>
            <a:tailEnd type="triangle" w="med" len="med"/>
          </a:ln>
        </p:spPr>
        <p:txBody>
          <a:bodyPr/>
          <a:lstStyle/>
          <a:p>
            <a:endParaRPr lang="zh-CN" altLang="en-US"/>
          </a:p>
        </p:txBody>
      </p:sp>
      <p:sp>
        <p:nvSpPr>
          <p:cNvPr id="32776" name="Rectangle 5"/>
          <p:cNvSpPr>
            <a:spLocks noChangeArrowheads="1"/>
          </p:cNvSpPr>
          <p:nvPr/>
        </p:nvSpPr>
        <p:spPr bwMode="auto">
          <a:xfrm>
            <a:off x="5235575" y="4046289"/>
            <a:ext cx="2312988" cy="433042"/>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400" b="1" dirty="0">
                <a:latin typeface="微软雅黑" panose="020B0503020204020204" pitchFamily="34" charset="-122"/>
                <a:ea typeface="微软雅黑" panose="020B0503020204020204" pitchFamily="34" charset="-122"/>
                <a:cs typeface="Times New Roman" pitchFamily="18" charset="0"/>
              </a:rPr>
              <a:t>Sensor</a:t>
            </a:r>
            <a:endParaRPr lang="en-US" altLang="zh-CN" sz="2400" dirty="0">
              <a:latin typeface="微软雅黑" panose="020B0503020204020204" pitchFamily="34" charset="-122"/>
              <a:ea typeface="微软雅黑" panose="020B0503020204020204" pitchFamily="34" charset="-122"/>
            </a:endParaRPr>
          </a:p>
        </p:txBody>
      </p:sp>
      <p:sp>
        <p:nvSpPr>
          <p:cNvPr id="32777" name="AutoShape 4"/>
          <p:cNvSpPr>
            <a:spLocks noChangeArrowheads="1"/>
          </p:cNvSpPr>
          <p:nvPr/>
        </p:nvSpPr>
        <p:spPr bwMode="auto">
          <a:xfrm rot="-5400000">
            <a:off x="6191251" y="4810496"/>
            <a:ext cx="323850" cy="288925"/>
          </a:xfrm>
          <a:prstGeom prst="rightArrow">
            <a:avLst>
              <a:gd name="adj1" fmla="val 0"/>
              <a:gd name="adj2" fmla="val 56890"/>
            </a:avLst>
          </a:prstGeom>
          <a:solidFill>
            <a:srgbClr val="FFFFFF"/>
          </a:solidFill>
          <a:ln w="12700">
            <a:solidFill>
              <a:srgbClr val="000000"/>
            </a:solidFill>
            <a:miter lim="800000"/>
            <a:headEnd/>
            <a:tailEnd/>
          </a:ln>
        </p:spPr>
        <p:txBody>
          <a:bodyPr vert="eaVert"/>
          <a:lstStyle/>
          <a:p>
            <a:endParaRPr lang="zh-CN" altLang="en-US" sz="2000">
              <a:latin typeface="Calibri" pitchFamily="34" charset="0"/>
            </a:endParaRPr>
          </a:p>
        </p:txBody>
      </p:sp>
      <p:sp>
        <p:nvSpPr>
          <p:cNvPr id="32778" name="Text Box 7"/>
          <p:cNvSpPr txBox="1">
            <a:spLocks noChangeArrowheads="1"/>
          </p:cNvSpPr>
          <p:nvPr/>
        </p:nvSpPr>
        <p:spPr bwMode="auto">
          <a:xfrm>
            <a:off x="5235575" y="4459659"/>
            <a:ext cx="2312988" cy="336550"/>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000" b="1" i="1">
                <a:latin typeface="Times New Roman" pitchFamily="18" charset="0"/>
                <a:cs typeface="Times New Roman" pitchFamily="18" charset="0"/>
              </a:rPr>
              <a:t>+reportData():void</a:t>
            </a:r>
            <a:endParaRPr lang="en-US" altLang="zh-CN" sz="2000" b="1" i="1"/>
          </a:p>
        </p:txBody>
      </p:sp>
      <p:sp>
        <p:nvSpPr>
          <p:cNvPr id="32779" name="Line 26"/>
          <p:cNvSpPr>
            <a:spLocks noChangeShapeType="1"/>
          </p:cNvSpPr>
          <p:nvPr/>
        </p:nvSpPr>
        <p:spPr bwMode="auto">
          <a:xfrm>
            <a:off x="5148063" y="5116884"/>
            <a:ext cx="2376000" cy="0"/>
          </a:xfrm>
          <a:prstGeom prst="line">
            <a:avLst/>
          </a:prstGeom>
          <a:noFill/>
          <a:ln w="9525">
            <a:solidFill>
              <a:schemeClr val="tx1"/>
            </a:solidFill>
            <a:round/>
            <a:headEnd/>
            <a:tailEnd/>
          </a:ln>
        </p:spPr>
        <p:txBody>
          <a:bodyPr/>
          <a:lstStyle/>
          <a:p>
            <a:endParaRPr lang="zh-CN" altLang="en-US" sz="2000">
              <a:latin typeface="Times New Roman" panose="02020603050405020304" pitchFamily="18" charset="0"/>
              <a:cs typeface="Times New Roman" panose="02020603050405020304" pitchFamily="18" charset="0"/>
            </a:endParaRPr>
          </a:p>
        </p:txBody>
      </p:sp>
      <p:sp>
        <p:nvSpPr>
          <p:cNvPr id="32780" name="Line 28"/>
          <p:cNvSpPr>
            <a:spLocks noChangeShapeType="1"/>
          </p:cNvSpPr>
          <p:nvPr/>
        </p:nvSpPr>
        <p:spPr bwMode="auto">
          <a:xfrm>
            <a:off x="7524327" y="5126409"/>
            <a:ext cx="0" cy="287338"/>
          </a:xfrm>
          <a:prstGeom prst="line">
            <a:avLst/>
          </a:prstGeom>
          <a:noFill/>
          <a:ln w="9525">
            <a:solidFill>
              <a:schemeClr val="tx1"/>
            </a:solidFill>
            <a:round/>
            <a:headEnd/>
            <a:tailEnd/>
          </a:ln>
        </p:spPr>
        <p:txBody>
          <a:bodyPr/>
          <a:lstStyle/>
          <a:p>
            <a:endParaRPr lang="zh-CN" altLang="en-US" sz="2000">
              <a:latin typeface="Times New Roman" panose="02020603050405020304" pitchFamily="18" charset="0"/>
              <a:cs typeface="Times New Roman" panose="02020603050405020304" pitchFamily="18" charset="0"/>
            </a:endParaRPr>
          </a:p>
        </p:txBody>
      </p:sp>
      <p:sp>
        <p:nvSpPr>
          <p:cNvPr id="32781" name="Line 29"/>
          <p:cNvSpPr>
            <a:spLocks noChangeShapeType="1"/>
          </p:cNvSpPr>
          <p:nvPr/>
        </p:nvSpPr>
        <p:spPr bwMode="auto">
          <a:xfrm>
            <a:off x="5148063" y="5126409"/>
            <a:ext cx="0" cy="287338"/>
          </a:xfrm>
          <a:prstGeom prst="line">
            <a:avLst/>
          </a:prstGeom>
          <a:noFill/>
          <a:ln w="9525">
            <a:solidFill>
              <a:schemeClr val="tx1"/>
            </a:solidFill>
            <a:round/>
            <a:headEnd/>
            <a:tailEnd/>
          </a:ln>
        </p:spPr>
        <p:txBody>
          <a:bodyPr/>
          <a:lstStyle/>
          <a:p>
            <a:endParaRPr lang="zh-CN" altLang="en-US" sz="2000">
              <a:latin typeface="Times New Roman" panose="02020603050405020304" pitchFamily="18" charset="0"/>
              <a:cs typeface="Times New Roman" panose="02020603050405020304" pitchFamily="18" charset="0"/>
            </a:endParaRPr>
          </a:p>
        </p:txBody>
      </p:sp>
      <p:sp>
        <p:nvSpPr>
          <p:cNvPr id="32782" name="Rectangle 5"/>
          <p:cNvSpPr>
            <a:spLocks noChangeArrowheads="1"/>
          </p:cNvSpPr>
          <p:nvPr/>
        </p:nvSpPr>
        <p:spPr bwMode="auto">
          <a:xfrm>
            <a:off x="611560" y="121791"/>
            <a:ext cx="2590700" cy="433042"/>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eaLnBrk="0" hangingPunct="0"/>
            <a:r>
              <a:rPr lang="en-US" altLang="zh-CN" sz="2400" b="1" i="1" dirty="0" err="1">
                <a:latin typeface="微软雅黑" panose="020B0503020204020204" pitchFamily="34" charset="-122"/>
                <a:ea typeface="微软雅黑" panose="020B0503020204020204" pitchFamily="34" charset="-122"/>
                <a:cs typeface="Times New Roman" pitchFamily="18" charset="0"/>
              </a:rPr>
              <a:t>HeightDisplay</a:t>
            </a:r>
            <a:endParaRPr lang="en-US" altLang="zh-CN" sz="2400" i="1" dirty="0">
              <a:latin typeface="微软雅黑" panose="020B0503020204020204" pitchFamily="34" charset="-122"/>
              <a:ea typeface="微软雅黑" panose="020B0503020204020204" pitchFamily="34" charset="-122"/>
            </a:endParaRPr>
          </a:p>
        </p:txBody>
      </p:sp>
      <p:sp>
        <p:nvSpPr>
          <p:cNvPr id="32783" name="Rectangle 6"/>
          <p:cNvSpPr>
            <a:spLocks noChangeArrowheads="1"/>
          </p:cNvSpPr>
          <p:nvPr/>
        </p:nvSpPr>
        <p:spPr bwMode="auto">
          <a:xfrm>
            <a:off x="611560" y="844763"/>
            <a:ext cx="2590700" cy="1107996"/>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nSpc>
                <a:spcPct val="90000"/>
              </a:lnSpc>
            </a:pPr>
            <a:r>
              <a:rPr lang="en-US" altLang="zh-CN" sz="2000" b="1" i="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convert(h: </a:t>
            </a:r>
            <a:r>
              <a:rPr lang="en-US" altLang="zh-CN" sz="2000" b="1" dirty="0" err="1">
                <a:latin typeface="Times New Roman" pitchFamily="18" charset="0"/>
                <a:cs typeface="Times New Roman" pitchFamily="18" charset="0"/>
              </a:rPr>
              <a:t>int</a:t>
            </a: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int</a:t>
            </a:r>
            <a:endParaRPr lang="en-US" altLang="zh-CN" sz="2000" b="1" dirty="0">
              <a:latin typeface="Times New Roman" pitchFamily="18" charset="0"/>
              <a:cs typeface="Times New Roman" pitchFamily="18" charset="0"/>
            </a:endParaRPr>
          </a:p>
          <a:p>
            <a:pPr>
              <a:lnSpc>
                <a:spcPct val="90000"/>
              </a:lnSpc>
            </a:pPr>
            <a:r>
              <a:rPr lang="en-US" altLang="zh-CN" sz="2000" b="1" i="1" dirty="0">
                <a:latin typeface="Times New Roman" pitchFamily="18" charset="0"/>
                <a:cs typeface="Times New Roman" pitchFamily="18" charset="0"/>
              </a:rPr>
              <a:t>#</a:t>
            </a:r>
            <a:r>
              <a:rPr lang="en-US" altLang="zh-CN" sz="2000" b="1" dirty="0" err="1">
                <a:latin typeface="Times New Roman" pitchFamily="18" charset="0"/>
                <a:cs typeface="Times New Roman" pitchFamily="18" charset="0"/>
              </a:rPr>
              <a:t>getHeight</a:t>
            </a: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int</a:t>
            </a:r>
            <a:endParaRPr lang="en-US" altLang="zh-CN" sz="2000" b="1" dirty="0"/>
          </a:p>
          <a:p>
            <a:pPr eaLnBrk="0" hangingPunct="0">
              <a:lnSpc>
                <a:spcPct val="90000"/>
              </a:lnSpc>
            </a:pPr>
            <a:r>
              <a:rPr lang="en-US" altLang="zh-CN" sz="2000" b="1" i="1" dirty="0">
                <a:solidFill>
                  <a:srgbClr val="0000CC"/>
                </a:solidFill>
                <a:latin typeface="Times New Roman" pitchFamily="18" charset="0"/>
                <a:cs typeface="Times New Roman" pitchFamily="18" charset="0"/>
              </a:rPr>
              <a:t>+update(): void</a:t>
            </a:r>
            <a:endParaRPr lang="en-US" altLang="zh-CN" sz="2000" b="1" dirty="0">
              <a:solidFill>
                <a:srgbClr val="0000CC"/>
              </a:solidFill>
            </a:endParaRPr>
          </a:p>
          <a:p>
            <a:pPr eaLnBrk="0" hangingPunct="0">
              <a:lnSpc>
                <a:spcPct val="90000"/>
              </a:lnSpc>
            </a:pPr>
            <a:r>
              <a:rPr lang="en-US" altLang="zh-CN" sz="2000" b="1" i="1" dirty="0">
                <a:solidFill>
                  <a:srgbClr val="0000CC"/>
                </a:solidFill>
                <a:latin typeface="Times New Roman" pitchFamily="18" charset="0"/>
                <a:cs typeface="Times New Roman" pitchFamily="18" charset="0"/>
              </a:rPr>
              <a:t>+display(): void</a:t>
            </a:r>
            <a:endParaRPr lang="en-US" altLang="zh-CN" sz="2000" b="1" dirty="0">
              <a:solidFill>
                <a:srgbClr val="0000CC"/>
              </a:solidFill>
            </a:endParaRPr>
          </a:p>
        </p:txBody>
      </p:sp>
      <p:sp>
        <p:nvSpPr>
          <p:cNvPr id="32784" name="Line 16"/>
          <p:cNvSpPr>
            <a:spLocks noChangeShapeType="1"/>
          </p:cNvSpPr>
          <p:nvPr/>
        </p:nvSpPr>
        <p:spPr bwMode="auto">
          <a:xfrm flipV="1">
            <a:off x="960438" y="2298874"/>
            <a:ext cx="1903412" cy="0"/>
          </a:xfrm>
          <a:prstGeom prst="line">
            <a:avLst/>
          </a:prstGeom>
          <a:noFill/>
          <a:ln w="9525">
            <a:solidFill>
              <a:schemeClr val="tx1"/>
            </a:solidFill>
            <a:round/>
            <a:headEnd/>
            <a:tailEnd/>
          </a:ln>
        </p:spPr>
        <p:txBody>
          <a:bodyPr/>
          <a:lstStyle/>
          <a:p>
            <a:endParaRPr lang="zh-CN" altLang="en-US"/>
          </a:p>
        </p:txBody>
      </p:sp>
      <p:sp>
        <p:nvSpPr>
          <p:cNvPr id="32785" name="Line 17"/>
          <p:cNvSpPr>
            <a:spLocks noChangeShapeType="1"/>
          </p:cNvSpPr>
          <p:nvPr/>
        </p:nvSpPr>
        <p:spPr bwMode="auto">
          <a:xfrm>
            <a:off x="946150" y="2308399"/>
            <a:ext cx="0" cy="504825"/>
          </a:xfrm>
          <a:prstGeom prst="line">
            <a:avLst/>
          </a:prstGeom>
          <a:noFill/>
          <a:ln w="9525">
            <a:solidFill>
              <a:schemeClr val="tx1"/>
            </a:solidFill>
            <a:round/>
            <a:headEnd/>
            <a:tailEnd/>
          </a:ln>
        </p:spPr>
        <p:txBody>
          <a:bodyPr/>
          <a:lstStyle/>
          <a:p>
            <a:endParaRPr lang="zh-CN" altLang="en-US"/>
          </a:p>
        </p:txBody>
      </p:sp>
      <p:sp>
        <p:nvSpPr>
          <p:cNvPr id="32786" name="Line 18"/>
          <p:cNvSpPr>
            <a:spLocks noChangeShapeType="1"/>
          </p:cNvSpPr>
          <p:nvPr/>
        </p:nvSpPr>
        <p:spPr bwMode="auto">
          <a:xfrm>
            <a:off x="2863850" y="2300462"/>
            <a:ext cx="0" cy="539750"/>
          </a:xfrm>
          <a:prstGeom prst="line">
            <a:avLst/>
          </a:prstGeom>
          <a:noFill/>
          <a:ln w="9525">
            <a:solidFill>
              <a:schemeClr val="tx1"/>
            </a:solidFill>
            <a:round/>
            <a:headEnd/>
            <a:tailEnd/>
          </a:ln>
        </p:spPr>
        <p:txBody>
          <a:bodyPr/>
          <a:lstStyle/>
          <a:p>
            <a:endParaRPr lang="zh-CN" altLang="en-US"/>
          </a:p>
        </p:txBody>
      </p:sp>
      <p:sp>
        <p:nvSpPr>
          <p:cNvPr id="32787" name="AutoShape 19"/>
          <p:cNvSpPr>
            <a:spLocks noChangeArrowheads="1"/>
          </p:cNvSpPr>
          <p:nvPr/>
        </p:nvSpPr>
        <p:spPr bwMode="auto">
          <a:xfrm>
            <a:off x="1797050" y="1967087"/>
            <a:ext cx="252413" cy="323850"/>
          </a:xfrm>
          <a:prstGeom prst="upArrow">
            <a:avLst>
              <a:gd name="adj1" fmla="val 0"/>
              <a:gd name="adj2" fmla="val 64573"/>
            </a:avLst>
          </a:prstGeom>
          <a:noFill/>
          <a:ln w="9525">
            <a:solidFill>
              <a:schemeClr val="tx1"/>
            </a:solidFill>
            <a:miter lim="800000"/>
            <a:headEnd/>
            <a:tailEnd/>
          </a:ln>
        </p:spPr>
        <p:txBody>
          <a:bodyPr vert="eaVert" wrap="none" anchor="ctr"/>
          <a:lstStyle/>
          <a:p>
            <a:endParaRPr lang="zh-CN" altLang="en-US" sz="2000"/>
          </a:p>
        </p:txBody>
      </p:sp>
      <p:sp>
        <p:nvSpPr>
          <p:cNvPr id="32788" name="Text Box 7"/>
          <p:cNvSpPr txBox="1">
            <a:spLocks noChangeArrowheads="1"/>
          </p:cNvSpPr>
          <p:nvPr/>
        </p:nvSpPr>
        <p:spPr bwMode="auto">
          <a:xfrm>
            <a:off x="616982" y="519287"/>
            <a:ext cx="2586866" cy="330200"/>
          </a:xfrm>
          <a:prstGeom prst="rect">
            <a:avLst/>
          </a:prstGeom>
          <a:solidFill>
            <a:srgbClr val="FFFFFF"/>
          </a:solidFill>
          <a:ln w="9525">
            <a:solidFill>
              <a:srgbClr val="000000"/>
            </a:solidFill>
            <a:miter lim="800000"/>
            <a:headEnd/>
            <a:tailEnd/>
          </a:ln>
        </p:spPr>
        <p:txBody>
          <a:bodyPr wrap="square" lIns="0" tIns="10800" rIns="0" bIns="10800">
            <a:spAutoFit/>
          </a:bodyPr>
          <a:lstStyle/>
          <a:p>
            <a:r>
              <a:rPr lang="en-US" altLang="zh-CN" sz="2000" b="1">
                <a:latin typeface="Times New Roman" pitchFamily="18" charset="0"/>
                <a:cs typeface="Times New Roman" pitchFamily="18" charset="0"/>
              </a:rPr>
              <a:t>#htSensor: Sensor</a:t>
            </a:r>
            <a:endParaRPr lang="en-US" altLang="zh-CN" sz="2000" b="1"/>
          </a:p>
        </p:txBody>
      </p:sp>
      <p:sp>
        <p:nvSpPr>
          <p:cNvPr id="32789" name="Rectangle 5"/>
          <p:cNvSpPr>
            <a:spLocks noChangeArrowheads="1"/>
          </p:cNvSpPr>
          <p:nvPr/>
        </p:nvSpPr>
        <p:spPr bwMode="auto">
          <a:xfrm>
            <a:off x="60325" y="2503655"/>
            <a:ext cx="1795463" cy="396000"/>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000" b="1" dirty="0" err="1">
                <a:latin typeface="微软雅黑" panose="020B0503020204020204" pitchFamily="34" charset="-122"/>
                <a:ea typeface="微软雅黑" panose="020B0503020204020204" pitchFamily="34" charset="-122"/>
                <a:cs typeface="Times New Roman" pitchFamily="18" charset="0"/>
              </a:rPr>
              <a:t>MetricHtDsp</a:t>
            </a:r>
            <a:endParaRPr lang="en-US" altLang="zh-CN" sz="2000" dirty="0">
              <a:latin typeface="微软雅黑" panose="020B0503020204020204" pitchFamily="34" charset="-122"/>
              <a:ea typeface="微软雅黑" panose="020B0503020204020204" pitchFamily="34" charset="-122"/>
            </a:endParaRPr>
          </a:p>
        </p:txBody>
      </p:sp>
      <p:sp>
        <p:nvSpPr>
          <p:cNvPr id="32790" name="Text Box 7"/>
          <p:cNvSpPr txBox="1">
            <a:spLocks noChangeArrowheads="1"/>
          </p:cNvSpPr>
          <p:nvPr/>
        </p:nvSpPr>
        <p:spPr bwMode="auto">
          <a:xfrm>
            <a:off x="60325" y="2895774"/>
            <a:ext cx="1795463" cy="328613"/>
          </a:xfrm>
          <a:prstGeom prst="rect">
            <a:avLst/>
          </a:prstGeom>
          <a:solidFill>
            <a:srgbClr val="FFFFFF"/>
          </a:solidFill>
          <a:ln w="9525">
            <a:solidFill>
              <a:srgbClr val="000000"/>
            </a:solidFill>
            <a:miter lim="800000"/>
            <a:headEnd/>
            <a:tailEnd/>
          </a:ln>
        </p:spPr>
        <p:txBody>
          <a:bodyPr lIns="0" tIns="10800" rIns="0" bIns="10800">
            <a:spAutoFit/>
          </a:bodyPr>
          <a:lstStyle/>
          <a:p>
            <a:pPr eaLnBrk="0" hangingPunct="0"/>
            <a:r>
              <a:rPr lang="en-US" altLang="zh-CN" sz="2000" b="1" dirty="0">
                <a:latin typeface="Times New Roman" pitchFamily="18" charset="0"/>
                <a:cs typeface="Times New Roman" pitchFamily="18" charset="0"/>
              </a:rPr>
              <a:t>-meters: </a:t>
            </a:r>
            <a:r>
              <a:rPr lang="en-US" altLang="zh-CN" sz="2000" b="1" dirty="0" err="1">
                <a:latin typeface="Times New Roman" pitchFamily="18" charset="0"/>
                <a:cs typeface="Times New Roman" pitchFamily="18" charset="0"/>
              </a:rPr>
              <a:t>int</a:t>
            </a:r>
            <a:endParaRPr lang="en-US" altLang="zh-CN" sz="2000" b="1" dirty="0"/>
          </a:p>
        </p:txBody>
      </p:sp>
      <p:sp>
        <p:nvSpPr>
          <p:cNvPr id="32791" name="Rectangle 6"/>
          <p:cNvSpPr>
            <a:spLocks noChangeArrowheads="1"/>
          </p:cNvSpPr>
          <p:nvPr/>
        </p:nvSpPr>
        <p:spPr bwMode="auto">
          <a:xfrm>
            <a:off x="60325" y="3230737"/>
            <a:ext cx="1795463" cy="615950"/>
          </a:xfrm>
          <a:prstGeom prst="rect">
            <a:avLst/>
          </a:prstGeom>
          <a:solidFill>
            <a:srgbClr val="FFFFFF"/>
          </a:solidFill>
          <a:ln w="12700">
            <a:solidFill>
              <a:srgbClr val="000000"/>
            </a:solidFill>
            <a:miter lim="800000"/>
            <a:headEnd/>
            <a:tailEnd/>
          </a:ln>
        </p:spPr>
        <p:txBody>
          <a:bodyPr lIns="0" tIns="0" rIns="0" bIns="0" anchor="ctr">
            <a:spAutoFit/>
          </a:bodyPr>
          <a:lstStyle/>
          <a:p>
            <a:pPr eaLnBrk="0" hangingPunct="0"/>
            <a:r>
              <a:rPr lang="en-US" altLang="zh-CN" sz="2000" b="1" dirty="0">
                <a:latin typeface="Times New Roman" pitchFamily="18" charset="0"/>
                <a:cs typeface="Times New Roman" pitchFamily="18" charset="0"/>
              </a:rPr>
              <a:t>+update(): void</a:t>
            </a:r>
            <a:endParaRPr lang="en-US" altLang="zh-CN" sz="2000" b="1" dirty="0"/>
          </a:p>
          <a:p>
            <a:pPr eaLnBrk="0" hangingPunct="0"/>
            <a:r>
              <a:rPr lang="en-US" altLang="zh-CN" sz="2000" b="1" dirty="0">
                <a:latin typeface="Times New Roman" pitchFamily="18" charset="0"/>
                <a:cs typeface="Times New Roman" pitchFamily="18" charset="0"/>
              </a:rPr>
              <a:t>+display(): void</a:t>
            </a:r>
            <a:endParaRPr lang="en-US" altLang="zh-CN" sz="2000" b="1" dirty="0"/>
          </a:p>
        </p:txBody>
      </p:sp>
      <p:sp>
        <p:nvSpPr>
          <p:cNvPr id="32792" name="Rectangle 5"/>
          <p:cNvSpPr>
            <a:spLocks noChangeArrowheads="1"/>
          </p:cNvSpPr>
          <p:nvPr/>
        </p:nvSpPr>
        <p:spPr bwMode="auto">
          <a:xfrm>
            <a:off x="2000250" y="2472879"/>
            <a:ext cx="1779588" cy="433042"/>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400" b="1" dirty="0" err="1">
                <a:latin typeface="微软雅黑" panose="020B0503020204020204" pitchFamily="34" charset="-122"/>
                <a:ea typeface="微软雅黑" panose="020B0503020204020204" pitchFamily="34" charset="-122"/>
                <a:cs typeface="Times New Roman" pitchFamily="18" charset="0"/>
              </a:rPr>
              <a:t>EngHtDsp</a:t>
            </a:r>
            <a:endParaRPr lang="en-US" altLang="zh-CN" sz="2400" dirty="0">
              <a:latin typeface="微软雅黑" panose="020B0503020204020204" pitchFamily="34" charset="-122"/>
              <a:ea typeface="微软雅黑" panose="020B0503020204020204" pitchFamily="34" charset="-122"/>
            </a:endParaRPr>
          </a:p>
        </p:txBody>
      </p:sp>
      <p:sp>
        <p:nvSpPr>
          <p:cNvPr id="32793" name="Text Box 7"/>
          <p:cNvSpPr txBox="1">
            <a:spLocks noChangeArrowheads="1"/>
          </p:cNvSpPr>
          <p:nvPr/>
        </p:nvSpPr>
        <p:spPr bwMode="auto">
          <a:xfrm>
            <a:off x="2000250" y="2876724"/>
            <a:ext cx="1779588" cy="328613"/>
          </a:xfrm>
          <a:prstGeom prst="rect">
            <a:avLst/>
          </a:prstGeom>
          <a:solidFill>
            <a:srgbClr val="FFFFFF"/>
          </a:solidFill>
          <a:ln w="9525">
            <a:solidFill>
              <a:srgbClr val="000000"/>
            </a:solidFill>
            <a:miter lim="800000"/>
            <a:headEnd/>
            <a:tailEnd/>
          </a:ln>
        </p:spPr>
        <p:txBody>
          <a:bodyPr lIns="0" tIns="10800" rIns="0" bIns="10800">
            <a:spAutoFit/>
          </a:bodyPr>
          <a:lstStyle/>
          <a:p>
            <a:pPr eaLnBrk="0" hangingPunct="0"/>
            <a:r>
              <a:rPr lang="en-US" altLang="zh-CN" sz="2000" b="1">
                <a:latin typeface="Times New Roman" pitchFamily="18" charset="0"/>
                <a:cs typeface="Times New Roman" pitchFamily="18" charset="0"/>
              </a:rPr>
              <a:t>-feet: int</a:t>
            </a:r>
            <a:endParaRPr lang="en-US" altLang="zh-CN" sz="2000" b="1"/>
          </a:p>
        </p:txBody>
      </p:sp>
      <p:sp>
        <p:nvSpPr>
          <p:cNvPr id="32794" name="Rectangle 6"/>
          <p:cNvSpPr>
            <a:spLocks noChangeArrowheads="1"/>
          </p:cNvSpPr>
          <p:nvPr/>
        </p:nvSpPr>
        <p:spPr bwMode="auto">
          <a:xfrm>
            <a:off x="2000250" y="3224387"/>
            <a:ext cx="1779588" cy="615950"/>
          </a:xfrm>
          <a:prstGeom prst="rect">
            <a:avLst/>
          </a:prstGeom>
          <a:solidFill>
            <a:srgbClr val="FFFFFF"/>
          </a:solidFill>
          <a:ln w="12700">
            <a:solidFill>
              <a:srgbClr val="000000"/>
            </a:solidFill>
            <a:miter lim="800000"/>
            <a:headEnd/>
            <a:tailEnd/>
          </a:ln>
        </p:spPr>
        <p:txBody>
          <a:bodyPr lIns="0" tIns="0" rIns="0" bIns="0" anchor="ctr">
            <a:spAutoFit/>
          </a:bodyPr>
          <a:lstStyle/>
          <a:p>
            <a:r>
              <a:rPr lang="en-US" altLang="zh-CN" sz="2000" b="1" dirty="0">
                <a:latin typeface="Times New Roman" pitchFamily="18" charset="0"/>
                <a:cs typeface="Times New Roman" pitchFamily="18" charset="0"/>
              </a:rPr>
              <a:t>+update(): void</a:t>
            </a:r>
            <a:endParaRPr lang="en-US" altLang="zh-CN" sz="2000" b="1" dirty="0"/>
          </a:p>
          <a:p>
            <a:pPr eaLnBrk="0" hangingPunct="0"/>
            <a:r>
              <a:rPr lang="en-US" altLang="zh-CN" sz="2000" b="1" dirty="0">
                <a:latin typeface="Times New Roman" pitchFamily="18" charset="0"/>
                <a:cs typeface="Times New Roman" pitchFamily="18" charset="0"/>
              </a:rPr>
              <a:t>+display(): void</a:t>
            </a:r>
            <a:endParaRPr lang="en-US" altLang="zh-CN" sz="2000" b="1" dirty="0"/>
          </a:p>
        </p:txBody>
      </p:sp>
      <p:sp>
        <p:nvSpPr>
          <p:cNvPr id="32795" name="Rectangle 5"/>
          <p:cNvSpPr>
            <a:spLocks noChangeArrowheads="1"/>
          </p:cNvSpPr>
          <p:nvPr/>
        </p:nvSpPr>
        <p:spPr bwMode="auto">
          <a:xfrm>
            <a:off x="5802313" y="128141"/>
            <a:ext cx="2219325" cy="433042"/>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r>
              <a:rPr lang="en-US" altLang="zh-CN" sz="2400" b="1" i="1" dirty="0" err="1">
                <a:latin typeface="微软雅黑" panose="020B0503020204020204" pitchFamily="34" charset="-122"/>
                <a:ea typeface="微软雅黑" panose="020B0503020204020204" pitchFamily="34" charset="-122"/>
                <a:cs typeface="Times New Roman" pitchFamily="18" charset="0"/>
              </a:rPr>
              <a:t>SpeedDisplay</a:t>
            </a:r>
            <a:endParaRPr lang="en-US" altLang="zh-CN" sz="2400" i="1" dirty="0">
              <a:latin typeface="微软雅黑" panose="020B0503020204020204" pitchFamily="34" charset="-122"/>
              <a:ea typeface="微软雅黑" panose="020B0503020204020204" pitchFamily="34" charset="-122"/>
            </a:endParaRPr>
          </a:p>
        </p:txBody>
      </p:sp>
      <p:sp>
        <p:nvSpPr>
          <p:cNvPr id="32796" name="Rectangle 6"/>
          <p:cNvSpPr>
            <a:spLocks noChangeArrowheads="1"/>
          </p:cNvSpPr>
          <p:nvPr/>
        </p:nvSpPr>
        <p:spPr bwMode="auto">
          <a:xfrm>
            <a:off x="5802313" y="870124"/>
            <a:ext cx="2219325" cy="1108075"/>
          </a:xfrm>
          <a:prstGeom prst="rect">
            <a:avLst/>
          </a:prstGeom>
          <a:solidFill>
            <a:srgbClr val="FFFFFF"/>
          </a:solidFill>
          <a:ln w="12700">
            <a:solidFill>
              <a:srgbClr val="000000"/>
            </a:solidFill>
            <a:miter lim="800000"/>
            <a:headEnd/>
            <a:tailEnd/>
          </a:ln>
        </p:spPr>
        <p:txBody>
          <a:bodyPr lIns="0" tIns="0" rIns="0" bIns="0" anchor="ctr">
            <a:spAutoFit/>
          </a:bodyPr>
          <a:lstStyle/>
          <a:p>
            <a:pPr>
              <a:lnSpc>
                <a:spcPct val="90000"/>
              </a:lnSpc>
            </a:pPr>
            <a:r>
              <a:rPr lang="en-US" altLang="zh-CN" sz="2000" b="1" i="1">
                <a:latin typeface="Times New Roman" pitchFamily="18" charset="0"/>
                <a:cs typeface="Times New Roman" pitchFamily="18" charset="0"/>
              </a:rPr>
              <a:t>+</a:t>
            </a:r>
            <a:r>
              <a:rPr lang="en-US" altLang="zh-CN" sz="2000" b="1">
                <a:latin typeface="Times New Roman" pitchFamily="18" charset="0"/>
                <a:cs typeface="Times New Roman" pitchFamily="18" charset="0"/>
              </a:rPr>
              <a:t>convert(h: int): int</a:t>
            </a:r>
            <a:endParaRPr lang="en-US" altLang="zh-CN" sz="2000" b="1" i="1">
              <a:latin typeface="Times New Roman" pitchFamily="18" charset="0"/>
              <a:cs typeface="Times New Roman" pitchFamily="18" charset="0"/>
            </a:endParaRPr>
          </a:p>
          <a:p>
            <a:pPr>
              <a:lnSpc>
                <a:spcPct val="90000"/>
              </a:lnSpc>
            </a:pPr>
            <a:r>
              <a:rPr lang="en-US" altLang="zh-CN" sz="2000" b="1" i="1">
                <a:latin typeface="Times New Roman" pitchFamily="18" charset="0"/>
                <a:cs typeface="Times New Roman" pitchFamily="18" charset="0"/>
              </a:rPr>
              <a:t>+</a:t>
            </a:r>
            <a:r>
              <a:rPr lang="en-US" altLang="zh-CN" sz="2000" b="1">
                <a:latin typeface="Times New Roman" pitchFamily="18" charset="0"/>
                <a:cs typeface="Times New Roman" pitchFamily="18" charset="0"/>
              </a:rPr>
              <a:t>getSpeed(): int</a:t>
            </a:r>
            <a:endParaRPr lang="en-US" altLang="zh-CN" sz="2000" b="1"/>
          </a:p>
          <a:p>
            <a:pPr eaLnBrk="0" hangingPunct="0">
              <a:lnSpc>
                <a:spcPct val="90000"/>
              </a:lnSpc>
            </a:pPr>
            <a:r>
              <a:rPr lang="en-US" altLang="zh-CN" sz="2000" b="1" i="1">
                <a:solidFill>
                  <a:srgbClr val="0000CC"/>
                </a:solidFill>
                <a:latin typeface="Times New Roman" pitchFamily="18" charset="0"/>
                <a:cs typeface="Times New Roman" pitchFamily="18" charset="0"/>
              </a:rPr>
              <a:t>+update(): void</a:t>
            </a:r>
            <a:endParaRPr lang="en-US" altLang="zh-CN" sz="2000" b="1">
              <a:solidFill>
                <a:srgbClr val="0000CC"/>
              </a:solidFill>
            </a:endParaRPr>
          </a:p>
          <a:p>
            <a:pPr eaLnBrk="0" hangingPunct="0">
              <a:lnSpc>
                <a:spcPct val="90000"/>
              </a:lnSpc>
            </a:pPr>
            <a:r>
              <a:rPr lang="en-US" altLang="zh-CN" sz="2000" b="1" i="1">
                <a:solidFill>
                  <a:srgbClr val="0000CC"/>
                </a:solidFill>
                <a:latin typeface="Times New Roman" pitchFamily="18" charset="0"/>
                <a:cs typeface="Times New Roman" pitchFamily="18" charset="0"/>
              </a:rPr>
              <a:t>+display(): void</a:t>
            </a:r>
            <a:endParaRPr lang="en-US" altLang="zh-CN" sz="2000" b="1">
              <a:solidFill>
                <a:srgbClr val="0000CC"/>
              </a:solidFill>
            </a:endParaRPr>
          </a:p>
        </p:txBody>
      </p:sp>
      <p:sp>
        <p:nvSpPr>
          <p:cNvPr id="32797" name="Line 16"/>
          <p:cNvSpPr>
            <a:spLocks noChangeShapeType="1"/>
          </p:cNvSpPr>
          <p:nvPr/>
        </p:nvSpPr>
        <p:spPr bwMode="auto">
          <a:xfrm flipV="1">
            <a:off x="5805488" y="2313162"/>
            <a:ext cx="2076450" cy="7937"/>
          </a:xfrm>
          <a:prstGeom prst="line">
            <a:avLst/>
          </a:prstGeom>
          <a:noFill/>
          <a:ln w="9525">
            <a:solidFill>
              <a:schemeClr val="tx1"/>
            </a:solidFill>
            <a:round/>
            <a:headEnd/>
            <a:tailEnd/>
          </a:ln>
        </p:spPr>
        <p:txBody>
          <a:bodyPr/>
          <a:lstStyle/>
          <a:p>
            <a:endParaRPr lang="zh-CN" altLang="en-US"/>
          </a:p>
        </p:txBody>
      </p:sp>
      <p:sp>
        <p:nvSpPr>
          <p:cNvPr id="32798" name="Line 17"/>
          <p:cNvSpPr>
            <a:spLocks noChangeShapeType="1"/>
          </p:cNvSpPr>
          <p:nvPr/>
        </p:nvSpPr>
        <p:spPr bwMode="auto">
          <a:xfrm>
            <a:off x="5794375" y="2321099"/>
            <a:ext cx="0" cy="504825"/>
          </a:xfrm>
          <a:prstGeom prst="line">
            <a:avLst/>
          </a:prstGeom>
          <a:noFill/>
          <a:ln w="9525">
            <a:solidFill>
              <a:schemeClr val="tx1"/>
            </a:solidFill>
            <a:round/>
            <a:headEnd/>
            <a:tailEnd/>
          </a:ln>
        </p:spPr>
        <p:txBody>
          <a:bodyPr/>
          <a:lstStyle/>
          <a:p>
            <a:endParaRPr lang="zh-CN" altLang="en-US"/>
          </a:p>
        </p:txBody>
      </p:sp>
      <p:sp>
        <p:nvSpPr>
          <p:cNvPr id="32799" name="Line 18"/>
          <p:cNvSpPr>
            <a:spLocks noChangeShapeType="1"/>
          </p:cNvSpPr>
          <p:nvPr/>
        </p:nvSpPr>
        <p:spPr bwMode="auto">
          <a:xfrm>
            <a:off x="7881938" y="2313162"/>
            <a:ext cx="0" cy="539750"/>
          </a:xfrm>
          <a:prstGeom prst="line">
            <a:avLst/>
          </a:prstGeom>
          <a:noFill/>
          <a:ln w="9525">
            <a:solidFill>
              <a:schemeClr val="tx1"/>
            </a:solidFill>
            <a:round/>
            <a:headEnd/>
            <a:tailEnd/>
          </a:ln>
        </p:spPr>
        <p:txBody>
          <a:bodyPr/>
          <a:lstStyle/>
          <a:p>
            <a:endParaRPr lang="zh-CN" altLang="en-US"/>
          </a:p>
        </p:txBody>
      </p:sp>
      <p:sp>
        <p:nvSpPr>
          <p:cNvPr id="32800" name="AutoShape 19"/>
          <p:cNvSpPr>
            <a:spLocks noChangeArrowheads="1"/>
          </p:cNvSpPr>
          <p:nvPr/>
        </p:nvSpPr>
        <p:spPr bwMode="auto">
          <a:xfrm>
            <a:off x="6765925" y="1968674"/>
            <a:ext cx="287338" cy="360363"/>
          </a:xfrm>
          <a:prstGeom prst="upArrow">
            <a:avLst>
              <a:gd name="adj1" fmla="val 0"/>
              <a:gd name="adj2" fmla="val 64919"/>
            </a:avLst>
          </a:prstGeom>
          <a:noFill/>
          <a:ln w="9525">
            <a:solidFill>
              <a:schemeClr val="tx1"/>
            </a:solidFill>
            <a:miter lim="800000"/>
            <a:headEnd/>
            <a:tailEnd/>
          </a:ln>
        </p:spPr>
        <p:txBody>
          <a:bodyPr vert="eaVert" wrap="none" anchor="ctr"/>
          <a:lstStyle/>
          <a:p>
            <a:endParaRPr lang="zh-CN" altLang="en-US" sz="2000"/>
          </a:p>
        </p:txBody>
      </p:sp>
      <p:sp>
        <p:nvSpPr>
          <p:cNvPr id="32801" name="Text Box 7"/>
          <p:cNvSpPr txBox="1">
            <a:spLocks noChangeArrowheads="1"/>
          </p:cNvSpPr>
          <p:nvPr/>
        </p:nvSpPr>
        <p:spPr bwMode="auto">
          <a:xfrm>
            <a:off x="5795963" y="528812"/>
            <a:ext cx="2224087" cy="330200"/>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000" b="1">
                <a:latin typeface="Times New Roman" pitchFamily="18" charset="0"/>
                <a:cs typeface="Times New Roman" pitchFamily="18" charset="0"/>
              </a:rPr>
              <a:t>#spSensor: Sensor</a:t>
            </a:r>
            <a:endParaRPr lang="en-US" altLang="zh-CN" sz="2000" b="1"/>
          </a:p>
        </p:txBody>
      </p:sp>
      <p:sp>
        <p:nvSpPr>
          <p:cNvPr id="32802" name="Rectangle 5"/>
          <p:cNvSpPr>
            <a:spLocks noChangeArrowheads="1"/>
          </p:cNvSpPr>
          <p:nvPr/>
        </p:nvSpPr>
        <p:spPr bwMode="auto">
          <a:xfrm>
            <a:off x="4499991" y="2514774"/>
            <a:ext cx="2262521" cy="371475"/>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000" b="1" dirty="0" err="1">
                <a:latin typeface="微软雅黑" panose="020B0503020204020204" pitchFamily="34" charset="-122"/>
                <a:ea typeface="微软雅黑" panose="020B0503020204020204" pitchFamily="34" charset="-122"/>
                <a:cs typeface="Times New Roman" pitchFamily="18" charset="0"/>
              </a:rPr>
              <a:t>MetricSpeedDsp</a:t>
            </a:r>
            <a:endParaRPr lang="en-US" altLang="zh-CN" sz="2000" dirty="0">
              <a:latin typeface="微软雅黑" panose="020B0503020204020204" pitchFamily="34" charset="-122"/>
              <a:ea typeface="微软雅黑" panose="020B0503020204020204" pitchFamily="34" charset="-122"/>
            </a:endParaRPr>
          </a:p>
        </p:txBody>
      </p:sp>
      <p:sp>
        <p:nvSpPr>
          <p:cNvPr id="32803" name="Text Box 7"/>
          <p:cNvSpPr txBox="1">
            <a:spLocks noChangeArrowheads="1"/>
          </p:cNvSpPr>
          <p:nvPr/>
        </p:nvSpPr>
        <p:spPr bwMode="auto">
          <a:xfrm>
            <a:off x="4499991" y="2884662"/>
            <a:ext cx="2262521" cy="330200"/>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000" dirty="0">
                <a:latin typeface="Times New Roman" pitchFamily="18" charset="0"/>
                <a:cs typeface="Times New Roman" pitchFamily="18" charset="0"/>
              </a:rPr>
              <a:t>-</a:t>
            </a:r>
            <a:r>
              <a:rPr lang="en-US" altLang="zh-CN" sz="2000" b="1" dirty="0" err="1" smtClean="0">
                <a:latin typeface="Times New Roman" pitchFamily="18" charset="0"/>
                <a:cs typeface="Times New Roman" pitchFamily="18" charset="0"/>
              </a:rPr>
              <a:t>kilometersPh</a:t>
            </a:r>
            <a:r>
              <a:rPr lang="en-US" altLang="zh-CN" sz="2000"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int</a:t>
            </a:r>
            <a:endParaRPr lang="en-US" altLang="zh-CN" sz="2000" b="1" dirty="0"/>
          </a:p>
        </p:txBody>
      </p:sp>
      <p:sp>
        <p:nvSpPr>
          <p:cNvPr id="32804" name="Rectangle 6"/>
          <p:cNvSpPr>
            <a:spLocks noChangeArrowheads="1"/>
          </p:cNvSpPr>
          <p:nvPr/>
        </p:nvSpPr>
        <p:spPr bwMode="auto">
          <a:xfrm>
            <a:off x="4501579" y="3232324"/>
            <a:ext cx="2264346" cy="660400"/>
          </a:xfrm>
          <a:prstGeom prst="rect">
            <a:avLst/>
          </a:prstGeom>
          <a:solidFill>
            <a:srgbClr val="FFFFFF"/>
          </a:solidFill>
          <a:ln w="12700">
            <a:solidFill>
              <a:srgbClr val="000000"/>
            </a:solidFill>
            <a:miter lim="800000"/>
            <a:headEnd/>
            <a:tailEnd/>
          </a:ln>
        </p:spPr>
        <p:txBody>
          <a:bodyPr lIns="0" tIns="0" rIns="0" bIns="0" anchor="ctr"/>
          <a:lstStyle/>
          <a:p>
            <a:r>
              <a:rPr lang="en-US" altLang="zh-CN" sz="2000" b="1">
                <a:latin typeface="Times New Roman" pitchFamily="18" charset="0"/>
                <a:cs typeface="Times New Roman" pitchFamily="18" charset="0"/>
              </a:rPr>
              <a:t>+update(): void</a:t>
            </a:r>
            <a:endParaRPr lang="en-US" altLang="zh-CN" sz="2000" b="1"/>
          </a:p>
          <a:p>
            <a:pPr eaLnBrk="0" hangingPunct="0"/>
            <a:r>
              <a:rPr lang="en-US" altLang="zh-CN" sz="2000" b="1">
                <a:latin typeface="Times New Roman" pitchFamily="18" charset="0"/>
                <a:cs typeface="Times New Roman" pitchFamily="18" charset="0"/>
              </a:rPr>
              <a:t>+display(): void</a:t>
            </a:r>
            <a:endParaRPr lang="en-US" altLang="zh-CN" sz="2000" b="1"/>
          </a:p>
        </p:txBody>
      </p:sp>
      <p:sp>
        <p:nvSpPr>
          <p:cNvPr id="32805" name="Rectangle 5"/>
          <p:cNvSpPr>
            <a:spLocks noChangeArrowheads="1"/>
          </p:cNvSpPr>
          <p:nvPr/>
        </p:nvSpPr>
        <p:spPr bwMode="auto">
          <a:xfrm>
            <a:off x="6881535" y="2556049"/>
            <a:ext cx="2010945" cy="371475"/>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000" b="1" dirty="0" err="1">
                <a:latin typeface="微软雅黑" panose="020B0503020204020204" pitchFamily="34" charset="-122"/>
                <a:ea typeface="微软雅黑" panose="020B0503020204020204" pitchFamily="34" charset="-122"/>
                <a:cs typeface="Times New Roman" pitchFamily="18" charset="0"/>
              </a:rPr>
              <a:t>EngSpeedDsp</a:t>
            </a:r>
            <a:endParaRPr lang="en-US" altLang="zh-CN" sz="2000" dirty="0">
              <a:latin typeface="微软雅黑" panose="020B0503020204020204" pitchFamily="34" charset="-122"/>
              <a:ea typeface="微软雅黑" panose="020B0503020204020204" pitchFamily="34" charset="-122"/>
            </a:endParaRPr>
          </a:p>
        </p:txBody>
      </p:sp>
      <p:sp>
        <p:nvSpPr>
          <p:cNvPr id="32806" name="Text Box 7"/>
          <p:cNvSpPr txBox="1">
            <a:spLocks noChangeArrowheads="1"/>
          </p:cNvSpPr>
          <p:nvPr/>
        </p:nvSpPr>
        <p:spPr bwMode="auto">
          <a:xfrm>
            <a:off x="6881535" y="2932287"/>
            <a:ext cx="2010945" cy="330200"/>
          </a:xfrm>
          <a:prstGeom prst="rect">
            <a:avLst/>
          </a:prstGeom>
          <a:solidFill>
            <a:srgbClr val="FFFFFF"/>
          </a:solidFill>
          <a:ln w="9525">
            <a:solidFill>
              <a:srgbClr val="000000"/>
            </a:solidFill>
            <a:miter lim="800000"/>
            <a:headEnd/>
            <a:tailEnd/>
          </a:ln>
        </p:spPr>
        <p:txBody>
          <a:bodyPr wrap="square" lIns="0" tIns="10800" rIns="0" bIns="10800">
            <a:spAutoFit/>
          </a:bodyPr>
          <a:lstStyle/>
          <a:p>
            <a:pPr eaLnBrk="0" hangingPunct="0"/>
            <a:r>
              <a:rPr lang="en-US" altLang="zh-CN" sz="2000" dirty="0">
                <a:latin typeface="Times New Roman" pitchFamily="18" charset="0"/>
                <a:cs typeface="Times New Roman" pitchFamily="18" charset="0"/>
              </a:rPr>
              <a:t>-</a:t>
            </a:r>
            <a:r>
              <a:rPr lang="en-US" altLang="zh-CN" sz="2000" b="1" dirty="0" err="1" smtClean="0">
                <a:latin typeface="Times New Roman" pitchFamily="18" charset="0"/>
                <a:cs typeface="Times New Roman" pitchFamily="18" charset="0"/>
              </a:rPr>
              <a:t>milesPh</a:t>
            </a:r>
            <a:r>
              <a:rPr lang="en-US" altLang="zh-CN" sz="2000"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int</a:t>
            </a:r>
            <a:endParaRPr lang="en-US" altLang="zh-CN" sz="2000" b="1" dirty="0"/>
          </a:p>
        </p:txBody>
      </p:sp>
      <p:sp>
        <p:nvSpPr>
          <p:cNvPr id="32807" name="Rectangle 6"/>
          <p:cNvSpPr>
            <a:spLocks noChangeArrowheads="1"/>
          </p:cNvSpPr>
          <p:nvPr/>
        </p:nvSpPr>
        <p:spPr bwMode="auto">
          <a:xfrm>
            <a:off x="6874298" y="3276774"/>
            <a:ext cx="2016224" cy="615950"/>
          </a:xfrm>
          <a:prstGeom prst="rect">
            <a:avLst/>
          </a:prstGeom>
          <a:solidFill>
            <a:srgbClr val="FFFFFF"/>
          </a:solidFill>
          <a:ln w="12700">
            <a:solidFill>
              <a:srgbClr val="000000"/>
            </a:solidFill>
            <a:miter lim="800000"/>
            <a:headEnd/>
            <a:tailEnd/>
          </a:ln>
        </p:spPr>
        <p:txBody>
          <a:bodyPr wrap="square" lIns="0" tIns="0" rIns="0" bIns="0" anchor="ctr">
            <a:spAutoFit/>
          </a:bodyPr>
          <a:lstStyle/>
          <a:p>
            <a:pPr eaLnBrk="0" hangingPunct="0"/>
            <a:r>
              <a:rPr lang="en-US" altLang="zh-CN" sz="2000" b="1">
                <a:latin typeface="Times New Roman" pitchFamily="18" charset="0"/>
                <a:cs typeface="Times New Roman" pitchFamily="18" charset="0"/>
              </a:rPr>
              <a:t>+update(): void</a:t>
            </a:r>
            <a:endParaRPr lang="en-US" altLang="zh-CN" sz="2000" b="1"/>
          </a:p>
          <a:p>
            <a:pPr eaLnBrk="0" hangingPunct="0"/>
            <a:r>
              <a:rPr lang="en-US" altLang="zh-CN" sz="2000" b="1">
                <a:latin typeface="Times New Roman" pitchFamily="18" charset="0"/>
                <a:cs typeface="Times New Roman" pitchFamily="18" charset="0"/>
              </a:rPr>
              <a:t>+display(): void</a:t>
            </a:r>
            <a:endParaRPr lang="en-US" altLang="zh-CN" sz="2000" b="1"/>
          </a:p>
        </p:txBody>
      </p:sp>
      <p:sp>
        <p:nvSpPr>
          <p:cNvPr id="47" name="矩形 46"/>
          <p:cNvSpPr/>
          <p:nvPr/>
        </p:nvSpPr>
        <p:spPr>
          <a:xfrm>
            <a:off x="744538" y="4619799"/>
            <a:ext cx="1955800" cy="1077913"/>
          </a:xfrm>
          <a:prstGeom prst="rect">
            <a:avLst/>
          </a:prstGeom>
        </p:spPr>
        <p:txBody>
          <a:bodyPr>
            <a:spAutoFit/>
          </a:bodyPr>
          <a:lstStyle/>
          <a:p>
            <a:pPr>
              <a:defRPr/>
            </a:pPr>
            <a:r>
              <a:rPr lang="en-US" altLang="zh-CN" sz="3200" b="1" dirty="0">
                <a:solidFill>
                  <a:srgbClr val="0000CC"/>
                </a:solidFill>
                <a:latin typeface="+mj-lt"/>
                <a:ea typeface="黑体" panose="02010609060101010101" pitchFamily="49" charset="-122"/>
              </a:rPr>
              <a:t>Improved design 2</a:t>
            </a:r>
            <a:endParaRPr lang="zh-CN" altLang="en-US" sz="3200" b="1" dirty="0">
              <a:solidFill>
                <a:srgbClr val="0000CC"/>
              </a:solidFill>
              <a:latin typeface="+mj-lt"/>
              <a:ea typeface="黑体" panose="02010609060101010101" pitchFamily="49" charset="-122"/>
            </a:endParaRPr>
          </a:p>
        </p:txBody>
      </p:sp>
      <p:sp>
        <p:nvSpPr>
          <p:cNvPr id="48" name="Rectangle 5"/>
          <p:cNvSpPr>
            <a:spLocks noChangeArrowheads="1"/>
          </p:cNvSpPr>
          <p:nvPr/>
        </p:nvSpPr>
        <p:spPr bwMode="auto">
          <a:xfrm>
            <a:off x="6508552" y="5262087"/>
            <a:ext cx="2167904" cy="30777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SpeedSensor</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Text Box 7"/>
          <p:cNvSpPr txBox="1">
            <a:spLocks noChangeArrowheads="1"/>
          </p:cNvSpPr>
          <p:nvPr/>
        </p:nvSpPr>
        <p:spPr bwMode="auto">
          <a:xfrm>
            <a:off x="6508552" y="5575634"/>
            <a:ext cx="2167904" cy="923330"/>
          </a:xfrm>
          <a:prstGeom prst="rect">
            <a:avLst/>
          </a:prstGeom>
          <a:solidFill>
            <a:srgbClr val="FFFFFF"/>
          </a:solidFill>
          <a:ln w="9525">
            <a:solidFill>
              <a:srgbClr val="000000"/>
            </a:solidFill>
            <a:miter lim="800000"/>
            <a:headEnd/>
            <a:tailEnd/>
          </a:ln>
        </p:spPr>
        <p:txBody>
          <a:bodyPr wrap="square" lIns="18000" tIns="0" bIns="0">
            <a:spAutoFit/>
          </a:bodyPr>
          <a:lstStyle/>
          <a:p>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mileSpeed</a:t>
            </a:r>
            <a:r>
              <a:rPr lang="en-US" altLang="zh-CN" sz="2000" b="1" dirty="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int</a:t>
            </a:r>
            <a:endParaRPr lang="en-US" altLang="zh-CN" sz="2000" b="1"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kilometerSpeed</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int</a:t>
            </a:r>
            <a:endParaRPr lang="en-US" altLang="zh-CN" sz="2000" b="1" dirty="0">
              <a:latin typeface="Times New Roman" panose="02020603050405020304" pitchFamily="18" charset="0"/>
              <a:cs typeface="Times New Roman" panose="02020603050405020304" pitchFamily="18" charset="0"/>
            </a:endParaRPr>
          </a:p>
        </p:txBody>
      </p:sp>
      <p:sp>
        <p:nvSpPr>
          <p:cNvPr id="50" name="Rectangle 5"/>
          <p:cNvSpPr>
            <a:spLocks noChangeArrowheads="1"/>
          </p:cNvSpPr>
          <p:nvPr/>
        </p:nvSpPr>
        <p:spPr bwMode="auto">
          <a:xfrm>
            <a:off x="3995216" y="5266130"/>
            <a:ext cx="2304975" cy="30777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HeightSensor</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Text Box 7"/>
          <p:cNvSpPr txBox="1">
            <a:spLocks noChangeArrowheads="1"/>
          </p:cNvSpPr>
          <p:nvPr/>
        </p:nvSpPr>
        <p:spPr bwMode="auto">
          <a:xfrm>
            <a:off x="3995216" y="5562934"/>
            <a:ext cx="2304975" cy="637364"/>
          </a:xfrm>
          <a:prstGeom prst="rect">
            <a:avLst/>
          </a:prstGeom>
          <a:solidFill>
            <a:srgbClr val="FFFFFF"/>
          </a:solidFill>
          <a:ln w="9525">
            <a:solidFill>
              <a:srgbClr val="000000"/>
            </a:solidFill>
            <a:miter lim="800000"/>
            <a:headEnd/>
            <a:tailEnd/>
          </a:ln>
        </p:spPr>
        <p:txBody>
          <a:bodyPr wrap="square" lIns="18000" tIns="10800" bIns="10800">
            <a:spAutoFit/>
          </a:bodyPr>
          <a:lstStyle/>
          <a:p>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footHeight</a:t>
            </a:r>
            <a:r>
              <a:rPr lang="en-US" altLang="zh-CN" sz="2000" b="1" dirty="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int</a:t>
            </a:r>
            <a:endParaRPr lang="en-US" altLang="zh-CN" sz="2000" b="1"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meterHeight</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int</a:t>
            </a:r>
            <a:endParaRPr lang="en-US" altLang="zh-CN" sz="2000" b="1" dirty="0">
              <a:latin typeface="Times New Roman" panose="02020603050405020304" pitchFamily="18" charset="0"/>
              <a:cs typeface="Times New Roman" panose="02020603050405020304" pitchFamily="18" charset="0"/>
            </a:endParaRPr>
          </a:p>
        </p:txBody>
      </p:sp>
      <p:sp>
        <p:nvSpPr>
          <p:cNvPr id="52" name="Text Box 7"/>
          <p:cNvSpPr txBox="1">
            <a:spLocks noChangeArrowheads="1"/>
          </p:cNvSpPr>
          <p:nvPr/>
        </p:nvSpPr>
        <p:spPr bwMode="auto">
          <a:xfrm>
            <a:off x="6508552" y="6144320"/>
            <a:ext cx="2167904" cy="575809"/>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compSpeed</a:t>
            </a:r>
            <a:r>
              <a:rPr lang="en-US" altLang="zh-CN" sz="2000" b="1" dirty="0">
                <a:latin typeface="Times New Roman" panose="02020603050405020304" pitchFamily="18" charset="0"/>
                <a:cs typeface="Times New Roman" panose="02020603050405020304" pitchFamily="18" charset="0"/>
              </a:rPr>
              <a:t>():void</a:t>
            </a:r>
          </a:p>
          <a:p>
            <a:pPr eaLnBrk="0" hangingPunct="0">
              <a:lnSpc>
                <a:spcPct val="90000"/>
              </a:lnSpc>
            </a:pP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reportData</a:t>
            </a:r>
            <a:r>
              <a:rPr lang="en-US" altLang="zh-CN" sz="2000" b="1" dirty="0" smtClean="0">
                <a:latin typeface="Times New Roman" panose="02020603050405020304" pitchFamily="18" charset="0"/>
                <a:cs typeface="Times New Roman" panose="02020603050405020304" pitchFamily="18" charset="0"/>
              </a:rPr>
              <a:t>(): void</a:t>
            </a:r>
            <a:endParaRPr lang="en-US" altLang="zh-CN" sz="2000" b="1" dirty="0">
              <a:latin typeface="Times New Roman" panose="02020603050405020304" pitchFamily="18" charset="0"/>
              <a:cs typeface="Times New Roman" panose="02020603050405020304" pitchFamily="18" charset="0"/>
            </a:endParaRPr>
          </a:p>
        </p:txBody>
      </p:sp>
      <p:sp>
        <p:nvSpPr>
          <p:cNvPr id="53" name="Text Box 7"/>
          <p:cNvSpPr txBox="1">
            <a:spLocks noChangeArrowheads="1"/>
          </p:cNvSpPr>
          <p:nvPr/>
        </p:nvSpPr>
        <p:spPr bwMode="auto">
          <a:xfrm>
            <a:off x="3995216" y="6144320"/>
            <a:ext cx="2304975" cy="575809"/>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compHeight</a:t>
            </a:r>
            <a:r>
              <a:rPr lang="en-US" altLang="zh-CN" sz="2000" b="1" dirty="0">
                <a:latin typeface="Times New Roman" panose="02020603050405020304" pitchFamily="18" charset="0"/>
                <a:cs typeface="Times New Roman" panose="02020603050405020304" pitchFamily="18" charset="0"/>
              </a:rPr>
              <a:t>():void</a:t>
            </a:r>
          </a:p>
          <a:p>
            <a:pPr eaLnBrk="0" hangingPunct="0">
              <a:lnSpc>
                <a:spcPct val="90000"/>
              </a:lnSpc>
            </a:pP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reportData</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void</a:t>
            </a:r>
            <a:endParaRPr lang="en-US" altLang="zh-C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250825" y="836712"/>
            <a:ext cx="8507413" cy="5472607"/>
          </a:xfrm>
        </p:spPr>
        <p:txBody>
          <a:bodyPr/>
          <a:lstStyle/>
          <a:p>
            <a:pPr eaLnBrk="1" hangingPunct="1">
              <a:lnSpc>
                <a:spcPct val="120000"/>
              </a:lnSpc>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Advantage of the </a:t>
            </a:r>
            <a:r>
              <a:rPr lang="en-US" altLang="zh-CN" sz="2800" b="1" dirty="0">
                <a:solidFill>
                  <a:srgbClr val="0000CC"/>
                </a:solidFill>
                <a:latin typeface="微软雅黑" panose="020B0503020204020204" pitchFamily="34" charset="-122"/>
                <a:ea typeface="微软雅黑" panose="020B0503020204020204" pitchFamily="34" charset="-122"/>
                <a:cs typeface="Arial" pitchFamily="34" charset="0"/>
              </a:rPr>
              <a:t>improved design </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2</a:t>
            </a:r>
            <a:r>
              <a:rPr lang="en-US" altLang="zh-CN" sz="2800" b="1" dirty="0" smtClean="0">
                <a:latin typeface="微软雅黑" panose="020B0503020204020204" pitchFamily="34" charset="-122"/>
                <a:ea typeface="微软雅黑" panose="020B0503020204020204" pitchFamily="34" charset="-122"/>
                <a:cs typeface="Arial" pitchFamily="34" charset="0"/>
              </a:rPr>
              <a:t>:</a:t>
            </a:r>
            <a:endParaRPr lang="zh-CN" altLang="en-US" sz="2800" b="1" dirty="0" smtClean="0">
              <a:latin typeface="微软雅黑" panose="020B0503020204020204" pitchFamily="34" charset="-122"/>
              <a:ea typeface="微软雅黑" panose="020B0503020204020204" pitchFamily="34" charset="-122"/>
              <a:cs typeface="Arial" pitchFamily="34" charset="0"/>
            </a:endParaRPr>
          </a:p>
          <a:p>
            <a:pPr lvl="1" eaLnBrk="1" hangingPunct="1">
              <a:lnSpc>
                <a:spcPct val="120000"/>
              </a:lnSpc>
              <a:defRPr/>
            </a:pP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容易扩展</a:t>
            </a:r>
            <a:r>
              <a:rPr lang="zh-CN" altLang="en-US" b="1" dirty="0" smtClean="0">
                <a:latin typeface="微软雅黑" panose="020B0503020204020204" pitchFamily="34" charset="-122"/>
                <a:ea typeface="微软雅黑" panose="020B0503020204020204" pitchFamily="34" charset="-122"/>
                <a:cs typeface="Arial" pitchFamily="34" charset="0"/>
              </a:rPr>
              <a:t>。</a:t>
            </a:r>
            <a:r>
              <a:rPr lang="en-US" altLang="zh-CN" b="1" dirty="0" smtClean="0">
                <a:latin typeface="微软雅黑" panose="020B0503020204020204" pitchFamily="34" charset="-122"/>
                <a:ea typeface="微软雅黑" panose="020B0503020204020204" pitchFamily="34" charset="-122"/>
                <a:cs typeface="Arial" pitchFamily="34" charset="0"/>
              </a:rPr>
              <a:t>The </a:t>
            </a:r>
            <a:r>
              <a:rPr lang="en-US" altLang="zh-CN" b="1" dirty="0" smtClean="0">
                <a:latin typeface="微软雅黑" panose="020B0503020204020204" pitchFamily="34" charset="-122"/>
                <a:ea typeface="微软雅黑" panose="020B0503020204020204" pitchFamily="34" charset="-122"/>
                <a:cs typeface="Arial" pitchFamily="34" charset="0"/>
              </a:rPr>
              <a:t>system can be easily extended</a:t>
            </a:r>
          </a:p>
          <a:p>
            <a:pPr lvl="1" eaLnBrk="1" hangingPunct="1">
              <a:lnSpc>
                <a:spcPct val="120000"/>
              </a:lnSpc>
              <a:defRPr/>
            </a:pP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例如，要增加显示飞机外的温度的功能，仅仅需要增加一个</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Sensor</a:t>
            </a: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子类与温度显示层次类</a:t>
            </a:r>
            <a:r>
              <a:rPr lang="en-US" altLang="zh-CN" b="1" dirty="0">
                <a:solidFill>
                  <a:srgbClr val="0000CC"/>
                </a:solidFill>
                <a:latin typeface="微软雅黑" panose="020B0503020204020204" pitchFamily="34" charset="-122"/>
                <a:ea typeface="微软雅黑" panose="020B0503020204020204" pitchFamily="34" charset="-122"/>
                <a:cs typeface="Arial" pitchFamily="34" charset="0"/>
              </a:rPr>
              <a:t> </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     </a:t>
            </a:r>
            <a:r>
              <a:rPr lang="en-US" altLang="zh-CN" b="1" dirty="0" smtClean="0">
                <a:latin typeface="微软雅黑" panose="020B0503020204020204" pitchFamily="34" charset="-122"/>
                <a:ea typeface="微软雅黑" panose="020B0503020204020204" pitchFamily="34" charset="-122"/>
                <a:cs typeface="Arial" pitchFamily="34" charset="0"/>
              </a:rPr>
              <a:t>For </a:t>
            </a:r>
            <a:r>
              <a:rPr lang="en-US" altLang="zh-CN" b="1" dirty="0" smtClean="0">
                <a:latin typeface="微软雅黑" panose="020B0503020204020204" pitchFamily="34" charset="-122"/>
                <a:ea typeface="微软雅黑" panose="020B0503020204020204" pitchFamily="34" charset="-122"/>
                <a:cs typeface="Arial" pitchFamily="34" charset="0"/>
              </a:rPr>
              <a:t>example, if you need to add a new functionality to display the temperature outside the airplane, you only need to add a new sensor and a new class hierarchy</a:t>
            </a:r>
            <a:r>
              <a:rPr lang="en-US" altLang="zh-CN" b="1" dirty="0" smtClean="0">
                <a:latin typeface="微软雅黑" panose="020B0503020204020204" pitchFamily="34" charset="-122"/>
                <a:ea typeface="微软雅黑" panose="020B0503020204020204" pitchFamily="34" charset="-122"/>
                <a:cs typeface="Arial" pitchFamily="34" charset="0"/>
              </a:rPr>
              <a:t>.</a:t>
            </a:r>
            <a:endParaRPr lang="zh-CN" altLang="en-US"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5"/>
          <p:cNvSpPr>
            <a:spLocks noChangeArrowheads="1"/>
          </p:cNvSpPr>
          <p:nvPr/>
        </p:nvSpPr>
        <p:spPr bwMode="auto">
          <a:xfrm>
            <a:off x="4716016" y="2894906"/>
            <a:ext cx="2055812" cy="6254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lnSpc>
                <a:spcPct val="90000"/>
              </a:lnSpc>
            </a:pPr>
            <a:r>
              <a:rPr lang="en-US" altLang="zh-CN" sz="2000" b="1">
                <a:latin typeface="Arial" pitchFamily="34" charset="0"/>
                <a:cs typeface="Arial" pitchFamily="34" charset="0"/>
              </a:rPr>
              <a:t>&lt;&lt;interface&gt;&gt;</a:t>
            </a:r>
            <a:endParaRPr lang="en-US" altLang="zh-CN" sz="2000">
              <a:latin typeface="Arial" pitchFamily="34" charset="0"/>
              <a:cs typeface="Arial" pitchFamily="34" charset="0"/>
            </a:endParaRPr>
          </a:p>
          <a:p>
            <a:pPr algn="ctr" eaLnBrk="0" hangingPunct="0">
              <a:lnSpc>
                <a:spcPct val="90000"/>
              </a:lnSpc>
            </a:pPr>
            <a:r>
              <a:rPr lang="en-US" altLang="zh-CN" sz="2000" b="1">
                <a:latin typeface="Arial" pitchFamily="34" charset="0"/>
                <a:cs typeface="Arial" pitchFamily="34" charset="0"/>
              </a:rPr>
              <a:t>Sensor</a:t>
            </a:r>
            <a:endParaRPr lang="en-US" altLang="zh-CN" sz="2000">
              <a:latin typeface="Arial" pitchFamily="34" charset="0"/>
              <a:cs typeface="Arial" pitchFamily="34" charset="0"/>
            </a:endParaRPr>
          </a:p>
        </p:txBody>
      </p:sp>
      <p:cxnSp>
        <p:nvCxnSpPr>
          <p:cNvPr id="34818" name="AutoShape 61"/>
          <p:cNvCxnSpPr>
            <a:cxnSpLocks noChangeShapeType="1"/>
          </p:cNvCxnSpPr>
          <p:nvPr/>
        </p:nvCxnSpPr>
        <p:spPr bwMode="auto">
          <a:xfrm>
            <a:off x="3520908" y="4183956"/>
            <a:ext cx="4435468" cy="0"/>
          </a:xfrm>
          <a:prstGeom prst="straightConnector1">
            <a:avLst/>
          </a:prstGeom>
          <a:noFill/>
          <a:ln w="12700">
            <a:solidFill>
              <a:srgbClr val="000000"/>
            </a:solidFill>
            <a:round/>
            <a:headEnd/>
            <a:tailEnd/>
          </a:ln>
        </p:spPr>
      </p:cxnSp>
      <p:cxnSp>
        <p:nvCxnSpPr>
          <p:cNvPr id="34819" name="AutoShape 60"/>
          <p:cNvCxnSpPr>
            <a:cxnSpLocks noChangeShapeType="1"/>
          </p:cNvCxnSpPr>
          <p:nvPr/>
        </p:nvCxnSpPr>
        <p:spPr bwMode="auto">
          <a:xfrm>
            <a:off x="3491880" y="4183956"/>
            <a:ext cx="1588" cy="238125"/>
          </a:xfrm>
          <a:prstGeom prst="straightConnector1">
            <a:avLst/>
          </a:prstGeom>
          <a:noFill/>
          <a:ln w="12700">
            <a:solidFill>
              <a:srgbClr val="000000"/>
            </a:solidFill>
            <a:round/>
            <a:headEnd/>
            <a:tailEnd/>
          </a:ln>
        </p:spPr>
      </p:cxnSp>
      <p:cxnSp>
        <p:nvCxnSpPr>
          <p:cNvPr id="34820" name="AutoShape 59"/>
          <p:cNvCxnSpPr>
            <a:cxnSpLocks noChangeShapeType="1"/>
          </p:cNvCxnSpPr>
          <p:nvPr/>
        </p:nvCxnSpPr>
        <p:spPr bwMode="auto">
          <a:xfrm>
            <a:off x="5666634" y="4183956"/>
            <a:ext cx="1587" cy="238125"/>
          </a:xfrm>
          <a:prstGeom prst="straightConnector1">
            <a:avLst/>
          </a:prstGeom>
          <a:noFill/>
          <a:ln w="12700">
            <a:solidFill>
              <a:srgbClr val="000000"/>
            </a:solidFill>
            <a:round/>
            <a:headEnd/>
            <a:tailEnd/>
          </a:ln>
        </p:spPr>
      </p:cxnSp>
      <p:cxnSp>
        <p:nvCxnSpPr>
          <p:cNvPr id="34821" name="AutoShape 58"/>
          <p:cNvCxnSpPr>
            <a:cxnSpLocks noChangeShapeType="1"/>
          </p:cNvCxnSpPr>
          <p:nvPr/>
        </p:nvCxnSpPr>
        <p:spPr bwMode="auto">
          <a:xfrm>
            <a:off x="7956376" y="4183956"/>
            <a:ext cx="1587" cy="238125"/>
          </a:xfrm>
          <a:prstGeom prst="straightConnector1">
            <a:avLst/>
          </a:prstGeom>
          <a:noFill/>
          <a:ln w="12700">
            <a:solidFill>
              <a:srgbClr val="000000"/>
            </a:solidFill>
            <a:round/>
            <a:headEnd/>
            <a:tailEnd/>
          </a:ln>
        </p:spPr>
      </p:cxnSp>
      <p:sp>
        <p:nvSpPr>
          <p:cNvPr id="34831" name="AutoShape 48"/>
          <p:cNvSpPr>
            <a:spLocks noChangeArrowheads="1"/>
          </p:cNvSpPr>
          <p:nvPr/>
        </p:nvSpPr>
        <p:spPr bwMode="auto">
          <a:xfrm rot="-5400000">
            <a:off x="5510163" y="3837087"/>
            <a:ext cx="315912" cy="400050"/>
          </a:xfrm>
          <a:prstGeom prst="rightArrow">
            <a:avLst>
              <a:gd name="adj1" fmla="val 0"/>
              <a:gd name="adj2" fmla="val 57144"/>
            </a:avLst>
          </a:prstGeom>
          <a:solidFill>
            <a:srgbClr val="FFFFFF"/>
          </a:solidFill>
          <a:ln w="12700">
            <a:solidFill>
              <a:srgbClr val="000000"/>
            </a:solidFill>
            <a:miter lim="800000"/>
            <a:headEnd/>
            <a:tailEnd/>
          </a:ln>
        </p:spPr>
        <p:txBody>
          <a:bodyPr vert="eaVert"/>
          <a:lstStyle/>
          <a:p>
            <a:endParaRPr lang="zh-CN" altLang="en-US">
              <a:latin typeface="Arial" pitchFamily="34" charset="0"/>
              <a:cs typeface="Arial" pitchFamily="34" charset="0"/>
            </a:endParaRPr>
          </a:p>
        </p:txBody>
      </p:sp>
      <p:sp>
        <p:nvSpPr>
          <p:cNvPr id="34832" name="Text Box 7"/>
          <p:cNvSpPr txBox="1">
            <a:spLocks noChangeArrowheads="1"/>
          </p:cNvSpPr>
          <p:nvPr/>
        </p:nvSpPr>
        <p:spPr bwMode="auto">
          <a:xfrm>
            <a:off x="4716016" y="3526731"/>
            <a:ext cx="2055812" cy="336550"/>
          </a:xfrm>
          <a:prstGeom prst="rect">
            <a:avLst/>
          </a:prstGeom>
          <a:solidFill>
            <a:srgbClr val="FFFFFF"/>
          </a:solidFill>
          <a:ln w="9525">
            <a:solidFill>
              <a:srgbClr val="000000"/>
            </a:solidFill>
            <a:miter lim="800000"/>
            <a:headEnd/>
            <a:tailEnd/>
          </a:ln>
        </p:spPr>
        <p:txBody>
          <a:bodyPr lIns="0" tIns="10800" rIns="0" bIns="10800">
            <a:spAutoFit/>
          </a:bodyPr>
          <a:lstStyle/>
          <a:p>
            <a:r>
              <a:rPr lang="en-US" altLang="zh-CN" sz="2000" i="1">
                <a:latin typeface="Arial" pitchFamily="34" charset="0"/>
                <a:cs typeface="Arial" pitchFamily="34" charset="0"/>
              </a:rPr>
              <a:t>+reportData():void</a:t>
            </a:r>
            <a:endParaRPr lang="en-US" altLang="zh-CN" sz="2000">
              <a:latin typeface="Arial" pitchFamily="34" charset="0"/>
              <a:cs typeface="Arial" pitchFamily="34" charset="0"/>
            </a:endParaRPr>
          </a:p>
        </p:txBody>
      </p:sp>
      <p:sp>
        <p:nvSpPr>
          <p:cNvPr id="34833" name="Rectangle 5"/>
          <p:cNvSpPr>
            <a:spLocks noChangeArrowheads="1"/>
          </p:cNvSpPr>
          <p:nvPr/>
        </p:nvSpPr>
        <p:spPr bwMode="auto">
          <a:xfrm>
            <a:off x="954807" y="153988"/>
            <a:ext cx="2105025" cy="39528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lnSpc>
                <a:spcPct val="90000"/>
              </a:lnSpc>
            </a:pPr>
            <a:r>
              <a:rPr lang="en-US" altLang="zh-CN" sz="2400" b="1" dirty="0" err="1">
                <a:latin typeface="Arial" pitchFamily="34" charset="0"/>
                <a:cs typeface="Arial" pitchFamily="34" charset="0"/>
              </a:rPr>
              <a:t>HeightDisplay</a:t>
            </a:r>
            <a:endParaRPr lang="en-US" altLang="zh-CN" sz="2400" dirty="0">
              <a:latin typeface="Arial" pitchFamily="34" charset="0"/>
              <a:cs typeface="Arial" pitchFamily="34" charset="0"/>
            </a:endParaRPr>
          </a:p>
        </p:txBody>
      </p:sp>
      <p:sp>
        <p:nvSpPr>
          <p:cNvPr id="34834" name="Rectangle 5"/>
          <p:cNvSpPr>
            <a:spLocks noChangeArrowheads="1"/>
          </p:cNvSpPr>
          <p:nvPr/>
        </p:nvSpPr>
        <p:spPr bwMode="auto">
          <a:xfrm>
            <a:off x="5746750" y="190500"/>
            <a:ext cx="2255838" cy="3968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lnSpc>
                <a:spcPct val="90000"/>
              </a:lnSpc>
            </a:pPr>
            <a:r>
              <a:rPr lang="en-US" altLang="zh-CN" sz="2400" b="1">
                <a:latin typeface="Arial" pitchFamily="34" charset="0"/>
                <a:cs typeface="Arial" pitchFamily="34" charset="0"/>
              </a:rPr>
              <a:t>SpeedDisplay</a:t>
            </a:r>
            <a:endParaRPr lang="en-US" altLang="zh-CN" sz="2400">
              <a:latin typeface="Arial" pitchFamily="34" charset="0"/>
              <a:cs typeface="Arial" pitchFamily="34" charset="0"/>
            </a:endParaRPr>
          </a:p>
        </p:txBody>
      </p:sp>
      <p:cxnSp>
        <p:nvCxnSpPr>
          <p:cNvPr id="34835" name="AutoShape 42"/>
          <p:cNvCxnSpPr>
            <a:cxnSpLocks noChangeShapeType="1"/>
          </p:cNvCxnSpPr>
          <p:nvPr/>
        </p:nvCxnSpPr>
        <p:spPr bwMode="auto">
          <a:xfrm>
            <a:off x="1068388" y="968375"/>
            <a:ext cx="1775420" cy="1588"/>
          </a:xfrm>
          <a:prstGeom prst="straightConnector1">
            <a:avLst/>
          </a:prstGeom>
          <a:noFill/>
          <a:ln w="12700">
            <a:solidFill>
              <a:srgbClr val="000000"/>
            </a:solidFill>
            <a:round/>
            <a:headEnd/>
            <a:tailEnd/>
          </a:ln>
        </p:spPr>
      </p:cxnSp>
      <p:cxnSp>
        <p:nvCxnSpPr>
          <p:cNvPr id="34836" name="AutoShape 41"/>
          <p:cNvCxnSpPr>
            <a:cxnSpLocks noChangeShapeType="1"/>
          </p:cNvCxnSpPr>
          <p:nvPr/>
        </p:nvCxnSpPr>
        <p:spPr bwMode="auto">
          <a:xfrm>
            <a:off x="1052513" y="968375"/>
            <a:ext cx="1587" cy="238125"/>
          </a:xfrm>
          <a:prstGeom prst="straightConnector1">
            <a:avLst/>
          </a:prstGeom>
          <a:noFill/>
          <a:ln w="12700">
            <a:solidFill>
              <a:srgbClr val="000000"/>
            </a:solidFill>
            <a:round/>
            <a:headEnd/>
            <a:tailEnd/>
          </a:ln>
        </p:spPr>
      </p:cxnSp>
      <p:cxnSp>
        <p:nvCxnSpPr>
          <p:cNvPr id="34837" name="AutoShape 40"/>
          <p:cNvCxnSpPr>
            <a:cxnSpLocks noChangeShapeType="1"/>
          </p:cNvCxnSpPr>
          <p:nvPr/>
        </p:nvCxnSpPr>
        <p:spPr bwMode="auto">
          <a:xfrm>
            <a:off x="2842221" y="968375"/>
            <a:ext cx="1587" cy="236538"/>
          </a:xfrm>
          <a:prstGeom prst="straightConnector1">
            <a:avLst/>
          </a:prstGeom>
          <a:noFill/>
          <a:ln w="12700">
            <a:solidFill>
              <a:srgbClr val="000000"/>
            </a:solidFill>
            <a:round/>
            <a:headEnd/>
            <a:tailEnd/>
          </a:ln>
        </p:spPr>
      </p:cxnSp>
      <p:sp>
        <p:nvSpPr>
          <p:cNvPr id="34838" name="Rectangle 5"/>
          <p:cNvSpPr>
            <a:spLocks noChangeArrowheads="1"/>
          </p:cNvSpPr>
          <p:nvPr/>
        </p:nvSpPr>
        <p:spPr bwMode="auto">
          <a:xfrm>
            <a:off x="139700" y="1193800"/>
            <a:ext cx="1800225" cy="401638"/>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200" b="1">
                <a:latin typeface="Arial" pitchFamily="34" charset="0"/>
                <a:cs typeface="Arial" pitchFamily="34" charset="0"/>
              </a:rPr>
              <a:t>MetricHtDsp</a:t>
            </a:r>
            <a:endParaRPr lang="en-US" altLang="zh-CN" sz="2200">
              <a:latin typeface="Arial" pitchFamily="34" charset="0"/>
              <a:cs typeface="Arial" pitchFamily="34" charset="0"/>
            </a:endParaRPr>
          </a:p>
        </p:txBody>
      </p:sp>
      <p:sp>
        <p:nvSpPr>
          <p:cNvPr id="34839" name="Rectangle 5"/>
          <p:cNvSpPr>
            <a:spLocks noChangeArrowheads="1"/>
          </p:cNvSpPr>
          <p:nvPr/>
        </p:nvSpPr>
        <p:spPr bwMode="auto">
          <a:xfrm>
            <a:off x="2051720" y="1193800"/>
            <a:ext cx="1431925" cy="401638"/>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200" b="1">
                <a:latin typeface="Arial" pitchFamily="34" charset="0"/>
                <a:cs typeface="Arial" pitchFamily="34" charset="0"/>
              </a:rPr>
              <a:t>EngHtDsp</a:t>
            </a:r>
            <a:endParaRPr lang="en-US" altLang="zh-CN" sz="2200">
              <a:latin typeface="Arial" pitchFamily="34" charset="0"/>
              <a:cs typeface="Arial" pitchFamily="34" charset="0"/>
            </a:endParaRPr>
          </a:p>
        </p:txBody>
      </p:sp>
      <p:cxnSp>
        <p:nvCxnSpPr>
          <p:cNvPr id="34840" name="AutoShape 32"/>
          <p:cNvCxnSpPr>
            <a:cxnSpLocks noChangeShapeType="1"/>
          </p:cNvCxnSpPr>
          <p:nvPr/>
        </p:nvCxnSpPr>
        <p:spPr bwMode="auto">
          <a:xfrm>
            <a:off x="5795963" y="981075"/>
            <a:ext cx="2101850" cy="0"/>
          </a:xfrm>
          <a:prstGeom prst="straightConnector1">
            <a:avLst/>
          </a:prstGeom>
          <a:noFill/>
          <a:ln w="12700">
            <a:solidFill>
              <a:srgbClr val="000000"/>
            </a:solidFill>
            <a:round/>
            <a:headEnd/>
            <a:tailEnd/>
          </a:ln>
        </p:spPr>
      </p:cxnSp>
      <p:cxnSp>
        <p:nvCxnSpPr>
          <p:cNvPr id="34841" name="AutoShape 31"/>
          <p:cNvCxnSpPr>
            <a:cxnSpLocks noChangeShapeType="1"/>
          </p:cNvCxnSpPr>
          <p:nvPr/>
        </p:nvCxnSpPr>
        <p:spPr bwMode="auto">
          <a:xfrm>
            <a:off x="5788025" y="981075"/>
            <a:ext cx="1588" cy="238125"/>
          </a:xfrm>
          <a:prstGeom prst="straightConnector1">
            <a:avLst/>
          </a:prstGeom>
          <a:noFill/>
          <a:ln w="12700">
            <a:solidFill>
              <a:srgbClr val="000000"/>
            </a:solidFill>
            <a:round/>
            <a:headEnd/>
            <a:tailEnd/>
          </a:ln>
        </p:spPr>
      </p:cxnSp>
      <p:cxnSp>
        <p:nvCxnSpPr>
          <p:cNvPr id="34842" name="AutoShape 30"/>
          <p:cNvCxnSpPr>
            <a:cxnSpLocks noChangeShapeType="1"/>
          </p:cNvCxnSpPr>
          <p:nvPr/>
        </p:nvCxnSpPr>
        <p:spPr bwMode="auto">
          <a:xfrm>
            <a:off x="7910513" y="981075"/>
            <a:ext cx="0" cy="236538"/>
          </a:xfrm>
          <a:prstGeom prst="straightConnector1">
            <a:avLst/>
          </a:prstGeom>
          <a:noFill/>
          <a:ln w="12700">
            <a:solidFill>
              <a:srgbClr val="000000"/>
            </a:solidFill>
            <a:round/>
            <a:headEnd/>
            <a:tailEnd/>
          </a:ln>
        </p:spPr>
      </p:cxnSp>
      <p:sp>
        <p:nvSpPr>
          <p:cNvPr id="34843" name="AutoShape 29"/>
          <p:cNvSpPr>
            <a:spLocks noChangeArrowheads="1"/>
          </p:cNvSpPr>
          <p:nvPr/>
        </p:nvSpPr>
        <p:spPr bwMode="auto">
          <a:xfrm rot="-5400000">
            <a:off x="6677819" y="650082"/>
            <a:ext cx="396875" cy="287337"/>
          </a:xfrm>
          <a:prstGeom prst="rightArrow">
            <a:avLst>
              <a:gd name="adj1" fmla="val 0"/>
              <a:gd name="adj2" fmla="val 70257"/>
            </a:avLst>
          </a:prstGeom>
          <a:solidFill>
            <a:srgbClr val="FFFFFF"/>
          </a:solidFill>
          <a:ln w="12700">
            <a:solidFill>
              <a:srgbClr val="000000"/>
            </a:solidFill>
            <a:miter lim="800000"/>
            <a:headEnd/>
            <a:tailEnd/>
          </a:ln>
        </p:spPr>
        <p:txBody>
          <a:bodyPr vert="eaVert"/>
          <a:lstStyle/>
          <a:p>
            <a:endParaRPr lang="zh-CN" altLang="en-US">
              <a:latin typeface="Arial" pitchFamily="34" charset="0"/>
              <a:cs typeface="Arial" pitchFamily="34" charset="0"/>
            </a:endParaRPr>
          </a:p>
        </p:txBody>
      </p:sp>
      <p:sp>
        <p:nvSpPr>
          <p:cNvPr id="34844" name="Rectangle 5"/>
          <p:cNvSpPr>
            <a:spLocks noChangeArrowheads="1"/>
          </p:cNvSpPr>
          <p:nvPr/>
        </p:nvSpPr>
        <p:spPr bwMode="auto">
          <a:xfrm>
            <a:off x="4738688" y="1222369"/>
            <a:ext cx="2105025" cy="37148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000" b="1">
                <a:latin typeface="Arial" pitchFamily="34" charset="0"/>
                <a:cs typeface="Arial" pitchFamily="34" charset="0"/>
              </a:rPr>
              <a:t>MetricSpeedDsp</a:t>
            </a:r>
            <a:endParaRPr lang="en-US" altLang="zh-CN" sz="2000">
              <a:latin typeface="Arial" pitchFamily="34" charset="0"/>
              <a:cs typeface="Arial" pitchFamily="34" charset="0"/>
            </a:endParaRPr>
          </a:p>
        </p:txBody>
      </p:sp>
      <p:sp>
        <p:nvSpPr>
          <p:cNvPr id="34845" name="Rectangle 5"/>
          <p:cNvSpPr>
            <a:spLocks noChangeArrowheads="1"/>
          </p:cNvSpPr>
          <p:nvPr/>
        </p:nvSpPr>
        <p:spPr bwMode="auto">
          <a:xfrm>
            <a:off x="6973888" y="1222369"/>
            <a:ext cx="1846262" cy="37148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000" b="1">
                <a:latin typeface="Arial" pitchFamily="34" charset="0"/>
                <a:cs typeface="Arial" pitchFamily="34" charset="0"/>
              </a:rPr>
              <a:t>EngSpeedDsp</a:t>
            </a:r>
            <a:endParaRPr lang="en-US" altLang="zh-CN" sz="2000">
              <a:latin typeface="Arial" pitchFamily="34" charset="0"/>
              <a:cs typeface="Arial" pitchFamily="34" charset="0"/>
            </a:endParaRPr>
          </a:p>
        </p:txBody>
      </p:sp>
      <p:sp>
        <p:nvSpPr>
          <p:cNvPr id="33823" name="Rectangle 5"/>
          <p:cNvSpPr>
            <a:spLocks noChangeArrowheads="1"/>
          </p:cNvSpPr>
          <p:nvPr/>
        </p:nvSpPr>
        <p:spPr bwMode="auto">
          <a:xfrm>
            <a:off x="755650" y="2082875"/>
            <a:ext cx="1965325" cy="44132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eaLnBrk="0" hangingPunct="0"/>
            <a:r>
              <a:rPr lang="en-US" altLang="zh-CN" sz="2400" b="1">
                <a:solidFill>
                  <a:srgbClr val="0000CC"/>
                </a:solidFill>
                <a:latin typeface="Arial" pitchFamily="34" charset="0"/>
                <a:cs typeface="Arial" pitchFamily="34" charset="0"/>
              </a:rPr>
              <a:t>TempDisplay</a:t>
            </a:r>
            <a:endParaRPr lang="en-US" altLang="zh-CN" sz="2400">
              <a:solidFill>
                <a:srgbClr val="0000CC"/>
              </a:solidFill>
              <a:latin typeface="Arial" pitchFamily="34" charset="0"/>
              <a:cs typeface="Arial" pitchFamily="34" charset="0"/>
            </a:endParaRPr>
          </a:p>
        </p:txBody>
      </p:sp>
      <p:cxnSp>
        <p:nvCxnSpPr>
          <p:cNvPr id="33824" name="AutoShape 20"/>
          <p:cNvCxnSpPr>
            <a:cxnSpLocks noChangeShapeType="1"/>
          </p:cNvCxnSpPr>
          <p:nvPr/>
        </p:nvCxnSpPr>
        <p:spPr bwMode="auto">
          <a:xfrm>
            <a:off x="995363" y="2906787"/>
            <a:ext cx="1789112" cy="0"/>
          </a:xfrm>
          <a:prstGeom prst="straightConnector1">
            <a:avLst/>
          </a:prstGeom>
          <a:noFill/>
          <a:ln w="12700">
            <a:solidFill>
              <a:srgbClr val="000000"/>
            </a:solidFill>
            <a:round/>
            <a:headEnd/>
            <a:tailEnd/>
          </a:ln>
        </p:spPr>
      </p:cxnSp>
      <p:cxnSp>
        <p:nvCxnSpPr>
          <p:cNvPr id="33825" name="AutoShape 19"/>
          <p:cNvCxnSpPr>
            <a:cxnSpLocks noChangeShapeType="1"/>
          </p:cNvCxnSpPr>
          <p:nvPr/>
        </p:nvCxnSpPr>
        <p:spPr bwMode="auto">
          <a:xfrm>
            <a:off x="979488" y="2906787"/>
            <a:ext cx="1587" cy="236538"/>
          </a:xfrm>
          <a:prstGeom prst="straightConnector1">
            <a:avLst/>
          </a:prstGeom>
          <a:noFill/>
          <a:ln w="12700">
            <a:solidFill>
              <a:srgbClr val="000000"/>
            </a:solidFill>
            <a:round/>
            <a:headEnd/>
            <a:tailEnd/>
          </a:ln>
        </p:spPr>
      </p:cxnSp>
      <p:cxnSp>
        <p:nvCxnSpPr>
          <p:cNvPr id="33826" name="AutoShape 18"/>
          <p:cNvCxnSpPr>
            <a:cxnSpLocks noChangeShapeType="1"/>
          </p:cNvCxnSpPr>
          <p:nvPr/>
        </p:nvCxnSpPr>
        <p:spPr bwMode="auto">
          <a:xfrm>
            <a:off x="2784475" y="2905200"/>
            <a:ext cx="0" cy="238125"/>
          </a:xfrm>
          <a:prstGeom prst="straightConnector1">
            <a:avLst/>
          </a:prstGeom>
          <a:noFill/>
          <a:ln w="12700">
            <a:solidFill>
              <a:srgbClr val="000000"/>
            </a:solidFill>
            <a:round/>
            <a:headEnd/>
            <a:tailEnd/>
          </a:ln>
        </p:spPr>
      </p:cxnSp>
      <p:sp>
        <p:nvSpPr>
          <p:cNvPr id="33827" name="Rectangle 5"/>
          <p:cNvSpPr>
            <a:spLocks noChangeArrowheads="1"/>
          </p:cNvSpPr>
          <p:nvPr/>
        </p:nvSpPr>
        <p:spPr bwMode="auto">
          <a:xfrm>
            <a:off x="63500" y="3182213"/>
            <a:ext cx="1658938" cy="37148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000" b="1">
                <a:solidFill>
                  <a:srgbClr val="0000CC"/>
                </a:solidFill>
                <a:latin typeface="Arial" pitchFamily="34" charset="0"/>
                <a:cs typeface="Arial" pitchFamily="34" charset="0"/>
              </a:rPr>
              <a:t>CelTempDsp</a:t>
            </a:r>
            <a:endParaRPr lang="en-US" altLang="zh-CN" sz="2000">
              <a:solidFill>
                <a:srgbClr val="0000CC"/>
              </a:solidFill>
              <a:latin typeface="Arial" pitchFamily="34" charset="0"/>
              <a:cs typeface="Arial" pitchFamily="34" charset="0"/>
            </a:endParaRPr>
          </a:p>
        </p:txBody>
      </p:sp>
      <p:sp>
        <p:nvSpPr>
          <p:cNvPr id="33828" name="Rectangle 5"/>
          <p:cNvSpPr>
            <a:spLocks noChangeArrowheads="1"/>
          </p:cNvSpPr>
          <p:nvPr/>
        </p:nvSpPr>
        <p:spPr bwMode="auto">
          <a:xfrm>
            <a:off x="1889125" y="3182213"/>
            <a:ext cx="1746250" cy="37148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000" b="1">
                <a:solidFill>
                  <a:srgbClr val="0000CC"/>
                </a:solidFill>
                <a:latin typeface="Arial" pitchFamily="34" charset="0"/>
                <a:cs typeface="Arial" pitchFamily="34" charset="0"/>
              </a:rPr>
              <a:t>FahTempDsp</a:t>
            </a:r>
            <a:endParaRPr lang="en-US" altLang="zh-CN" sz="2000">
              <a:solidFill>
                <a:srgbClr val="0000CC"/>
              </a:solidFill>
              <a:latin typeface="Arial" pitchFamily="34" charset="0"/>
              <a:cs typeface="Arial" pitchFamily="34" charset="0"/>
            </a:endParaRPr>
          </a:p>
        </p:txBody>
      </p:sp>
      <p:sp>
        <p:nvSpPr>
          <p:cNvPr id="34863" name="Line 55"/>
          <p:cNvSpPr>
            <a:spLocks noChangeShapeType="1"/>
          </p:cNvSpPr>
          <p:nvPr/>
        </p:nvSpPr>
        <p:spPr bwMode="auto">
          <a:xfrm>
            <a:off x="2733675" y="2314650"/>
            <a:ext cx="1133475" cy="0"/>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64" name="Line 56"/>
          <p:cNvSpPr>
            <a:spLocks noChangeShapeType="1"/>
          </p:cNvSpPr>
          <p:nvPr/>
        </p:nvSpPr>
        <p:spPr bwMode="auto">
          <a:xfrm>
            <a:off x="3868738" y="2327349"/>
            <a:ext cx="0" cy="1367655"/>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65" name="Line 57"/>
          <p:cNvSpPr>
            <a:spLocks noChangeShapeType="1"/>
          </p:cNvSpPr>
          <p:nvPr/>
        </p:nvSpPr>
        <p:spPr bwMode="auto">
          <a:xfrm>
            <a:off x="3868738" y="3695004"/>
            <a:ext cx="847278" cy="1"/>
          </a:xfrm>
          <a:prstGeom prst="line">
            <a:avLst/>
          </a:prstGeom>
          <a:noFill/>
          <a:ln w="9525">
            <a:solidFill>
              <a:schemeClr val="tx1"/>
            </a:solidFill>
            <a:round/>
            <a:headEnd/>
            <a:tailEnd type="triangle" w="med" len="med"/>
          </a:ln>
        </p:spPr>
        <p:txBody>
          <a:bodyPr/>
          <a:lstStyle/>
          <a:p>
            <a:endParaRPr lang="zh-CN" altLang="en-US">
              <a:latin typeface="Arial" pitchFamily="34" charset="0"/>
              <a:cs typeface="Arial" pitchFamily="34" charset="0"/>
            </a:endParaRPr>
          </a:p>
        </p:txBody>
      </p:sp>
      <p:sp>
        <p:nvSpPr>
          <p:cNvPr id="34853" name="Line 58"/>
          <p:cNvSpPr>
            <a:spLocks noChangeShapeType="1"/>
          </p:cNvSpPr>
          <p:nvPr/>
        </p:nvSpPr>
        <p:spPr bwMode="auto">
          <a:xfrm>
            <a:off x="3059832" y="369888"/>
            <a:ext cx="1080368" cy="0"/>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54" name="Line 59"/>
          <p:cNvSpPr>
            <a:spLocks noChangeShapeType="1"/>
          </p:cNvSpPr>
          <p:nvPr/>
        </p:nvSpPr>
        <p:spPr bwMode="auto">
          <a:xfrm>
            <a:off x="4140200" y="388938"/>
            <a:ext cx="0" cy="3077709"/>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55" name="Line 60"/>
          <p:cNvSpPr>
            <a:spLocks noChangeShapeType="1"/>
          </p:cNvSpPr>
          <p:nvPr/>
        </p:nvSpPr>
        <p:spPr bwMode="auto">
          <a:xfrm>
            <a:off x="4140200" y="3466406"/>
            <a:ext cx="575816" cy="0"/>
          </a:xfrm>
          <a:prstGeom prst="line">
            <a:avLst/>
          </a:prstGeom>
          <a:noFill/>
          <a:ln w="9525">
            <a:solidFill>
              <a:schemeClr val="tx1"/>
            </a:solidFill>
            <a:round/>
            <a:headEnd/>
            <a:tailEnd type="triangle" w="med" len="med"/>
          </a:ln>
        </p:spPr>
        <p:txBody>
          <a:bodyPr/>
          <a:lstStyle/>
          <a:p>
            <a:endParaRPr lang="zh-CN" altLang="en-US">
              <a:latin typeface="Arial" pitchFamily="34" charset="0"/>
              <a:cs typeface="Arial" pitchFamily="34" charset="0"/>
            </a:endParaRPr>
          </a:p>
        </p:txBody>
      </p:sp>
      <p:sp>
        <p:nvSpPr>
          <p:cNvPr id="34856" name="Line 61"/>
          <p:cNvSpPr>
            <a:spLocks noChangeShapeType="1"/>
          </p:cNvSpPr>
          <p:nvPr/>
        </p:nvSpPr>
        <p:spPr bwMode="auto">
          <a:xfrm flipH="1">
            <a:off x="4499992" y="369888"/>
            <a:ext cx="1174750" cy="0"/>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57" name="Line 62"/>
          <p:cNvSpPr>
            <a:spLocks noChangeShapeType="1"/>
          </p:cNvSpPr>
          <p:nvPr/>
        </p:nvSpPr>
        <p:spPr bwMode="auto">
          <a:xfrm>
            <a:off x="4457574" y="374197"/>
            <a:ext cx="0" cy="2808016"/>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34858" name="Line 63"/>
          <p:cNvSpPr>
            <a:spLocks noChangeShapeType="1"/>
          </p:cNvSpPr>
          <p:nvPr/>
        </p:nvSpPr>
        <p:spPr bwMode="auto">
          <a:xfrm>
            <a:off x="4443308" y="3198462"/>
            <a:ext cx="324000" cy="0"/>
          </a:xfrm>
          <a:prstGeom prst="line">
            <a:avLst/>
          </a:prstGeom>
          <a:noFill/>
          <a:ln w="9525">
            <a:solidFill>
              <a:schemeClr val="tx1"/>
            </a:solidFill>
            <a:round/>
            <a:headEnd/>
            <a:tailEnd type="triangle" w="med" len="med"/>
          </a:ln>
        </p:spPr>
        <p:txBody>
          <a:bodyPr/>
          <a:lstStyle/>
          <a:p>
            <a:endParaRPr lang="zh-CN" altLang="en-US">
              <a:latin typeface="Arial" pitchFamily="34" charset="0"/>
              <a:cs typeface="Arial" pitchFamily="34" charset="0"/>
            </a:endParaRPr>
          </a:p>
        </p:txBody>
      </p:sp>
      <p:sp>
        <p:nvSpPr>
          <p:cNvPr id="34859" name="AutoShape 29"/>
          <p:cNvSpPr>
            <a:spLocks noChangeArrowheads="1"/>
          </p:cNvSpPr>
          <p:nvPr/>
        </p:nvSpPr>
        <p:spPr bwMode="auto">
          <a:xfrm rot="-5400000">
            <a:off x="1782515" y="627856"/>
            <a:ext cx="395288" cy="288925"/>
          </a:xfrm>
          <a:prstGeom prst="rightArrow">
            <a:avLst>
              <a:gd name="adj1" fmla="val 0"/>
              <a:gd name="adj2" fmla="val 69591"/>
            </a:avLst>
          </a:prstGeom>
          <a:solidFill>
            <a:srgbClr val="FFFFFF"/>
          </a:solidFill>
          <a:ln w="12700">
            <a:solidFill>
              <a:srgbClr val="000000"/>
            </a:solidFill>
            <a:miter lim="800000"/>
            <a:headEnd/>
            <a:tailEnd/>
          </a:ln>
        </p:spPr>
        <p:txBody>
          <a:bodyPr vert="eaVert"/>
          <a:lstStyle/>
          <a:p>
            <a:endParaRPr lang="zh-CN" altLang="en-US">
              <a:latin typeface="Arial" pitchFamily="34" charset="0"/>
              <a:cs typeface="Arial" pitchFamily="34" charset="0"/>
            </a:endParaRPr>
          </a:p>
        </p:txBody>
      </p:sp>
      <p:sp>
        <p:nvSpPr>
          <p:cNvPr id="33839" name="AutoShape 29"/>
          <p:cNvSpPr>
            <a:spLocks noChangeArrowheads="1"/>
          </p:cNvSpPr>
          <p:nvPr/>
        </p:nvSpPr>
        <p:spPr bwMode="auto">
          <a:xfrm rot="-5400000">
            <a:off x="1675606" y="2572619"/>
            <a:ext cx="396875" cy="287338"/>
          </a:xfrm>
          <a:prstGeom prst="rightArrow">
            <a:avLst>
              <a:gd name="adj1" fmla="val 0"/>
              <a:gd name="adj2" fmla="val 70256"/>
            </a:avLst>
          </a:prstGeom>
          <a:solidFill>
            <a:srgbClr val="FFFFFF"/>
          </a:solidFill>
          <a:ln w="12700">
            <a:solidFill>
              <a:srgbClr val="000000"/>
            </a:solidFill>
            <a:miter lim="800000"/>
            <a:headEnd/>
            <a:tailEnd/>
          </a:ln>
        </p:spPr>
        <p:txBody>
          <a:bodyPr vert="eaVert"/>
          <a:lstStyle/>
          <a:p>
            <a:endParaRPr lang="zh-CN" altLang="en-US">
              <a:latin typeface="Arial" pitchFamily="34" charset="0"/>
              <a:cs typeface="Arial" pitchFamily="34" charset="0"/>
            </a:endParaRPr>
          </a:p>
        </p:txBody>
      </p:sp>
      <p:sp>
        <p:nvSpPr>
          <p:cNvPr id="34861" name="TextBox 69"/>
          <p:cNvSpPr txBox="1">
            <a:spLocks noChangeArrowheads="1"/>
          </p:cNvSpPr>
          <p:nvPr/>
        </p:nvSpPr>
        <p:spPr bwMode="auto">
          <a:xfrm>
            <a:off x="107504" y="4005064"/>
            <a:ext cx="2088232" cy="2246769"/>
          </a:xfrm>
          <a:prstGeom prst="rect">
            <a:avLst/>
          </a:prstGeom>
          <a:noFill/>
          <a:ln w="9525">
            <a:noFill/>
            <a:miter lim="800000"/>
            <a:headEnd/>
            <a:tailEnd/>
          </a:ln>
        </p:spPr>
        <p:txBody>
          <a:bodyPr wrap="square">
            <a:spAutoFit/>
          </a:bodyPr>
          <a:lstStyle/>
          <a:p>
            <a:r>
              <a:rPr lang="zh-CN" altLang="en-US" sz="2800" b="1" dirty="0">
                <a:solidFill>
                  <a:srgbClr val="0000CC"/>
                </a:solidFill>
                <a:latin typeface="微软雅黑" panose="020B0503020204020204" pitchFamily="34" charset="-122"/>
                <a:ea typeface="微软雅黑" panose="020B0503020204020204" pitchFamily="34" charset="-122"/>
                <a:cs typeface="Arial" pitchFamily="34" charset="0"/>
              </a:rPr>
              <a:t>扩展</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只需新增温</a:t>
            </a:r>
            <a:endPar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度</a:t>
            </a:r>
            <a:r>
              <a:rPr lang="zh-CN" altLang="en-US" sz="2800" b="1" dirty="0">
                <a:solidFill>
                  <a:srgbClr val="0000CC"/>
                </a:solidFill>
                <a:latin typeface="微软雅黑" panose="020B0503020204020204" pitchFamily="34" charset="-122"/>
                <a:ea typeface="微软雅黑" panose="020B0503020204020204" pitchFamily="34" charset="-122"/>
                <a:cs typeface="Arial" pitchFamily="34" charset="0"/>
              </a:rPr>
              <a:t>显示</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层次</a:t>
            </a:r>
            <a:endPar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类与</a:t>
            </a:r>
            <a:r>
              <a:rPr lang="zh-CN" altLang="en-US" sz="2800" b="1" dirty="0">
                <a:solidFill>
                  <a:srgbClr val="0000CC"/>
                </a:solidFill>
                <a:latin typeface="微软雅黑" panose="020B0503020204020204" pitchFamily="34" charset="-122"/>
                <a:ea typeface="微软雅黑" panose="020B0503020204020204" pitchFamily="34" charset="-122"/>
                <a:cs typeface="Arial" pitchFamily="34" charset="0"/>
              </a:rPr>
              <a:t>温度</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传</a:t>
            </a:r>
            <a:endPar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感器</a:t>
            </a:r>
            <a:r>
              <a:rPr lang="zh-CN" altLang="en-US" sz="2800" b="1" dirty="0">
                <a:solidFill>
                  <a:srgbClr val="0000CC"/>
                </a:solidFill>
                <a:latin typeface="微软雅黑" panose="020B0503020204020204" pitchFamily="34" charset="-122"/>
                <a:ea typeface="微软雅黑" panose="020B0503020204020204" pitchFamily="34" charset="-122"/>
                <a:cs typeface="Arial" pitchFamily="34" charset="0"/>
              </a:rPr>
              <a:t>子类</a:t>
            </a:r>
          </a:p>
        </p:txBody>
      </p:sp>
      <p:sp>
        <p:nvSpPr>
          <p:cNvPr id="34862" name="AutoShape 4">
            <a:hlinkClick r:id="rId2" action="ppaction://hlinksldjump"/>
          </p:cNvPr>
          <p:cNvSpPr>
            <a:spLocks noChangeArrowheads="1"/>
          </p:cNvSpPr>
          <p:nvPr/>
        </p:nvSpPr>
        <p:spPr bwMode="auto">
          <a:xfrm>
            <a:off x="7308304" y="6165304"/>
            <a:ext cx="1584325" cy="574675"/>
          </a:xfrm>
          <a:prstGeom prst="bevel">
            <a:avLst>
              <a:gd name="adj" fmla="val 12500"/>
            </a:avLst>
          </a:prstGeom>
          <a:solidFill>
            <a:schemeClr val="accent1"/>
          </a:solidFill>
          <a:ln w="9525">
            <a:solidFill>
              <a:schemeClr val="tx1"/>
            </a:solidFill>
            <a:miter lim="800000"/>
            <a:headEnd/>
            <a:tailEnd/>
          </a:ln>
        </p:spPr>
        <p:txBody>
          <a:bodyPr wrap="none" anchor="ctr"/>
          <a:lstStyle/>
          <a:p>
            <a:pPr algn="ctr"/>
            <a:r>
              <a:rPr lang="en-US" altLang="zh-CN" sz="2800" b="1"/>
              <a:t>Back</a:t>
            </a:r>
          </a:p>
        </p:txBody>
      </p:sp>
      <p:sp>
        <p:nvSpPr>
          <p:cNvPr id="51" name="Rectangle 5"/>
          <p:cNvSpPr>
            <a:spLocks noChangeArrowheads="1"/>
          </p:cNvSpPr>
          <p:nvPr/>
        </p:nvSpPr>
        <p:spPr bwMode="auto">
          <a:xfrm>
            <a:off x="4571999" y="4406335"/>
            <a:ext cx="2167904" cy="369332"/>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SpeedSensor</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Text Box 7"/>
          <p:cNvSpPr txBox="1">
            <a:spLocks noChangeArrowheads="1"/>
          </p:cNvSpPr>
          <p:nvPr/>
        </p:nvSpPr>
        <p:spPr bwMode="auto">
          <a:xfrm>
            <a:off x="4571999" y="4750659"/>
            <a:ext cx="2167904" cy="923330"/>
          </a:xfrm>
          <a:prstGeom prst="rect">
            <a:avLst/>
          </a:prstGeom>
          <a:solidFill>
            <a:srgbClr val="FFFFFF"/>
          </a:solidFill>
          <a:ln w="9525">
            <a:solidFill>
              <a:srgbClr val="000000"/>
            </a:solidFill>
            <a:miter lim="800000"/>
            <a:headEnd/>
            <a:tailEnd/>
          </a:ln>
        </p:spPr>
        <p:txBody>
          <a:bodyPr wrap="square" lIns="18000" tIns="0" bIns="0">
            <a:spAutoFit/>
          </a:bodyPr>
          <a:lstStyle/>
          <a:p>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mileSpeed</a:t>
            </a:r>
            <a:r>
              <a:rPr lang="en-US" altLang="zh-CN" sz="2000" dirty="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kilometerSpeed</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endParaRPr lang="en-US" altLang="zh-CN" sz="2000" dirty="0">
              <a:latin typeface="Times New Roman" panose="02020603050405020304" pitchFamily="18" charset="0"/>
              <a:cs typeface="Times New Roman" panose="02020603050405020304" pitchFamily="18" charset="0"/>
            </a:endParaRPr>
          </a:p>
        </p:txBody>
      </p:sp>
      <p:sp>
        <p:nvSpPr>
          <p:cNvPr id="53" name="Rectangle 5"/>
          <p:cNvSpPr>
            <a:spLocks noChangeArrowheads="1"/>
          </p:cNvSpPr>
          <p:nvPr/>
        </p:nvSpPr>
        <p:spPr bwMode="auto">
          <a:xfrm>
            <a:off x="2339752" y="4410378"/>
            <a:ext cx="2160240" cy="369332"/>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HeightSensor</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Text Box 7"/>
          <p:cNvSpPr txBox="1">
            <a:spLocks noChangeArrowheads="1"/>
          </p:cNvSpPr>
          <p:nvPr/>
        </p:nvSpPr>
        <p:spPr bwMode="auto">
          <a:xfrm>
            <a:off x="2339752" y="4737959"/>
            <a:ext cx="2160240" cy="637364"/>
          </a:xfrm>
          <a:prstGeom prst="rect">
            <a:avLst/>
          </a:prstGeom>
          <a:solidFill>
            <a:srgbClr val="FFFFFF"/>
          </a:solidFill>
          <a:ln w="9525">
            <a:solidFill>
              <a:srgbClr val="000000"/>
            </a:solidFill>
            <a:miter lim="800000"/>
            <a:headEnd/>
            <a:tailEnd/>
          </a:ln>
        </p:spPr>
        <p:txBody>
          <a:bodyPr wrap="square" lIns="18000" tIns="10800" bIns="10800">
            <a:spAutoFit/>
          </a:bodyPr>
          <a:lstStyle/>
          <a:p>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footHeight</a:t>
            </a:r>
            <a:r>
              <a:rPr lang="en-US" altLang="zh-CN" sz="2000" dirty="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meterHeight</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endParaRPr lang="en-US" altLang="zh-CN" sz="2000" dirty="0">
              <a:latin typeface="Times New Roman" panose="02020603050405020304" pitchFamily="18" charset="0"/>
              <a:cs typeface="Times New Roman" panose="02020603050405020304" pitchFamily="18" charset="0"/>
            </a:endParaRPr>
          </a:p>
        </p:txBody>
      </p:sp>
      <p:sp>
        <p:nvSpPr>
          <p:cNvPr id="55" name="Text Box 7"/>
          <p:cNvSpPr txBox="1">
            <a:spLocks noChangeArrowheads="1"/>
          </p:cNvSpPr>
          <p:nvPr/>
        </p:nvSpPr>
        <p:spPr bwMode="auto">
          <a:xfrm>
            <a:off x="4571999" y="5319345"/>
            <a:ext cx="2167904" cy="575809"/>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compSpeed</a:t>
            </a:r>
            <a:r>
              <a:rPr lang="en-US" altLang="zh-CN" sz="2000" dirty="0">
                <a:latin typeface="Times New Roman" panose="02020603050405020304" pitchFamily="18" charset="0"/>
                <a:cs typeface="Times New Roman" panose="02020603050405020304" pitchFamily="18" charset="0"/>
              </a:rPr>
              <a:t>():void</a:t>
            </a:r>
          </a:p>
          <a:p>
            <a:pPr eaLnBrk="0" hangingPunct="0">
              <a:lnSpc>
                <a:spcPct val="90000"/>
              </a:lnSpc>
            </a:pP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reportData</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void</a:t>
            </a:r>
            <a:endParaRPr lang="en-US" altLang="zh-CN" sz="2000" dirty="0">
              <a:latin typeface="Times New Roman" panose="02020603050405020304" pitchFamily="18" charset="0"/>
              <a:cs typeface="Times New Roman" panose="02020603050405020304" pitchFamily="18" charset="0"/>
            </a:endParaRPr>
          </a:p>
        </p:txBody>
      </p:sp>
      <p:sp>
        <p:nvSpPr>
          <p:cNvPr id="56" name="Text Box 7"/>
          <p:cNvSpPr txBox="1">
            <a:spLocks noChangeArrowheads="1"/>
          </p:cNvSpPr>
          <p:nvPr/>
        </p:nvSpPr>
        <p:spPr bwMode="auto">
          <a:xfrm>
            <a:off x="2339752" y="5319345"/>
            <a:ext cx="2160240" cy="575809"/>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compHeight</a:t>
            </a:r>
            <a:r>
              <a:rPr lang="en-US" altLang="zh-CN" sz="2000" dirty="0">
                <a:latin typeface="Times New Roman" panose="02020603050405020304" pitchFamily="18" charset="0"/>
                <a:cs typeface="Times New Roman" panose="02020603050405020304" pitchFamily="18" charset="0"/>
              </a:rPr>
              <a:t>():void</a:t>
            </a:r>
          </a:p>
          <a:p>
            <a:pPr eaLnBrk="0" hangingPunct="0">
              <a:lnSpc>
                <a:spcPct val="90000"/>
              </a:lnSpc>
            </a:pP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reportData</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void</a:t>
            </a:r>
            <a:endParaRPr lang="en-US" altLang="zh-CN" sz="2000"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837878" y="4387969"/>
            <a:ext cx="2167904" cy="1539164"/>
            <a:chOff x="6837878" y="4676001"/>
            <a:chExt cx="2167904" cy="1539164"/>
          </a:xfrm>
        </p:grpSpPr>
        <p:sp>
          <p:nvSpPr>
            <p:cNvPr id="33799" name="Rectangle 5"/>
            <p:cNvSpPr>
              <a:spLocks noChangeArrowheads="1"/>
            </p:cNvSpPr>
            <p:nvPr/>
          </p:nvSpPr>
          <p:spPr bwMode="auto">
            <a:xfrm>
              <a:off x="6838702" y="4676001"/>
              <a:ext cx="2167080" cy="433042"/>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400" b="1"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TempSensor</a:t>
              </a:r>
              <a:endParaRPr lang="en-US" altLang="zh-CN" sz="24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Text Box 7"/>
            <p:cNvSpPr txBox="1">
              <a:spLocks noChangeArrowheads="1"/>
            </p:cNvSpPr>
            <p:nvPr/>
          </p:nvSpPr>
          <p:spPr bwMode="auto">
            <a:xfrm>
              <a:off x="6837878" y="5070670"/>
              <a:ext cx="2167904" cy="615553"/>
            </a:xfrm>
            <a:prstGeom prst="rect">
              <a:avLst/>
            </a:prstGeom>
            <a:solidFill>
              <a:srgbClr val="FFFFFF"/>
            </a:solidFill>
            <a:ln w="9525">
              <a:solidFill>
                <a:srgbClr val="000000"/>
              </a:solidFill>
              <a:miter lim="800000"/>
              <a:headEnd/>
              <a:tailEnd/>
            </a:ln>
          </p:spPr>
          <p:txBody>
            <a:bodyPr wrap="square" lIns="18000" tIns="0" bIns="0">
              <a:spAutoFit/>
            </a:bodyPr>
            <a:lstStyle/>
            <a:p>
              <a:r>
                <a:rPr lang="en-US" altLang="zh-CN" sz="2000" dirty="0" smtClean="0">
                  <a:solidFill>
                    <a:srgbClr val="0000CC"/>
                  </a:solidFill>
                  <a:latin typeface="Times New Roman" panose="02020603050405020304" pitchFamily="18" charset="0"/>
                  <a:cs typeface="Times New Roman" panose="02020603050405020304" pitchFamily="18" charset="0"/>
                </a:rPr>
                <a:t>-</a:t>
              </a:r>
              <a:r>
                <a:rPr lang="en-US" altLang="zh-CN" sz="2000" dirty="0" err="1" smtClean="0">
                  <a:solidFill>
                    <a:srgbClr val="0000CC"/>
                  </a:solidFill>
                  <a:latin typeface="Times New Roman" panose="02020603050405020304" pitchFamily="18" charset="0"/>
                  <a:cs typeface="Times New Roman" panose="02020603050405020304" pitchFamily="18" charset="0"/>
                </a:rPr>
                <a:t>celTemp</a:t>
              </a:r>
              <a:r>
                <a:rPr lang="en-US" altLang="zh-CN" sz="2000" dirty="0" smtClean="0">
                  <a:solidFill>
                    <a:srgbClr val="0000CC"/>
                  </a:solidFill>
                  <a:latin typeface="Times New Roman" panose="02020603050405020304" pitchFamily="18" charset="0"/>
                  <a:cs typeface="Times New Roman" panose="02020603050405020304" pitchFamily="18" charset="0"/>
                </a:rPr>
                <a:t>: </a:t>
              </a:r>
              <a:r>
                <a:rPr lang="en-US" altLang="zh-CN" sz="2000" dirty="0" err="1" smtClean="0">
                  <a:solidFill>
                    <a:srgbClr val="0000CC"/>
                  </a:solidFill>
                  <a:latin typeface="Times New Roman" panose="02020603050405020304" pitchFamily="18" charset="0"/>
                  <a:cs typeface="Times New Roman" panose="02020603050405020304" pitchFamily="18" charset="0"/>
                </a:rPr>
                <a:t>int</a:t>
              </a:r>
              <a:endParaRPr lang="en-US" altLang="zh-CN" sz="2000" dirty="0" smtClean="0">
                <a:solidFill>
                  <a:srgbClr val="0000CC"/>
                </a:solidFill>
                <a:latin typeface="Times New Roman" panose="02020603050405020304" pitchFamily="18" charset="0"/>
                <a:cs typeface="Times New Roman" panose="02020603050405020304" pitchFamily="18" charset="0"/>
              </a:endParaRPr>
            </a:p>
            <a:p>
              <a:r>
                <a:rPr lang="en-US" altLang="zh-CN" sz="2000" dirty="0" smtClean="0">
                  <a:solidFill>
                    <a:srgbClr val="0000CC"/>
                  </a:solidFill>
                  <a:latin typeface="Times New Roman" panose="02020603050405020304" pitchFamily="18" charset="0"/>
                  <a:cs typeface="Times New Roman" panose="02020603050405020304" pitchFamily="18" charset="0"/>
                </a:rPr>
                <a:t>-</a:t>
              </a:r>
              <a:r>
                <a:rPr lang="en-US" altLang="zh-CN" sz="2000" dirty="0" err="1" smtClean="0">
                  <a:solidFill>
                    <a:srgbClr val="0000CC"/>
                  </a:solidFill>
                  <a:latin typeface="Times New Roman" panose="02020603050405020304" pitchFamily="18" charset="0"/>
                  <a:cs typeface="Times New Roman" panose="02020603050405020304" pitchFamily="18" charset="0"/>
                </a:rPr>
                <a:t>FahTemp</a:t>
              </a:r>
              <a:r>
                <a:rPr lang="en-US" altLang="zh-CN" sz="2000" dirty="0" smtClean="0">
                  <a:solidFill>
                    <a:srgbClr val="0000CC"/>
                  </a:solidFill>
                  <a:latin typeface="Times New Roman" panose="02020603050405020304" pitchFamily="18" charset="0"/>
                  <a:cs typeface="Times New Roman" panose="02020603050405020304" pitchFamily="18" charset="0"/>
                </a:rPr>
                <a:t>: </a:t>
              </a:r>
              <a:r>
                <a:rPr lang="en-US" altLang="zh-CN" sz="2000" dirty="0" err="1" smtClean="0">
                  <a:solidFill>
                    <a:srgbClr val="0000CC"/>
                  </a:solidFill>
                  <a:latin typeface="Times New Roman" panose="02020603050405020304" pitchFamily="18" charset="0"/>
                  <a:cs typeface="Times New Roman" panose="02020603050405020304" pitchFamily="18" charset="0"/>
                </a:rPr>
                <a:t>int</a:t>
              </a:r>
              <a:endParaRPr lang="en-US" altLang="zh-CN" sz="2000" dirty="0">
                <a:solidFill>
                  <a:srgbClr val="0000CC"/>
                </a:solidFill>
                <a:latin typeface="Times New Roman" panose="02020603050405020304" pitchFamily="18" charset="0"/>
                <a:cs typeface="Times New Roman" panose="02020603050405020304" pitchFamily="18" charset="0"/>
              </a:endParaRPr>
            </a:p>
          </p:txBody>
        </p:sp>
        <p:sp>
          <p:nvSpPr>
            <p:cNvPr id="59" name="Text Box 7"/>
            <p:cNvSpPr txBox="1">
              <a:spLocks noChangeArrowheads="1"/>
            </p:cNvSpPr>
            <p:nvPr/>
          </p:nvSpPr>
          <p:spPr bwMode="auto">
            <a:xfrm>
              <a:off x="6837878" y="5639356"/>
              <a:ext cx="2167904" cy="575809"/>
            </a:xfrm>
            <a:prstGeom prst="rect">
              <a:avLst/>
            </a:prstGeom>
            <a:solidFill>
              <a:srgbClr val="FFFFFF"/>
            </a:solidFill>
            <a:ln w="9525">
              <a:solidFill>
                <a:srgbClr val="000000"/>
              </a:solidFill>
              <a:miter lim="800000"/>
              <a:headEnd/>
              <a:tailEnd/>
            </a:ln>
          </p:spPr>
          <p:txBody>
            <a:bodyPr wrap="square" lIns="0" tIns="10800" rIns="0" bIns="10800">
              <a:spAutoFit/>
            </a:bodyPr>
            <a:lstStyle/>
            <a:p>
              <a:pPr>
                <a:lnSpc>
                  <a:spcPct val="90000"/>
                </a:lnSpc>
              </a:pP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dirty="0" err="1" smtClean="0">
                  <a:solidFill>
                    <a:srgbClr val="0000CC"/>
                  </a:solidFill>
                  <a:latin typeface="Times New Roman" panose="02020603050405020304" pitchFamily="18" charset="0"/>
                  <a:cs typeface="Times New Roman" panose="02020603050405020304" pitchFamily="18" charset="0"/>
                </a:rPr>
                <a:t>compTemp</a:t>
              </a:r>
              <a:r>
                <a:rPr lang="en-US" altLang="zh-CN" sz="2000" dirty="0" smtClean="0">
                  <a:solidFill>
                    <a:srgbClr val="0000CC"/>
                  </a:solidFill>
                  <a:latin typeface="Times New Roman" panose="02020603050405020304" pitchFamily="18" charset="0"/>
                  <a:cs typeface="Times New Roman" panose="02020603050405020304" pitchFamily="18" charset="0"/>
                </a:rPr>
                <a:t>():</a:t>
              </a:r>
              <a:r>
                <a:rPr lang="en-US" altLang="zh-CN" sz="2000" dirty="0">
                  <a:solidFill>
                    <a:srgbClr val="0000CC"/>
                  </a:solidFill>
                  <a:latin typeface="Times New Roman" panose="02020603050405020304" pitchFamily="18" charset="0"/>
                  <a:cs typeface="Times New Roman" panose="02020603050405020304" pitchFamily="18" charset="0"/>
                </a:rPr>
                <a:t>void</a:t>
              </a:r>
            </a:p>
            <a:p>
              <a:pPr eaLnBrk="0" hangingPunct="0">
                <a:lnSpc>
                  <a:spcPct val="90000"/>
                </a:lnSpc>
              </a:pPr>
              <a:r>
                <a:rPr lang="en-US" altLang="zh-CN" sz="2000" dirty="0" smtClean="0">
                  <a:solidFill>
                    <a:srgbClr val="0000CC"/>
                  </a:solidFill>
                  <a:latin typeface="Times New Roman" panose="02020603050405020304" pitchFamily="18" charset="0"/>
                  <a:cs typeface="Times New Roman" panose="02020603050405020304" pitchFamily="18" charset="0"/>
                </a:rPr>
                <a:t>+</a:t>
              </a:r>
              <a:r>
                <a:rPr lang="en-US" altLang="zh-CN" sz="2000" dirty="0" err="1" smtClean="0">
                  <a:solidFill>
                    <a:srgbClr val="0000CC"/>
                  </a:solidFill>
                  <a:latin typeface="Times New Roman" panose="02020603050405020304" pitchFamily="18" charset="0"/>
                  <a:cs typeface="Times New Roman" panose="02020603050405020304" pitchFamily="18" charset="0"/>
                </a:rPr>
                <a:t>reportData</a:t>
              </a:r>
              <a:r>
                <a:rPr lang="en-US" altLang="zh-CN" sz="2000" dirty="0">
                  <a:solidFill>
                    <a:srgbClr val="0000CC"/>
                  </a:solidFill>
                  <a:latin typeface="Times New Roman" panose="02020603050405020304" pitchFamily="18" charset="0"/>
                  <a:cs typeface="Times New Roman" panose="02020603050405020304" pitchFamily="18" charset="0"/>
                </a:rPr>
                <a:t>(): </a:t>
              </a:r>
              <a:r>
                <a:rPr lang="en-US" altLang="zh-CN" sz="2000" dirty="0" smtClean="0">
                  <a:solidFill>
                    <a:srgbClr val="0000CC"/>
                  </a:solidFill>
                  <a:latin typeface="Times New Roman" panose="02020603050405020304" pitchFamily="18" charset="0"/>
                  <a:cs typeface="Times New Roman" panose="02020603050405020304" pitchFamily="18" charset="0"/>
                </a:rPr>
                <a:t>void</a:t>
              </a:r>
              <a:endParaRPr lang="en-US" altLang="zh-CN" sz="2000" dirty="0">
                <a:solidFill>
                  <a:srgbClr val="0000CC"/>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823"/>
                                        </p:tgtEl>
                                        <p:attrNameLst>
                                          <p:attrName>style.visibility</p:attrName>
                                        </p:attrNameLst>
                                      </p:cBhvr>
                                      <p:to>
                                        <p:strVal val="visible"/>
                                      </p:to>
                                    </p:set>
                                    <p:animEffect transition="in" filter="fade">
                                      <p:cBhvr>
                                        <p:cTn id="14" dur="1000"/>
                                        <p:tgtEl>
                                          <p:spTgt spid="33823"/>
                                        </p:tgtEl>
                                      </p:cBhvr>
                                    </p:animEffect>
                                    <p:anim calcmode="lin" valueType="num">
                                      <p:cBhvr>
                                        <p:cTn id="15" dur="1000" fill="hold"/>
                                        <p:tgtEl>
                                          <p:spTgt spid="33823"/>
                                        </p:tgtEl>
                                        <p:attrNameLst>
                                          <p:attrName>ppt_x</p:attrName>
                                        </p:attrNameLst>
                                      </p:cBhvr>
                                      <p:tavLst>
                                        <p:tav tm="0">
                                          <p:val>
                                            <p:strVal val="#ppt_x"/>
                                          </p:val>
                                        </p:tav>
                                        <p:tav tm="100000">
                                          <p:val>
                                            <p:strVal val="#ppt_x"/>
                                          </p:val>
                                        </p:tav>
                                      </p:tavLst>
                                    </p:anim>
                                    <p:anim calcmode="lin" valueType="num">
                                      <p:cBhvr>
                                        <p:cTn id="16" dur="1000" fill="hold"/>
                                        <p:tgtEl>
                                          <p:spTgt spid="3382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3824"/>
                                        </p:tgtEl>
                                        <p:attrNameLst>
                                          <p:attrName>style.visibility</p:attrName>
                                        </p:attrNameLst>
                                      </p:cBhvr>
                                      <p:to>
                                        <p:strVal val="visible"/>
                                      </p:to>
                                    </p:set>
                                    <p:animEffect transition="in" filter="fade">
                                      <p:cBhvr>
                                        <p:cTn id="19" dur="1000"/>
                                        <p:tgtEl>
                                          <p:spTgt spid="33824"/>
                                        </p:tgtEl>
                                      </p:cBhvr>
                                    </p:animEffect>
                                    <p:anim calcmode="lin" valueType="num">
                                      <p:cBhvr>
                                        <p:cTn id="20" dur="1000" fill="hold"/>
                                        <p:tgtEl>
                                          <p:spTgt spid="33824"/>
                                        </p:tgtEl>
                                        <p:attrNameLst>
                                          <p:attrName>ppt_x</p:attrName>
                                        </p:attrNameLst>
                                      </p:cBhvr>
                                      <p:tavLst>
                                        <p:tav tm="0">
                                          <p:val>
                                            <p:strVal val="#ppt_x"/>
                                          </p:val>
                                        </p:tav>
                                        <p:tav tm="100000">
                                          <p:val>
                                            <p:strVal val="#ppt_x"/>
                                          </p:val>
                                        </p:tav>
                                      </p:tavLst>
                                    </p:anim>
                                    <p:anim calcmode="lin" valueType="num">
                                      <p:cBhvr>
                                        <p:cTn id="21" dur="1000" fill="hold"/>
                                        <p:tgtEl>
                                          <p:spTgt spid="3382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825"/>
                                        </p:tgtEl>
                                        <p:attrNameLst>
                                          <p:attrName>style.visibility</p:attrName>
                                        </p:attrNameLst>
                                      </p:cBhvr>
                                      <p:to>
                                        <p:strVal val="visible"/>
                                      </p:to>
                                    </p:set>
                                    <p:animEffect transition="in" filter="fade">
                                      <p:cBhvr>
                                        <p:cTn id="24" dur="1000"/>
                                        <p:tgtEl>
                                          <p:spTgt spid="33825"/>
                                        </p:tgtEl>
                                      </p:cBhvr>
                                    </p:animEffect>
                                    <p:anim calcmode="lin" valueType="num">
                                      <p:cBhvr>
                                        <p:cTn id="25" dur="1000" fill="hold"/>
                                        <p:tgtEl>
                                          <p:spTgt spid="33825"/>
                                        </p:tgtEl>
                                        <p:attrNameLst>
                                          <p:attrName>ppt_x</p:attrName>
                                        </p:attrNameLst>
                                      </p:cBhvr>
                                      <p:tavLst>
                                        <p:tav tm="0">
                                          <p:val>
                                            <p:strVal val="#ppt_x"/>
                                          </p:val>
                                        </p:tav>
                                        <p:tav tm="100000">
                                          <p:val>
                                            <p:strVal val="#ppt_x"/>
                                          </p:val>
                                        </p:tav>
                                      </p:tavLst>
                                    </p:anim>
                                    <p:anim calcmode="lin" valueType="num">
                                      <p:cBhvr>
                                        <p:cTn id="26" dur="1000" fill="hold"/>
                                        <p:tgtEl>
                                          <p:spTgt spid="3382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3826"/>
                                        </p:tgtEl>
                                        <p:attrNameLst>
                                          <p:attrName>style.visibility</p:attrName>
                                        </p:attrNameLst>
                                      </p:cBhvr>
                                      <p:to>
                                        <p:strVal val="visible"/>
                                      </p:to>
                                    </p:set>
                                    <p:animEffect transition="in" filter="fade">
                                      <p:cBhvr>
                                        <p:cTn id="29" dur="1000"/>
                                        <p:tgtEl>
                                          <p:spTgt spid="33826"/>
                                        </p:tgtEl>
                                      </p:cBhvr>
                                    </p:animEffect>
                                    <p:anim calcmode="lin" valueType="num">
                                      <p:cBhvr>
                                        <p:cTn id="30" dur="1000" fill="hold"/>
                                        <p:tgtEl>
                                          <p:spTgt spid="33826"/>
                                        </p:tgtEl>
                                        <p:attrNameLst>
                                          <p:attrName>ppt_x</p:attrName>
                                        </p:attrNameLst>
                                      </p:cBhvr>
                                      <p:tavLst>
                                        <p:tav tm="0">
                                          <p:val>
                                            <p:strVal val="#ppt_x"/>
                                          </p:val>
                                        </p:tav>
                                        <p:tav tm="100000">
                                          <p:val>
                                            <p:strVal val="#ppt_x"/>
                                          </p:val>
                                        </p:tav>
                                      </p:tavLst>
                                    </p:anim>
                                    <p:anim calcmode="lin" valueType="num">
                                      <p:cBhvr>
                                        <p:cTn id="31" dur="1000" fill="hold"/>
                                        <p:tgtEl>
                                          <p:spTgt spid="338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3827"/>
                                        </p:tgtEl>
                                        <p:attrNameLst>
                                          <p:attrName>style.visibility</p:attrName>
                                        </p:attrNameLst>
                                      </p:cBhvr>
                                      <p:to>
                                        <p:strVal val="visible"/>
                                      </p:to>
                                    </p:set>
                                    <p:animEffect transition="in" filter="fade">
                                      <p:cBhvr>
                                        <p:cTn id="34" dur="1000"/>
                                        <p:tgtEl>
                                          <p:spTgt spid="33827"/>
                                        </p:tgtEl>
                                      </p:cBhvr>
                                    </p:animEffect>
                                    <p:anim calcmode="lin" valueType="num">
                                      <p:cBhvr>
                                        <p:cTn id="35" dur="1000" fill="hold"/>
                                        <p:tgtEl>
                                          <p:spTgt spid="33827"/>
                                        </p:tgtEl>
                                        <p:attrNameLst>
                                          <p:attrName>ppt_x</p:attrName>
                                        </p:attrNameLst>
                                      </p:cBhvr>
                                      <p:tavLst>
                                        <p:tav tm="0">
                                          <p:val>
                                            <p:strVal val="#ppt_x"/>
                                          </p:val>
                                        </p:tav>
                                        <p:tav tm="100000">
                                          <p:val>
                                            <p:strVal val="#ppt_x"/>
                                          </p:val>
                                        </p:tav>
                                      </p:tavLst>
                                    </p:anim>
                                    <p:anim calcmode="lin" valueType="num">
                                      <p:cBhvr>
                                        <p:cTn id="36" dur="1000" fill="hold"/>
                                        <p:tgtEl>
                                          <p:spTgt spid="338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3828"/>
                                        </p:tgtEl>
                                        <p:attrNameLst>
                                          <p:attrName>style.visibility</p:attrName>
                                        </p:attrNameLst>
                                      </p:cBhvr>
                                      <p:to>
                                        <p:strVal val="visible"/>
                                      </p:to>
                                    </p:set>
                                    <p:animEffect transition="in" filter="fade">
                                      <p:cBhvr>
                                        <p:cTn id="39" dur="1000"/>
                                        <p:tgtEl>
                                          <p:spTgt spid="33828"/>
                                        </p:tgtEl>
                                      </p:cBhvr>
                                    </p:animEffect>
                                    <p:anim calcmode="lin" valueType="num">
                                      <p:cBhvr>
                                        <p:cTn id="40" dur="1000" fill="hold"/>
                                        <p:tgtEl>
                                          <p:spTgt spid="33828"/>
                                        </p:tgtEl>
                                        <p:attrNameLst>
                                          <p:attrName>ppt_x</p:attrName>
                                        </p:attrNameLst>
                                      </p:cBhvr>
                                      <p:tavLst>
                                        <p:tav tm="0">
                                          <p:val>
                                            <p:strVal val="#ppt_x"/>
                                          </p:val>
                                        </p:tav>
                                        <p:tav tm="100000">
                                          <p:val>
                                            <p:strVal val="#ppt_x"/>
                                          </p:val>
                                        </p:tav>
                                      </p:tavLst>
                                    </p:anim>
                                    <p:anim calcmode="lin" valueType="num">
                                      <p:cBhvr>
                                        <p:cTn id="41" dur="1000" fill="hold"/>
                                        <p:tgtEl>
                                          <p:spTgt spid="3382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839"/>
                                        </p:tgtEl>
                                        <p:attrNameLst>
                                          <p:attrName>style.visibility</p:attrName>
                                        </p:attrNameLst>
                                      </p:cBhvr>
                                      <p:to>
                                        <p:strVal val="visible"/>
                                      </p:to>
                                    </p:set>
                                    <p:animEffect transition="in" filter="fade">
                                      <p:cBhvr>
                                        <p:cTn id="44" dur="1000"/>
                                        <p:tgtEl>
                                          <p:spTgt spid="33839"/>
                                        </p:tgtEl>
                                      </p:cBhvr>
                                    </p:animEffect>
                                    <p:anim calcmode="lin" valueType="num">
                                      <p:cBhvr>
                                        <p:cTn id="45" dur="1000" fill="hold"/>
                                        <p:tgtEl>
                                          <p:spTgt spid="33839"/>
                                        </p:tgtEl>
                                        <p:attrNameLst>
                                          <p:attrName>ppt_x</p:attrName>
                                        </p:attrNameLst>
                                      </p:cBhvr>
                                      <p:tavLst>
                                        <p:tav tm="0">
                                          <p:val>
                                            <p:strVal val="#ppt_x"/>
                                          </p:val>
                                        </p:tav>
                                        <p:tav tm="100000">
                                          <p:val>
                                            <p:strVal val="#ppt_x"/>
                                          </p:val>
                                        </p:tav>
                                      </p:tavLst>
                                    </p:anim>
                                    <p:anim calcmode="lin" valueType="num">
                                      <p:cBhvr>
                                        <p:cTn id="46" dur="1000" fill="hold"/>
                                        <p:tgtEl>
                                          <p:spTgt spid="338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7" grpId="0" animBg="1"/>
      <p:bldP spid="33828" grpId="0" animBg="1"/>
      <p:bldP spid="338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endParaRPr lang="zh-CN" altLang="en-US" smtClean="0"/>
          </a:p>
        </p:txBody>
      </p:sp>
      <p:sp>
        <p:nvSpPr>
          <p:cNvPr id="86020" name="AutoShape 4"/>
          <p:cNvSpPr>
            <a:spLocks noChangeArrowheads="1"/>
          </p:cNvSpPr>
          <p:nvPr/>
        </p:nvSpPr>
        <p:spPr bwMode="auto">
          <a:xfrm>
            <a:off x="1547813" y="3068638"/>
            <a:ext cx="6119812" cy="1081087"/>
          </a:xfrm>
          <a:prstGeom prst="bevel">
            <a:avLst>
              <a:gd name="adj" fmla="val 12500"/>
            </a:avLst>
          </a:prstGeom>
          <a:solidFill>
            <a:srgbClr val="FFCC00">
              <a:alpha val="19000"/>
            </a:srgbClr>
          </a:solidFill>
          <a:ln w="9525">
            <a:solidFill>
              <a:schemeClr val="tx1"/>
            </a:solidFill>
            <a:miter lim="800000"/>
            <a:headEnd/>
            <a:tailEnd/>
          </a:ln>
          <a:effectLst/>
        </p:spPr>
        <p:txBody>
          <a:bodyPr wrap="none" anchor="ctr"/>
          <a:lstStyle/>
          <a:p>
            <a:pPr algn="ctr">
              <a:defRPr/>
            </a:pPr>
            <a:r>
              <a:rPr lang="en-US" altLang="zh-CN" sz="3600" b="1" dirty="0">
                <a:effectLst>
                  <a:outerShdw blurRad="38100" dist="38100" dir="2700000" algn="tl">
                    <a:srgbClr val="FFFFFF"/>
                  </a:outerShdw>
                </a:effectLst>
              </a:rPr>
              <a:t>Open-closed principle </a:t>
            </a:r>
            <a:endParaRPr lang="zh-CN" altLang="en-US" sz="3600"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457200" y="274638"/>
            <a:ext cx="8229600" cy="490537"/>
          </a:xfrm>
        </p:spPr>
        <p:txBody>
          <a:bodyPr/>
          <a:lstStyle/>
          <a:p>
            <a:pPr eaLnBrk="1" hangingPunct="1"/>
            <a:r>
              <a:rPr lang="en-US" altLang="zh-CN" sz="3200" b="1" dirty="0" smtClean="0">
                <a:latin typeface="微软雅黑" panose="020B0503020204020204" pitchFamily="34" charset="-122"/>
                <a:ea typeface="微软雅黑" panose="020B0503020204020204" pitchFamily="34" charset="-122"/>
              </a:rPr>
              <a:t>Open/closed Principle  (</a:t>
            </a:r>
            <a:r>
              <a:rPr lang="zh-CN" altLang="zh-CN" sz="3200" b="1" dirty="0" smtClean="0">
                <a:latin typeface="微软雅黑" panose="020B0503020204020204" pitchFamily="34" charset="-122"/>
                <a:ea typeface="微软雅黑" panose="020B0503020204020204" pitchFamily="34" charset="-122"/>
              </a:rPr>
              <a:t>开闭原则</a:t>
            </a:r>
            <a:r>
              <a:rPr lang="en-US" altLang="zh-CN" sz="3200" b="1" dirty="0" smtClean="0">
                <a:latin typeface="微软雅黑" panose="020B0503020204020204" pitchFamily="34" charset="-122"/>
                <a:ea typeface="微软雅黑" panose="020B0503020204020204" pitchFamily="34" charset="-122"/>
              </a:rPr>
              <a:t>)</a:t>
            </a:r>
            <a:endParaRPr lang="zh-CN" altLang="en-US" sz="3200" dirty="0" smtClean="0">
              <a:latin typeface="微软雅黑" panose="020B0503020204020204" pitchFamily="34" charset="-122"/>
              <a:ea typeface="微软雅黑" panose="020B0503020204020204" pitchFamily="34" charset="-122"/>
            </a:endParaRPr>
          </a:p>
        </p:txBody>
      </p:sp>
      <p:sp>
        <p:nvSpPr>
          <p:cNvPr id="36866" name="内容占位符 2"/>
          <p:cNvSpPr>
            <a:spLocks noGrp="1"/>
          </p:cNvSpPr>
          <p:nvPr>
            <p:ph idx="1"/>
          </p:nvPr>
        </p:nvSpPr>
        <p:spPr>
          <a:xfrm>
            <a:off x="251520" y="1196752"/>
            <a:ext cx="8507288" cy="5184576"/>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开闭原则的</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定义：开闭原则说明软件实体应该对扩展开放，对修改关闭</a:t>
            </a:r>
            <a:endPar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lnSpc>
                <a:spcPct val="90000"/>
              </a:lnSpc>
            </a:pPr>
            <a:r>
              <a:rPr lang="en-US" altLang="zh-CN" sz="3000" b="1" dirty="0" smtClean="0">
                <a:latin typeface="Arial" pitchFamily="34" charset="0"/>
                <a:cs typeface="Arial" pitchFamily="34" charset="0"/>
              </a:rPr>
              <a:t>In object-oriented programming, the open-closed principle states software entities (classes, modules, functions, etc.) should be </a:t>
            </a:r>
          </a:p>
          <a:p>
            <a:pPr lvl="1" eaLnBrk="1" hangingPunct="1">
              <a:lnSpc>
                <a:spcPct val="90000"/>
              </a:lnSpc>
            </a:pPr>
            <a:r>
              <a:rPr lang="en-US" altLang="zh-CN" sz="3000" b="1" dirty="0" smtClean="0">
                <a:solidFill>
                  <a:srgbClr val="0000CC"/>
                </a:solidFill>
                <a:latin typeface="Arial" pitchFamily="34" charset="0"/>
                <a:cs typeface="Arial" pitchFamily="34" charset="0"/>
              </a:rPr>
              <a:t>open for extension, but </a:t>
            </a:r>
          </a:p>
          <a:p>
            <a:pPr lvl="1" eaLnBrk="1" hangingPunct="1">
              <a:lnSpc>
                <a:spcPct val="90000"/>
              </a:lnSpc>
            </a:pPr>
            <a:r>
              <a:rPr lang="en-US" altLang="zh-CN" sz="3000" b="1" dirty="0" smtClean="0">
                <a:solidFill>
                  <a:srgbClr val="0000CC"/>
                </a:solidFill>
                <a:latin typeface="Arial" pitchFamily="34" charset="0"/>
                <a:cs typeface="Arial" pitchFamily="34" charset="0"/>
              </a:rPr>
              <a:t>closed for modification</a:t>
            </a:r>
          </a:p>
          <a:p>
            <a:pPr eaLnBrk="1" hangingPunct="1">
              <a:lnSpc>
                <a:spcPct val="90000"/>
              </a:lnSpc>
              <a:buFont typeface="Arial" charset="0"/>
              <a:buNone/>
            </a:pPr>
            <a:r>
              <a:rPr lang="en-US" altLang="zh-CN" sz="3000" b="1" dirty="0" smtClean="0">
                <a:latin typeface="Arial" pitchFamily="34" charset="0"/>
                <a:cs typeface="Arial" pitchFamily="34" charset="0"/>
              </a:rPr>
              <a:t>    that is, such an entity can allow its behavior to be modified without altering its source code.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1"/>
          </p:nvPr>
        </p:nvSpPr>
        <p:spPr>
          <a:xfrm>
            <a:off x="251520" y="404813"/>
            <a:ext cx="8579296" cy="5328443"/>
          </a:xfrm>
        </p:spPr>
        <p:txBody>
          <a:bodyPr/>
          <a:lstStyle/>
          <a:p>
            <a:pPr eaLnBrk="1" hangingPunct="1">
              <a:lnSpc>
                <a:spcPct val="90000"/>
              </a:lnSpc>
              <a:buFont typeface="Arial" charset="0"/>
              <a:buNone/>
            </a:pP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开闭原则的好处</a:t>
            </a:r>
          </a:p>
          <a:p>
            <a:pPr eaLnBrk="1" hangingPunct="1">
              <a:lnSpc>
                <a:spcPct val="90000"/>
              </a:lnSpc>
            </a:pPr>
            <a:r>
              <a:rPr lang="en-US" altLang="zh-CN" sz="2800" b="1" dirty="0" smtClean="0">
                <a:latin typeface="微软雅黑" panose="020B0503020204020204" pitchFamily="34" charset="-122"/>
                <a:ea typeface="微软雅黑" panose="020B0503020204020204" pitchFamily="34" charset="-122"/>
                <a:cs typeface="Arial" pitchFamily="34" charset="0"/>
              </a:rPr>
              <a:t>This is especially valuable in a production environment, where changes to source code may necessitate</a:t>
            </a:r>
          </a:p>
          <a:p>
            <a:pPr lvl="1" eaLnBrk="1" hangingPunct="1">
              <a:lnSpc>
                <a:spcPct val="90000"/>
              </a:lnSpc>
            </a:pP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code reviews (</a:t>
            </a: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代码评审</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 </a:t>
            </a:r>
          </a:p>
          <a:p>
            <a:pPr lvl="1" eaLnBrk="1" hangingPunct="1">
              <a:lnSpc>
                <a:spcPct val="90000"/>
              </a:lnSpc>
            </a:pP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unit tests, and (</a:t>
            </a: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单元测试</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lvl="1" eaLnBrk="1" hangingPunct="1">
              <a:lnSpc>
                <a:spcPct val="90000"/>
              </a:lnSpc>
            </a:pP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Integration test etc., procedures (</a:t>
            </a:r>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集成测试</a:t>
            </a:r>
            <a:r>
              <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lnSpc>
                <a:spcPct val="90000"/>
              </a:lnSpc>
              <a:buFont typeface="Arial" charset="0"/>
              <a:buNone/>
            </a:pPr>
            <a:r>
              <a:rPr lang="en-US" altLang="zh-CN" sz="2800" b="1" dirty="0" smtClean="0">
                <a:latin typeface="微软雅黑" panose="020B0503020204020204" pitchFamily="34" charset="-122"/>
                <a:ea typeface="微软雅黑" panose="020B0503020204020204" pitchFamily="34" charset="-122"/>
                <a:cs typeface="Arial" pitchFamily="34" charset="0"/>
              </a:rPr>
              <a:t>    to qualify it for use in a product.</a:t>
            </a:r>
          </a:p>
          <a:p>
            <a:pPr eaLnBrk="1" hangingPunct="1">
              <a:lnSpc>
                <a:spcPct val="90000"/>
              </a:lnSpc>
              <a:buFont typeface="Arial" charset="0"/>
              <a:buNone/>
            </a:pPr>
            <a:endParaRPr lang="en-US" altLang="zh-CN" sz="2800" b="1" dirty="0" smtClean="0">
              <a:latin typeface="微软雅黑" panose="020B0503020204020204" pitchFamily="34" charset="-122"/>
              <a:ea typeface="微软雅黑" panose="020B0503020204020204" pitchFamily="34" charset="-122"/>
              <a:cs typeface="Arial" pitchFamily="34" charset="0"/>
            </a:endParaRPr>
          </a:p>
          <a:p>
            <a:pPr eaLnBrk="1" hangingPunct="1">
              <a:lnSpc>
                <a:spcPct val="90000"/>
              </a:lnSpc>
              <a:buFontTx/>
              <a:buChar char="•"/>
            </a:pPr>
            <a:r>
              <a:rPr lang="en-US" altLang="zh-CN" sz="2800" b="1" dirty="0" smtClean="0">
                <a:latin typeface="微软雅黑" panose="020B0503020204020204" pitchFamily="34" charset="-122"/>
                <a:ea typeface="微软雅黑" panose="020B0503020204020204" pitchFamily="34" charset="-122"/>
                <a:cs typeface="Arial" pitchFamily="34" charset="0"/>
              </a:rPr>
              <a:t>Code obeying the principle doesn't change when it is extended, and therefore needs no such effort.</a:t>
            </a:r>
            <a:endParaRPr lang="zh-CN" altLang="en-US" sz="28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250824" y="188640"/>
            <a:ext cx="8641655" cy="2613026"/>
          </a:xfrm>
        </p:spPr>
        <p:txBody>
          <a:bodyPr/>
          <a:lstStyle/>
          <a:p>
            <a:pPr eaLnBrk="1" hangingPunct="1">
              <a:lnSpc>
                <a:spcPct val="90000"/>
              </a:lnSpc>
            </a:pP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关于开闭原则的两种策略</a:t>
            </a:r>
            <a:endPar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lnSpc>
                <a:spcPct val="90000"/>
              </a:lnSpc>
              <a:spcBef>
                <a:spcPct val="10000"/>
              </a:spcBef>
            </a:pP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Bertrand Meyer</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的策略</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不太好</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 </a:t>
            </a:r>
          </a:p>
          <a:p>
            <a:pPr eaLnBrk="1" hangingPunct="1">
              <a:lnSpc>
                <a:spcPct val="90000"/>
              </a:lnSpc>
              <a:spcBef>
                <a:spcPct val="10000"/>
              </a:spcBef>
            </a:pPr>
            <a:r>
              <a:rPr lang="en-US" altLang="zh-CN" sz="2800" b="1" dirty="0" smtClean="0">
                <a:latin typeface="微软雅黑" panose="020B0503020204020204" pitchFamily="34" charset="-122"/>
                <a:ea typeface="微软雅黑" panose="020B0503020204020204" pitchFamily="34" charset="-122"/>
                <a:cs typeface="Arial" pitchFamily="34" charset="0"/>
              </a:rPr>
              <a:t>A class could only be modified to correct errors; </a:t>
            </a:r>
          </a:p>
          <a:p>
            <a:pPr eaLnBrk="1" hangingPunct="1">
              <a:lnSpc>
                <a:spcPct val="90000"/>
              </a:lnSpc>
              <a:spcBef>
                <a:spcPct val="10000"/>
              </a:spcBef>
            </a:pPr>
            <a:r>
              <a:rPr lang="en-US" altLang="zh-CN" sz="2800" b="1" dirty="0" smtClean="0">
                <a:latin typeface="微软雅黑" panose="020B0503020204020204" pitchFamily="34" charset="-122"/>
                <a:ea typeface="微软雅黑" panose="020B0503020204020204" pitchFamily="34" charset="-122"/>
                <a:cs typeface="Arial" pitchFamily="34" charset="0"/>
              </a:rPr>
              <a:t>New or changed features would require that a different class be created. </a:t>
            </a:r>
          </a:p>
        </p:txBody>
      </p:sp>
      <p:sp>
        <p:nvSpPr>
          <p:cNvPr id="38919" name="Rectangle 9"/>
          <p:cNvSpPr>
            <a:spLocks noChangeArrowheads="1"/>
          </p:cNvSpPr>
          <p:nvPr/>
        </p:nvSpPr>
        <p:spPr bwMode="auto">
          <a:xfrm>
            <a:off x="322882" y="2852936"/>
            <a:ext cx="5545262" cy="3616375"/>
          </a:xfrm>
          <a:prstGeom prst="rect">
            <a:avLst/>
          </a:prstGeom>
          <a:noFill/>
          <a:ln w="9525">
            <a:noFill/>
            <a:miter lim="800000"/>
            <a:headEnd/>
            <a:tailEnd/>
          </a:ln>
        </p:spPr>
        <p:txBody>
          <a:bodyPr wrap="square">
            <a:spAutoFit/>
          </a:bodyPr>
          <a:lstStyle/>
          <a:p>
            <a:pPr marL="342900" indent="-342900">
              <a:spcBef>
                <a:spcPts val="600"/>
              </a:spcBef>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新类通过继承重复使用原来的类</a:t>
            </a:r>
            <a:r>
              <a:rPr lang="en-US" altLang="zh-CN" sz="2800" b="1" dirty="0" smtClean="0">
                <a:latin typeface="Arial" pitchFamily="34" charset="0"/>
                <a:ea typeface="黑体" pitchFamily="49" charset="-122"/>
                <a:cs typeface="Arial" pitchFamily="34" charset="0"/>
              </a:rPr>
              <a:t>New </a:t>
            </a:r>
            <a:r>
              <a:rPr lang="en-US" altLang="zh-CN" sz="2800" b="1" dirty="0">
                <a:latin typeface="Arial" pitchFamily="34" charset="0"/>
                <a:ea typeface="黑体" pitchFamily="49" charset="-122"/>
                <a:cs typeface="Arial" pitchFamily="34" charset="0"/>
              </a:rPr>
              <a:t>class could reuse </a:t>
            </a:r>
            <a:r>
              <a:rPr lang="en-US" altLang="zh-CN" sz="2800" b="1" dirty="0" smtClean="0">
                <a:latin typeface="Arial" pitchFamily="34" charset="0"/>
                <a:ea typeface="黑体" pitchFamily="49" charset="-122"/>
                <a:cs typeface="Arial" pitchFamily="34" charset="0"/>
              </a:rPr>
              <a:t>coding </a:t>
            </a:r>
            <a:r>
              <a:rPr lang="en-US" altLang="zh-CN" sz="2800" b="1" dirty="0">
                <a:latin typeface="Arial" pitchFamily="34" charset="0"/>
                <a:ea typeface="黑体" pitchFamily="49" charset="-122"/>
                <a:cs typeface="Arial" pitchFamily="34" charset="0"/>
              </a:rPr>
              <a:t>from the original class through inheritance. </a:t>
            </a:r>
          </a:p>
          <a:p>
            <a:pPr marL="342900" indent="-342900">
              <a:spcBef>
                <a:spcPts val="600"/>
              </a:spcBef>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子类可能与超类有不同的接口</a:t>
            </a:r>
            <a:r>
              <a:rPr lang="en-US" altLang="zh-CN" sz="2800" b="1" dirty="0" smtClean="0">
                <a:latin typeface="Arial" pitchFamily="34" charset="0"/>
                <a:ea typeface="黑体" pitchFamily="49" charset="-122"/>
                <a:cs typeface="Arial" pitchFamily="34" charset="0"/>
              </a:rPr>
              <a:t>The </a:t>
            </a:r>
            <a:r>
              <a:rPr lang="en-US" altLang="zh-CN" sz="2800" b="1" dirty="0">
                <a:latin typeface="Arial" pitchFamily="34" charset="0"/>
                <a:ea typeface="黑体" pitchFamily="49" charset="-122"/>
                <a:cs typeface="Arial" pitchFamily="34" charset="0"/>
              </a:rPr>
              <a:t>derived subclass might or might not have the same interface as the original class.</a:t>
            </a:r>
            <a:endParaRPr lang="zh-CN" altLang="en-US" sz="2800" b="1" dirty="0">
              <a:latin typeface="Arial" pitchFamily="34" charset="0"/>
              <a:ea typeface="黑体" pitchFamily="49" charset="-122"/>
              <a:cs typeface="Arial" pitchFamily="34" charset="0"/>
            </a:endParaRPr>
          </a:p>
        </p:txBody>
      </p:sp>
      <p:grpSp>
        <p:nvGrpSpPr>
          <p:cNvPr id="2" name="组合 1"/>
          <p:cNvGrpSpPr>
            <a:grpSpLocks/>
          </p:cNvGrpSpPr>
          <p:nvPr/>
        </p:nvGrpSpPr>
        <p:grpSpPr bwMode="auto">
          <a:xfrm>
            <a:off x="6011863" y="2852936"/>
            <a:ext cx="2952625" cy="3795713"/>
            <a:chOff x="6012160" y="2873648"/>
            <a:chExt cx="2524125" cy="3795712"/>
          </a:xfrm>
        </p:grpSpPr>
        <p:sp>
          <p:nvSpPr>
            <p:cNvPr id="38916" name="Rectangle 4"/>
            <p:cNvSpPr>
              <a:spLocks noChangeArrowheads="1"/>
            </p:cNvSpPr>
            <p:nvPr/>
          </p:nvSpPr>
          <p:spPr bwMode="auto">
            <a:xfrm>
              <a:off x="6088360" y="2873648"/>
              <a:ext cx="2447925" cy="433387"/>
            </a:xfrm>
            <a:prstGeom prst="rect">
              <a:avLst/>
            </a:prstGeom>
            <a:noFill/>
            <a:ln w="9525">
              <a:solidFill>
                <a:schemeClr val="tx1"/>
              </a:solidFill>
              <a:miter lim="800000"/>
              <a:headEnd/>
              <a:tailEnd/>
            </a:ln>
          </p:spPr>
          <p:txBody>
            <a:bodyPr wrap="none" anchor="ctr"/>
            <a:lstStyle/>
            <a:p>
              <a:pPr algn="ctr"/>
              <a:r>
                <a:rPr lang="en-US" altLang="zh-CN" sz="2800" b="1" dirty="0" smtClean="0">
                  <a:latin typeface="Arial" pitchFamily="34" charset="0"/>
                  <a:ea typeface="黑体" pitchFamily="49" charset="-122"/>
                  <a:cs typeface="Arial" pitchFamily="34" charset="0"/>
                </a:rPr>
                <a:t>Account</a:t>
              </a:r>
              <a:endParaRPr lang="en-US" altLang="zh-CN" sz="2800" b="1" dirty="0">
                <a:latin typeface="Arial" pitchFamily="34" charset="0"/>
                <a:ea typeface="黑体" pitchFamily="49" charset="-122"/>
                <a:cs typeface="Arial" pitchFamily="34" charset="0"/>
              </a:endParaRPr>
            </a:p>
          </p:txBody>
        </p:sp>
        <p:sp>
          <p:nvSpPr>
            <p:cNvPr id="38917" name="Rectangle 5"/>
            <p:cNvSpPr>
              <a:spLocks noChangeArrowheads="1"/>
            </p:cNvSpPr>
            <p:nvPr/>
          </p:nvSpPr>
          <p:spPr bwMode="auto">
            <a:xfrm>
              <a:off x="6085185" y="3308623"/>
              <a:ext cx="2447925" cy="723900"/>
            </a:xfrm>
            <a:prstGeom prst="rect">
              <a:avLst/>
            </a:prstGeom>
            <a:noFill/>
            <a:ln w="9525">
              <a:solidFill>
                <a:schemeClr val="tx1"/>
              </a:solidFill>
              <a:miter lim="800000"/>
              <a:headEnd/>
              <a:tailEnd/>
            </a:ln>
          </p:spPr>
          <p:txBody>
            <a:bodyPr lIns="36000" tIns="0" rIns="0" bIns="0" anchor="ctr">
              <a:spAutoFit/>
            </a:bodyPr>
            <a:lstStyle/>
            <a:p>
              <a:pPr>
                <a:lnSpc>
                  <a:spcPct val="90000"/>
                </a:lnSpc>
              </a:pPr>
              <a:r>
                <a:rPr lang="en-US" altLang="zh-CN" sz="2600" b="1" dirty="0">
                  <a:latin typeface="Arial" pitchFamily="34" charset="0"/>
                  <a:ea typeface="黑体" pitchFamily="49" charset="-122"/>
                  <a:cs typeface="Arial" pitchFamily="34" charset="0"/>
                </a:rPr>
                <a:t>+deposit(</a:t>
              </a:r>
              <a:r>
                <a:rPr lang="en-US" altLang="zh-CN" sz="2600" b="1" dirty="0" err="1">
                  <a:latin typeface="Arial" pitchFamily="34" charset="0"/>
                  <a:ea typeface="黑体" pitchFamily="49" charset="-122"/>
                  <a:cs typeface="Arial" pitchFamily="34" charset="0"/>
                </a:rPr>
                <a:t>amt</a:t>
              </a:r>
              <a:r>
                <a:rPr lang="en-US" altLang="zh-CN" sz="2600" b="1" dirty="0">
                  <a:latin typeface="Arial" pitchFamily="34" charset="0"/>
                  <a:ea typeface="黑体" pitchFamily="49" charset="-122"/>
                  <a:cs typeface="Arial" pitchFamily="34" charset="0"/>
                </a:rPr>
                <a:t>)</a:t>
              </a:r>
            </a:p>
            <a:p>
              <a:pPr>
                <a:lnSpc>
                  <a:spcPct val="90000"/>
                </a:lnSpc>
              </a:pPr>
              <a:r>
                <a:rPr lang="en-US" altLang="zh-CN" sz="2600" b="1" dirty="0">
                  <a:latin typeface="Arial" pitchFamily="34" charset="0"/>
                  <a:ea typeface="黑体" pitchFamily="49" charset="-122"/>
                  <a:cs typeface="Arial" pitchFamily="34" charset="0"/>
                </a:rPr>
                <a:t>+</a:t>
              </a:r>
              <a:r>
                <a:rPr lang="en-US" altLang="zh-CN" sz="2600" b="1" dirty="0" smtClean="0">
                  <a:latin typeface="Arial" pitchFamily="34" charset="0"/>
                  <a:ea typeface="黑体" pitchFamily="49" charset="-122"/>
                  <a:cs typeface="Arial" pitchFamily="34" charset="0"/>
                </a:rPr>
                <a:t>withdraw(</a:t>
              </a:r>
              <a:r>
                <a:rPr lang="en-US" altLang="zh-CN" sz="2600" b="1" dirty="0" err="1" smtClean="0">
                  <a:latin typeface="Arial" pitchFamily="34" charset="0"/>
                  <a:ea typeface="黑体" pitchFamily="49" charset="-122"/>
                  <a:cs typeface="Arial" pitchFamily="34" charset="0"/>
                </a:rPr>
                <a:t>amt</a:t>
              </a:r>
              <a:r>
                <a:rPr lang="en-US" altLang="zh-CN" sz="2600" dirty="0">
                  <a:latin typeface="Arial" pitchFamily="34" charset="0"/>
                  <a:ea typeface="黑体" pitchFamily="49" charset="-122"/>
                  <a:cs typeface="Arial" pitchFamily="34" charset="0"/>
                </a:rPr>
                <a:t>)</a:t>
              </a:r>
            </a:p>
          </p:txBody>
        </p:sp>
        <p:sp>
          <p:nvSpPr>
            <p:cNvPr id="38918" name="Rectangle 6"/>
            <p:cNvSpPr>
              <a:spLocks noChangeArrowheads="1"/>
            </p:cNvSpPr>
            <p:nvPr/>
          </p:nvSpPr>
          <p:spPr bwMode="auto">
            <a:xfrm>
              <a:off x="6037560" y="4562748"/>
              <a:ext cx="2447925" cy="433387"/>
            </a:xfrm>
            <a:prstGeom prst="rect">
              <a:avLst/>
            </a:prstGeom>
            <a:noFill/>
            <a:ln w="9525">
              <a:solidFill>
                <a:schemeClr val="tx1"/>
              </a:solidFill>
              <a:miter lim="800000"/>
              <a:headEnd/>
              <a:tailEnd/>
            </a:ln>
          </p:spPr>
          <p:txBody>
            <a:bodyPr wrap="none" anchor="ctr"/>
            <a:lstStyle/>
            <a:p>
              <a:pPr algn="ctr"/>
              <a:r>
                <a:rPr lang="en-US" altLang="zh-CN" sz="2800" b="1" dirty="0" err="1" smtClean="0">
                  <a:latin typeface="Arial" pitchFamily="34" charset="0"/>
                  <a:ea typeface="黑体" pitchFamily="49" charset="-122"/>
                  <a:cs typeface="Arial" pitchFamily="34" charset="0"/>
                </a:rPr>
                <a:t>NewAccount</a:t>
              </a:r>
              <a:endParaRPr lang="en-US" altLang="zh-CN" sz="2800" b="1" dirty="0">
                <a:latin typeface="Arial" pitchFamily="34" charset="0"/>
                <a:ea typeface="黑体" pitchFamily="49" charset="-122"/>
                <a:cs typeface="Arial" pitchFamily="34" charset="0"/>
              </a:endParaRPr>
            </a:p>
          </p:txBody>
        </p:sp>
        <p:sp>
          <p:nvSpPr>
            <p:cNvPr id="3" name="Rectangle 7"/>
            <p:cNvSpPr>
              <a:spLocks noChangeArrowheads="1"/>
            </p:cNvSpPr>
            <p:nvPr/>
          </p:nvSpPr>
          <p:spPr bwMode="auto">
            <a:xfrm>
              <a:off x="6034385" y="4997723"/>
              <a:ext cx="2447925" cy="1081087"/>
            </a:xfrm>
            <a:prstGeom prst="rect">
              <a:avLst/>
            </a:prstGeom>
            <a:noFill/>
            <a:ln w="9525">
              <a:solidFill>
                <a:schemeClr val="tx1"/>
              </a:solidFill>
              <a:miter lim="800000"/>
              <a:headEnd/>
              <a:tailEnd/>
            </a:ln>
          </p:spPr>
          <p:txBody>
            <a:bodyPr lIns="36000" tIns="0" rIns="0" bIns="0" anchor="ctr">
              <a:spAutoFit/>
            </a:bodyPr>
            <a:lstStyle/>
            <a:p>
              <a:pPr>
                <a:lnSpc>
                  <a:spcPct val="90000"/>
                </a:lnSpc>
              </a:pPr>
              <a:r>
                <a:rPr lang="en-US" altLang="zh-CN" sz="2600" b="1" dirty="0">
                  <a:latin typeface="Arial" pitchFamily="34" charset="0"/>
                  <a:ea typeface="黑体" pitchFamily="49" charset="-122"/>
                  <a:cs typeface="Arial" pitchFamily="34" charset="0"/>
                </a:rPr>
                <a:t>+deposit(</a:t>
              </a:r>
              <a:r>
                <a:rPr lang="en-US" altLang="zh-CN" sz="2600" b="1" dirty="0" err="1">
                  <a:latin typeface="Arial" pitchFamily="34" charset="0"/>
                  <a:ea typeface="黑体" pitchFamily="49" charset="-122"/>
                  <a:cs typeface="Arial" pitchFamily="34" charset="0"/>
                </a:rPr>
                <a:t>amt</a:t>
              </a:r>
              <a:r>
                <a:rPr lang="en-US" altLang="zh-CN" sz="2600" b="1" dirty="0">
                  <a:latin typeface="Arial" pitchFamily="34" charset="0"/>
                  <a:ea typeface="黑体" pitchFamily="49" charset="-122"/>
                  <a:cs typeface="Arial" pitchFamily="34" charset="0"/>
                </a:rPr>
                <a:t>)</a:t>
              </a:r>
            </a:p>
            <a:p>
              <a:pPr>
                <a:lnSpc>
                  <a:spcPct val="90000"/>
                </a:lnSpc>
              </a:pPr>
              <a:r>
                <a:rPr lang="en-US" altLang="zh-CN" sz="2600" b="1" dirty="0">
                  <a:latin typeface="Arial" pitchFamily="34" charset="0"/>
                  <a:ea typeface="黑体" pitchFamily="49" charset="-122"/>
                  <a:cs typeface="Arial" pitchFamily="34" charset="0"/>
                </a:rPr>
                <a:t>+</a:t>
              </a:r>
              <a:r>
                <a:rPr lang="en-US" altLang="zh-CN" sz="2600" b="1" dirty="0" smtClean="0">
                  <a:latin typeface="Arial" pitchFamily="34" charset="0"/>
                  <a:ea typeface="黑体" pitchFamily="49" charset="-122"/>
                  <a:cs typeface="Arial" pitchFamily="34" charset="0"/>
                </a:rPr>
                <a:t>withdraw(</a:t>
              </a:r>
              <a:r>
                <a:rPr lang="en-US" altLang="zh-CN" sz="2600" b="1" dirty="0" err="1" smtClean="0">
                  <a:latin typeface="Arial" pitchFamily="34" charset="0"/>
                  <a:ea typeface="黑体" pitchFamily="49" charset="-122"/>
                  <a:cs typeface="Arial" pitchFamily="34" charset="0"/>
                </a:rPr>
                <a:t>amt</a:t>
              </a:r>
              <a:r>
                <a:rPr lang="en-US" altLang="zh-CN" sz="2600" b="1" dirty="0">
                  <a:latin typeface="Arial" pitchFamily="34" charset="0"/>
                  <a:ea typeface="黑体" pitchFamily="49" charset="-122"/>
                  <a:cs typeface="Arial" pitchFamily="34" charset="0"/>
                </a:rPr>
                <a:t>)</a:t>
              </a:r>
            </a:p>
            <a:p>
              <a:pPr>
                <a:lnSpc>
                  <a:spcPct val="90000"/>
                </a:lnSpc>
              </a:pPr>
              <a:r>
                <a:rPr lang="en-US" altLang="zh-CN" sz="2600" b="1" dirty="0">
                  <a:solidFill>
                    <a:srgbClr val="0000CC"/>
                  </a:solidFill>
                  <a:latin typeface="Arial" pitchFamily="34" charset="0"/>
                  <a:ea typeface="黑体" pitchFamily="49" charset="-122"/>
                  <a:cs typeface="Arial" pitchFamily="34" charset="0"/>
                </a:rPr>
                <a:t>+transfer(</a:t>
              </a:r>
              <a:r>
                <a:rPr lang="en-US" altLang="zh-CN" sz="2600" b="1" dirty="0" err="1">
                  <a:solidFill>
                    <a:srgbClr val="0000CC"/>
                  </a:solidFill>
                  <a:latin typeface="Arial" pitchFamily="34" charset="0"/>
                  <a:ea typeface="黑体" pitchFamily="49" charset="-122"/>
                  <a:cs typeface="Arial" pitchFamily="34" charset="0"/>
                </a:rPr>
                <a:t>amt</a:t>
              </a:r>
              <a:r>
                <a:rPr lang="en-US" altLang="zh-CN" sz="2600" b="1" dirty="0">
                  <a:solidFill>
                    <a:srgbClr val="0000CC"/>
                  </a:solidFill>
                  <a:latin typeface="Arial" pitchFamily="34" charset="0"/>
                  <a:ea typeface="黑体" pitchFamily="49" charset="-122"/>
                  <a:cs typeface="Arial" pitchFamily="34" charset="0"/>
                </a:rPr>
                <a:t>)</a:t>
              </a:r>
            </a:p>
          </p:txBody>
        </p:sp>
        <p:sp>
          <p:nvSpPr>
            <p:cNvPr id="38920" name="AutoShape 8"/>
            <p:cNvSpPr>
              <a:spLocks noChangeArrowheads="1"/>
            </p:cNvSpPr>
            <p:nvPr/>
          </p:nvSpPr>
          <p:spPr bwMode="auto">
            <a:xfrm>
              <a:off x="7047210" y="4054748"/>
              <a:ext cx="431800" cy="504825"/>
            </a:xfrm>
            <a:prstGeom prst="upArrow">
              <a:avLst>
                <a:gd name="adj1" fmla="val 0"/>
                <a:gd name="adj2" fmla="val 64707"/>
              </a:avLst>
            </a:prstGeom>
            <a:noFill/>
            <a:ln w="9525">
              <a:solidFill>
                <a:schemeClr val="tx1"/>
              </a:solidFill>
              <a:miter lim="800000"/>
              <a:headEnd/>
              <a:tailEnd/>
            </a:ln>
          </p:spPr>
          <p:txBody>
            <a:bodyPr vert="eaVert" wrap="none" anchor="ctr"/>
            <a:lstStyle/>
            <a:p>
              <a:endParaRPr lang="zh-CN" altLang="en-US">
                <a:latin typeface="Arial" pitchFamily="34" charset="0"/>
                <a:ea typeface="黑体" pitchFamily="49" charset="-122"/>
                <a:cs typeface="Arial" pitchFamily="34" charset="0"/>
              </a:endParaRPr>
            </a:p>
          </p:txBody>
        </p:sp>
        <p:sp>
          <p:nvSpPr>
            <p:cNvPr id="38921" name="Rectangle 9"/>
            <p:cNvSpPr>
              <a:spLocks noChangeArrowheads="1"/>
            </p:cNvSpPr>
            <p:nvPr/>
          </p:nvSpPr>
          <p:spPr bwMode="auto">
            <a:xfrm>
              <a:off x="6012160" y="6150248"/>
              <a:ext cx="2233613" cy="519112"/>
            </a:xfrm>
            <a:prstGeom prst="rect">
              <a:avLst/>
            </a:prstGeom>
            <a:noFill/>
            <a:ln w="9525">
              <a:noFill/>
              <a:miter lim="800000"/>
              <a:headEnd/>
              <a:tailEnd/>
            </a:ln>
          </p:spPr>
          <p:txBody>
            <a:bodyPr>
              <a:spAutoFit/>
            </a:bodyPr>
            <a:lstStyle/>
            <a:p>
              <a:r>
                <a:rPr lang="en-US" altLang="zh-CN" sz="2800" b="1" dirty="0">
                  <a:latin typeface="Arial" pitchFamily="34" charset="0"/>
                  <a:ea typeface="黑体" pitchFamily="49" charset="-122"/>
                  <a:cs typeface="Arial" pitchFamily="34" charset="0"/>
                </a:rPr>
                <a:t> </a:t>
              </a:r>
              <a:r>
                <a:rPr lang="zh-CN" altLang="en-US" sz="2800" b="1" dirty="0">
                  <a:latin typeface="微软雅黑" panose="020B0503020204020204" pitchFamily="34" charset="-122"/>
                  <a:ea typeface="微软雅黑" panose="020B0503020204020204" pitchFamily="34" charset="-122"/>
                  <a:cs typeface="Arial" pitchFamily="34" charset="0"/>
                </a:rPr>
                <a:t>接口改变了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fade">
                                      <p:cBhvr>
                                        <p:cTn id="7" dur="1000"/>
                                        <p:tgtEl>
                                          <p:spTgt spid="38919"/>
                                        </p:tgtEl>
                                      </p:cBhvr>
                                    </p:animEffect>
                                    <p:anim calcmode="lin" valueType="num">
                                      <p:cBhvr>
                                        <p:cTn id="8" dur="1000" fill="hold"/>
                                        <p:tgtEl>
                                          <p:spTgt spid="38919"/>
                                        </p:tgtEl>
                                        <p:attrNameLst>
                                          <p:attrName>ppt_x</p:attrName>
                                        </p:attrNameLst>
                                      </p:cBhvr>
                                      <p:tavLst>
                                        <p:tav tm="0">
                                          <p:val>
                                            <p:strVal val="#ppt_x"/>
                                          </p:val>
                                        </p:tav>
                                        <p:tav tm="100000">
                                          <p:val>
                                            <p:strVal val="#ppt_x"/>
                                          </p:val>
                                        </p:tav>
                                      </p:tavLst>
                                    </p:anim>
                                    <p:anim calcmode="lin" valueType="num">
                                      <p:cBhvr>
                                        <p:cTn id="9" dur="1000" fill="hold"/>
                                        <p:tgtEl>
                                          <p:spTgt spid="389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457200" y="836613"/>
            <a:ext cx="8229600" cy="4680619"/>
          </a:xfrm>
        </p:spPr>
        <p:txBody>
          <a:bodyPr/>
          <a:lstStyle/>
          <a:p>
            <a:pPr eaLnBrk="1" hangingPunct="1"/>
            <a:r>
              <a:rPr lang="en-US" altLang="zh-CN" sz="2800" b="1" dirty="0" smtClean="0">
                <a:solidFill>
                  <a:srgbClr val="0000CC"/>
                </a:solidFill>
                <a:latin typeface="微软雅黑" panose="020B0503020204020204" pitchFamily="34" charset="-122"/>
                <a:ea typeface="微软雅黑" panose="020B0503020204020204" pitchFamily="34" charset="-122"/>
              </a:rPr>
              <a:t>Meyer</a:t>
            </a:r>
            <a:r>
              <a:rPr lang="zh-CN" altLang="en-US" sz="2800" b="1" dirty="0" smtClean="0">
                <a:solidFill>
                  <a:srgbClr val="0000CC"/>
                </a:solidFill>
                <a:latin typeface="微软雅黑" panose="020B0503020204020204" pitchFamily="34" charset="-122"/>
                <a:ea typeface="微软雅黑" panose="020B0503020204020204" pitchFamily="34" charset="-122"/>
              </a:rPr>
              <a:t>的主要思想是：重用实现（代码），而不重用接口</a:t>
            </a:r>
          </a:p>
          <a:p>
            <a:pPr eaLnBrk="1" hangingPunct="1">
              <a:spcAft>
                <a:spcPts val="600"/>
              </a:spcAft>
            </a:pPr>
            <a:r>
              <a:rPr lang="en-US" altLang="zh-CN" sz="2800" b="1" dirty="0" smtClean="0">
                <a:latin typeface="微软雅黑" panose="020B0503020204020204" pitchFamily="34" charset="-122"/>
                <a:ea typeface="微软雅黑" panose="020B0503020204020204" pitchFamily="34" charset="-122"/>
              </a:rPr>
              <a:t>Meyer‘s definition advocates implementation inheritance. </a:t>
            </a:r>
            <a:r>
              <a:rPr lang="en-US" altLang="zh-CN" sz="2800" b="1" dirty="0" smtClean="0">
                <a:solidFill>
                  <a:srgbClr val="0000CC"/>
                </a:solidFill>
                <a:latin typeface="微软雅黑" panose="020B0503020204020204" pitchFamily="34" charset="-122"/>
                <a:ea typeface="微软雅黑" panose="020B0503020204020204" pitchFamily="34" charset="-122"/>
              </a:rPr>
              <a:t>Implementation can be reused through inheritance but interface specifications need not be (</a:t>
            </a:r>
            <a:r>
              <a:rPr lang="zh-CN" altLang="en-US" sz="2800" b="1" dirty="0" smtClean="0">
                <a:solidFill>
                  <a:srgbClr val="0000CC"/>
                </a:solidFill>
                <a:latin typeface="微软雅黑" panose="020B0503020204020204" pitchFamily="34" charset="-122"/>
                <a:ea typeface="微软雅黑" panose="020B0503020204020204" pitchFamily="34" charset="-122"/>
              </a:rPr>
              <a:t>子类的接口变了</a:t>
            </a:r>
            <a:r>
              <a:rPr lang="en-US" altLang="zh-CN" sz="2800" b="1" dirty="0" smtClean="0">
                <a:solidFill>
                  <a:srgbClr val="0000CC"/>
                </a:solidFill>
                <a:latin typeface="微软雅黑" panose="020B0503020204020204" pitchFamily="34" charset="-122"/>
                <a:ea typeface="微软雅黑" panose="020B0503020204020204" pitchFamily="34" charset="-122"/>
              </a:rPr>
              <a:t>). </a:t>
            </a:r>
          </a:p>
          <a:p>
            <a:pPr eaLnBrk="1" hangingPunct="1">
              <a:spcAft>
                <a:spcPts val="600"/>
              </a:spcAft>
            </a:pPr>
            <a:r>
              <a:rPr lang="en-US" altLang="zh-CN" sz="2800" b="1" dirty="0" smtClean="0">
                <a:latin typeface="微软雅黑" panose="020B0503020204020204" pitchFamily="34" charset="-122"/>
                <a:ea typeface="微软雅黑" panose="020B0503020204020204" pitchFamily="34" charset="-122"/>
              </a:rPr>
              <a:t>The existing implementation is closed to modifications, and new implementations need not implement the existing interface.</a:t>
            </a:r>
            <a:endParaRPr lang="zh-CN" altLang="en-US" sz="2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7">
                                            <p:txEl>
                                              <p:pRg st="2" end="2"/>
                                            </p:txEl>
                                          </p:spTgt>
                                        </p:tgtEl>
                                        <p:attrNameLst>
                                          <p:attrName>style.visibility</p:attrName>
                                        </p:attrNameLst>
                                      </p:cBhvr>
                                      <p:to>
                                        <p:strVal val="visible"/>
                                      </p:to>
                                    </p:set>
                                    <p:animEffect transition="in" filter="fade">
                                      <p:cBhvr>
                                        <p:cTn id="7" dur="1000"/>
                                        <p:tgtEl>
                                          <p:spTgt spid="39937">
                                            <p:txEl>
                                              <p:pRg st="2" end="2"/>
                                            </p:txEl>
                                          </p:spTgt>
                                        </p:tgtEl>
                                      </p:cBhvr>
                                    </p:animEffect>
                                    <p:anim calcmode="lin" valueType="num">
                                      <p:cBhvr>
                                        <p:cTn id="8" dur="1000" fill="hold"/>
                                        <p:tgtEl>
                                          <p:spTgt spid="3993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99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endParaRPr lang="zh-CN" altLang="en-US" smtClean="0"/>
          </a:p>
        </p:txBody>
      </p:sp>
      <p:sp>
        <p:nvSpPr>
          <p:cNvPr id="15362" name="AutoShape 4"/>
          <p:cNvSpPr>
            <a:spLocks noChangeArrowheads="1"/>
          </p:cNvSpPr>
          <p:nvPr/>
        </p:nvSpPr>
        <p:spPr bwMode="auto">
          <a:xfrm>
            <a:off x="828675" y="3068638"/>
            <a:ext cx="7488238" cy="1081087"/>
          </a:xfrm>
          <a:prstGeom prst="bevel">
            <a:avLst>
              <a:gd name="adj" fmla="val 12500"/>
            </a:avLst>
          </a:prstGeom>
          <a:solidFill>
            <a:srgbClr val="FFCC00">
              <a:alpha val="24000"/>
            </a:srgbClr>
          </a:solidFill>
          <a:ln w="9525">
            <a:solidFill>
              <a:schemeClr val="tx1"/>
            </a:solidFill>
            <a:miter lim="800000"/>
            <a:headEnd/>
            <a:tailEnd/>
          </a:ln>
        </p:spPr>
        <p:txBody>
          <a:bodyPr wrap="none" anchor="ctr"/>
          <a:lstStyle/>
          <a:p>
            <a:pPr algn="ctr"/>
            <a:r>
              <a:rPr lang="en-US" altLang="zh-CN" sz="3600" b="1"/>
              <a:t>Single Responsibility Principle</a:t>
            </a:r>
            <a:endParaRPr lang="zh-CN" altLang="en-US" sz="3600" b="1"/>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250825" y="765175"/>
            <a:ext cx="8497888" cy="4320009"/>
          </a:xfrm>
        </p:spPr>
        <p:txBody>
          <a:bodyPr/>
          <a:lstStyle/>
          <a:p>
            <a:pPr eaLnBrk="1" hangingPunct="1">
              <a:lnSpc>
                <a:spcPct val="90000"/>
              </a:lnSpc>
            </a:pPr>
            <a:r>
              <a:rPr lang="en-US" altLang="zh-CN" sz="2800" b="1" dirty="0" smtClean="0">
                <a:solidFill>
                  <a:srgbClr val="0000CC"/>
                </a:solidFill>
                <a:latin typeface="微软雅黑" panose="020B0503020204020204" pitchFamily="34" charset="-122"/>
                <a:ea typeface="微软雅黑" panose="020B0503020204020204" pitchFamily="34" charset="-122"/>
              </a:rPr>
              <a:t>1990</a:t>
            </a:r>
            <a:r>
              <a:rPr lang="zh-CN" altLang="en-US" sz="2800" b="1" dirty="0" smtClean="0">
                <a:solidFill>
                  <a:srgbClr val="0000CC"/>
                </a:solidFill>
                <a:latin typeface="微软雅黑" panose="020B0503020204020204" pitchFamily="34" charset="-122"/>
                <a:ea typeface="微软雅黑" panose="020B0503020204020204" pitchFamily="34" charset="-122"/>
              </a:rPr>
              <a:t>年代新思维：重用抽象接口，而不是重用实现（接口）</a:t>
            </a:r>
          </a:p>
          <a:p>
            <a:pPr eaLnBrk="1" hangingPunct="1">
              <a:lnSpc>
                <a:spcPct val="90000"/>
              </a:lnSpc>
            </a:pPr>
            <a:r>
              <a:rPr lang="en-US" altLang="zh-CN" sz="2800" b="1" dirty="0" smtClean="0">
                <a:latin typeface="微软雅黑" panose="020B0503020204020204" pitchFamily="34" charset="-122"/>
                <a:ea typeface="微软雅黑" panose="020B0503020204020204" pitchFamily="34" charset="-122"/>
              </a:rPr>
              <a:t>During the </a:t>
            </a:r>
            <a:r>
              <a:rPr lang="en-US" altLang="zh-CN" sz="2800" b="1" dirty="0" err="1" smtClean="0">
                <a:latin typeface="微软雅黑" panose="020B0503020204020204" pitchFamily="34" charset="-122"/>
                <a:ea typeface="微软雅黑" panose="020B0503020204020204" pitchFamily="34" charset="-122"/>
              </a:rPr>
              <a:t>1990s</a:t>
            </a:r>
            <a:r>
              <a:rPr lang="en-US" altLang="zh-CN" sz="2800" b="1" dirty="0" smtClean="0">
                <a:latin typeface="微软雅黑" panose="020B0503020204020204" pitchFamily="34" charset="-122"/>
                <a:ea typeface="微软雅黑" panose="020B0503020204020204" pitchFamily="34" charset="-122"/>
              </a:rPr>
              <a:t>, the open-closed principle became popularly redefined to refer to the use of abstracted interfaces </a:t>
            </a:r>
            <a:r>
              <a:rPr lang="zh-CN" altLang="en-US" sz="2800" b="1" dirty="0" smtClean="0">
                <a:latin typeface="微软雅黑" panose="020B0503020204020204" pitchFamily="34" charset="-122"/>
                <a:ea typeface="微软雅黑" panose="020B0503020204020204" pitchFamily="34" charset="-122"/>
              </a:rPr>
              <a:t>（抽象接口）</a:t>
            </a:r>
            <a:r>
              <a:rPr lang="en-US" altLang="zh-CN" sz="2800" b="1" dirty="0" smtClean="0">
                <a:latin typeface="微软雅黑" panose="020B0503020204020204" pitchFamily="34" charset="-122"/>
                <a:ea typeface="微软雅黑" panose="020B0503020204020204" pitchFamily="34" charset="-122"/>
              </a:rPr>
              <a:t>, </a:t>
            </a:r>
          </a:p>
          <a:p>
            <a:pPr lvl="1" eaLnBrk="1" hangingPunct="1">
              <a:lnSpc>
                <a:spcPct val="90000"/>
              </a:lnSpc>
            </a:pPr>
            <a:r>
              <a:rPr lang="en-US" altLang="zh-CN" b="1" dirty="0" smtClean="0">
                <a:latin typeface="微软雅黑" panose="020B0503020204020204" pitchFamily="34" charset="-122"/>
                <a:ea typeface="微软雅黑" panose="020B0503020204020204" pitchFamily="34" charset="-122"/>
              </a:rPr>
              <a:t>where the implementations can be changed and multiple implementations could be created and </a:t>
            </a:r>
            <a:r>
              <a:rPr lang="en-US" altLang="zh-CN" b="1" dirty="0" err="1" smtClean="0">
                <a:latin typeface="微软雅黑" panose="020B0503020204020204" pitchFamily="34" charset="-122"/>
                <a:ea typeface="微软雅黑" panose="020B0503020204020204" pitchFamily="34" charset="-122"/>
              </a:rPr>
              <a:t>polymorphically</a:t>
            </a:r>
            <a:r>
              <a:rPr lang="en-US" altLang="zh-CN" b="1" dirty="0" smtClean="0">
                <a:latin typeface="微软雅黑" panose="020B0503020204020204" pitchFamily="34" charset="-122"/>
                <a:ea typeface="微软雅黑" panose="020B0503020204020204" pitchFamily="34" charset="-122"/>
              </a:rPr>
              <a:t> substituted for each other.</a:t>
            </a:r>
            <a:endParaRPr lang="zh-CN"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1"/>
          </p:nvPr>
        </p:nvSpPr>
        <p:spPr>
          <a:xfrm>
            <a:off x="889248" y="5772150"/>
            <a:ext cx="7355160" cy="536575"/>
          </a:xfrm>
        </p:spPr>
        <p:txBody>
          <a:bodyPr/>
          <a:lstStyle/>
          <a:p>
            <a:pPr algn="ctr">
              <a:lnSpc>
                <a:spcPct val="90000"/>
              </a:lnSpc>
              <a:buFont typeface="Arial" charset="0"/>
              <a:buNone/>
            </a:pPr>
            <a:r>
              <a:rPr lang="zh-CN" altLang="en-US" sz="3000" b="1" dirty="0" smtClean="0">
                <a:latin typeface="微软雅黑" panose="020B0503020204020204" pitchFamily="34" charset="-122"/>
                <a:ea typeface="微软雅黑" panose="020B0503020204020204" pitchFamily="34" charset="-122"/>
              </a:rPr>
              <a:t>重用抽象接口，而不是重用实现（代码）</a:t>
            </a:r>
          </a:p>
        </p:txBody>
      </p:sp>
      <p:sp>
        <p:nvSpPr>
          <p:cNvPr id="41986" name="Rectangle 5"/>
          <p:cNvSpPr>
            <a:spLocks noChangeArrowheads="1"/>
          </p:cNvSpPr>
          <p:nvPr/>
        </p:nvSpPr>
        <p:spPr bwMode="auto">
          <a:xfrm>
            <a:off x="2900363" y="1196975"/>
            <a:ext cx="3033712" cy="9048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lnSpc>
                <a:spcPct val="85000"/>
              </a:lnSpc>
            </a:pPr>
            <a:r>
              <a:rPr lang="en-US" altLang="zh-CN" sz="3200" b="1">
                <a:latin typeface="Arial" pitchFamily="34" charset="0"/>
                <a:cs typeface="Arial" pitchFamily="34" charset="0"/>
              </a:rPr>
              <a:t>&lt;&lt;interface&gt;&gt;</a:t>
            </a:r>
            <a:endParaRPr lang="en-US" altLang="zh-CN" sz="3200">
              <a:latin typeface="Arial" pitchFamily="34" charset="0"/>
              <a:cs typeface="Arial" pitchFamily="34" charset="0"/>
            </a:endParaRPr>
          </a:p>
          <a:p>
            <a:pPr algn="ctr" eaLnBrk="0" hangingPunct="0">
              <a:lnSpc>
                <a:spcPct val="85000"/>
              </a:lnSpc>
            </a:pPr>
            <a:r>
              <a:rPr lang="en-US" altLang="zh-CN" sz="3200" b="1">
                <a:latin typeface="Arial" pitchFamily="34" charset="0"/>
                <a:cs typeface="Arial" pitchFamily="34" charset="0"/>
              </a:rPr>
              <a:t>SortAlgorithm</a:t>
            </a:r>
            <a:endParaRPr lang="en-US" altLang="zh-CN" sz="3200">
              <a:latin typeface="Arial" pitchFamily="34" charset="0"/>
              <a:cs typeface="Arial" pitchFamily="34" charset="0"/>
            </a:endParaRPr>
          </a:p>
        </p:txBody>
      </p:sp>
      <p:sp>
        <p:nvSpPr>
          <p:cNvPr id="41987" name="Line 10"/>
          <p:cNvSpPr>
            <a:spLocks noChangeShapeType="1"/>
          </p:cNvSpPr>
          <p:nvPr/>
        </p:nvSpPr>
        <p:spPr bwMode="auto">
          <a:xfrm>
            <a:off x="2916238" y="3184525"/>
            <a:ext cx="2951162" cy="0"/>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41988" name="Line 11"/>
          <p:cNvSpPr>
            <a:spLocks noChangeShapeType="1"/>
          </p:cNvSpPr>
          <p:nvPr/>
        </p:nvSpPr>
        <p:spPr bwMode="auto">
          <a:xfrm>
            <a:off x="2914650" y="3184525"/>
            <a:ext cx="0" cy="504825"/>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41989" name="Line 12"/>
          <p:cNvSpPr>
            <a:spLocks noChangeShapeType="1"/>
          </p:cNvSpPr>
          <p:nvPr/>
        </p:nvSpPr>
        <p:spPr bwMode="auto">
          <a:xfrm>
            <a:off x="5892800" y="3176588"/>
            <a:ext cx="0" cy="539750"/>
          </a:xfrm>
          <a:prstGeom prst="line">
            <a:avLst/>
          </a:prstGeom>
          <a:noFill/>
          <a:ln w="9525">
            <a:solidFill>
              <a:schemeClr val="tx1"/>
            </a:solidFill>
            <a:round/>
            <a:headEnd/>
            <a:tailEnd/>
          </a:ln>
        </p:spPr>
        <p:txBody>
          <a:bodyPr/>
          <a:lstStyle/>
          <a:p>
            <a:endParaRPr lang="zh-CN" altLang="en-US">
              <a:latin typeface="Arial" pitchFamily="34" charset="0"/>
              <a:cs typeface="Arial" pitchFamily="34" charset="0"/>
            </a:endParaRPr>
          </a:p>
        </p:txBody>
      </p:sp>
      <p:sp>
        <p:nvSpPr>
          <p:cNvPr id="41990" name="AutoShape 13"/>
          <p:cNvSpPr>
            <a:spLocks noChangeArrowheads="1"/>
          </p:cNvSpPr>
          <p:nvPr/>
        </p:nvSpPr>
        <p:spPr bwMode="auto">
          <a:xfrm>
            <a:off x="4167188" y="2679700"/>
            <a:ext cx="431800" cy="504825"/>
          </a:xfrm>
          <a:prstGeom prst="upArrow">
            <a:avLst>
              <a:gd name="adj1" fmla="val 0"/>
              <a:gd name="adj2" fmla="val 64707"/>
            </a:avLst>
          </a:prstGeom>
          <a:noFill/>
          <a:ln w="9525">
            <a:solidFill>
              <a:schemeClr val="tx1"/>
            </a:solidFill>
            <a:miter lim="800000"/>
            <a:headEnd/>
            <a:tailEnd/>
          </a:ln>
        </p:spPr>
        <p:txBody>
          <a:bodyPr vert="eaVert" wrap="none" anchor="ctr"/>
          <a:lstStyle/>
          <a:p>
            <a:endParaRPr lang="zh-CN" altLang="en-US" sz="3200">
              <a:latin typeface="Arial" pitchFamily="34" charset="0"/>
              <a:cs typeface="Arial" pitchFamily="34" charset="0"/>
            </a:endParaRPr>
          </a:p>
        </p:txBody>
      </p:sp>
      <p:sp>
        <p:nvSpPr>
          <p:cNvPr id="41991" name="Rectangle 5"/>
          <p:cNvSpPr>
            <a:spLocks noChangeArrowheads="1"/>
          </p:cNvSpPr>
          <p:nvPr/>
        </p:nvSpPr>
        <p:spPr bwMode="auto">
          <a:xfrm>
            <a:off x="1727374" y="3435880"/>
            <a:ext cx="2446486" cy="556153"/>
          </a:xfrm>
          <a:prstGeom prst="rect">
            <a:avLst/>
          </a:prstGeom>
          <a:solidFill>
            <a:schemeClr val="bg1"/>
          </a:solidFill>
          <a:ln w="12700">
            <a:solidFill>
              <a:srgbClr val="000000"/>
            </a:solidFill>
            <a:miter lim="800000"/>
            <a:headEnd/>
            <a:tailEnd/>
          </a:ln>
        </p:spPr>
        <p:txBody>
          <a:bodyPr wrap="square" lIns="0" tIns="31547" rIns="0" bIns="31547" anchor="ctr">
            <a:spAutoFit/>
          </a:bodyPr>
          <a:lstStyle/>
          <a:p>
            <a:pPr algn="ctr"/>
            <a:r>
              <a:rPr lang="en-US" altLang="zh-CN" sz="3200" b="1">
                <a:latin typeface="Arial" pitchFamily="34" charset="0"/>
                <a:cs typeface="Arial" pitchFamily="34" charset="0"/>
              </a:rPr>
              <a:t>BubbleSort</a:t>
            </a:r>
            <a:endParaRPr lang="en-US" altLang="zh-CN" sz="3200">
              <a:latin typeface="Arial" pitchFamily="34" charset="0"/>
              <a:cs typeface="Arial" pitchFamily="34" charset="0"/>
            </a:endParaRPr>
          </a:p>
        </p:txBody>
      </p:sp>
      <p:sp>
        <p:nvSpPr>
          <p:cNvPr id="41992" name="Rectangle 5"/>
          <p:cNvSpPr>
            <a:spLocks noChangeArrowheads="1"/>
          </p:cNvSpPr>
          <p:nvPr/>
        </p:nvSpPr>
        <p:spPr bwMode="auto">
          <a:xfrm>
            <a:off x="4489450" y="3406775"/>
            <a:ext cx="2219325" cy="563563"/>
          </a:xfrm>
          <a:prstGeom prst="rect">
            <a:avLst/>
          </a:prstGeom>
          <a:solidFill>
            <a:schemeClr val="bg1"/>
          </a:solidFill>
          <a:ln w="12700">
            <a:solidFill>
              <a:srgbClr val="000000"/>
            </a:solidFill>
            <a:miter lim="800000"/>
            <a:headEnd/>
            <a:tailEnd/>
          </a:ln>
        </p:spPr>
        <p:txBody>
          <a:bodyPr lIns="0" tIns="31547" rIns="0" bIns="31547" anchor="ctr">
            <a:spAutoFit/>
          </a:bodyPr>
          <a:lstStyle/>
          <a:p>
            <a:pPr algn="ctr"/>
            <a:r>
              <a:rPr lang="en-US" altLang="zh-CN" sz="3200" b="1">
                <a:latin typeface="Arial" pitchFamily="34" charset="0"/>
                <a:cs typeface="Arial" pitchFamily="34" charset="0"/>
              </a:rPr>
              <a:t>HeapSort</a:t>
            </a:r>
            <a:endParaRPr lang="en-US" altLang="zh-CN" sz="3200">
              <a:latin typeface="Arial" pitchFamily="34" charset="0"/>
              <a:cs typeface="Arial" pitchFamily="34" charset="0"/>
            </a:endParaRPr>
          </a:p>
        </p:txBody>
      </p:sp>
      <p:sp>
        <p:nvSpPr>
          <p:cNvPr id="41993" name="Rectangle 5"/>
          <p:cNvSpPr>
            <a:spLocks noChangeArrowheads="1"/>
          </p:cNvSpPr>
          <p:nvPr/>
        </p:nvSpPr>
        <p:spPr bwMode="auto">
          <a:xfrm>
            <a:off x="2900363" y="2116138"/>
            <a:ext cx="3035300" cy="563562"/>
          </a:xfrm>
          <a:prstGeom prst="rect">
            <a:avLst/>
          </a:prstGeom>
          <a:solidFill>
            <a:srgbClr val="FFFFFF"/>
          </a:solidFill>
          <a:ln w="12700">
            <a:solidFill>
              <a:srgbClr val="000000"/>
            </a:solidFill>
            <a:miter lim="800000"/>
            <a:headEnd/>
            <a:tailEnd/>
          </a:ln>
        </p:spPr>
        <p:txBody>
          <a:bodyPr lIns="0" tIns="31547" rIns="0" bIns="31547" anchor="ctr">
            <a:spAutoFit/>
          </a:bodyPr>
          <a:lstStyle/>
          <a:p>
            <a:r>
              <a:rPr lang="en-US" altLang="zh-CN" sz="3200" b="1" i="1">
                <a:solidFill>
                  <a:srgbClr val="0000CC"/>
                </a:solidFill>
                <a:latin typeface="Arial" pitchFamily="34" charset="0"/>
                <a:cs typeface="Arial" pitchFamily="34" charset="0"/>
              </a:rPr>
              <a:t>+sort()</a:t>
            </a:r>
          </a:p>
        </p:txBody>
      </p:sp>
      <p:sp>
        <p:nvSpPr>
          <p:cNvPr id="41994" name="矩形 1"/>
          <p:cNvSpPr>
            <a:spLocks noChangeArrowheads="1"/>
          </p:cNvSpPr>
          <p:nvPr/>
        </p:nvSpPr>
        <p:spPr bwMode="auto">
          <a:xfrm>
            <a:off x="6356300" y="1776413"/>
            <a:ext cx="1816100" cy="579437"/>
          </a:xfrm>
          <a:prstGeom prst="rect">
            <a:avLst/>
          </a:prstGeom>
          <a:noFill/>
          <a:ln w="9525">
            <a:noFill/>
            <a:miter lim="800000"/>
            <a:headEnd/>
            <a:tailEnd/>
          </a:ln>
        </p:spPr>
        <p:txBody>
          <a:bodyPr wrap="none">
            <a:spAutoFit/>
          </a:bodyPr>
          <a:lstStyle/>
          <a:p>
            <a:r>
              <a:rPr lang="zh-CN" altLang="en-US" sz="3200" b="1">
                <a:latin typeface="微软雅黑" panose="020B0503020204020204" pitchFamily="34" charset="-122"/>
                <a:ea typeface="微软雅黑" panose="020B0503020204020204" pitchFamily="34" charset="-122"/>
              </a:rPr>
              <a:t>抽象接口</a:t>
            </a:r>
          </a:p>
        </p:txBody>
      </p:sp>
      <p:sp>
        <p:nvSpPr>
          <p:cNvPr id="41995" name="Rectangle 5"/>
          <p:cNvSpPr>
            <a:spLocks noChangeArrowheads="1"/>
          </p:cNvSpPr>
          <p:nvPr/>
        </p:nvSpPr>
        <p:spPr bwMode="auto">
          <a:xfrm>
            <a:off x="1727374" y="3937000"/>
            <a:ext cx="2446486" cy="563563"/>
          </a:xfrm>
          <a:prstGeom prst="rect">
            <a:avLst/>
          </a:prstGeom>
          <a:solidFill>
            <a:schemeClr val="bg1"/>
          </a:solidFill>
          <a:ln w="12700">
            <a:solidFill>
              <a:srgbClr val="000000"/>
            </a:solidFill>
            <a:miter lim="800000"/>
            <a:headEnd/>
            <a:tailEnd/>
          </a:ln>
        </p:spPr>
        <p:txBody>
          <a:bodyPr wrap="square" lIns="0" tIns="31547" rIns="0" bIns="31547" anchor="ctr">
            <a:spAutoFit/>
          </a:bodyPr>
          <a:lstStyle/>
          <a:p>
            <a:r>
              <a:rPr lang="en-US" altLang="zh-CN" sz="3200" b="1">
                <a:solidFill>
                  <a:srgbClr val="0000CC"/>
                </a:solidFill>
                <a:latin typeface="Arial" pitchFamily="34" charset="0"/>
                <a:cs typeface="Arial" pitchFamily="34" charset="0"/>
              </a:rPr>
              <a:t>+sort()</a:t>
            </a:r>
            <a:endParaRPr lang="en-US" altLang="zh-CN" sz="3200">
              <a:solidFill>
                <a:srgbClr val="0000CC"/>
              </a:solidFill>
              <a:latin typeface="Arial" pitchFamily="34" charset="0"/>
              <a:cs typeface="Arial" pitchFamily="34" charset="0"/>
            </a:endParaRPr>
          </a:p>
        </p:txBody>
      </p:sp>
      <p:sp>
        <p:nvSpPr>
          <p:cNvPr id="41996" name="Rectangle 5"/>
          <p:cNvSpPr>
            <a:spLocks noChangeArrowheads="1"/>
          </p:cNvSpPr>
          <p:nvPr/>
        </p:nvSpPr>
        <p:spPr bwMode="auto">
          <a:xfrm>
            <a:off x="4500563" y="3916363"/>
            <a:ext cx="2219325" cy="563562"/>
          </a:xfrm>
          <a:prstGeom prst="rect">
            <a:avLst/>
          </a:prstGeom>
          <a:solidFill>
            <a:schemeClr val="bg1"/>
          </a:solidFill>
          <a:ln w="12700">
            <a:solidFill>
              <a:srgbClr val="000000"/>
            </a:solidFill>
            <a:miter lim="800000"/>
            <a:headEnd/>
            <a:tailEnd/>
          </a:ln>
        </p:spPr>
        <p:txBody>
          <a:bodyPr lIns="0" tIns="31547" rIns="0" bIns="31547" anchor="ctr">
            <a:spAutoFit/>
          </a:bodyPr>
          <a:lstStyle/>
          <a:p>
            <a:r>
              <a:rPr lang="en-US" altLang="zh-CN" sz="3200" b="1">
                <a:solidFill>
                  <a:srgbClr val="0000CC"/>
                </a:solidFill>
                <a:latin typeface="Arial" pitchFamily="34" charset="0"/>
                <a:cs typeface="Arial" pitchFamily="34" charset="0"/>
              </a:rPr>
              <a:t>+sort()</a:t>
            </a:r>
            <a:endParaRPr lang="en-US" altLang="zh-CN" sz="3200">
              <a:solidFill>
                <a:srgbClr val="0000CC"/>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5"/>
          <p:cNvSpPr>
            <a:spLocks noChangeArrowheads="1"/>
          </p:cNvSpPr>
          <p:nvPr/>
        </p:nvSpPr>
        <p:spPr bwMode="auto">
          <a:xfrm>
            <a:off x="2840038" y="1065213"/>
            <a:ext cx="3168650" cy="9048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lnSpc>
                <a:spcPct val="85000"/>
              </a:lnSpc>
            </a:pPr>
            <a:r>
              <a:rPr lang="en-US" altLang="zh-CN" sz="3200" b="1">
                <a:latin typeface="Arial" pitchFamily="34" charset="0"/>
                <a:ea typeface="黑体" pitchFamily="49" charset="-122"/>
                <a:cs typeface="Arial" pitchFamily="34" charset="0"/>
              </a:rPr>
              <a:t>&lt;&lt;interface&gt;&gt;</a:t>
            </a:r>
            <a:endParaRPr lang="en-US" altLang="zh-CN" sz="3200">
              <a:latin typeface="Arial" pitchFamily="34" charset="0"/>
              <a:ea typeface="黑体" pitchFamily="49" charset="-122"/>
              <a:cs typeface="Arial" pitchFamily="34" charset="0"/>
            </a:endParaRPr>
          </a:p>
          <a:p>
            <a:pPr algn="ctr" eaLnBrk="0" hangingPunct="0">
              <a:lnSpc>
                <a:spcPct val="85000"/>
              </a:lnSpc>
            </a:pPr>
            <a:r>
              <a:rPr lang="en-US" altLang="zh-CN" sz="3200" b="1">
                <a:latin typeface="Arial" pitchFamily="34" charset="0"/>
                <a:ea typeface="黑体" pitchFamily="49" charset="-122"/>
                <a:cs typeface="Arial" pitchFamily="34" charset="0"/>
              </a:rPr>
              <a:t>SortAlgorithm</a:t>
            </a:r>
            <a:endParaRPr lang="en-US" altLang="zh-CN" sz="3200">
              <a:latin typeface="Arial" pitchFamily="34" charset="0"/>
              <a:ea typeface="黑体" pitchFamily="49" charset="-122"/>
              <a:cs typeface="Arial" pitchFamily="34" charset="0"/>
            </a:endParaRPr>
          </a:p>
        </p:txBody>
      </p:sp>
      <p:sp>
        <p:nvSpPr>
          <p:cNvPr id="43010" name="Line 10"/>
          <p:cNvSpPr>
            <a:spLocks noChangeShapeType="1"/>
          </p:cNvSpPr>
          <p:nvPr/>
        </p:nvSpPr>
        <p:spPr bwMode="auto">
          <a:xfrm flipV="1">
            <a:off x="2020888" y="3060700"/>
            <a:ext cx="5143400" cy="0"/>
          </a:xfrm>
          <a:prstGeom prst="line">
            <a:avLst/>
          </a:prstGeom>
          <a:noFill/>
          <a:ln w="9525">
            <a:solidFill>
              <a:schemeClr val="tx1"/>
            </a:solidFill>
            <a:round/>
            <a:headEnd/>
            <a:tailEnd/>
          </a:ln>
        </p:spPr>
        <p:txBody>
          <a:bodyPr/>
          <a:lstStyle/>
          <a:p>
            <a:endParaRPr lang="zh-CN" altLang="en-US">
              <a:latin typeface="Arial" pitchFamily="34" charset="0"/>
              <a:ea typeface="黑体" pitchFamily="49" charset="-122"/>
              <a:cs typeface="Arial" pitchFamily="34" charset="0"/>
            </a:endParaRPr>
          </a:p>
        </p:txBody>
      </p:sp>
      <p:sp>
        <p:nvSpPr>
          <p:cNvPr id="43011" name="Line 11"/>
          <p:cNvSpPr>
            <a:spLocks noChangeShapeType="1"/>
          </p:cNvSpPr>
          <p:nvPr/>
        </p:nvSpPr>
        <p:spPr bwMode="auto">
          <a:xfrm>
            <a:off x="2008188" y="3068638"/>
            <a:ext cx="0" cy="504825"/>
          </a:xfrm>
          <a:prstGeom prst="line">
            <a:avLst/>
          </a:prstGeom>
          <a:noFill/>
          <a:ln w="9525">
            <a:solidFill>
              <a:schemeClr val="tx1"/>
            </a:solidFill>
            <a:round/>
            <a:headEnd/>
            <a:tailEnd/>
          </a:ln>
        </p:spPr>
        <p:txBody>
          <a:bodyPr/>
          <a:lstStyle/>
          <a:p>
            <a:endParaRPr lang="zh-CN" altLang="en-US">
              <a:latin typeface="Arial" pitchFamily="34" charset="0"/>
              <a:ea typeface="黑体" pitchFamily="49" charset="-122"/>
              <a:cs typeface="Arial" pitchFamily="34" charset="0"/>
            </a:endParaRPr>
          </a:p>
        </p:txBody>
      </p:sp>
      <p:sp>
        <p:nvSpPr>
          <p:cNvPr id="43012" name="Line 12"/>
          <p:cNvSpPr>
            <a:spLocks noChangeShapeType="1"/>
          </p:cNvSpPr>
          <p:nvPr/>
        </p:nvSpPr>
        <p:spPr bwMode="auto">
          <a:xfrm>
            <a:off x="4430713" y="3060700"/>
            <a:ext cx="0" cy="539750"/>
          </a:xfrm>
          <a:prstGeom prst="line">
            <a:avLst/>
          </a:prstGeom>
          <a:noFill/>
          <a:ln w="9525">
            <a:solidFill>
              <a:schemeClr val="tx1"/>
            </a:solidFill>
            <a:round/>
            <a:headEnd/>
            <a:tailEnd/>
          </a:ln>
        </p:spPr>
        <p:txBody>
          <a:bodyPr/>
          <a:lstStyle/>
          <a:p>
            <a:endParaRPr lang="zh-CN" altLang="en-US">
              <a:latin typeface="Arial" pitchFamily="34" charset="0"/>
              <a:ea typeface="黑体" pitchFamily="49" charset="-122"/>
              <a:cs typeface="Arial" pitchFamily="34" charset="0"/>
            </a:endParaRPr>
          </a:p>
        </p:txBody>
      </p:sp>
      <p:sp>
        <p:nvSpPr>
          <p:cNvPr id="43013" name="AutoShape 13"/>
          <p:cNvSpPr>
            <a:spLocks noChangeArrowheads="1"/>
          </p:cNvSpPr>
          <p:nvPr/>
        </p:nvSpPr>
        <p:spPr bwMode="auto">
          <a:xfrm>
            <a:off x="4217988" y="2563813"/>
            <a:ext cx="431800" cy="504825"/>
          </a:xfrm>
          <a:prstGeom prst="upArrow">
            <a:avLst>
              <a:gd name="adj1" fmla="val 0"/>
              <a:gd name="adj2" fmla="val 64707"/>
            </a:avLst>
          </a:prstGeom>
          <a:noFill/>
          <a:ln w="9525">
            <a:solidFill>
              <a:schemeClr val="tx1"/>
            </a:solidFill>
            <a:miter lim="800000"/>
            <a:headEnd/>
            <a:tailEnd/>
          </a:ln>
        </p:spPr>
        <p:txBody>
          <a:bodyPr vert="eaVert" wrap="none" anchor="ctr"/>
          <a:lstStyle/>
          <a:p>
            <a:endParaRPr lang="zh-CN" altLang="en-US">
              <a:latin typeface="Arial" pitchFamily="34" charset="0"/>
              <a:ea typeface="黑体" pitchFamily="49" charset="-122"/>
              <a:cs typeface="Arial" pitchFamily="34" charset="0"/>
            </a:endParaRPr>
          </a:p>
        </p:txBody>
      </p:sp>
      <p:sp>
        <p:nvSpPr>
          <p:cNvPr id="43014" name="Rectangle 5"/>
          <p:cNvSpPr>
            <a:spLocks noChangeArrowheads="1"/>
          </p:cNvSpPr>
          <p:nvPr/>
        </p:nvSpPr>
        <p:spPr bwMode="auto">
          <a:xfrm>
            <a:off x="684213" y="3316288"/>
            <a:ext cx="2378075" cy="563562"/>
          </a:xfrm>
          <a:prstGeom prst="rect">
            <a:avLst/>
          </a:prstGeom>
          <a:solidFill>
            <a:schemeClr val="bg1"/>
          </a:solidFill>
          <a:ln w="12700">
            <a:solidFill>
              <a:srgbClr val="000000"/>
            </a:solidFill>
            <a:miter lim="800000"/>
            <a:headEnd/>
            <a:tailEnd/>
          </a:ln>
        </p:spPr>
        <p:txBody>
          <a:bodyPr lIns="0" tIns="31547" rIns="0" bIns="31547" anchor="ctr">
            <a:spAutoFit/>
          </a:bodyPr>
          <a:lstStyle/>
          <a:p>
            <a:pPr algn="ctr"/>
            <a:r>
              <a:rPr lang="en-US" altLang="zh-CN" sz="3200" b="1">
                <a:latin typeface="Arial" pitchFamily="34" charset="0"/>
                <a:ea typeface="黑体" pitchFamily="49" charset="-122"/>
                <a:cs typeface="Arial" pitchFamily="34" charset="0"/>
              </a:rPr>
              <a:t>BubbleSort</a:t>
            </a:r>
            <a:endParaRPr lang="en-US" altLang="zh-CN" sz="3200">
              <a:latin typeface="Arial" pitchFamily="34" charset="0"/>
              <a:ea typeface="黑体" pitchFamily="49" charset="-122"/>
              <a:cs typeface="Arial" pitchFamily="34" charset="0"/>
            </a:endParaRPr>
          </a:p>
        </p:txBody>
      </p:sp>
      <p:sp>
        <p:nvSpPr>
          <p:cNvPr id="43015" name="Rectangle 5"/>
          <p:cNvSpPr>
            <a:spLocks noChangeArrowheads="1"/>
          </p:cNvSpPr>
          <p:nvPr/>
        </p:nvSpPr>
        <p:spPr bwMode="auto">
          <a:xfrm>
            <a:off x="3347864" y="3290888"/>
            <a:ext cx="2184400" cy="563562"/>
          </a:xfrm>
          <a:prstGeom prst="rect">
            <a:avLst/>
          </a:prstGeom>
          <a:solidFill>
            <a:schemeClr val="bg1"/>
          </a:solidFill>
          <a:ln w="12700">
            <a:solidFill>
              <a:srgbClr val="000000"/>
            </a:solidFill>
            <a:miter lim="800000"/>
            <a:headEnd/>
            <a:tailEnd/>
          </a:ln>
        </p:spPr>
        <p:txBody>
          <a:bodyPr lIns="0" tIns="31547" rIns="0" bIns="31547" anchor="ctr">
            <a:spAutoFit/>
          </a:bodyPr>
          <a:lstStyle/>
          <a:p>
            <a:pPr algn="ctr"/>
            <a:r>
              <a:rPr lang="en-US" altLang="zh-CN" sz="3200" b="1">
                <a:latin typeface="Arial" pitchFamily="34" charset="0"/>
                <a:ea typeface="黑体" pitchFamily="49" charset="-122"/>
                <a:cs typeface="Arial" pitchFamily="34" charset="0"/>
              </a:rPr>
              <a:t>HeapSort</a:t>
            </a:r>
            <a:endParaRPr lang="en-US" altLang="zh-CN" sz="3200">
              <a:latin typeface="Arial" pitchFamily="34" charset="0"/>
              <a:ea typeface="黑体" pitchFamily="49" charset="-122"/>
              <a:cs typeface="Arial" pitchFamily="34" charset="0"/>
            </a:endParaRPr>
          </a:p>
        </p:txBody>
      </p:sp>
      <p:sp>
        <p:nvSpPr>
          <p:cNvPr id="43016" name="Rectangle 5"/>
          <p:cNvSpPr>
            <a:spLocks noChangeArrowheads="1"/>
          </p:cNvSpPr>
          <p:nvPr/>
        </p:nvSpPr>
        <p:spPr bwMode="auto">
          <a:xfrm>
            <a:off x="2841625" y="1974850"/>
            <a:ext cx="3168650" cy="563563"/>
          </a:xfrm>
          <a:prstGeom prst="rect">
            <a:avLst/>
          </a:prstGeom>
          <a:solidFill>
            <a:srgbClr val="FFFFFF"/>
          </a:solidFill>
          <a:ln w="12700">
            <a:solidFill>
              <a:srgbClr val="000000"/>
            </a:solidFill>
            <a:miter lim="800000"/>
            <a:headEnd/>
            <a:tailEnd/>
          </a:ln>
        </p:spPr>
        <p:txBody>
          <a:bodyPr lIns="0" tIns="31547" rIns="0" bIns="31547" anchor="ctr">
            <a:spAutoFit/>
          </a:bodyPr>
          <a:lstStyle/>
          <a:p>
            <a:r>
              <a:rPr lang="en-US" altLang="zh-CN" sz="3200" b="1" i="1">
                <a:solidFill>
                  <a:srgbClr val="0000CC"/>
                </a:solidFill>
                <a:latin typeface="Arial" pitchFamily="34" charset="0"/>
                <a:ea typeface="黑体" pitchFamily="49" charset="-122"/>
                <a:cs typeface="Arial" pitchFamily="34" charset="0"/>
              </a:rPr>
              <a:t>+sort()</a:t>
            </a:r>
          </a:p>
        </p:txBody>
      </p:sp>
      <p:sp>
        <p:nvSpPr>
          <p:cNvPr id="43017" name="矩形 27"/>
          <p:cNvSpPr>
            <a:spLocks noChangeArrowheads="1"/>
          </p:cNvSpPr>
          <p:nvPr/>
        </p:nvSpPr>
        <p:spPr bwMode="auto">
          <a:xfrm>
            <a:off x="6356350" y="1341438"/>
            <a:ext cx="1816100" cy="579437"/>
          </a:xfrm>
          <a:prstGeom prst="rect">
            <a:avLst/>
          </a:prstGeom>
          <a:noFill/>
          <a:ln w="9525">
            <a:noFill/>
            <a:miter lim="800000"/>
            <a:headEnd/>
            <a:tailEnd/>
          </a:ln>
        </p:spPr>
        <p:txBody>
          <a:bodyPr wrap="none">
            <a:spAutoFit/>
          </a:bodyPr>
          <a:lstStyle/>
          <a:p>
            <a:r>
              <a:rPr lang="zh-CN" altLang="en-US" sz="3200" b="1">
                <a:latin typeface="微软雅黑" panose="020B0503020204020204" pitchFamily="34" charset="-122"/>
                <a:ea typeface="微软雅黑" panose="020B0503020204020204" pitchFamily="34" charset="-122"/>
                <a:cs typeface="Arial" pitchFamily="34" charset="0"/>
              </a:rPr>
              <a:t>抽象接口</a:t>
            </a:r>
          </a:p>
        </p:txBody>
      </p:sp>
      <p:sp>
        <p:nvSpPr>
          <p:cNvPr id="43018" name="Rectangle 5"/>
          <p:cNvSpPr>
            <a:spLocks noChangeArrowheads="1"/>
          </p:cNvSpPr>
          <p:nvPr/>
        </p:nvSpPr>
        <p:spPr bwMode="auto">
          <a:xfrm>
            <a:off x="684213" y="3821113"/>
            <a:ext cx="2378075" cy="563562"/>
          </a:xfrm>
          <a:prstGeom prst="rect">
            <a:avLst/>
          </a:prstGeom>
          <a:solidFill>
            <a:schemeClr val="bg1"/>
          </a:solidFill>
          <a:ln w="12700">
            <a:solidFill>
              <a:srgbClr val="000000"/>
            </a:solidFill>
            <a:miter lim="800000"/>
            <a:headEnd/>
            <a:tailEnd/>
          </a:ln>
        </p:spPr>
        <p:txBody>
          <a:bodyPr lIns="0" tIns="31547" rIns="0" bIns="31547" anchor="ctr">
            <a:spAutoFit/>
          </a:bodyPr>
          <a:lstStyle/>
          <a:p>
            <a:r>
              <a:rPr lang="en-US" altLang="zh-CN" sz="3200" b="1">
                <a:solidFill>
                  <a:srgbClr val="0000CC"/>
                </a:solidFill>
                <a:latin typeface="Arial" pitchFamily="34" charset="0"/>
                <a:ea typeface="黑体" pitchFamily="49" charset="-122"/>
                <a:cs typeface="Arial" pitchFamily="34" charset="0"/>
              </a:rPr>
              <a:t>+sort()</a:t>
            </a:r>
            <a:endParaRPr lang="en-US" altLang="zh-CN" sz="3200">
              <a:solidFill>
                <a:srgbClr val="0000CC"/>
              </a:solidFill>
              <a:latin typeface="Arial" pitchFamily="34" charset="0"/>
              <a:ea typeface="黑体" pitchFamily="49" charset="-122"/>
              <a:cs typeface="Arial" pitchFamily="34" charset="0"/>
            </a:endParaRPr>
          </a:p>
        </p:txBody>
      </p:sp>
      <p:sp>
        <p:nvSpPr>
          <p:cNvPr id="43019" name="Rectangle 5"/>
          <p:cNvSpPr>
            <a:spLocks noChangeArrowheads="1"/>
          </p:cNvSpPr>
          <p:nvPr/>
        </p:nvSpPr>
        <p:spPr bwMode="auto">
          <a:xfrm>
            <a:off x="3357389" y="3800475"/>
            <a:ext cx="2174875" cy="563563"/>
          </a:xfrm>
          <a:prstGeom prst="rect">
            <a:avLst/>
          </a:prstGeom>
          <a:solidFill>
            <a:schemeClr val="bg1"/>
          </a:solidFill>
          <a:ln w="12700">
            <a:solidFill>
              <a:srgbClr val="000000"/>
            </a:solidFill>
            <a:miter lim="800000"/>
            <a:headEnd/>
            <a:tailEnd/>
          </a:ln>
        </p:spPr>
        <p:txBody>
          <a:bodyPr lIns="0" tIns="31547" rIns="0" bIns="31547" anchor="ctr">
            <a:spAutoFit/>
          </a:bodyPr>
          <a:lstStyle/>
          <a:p>
            <a:r>
              <a:rPr lang="en-US" altLang="zh-CN" sz="3200" b="1">
                <a:solidFill>
                  <a:srgbClr val="0000CC"/>
                </a:solidFill>
                <a:latin typeface="Arial" pitchFamily="34" charset="0"/>
                <a:ea typeface="黑体" pitchFamily="49" charset="-122"/>
                <a:cs typeface="Arial" pitchFamily="34" charset="0"/>
              </a:rPr>
              <a:t>+sort()</a:t>
            </a:r>
            <a:endParaRPr lang="en-US" altLang="zh-CN" sz="3200">
              <a:solidFill>
                <a:srgbClr val="0000CC"/>
              </a:solidFill>
              <a:latin typeface="Arial" pitchFamily="34" charset="0"/>
              <a:ea typeface="黑体" pitchFamily="49" charset="-122"/>
              <a:cs typeface="Arial" pitchFamily="34" charset="0"/>
            </a:endParaRPr>
          </a:p>
        </p:txBody>
      </p:sp>
      <p:sp>
        <p:nvSpPr>
          <p:cNvPr id="43020" name="Line 12"/>
          <p:cNvSpPr>
            <a:spLocks noChangeShapeType="1"/>
          </p:cNvSpPr>
          <p:nvPr/>
        </p:nvSpPr>
        <p:spPr bwMode="auto">
          <a:xfrm>
            <a:off x="7164288" y="3068638"/>
            <a:ext cx="0" cy="539750"/>
          </a:xfrm>
          <a:prstGeom prst="line">
            <a:avLst/>
          </a:prstGeom>
          <a:noFill/>
          <a:ln w="9525">
            <a:solidFill>
              <a:schemeClr val="tx1"/>
            </a:solidFill>
            <a:round/>
            <a:headEnd/>
            <a:tailEnd/>
          </a:ln>
        </p:spPr>
        <p:txBody>
          <a:bodyPr/>
          <a:lstStyle/>
          <a:p>
            <a:endParaRPr lang="zh-CN" altLang="en-US">
              <a:latin typeface="Arial" pitchFamily="34" charset="0"/>
              <a:ea typeface="黑体" pitchFamily="49" charset="-122"/>
              <a:cs typeface="Arial" pitchFamily="34" charset="0"/>
            </a:endParaRPr>
          </a:p>
        </p:txBody>
      </p:sp>
      <p:sp>
        <p:nvSpPr>
          <p:cNvPr id="43021" name="Rectangle 5"/>
          <p:cNvSpPr>
            <a:spLocks noChangeArrowheads="1"/>
          </p:cNvSpPr>
          <p:nvPr/>
        </p:nvSpPr>
        <p:spPr bwMode="auto">
          <a:xfrm>
            <a:off x="5727304" y="3324755"/>
            <a:ext cx="2802135" cy="556153"/>
          </a:xfrm>
          <a:prstGeom prst="rect">
            <a:avLst/>
          </a:prstGeom>
          <a:solidFill>
            <a:schemeClr val="bg1"/>
          </a:solidFill>
          <a:ln w="12700">
            <a:solidFill>
              <a:srgbClr val="000000"/>
            </a:solidFill>
            <a:miter lim="800000"/>
            <a:headEnd/>
            <a:tailEnd/>
          </a:ln>
        </p:spPr>
        <p:txBody>
          <a:bodyPr wrap="square" lIns="0" tIns="31547" rIns="0" bIns="31547" anchor="ctr">
            <a:spAutoFit/>
          </a:bodyPr>
          <a:lstStyle/>
          <a:p>
            <a:pPr algn="ctr"/>
            <a:r>
              <a:rPr lang="en-US" altLang="zh-CN" sz="3200" b="1">
                <a:latin typeface="Arial" pitchFamily="34" charset="0"/>
                <a:ea typeface="黑体" pitchFamily="49" charset="-122"/>
                <a:cs typeface="Arial" pitchFamily="34" charset="0"/>
              </a:rPr>
              <a:t>InsersionSort</a:t>
            </a:r>
            <a:endParaRPr lang="en-US" altLang="zh-CN" sz="3200">
              <a:latin typeface="Arial" pitchFamily="34" charset="0"/>
              <a:ea typeface="黑体" pitchFamily="49" charset="-122"/>
              <a:cs typeface="Arial" pitchFamily="34" charset="0"/>
            </a:endParaRPr>
          </a:p>
        </p:txBody>
      </p:sp>
      <p:sp>
        <p:nvSpPr>
          <p:cNvPr id="43022" name="Rectangle 5"/>
          <p:cNvSpPr>
            <a:spLocks noChangeArrowheads="1"/>
          </p:cNvSpPr>
          <p:nvPr/>
        </p:nvSpPr>
        <p:spPr bwMode="auto">
          <a:xfrm>
            <a:off x="5724128" y="3832225"/>
            <a:ext cx="2805575" cy="563563"/>
          </a:xfrm>
          <a:prstGeom prst="rect">
            <a:avLst/>
          </a:prstGeom>
          <a:solidFill>
            <a:schemeClr val="bg1"/>
          </a:solidFill>
          <a:ln w="12700">
            <a:solidFill>
              <a:srgbClr val="000000"/>
            </a:solidFill>
            <a:miter lim="800000"/>
            <a:headEnd/>
            <a:tailEnd/>
          </a:ln>
        </p:spPr>
        <p:txBody>
          <a:bodyPr wrap="square" lIns="0" tIns="31547" rIns="0" bIns="31547" anchor="ctr">
            <a:spAutoFit/>
          </a:bodyPr>
          <a:lstStyle/>
          <a:p>
            <a:r>
              <a:rPr lang="en-US" altLang="zh-CN" sz="3200" b="1">
                <a:solidFill>
                  <a:srgbClr val="0000CC"/>
                </a:solidFill>
                <a:latin typeface="Arial" pitchFamily="34" charset="0"/>
                <a:ea typeface="黑体" pitchFamily="49" charset="-122"/>
                <a:cs typeface="Arial" pitchFamily="34" charset="0"/>
              </a:rPr>
              <a:t>+sort()</a:t>
            </a:r>
            <a:endParaRPr lang="en-US" altLang="zh-CN" sz="3200">
              <a:solidFill>
                <a:srgbClr val="0000CC"/>
              </a:solidFill>
              <a:latin typeface="Arial" pitchFamily="34" charset="0"/>
              <a:ea typeface="黑体" pitchFamily="49" charset="-122"/>
              <a:cs typeface="Arial" pitchFamily="34" charset="0"/>
            </a:endParaRPr>
          </a:p>
        </p:txBody>
      </p:sp>
      <p:sp>
        <p:nvSpPr>
          <p:cNvPr id="43023" name="矩形 33"/>
          <p:cNvSpPr>
            <a:spLocks noChangeArrowheads="1"/>
          </p:cNvSpPr>
          <p:nvPr/>
        </p:nvSpPr>
        <p:spPr bwMode="auto">
          <a:xfrm>
            <a:off x="611188" y="5364163"/>
            <a:ext cx="7632700" cy="585787"/>
          </a:xfrm>
          <a:prstGeom prst="rect">
            <a:avLst/>
          </a:prstGeom>
          <a:noFill/>
          <a:ln w="9525">
            <a:noFill/>
            <a:miter lim="800000"/>
            <a:headEnd/>
            <a:tailEnd/>
          </a:ln>
        </p:spPr>
        <p:txBody>
          <a:bodyPr>
            <a:spAutoFit/>
          </a:bodyPr>
          <a:lstStyle/>
          <a:p>
            <a:r>
              <a:rPr lang="zh-CN" altLang="en-US" sz="3200" b="1" dirty="0">
                <a:latin typeface="微软雅黑" panose="020B0503020204020204" pitchFamily="34" charset="-122"/>
                <a:ea typeface="微软雅黑" panose="020B0503020204020204" pitchFamily="34" charset="-122"/>
              </a:rPr>
              <a:t>接口不变，通过新增加子类扩展系统功能</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250825" y="476672"/>
            <a:ext cx="8713788" cy="5976664"/>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复用抽象接口的好处</a:t>
            </a:r>
          </a:p>
          <a:p>
            <a:pPr eaLnBrk="1" hangingPunct="1"/>
            <a:r>
              <a:rPr lang="en-US" altLang="zh-CN" sz="3000" dirty="0" smtClean="0">
                <a:latin typeface="微软雅黑" panose="020B0503020204020204" pitchFamily="34" charset="-122"/>
                <a:ea typeface="微软雅黑" panose="020B0503020204020204" pitchFamily="34" charset="-122"/>
                <a:cs typeface="Arial" pitchFamily="34" charset="0"/>
              </a:rPr>
              <a:t>This 1990’s new definition advocates inheritance from abstract base classes</a:t>
            </a:r>
            <a:r>
              <a:rPr lang="en-US" altLang="zh-CN" sz="3000" dirty="0" smtClean="0">
                <a:solidFill>
                  <a:srgbClr val="0000CC"/>
                </a:solidFill>
                <a:latin typeface="微软雅黑" panose="020B0503020204020204" pitchFamily="34" charset="-122"/>
                <a:ea typeface="微软雅黑" panose="020B0503020204020204" pitchFamily="34" charset="-122"/>
                <a:cs typeface="Arial" pitchFamily="34" charset="0"/>
              </a:rPr>
              <a:t>. Interface specifications can be reused through inheritance but implementation need not be. </a:t>
            </a:r>
            <a:r>
              <a:rPr lang="zh-CN" altLang="en-US" sz="3000" b="1" dirty="0" smtClean="0">
                <a:latin typeface="微软雅黑" panose="020B0503020204020204" pitchFamily="34" charset="-122"/>
                <a:ea typeface="微软雅黑" panose="020B0503020204020204" pitchFamily="34" charset="-122"/>
                <a:cs typeface="Arial" pitchFamily="34" charset="0"/>
              </a:rPr>
              <a:t>利用继承获得抽象基类的接口的复用</a:t>
            </a:r>
            <a:r>
              <a:rPr lang="en-US" altLang="zh-CN" sz="3000" b="1" dirty="0" smtClean="0">
                <a:latin typeface="微软雅黑" panose="020B0503020204020204" pitchFamily="34" charset="-122"/>
                <a:ea typeface="微软雅黑" panose="020B0503020204020204" pitchFamily="34" charset="-122"/>
                <a:cs typeface="Arial" pitchFamily="34" charset="0"/>
              </a:rPr>
              <a:t> </a:t>
            </a:r>
          </a:p>
          <a:p>
            <a:pPr eaLnBrk="1" hangingPunct="1"/>
            <a:r>
              <a:rPr lang="en-US" altLang="zh-CN" sz="3000" dirty="0" smtClean="0">
                <a:latin typeface="微软雅黑" panose="020B0503020204020204" pitchFamily="34" charset="-122"/>
                <a:ea typeface="微软雅黑" panose="020B0503020204020204" pitchFamily="34" charset="-122"/>
                <a:cs typeface="Arial" pitchFamily="34" charset="0"/>
              </a:rPr>
              <a:t>The existing interface is closed to modifications and new implementations must, at a minimum, implement that interface. </a:t>
            </a:r>
            <a:r>
              <a:rPr lang="zh-CN" altLang="en-US" sz="3000" b="1" dirty="0" smtClean="0">
                <a:latin typeface="微软雅黑" panose="020B0503020204020204" pitchFamily="34" charset="-122"/>
                <a:ea typeface="微软雅黑" panose="020B0503020204020204" pitchFamily="34" charset="-122"/>
                <a:cs typeface="Arial" pitchFamily="34" charset="0"/>
              </a:rPr>
              <a:t>已存在的接口对修改是关闭的；子类至少必须实现该接口。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3">
                                            <p:txEl>
                                              <p:pRg st="2" end="2"/>
                                            </p:txEl>
                                          </p:spTgt>
                                        </p:tgtEl>
                                        <p:attrNameLst>
                                          <p:attrName>style.visibility</p:attrName>
                                        </p:attrNameLst>
                                      </p:cBhvr>
                                      <p:to>
                                        <p:strVal val="visible"/>
                                      </p:to>
                                    </p:set>
                                    <p:animEffect transition="in" filter="fade">
                                      <p:cBhvr>
                                        <p:cTn id="7" dur="1000"/>
                                        <p:tgtEl>
                                          <p:spTgt spid="44033">
                                            <p:txEl>
                                              <p:pRg st="2" end="2"/>
                                            </p:txEl>
                                          </p:spTgt>
                                        </p:tgtEl>
                                      </p:cBhvr>
                                    </p:animEffect>
                                    <p:anim calcmode="lin" valueType="num">
                                      <p:cBhvr>
                                        <p:cTn id="8" dur="1000" fill="hold"/>
                                        <p:tgtEl>
                                          <p:spTgt spid="4403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403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179512" y="1268413"/>
            <a:ext cx="8686800" cy="3744763"/>
          </a:xfrm>
        </p:spPr>
        <p:txBody>
          <a:bodyPr/>
          <a:lstStyle/>
          <a:p>
            <a:pPr eaLnBrk="1" hangingPunct="1"/>
            <a:r>
              <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例</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3</a:t>
            </a:r>
            <a:r>
              <a:rPr lang="en-US" altLang="zh-CN" sz="3000" b="1" dirty="0" smtClean="0">
                <a:latin typeface="Arial" pitchFamily="34" charset="0"/>
                <a:cs typeface="Arial" pitchFamily="34" charset="0"/>
              </a:rPr>
              <a:t>. If you are required to design a program to do encryption on string of text. Currently, there are two algorithms </a:t>
            </a:r>
          </a:p>
          <a:p>
            <a:pPr lvl="1" eaLnBrk="1" hangingPunct="1"/>
            <a:r>
              <a:rPr lang="en-US" altLang="zh-CN" sz="3000" b="1" dirty="0" smtClean="0">
                <a:solidFill>
                  <a:srgbClr val="0000CC"/>
                </a:solidFill>
                <a:latin typeface="Arial" pitchFamily="34" charset="0"/>
                <a:cs typeface="Arial" pitchFamily="34" charset="0"/>
              </a:rPr>
              <a:t>Encryption </a:t>
            </a:r>
            <a:r>
              <a:rPr lang="en-US" altLang="zh-CN" sz="3000" b="1" dirty="0" err="1" smtClean="0">
                <a:solidFill>
                  <a:srgbClr val="0000CC"/>
                </a:solidFill>
                <a:latin typeface="Arial" pitchFamily="34" charset="0"/>
                <a:cs typeface="Arial" pitchFamily="34" charset="0"/>
              </a:rPr>
              <a:t>Algorithm1</a:t>
            </a:r>
            <a:endParaRPr lang="en-US" altLang="zh-CN" sz="3000" b="1" dirty="0" smtClean="0">
              <a:solidFill>
                <a:srgbClr val="0000CC"/>
              </a:solidFill>
              <a:latin typeface="Arial" pitchFamily="34" charset="0"/>
              <a:cs typeface="Arial" pitchFamily="34" charset="0"/>
            </a:endParaRPr>
          </a:p>
          <a:p>
            <a:pPr lvl="1" eaLnBrk="1" hangingPunct="1"/>
            <a:r>
              <a:rPr lang="en-US" altLang="zh-CN" sz="3000" b="1" dirty="0" smtClean="0">
                <a:solidFill>
                  <a:srgbClr val="0000CC"/>
                </a:solidFill>
                <a:latin typeface="Arial" pitchFamily="34" charset="0"/>
                <a:cs typeface="Arial" pitchFamily="34" charset="0"/>
              </a:rPr>
              <a:t>Encryption </a:t>
            </a:r>
            <a:r>
              <a:rPr lang="en-US" altLang="zh-CN" sz="3000" b="1" dirty="0" err="1" smtClean="0">
                <a:solidFill>
                  <a:srgbClr val="0000CC"/>
                </a:solidFill>
                <a:latin typeface="Arial" pitchFamily="34" charset="0"/>
                <a:cs typeface="Arial" pitchFamily="34" charset="0"/>
              </a:rPr>
              <a:t>Algorithm2</a:t>
            </a:r>
            <a:endParaRPr lang="en-US" altLang="zh-CN" sz="3000" b="1" dirty="0" smtClean="0">
              <a:solidFill>
                <a:srgbClr val="0000CC"/>
              </a:solidFill>
              <a:latin typeface="Arial" pitchFamily="34" charset="0"/>
              <a:cs typeface="Arial" pitchFamily="34" charset="0"/>
            </a:endParaRPr>
          </a:p>
          <a:p>
            <a:pPr eaLnBrk="1" hangingPunct="1">
              <a:buFont typeface="Arial" charset="0"/>
              <a:buNone/>
            </a:pPr>
            <a:r>
              <a:rPr lang="en-US" altLang="zh-CN" sz="3000" b="1" dirty="0" smtClean="0">
                <a:latin typeface="Arial" pitchFamily="34" charset="0"/>
                <a:cs typeface="Arial" pitchFamily="34" charset="0"/>
              </a:rPr>
              <a:t>    which can be used to encrypt text strings, in  </a:t>
            </a:r>
          </a:p>
          <a:p>
            <a:pPr eaLnBrk="1" hangingPunct="1">
              <a:buFont typeface="Arial" charset="0"/>
              <a:buNone/>
            </a:pPr>
            <a:r>
              <a:rPr lang="en-US" altLang="zh-CN" sz="3000" b="1" dirty="0" smtClean="0">
                <a:latin typeface="Arial" pitchFamily="34" charset="0"/>
                <a:cs typeface="Arial" pitchFamily="34" charset="0"/>
              </a:rPr>
              <a:t>    different ways.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900113" y="2454275"/>
            <a:ext cx="7344295" cy="636588"/>
          </a:xfrm>
          <a:prstGeom prst="rect">
            <a:avLst/>
          </a:prstGeom>
          <a:solidFill>
            <a:srgbClr val="FFFFFF"/>
          </a:solidFill>
          <a:ln w="9525">
            <a:solidFill>
              <a:schemeClr val="tx1"/>
            </a:solidFill>
            <a:miter lim="800000"/>
            <a:headEnd/>
            <a:tailEnd/>
          </a:ln>
          <a:effectLst/>
          <a:extLst/>
        </p:spPr>
        <p:txBody>
          <a:bodyPr wrap="square" lIns="0" tIns="72000" rIns="0" bIns="72000" anchor="ctr">
            <a:spAutoFit/>
          </a:bodyPr>
          <a:lstStyle/>
          <a:p>
            <a:pPr algn="ctr">
              <a:defRPr/>
            </a:pPr>
            <a:r>
              <a:rPr lang="en-US" altLang="zh-CN" sz="3200" b="1" dirty="0"/>
              <a:t>Encryption</a:t>
            </a:r>
            <a:r>
              <a:rPr lang="en-US" altLang="zh-CN" sz="2800" dirty="0">
                <a:solidFill>
                  <a:srgbClr val="0000CC"/>
                </a:solidFill>
                <a:effectLst>
                  <a:outerShdw blurRad="38100" dist="38100" dir="2700000" algn="tl">
                    <a:srgbClr val="C0C0C0"/>
                  </a:outerShdw>
                </a:effectLst>
              </a:rPr>
              <a:t> </a:t>
            </a:r>
          </a:p>
        </p:txBody>
      </p:sp>
      <p:sp>
        <p:nvSpPr>
          <p:cNvPr id="5" name="Rectangle 9"/>
          <p:cNvSpPr>
            <a:spLocks noChangeArrowheads="1"/>
          </p:cNvSpPr>
          <p:nvPr/>
        </p:nvSpPr>
        <p:spPr bwMode="auto">
          <a:xfrm>
            <a:off x="900113" y="3254995"/>
            <a:ext cx="7344295" cy="1068736"/>
          </a:xfrm>
          <a:prstGeom prst="rect">
            <a:avLst/>
          </a:prstGeom>
          <a:solidFill>
            <a:srgbClr val="FFFFFF"/>
          </a:solidFill>
          <a:ln w="9525">
            <a:solidFill>
              <a:schemeClr val="tx1"/>
            </a:solidFill>
            <a:miter lim="800000"/>
            <a:headEnd/>
            <a:tailEnd/>
          </a:ln>
          <a:effectLst/>
          <a:extLst/>
        </p:spPr>
        <p:txBody>
          <a:bodyPr wrap="square" lIns="54000" tIns="72000" rIns="0" bIns="72000" anchor="ctr">
            <a:spAutoFit/>
          </a:bodyPr>
          <a:lstStyle/>
          <a:p>
            <a:pPr>
              <a:defRPr/>
            </a:pPr>
            <a:r>
              <a:rPr lang="en-US" altLang="zh-CN" sz="3000" b="1" dirty="0"/>
              <a:t>+</a:t>
            </a:r>
            <a:r>
              <a:rPr lang="en-US" altLang="zh-CN" sz="3000" b="1" dirty="0" err="1"/>
              <a:t>encryptAlgorithm1</a:t>
            </a:r>
            <a:r>
              <a:rPr lang="en-US" altLang="zh-CN" sz="3000" b="1" dirty="0"/>
              <a:t>(a: String): String</a:t>
            </a:r>
          </a:p>
          <a:p>
            <a:pPr>
              <a:defRPr/>
            </a:pPr>
            <a:r>
              <a:rPr lang="en-US" altLang="zh-CN" sz="3000" b="1" dirty="0"/>
              <a:t>+</a:t>
            </a:r>
            <a:r>
              <a:rPr lang="en-US" altLang="zh-CN" sz="3000" b="1" dirty="0" err="1"/>
              <a:t>encryptAlgorithm2</a:t>
            </a:r>
            <a:r>
              <a:rPr lang="en-US" altLang="zh-CN" sz="3000" b="1" dirty="0"/>
              <a:t>(a: String): String</a:t>
            </a:r>
            <a:endParaRPr lang="en-US" altLang="zh-CN" sz="3000" b="1" dirty="0">
              <a:effectLst>
                <a:outerShdw blurRad="38100" dist="38100" dir="2700000" algn="tl">
                  <a:srgbClr val="C0C0C0"/>
                </a:outerShdw>
              </a:effectLst>
            </a:endParaRPr>
          </a:p>
        </p:txBody>
      </p:sp>
      <p:sp>
        <p:nvSpPr>
          <p:cNvPr id="46083" name="Rectangle 10"/>
          <p:cNvSpPr>
            <a:spLocks noChangeArrowheads="1"/>
          </p:cNvSpPr>
          <p:nvPr/>
        </p:nvSpPr>
        <p:spPr bwMode="auto">
          <a:xfrm>
            <a:off x="900113" y="3090863"/>
            <a:ext cx="7344295" cy="257175"/>
          </a:xfrm>
          <a:prstGeom prst="rect">
            <a:avLst/>
          </a:prstGeom>
          <a:solidFill>
            <a:srgbClr val="FFFFFF"/>
          </a:solidFill>
          <a:ln w="9525">
            <a:solidFill>
              <a:schemeClr val="tx1"/>
            </a:solidFill>
            <a:miter lim="800000"/>
            <a:headEnd/>
            <a:tailEnd/>
          </a:ln>
        </p:spPr>
        <p:txBody>
          <a:bodyPr wrap="none" anchor="ctr"/>
          <a:lstStyle/>
          <a:p>
            <a:pPr algn="ctr"/>
            <a:endParaRPr lang="zh-CN" altLang="zh-CN" sz="2800"/>
          </a:p>
        </p:txBody>
      </p:sp>
      <p:sp>
        <p:nvSpPr>
          <p:cNvPr id="46084" name="矩形 6"/>
          <p:cNvSpPr>
            <a:spLocks noChangeArrowheads="1"/>
          </p:cNvSpPr>
          <p:nvPr/>
        </p:nvSpPr>
        <p:spPr bwMode="auto">
          <a:xfrm>
            <a:off x="611188" y="1033463"/>
            <a:ext cx="7129462" cy="584200"/>
          </a:xfrm>
          <a:prstGeom prst="rect">
            <a:avLst/>
          </a:prstGeom>
          <a:noFill/>
          <a:ln w="9525">
            <a:noFill/>
            <a:miter lim="800000"/>
            <a:headEnd/>
            <a:tailEnd/>
          </a:ln>
        </p:spPr>
        <p:txBody>
          <a:bodyPr>
            <a:spAutoFit/>
          </a:bodyPr>
          <a:lstStyle/>
          <a:p>
            <a:r>
              <a:rPr lang="en-US" altLang="zh-CN" sz="3200"/>
              <a:t>Your original design may look like this: </a:t>
            </a:r>
            <a:endParaRPr lang="zh-CN" altLang="zh-CN" sz="3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457200" y="1196975"/>
            <a:ext cx="8229600" cy="4537075"/>
          </a:xfrm>
        </p:spPr>
        <p:txBody>
          <a:bodyPr/>
          <a:lstStyle/>
          <a:p>
            <a:r>
              <a:rPr lang="en-US" altLang="zh-CN" b="1" dirty="0" smtClean="0">
                <a:solidFill>
                  <a:srgbClr val="0000CC"/>
                </a:solidFill>
                <a:latin typeface="微软雅黑" panose="020B0503020204020204" pitchFamily="34" charset="-122"/>
                <a:ea typeface="微软雅黑" panose="020B0503020204020204" pitchFamily="34" charset="-122"/>
              </a:rPr>
              <a:t>Comment</a:t>
            </a:r>
            <a:r>
              <a:rPr lang="en-US" altLang="zh-CN" dirty="0" smtClean="0">
                <a:latin typeface="微软雅黑" panose="020B0503020204020204" pitchFamily="34" charset="-122"/>
                <a:ea typeface="微软雅黑" panose="020B0503020204020204" pitchFamily="34" charset="-122"/>
              </a:rPr>
              <a:t>: this design works, but it has problems:</a:t>
            </a:r>
          </a:p>
          <a:p>
            <a:pPr marL="857250" lvl="1" indent="-457200">
              <a:buFont typeface="Arial" charset="0"/>
              <a:buChar char="•"/>
            </a:pPr>
            <a:r>
              <a:rPr lang="en-US" altLang="zh-CN" sz="3200" dirty="0" smtClean="0">
                <a:latin typeface="微软雅黑" panose="020B0503020204020204" pitchFamily="34" charset="-122"/>
                <a:ea typeface="微软雅黑" panose="020B0503020204020204" pitchFamily="34" charset="-122"/>
              </a:rPr>
              <a:t>If you want to </a:t>
            </a:r>
            <a:r>
              <a:rPr lang="en-US" altLang="zh-CN" sz="3200" b="1" dirty="0" smtClean="0">
                <a:solidFill>
                  <a:srgbClr val="0000CC"/>
                </a:solidFill>
                <a:latin typeface="微软雅黑" panose="020B0503020204020204" pitchFamily="34" charset="-122"/>
                <a:ea typeface="微软雅黑" panose="020B0503020204020204" pitchFamily="34" charset="-122"/>
              </a:rPr>
              <a:t>change</a:t>
            </a:r>
            <a:r>
              <a:rPr lang="en-US" altLang="zh-CN" sz="3200" dirty="0" smtClean="0">
                <a:latin typeface="微软雅黑" panose="020B0503020204020204" pitchFamily="34" charset="-122"/>
                <a:ea typeface="微软雅黑" panose="020B0503020204020204" pitchFamily="34" charset="-122"/>
              </a:rPr>
              <a:t> an algorithm, you need to change the class, and </a:t>
            </a:r>
          </a:p>
          <a:p>
            <a:pPr marL="857250" lvl="1" indent="-457200">
              <a:buFont typeface="Arial" charset="0"/>
              <a:buChar char="•"/>
            </a:pPr>
            <a:r>
              <a:rPr lang="en-US" altLang="zh-CN" sz="3200" dirty="0" smtClean="0">
                <a:latin typeface="微软雅黑" panose="020B0503020204020204" pitchFamily="34" charset="-122"/>
                <a:ea typeface="微软雅黑" panose="020B0503020204020204" pitchFamily="34" charset="-122"/>
              </a:rPr>
              <a:t>If you want to </a:t>
            </a:r>
            <a:r>
              <a:rPr lang="en-US" altLang="zh-CN" sz="3200" b="1" dirty="0" smtClean="0">
                <a:solidFill>
                  <a:srgbClr val="0000CC"/>
                </a:solidFill>
                <a:latin typeface="微软雅黑" panose="020B0503020204020204" pitchFamily="34" charset="-122"/>
                <a:ea typeface="微软雅黑" panose="020B0503020204020204" pitchFamily="34" charset="-122"/>
              </a:rPr>
              <a:t>add</a:t>
            </a:r>
            <a:r>
              <a:rPr lang="en-US" altLang="zh-CN" sz="3200" dirty="0" smtClean="0">
                <a:latin typeface="微软雅黑" panose="020B0503020204020204" pitchFamily="34" charset="-122"/>
                <a:ea typeface="微软雅黑" panose="020B0503020204020204" pitchFamily="34" charset="-122"/>
              </a:rPr>
              <a:t> a new algorithm, you still need change the class</a:t>
            </a:r>
          </a:p>
          <a:p>
            <a:r>
              <a:rPr lang="en-US" altLang="zh-CN" b="1" dirty="0" smtClean="0">
                <a:solidFill>
                  <a:srgbClr val="0000CC"/>
                </a:solidFill>
                <a:latin typeface="微软雅黑" panose="020B0503020204020204" pitchFamily="34" charset="-122"/>
                <a:ea typeface="微软雅黑" panose="020B0503020204020204" pitchFamily="34" charset="-122"/>
              </a:rPr>
              <a:t>It doesn’t follow the open-closed principle</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4"/>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48130" name="Line 40"/>
          <p:cNvSpPr>
            <a:spLocks noChangeShapeType="1"/>
          </p:cNvSpPr>
          <p:nvPr/>
        </p:nvSpPr>
        <p:spPr bwMode="auto">
          <a:xfrm>
            <a:off x="6875463" y="3917950"/>
            <a:ext cx="0" cy="358775"/>
          </a:xfrm>
          <a:prstGeom prst="line">
            <a:avLst/>
          </a:prstGeom>
          <a:noFill/>
          <a:ln w="9525">
            <a:solidFill>
              <a:schemeClr val="tx1"/>
            </a:solidFill>
            <a:round/>
            <a:headEnd/>
            <a:tailEnd/>
          </a:ln>
        </p:spPr>
        <p:txBody>
          <a:bodyPr/>
          <a:lstStyle/>
          <a:p>
            <a:endParaRPr lang="zh-CN" altLang="en-US"/>
          </a:p>
        </p:txBody>
      </p:sp>
      <p:sp>
        <p:nvSpPr>
          <p:cNvPr id="217091" name="Rectangle 3"/>
          <p:cNvSpPr>
            <a:spLocks noChangeArrowheads="1"/>
          </p:cNvSpPr>
          <p:nvPr/>
        </p:nvSpPr>
        <p:spPr bwMode="auto">
          <a:xfrm>
            <a:off x="2492375" y="2420938"/>
            <a:ext cx="4537075" cy="509587"/>
          </a:xfrm>
          <a:prstGeom prst="rect">
            <a:avLst/>
          </a:prstGeom>
          <a:solidFill>
            <a:srgbClr val="FFFFFF"/>
          </a:solidFill>
          <a:ln w="9525">
            <a:solidFill>
              <a:schemeClr val="tx1"/>
            </a:solidFill>
            <a:miter lim="800000"/>
            <a:headEnd/>
            <a:tailEnd/>
          </a:ln>
          <a:effectLst/>
          <a:extLst/>
        </p:spPr>
        <p:txBody>
          <a:bodyPr lIns="0" tIns="36000" rIns="0" bIns="36000" anchor="ctr">
            <a:spAutoFit/>
          </a:bodyPr>
          <a:lstStyle/>
          <a:p>
            <a:pPr algn="ctr">
              <a:defRPr/>
            </a:pPr>
            <a:r>
              <a:rPr lang="en-US" altLang="zh-CN" sz="2800" b="1" i="1" dirty="0"/>
              <a:t>Encryption</a:t>
            </a:r>
            <a:r>
              <a:rPr lang="en-US" altLang="zh-CN" sz="2400" b="1" dirty="0">
                <a:effectLst>
                  <a:outerShdw blurRad="38100" dist="38100" dir="2700000" algn="tl">
                    <a:srgbClr val="C0C0C0"/>
                  </a:outerShdw>
                </a:effectLst>
              </a:rPr>
              <a:t> </a:t>
            </a:r>
          </a:p>
        </p:txBody>
      </p:sp>
      <p:sp>
        <p:nvSpPr>
          <p:cNvPr id="217092" name="Rectangle 4"/>
          <p:cNvSpPr>
            <a:spLocks noChangeArrowheads="1"/>
          </p:cNvSpPr>
          <p:nvPr/>
        </p:nvSpPr>
        <p:spPr bwMode="auto">
          <a:xfrm>
            <a:off x="2492375" y="2919413"/>
            <a:ext cx="4537075" cy="565150"/>
          </a:xfrm>
          <a:prstGeom prst="rect">
            <a:avLst/>
          </a:prstGeom>
          <a:solidFill>
            <a:srgbClr val="FFFFFF"/>
          </a:solidFill>
          <a:ln w="9525">
            <a:solidFill>
              <a:schemeClr val="tx1"/>
            </a:solidFill>
            <a:miter lim="800000"/>
            <a:headEnd/>
            <a:tailEnd/>
          </a:ln>
          <a:effectLst/>
          <a:extLst/>
        </p:spPr>
        <p:txBody>
          <a:bodyPr wrap="none" lIns="0" tIns="0" rIns="0" bIns="0" anchor="ctr"/>
          <a:lstStyle/>
          <a:p>
            <a:pPr>
              <a:defRPr/>
            </a:pPr>
            <a:r>
              <a:rPr lang="en-US" altLang="zh-CN" sz="2800" b="1" i="1" dirty="0">
                <a:solidFill>
                  <a:srgbClr val="0000CC"/>
                </a:solidFill>
              </a:rPr>
              <a:t>+encrypt(a: String): String</a:t>
            </a:r>
            <a:endParaRPr lang="en-US" altLang="zh-CN" sz="2800" b="1" i="1" dirty="0">
              <a:solidFill>
                <a:srgbClr val="0000CC"/>
              </a:solidFill>
              <a:effectLst>
                <a:outerShdw blurRad="38100" dist="38100" dir="2700000" algn="tl">
                  <a:srgbClr val="C0C0C0"/>
                </a:outerShdw>
              </a:effectLst>
            </a:endParaRPr>
          </a:p>
        </p:txBody>
      </p:sp>
      <p:sp>
        <p:nvSpPr>
          <p:cNvPr id="48133" name="Line 6"/>
          <p:cNvSpPr>
            <a:spLocks noChangeShapeType="1"/>
          </p:cNvSpPr>
          <p:nvPr/>
        </p:nvSpPr>
        <p:spPr bwMode="auto">
          <a:xfrm>
            <a:off x="2339975" y="3916363"/>
            <a:ext cx="4535488" cy="0"/>
          </a:xfrm>
          <a:prstGeom prst="line">
            <a:avLst/>
          </a:prstGeom>
          <a:noFill/>
          <a:ln w="9525">
            <a:solidFill>
              <a:schemeClr val="tx1"/>
            </a:solidFill>
            <a:round/>
            <a:headEnd/>
            <a:tailEnd/>
          </a:ln>
        </p:spPr>
        <p:txBody>
          <a:bodyPr/>
          <a:lstStyle/>
          <a:p>
            <a:endParaRPr lang="zh-CN" altLang="en-US"/>
          </a:p>
        </p:txBody>
      </p:sp>
      <p:sp>
        <p:nvSpPr>
          <p:cNvPr id="217096" name="Rectangle 8"/>
          <p:cNvSpPr>
            <a:spLocks noChangeArrowheads="1"/>
          </p:cNvSpPr>
          <p:nvPr/>
        </p:nvSpPr>
        <p:spPr bwMode="auto">
          <a:xfrm>
            <a:off x="242888" y="4167188"/>
            <a:ext cx="4221162" cy="509587"/>
          </a:xfrm>
          <a:prstGeom prst="rect">
            <a:avLst/>
          </a:prstGeom>
          <a:solidFill>
            <a:srgbClr val="FFFFFF"/>
          </a:solidFill>
          <a:ln w="9525">
            <a:solidFill>
              <a:schemeClr val="tx1"/>
            </a:solidFill>
            <a:miter lim="800000"/>
            <a:headEnd/>
            <a:tailEnd/>
          </a:ln>
          <a:effectLst/>
          <a:extLst/>
        </p:spPr>
        <p:txBody>
          <a:bodyPr lIns="0" tIns="36000" rIns="0" bIns="36000" anchor="ctr">
            <a:spAutoFit/>
          </a:bodyPr>
          <a:lstStyle/>
          <a:p>
            <a:pPr algn="ctr">
              <a:defRPr/>
            </a:pPr>
            <a:r>
              <a:rPr lang="en-US" altLang="zh-CN" sz="2800" b="1" dirty="0" err="1"/>
              <a:t>Encryption1</a:t>
            </a:r>
            <a:r>
              <a:rPr lang="en-US" altLang="zh-CN" dirty="0">
                <a:solidFill>
                  <a:srgbClr val="0000CC"/>
                </a:solidFill>
                <a:effectLst>
                  <a:outerShdw blurRad="38100" dist="38100" dir="2700000" algn="tl">
                    <a:srgbClr val="C0C0C0"/>
                  </a:outerShdw>
                </a:effectLst>
              </a:rPr>
              <a:t> </a:t>
            </a:r>
          </a:p>
        </p:txBody>
      </p:sp>
      <p:sp>
        <p:nvSpPr>
          <p:cNvPr id="217097" name="Rectangle 9"/>
          <p:cNvSpPr>
            <a:spLocks noChangeArrowheads="1"/>
          </p:cNvSpPr>
          <p:nvPr/>
        </p:nvSpPr>
        <p:spPr bwMode="auto">
          <a:xfrm>
            <a:off x="242888" y="4692650"/>
            <a:ext cx="4221162" cy="546100"/>
          </a:xfrm>
          <a:prstGeom prst="rect">
            <a:avLst/>
          </a:prstGeom>
          <a:solidFill>
            <a:srgbClr val="FFFFFF"/>
          </a:solidFill>
          <a:ln w="9525">
            <a:solidFill>
              <a:schemeClr val="tx1"/>
            </a:solidFill>
            <a:miter lim="800000"/>
            <a:headEnd/>
            <a:tailEnd/>
          </a:ln>
          <a:effectLst/>
          <a:extLst/>
        </p:spPr>
        <p:txBody>
          <a:bodyPr lIns="0" tIns="72000" rIns="0" bIns="72000" anchor="ctr">
            <a:spAutoFit/>
          </a:bodyPr>
          <a:lstStyle/>
          <a:p>
            <a:pPr>
              <a:defRPr/>
            </a:pPr>
            <a:r>
              <a:rPr lang="en-US" altLang="zh-CN" sz="2600" b="1" dirty="0"/>
              <a:t>+encrypt(a: String): String</a:t>
            </a:r>
            <a:endParaRPr lang="en-US" altLang="zh-CN" sz="2600" b="1" dirty="0">
              <a:effectLst>
                <a:outerShdw blurRad="38100" dist="38100" dir="2700000" algn="tl">
                  <a:srgbClr val="C0C0C0"/>
                </a:outerShdw>
              </a:effectLst>
            </a:endParaRPr>
          </a:p>
        </p:txBody>
      </p:sp>
      <p:sp>
        <p:nvSpPr>
          <p:cNvPr id="48136" name="AutoShape 27"/>
          <p:cNvSpPr>
            <a:spLocks noChangeArrowheads="1"/>
          </p:cNvSpPr>
          <p:nvPr/>
        </p:nvSpPr>
        <p:spPr bwMode="auto">
          <a:xfrm>
            <a:off x="4603750" y="3484563"/>
            <a:ext cx="287338" cy="433387"/>
          </a:xfrm>
          <a:prstGeom prst="upArrow">
            <a:avLst>
              <a:gd name="adj1" fmla="val 0"/>
              <a:gd name="adj2" fmla="val 88374"/>
            </a:avLst>
          </a:prstGeom>
          <a:solidFill>
            <a:srgbClr val="333333"/>
          </a:solidFill>
          <a:ln w="9525">
            <a:solidFill>
              <a:schemeClr val="tx1"/>
            </a:solidFill>
            <a:miter lim="800000"/>
            <a:headEnd/>
            <a:tailEnd/>
          </a:ln>
        </p:spPr>
        <p:txBody>
          <a:bodyPr wrap="none" anchor="ctr"/>
          <a:lstStyle/>
          <a:p>
            <a:pPr algn="ctr"/>
            <a:endParaRPr lang="zh-CN" altLang="zh-CN"/>
          </a:p>
        </p:txBody>
      </p:sp>
      <p:sp>
        <p:nvSpPr>
          <p:cNvPr id="48137" name="Line 28"/>
          <p:cNvSpPr>
            <a:spLocks noChangeShapeType="1"/>
          </p:cNvSpPr>
          <p:nvPr/>
        </p:nvSpPr>
        <p:spPr bwMode="auto">
          <a:xfrm>
            <a:off x="2339975" y="3916363"/>
            <a:ext cx="3175" cy="287337"/>
          </a:xfrm>
          <a:prstGeom prst="line">
            <a:avLst/>
          </a:prstGeom>
          <a:noFill/>
          <a:ln w="9525">
            <a:solidFill>
              <a:schemeClr val="tx1"/>
            </a:solidFill>
            <a:round/>
            <a:headEnd/>
            <a:tailEnd/>
          </a:ln>
        </p:spPr>
        <p:txBody>
          <a:bodyPr/>
          <a:lstStyle/>
          <a:p>
            <a:endParaRPr lang="zh-CN" altLang="en-US"/>
          </a:p>
        </p:txBody>
      </p:sp>
      <p:sp>
        <p:nvSpPr>
          <p:cNvPr id="48138" name="矩形 19"/>
          <p:cNvSpPr>
            <a:spLocks noChangeArrowheads="1"/>
          </p:cNvSpPr>
          <p:nvPr/>
        </p:nvSpPr>
        <p:spPr bwMode="auto">
          <a:xfrm>
            <a:off x="242888" y="476250"/>
            <a:ext cx="8505576" cy="1477328"/>
          </a:xfrm>
          <a:prstGeom prst="rect">
            <a:avLst/>
          </a:prstGeom>
          <a:noFill/>
          <a:ln w="9525">
            <a:noFill/>
            <a:miter lim="800000"/>
            <a:headEnd/>
            <a:tailEnd/>
          </a:ln>
        </p:spPr>
        <p:txBody>
          <a:bodyPr wrap="square">
            <a:spAutoFit/>
          </a:bodyPr>
          <a:lstStyle/>
          <a:p>
            <a:r>
              <a:rPr lang="en-US" altLang="zh-CN" sz="3000" b="1" dirty="0">
                <a:solidFill>
                  <a:srgbClr val="0000CC"/>
                </a:solidFill>
                <a:latin typeface="微软雅黑" panose="020B0503020204020204" pitchFamily="34" charset="-122"/>
                <a:ea typeface="微软雅黑" panose="020B0503020204020204" pitchFamily="34" charset="-122"/>
              </a:rPr>
              <a:t>The improved design</a:t>
            </a:r>
            <a:r>
              <a:rPr lang="en-US" altLang="zh-CN" sz="3000" dirty="0">
                <a:latin typeface="微软雅黑" panose="020B0503020204020204" pitchFamily="34" charset="-122"/>
                <a:ea typeface="微软雅黑" panose="020B0503020204020204" pitchFamily="34" charset="-122"/>
              </a:rPr>
              <a:t>: use an </a:t>
            </a:r>
            <a:r>
              <a:rPr lang="en-US" altLang="zh-CN" sz="3000" dirty="0">
                <a:solidFill>
                  <a:srgbClr val="0000CC"/>
                </a:solidFill>
                <a:latin typeface="微软雅黑" panose="020B0503020204020204" pitchFamily="34" charset="-122"/>
                <a:ea typeface="微软雅黑" panose="020B0503020204020204" pitchFamily="34" charset="-122"/>
              </a:rPr>
              <a:t>abstract super </a:t>
            </a:r>
            <a:r>
              <a:rPr lang="en-US" altLang="zh-CN" sz="3000" dirty="0" smtClean="0">
                <a:solidFill>
                  <a:srgbClr val="0000CC"/>
                </a:solidFill>
                <a:latin typeface="微软雅黑" panose="020B0503020204020204" pitchFamily="34" charset="-122"/>
                <a:ea typeface="微软雅黑" panose="020B0503020204020204" pitchFamily="34" charset="-122"/>
              </a:rPr>
              <a:t>class</a:t>
            </a:r>
            <a:r>
              <a:rPr lang="en-US" altLang="zh-CN" sz="3000" dirty="0" smtClean="0">
                <a:latin typeface="微软雅黑" panose="020B0503020204020204" pitchFamily="34" charset="-122"/>
                <a:ea typeface="微软雅黑" panose="020B0503020204020204" pitchFamily="34" charset="-122"/>
              </a:rPr>
              <a:t> with two subclasses, </a:t>
            </a:r>
            <a:r>
              <a:rPr lang="en-US" altLang="zh-CN" sz="3000" dirty="0">
                <a:latin typeface="微软雅黑" panose="020B0503020204020204" pitchFamily="34" charset="-122"/>
                <a:ea typeface="微软雅黑" panose="020B0503020204020204" pitchFamily="34" charset="-122"/>
              </a:rPr>
              <a:t>each does encryption the way its class name suggests. </a:t>
            </a:r>
            <a:endParaRPr lang="zh-CN" altLang="zh-CN" sz="3000" dirty="0">
              <a:latin typeface="微软雅黑" panose="020B0503020204020204" pitchFamily="34" charset="-122"/>
              <a:ea typeface="微软雅黑" panose="020B0503020204020204" pitchFamily="34" charset="-122"/>
            </a:endParaRPr>
          </a:p>
        </p:txBody>
      </p:sp>
      <p:sp>
        <p:nvSpPr>
          <p:cNvPr id="18" name="Rectangle 8"/>
          <p:cNvSpPr>
            <a:spLocks noChangeArrowheads="1"/>
          </p:cNvSpPr>
          <p:nvPr/>
        </p:nvSpPr>
        <p:spPr bwMode="auto">
          <a:xfrm>
            <a:off x="4646613" y="4184650"/>
            <a:ext cx="4221162" cy="509588"/>
          </a:xfrm>
          <a:prstGeom prst="rect">
            <a:avLst/>
          </a:prstGeom>
          <a:solidFill>
            <a:srgbClr val="FFFFFF"/>
          </a:solidFill>
          <a:ln w="9525">
            <a:solidFill>
              <a:schemeClr val="tx1"/>
            </a:solidFill>
            <a:miter lim="800000"/>
            <a:headEnd/>
            <a:tailEnd/>
          </a:ln>
          <a:effectLst/>
          <a:extLst/>
        </p:spPr>
        <p:txBody>
          <a:bodyPr lIns="0" tIns="36000" rIns="0" bIns="36000" anchor="ctr">
            <a:spAutoFit/>
          </a:bodyPr>
          <a:lstStyle/>
          <a:p>
            <a:pPr algn="ctr">
              <a:defRPr/>
            </a:pPr>
            <a:r>
              <a:rPr lang="en-US" altLang="zh-CN" sz="2800" b="1" dirty="0" err="1"/>
              <a:t>Encryption2</a:t>
            </a:r>
            <a:r>
              <a:rPr lang="en-US" altLang="zh-CN" dirty="0">
                <a:solidFill>
                  <a:srgbClr val="0000CC"/>
                </a:solidFill>
                <a:effectLst>
                  <a:outerShdw blurRad="38100" dist="38100" dir="2700000" algn="tl">
                    <a:srgbClr val="C0C0C0"/>
                  </a:outerShdw>
                </a:effectLst>
              </a:rPr>
              <a:t> </a:t>
            </a:r>
          </a:p>
        </p:txBody>
      </p:sp>
      <p:sp>
        <p:nvSpPr>
          <p:cNvPr id="19" name="Rectangle 9"/>
          <p:cNvSpPr>
            <a:spLocks noChangeArrowheads="1"/>
          </p:cNvSpPr>
          <p:nvPr/>
        </p:nvSpPr>
        <p:spPr bwMode="auto">
          <a:xfrm>
            <a:off x="4646613" y="4697413"/>
            <a:ext cx="4221162" cy="546100"/>
          </a:xfrm>
          <a:prstGeom prst="rect">
            <a:avLst/>
          </a:prstGeom>
          <a:solidFill>
            <a:srgbClr val="FFFFFF"/>
          </a:solidFill>
          <a:ln w="9525">
            <a:solidFill>
              <a:schemeClr val="tx1"/>
            </a:solidFill>
            <a:miter lim="800000"/>
            <a:headEnd/>
            <a:tailEnd/>
          </a:ln>
          <a:effectLst/>
          <a:extLst/>
        </p:spPr>
        <p:txBody>
          <a:bodyPr lIns="0" tIns="72000" rIns="0" bIns="72000" anchor="ctr">
            <a:spAutoFit/>
          </a:bodyPr>
          <a:lstStyle/>
          <a:p>
            <a:pPr>
              <a:defRPr/>
            </a:pPr>
            <a:r>
              <a:rPr lang="en-US" altLang="zh-CN" sz="2600" b="1" dirty="0"/>
              <a:t>+encrypt(a: String): String</a:t>
            </a:r>
            <a:endParaRPr lang="en-US" altLang="zh-CN" sz="26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323529" y="260648"/>
            <a:ext cx="8496622" cy="5976639"/>
          </a:xfrm>
        </p:spPr>
        <p:txBody>
          <a:bodyPr/>
          <a:lstStyle/>
          <a:p>
            <a:pPr eaLnBrk="1" hangingPunct="1">
              <a:spcBef>
                <a:spcPts val="600"/>
              </a:spcBef>
              <a:spcAft>
                <a:spcPts val="600"/>
              </a:spcAft>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Advantage  of the new design:</a:t>
            </a:r>
          </a:p>
          <a:p>
            <a:pPr eaLnBrk="1" hangingPunct="1">
              <a:spcBef>
                <a:spcPts val="600"/>
              </a:spcBef>
              <a:spcAft>
                <a:spcPts val="0"/>
              </a:spcAft>
            </a:pPr>
            <a:r>
              <a:rPr lang="zh-CN" altLang="en-US" sz="3000" b="1" dirty="0" smtClean="0">
                <a:latin typeface="微软雅黑" panose="020B0503020204020204" pitchFamily="34" charset="-122"/>
                <a:ea typeface="微软雅黑" panose="020B0503020204020204" pitchFamily="34" charset="-122"/>
                <a:cs typeface="Arial" pitchFamily="34" charset="0"/>
              </a:rPr>
              <a:t>如需要修改一个算法，只需修改一个子类，而不影响已经存在的类。 </a:t>
            </a:r>
            <a:r>
              <a:rPr lang="en-US" altLang="zh-CN" sz="3000" dirty="0" smtClean="0">
                <a:latin typeface="微软雅黑" panose="020B0503020204020204" pitchFamily="34" charset="-122"/>
                <a:ea typeface="微软雅黑" panose="020B0503020204020204" pitchFamily="34" charset="-122"/>
                <a:cs typeface="Arial" pitchFamily="34" charset="0"/>
              </a:rPr>
              <a:t>If you want to </a:t>
            </a:r>
            <a:r>
              <a:rPr lang="en-US" altLang="zh-CN" sz="3000" dirty="0" smtClean="0">
                <a:solidFill>
                  <a:srgbClr val="0000CC"/>
                </a:solidFill>
                <a:latin typeface="微软雅黑" panose="020B0503020204020204" pitchFamily="34" charset="-122"/>
                <a:ea typeface="微软雅黑" panose="020B0503020204020204" pitchFamily="34" charset="-122"/>
                <a:cs typeface="Arial" pitchFamily="34" charset="0"/>
              </a:rPr>
              <a:t>modify an algorithm</a:t>
            </a:r>
            <a:r>
              <a:rPr lang="en-US" altLang="zh-CN" sz="3000" dirty="0" smtClean="0">
                <a:latin typeface="微软雅黑" panose="020B0503020204020204" pitchFamily="34" charset="-122"/>
                <a:ea typeface="微软雅黑" panose="020B0503020204020204" pitchFamily="34" charset="-122"/>
                <a:cs typeface="Arial" pitchFamily="34" charset="0"/>
              </a:rPr>
              <a:t>, you only need to modify a subclass, without affecting all existing classes</a:t>
            </a:r>
            <a:endParaRPr lang="zh-CN" altLang="en-US" sz="3000" dirty="0" smtClean="0">
              <a:latin typeface="微软雅黑" panose="020B0503020204020204" pitchFamily="34" charset="-122"/>
              <a:ea typeface="微软雅黑" panose="020B0503020204020204" pitchFamily="34" charset="-122"/>
              <a:cs typeface="Arial" pitchFamily="34" charset="0"/>
            </a:endParaRPr>
          </a:p>
          <a:p>
            <a:pPr eaLnBrk="1" hangingPunct="1">
              <a:spcBef>
                <a:spcPts val="600"/>
              </a:spcBef>
              <a:spcAft>
                <a:spcPts val="0"/>
              </a:spcAft>
            </a:pPr>
            <a:r>
              <a:rPr lang="zh-CN" altLang="en-US" sz="3000" b="1" dirty="0" smtClean="0">
                <a:latin typeface="微软雅黑" panose="020B0503020204020204" pitchFamily="34" charset="-122"/>
                <a:ea typeface="微软雅黑" panose="020B0503020204020204" pitchFamily="34" charset="-122"/>
                <a:cs typeface="Arial" pitchFamily="34" charset="0"/>
              </a:rPr>
              <a:t>如需要增加一个新算法，只需增加一个新子类，</a:t>
            </a:r>
            <a:r>
              <a:rPr lang="zh-CN" altLang="en-US" sz="3000" b="1" dirty="0">
                <a:latin typeface="微软雅黑" panose="020B0503020204020204" pitchFamily="34" charset="-122"/>
                <a:ea typeface="微软雅黑" panose="020B0503020204020204" pitchFamily="34" charset="-122"/>
                <a:cs typeface="Arial" pitchFamily="34" charset="0"/>
              </a:rPr>
              <a:t>而不影响已经存在的</a:t>
            </a:r>
            <a:r>
              <a:rPr lang="zh-CN" altLang="en-US" sz="3000" b="1" dirty="0" smtClean="0">
                <a:latin typeface="微软雅黑" panose="020B0503020204020204" pitchFamily="34" charset="-122"/>
                <a:ea typeface="微软雅黑" panose="020B0503020204020204" pitchFamily="34" charset="-122"/>
                <a:cs typeface="Arial" pitchFamily="34" charset="0"/>
              </a:rPr>
              <a:t>类。</a:t>
            </a:r>
            <a:r>
              <a:rPr lang="en-US" altLang="zh-CN" sz="3000" dirty="0" smtClean="0">
                <a:latin typeface="微软雅黑" panose="020B0503020204020204" pitchFamily="34" charset="-122"/>
                <a:ea typeface="微软雅黑" panose="020B0503020204020204" pitchFamily="34" charset="-122"/>
                <a:cs typeface="Arial" pitchFamily="34" charset="0"/>
              </a:rPr>
              <a:t>If you want to </a:t>
            </a:r>
            <a:r>
              <a:rPr lang="en-US" altLang="zh-CN" sz="3000" dirty="0" smtClean="0">
                <a:solidFill>
                  <a:srgbClr val="0000CC"/>
                </a:solidFill>
                <a:latin typeface="微软雅黑" panose="020B0503020204020204" pitchFamily="34" charset="-122"/>
                <a:ea typeface="微软雅黑" panose="020B0503020204020204" pitchFamily="34" charset="-122"/>
                <a:cs typeface="Arial" pitchFamily="34" charset="0"/>
              </a:rPr>
              <a:t>add a new algorithm</a:t>
            </a:r>
            <a:r>
              <a:rPr lang="en-US" altLang="zh-CN" sz="3000" dirty="0" smtClean="0">
                <a:latin typeface="微软雅黑" panose="020B0503020204020204" pitchFamily="34" charset="-122"/>
                <a:ea typeface="微软雅黑" panose="020B0503020204020204" pitchFamily="34" charset="-122"/>
                <a:cs typeface="Arial" pitchFamily="34" charset="0"/>
              </a:rPr>
              <a:t>, you only need to add a new subclass, without affecting all existing classes</a:t>
            </a:r>
            <a:endParaRPr lang="zh-CN" altLang="en-US" sz="3000" dirty="0" smtClean="0">
              <a:latin typeface="微软雅黑" panose="020B0503020204020204" pitchFamily="34" charset="-122"/>
              <a:ea typeface="微软雅黑" panose="020B0503020204020204" pitchFamily="34" charset="-122"/>
              <a:cs typeface="Arial" pitchFamily="34" charset="0"/>
            </a:endParaRPr>
          </a:p>
          <a:p>
            <a:pPr eaLnBrk="1" hangingPunct="1">
              <a:spcBef>
                <a:spcPts val="600"/>
              </a:spcBef>
              <a:spcAft>
                <a:spcPts val="0"/>
              </a:spcAft>
            </a:pPr>
            <a:r>
              <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也就是说，此设计符合开闭原则</a:t>
            </a:r>
            <a:r>
              <a:rPr lang="zh-CN" altLang="zh-CN" sz="3000" dirty="0" smtClean="0">
                <a:latin typeface="微软雅黑" panose="020B0503020204020204" pitchFamily="34" charset="-122"/>
                <a:ea typeface="微软雅黑" panose="020B0503020204020204" pitchFamily="34" charset="-122"/>
                <a:cs typeface="Arial" pitchFamily="34" charset="0"/>
              </a:rPr>
              <a:t>。</a:t>
            </a:r>
            <a:endParaRPr lang="zh-CN" altLang="en-US" sz="3000" dirty="0" smtClean="0">
              <a:latin typeface="微软雅黑" panose="020B0503020204020204" pitchFamily="34" charset="-122"/>
              <a:ea typeface="微软雅黑" panose="020B0503020204020204" pitchFamily="34" charset="-122"/>
              <a:cs typeface="Arial" pitchFamily="34" charset="0"/>
            </a:endParaRPr>
          </a:p>
        </p:txBody>
      </p:sp>
      <p:sp>
        <p:nvSpPr>
          <p:cNvPr id="49154" name="AutoShape 3">
            <a:hlinkClick r:id="rId2" action="ppaction://hlinksldjump"/>
          </p:cNvPr>
          <p:cNvSpPr>
            <a:spLocks noChangeArrowheads="1"/>
          </p:cNvSpPr>
          <p:nvPr/>
        </p:nvSpPr>
        <p:spPr bwMode="auto">
          <a:xfrm>
            <a:off x="6948264" y="5950669"/>
            <a:ext cx="1584325" cy="574675"/>
          </a:xfrm>
          <a:prstGeom prst="bevel">
            <a:avLst>
              <a:gd name="adj" fmla="val 12500"/>
            </a:avLst>
          </a:prstGeom>
          <a:solidFill>
            <a:srgbClr val="FFC000"/>
          </a:solidFill>
          <a:ln w="9525">
            <a:solidFill>
              <a:schemeClr val="tx1"/>
            </a:solidFill>
            <a:miter lim="800000"/>
            <a:headEnd/>
            <a:tailEnd/>
          </a:ln>
        </p:spPr>
        <p:txBody>
          <a:bodyPr wrap="none" anchor="ctr"/>
          <a:lstStyle/>
          <a:p>
            <a:pPr algn="ctr"/>
            <a:r>
              <a:rPr lang="en-US" altLang="zh-CN" sz="2800" b="1"/>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3">
                                            <p:txEl>
                                              <p:pRg st="2" end="2"/>
                                            </p:txEl>
                                          </p:spTgt>
                                        </p:tgtEl>
                                        <p:attrNameLst>
                                          <p:attrName>style.visibility</p:attrName>
                                        </p:attrNameLst>
                                      </p:cBhvr>
                                      <p:to>
                                        <p:strVal val="visible"/>
                                      </p:to>
                                    </p:set>
                                    <p:animEffect transition="in" filter="fade">
                                      <p:cBhvr>
                                        <p:cTn id="7" dur="1000"/>
                                        <p:tgtEl>
                                          <p:spTgt spid="49153">
                                            <p:txEl>
                                              <p:pRg st="2" end="2"/>
                                            </p:txEl>
                                          </p:spTgt>
                                        </p:tgtEl>
                                      </p:cBhvr>
                                    </p:animEffect>
                                    <p:anim calcmode="lin" valueType="num">
                                      <p:cBhvr>
                                        <p:cTn id="8" dur="1000" fill="hold"/>
                                        <p:tgtEl>
                                          <p:spTgt spid="4915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91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153">
                                            <p:txEl>
                                              <p:pRg st="3" end="3"/>
                                            </p:txEl>
                                          </p:spTgt>
                                        </p:tgtEl>
                                        <p:attrNameLst>
                                          <p:attrName>style.visibility</p:attrName>
                                        </p:attrNameLst>
                                      </p:cBhvr>
                                      <p:to>
                                        <p:strVal val="visible"/>
                                      </p:to>
                                    </p:set>
                                    <p:animEffect transition="in" filter="fade">
                                      <p:cBhvr>
                                        <p:cTn id="14" dur="1000"/>
                                        <p:tgtEl>
                                          <p:spTgt spid="49153">
                                            <p:txEl>
                                              <p:pRg st="3" end="3"/>
                                            </p:txEl>
                                          </p:spTgt>
                                        </p:tgtEl>
                                      </p:cBhvr>
                                    </p:animEffect>
                                    <p:anim calcmode="lin" valueType="num">
                                      <p:cBhvr>
                                        <p:cTn id="15" dur="1000" fill="hold"/>
                                        <p:tgtEl>
                                          <p:spTgt spid="4915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915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endParaRPr lang="zh-CN" altLang="en-US" smtClean="0"/>
          </a:p>
        </p:txBody>
      </p:sp>
      <p:sp>
        <p:nvSpPr>
          <p:cNvPr id="87044" name="AutoShape 4"/>
          <p:cNvSpPr>
            <a:spLocks noChangeArrowheads="1"/>
          </p:cNvSpPr>
          <p:nvPr/>
        </p:nvSpPr>
        <p:spPr bwMode="auto">
          <a:xfrm>
            <a:off x="755650" y="3068638"/>
            <a:ext cx="7596188" cy="1081087"/>
          </a:xfrm>
          <a:prstGeom prst="bevel">
            <a:avLst>
              <a:gd name="adj" fmla="val 12500"/>
            </a:avLst>
          </a:prstGeom>
          <a:solidFill>
            <a:srgbClr val="FFCC00">
              <a:alpha val="23000"/>
            </a:srgbClr>
          </a:solidFill>
          <a:ln w="9525">
            <a:solidFill>
              <a:schemeClr val="tx1"/>
            </a:solidFill>
            <a:miter lim="800000"/>
            <a:headEnd/>
            <a:tailEnd/>
          </a:ln>
          <a:effectLst/>
        </p:spPr>
        <p:txBody>
          <a:bodyPr wrap="none" anchor="ctr"/>
          <a:lstStyle/>
          <a:p>
            <a:pPr algn="ctr">
              <a:defRPr/>
            </a:pPr>
            <a:r>
              <a:rPr lang="en-US" altLang="zh-CN" sz="3600" b="1" dirty="0" err="1">
                <a:effectLst>
                  <a:outerShdw blurRad="38100" dist="38100" dir="2700000" algn="tl">
                    <a:srgbClr val="FFFFFF"/>
                  </a:outerShdw>
                </a:effectLst>
              </a:rPr>
              <a:t>Liskov</a:t>
            </a:r>
            <a:r>
              <a:rPr lang="en-US" altLang="zh-CN" sz="3600" b="1" dirty="0">
                <a:effectLst>
                  <a:outerShdw blurRad="38100" dist="38100" dir="2700000" algn="tl">
                    <a:srgbClr val="FFFFFF"/>
                  </a:outerShdw>
                </a:effectLst>
              </a:rPr>
              <a:t> Substitution Principle </a:t>
            </a:r>
            <a:endParaRPr lang="zh-CN" altLang="en-US" sz="3600"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457200" y="274638"/>
            <a:ext cx="8229600" cy="706437"/>
          </a:xfrm>
        </p:spPr>
        <p:txBody>
          <a:bodyPr/>
          <a:lstStyle/>
          <a:p>
            <a:pPr eaLnBrk="1" hangingPunct="1"/>
            <a:r>
              <a:rPr lang="en-US" altLang="zh-CN" sz="2800" b="1" dirty="0" smtClean="0">
                <a:latin typeface="微软雅黑" panose="020B0503020204020204" pitchFamily="34" charset="-122"/>
                <a:ea typeface="微软雅黑" panose="020B0503020204020204" pitchFamily="34" charset="-122"/>
              </a:rPr>
              <a:t>Single Responsibility Principle (</a:t>
            </a:r>
            <a:r>
              <a:rPr lang="zh-CN" altLang="zh-CN" sz="2800" b="1" dirty="0" smtClean="0">
                <a:latin typeface="微软雅黑" panose="020B0503020204020204" pitchFamily="34" charset="-122"/>
                <a:ea typeface="微软雅黑" panose="020B0503020204020204" pitchFamily="34" charset="-122"/>
              </a:rPr>
              <a:t>单一责任原则</a:t>
            </a:r>
            <a:r>
              <a:rPr lang="en-US" altLang="zh-CN" sz="2800" b="1"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
        <p:nvSpPr>
          <p:cNvPr id="16386" name="内容占位符 2"/>
          <p:cNvSpPr>
            <a:spLocks noGrp="1"/>
          </p:cNvSpPr>
          <p:nvPr>
            <p:ph idx="1"/>
          </p:nvPr>
        </p:nvSpPr>
        <p:spPr>
          <a:xfrm>
            <a:off x="179512" y="1052736"/>
            <a:ext cx="8640959" cy="5472608"/>
          </a:xfrm>
        </p:spPr>
        <p:txBody>
          <a:bodyPr lIns="0" rIns="0"/>
          <a:lstStyle/>
          <a:p>
            <a:pPr eaLnBrk="1" hangingPunct="1"/>
            <a:r>
              <a:rPr lang="zh-CN"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单一责任原则</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的定义</a:t>
            </a:r>
            <a:r>
              <a:rPr lang="zh-CN" altLang="en-US" sz="2800" b="1" dirty="0" smtClean="0">
                <a:latin typeface="微软雅黑" panose="020B0503020204020204" pitchFamily="34" charset="-122"/>
                <a:ea typeface="微软雅黑" panose="020B0503020204020204" pitchFamily="34" charset="-122"/>
                <a:cs typeface="Arial" pitchFamily="34" charset="0"/>
              </a:rPr>
              <a:t>：在面向对象编程中，单一责任原则指的是每个上下文</a:t>
            </a:r>
            <a:r>
              <a:rPr lang="en-US" altLang="zh-CN" sz="2800" b="1" dirty="0" smtClean="0">
                <a:latin typeface="微软雅黑" panose="020B0503020204020204" pitchFamily="34" charset="-122"/>
                <a:ea typeface="微软雅黑" panose="020B0503020204020204" pitchFamily="34" charset="-122"/>
                <a:cs typeface="Arial" pitchFamily="34" charset="0"/>
              </a:rPr>
              <a:t>(</a:t>
            </a:r>
            <a:r>
              <a:rPr lang="en-US" altLang="zh-CN" sz="2800" b="1" dirty="0">
                <a:latin typeface="微软雅黑" panose="020B0503020204020204" pitchFamily="34" charset="-122"/>
                <a:ea typeface="微软雅黑" panose="020B0503020204020204" pitchFamily="34" charset="-122"/>
                <a:cs typeface="Arial" pitchFamily="34" charset="0"/>
              </a:rPr>
              <a:t>context</a:t>
            </a:r>
            <a:r>
              <a:rPr lang="en-US" altLang="zh-CN" sz="2800" b="1" dirty="0" smtClean="0">
                <a:latin typeface="微软雅黑" panose="020B0503020204020204" pitchFamily="34" charset="-122"/>
                <a:ea typeface="微软雅黑" panose="020B0503020204020204" pitchFamily="34" charset="-122"/>
                <a:cs typeface="Arial" pitchFamily="34" charset="0"/>
              </a:rPr>
              <a:t>)</a:t>
            </a:r>
            <a:r>
              <a:rPr lang="zh-CN" altLang="en-US" sz="2800" b="1" dirty="0" smtClean="0">
                <a:latin typeface="微软雅黑" panose="020B0503020204020204" pitchFamily="34" charset="-122"/>
                <a:ea typeface="微软雅黑" panose="020B0503020204020204" pitchFamily="34" charset="-122"/>
                <a:cs typeface="Arial" pitchFamily="34" charset="0"/>
              </a:rPr>
              <a:t>里面有一个单一的责任</a:t>
            </a:r>
            <a:r>
              <a:rPr lang="en-US" altLang="zh-CN" sz="2800" b="1" dirty="0" smtClean="0">
                <a:latin typeface="微软雅黑" panose="020B0503020204020204" pitchFamily="34" charset="-122"/>
                <a:ea typeface="微软雅黑" panose="020B0503020204020204" pitchFamily="34" charset="-122"/>
                <a:cs typeface="Arial" pitchFamily="34" charset="0"/>
              </a:rPr>
              <a:t>(</a:t>
            </a:r>
            <a:r>
              <a:rPr lang="en-US" altLang="zh-CN" sz="2800" b="1" dirty="0">
                <a:latin typeface="微软雅黑" panose="020B0503020204020204" pitchFamily="34" charset="-122"/>
                <a:ea typeface="微软雅黑" panose="020B0503020204020204" pitchFamily="34" charset="-122"/>
                <a:cs typeface="Arial" pitchFamily="34" charset="0"/>
              </a:rPr>
              <a:t>responsibility</a:t>
            </a:r>
            <a:r>
              <a:rPr lang="en-US" altLang="zh-CN" sz="2800" b="1" dirty="0" smtClean="0">
                <a:latin typeface="微软雅黑" panose="020B0503020204020204" pitchFamily="34" charset="-122"/>
                <a:ea typeface="微软雅黑" panose="020B0503020204020204" pitchFamily="34" charset="-122"/>
                <a:cs typeface="Arial" pitchFamily="34" charset="0"/>
              </a:rPr>
              <a:t>)</a:t>
            </a:r>
            <a:r>
              <a:rPr lang="zh-CN" altLang="en-US" sz="2800" b="1" dirty="0" smtClean="0">
                <a:latin typeface="微软雅黑" panose="020B0503020204020204" pitchFamily="34" charset="-122"/>
                <a:ea typeface="微软雅黑" panose="020B0503020204020204" pitchFamily="34" charset="-122"/>
                <a:cs typeface="Arial" pitchFamily="34" charset="0"/>
              </a:rPr>
              <a:t>，责任应该完全地被封装在环境里面，所提供的服务应该严格符合责任</a:t>
            </a:r>
            <a:endParaRPr lang="en-US" altLang="zh-CN" sz="2800" b="1" dirty="0" smtClean="0">
              <a:latin typeface="微软雅黑" panose="020B0503020204020204" pitchFamily="34" charset="-122"/>
              <a:ea typeface="微软雅黑" panose="020B0503020204020204" pitchFamily="34" charset="-122"/>
              <a:cs typeface="Arial" pitchFamily="34" charset="0"/>
            </a:endParaRPr>
          </a:p>
          <a:p>
            <a:pPr eaLnBrk="1" hangingPunct="1"/>
            <a:r>
              <a:rPr lang="en-US" altLang="zh-CN" sz="2800" b="1" dirty="0" smtClean="0">
                <a:latin typeface="微软雅黑" panose="020B0503020204020204" pitchFamily="34" charset="-122"/>
                <a:ea typeface="微软雅黑" panose="020B0503020204020204" pitchFamily="34" charset="-122"/>
                <a:cs typeface="Arial" pitchFamily="34" charset="0"/>
              </a:rPr>
              <a:t>In </a:t>
            </a:r>
            <a:r>
              <a:rPr lang="en-US" altLang="zh-CN" sz="2800" b="1" dirty="0" err="1" smtClean="0">
                <a:latin typeface="微软雅黑" panose="020B0503020204020204" pitchFamily="34" charset="-122"/>
                <a:ea typeface="微软雅黑" panose="020B0503020204020204" pitchFamily="34" charset="-122"/>
                <a:cs typeface="Arial" pitchFamily="34" charset="0"/>
              </a:rPr>
              <a:t>OO</a:t>
            </a:r>
            <a:r>
              <a:rPr lang="en-US" altLang="zh-CN" sz="2800" b="1" dirty="0" smtClean="0">
                <a:latin typeface="微软雅黑" panose="020B0503020204020204" pitchFamily="34" charset="-122"/>
                <a:ea typeface="微软雅黑" panose="020B0503020204020204" pitchFamily="34" charset="-122"/>
                <a:cs typeface="Arial" pitchFamily="34" charset="0"/>
              </a:rPr>
              <a:t> programming, the single responsibility principle states that </a:t>
            </a:r>
          </a:p>
          <a:p>
            <a:pPr lvl="1" eaLnBrk="1" hangingPunct="1"/>
            <a:r>
              <a:rPr lang="en-US" altLang="zh-CN" b="1" dirty="0" smtClean="0">
                <a:latin typeface="微软雅黑" panose="020B0503020204020204" pitchFamily="34" charset="-122"/>
                <a:ea typeface="微软雅黑" panose="020B0503020204020204" pitchFamily="34" charset="-122"/>
                <a:cs typeface="Arial" pitchFamily="34" charset="0"/>
              </a:rPr>
              <a:t>every context (class, function, variable, etc.) should have a single responsibility, and that </a:t>
            </a:r>
          </a:p>
          <a:p>
            <a:pPr lvl="1" eaLnBrk="1" hangingPunct="1"/>
            <a:r>
              <a:rPr lang="en-US" altLang="zh-CN" b="1" dirty="0" smtClean="0">
                <a:latin typeface="微软雅黑" panose="020B0503020204020204" pitchFamily="34" charset="-122"/>
                <a:ea typeface="微软雅黑" panose="020B0503020204020204" pitchFamily="34" charset="-122"/>
                <a:cs typeface="Arial" pitchFamily="34" charset="0"/>
              </a:rPr>
              <a:t>responsibility should be entirely encapsulated by the context. </a:t>
            </a:r>
          </a:p>
          <a:p>
            <a:pPr lvl="1" eaLnBrk="1" hangingPunct="1"/>
            <a:r>
              <a:rPr lang="en-US" altLang="zh-CN" b="1" dirty="0">
                <a:latin typeface="微软雅黑" panose="020B0503020204020204" pitchFamily="34" charset="-122"/>
                <a:ea typeface="微软雅黑" panose="020B0503020204020204" pitchFamily="34" charset="-122"/>
                <a:cs typeface="Arial" pitchFamily="34" charset="0"/>
              </a:rPr>
              <a:t>a</a:t>
            </a:r>
            <a:r>
              <a:rPr lang="en-US" altLang="zh-CN" b="1" dirty="0" smtClean="0">
                <a:latin typeface="微软雅黑" panose="020B0503020204020204" pitchFamily="34" charset="-122"/>
                <a:ea typeface="微软雅黑" panose="020B0503020204020204" pitchFamily="34" charset="-122"/>
                <a:cs typeface="Arial" pitchFamily="34" charset="0"/>
              </a:rPr>
              <a:t>ll its services should be narrowly aligned with that responsibility.</a:t>
            </a:r>
            <a:endParaRPr lang="zh-CN" altLang="en-US"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animEffect transition="in" filter="fade">
                                      <p:cBhvr>
                                        <p:cTn id="7" dur="1000"/>
                                        <p:tgtEl>
                                          <p:spTgt spid="16386">
                                            <p:txEl>
                                              <p:pRg st="2" end="2"/>
                                            </p:txEl>
                                          </p:spTgt>
                                        </p:tgtEl>
                                      </p:cBhvr>
                                    </p:animEffect>
                                    <p:anim calcmode="lin" valueType="num">
                                      <p:cBhvr>
                                        <p:cTn id="8" dur="10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3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6">
                                            <p:txEl>
                                              <p:pRg st="3" end="3"/>
                                            </p:txEl>
                                          </p:spTgt>
                                        </p:tgtEl>
                                        <p:attrNameLst>
                                          <p:attrName>style.visibility</p:attrName>
                                        </p:attrNameLst>
                                      </p:cBhvr>
                                      <p:to>
                                        <p:strVal val="visible"/>
                                      </p:to>
                                    </p:set>
                                    <p:animEffect transition="in" filter="fade">
                                      <p:cBhvr>
                                        <p:cTn id="14" dur="1000"/>
                                        <p:tgtEl>
                                          <p:spTgt spid="16386">
                                            <p:txEl>
                                              <p:pRg st="3" end="3"/>
                                            </p:txEl>
                                          </p:spTgt>
                                        </p:tgtEl>
                                      </p:cBhvr>
                                    </p:animEffect>
                                    <p:anim calcmode="lin" valueType="num">
                                      <p:cBhvr>
                                        <p:cTn id="15" dur="10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63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Effect transition="in" filter="fade">
                                      <p:cBhvr>
                                        <p:cTn id="21" dur="1000"/>
                                        <p:tgtEl>
                                          <p:spTgt spid="16386">
                                            <p:txEl>
                                              <p:pRg st="4" end="4"/>
                                            </p:txEl>
                                          </p:spTgt>
                                        </p:tgtEl>
                                      </p:cBhvr>
                                    </p:animEffect>
                                    <p:anim calcmode="lin" valueType="num">
                                      <p:cBhvr>
                                        <p:cTn id="22" dur="10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38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457200" y="274638"/>
            <a:ext cx="8229600" cy="706437"/>
          </a:xfrm>
        </p:spPr>
        <p:txBody>
          <a:bodyPr/>
          <a:lstStyle/>
          <a:p>
            <a:pPr eaLnBrk="1" hangingPunct="1"/>
            <a:r>
              <a:rPr lang="en-US" altLang="zh-CN" sz="3200" b="1" smtClean="0">
                <a:latin typeface="微软雅黑" panose="020B0503020204020204" pitchFamily="34" charset="-122"/>
                <a:ea typeface="微软雅黑" panose="020B0503020204020204" pitchFamily="34" charset="-122"/>
              </a:rPr>
              <a:t>Liskov substitution principle (Liskov</a:t>
            </a:r>
            <a:r>
              <a:rPr lang="zh-CN" altLang="zh-CN" sz="3200" b="1" smtClean="0">
                <a:latin typeface="微软雅黑" panose="020B0503020204020204" pitchFamily="34" charset="-122"/>
                <a:ea typeface="微软雅黑" panose="020B0503020204020204" pitchFamily="34" charset="-122"/>
              </a:rPr>
              <a:t>替换原则</a:t>
            </a:r>
            <a:r>
              <a:rPr lang="en-US" altLang="zh-CN" sz="3200" b="1" smtClean="0">
                <a:latin typeface="微软雅黑" panose="020B0503020204020204" pitchFamily="34" charset="-122"/>
                <a:ea typeface="微软雅黑" panose="020B0503020204020204" pitchFamily="34" charset="-122"/>
              </a:rPr>
              <a:t>)</a:t>
            </a:r>
            <a:endParaRPr lang="zh-CN" altLang="en-US" sz="3200" smtClean="0">
              <a:latin typeface="微软雅黑" panose="020B0503020204020204" pitchFamily="34" charset="-122"/>
              <a:ea typeface="微软雅黑" panose="020B0503020204020204" pitchFamily="34" charset="-122"/>
            </a:endParaRPr>
          </a:p>
        </p:txBody>
      </p:sp>
      <p:sp>
        <p:nvSpPr>
          <p:cNvPr id="51202" name="内容占位符 2"/>
          <p:cNvSpPr>
            <a:spLocks noGrp="1"/>
          </p:cNvSpPr>
          <p:nvPr>
            <p:ph idx="1"/>
          </p:nvPr>
        </p:nvSpPr>
        <p:spPr>
          <a:xfrm>
            <a:off x="71313" y="1268412"/>
            <a:ext cx="8893175" cy="5328939"/>
          </a:xfrm>
        </p:spPr>
        <p:txBody>
          <a:bodyPr/>
          <a:lstStyle/>
          <a:p>
            <a:pPr eaLnBrk="1" hangingPunct="1">
              <a:lnSpc>
                <a:spcPct val="80000"/>
              </a:lnSpc>
            </a:pP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里氏替换原则的定义</a:t>
            </a:r>
          </a:p>
          <a:p>
            <a:pPr eaLnBrk="1" hangingPunct="1">
              <a:spcBef>
                <a:spcPct val="10000"/>
              </a:spcBef>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Substitutability principle</a:t>
            </a:r>
            <a:r>
              <a:rPr lang="en-US" altLang="zh-CN" sz="3000" b="1" dirty="0" smtClean="0">
                <a:latin typeface="微软雅黑" panose="020B0503020204020204" pitchFamily="34" charset="-122"/>
                <a:ea typeface="微软雅黑" panose="020B0503020204020204" pitchFamily="34" charset="-122"/>
                <a:cs typeface="Arial" pitchFamily="34" charset="0"/>
              </a:rPr>
              <a:t> </a:t>
            </a:r>
            <a:r>
              <a:rPr lang="en-US" altLang="zh-CN" sz="3000" dirty="0" smtClean="0">
                <a:latin typeface="微软雅黑" panose="020B0503020204020204" pitchFamily="34" charset="-122"/>
                <a:ea typeface="微软雅黑" panose="020B0503020204020204" pitchFamily="34" charset="-122"/>
                <a:cs typeface="Arial" pitchFamily="34" charset="0"/>
              </a:rPr>
              <a:t>states that, in a computer program, </a:t>
            </a:r>
          </a:p>
          <a:p>
            <a:pPr lvl="1" eaLnBrk="1" hangingPunct="1">
              <a:spcBef>
                <a:spcPct val="10000"/>
              </a:spcBef>
            </a:pPr>
            <a:r>
              <a:rPr lang="en-US" altLang="zh-CN" sz="3000" dirty="0" smtClean="0">
                <a:latin typeface="微软雅黑" panose="020B0503020204020204" pitchFamily="34" charset="-122"/>
                <a:ea typeface="微软雅黑" panose="020B0503020204020204" pitchFamily="34" charset="-122"/>
                <a:cs typeface="Arial" pitchFamily="34" charset="0"/>
              </a:rPr>
              <a:t>if S is a subtype of T, </a:t>
            </a:r>
          </a:p>
          <a:p>
            <a:pPr lvl="1" eaLnBrk="1" hangingPunct="1">
              <a:spcBef>
                <a:spcPct val="10000"/>
              </a:spcBef>
            </a:pPr>
            <a:r>
              <a:rPr lang="en-US" altLang="zh-CN" sz="3000" dirty="0" smtClean="0">
                <a:latin typeface="微软雅黑" panose="020B0503020204020204" pitchFamily="34" charset="-122"/>
                <a:ea typeface="微软雅黑" panose="020B0503020204020204" pitchFamily="34" charset="-122"/>
                <a:cs typeface="Arial" pitchFamily="34" charset="0"/>
              </a:rPr>
              <a:t>then objects of type T may be replaced with objects of type S </a:t>
            </a:r>
          </a:p>
          <a:p>
            <a:pPr eaLnBrk="1" hangingPunct="1">
              <a:spcBef>
                <a:spcPct val="10000"/>
              </a:spcBef>
              <a:buFont typeface="Arial" charset="0"/>
              <a:buNone/>
            </a:pPr>
            <a:r>
              <a:rPr lang="en-US" altLang="zh-CN" sz="3000" dirty="0" smtClean="0">
                <a:latin typeface="微软雅黑" panose="020B0503020204020204" pitchFamily="34" charset="-122"/>
                <a:ea typeface="微软雅黑" panose="020B0503020204020204" pitchFamily="34" charset="-122"/>
                <a:cs typeface="Arial" pitchFamily="34" charset="0"/>
              </a:rPr>
              <a:t>   without altering any of the desirable properties of that program (correctness, task performed, etc.). </a:t>
            </a:r>
          </a:p>
          <a:p>
            <a:pPr eaLnBrk="1" hangingPunct="1">
              <a:spcBef>
                <a:spcPct val="10000"/>
              </a:spcBef>
            </a:pP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子类型对象可以替换超类型对象（但是要保证不修改程序的功能）</a:t>
            </a:r>
            <a:endParaRPr lang="zh-CN" altLang="en-US" sz="3000" dirty="0" smtClean="0">
              <a:solidFill>
                <a:srgbClr val="0000CC"/>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02">
                                            <p:txEl>
                                              <p:pRg st="5" end="5"/>
                                            </p:txEl>
                                          </p:spTgt>
                                        </p:tgtEl>
                                        <p:attrNameLst>
                                          <p:attrName>style.visibility</p:attrName>
                                        </p:attrNameLst>
                                      </p:cBhvr>
                                      <p:to>
                                        <p:strVal val="visible"/>
                                      </p:to>
                                    </p:set>
                                    <p:animEffect transition="in" filter="slide(fromBottom)">
                                      <p:cBhvr>
                                        <p:cTn id="7" dur="500"/>
                                        <p:tgtEl>
                                          <p:spTgt spid="51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312738" y="1050924"/>
            <a:ext cx="8435975" cy="5258395"/>
          </a:xfrm>
        </p:spPr>
        <p:txBody>
          <a:bodyPr/>
          <a:lstStyle/>
          <a:p>
            <a:pPr eaLnBrk="1" hangingPunct="1">
              <a:lnSpc>
                <a:spcPct val="90000"/>
              </a:lnSpc>
            </a:pPr>
            <a:r>
              <a:rPr lang="zh-CN" altLang="en-US" b="1" dirty="0" smtClean="0">
                <a:solidFill>
                  <a:srgbClr val="0000CC"/>
                </a:solidFill>
                <a:latin typeface="Arial" pitchFamily="34" charset="0"/>
                <a:ea typeface="黑体" pitchFamily="2" charset="-122"/>
                <a:cs typeface="Arial" pitchFamily="34" charset="0"/>
              </a:rPr>
              <a:t>例</a:t>
            </a:r>
            <a:r>
              <a:rPr lang="en-US" altLang="zh-CN" b="1" dirty="0" smtClean="0">
                <a:solidFill>
                  <a:srgbClr val="0000CC"/>
                </a:solidFill>
                <a:latin typeface="Arial" pitchFamily="34" charset="0"/>
                <a:ea typeface="黑体" pitchFamily="2" charset="-122"/>
                <a:cs typeface="Arial" pitchFamily="34" charset="0"/>
              </a:rPr>
              <a:t>4</a:t>
            </a:r>
            <a:r>
              <a:rPr lang="en-US" altLang="zh-CN" b="1" dirty="0" smtClean="0">
                <a:solidFill>
                  <a:srgbClr val="0000CC"/>
                </a:solidFill>
                <a:latin typeface="Arial" pitchFamily="34" charset="0"/>
                <a:cs typeface="Arial" pitchFamily="34" charset="0"/>
              </a:rPr>
              <a:t>. C</a:t>
            </a:r>
            <a:r>
              <a:rPr lang="en-US" altLang="zh-CN" dirty="0" smtClean="0">
                <a:latin typeface="Arial" pitchFamily="34" charset="0"/>
                <a:cs typeface="Arial" pitchFamily="34" charset="0"/>
              </a:rPr>
              <a:t>onsider a </a:t>
            </a:r>
            <a:r>
              <a:rPr lang="en-US" altLang="zh-CN" dirty="0" smtClean="0">
                <a:solidFill>
                  <a:srgbClr val="0000CC"/>
                </a:solidFill>
                <a:latin typeface="Arial" pitchFamily="34" charset="0"/>
                <a:cs typeface="Arial" pitchFamily="34" charset="0"/>
              </a:rPr>
              <a:t>Square</a:t>
            </a:r>
            <a:r>
              <a:rPr lang="en-US" altLang="zh-CN" dirty="0" smtClean="0">
                <a:latin typeface="Arial" pitchFamily="34" charset="0"/>
                <a:cs typeface="Arial" pitchFamily="34" charset="0"/>
              </a:rPr>
              <a:t> class that derives from a </a:t>
            </a:r>
            <a:r>
              <a:rPr lang="en-US" altLang="zh-CN" dirty="0" smtClean="0">
                <a:solidFill>
                  <a:srgbClr val="0000CC"/>
                </a:solidFill>
                <a:latin typeface="Arial" pitchFamily="34" charset="0"/>
                <a:cs typeface="Arial" pitchFamily="34" charset="0"/>
              </a:rPr>
              <a:t>Rectangle</a:t>
            </a:r>
            <a:r>
              <a:rPr lang="en-US" altLang="zh-CN" dirty="0" smtClean="0">
                <a:latin typeface="Arial" pitchFamily="34" charset="0"/>
                <a:cs typeface="Arial" pitchFamily="34" charset="0"/>
              </a:rPr>
              <a:t> class, assuming getter and setter methods exist for both width and height. </a:t>
            </a:r>
          </a:p>
          <a:p>
            <a:pPr eaLnBrk="1" hangingPunct="1">
              <a:lnSpc>
                <a:spcPct val="90000"/>
              </a:lnSpc>
            </a:pPr>
            <a:r>
              <a:rPr lang="en-US" altLang="zh-CN" dirty="0" smtClean="0">
                <a:latin typeface="Arial" pitchFamily="34" charset="0"/>
                <a:cs typeface="Arial" pitchFamily="34" charset="0"/>
              </a:rPr>
              <a:t>The Square class always assumes that the width is equal with the height. </a:t>
            </a:r>
          </a:p>
          <a:p>
            <a:pPr eaLnBrk="1" hangingPunct="1">
              <a:lnSpc>
                <a:spcPct val="90000"/>
              </a:lnSpc>
            </a:pPr>
            <a:r>
              <a:rPr lang="en-US" altLang="zh-CN" dirty="0" smtClean="0">
                <a:latin typeface="Arial" pitchFamily="34" charset="0"/>
                <a:cs typeface="Arial" pitchFamily="34" charset="0"/>
              </a:rPr>
              <a:t>If a Square object is used in a context where a Rectangle is expected, unexpected behavior may occur because the dimensions of a Square cannot (or rather should not) be modified independently.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5">
                                            <p:txEl>
                                              <p:pRg st="1" end="1"/>
                                            </p:txEl>
                                          </p:spTgt>
                                        </p:tgtEl>
                                        <p:attrNameLst>
                                          <p:attrName>style.visibility</p:attrName>
                                        </p:attrNameLst>
                                      </p:cBhvr>
                                      <p:to>
                                        <p:strVal val="visible"/>
                                      </p:to>
                                    </p:set>
                                    <p:animEffect transition="in" filter="fade">
                                      <p:cBhvr>
                                        <p:cTn id="7" dur="1000"/>
                                        <p:tgtEl>
                                          <p:spTgt spid="52225">
                                            <p:txEl>
                                              <p:pRg st="1" end="1"/>
                                            </p:txEl>
                                          </p:spTgt>
                                        </p:tgtEl>
                                      </p:cBhvr>
                                    </p:animEffect>
                                    <p:anim calcmode="lin" valueType="num">
                                      <p:cBhvr>
                                        <p:cTn id="8" dur="1000" fill="hold"/>
                                        <p:tgtEl>
                                          <p:spTgt spid="5222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22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225">
                                            <p:txEl>
                                              <p:pRg st="2" end="2"/>
                                            </p:txEl>
                                          </p:spTgt>
                                        </p:tgtEl>
                                        <p:attrNameLst>
                                          <p:attrName>style.visibility</p:attrName>
                                        </p:attrNameLst>
                                      </p:cBhvr>
                                      <p:to>
                                        <p:strVal val="visible"/>
                                      </p:to>
                                    </p:set>
                                    <p:animEffect transition="in" filter="fade">
                                      <p:cBhvr>
                                        <p:cTn id="14" dur="1000"/>
                                        <p:tgtEl>
                                          <p:spTgt spid="52225">
                                            <p:txEl>
                                              <p:pRg st="2" end="2"/>
                                            </p:txEl>
                                          </p:spTgt>
                                        </p:tgtEl>
                                      </p:cBhvr>
                                    </p:animEffect>
                                    <p:anim calcmode="lin" valueType="num">
                                      <p:cBhvr>
                                        <p:cTn id="15" dur="1000" fill="hold"/>
                                        <p:tgtEl>
                                          <p:spTgt spid="5222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22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53250" name="AutoShape 9"/>
          <p:cNvSpPr>
            <a:spLocks noChangeAspect="1" noChangeArrowheads="1" noTextEdit="1"/>
          </p:cNvSpPr>
          <p:nvPr/>
        </p:nvSpPr>
        <p:spPr bwMode="auto">
          <a:xfrm>
            <a:off x="3851275" y="2765425"/>
            <a:ext cx="1590675" cy="2376488"/>
          </a:xfrm>
          <a:prstGeom prst="rect">
            <a:avLst/>
          </a:prstGeom>
          <a:noFill/>
          <a:ln w="9525">
            <a:noFill/>
            <a:miter lim="800000"/>
            <a:headEnd/>
            <a:tailEnd/>
          </a:ln>
        </p:spPr>
        <p:txBody>
          <a:bodyPr/>
          <a:lstStyle/>
          <a:p>
            <a:endParaRPr lang="zh-CN" altLang="en-US"/>
          </a:p>
        </p:txBody>
      </p:sp>
      <p:sp>
        <p:nvSpPr>
          <p:cNvPr id="53251" name="Rectangle 5"/>
          <p:cNvSpPr>
            <a:spLocks noChangeArrowheads="1"/>
          </p:cNvSpPr>
          <p:nvPr/>
        </p:nvSpPr>
        <p:spPr bwMode="auto">
          <a:xfrm>
            <a:off x="2771775" y="4287838"/>
            <a:ext cx="3643313" cy="50323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800" b="1"/>
              <a:t>Square</a:t>
            </a:r>
          </a:p>
        </p:txBody>
      </p:sp>
      <p:sp>
        <p:nvSpPr>
          <p:cNvPr id="53252" name="Text Box 7"/>
          <p:cNvSpPr txBox="1">
            <a:spLocks noChangeArrowheads="1"/>
          </p:cNvSpPr>
          <p:nvPr/>
        </p:nvSpPr>
        <p:spPr bwMode="auto">
          <a:xfrm>
            <a:off x="2771775" y="4795838"/>
            <a:ext cx="3643313" cy="471487"/>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800">
                <a:cs typeface="Times New Roman" pitchFamily="18" charset="0"/>
              </a:rPr>
              <a:t>-r: float</a:t>
            </a:r>
            <a:endParaRPr lang="en-US" altLang="zh-CN" sz="2800"/>
          </a:p>
        </p:txBody>
      </p:sp>
      <p:sp>
        <p:nvSpPr>
          <p:cNvPr id="53253" name="Rectangle 5"/>
          <p:cNvSpPr>
            <a:spLocks noChangeArrowheads="1"/>
          </p:cNvSpPr>
          <p:nvPr/>
        </p:nvSpPr>
        <p:spPr bwMode="auto">
          <a:xfrm>
            <a:off x="2627313" y="620713"/>
            <a:ext cx="4032250" cy="503237"/>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800" b="1"/>
              <a:t>Rectangle</a:t>
            </a:r>
          </a:p>
        </p:txBody>
      </p:sp>
      <p:sp>
        <p:nvSpPr>
          <p:cNvPr id="53254" name="Text Box 7"/>
          <p:cNvSpPr txBox="1">
            <a:spLocks noChangeArrowheads="1"/>
          </p:cNvSpPr>
          <p:nvPr/>
        </p:nvSpPr>
        <p:spPr bwMode="auto">
          <a:xfrm>
            <a:off x="2627313" y="1120775"/>
            <a:ext cx="4032250" cy="898525"/>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800">
                <a:cs typeface="Times New Roman" pitchFamily="18" charset="0"/>
              </a:rPr>
              <a:t>#width: float</a:t>
            </a:r>
            <a:endParaRPr lang="en-US" altLang="zh-CN" sz="2800"/>
          </a:p>
          <a:p>
            <a:pPr eaLnBrk="0" hangingPunct="0"/>
            <a:r>
              <a:rPr lang="en-US" altLang="zh-CN" sz="2800">
                <a:cs typeface="Times New Roman" pitchFamily="18" charset="0"/>
              </a:rPr>
              <a:t>#height: float</a:t>
            </a:r>
            <a:endParaRPr lang="en-US" altLang="zh-CN" sz="2800"/>
          </a:p>
        </p:txBody>
      </p:sp>
      <p:sp>
        <p:nvSpPr>
          <p:cNvPr id="53255" name="Text Box 7"/>
          <p:cNvSpPr txBox="1">
            <a:spLocks noChangeArrowheads="1"/>
          </p:cNvSpPr>
          <p:nvPr/>
        </p:nvSpPr>
        <p:spPr bwMode="auto">
          <a:xfrm>
            <a:off x="2627313" y="2024063"/>
            <a:ext cx="4032250" cy="1752600"/>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800">
                <a:cs typeface="Times New Roman" pitchFamily="18" charset="0"/>
              </a:rPr>
              <a:t>+setWidth(w: float): void</a:t>
            </a:r>
            <a:endParaRPr lang="en-US" altLang="zh-CN" sz="2800"/>
          </a:p>
          <a:p>
            <a:pPr eaLnBrk="0" hangingPunct="0"/>
            <a:r>
              <a:rPr lang="en-US" altLang="zh-CN" sz="2800">
                <a:cs typeface="Times New Roman" pitchFamily="18" charset="0"/>
              </a:rPr>
              <a:t>+setHeight(h: float): void</a:t>
            </a:r>
            <a:endParaRPr lang="en-US" altLang="zh-CN" sz="2800"/>
          </a:p>
          <a:p>
            <a:pPr eaLnBrk="0" hangingPunct="0"/>
            <a:r>
              <a:rPr lang="en-US" altLang="zh-CN" sz="2800">
                <a:cs typeface="Times New Roman" pitchFamily="18" charset="0"/>
              </a:rPr>
              <a:t>+getArea(): float</a:t>
            </a:r>
            <a:endParaRPr lang="en-US" altLang="zh-CN" sz="2800"/>
          </a:p>
          <a:p>
            <a:pPr eaLnBrk="0" hangingPunct="0"/>
            <a:r>
              <a:rPr lang="en-US" altLang="zh-CN" sz="2800">
                <a:cs typeface="Times New Roman" pitchFamily="18" charset="0"/>
              </a:rPr>
              <a:t>+getPerimeter(): float</a:t>
            </a:r>
            <a:endParaRPr lang="en-US" altLang="zh-CN" sz="2800"/>
          </a:p>
        </p:txBody>
      </p:sp>
      <p:sp>
        <p:nvSpPr>
          <p:cNvPr id="53256" name="Text Box 7"/>
          <p:cNvSpPr txBox="1">
            <a:spLocks noChangeArrowheads="1"/>
          </p:cNvSpPr>
          <p:nvPr/>
        </p:nvSpPr>
        <p:spPr bwMode="auto">
          <a:xfrm>
            <a:off x="2771775" y="5232400"/>
            <a:ext cx="3643313" cy="898525"/>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800">
                <a:cs typeface="Times New Roman" pitchFamily="18" charset="0"/>
              </a:rPr>
              <a:t>+setSide(r: float): void</a:t>
            </a:r>
          </a:p>
          <a:p>
            <a:r>
              <a:rPr lang="en-US" altLang="zh-CN" sz="2800">
                <a:cs typeface="Times New Roman" pitchFamily="18" charset="0"/>
              </a:rPr>
              <a:t>+getSide(): float</a:t>
            </a:r>
            <a:endParaRPr lang="en-US" altLang="zh-CN" sz="2800"/>
          </a:p>
        </p:txBody>
      </p:sp>
      <p:sp>
        <p:nvSpPr>
          <p:cNvPr id="53257" name="AutoShape 27"/>
          <p:cNvSpPr>
            <a:spLocks noChangeArrowheads="1"/>
          </p:cNvSpPr>
          <p:nvPr/>
        </p:nvSpPr>
        <p:spPr bwMode="auto">
          <a:xfrm>
            <a:off x="4500563" y="3832225"/>
            <a:ext cx="287337" cy="433388"/>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457472" y="548680"/>
            <a:ext cx="7354888" cy="5472608"/>
          </a:xfrm>
        </p:spPr>
        <p:txBody>
          <a:bodyPr/>
          <a:lstStyle/>
          <a:p>
            <a:pPr eaLnBrk="1" hangingPunct="1">
              <a:buFont typeface="Arial" charset="0"/>
              <a:buNone/>
            </a:pPr>
            <a:r>
              <a:rPr lang="en-US" altLang="zh-CN" sz="3000" b="1" dirty="0" smtClean="0">
                <a:latin typeface="微软雅黑" panose="020B0503020204020204" pitchFamily="34" charset="-122"/>
                <a:ea typeface="微软雅黑" panose="020B0503020204020204" pitchFamily="34" charset="-122"/>
                <a:cs typeface="Arial" pitchFamily="34" charset="0"/>
              </a:rPr>
              <a:t>Rectangle</a:t>
            </a:r>
            <a:r>
              <a:rPr lang="zh-CN" altLang="zh-CN" sz="3000" b="1" dirty="0" smtClean="0">
                <a:latin typeface="微软雅黑" panose="020B0503020204020204" pitchFamily="34" charset="-122"/>
                <a:ea typeface="微软雅黑" panose="020B0503020204020204" pitchFamily="34" charset="-122"/>
                <a:cs typeface="Arial" pitchFamily="34" charset="0"/>
              </a:rPr>
              <a:t>的构造方法</a:t>
            </a:r>
            <a:r>
              <a:rPr lang="zh-CN" altLang="en-US" sz="3000" b="1" dirty="0" smtClean="0">
                <a:latin typeface="微软雅黑" panose="020B0503020204020204" pitchFamily="34" charset="-122"/>
                <a:ea typeface="微软雅黑" panose="020B0503020204020204" pitchFamily="34" charset="-122"/>
                <a:cs typeface="Arial" pitchFamily="34" charset="0"/>
              </a:rPr>
              <a:t>：</a:t>
            </a:r>
            <a:endParaRPr lang="zh-CN"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Public Rectangle (float w, float h){</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width = w;</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height = h;</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buFont typeface="Arial" charset="0"/>
              <a:buNone/>
            </a:pPr>
            <a:endPar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buFont typeface="Arial" charset="0"/>
              <a:buNone/>
            </a:pPr>
            <a:r>
              <a:rPr lang="zh-CN" altLang="zh-CN" sz="3000" b="1" dirty="0" smtClean="0">
                <a:latin typeface="微软雅黑" panose="020B0503020204020204" pitchFamily="34" charset="-122"/>
                <a:ea typeface="微软雅黑" panose="020B0503020204020204" pitchFamily="34" charset="-122"/>
                <a:cs typeface="Arial" pitchFamily="34" charset="0"/>
              </a:rPr>
              <a:t>子类</a:t>
            </a:r>
            <a:r>
              <a:rPr lang="en-US" altLang="zh-CN" sz="3000" b="1" dirty="0" smtClean="0">
                <a:latin typeface="微软雅黑" panose="020B0503020204020204" pitchFamily="34" charset="-122"/>
                <a:ea typeface="微软雅黑" panose="020B0503020204020204" pitchFamily="34" charset="-122"/>
                <a:cs typeface="Arial" pitchFamily="34" charset="0"/>
              </a:rPr>
              <a:t>Square</a:t>
            </a:r>
            <a:r>
              <a:rPr lang="zh-CN" altLang="zh-CN" sz="3000" b="1" dirty="0" smtClean="0">
                <a:latin typeface="微软雅黑" panose="020B0503020204020204" pitchFamily="34" charset="-122"/>
                <a:ea typeface="微软雅黑" panose="020B0503020204020204" pitchFamily="34" charset="-122"/>
                <a:cs typeface="Arial" pitchFamily="34" charset="0"/>
              </a:rPr>
              <a:t> </a:t>
            </a:r>
            <a:r>
              <a:rPr lang="zh-CN" altLang="en-US" sz="3000" b="1" dirty="0" smtClean="0">
                <a:latin typeface="微软雅黑" panose="020B0503020204020204" pitchFamily="34" charset="-122"/>
                <a:ea typeface="微软雅黑" panose="020B0503020204020204" pitchFamily="34" charset="-122"/>
                <a:cs typeface="Arial" pitchFamily="34" charset="0"/>
              </a:rPr>
              <a:t>的</a:t>
            </a:r>
            <a:r>
              <a:rPr lang="zh-CN" altLang="zh-CN" sz="3000" b="1" dirty="0" smtClean="0">
                <a:latin typeface="微软雅黑" panose="020B0503020204020204" pitchFamily="34" charset="-122"/>
                <a:ea typeface="微软雅黑" panose="020B0503020204020204" pitchFamily="34" charset="-122"/>
                <a:cs typeface="Arial" pitchFamily="34" charset="0"/>
              </a:rPr>
              <a:t>构造方法</a:t>
            </a:r>
            <a:r>
              <a:rPr lang="zh-CN" altLang="en-US" sz="3000" b="1" dirty="0" smtClean="0">
                <a:latin typeface="微软雅黑" panose="020B0503020204020204" pitchFamily="34" charset="-122"/>
                <a:ea typeface="微软雅黑" panose="020B0503020204020204" pitchFamily="34" charset="-122"/>
                <a:cs typeface="Arial" pitchFamily="34" charset="0"/>
              </a:rPr>
              <a:t>：</a:t>
            </a:r>
            <a:endParaRPr lang="zh-CN"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pt-BR"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public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Square</a:t>
            </a:r>
            <a:r>
              <a:rPr lang="pt-BR"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(float s){</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pt-BR"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super(s, s);</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pt-BR"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       r = s;</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spcBef>
                <a:spcPts val="0"/>
              </a:spcBef>
              <a:buFont typeface="Arial" charset="0"/>
              <a:buNone/>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a:t>
            </a:r>
            <a:endParaRPr lang="zh-CN"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body" idx="1"/>
          </p:nvPr>
        </p:nvSpPr>
        <p:spPr>
          <a:xfrm>
            <a:off x="457200" y="476250"/>
            <a:ext cx="8229600" cy="5257800"/>
          </a:xfrm>
        </p:spPr>
        <p:txBody>
          <a:bodyPr/>
          <a:lstStyle/>
          <a:p>
            <a:pPr eaLnBrk="1" hangingPunct="1">
              <a:spcBef>
                <a:spcPct val="0"/>
              </a:spcBef>
            </a:pPr>
            <a:r>
              <a:rPr lang="en-US" altLang="zh-CN" dirty="0" smtClean="0">
                <a:latin typeface="Arial" pitchFamily="34" charset="0"/>
                <a:cs typeface="Arial" pitchFamily="34" charset="0"/>
              </a:rPr>
              <a:t>The constructors are quite normal, but there are problems.</a:t>
            </a:r>
          </a:p>
          <a:p>
            <a:pPr eaLnBrk="1" hangingPunct="1">
              <a:spcBef>
                <a:spcPct val="0"/>
              </a:spcBef>
            </a:pPr>
            <a:r>
              <a:rPr lang="en-US" altLang="zh-CN" dirty="0" smtClean="0">
                <a:latin typeface="Arial" pitchFamily="34" charset="0"/>
                <a:cs typeface="Arial" pitchFamily="34" charset="0"/>
              </a:rPr>
              <a:t>See the code below</a:t>
            </a:r>
            <a:endParaRPr lang="zh-CN" altLang="zh-CN" dirty="0" smtClean="0">
              <a:latin typeface="Arial" pitchFamily="34" charset="0"/>
              <a:cs typeface="Arial" pitchFamily="34" charset="0"/>
            </a:endParaRPr>
          </a:p>
          <a:p>
            <a:pPr algn="ctr" eaLnBrk="1" hangingPunct="1">
              <a:spcBef>
                <a:spcPct val="0"/>
              </a:spcBef>
              <a:buFont typeface="Arial" charset="0"/>
              <a:buNone/>
            </a:pPr>
            <a:r>
              <a:rPr lang="en-US" altLang="zh-CN" b="1" dirty="0" smtClean="0">
                <a:solidFill>
                  <a:srgbClr val="0000CC"/>
                </a:solidFill>
                <a:latin typeface="Arial" pitchFamily="34" charset="0"/>
                <a:cs typeface="Arial" pitchFamily="34" charset="0"/>
              </a:rPr>
              <a:t>Rectangle</a:t>
            </a:r>
            <a:r>
              <a:rPr lang="en-US" altLang="zh-CN" dirty="0" smtClean="0">
                <a:solidFill>
                  <a:srgbClr val="0000CC"/>
                </a:solidFill>
                <a:latin typeface="Arial" pitchFamily="34" charset="0"/>
                <a:cs typeface="Arial" pitchFamily="34" charset="0"/>
              </a:rPr>
              <a:t> </a:t>
            </a:r>
            <a:r>
              <a:rPr lang="en-US" altLang="zh-CN" b="1" dirty="0" smtClean="0">
                <a:solidFill>
                  <a:srgbClr val="0000CC"/>
                </a:solidFill>
                <a:latin typeface="Arial" pitchFamily="34" charset="0"/>
                <a:cs typeface="Arial" pitchFamily="34" charset="0"/>
              </a:rPr>
              <a:t>s = new Square (35.6);</a:t>
            </a:r>
            <a:endParaRPr lang="zh-CN" altLang="zh-CN" b="1" dirty="0" smtClean="0">
              <a:solidFill>
                <a:srgbClr val="0000CC"/>
              </a:solidFill>
              <a:latin typeface="Arial" pitchFamily="34" charset="0"/>
              <a:cs typeface="Arial" pitchFamily="34" charset="0"/>
            </a:endParaRPr>
          </a:p>
          <a:p>
            <a:pPr eaLnBrk="1" hangingPunct="1">
              <a:spcBef>
                <a:spcPct val="0"/>
              </a:spcBef>
              <a:buFont typeface="Arial" charset="0"/>
              <a:buNone/>
            </a:pPr>
            <a:r>
              <a:rPr lang="zh-CN" altLang="en-US" dirty="0" smtClean="0">
                <a:latin typeface="Arial" pitchFamily="34" charset="0"/>
                <a:cs typeface="Arial" pitchFamily="34" charset="0"/>
              </a:rPr>
              <a:t>        </a:t>
            </a:r>
            <a:r>
              <a:rPr lang="en-US" altLang="zh-CN" b="1" dirty="0" err="1" smtClean="0">
                <a:solidFill>
                  <a:srgbClr val="0000CC"/>
                </a:solidFill>
                <a:latin typeface="Arial" pitchFamily="34" charset="0"/>
                <a:cs typeface="Arial" pitchFamily="34" charset="0"/>
              </a:rPr>
              <a:t>s.setWidth</a:t>
            </a:r>
            <a:r>
              <a:rPr lang="en-US" altLang="zh-CN" b="1" dirty="0" smtClean="0">
                <a:solidFill>
                  <a:srgbClr val="0000CC"/>
                </a:solidFill>
                <a:latin typeface="Arial" pitchFamily="34" charset="0"/>
                <a:cs typeface="Arial" pitchFamily="34" charset="0"/>
              </a:rPr>
              <a:t>(66.3)</a:t>
            </a:r>
            <a:r>
              <a:rPr lang="zh-CN" altLang="zh-CN" b="1" dirty="0" smtClean="0">
                <a:solidFill>
                  <a:srgbClr val="0000CC"/>
                </a:solidFill>
                <a:latin typeface="Arial" pitchFamily="34" charset="0"/>
                <a:cs typeface="Arial" pitchFamily="34" charset="0"/>
              </a:rPr>
              <a:t>；</a:t>
            </a:r>
            <a:endParaRPr lang="zh-CN" altLang="en-US" b="1" dirty="0" smtClean="0">
              <a:solidFill>
                <a:srgbClr val="0000CC"/>
              </a:solidFill>
              <a:latin typeface="Arial" pitchFamily="34" charset="0"/>
              <a:cs typeface="Arial" pitchFamily="34" charset="0"/>
            </a:endParaRPr>
          </a:p>
          <a:p>
            <a:pPr eaLnBrk="1" hangingPunct="1">
              <a:spcBef>
                <a:spcPct val="0"/>
              </a:spcBef>
              <a:buFont typeface="Arial" charset="0"/>
              <a:buNone/>
            </a:pPr>
            <a:r>
              <a:rPr lang="en-US" altLang="zh-CN" b="1" dirty="0" smtClean="0">
                <a:solidFill>
                  <a:srgbClr val="0000CC"/>
                </a:solidFill>
                <a:latin typeface="Arial" pitchFamily="34" charset="0"/>
                <a:cs typeface="Arial" pitchFamily="34" charset="0"/>
              </a:rPr>
              <a:t>        </a:t>
            </a:r>
            <a:r>
              <a:rPr lang="en-US" altLang="zh-CN" b="1" dirty="0" err="1" smtClean="0">
                <a:solidFill>
                  <a:srgbClr val="0000CC"/>
                </a:solidFill>
                <a:latin typeface="Arial" pitchFamily="34" charset="0"/>
                <a:cs typeface="Arial" pitchFamily="34" charset="0"/>
              </a:rPr>
              <a:t>s.setHeight</a:t>
            </a:r>
            <a:r>
              <a:rPr lang="en-US" altLang="zh-CN" b="1" dirty="0" smtClean="0">
                <a:solidFill>
                  <a:srgbClr val="0000CC"/>
                </a:solidFill>
                <a:latin typeface="Arial" pitchFamily="34" charset="0"/>
                <a:cs typeface="Arial" pitchFamily="34" charset="0"/>
              </a:rPr>
              <a:t>(55.2)</a:t>
            </a:r>
            <a:r>
              <a:rPr lang="zh-CN" altLang="zh-CN" dirty="0" smtClean="0">
                <a:solidFill>
                  <a:srgbClr val="0000CC"/>
                </a:solidFill>
                <a:latin typeface="Arial" pitchFamily="34" charset="0"/>
                <a:cs typeface="Arial" pitchFamily="34" charset="0"/>
              </a:rPr>
              <a:t>；</a:t>
            </a:r>
            <a:endParaRPr lang="zh-CN" altLang="en-US" dirty="0" smtClean="0">
              <a:solidFill>
                <a:srgbClr val="0000CC"/>
              </a:solidFill>
              <a:latin typeface="Arial" pitchFamily="34" charset="0"/>
              <a:cs typeface="Arial" pitchFamily="34" charset="0"/>
            </a:endParaRPr>
          </a:p>
          <a:p>
            <a:pPr eaLnBrk="1" hangingPunct="1"/>
            <a:endParaRPr lang="zh-CN" altLang="en-US" sz="3400" dirty="0" smtClean="0">
              <a:latin typeface="Arial" pitchFamily="34" charset="0"/>
              <a:cs typeface="Arial" pitchFamily="34" charset="0"/>
            </a:endParaRPr>
          </a:p>
          <a:p>
            <a:pPr eaLnBrk="1" hangingPunct="1"/>
            <a:r>
              <a:rPr lang="en-US" altLang="zh-CN" sz="3400" dirty="0" smtClean="0">
                <a:latin typeface="Arial" pitchFamily="34" charset="0"/>
                <a:cs typeface="Arial" pitchFamily="34" charset="0"/>
              </a:rPr>
              <a:t>This results in </a:t>
            </a:r>
            <a:r>
              <a:rPr lang="zh-CN" altLang="zh-CN" sz="3400" dirty="0" smtClean="0">
                <a:latin typeface="Arial" pitchFamily="34" charset="0"/>
                <a:cs typeface="Arial" pitchFamily="34" charset="0"/>
              </a:rPr>
              <a:t>ridiculous</a:t>
            </a:r>
            <a:r>
              <a:rPr lang="zh-CN" altLang="en-US" sz="3400" dirty="0" smtClean="0">
                <a:latin typeface="Arial" pitchFamily="34" charset="0"/>
                <a:cs typeface="Arial" pitchFamily="34" charset="0"/>
              </a:rPr>
              <a:t> </a:t>
            </a:r>
            <a:r>
              <a:rPr lang="en-US" altLang="zh-CN" sz="3400" dirty="0" smtClean="0">
                <a:latin typeface="Arial" pitchFamily="34" charset="0"/>
                <a:cs typeface="Arial" pitchFamily="34" charset="0"/>
              </a:rPr>
              <a:t>result: a square with width=66.3</a:t>
            </a:r>
            <a:r>
              <a:rPr lang="zh-CN" altLang="zh-CN" sz="3400" dirty="0" smtClean="0">
                <a:latin typeface="Arial" pitchFamily="34" charset="0"/>
                <a:cs typeface="Arial" pitchFamily="34" charset="0"/>
              </a:rPr>
              <a:t>，</a:t>
            </a:r>
            <a:r>
              <a:rPr lang="zh-CN" altLang="en-US" sz="3400" dirty="0" smtClean="0">
                <a:latin typeface="Arial" pitchFamily="34" charset="0"/>
                <a:cs typeface="Arial" pitchFamily="34" charset="0"/>
              </a:rPr>
              <a:t>h</a:t>
            </a:r>
            <a:r>
              <a:rPr lang="en-US" altLang="zh-CN" sz="3400" dirty="0" smtClean="0">
                <a:latin typeface="Arial" pitchFamily="34" charset="0"/>
                <a:cs typeface="Arial" pitchFamily="34" charset="0"/>
              </a:rPr>
              <a:t>eight = 55.2</a:t>
            </a:r>
            <a:r>
              <a:rPr lang="zh-CN" altLang="zh-CN" sz="3400" dirty="0" smtClean="0">
                <a:latin typeface="Arial" pitchFamily="34" charset="0"/>
                <a:cs typeface="Arial" pitchFamily="34" charset="0"/>
              </a:rPr>
              <a:t>。</a:t>
            </a:r>
          </a:p>
          <a:p>
            <a:pPr eaLnBrk="1" hangingPunct="1">
              <a:spcBef>
                <a:spcPct val="0"/>
              </a:spcBef>
              <a:buFont typeface="Arial" charset="0"/>
              <a:buNone/>
            </a:pPr>
            <a:endParaRPr lang="zh-CN" altLang="zh-CN" dirty="0" smtClean="0">
              <a:solidFill>
                <a:srgbClr val="0000CC"/>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5297">
                                            <p:txEl>
                                              <p:pRg st="1" end="1"/>
                                            </p:txEl>
                                          </p:spTgt>
                                        </p:tgtEl>
                                        <p:attrNameLst>
                                          <p:attrName>style.visibility</p:attrName>
                                        </p:attrNameLst>
                                      </p:cBhvr>
                                      <p:to>
                                        <p:strVal val="visible"/>
                                      </p:to>
                                    </p:set>
                                    <p:animEffect transition="in" filter="slide(fromBottom)">
                                      <p:cBhvr>
                                        <p:cTn id="7" dur="500"/>
                                        <p:tgtEl>
                                          <p:spTgt spid="5529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5297">
                                            <p:txEl>
                                              <p:pRg st="2" end="2"/>
                                            </p:txEl>
                                          </p:spTgt>
                                        </p:tgtEl>
                                        <p:attrNameLst>
                                          <p:attrName>style.visibility</p:attrName>
                                        </p:attrNameLst>
                                      </p:cBhvr>
                                      <p:to>
                                        <p:strVal val="visible"/>
                                      </p:to>
                                    </p:set>
                                    <p:animEffect transition="in" filter="slide(fromBottom)">
                                      <p:cBhvr>
                                        <p:cTn id="10" dur="500"/>
                                        <p:tgtEl>
                                          <p:spTgt spid="5529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5297">
                                            <p:txEl>
                                              <p:pRg st="3" end="3"/>
                                            </p:txEl>
                                          </p:spTgt>
                                        </p:tgtEl>
                                        <p:attrNameLst>
                                          <p:attrName>style.visibility</p:attrName>
                                        </p:attrNameLst>
                                      </p:cBhvr>
                                      <p:to>
                                        <p:strVal val="visible"/>
                                      </p:to>
                                    </p:set>
                                    <p:animEffect transition="in" filter="slide(fromBottom)">
                                      <p:cBhvr>
                                        <p:cTn id="13" dur="500"/>
                                        <p:tgtEl>
                                          <p:spTgt spid="55297">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5297">
                                            <p:txEl>
                                              <p:pRg st="4" end="4"/>
                                            </p:txEl>
                                          </p:spTgt>
                                        </p:tgtEl>
                                        <p:attrNameLst>
                                          <p:attrName>style.visibility</p:attrName>
                                        </p:attrNameLst>
                                      </p:cBhvr>
                                      <p:to>
                                        <p:strVal val="visible"/>
                                      </p:to>
                                    </p:set>
                                    <p:animEffect transition="in" filter="slide(fromBottom)">
                                      <p:cBhvr>
                                        <p:cTn id="16" dur="500"/>
                                        <p:tgtEl>
                                          <p:spTgt spid="5529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55297">
                                            <p:txEl>
                                              <p:pRg st="6" end="6"/>
                                            </p:txEl>
                                          </p:spTgt>
                                        </p:tgtEl>
                                        <p:attrNameLst>
                                          <p:attrName>style.visibility</p:attrName>
                                        </p:attrNameLst>
                                      </p:cBhvr>
                                      <p:to>
                                        <p:strVal val="visible"/>
                                      </p:to>
                                    </p:set>
                                    <p:animEffect transition="in" filter="slide(fromBottom)">
                                      <p:cBhvr>
                                        <p:cTn id="21" dur="500"/>
                                        <p:tgtEl>
                                          <p:spTgt spid="552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1"/>
          </p:nvPr>
        </p:nvSpPr>
        <p:spPr>
          <a:xfrm>
            <a:off x="457200" y="1341438"/>
            <a:ext cx="8362950" cy="3600450"/>
          </a:xfrm>
        </p:spPr>
        <p:txBody>
          <a:bodyPr/>
          <a:lstStyle/>
          <a:p>
            <a:pPr eaLnBrk="1" hangingPunct="1"/>
            <a:r>
              <a:rPr lang="zh-CN" altLang="zh-CN" b="1" dirty="0" smtClean="0">
                <a:latin typeface="微软雅黑" panose="020B0503020204020204" pitchFamily="34" charset="-122"/>
                <a:ea typeface="微软雅黑" panose="020B0503020204020204" pitchFamily="34" charset="-122"/>
                <a:cs typeface="Arial" pitchFamily="34" charset="0"/>
              </a:rPr>
              <a:t>非常明显地，</a:t>
            </a:r>
            <a:r>
              <a:rPr lang="zh-CN" altLang="en-US" b="1" dirty="0" smtClean="0">
                <a:latin typeface="微软雅黑" panose="020B0503020204020204" pitchFamily="34" charset="-122"/>
                <a:ea typeface="微软雅黑" panose="020B0503020204020204" pitchFamily="34" charset="-122"/>
                <a:cs typeface="Arial" pitchFamily="34" charset="0"/>
              </a:rPr>
              <a:t>本例子的</a:t>
            </a:r>
            <a:r>
              <a:rPr lang="zh-CN" altLang="zh-CN" b="1" dirty="0" smtClean="0">
                <a:latin typeface="微软雅黑" panose="020B0503020204020204" pitchFamily="34" charset="-122"/>
                <a:ea typeface="微软雅黑" panose="020B0503020204020204" pitchFamily="34" charset="-122"/>
                <a:cs typeface="Arial" pitchFamily="34" charset="0"/>
              </a:rPr>
              <a:t>继承关系违反了</a:t>
            </a:r>
            <a:r>
              <a:rPr lang="en-US" altLang="zh-CN" b="1" dirty="0" err="1" smtClean="0">
                <a:latin typeface="微软雅黑" panose="020B0503020204020204" pitchFamily="34" charset="-122"/>
                <a:ea typeface="微软雅黑" panose="020B0503020204020204" pitchFamily="34" charset="-122"/>
                <a:cs typeface="Arial" pitchFamily="34" charset="0"/>
              </a:rPr>
              <a:t>Liskov</a:t>
            </a:r>
            <a:r>
              <a:rPr lang="zh-CN" altLang="zh-CN" b="1" dirty="0" smtClean="0">
                <a:latin typeface="微软雅黑" panose="020B0503020204020204" pitchFamily="34" charset="-122"/>
                <a:ea typeface="微软雅黑" panose="020B0503020204020204" pitchFamily="34" charset="-122"/>
                <a:cs typeface="Arial" pitchFamily="34" charset="0"/>
              </a:rPr>
              <a:t>替换原则。</a:t>
            </a:r>
            <a:endParaRPr lang="zh-CN" altLang="en-US" b="1" dirty="0" smtClean="0">
              <a:latin typeface="微软雅黑" panose="020B0503020204020204" pitchFamily="34" charset="-122"/>
              <a:ea typeface="微软雅黑" panose="020B0503020204020204" pitchFamily="34" charset="-122"/>
              <a:cs typeface="Arial" pitchFamily="34" charset="0"/>
            </a:endParaRPr>
          </a:p>
          <a:p>
            <a:pPr eaLnBrk="1" hangingPunct="1"/>
            <a:r>
              <a:rPr lang="zh-CN" altLang="zh-CN" b="1" dirty="0" smtClean="0">
                <a:solidFill>
                  <a:srgbClr val="0000CC"/>
                </a:solidFill>
                <a:latin typeface="微软雅黑" panose="020B0503020204020204" pitchFamily="34" charset="-122"/>
                <a:ea typeface="微软雅黑" panose="020B0503020204020204" pitchFamily="34" charset="-122"/>
                <a:cs typeface="Arial" pitchFamily="34" charset="0"/>
              </a:rPr>
              <a:t>因此，在设计层次类的时候，一定要注意到超类的操作也必须适合子类。</a:t>
            </a:r>
            <a:endParaRPr lang="en-US" altLang="zh-CN"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r>
              <a:rPr lang="zh-CN" altLang="en-US" b="1" dirty="0" smtClean="0">
                <a:latin typeface="微软雅黑" panose="020B0503020204020204" pitchFamily="34" charset="-122"/>
                <a:ea typeface="微软雅黑" panose="020B0503020204020204" pitchFamily="34" charset="-122"/>
                <a:cs typeface="Arial" pitchFamily="34" charset="0"/>
              </a:rPr>
              <a:t>根据一个继承是否符合里氏代换原则，可以判断该继承是否合理（是否隐藏有缺陷）。</a:t>
            </a:r>
            <a:endPar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body" idx="1"/>
          </p:nvPr>
        </p:nvSpPr>
        <p:spPr>
          <a:xfrm>
            <a:off x="239713" y="549274"/>
            <a:ext cx="8724900" cy="5544021"/>
          </a:xfrm>
        </p:spPr>
        <p:txBody>
          <a:bodyPr/>
          <a:lstStyle/>
          <a:p>
            <a:pPr eaLnBrk="1" hangingPunct="1">
              <a:lnSpc>
                <a:spcPct val="90000"/>
              </a:lnSpc>
              <a:spcBef>
                <a:spcPct val="0"/>
              </a:spcBef>
            </a:pPr>
            <a:r>
              <a:rPr lang="zh-CN" altLang="en-US" sz="3000" b="1" dirty="0" smtClean="0">
                <a:latin typeface="微软雅黑" panose="020B0503020204020204" pitchFamily="34" charset="-122"/>
                <a:ea typeface="微软雅黑" panose="020B0503020204020204" pitchFamily="34" charset="-122"/>
                <a:cs typeface="Arial" pitchFamily="34" charset="0"/>
              </a:rPr>
              <a:t>解释</a:t>
            </a:r>
          </a:p>
          <a:p>
            <a:pPr eaLnBrk="1" hangingPunct="1">
              <a:lnSpc>
                <a:spcPct val="90000"/>
              </a:lnSpc>
              <a:spcBef>
                <a:spcPct val="0"/>
              </a:spcBef>
            </a:pPr>
            <a:r>
              <a:rPr lang="en-US" altLang="zh-CN" sz="3000" b="1" dirty="0" smtClean="0">
                <a:solidFill>
                  <a:srgbClr val="0000CC"/>
                </a:solidFill>
                <a:latin typeface="Arial" pitchFamily="34" charset="0"/>
                <a:cs typeface="Arial" pitchFamily="34" charset="0"/>
              </a:rPr>
              <a:t>This problem is not easy to fix</a:t>
            </a:r>
            <a:r>
              <a:rPr lang="en-US" altLang="zh-CN" sz="3000" dirty="0" smtClean="0">
                <a:latin typeface="Arial" pitchFamily="34" charset="0"/>
                <a:cs typeface="Arial" pitchFamily="34" charset="0"/>
              </a:rPr>
              <a:t>: if we modify the setter methods in the Square class so that they keep the dimensions w and h equal, then these methods will violate the </a:t>
            </a:r>
            <a:r>
              <a:rPr lang="en-US" altLang="zh-CN" sz="3000" dirty="0" err="1" smtClean="0">
                <a:latin typeface="Arial" pitchFamily="34" charset="0"/>
                <a:cs typeface="Arial" pitchFamily="34" charset="0"/>
                <a:hlinkClick r:id="rId2" tooltip="Postcondition"/>
              </a:rPr>
              <a:t>postconditions</a:t>
            </a:r>
            <a:r>
              <a:rPr lang="en-US" altLang="zh-CN" sz="3000" dirty="0" smtClean="0">
                <a:latin typeface="Arial" pitchFamily="34" charset="0"/>
                <a:cs typeface="Arial" pitchFamily="34" charset="0"/>
              </a:rPr>
              <a:t> for the Rectangle setters: </a:t>
            </a:r>
            <a:r>
              <a:rPr lang="en-US" altLang="zh-CN" sz="3000" dirty="0" smtClean="0">
                <a:solidFill>
                  <a:srgbClr val="A50021"/>
                </a:solidFill>
                <a:latin typeface="Arial" pitchFamily="34" charset="0"/>
                <a:cs typeface="Arial" pitchFamily="34" charset="0"/>
              </a:rPr>
              <a:t>dimensions can be modified independently</a:t>
            </a:r>
            <a:r>
              <a:rPr lang="en-US" altLang="zh-CN" sz="3000" dirty="0" smtClean="0">
                <a:latin typeface="Arial" pitchFamily="34" charset="0"/>
                <a:cs typeface="Arial" pitchFamily="34" charset="0"/>
              </a:rPr>
              <a:t>. </a:t>
            </a:r>
          </a:p>
          <a:p>
            <a:pPr eaLnBrk="1" hangingPunct="1">
              <a:lnSpc>
                <a:spcPct val="90000"/>
              </a:lnSpc>
              <a:spcBef>
                <a:spcPct val="0"/>
              </a:spcBef>
            </a:pPr>
            <a:endParaRPr lang="zh-CN" altLang="en-US" sz="3000" b="1" dirty="0" smtClean="0">
              <a:solidFill>
                <a:srgbClr val="0000CC"/>
              </a:solidFill>
              <a:latin typeface="Arial" pitchFamily="34" charset="0"/>
              <a:ea typeface="黑体" pitchFamily="2" charset="-122"/>
              <a:cs typeface="Arial" pitchFamily="34" charset="0"/>
            </a:endParaRPr>
          </a:p>
          <a:p>
            <a:pPr eaLnBrk="1" hangingPunct="1">
              <a:lnSpc>
                <a:spcPct val="90000"/>
              </a:lnSpc>
              <a:spcBef>
                <a:spcPct val="0"/>
              </a:spcBef>
            </a:pP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可变性问题</a:t>
            </a:r>
          </a:p>
          <a:p>
            <a:pPr eaLnBrk="1" hangingPunct="1">
              <a:lnSpc>
                <a:spcPct val="90000"/>
              </a:lnSpc>
              <a:spcBef>
                <a:spcPct val="0"/>
              </a:spcBef>
            </a:pPr>
            <a:r>
              <a:rPr lang="en-US" altLang="zh-CN" sz="3000" dirty="0" smtClean="0">
                <a:latin typeface="Arial" pitchFamily="34" charset="0"/>
                <a:cs typeface="Arial" pitchFamily="34" charset="0"/>
              </a:rPr>
              <a:t>If Square and Rectangle had only getter methods, but no setter methods (they were immutable objects), then no violation of LSP could occur.</a:t>
            </a:r>
            <a:endParaRPr lang="zh-CN" altLang="en-US" sz="3000" dirty="0" smtClean="0">
              <a:latin typeface="Arial" pitchFamily="34" charset="0"/>
              <a:cs typeface="Arial" pitchFamily="34" charset="0"/>
            </a:endParaRPr>
          </a:p>
        </p:txBody>
      </p:sp>
      <p:sp>
        <p:nvSpPr>
          <p:cNvPr id="57346" name="AutoShape 3">
            <a:hlinkClick r:id="rId3" action="ppaction://hlinksldjump"/>
          </p:cNvPr>
          <p:cNvSpPr>
            <a:spLocks noChangeArrowheads="1"/>
          </p:cNvSpPr>
          <p:nvPr/>
        </p:nvSpPr>
        <p:spPr bwMode="auto">
          <a:xfrm>
            <a:off x="7164388" y="5949950"/>
            <a:ext cx="1584325" cy="574675"/>
          </a:xfrm>
          <a:prstGeom prst="bevel">
            <a:avLst>
              <a:gd name="adj" fmla="val 12500"/>
            </a:avLst>
          </a:prstGeom>
          <a:solidFill>
            <a:schemeClr val="accent1"/>
          </a:solidFill>
          <a:ln w="9525">
            <a:solidFill>
              <a:schemeClr val="tx1"/>
            </a:solidFill>
            <a:miter lim="800000"/>
            <a:headEnd/>
            <a:tailEnd/>
          </a:ln>
        </p:spPr>
        <p:txBody>
          <a:bodyPr wrap="none" anchor="ctr"/>
          <a:lstStyle/>
          <a:p>
            <a:pPr algn="ctr"/>
            <a:r>
              <a:rPr lang="en-US" altLang="zh-CN" sz="2800" b="1"/>
              <a:t>Back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a:lstStyle/>
          <a:p>
            <a:endParaRPr lang="zh-CN" altLang="en-US" smtClean="0"/>
          </a:p>
        </p:txBody>
      </p:sp>
      <p:sp>
        <p:nvSpPr>
          <p:cNvPr id="88068" name="AutoShape 4"/>
          <p:cNvSpPr>
            <a:spLocks noChangeArrowheads="1"/>
          </p:cNvSpPr>
          <p:nvPr/>
        </p:nvSpPr>
        <p:spPr bwMode="auto">
          <a:xfrm>
            <a:off x="755650" y="3068638"/>
            <a:ext cx="7596188" cy="1081087"/>
          </a:xfrm>
          <a:prstGeom prst="bevel">
            <a:avLst>
              <a:gd name="adj" fmla="val 12500"/>
            </a:avLst>
          </a:prstGeom>
          <a:solidFill>
            <a:srgbClr val="FFCC00">
              <a:alpha val="31000"/>
            </a:srgbClr>
          </a:solidFill>
          <a:ln w="9525">
            <a:solidFill>
              <a:schemeClr val="tx1"/>
            </a:solidFill>
            <a:miter lim="800000"/>
            <a:headEnd/>
            <a:tailEnd/>
          </a:ln>
          <a:effectLst/>
        </p:spPr>
        <p:txBody>
          <a:bodyPr wrap="none" anchor="ctr"/>
          <a:lstStyle/>
          <a:p>
            <a:pPr algn="ctr">
              <a:defRPr/>
            </a:pPr>
            <a:r>
              <a:rPr lang="en-US" altLang="zh-CN" sz="3600" b="1">
                <a:effectLst>
                  <a:outerShdw blurRad="38100" dist="38100" dir="2700000" algn="tl">
                    <a:srgbClr val="FFFFFF"/>
                  </a:outerShdw>
                </a:effectLst>
              </a:rPr>
              <a:t>Interface segregation principle </a:t>
            </a:r>
            <a:endParaRPr lang="zh-CN" altLang="en-US" sz="36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251520" y="274638"/>
            <a:ext cx="8640960" cy="706437"/>
          </a:xfrm>
        </p:spPr>
        <p:txBody>
          <a:bodyPr/>
          <a:lstStyle/>
          <a:p>
            <a:pPr eaLnBrk="1" hangingPunct="1"/>
            <a:r>
              <a:rPr lang="en-US" altLang="zh-CN" sz="3000" b="1" dirty="0" smtClean="0">
                <a:latin typeface="微软雅黑" panose="020B0503020204020204" pitchFamily="34" charset="-122"/>
                <a:ea typeface="微软雅黑" panose="020B0503020204020204" pitchFamily="34" charset="-122"/>
              </a:rPr>
              <a:t>Interface segregation principle (</a:t>
            </a:r>
            <a:r>
              <a:rPr lang="zh-CN" altLang="zh-CN" sz="3000" b="1" dirty="0" smtClean="0">
                <a:latin typeface="微软雅黑" panose="020B0503020204020204" pitchFamily="34" charset="-122"/>
                <a:ea typeface="微软雅黑" panose="020B0503020204020204" pitchFamily="34" charset="-122"/>
              </a:rPr>
              <a:t>接口分离原则</a:t>
            </a:r>
            <a:r>
              <a:rPr lang="en-US" altLang="zh-CN" sz="3000" b="1" dirty="0" smtClean="0">
                <a:latin typeface="微软雅黑" panose="020B0503020204020204" pitchFamily="34" charset="-122"/>
                <a:ea typeface="微软雅黑" panose="020B0503020204020204" pitchFamily="34" charset="-122"/>
              </a:rPr>
              <a:t>)</a:t>
            </a:r>
            <a:endParaRPr lang="zh-CN" altLang="en-US" sz="3000" dirty="0" smtClean="0">
              <a:latin typeface="微软雅黑" panose="020B0503020204020204" pitchFamily="34" charset="-122"/>
              <a:ea typeface="微软雅黑" panose="020B0503020204020204" pitchFamily="34" charset="-122"/>
            </a:endParaRPr>
          </a:p>
        </p:txBody>
      </p:sp>
      <p:sp>
        <p:nvSpPr>
          <p:cNvPr id="59394" name="内容占位符 2"/>
          <p:cNvSpPr>
            <a:spLocks noGrp="1"/>
          </p:cNvSpPr>
          <p:nvPr>
            <p:ph idx="1"/>
          </p:nvPr>
        </p:nvSpPr>
        <p:spPr>
          <a:xfrm>
            <a:off x="251520" y="1771650"/>
            <a:ext cx="8435280" cy="3313533"/>
          </a:xfrm>
        </p:spPr>
        <p:txBody>
          <a:bodyPr/>
          <a:lstStyle/>
          <a:p>
            <a:pPr eaLnBrk="1" hangingPunct="1"/>
            <a:r>
              <a:rPr lang="zh-CN" altLang="zh-CN" b="1" dirty="0" smtClean="0">
                <a:solidFill>
                  <a:srgbClr val="0000CC"/>
                </a:solidFill>
                <a:latin typeface="微软雅黑" panose="020B0503020204020204" pitchFamily="34" charset="-122"/>
                <a:ea typeface="微软雅黑" panose="020B0503020204020204" pitchFamily="34" charset="-122"/>
              </a:rPr>
              <a:t>接口分离原则</a:t>
            </a:r>
            <a:r>
              <a:rPr lang="zh-CN" altLang="en-US" b="1" dirty="0" smtClean="0">
                <a:solidFill>
                  <a:srgbClr val="0000CC"/>
                </a:solidFill>
                <a:latin typeface="微软雅黑" panose="020B0503020204020204" pitchFamily="34" charset="-122"/>
                <a:ea typeface="微软雅黑" panose="020B0503020204020204" pitchFamily="34" charset="-122"/>
              </a:rPr>
              <a:t>的</a:t>
            </a:r>
            <a:r>
              <a:rPr lang="zh-CN" altLang="en-US" b="1" dirty="0" smtClean="0">
                <a:solidFill>
                  <a:srgbClr val="0000CC"/>
                </a:solidFill>
                <a:latin typeface="微软雅黑" panose="020B0503020204020204" pitchFamily="34" charset="-122"/>
                <a:ea typeface="微软雅黑" panose="020B0503020204020204" pitchFamily="34" charset="-122"/>
              </a:rPr>
              <a:t>定义：客户类不应该被迫依赖于它不需要的方法。</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eaLnBrk="1" hangingPunct="1"/>
            <a:r>
              <a:rPr lang="en-US" altLang="zh-CN" sz="3000" b="1" dirty="0" smtClean="0">
                <a:latin typeface="微软雅黑" panose="020B0503020204020204" pitchFamily="34" charset="-122"/>
                <a:ea typeface="微软雅黑" panose="020B0503020204020204" pitchFamily="34" charset="-122"/>
                <a:cs typeface="Arial" pitchFamily="34" charset="0"/>
              </a:rPr>
              <a:t>The interface segregation principle (ISP) states that no client (class) should be forced to depend on methods it does not use.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body" idx="1"/>
          </p:nvPr>
        </p:nvSpPr>
        <p:spPr>
          <a:xfrm>
            <a:off x="251520" y="332656"/>
            <a:ext cx="8568952" cy="6048672"/>
          </a:xfrm>
        </p:spPr>
        <p:txBody>
          <a:bodyPr/>
          <a:lstStyle/>
          <a:p>
            <a:pPr eaLnBrk="1" hangingPunct="1">
              <a:lnSpc>
                <a:spcPct val="90000"/>
              </a:lnSpc>
              <a:spcBef>
                <a:spcPct val="10000"/>
              </a:spcBef>
            </a:pPr>
            <a:r>
              <a:rPr lang="zh-CN" altLang="en-US" sz="3000" b="1" dirty="0" smtClean="0">
                <a:solidFill>
                  <a:srgbClr val="0000CC"/>
                </a:solidFill>
                <a:latin typeface="微软雅黑" panose="020B0503020204020204" pitchFamily="34" charset="-122"/>
                <a:ea typeface="微软雅黑" panose="020B0503020204020204" pitchFamily="34" charset="-122"/>
              </a:rPr>
              <a:t>接口分离原则的</a:t>
            </a:r>
            <a:r>
              <a:rPr lang="zh-CN" altLang="en-US" sz="3000" b="1" dirty="0" smtClean="0">
                <a:solidFill>
                  <a:srgbClr val="0000CC"/>
                </a:solidFill>
                <a:latin typeface="微软雅黑" panose="020B0503020204020204" pitchFamily="34" charset="-122"/>
                <a:ea typeface="微软雅黑" panose="020B0503020204020204" pitchFamily="34" charset="-122"/>
              </a:rPr>
              <a:t>意义：根据</a:t>
            </a:r>
            <a:r>
              <a:rPr lang="en-US" altLang="zh-CN" sz="3000" b="1" dirty="0" smtClean="0">
                <a:solidFill>
                  <a:srgbClr val="0000CC"/>
                </a:solidFill>
                <a:latin typeface="微软雅黑" panose="020B0503020204020204" pitchFamily="34" charset="-122"/>
                <a:ea typeface="微软雅黑" panose="020B0503020204020204" pitchFamily="34" charset="-122"/>
              </a:rPr>
              <a:t>ISP</a:t>
            </a:r>
            <a:r>
              <a:rPr lang="zh-CN" altLang="en-US" sz="3000" b="1" dirty="0" smtClean="0">
                <a:solidFill>
                  <a:srgbClr val="0000CC"/>
                </a:solidFill>
                <a:latin typeface="微软雅黑" panose="020B0503020204020204" pitchFamily="34" charset="-122"/>
                <a:ea typeface="微软雅黑" panose="020B0503020204020204" pitchFamily="34" charset="-122"/>
              </a:rPr>
              <a:t>原则，将很大的接口拆分成较小的，更具体的接口；客户类只需要知道它所感兴趣的方法。</a:t>
            </a:r>
            <a:endParaRPr lang="en-US" altLang="zh-CN" sz="3000"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10000"/>
              </a:spcBef>
            </a:pPr>
            <a:r>
              <a:rPr lang="en-US" altLang="zh-CN" sz="3000" b="1" dirty="0" smtClean="0">
                <a:latin typeface="微软雅黑" panose="020B0503020204020204" pitchFamily="34" charset="-122"/>
                <a:ea typeface="微软雅黑" panose="020B0503020204020204" pitchFamily="34" charset="-122"/>
                <a:cs typeface="Arial" pitchFamily="34" charset="0"/>
              </a:rPr>
              <a:t>By following the ISP principle, you will split very large interfaces into smaller and more specific ones so that clients will only have to know about the methods that are of interest to them. </a:t>
            </a:r>
          </a:p>
          <a:p>
            <a:pPr eaLnBrk="1" hangingPunct="1">
              <a:lnSpc>
                <a:spcPct val="90000"/>
              </a:lnSpc>
              <a:spcBef>
                <a:spcPct val="10000"/>
              </a:spcBef>
              <a:buFont typeface="Arial" charset="0"/>
              <a:buNone/>
            </a:pPr>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lnSpc>
                <a:spcPct val="90000"/>
              </a:lnSpc>
              <a:spcBef>
                <a:spcPct val="10000"/>
              </a:spcBef>
            </a:pPr>
            <a:r>
              <a:rPr lang="en-US" altLang="zh-CN" sz="3000" b="1" dirty="0">
                <a:solidFill>
                  <a:srgbClr val="0000CC"/>
                </a:solidFill>
                <a:latin typeface="微软雅黑" panose="020B0503020204020204" pitchFamily="34" charset="-122"/>
                <a:ea typeface="微软雅黑" panose="020B0503020204020204" pitchFamily="34" charset="-122"/>
              </a:rPr>
              <a:t>ISP</a:t>
            </a:r>
            <a:r>
              <a:rPr lang="zh-CN" altLang="en-US" sz="3000" b="1" dirty="0" smtClean="0">
                <a:solidFill>
                  <a:srgbClr val="0000CC"/>
                </a:solidFill>
                <a:latin typeface="微软雅黑" panose="020B0503020204020204" pitchFamily="34" charset="-122"/>
                <a:ea typeface="微软雅黑" panose="020B0503020204020204" pitchFamily="34" charset="-122"/>
              </a:rPr>
              <a:t>原则的意图是使得一个系统保持较低的耦合，以便于更容易重构，修改与部署。 </a:t>
            </a:r>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lnSpc>
                <a:spcPct val="90000"/>
              </a:lnSpc>
              <a:spcBef>
                <a:spcPct val="10000"/>
              </a:spcBef>
            </a:pPr>
            <a:r>
              <a:rPr lang="en-US" altLang="zh-CN" sz="3000" b="1" dirty="0" smtClean="0">
                <a:latin typeface="微软雅黑" panose="020B0503020204020204" pitchFamily="34" charset="-122"/>
                <a:ea typeface="微软雅黑" panose="020B0503020204020204" pitchFamily="34" charset="-122"/>
                <a:cs typeface="Arial" pitchFamily="34" charset="0"/>
              </a:rPr>
              <a:t>ISP </a:t>
            </a:r>
            <a:r>
              <a:rPr lang="en-US" altLang="zh-CN" sz="3000" b="1" dirty="0" smtClean="0">
                <a:latin typeface="微软雅黑" panose="020B0503020204020204" pitchFamily="34" charset="-122"/>
                <a:ea typeface="微软雅黑" panose="020B0503020204020204" pitchFamily="34" charset="-122"/>
                <a:cs typeface="Arial" pitchFamily="34" charset="0"/>
              </a:rPr>
              <a:t>is intended to keep a system decoupled and thus easier to refactor, change, and redeploy. </a:t>
            </a:r>
            <a:endParaRPr lang="zh-CN" altLang="en-US" sz="30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17">
                                            <p:txEl>
                                              <p:pRg st="4" end="4"/>
                                            </p:txEl>
                                          </p:spTgt>
                                        </p:tgtEl>
                                        <p:attrNameLst>
                                          <p:attrName>style.visibility</p:attrName>
                                        </p:attrNameLst>
                                      </p:cBhvr>
                                      <p:to>
                                        <p:strVal val="visible"/>
                                      </p:to>
                                    </p:set>
                                    <p:animEffect transition="in" filter="fade">
                                      <p:cBhvr>
                                        <p:cTn id="7" dur="1000"/>
                                        <p:tgtEl>
                                          <p:spTgt spid="60417">
                                            <p:txEl>
                                              <p:pRg st="4" end="4"/>
                                            </p:txEl>
                                          </p:spTgt>
                                        </p:tgtEl>
                                      </p:cBhvr>
                                    </p:animEffect>
                                    <p:anim calcmode="lin" valueType="num">
                                      <p:cBhvr>
                                        <p:cTn id="8" dur="1000" fill="hold"/>
                                        <p:tgtEl>
                                          <p:spTgt spid="6041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04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1"/>
          </p:nvPr>
        </p:nvSpPr>
        <p:spPr>
          <a:xfrm>
            <a:off x="323850" y="671210"/>
            <a:ext cx="8568630" cy="2879849"/>
          </a:xfrm>
        </p:spPr>
        <p:txBody>
          <a:bodyPr/>
          <a:lstStyle/>
          <a:p>
            <a:pPr eaLnBrk="1" hangingPunct="1"/>
            <a:r>
              <a:rPr lang="zh-CN" altLang="en-US" b="1" dirty="0" smtClean="0">
                <a:solidFill>
                  <a:srgbClr val="0000CC"/>
                </a:solidFill>
                <a:latin typeface="微软雅黑" panose="020B0503020204020204" pitchFamily="34" charset="-122"/>
                <a:ea typeface="微软雅黑" panose="020B0503020204020204" pitchFamily="34" charset="-122"/>
                <a:cs typeface="Arial" pitchFamily="34" charset="0"/>
              </a:rPr>
              <a:t>责任的定义：定义一个责任是一个改变的理由；一个类应该仅仅有一个改变原因</a:t>
            </a:r>
          </a:p>
          <a:p>
            <a:pPr eaLnBrk="1" hangingPunct="1">
              <a:lnSpc>
                <a:spcPct val="90000"/>
              </a:lnSpc>
            </a:pPr>
            <a:r>
              <a:rPr lang="en-US" altLang="zh-CN" sz="3000" b="1" dirty="0" smtClean="0">
                <a:latin typeface="微软雅黑" panose="020B0503020204020204" pitchFamily="34" charset="-122"/>
                <a:ea typeface="微软雅黑" panose="020B0503020204020204" pitchFamily="34" charset="-122"/>
                <a:cs typeface="Arial" pitchFamily="34" charset="0"/>
              </a:rPr>
              <a:t>Martin defines a responsibility as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a </a:t>
            </a:r>
            <a:r>
              <a:rPr lang="en-US" altLang="zh-CN" sz="3000" b="1" i="1" dirty="0" smtClean="0">
                <a:solidFill>
                  <a:srgbClr val="0000CC"/>
                </a:solidFill>
                <a:latin typeface="微软雅黑" panose="020B0503020204020204" pitchFamily="34" charset="-122"/>
                <a:ea typeface="微软雅黑" panose="020B0503020204020204" pitchFamily="34" charset="-122"/>
                <a:cs typeface="Arial" pitchFamily="34" charset="0"/>
              </a:rPr>
              <a:t>reason to change</a:t>
            </a:r>
            <a:r>
              <a:rPr lang="en-US" altLang="zh-CN" sz="3000" b="1" dirty="0" smtClean="0">
                <a:latin typeface="微软雅黑" panose="020B0503020204020204" pitchFamily="34" charset="-122"/>
                <a:ea typeface="微软雅黑" panose="020B0503020204020204" pitchFamily="34" charset="-122"/>
                <a:cs typeface="Arial" pitchFamily="34" charset="0"/>
              </a:rPr>
              <a:t>, and concludes that a class or module should have one, and only one, reason to change. </a:t>
            </a:r>
          </a:p>
        </p:txBody>
      </p:sp>
      <p:sp>
        <p:nvSpPr>
          <p:cNvPr id="17410" name="Text Box 3"/>
          <p:cNvSpPr txBox="1">
            <a:spLocks noChangeArrowheads="1"/>
          </p:cNvSpPr>
          <p:nvPr/>
        </p:nvSpPr>
        <p:spPr bwMode="auto">
          <a:xfrm>
            <a:off x="611188" y="3623538"/>
            <a:ext cx="5689004" cy="584775"/>
          </a:xfrm>
          <a:prstGeom prst="rect">
            <a:avLst/>
          </a:prstGeom>
          <a:noFill/>
          <a:ln w="9525">
            <a:noFill/>
            <a:miter lim="800000"/>
            <a:headEnd/>
            <a:tailEnd/>
          </a:ln>
        </p:spPr>
        <p:txBody>
          <a:bodyPr wrap="square">
            <a:spAutoFit/>
          </a:bodyPr>
          <a:lstStyle/>
          <a:p>
            <a:pPr>
              <a:spcBef>
                <a:spcPct val="50000"/>
              </a:spcBef>
            </a:pPr>
            <a:r>
              <a:rPr lang="zh-CN" altLang="en-US" sz="3200" b="1" dirty="0" smtClean="0">
                <a:solidFill>
                  <a:srgbClr val="0000CC"/>
                </a:solidFill>
                <a:latin typeface="微软雅黑" panose="020B0503020204020204" pitchFamily="34" charset="-122"/>
                <a:ea typeface="微软雅黑" panose="020B0503020204020204" pitchFamily="34" charset="-122"/>
              </a:rPr>
              <a:t>此定义暗示</a:t>
            </a:r>
            <a:r>
              <a:rPr lang="zh-CN" altLang="en-US" sz="3200"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责任越小越好。</a:t>
            </a:r>
            <a:endParaRPr lang="en-US" altLang="zh-CN" sz="3200" b="1" dirty="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611560" y="4297739"/>
            <a:ext cx="7776864" cy="1723549"/>
          </a:xfrm>
          <a:prstGeom prst="rect">
            <a:avLst/>
          </a:prstGeom>
          <a:noFill/>
          <a:ln w="9525">
            <a:noFill/>
            <a:miter lim="800000"/>
            <a:headEnd/>
            <a:tailEnd/>
          </a:ln>
        </p:spPr>
        <p:txBody>
          <a:bodyPr wrap="square">
            <a:spAutoFit/>
          </a:bodyPr>
          <a:lstStyle/>
          <a:p>
            <a:pPr>
              <a:spcBef>
                <a:spcPts val="600"/>
              </a:spcBef>
            </a:pPr>
            <a:r>
              <a:rPr lang="zh-CN" altLang="en-US" sz="3200" b="1" dirty="0" smtClean="0">
                <a:solidFill>
                  <a:srgbClr val="0000CC"/>
                </a:solidFill>
                <a:latin typeface="微软雅黑" panose="020B0503020204020204" pitchFamily="34" charset="-122"/>
                <a:ea typeface="微软雅黑" panose="020B0503020204020204" pitchFamily="34" charset="-122"/>
              </a:rPr>
              <a:t>责任的例子</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marL="457200" indent="-457200">
              <a:spcBef>
                <a:spcPts val="600"/>
              </a:spcBef>
              <a:buFont typeface="Wingdings" panose="05000000000000000000" pitchFamily="2" charset="2"/>
              <a:buChar char="Ø"/>
            </a:pPr>
            <a:r>
              <a:rPr lang="zh-CN" altLang="en-US" sz="3200" b="1" dirty="0" smtClean="0">
                <a:latin typeface="微软雅黑" panose="020B0503020204020204" pitchFamily="34" charset="-122"/>
                <a:ea typeface="微软雅黑" panose="020B0503020204020204" pitchFamily="34" charset="-122"/>
              </a:rPr>
              <a:t>类</a:t>
            </a:r>
            <a:r>
              <a:rPr lang="en-US" altLang="zh-CN" sz="3200" b="1" dirty="0" smtClean="0">
                <a:latin typeface="微软雅黑" panose="020B0503020204020204" pitchFamily="34" charset="-122"/>
                <a:ea typeface="微软雅黑" panose="020B0503020204020204" pitchFamily="34" charset="-122"/>
              </a:rPr>
              <a:t>Hero</a:t>
            </a:r>
            <a:r>
              <a:rPr lang="zh-CN" altLang="en-US" sz="3200" b="1" dirty="0" smtClean="0">
                <a:latin typeface="微软雅黑" panose="020B0503020204020204" pitchFamily="34" charset="-122"/>
                <a:ea typeface="微软雅黑" panose="020B0503020204020204" pitchFamily="34" charset="-122"/>
              </a:rPr>
              <a:t>的责任是</a:t>
            </a:r>
            <a:r>
              <a:rPr lang="en-US" altLang="zh-CN" sz="3200" b="1" dirty="0" smtClean="0">
                <a:latin typeface="微软雅黑" panose="020B0503020204020204" pitchFamily="34" charset="-122"/>
                <a:ea typeface="微软雅黑" panose="020B0503020204020204" pitchFamily="34" charset="-122"/>
              </a:rPr>
              <a:t>save the world (??)</a:t>
            </a:r>
          </a:p>
          <a:p>
            <a:pPr marL="457200" indent="-457200">
              <a:spcBef>
                <a:spcPts val="600"/>
              </a:spcBef>
              <a:buFont typeface="Wingdings" panose="05000000000000000000" pitchFamily="2" charset="2"/>
              <a:buChar char="Ø"/>
            </a:pPr>
            <a:r>
              <a:rPr lang="zh-CN" altLang="en-US" sz="3200" b="1" dirty="0" smtClean="0">
                <a:latin typeface="微软雅黑" panose="020B0503020204020204" pitchFamily="34" charset="-122"/>
                <a:ea typeface="微软雅黑" panose="020B0503020204020204" pitchFamily="34" charset="-122"/>
              </a:rPr>
              <a:t>类</a:t>
            </a:r>
            <a:r>
              <a:rPr lang="en-US" altLang="zh-CN" sz="3200" b="1" dirty="0" smtClean="0">
                <a:latin typeface="微软雅黑" panose="020B0503020204020204" pitchFamily="34" charset="-122"/>
                <a:ea typeface="微软雅黑" panose="020B0503020204020204" pitchFamily="34" charset="-122"/>
              </a:rPr>
              <a:t>Queue</a:t>
            </a:r>
            <a:r>
              <a:rPr lang="zh-CN" altLang="en-US" sz="3200" b="1" dirty="0" smtClean="0">
                <a:latin typeface="微软雅黑" panose="020B0503020204020204" pitchFamily="34" charset="-122"/>
                <a:ea typeface="微软雅黑" panose="020B0503020204020204" pitchFamily="34" charset="-122"/>
              </a:rPr>
              <a:t>的责任是</a:t>
            </a:r>
            <a:r>
              <a:rPr lang="en-US" altLang="zh-CN" sz="3200" b="1" dirty="0" smtClean="0">
                <a:latin typeface="微软雅黑" panose="020B0503020204020204" pitchFamily="34" charset="-122"/>
                <a:ea typeface="微软雅黑" panose="020B0503020204020204" pitchFamily="34" charset="-122"/>
              </a:rPr>
              <a:t>manage a queue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250825" y="404665"/>
            <a:ext cx="8642350" cy="5904656"/>
          </a:xfrm>
        </p:spPr>
        <p:txBody>
          <a:bodyPr/>
          <a:lstStyle/>
          <a:p>
            <a:pPr eaLnBrk="1" hangingPunct="1">
              <a:spcBef>
                <a:spcPts val="600"/>
              </a:spcBef>
            </a:pPr>
            <a:r>
              <a:rPr lang="zh-CN" altLang="en-US" sz="3000" b="1" dirty="0" smtClean="0">
                <a:solidFill>
                  <a:srgbClr val="0000CC"/>
                </a:solidFill>
                <a:latin typeface="微软雅黑" panose="020B0503020204020204" pitchFamily="34" charset="-122"/>
                <a:ea typeface="微软雅黑" panose="020B0503020204020204" pitchFamily="34" charset="-122"/>
              </a:rPr>
              <a:t>接口隔离原则出现的</a:t>
            </a:r>
            <a:r>
              <a:rPr lang="zh-CN" altLang="en-US" sz="3000" b="1" dirty="0" smtClean="0">
                <a:solidFill>
                  <a:srgbClr val="0000CC"/>
                </a:solidFill>
                <a:latin typeface="微软雅黑" panose="020B0503020204020204" pitchFamily="34" charset="-122"/>
                <a:ea typeface="微软雅黑" panose="020B0503020204020204" pitchFamily="34" charset="-122"/>
              </a:rPr>
              <a:t>背景：</a:t>
            </a:r>
            <a:r>
              <a:rPr lang="en-US" altLang="zh-CN" sz="3000" b="1" dirty="0">
                <a:solidFill>
                  <a:srgbClr val="0000CC"/>
                </a:solidFill>
                <a:latin typeface="微软雅黑" panose="020B0503020204020204" pitchFamily="34" charset="-122"/>
                <a:ea typeface="微软雅黑" panose="020B0503020204020204" pitchFamily="34" charset="-122"/>
                <a:cs typeface="Arial" pitchFamily="34" charset="0"/>
              </a:rPr>
              <a:t> Robert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Martin</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为</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Xerox</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公司的做顾问，重构打印机系统</a:t>
            </a:r>
            <a:endParaRPr lang="zh-CN" altLang="en-US" sz="30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ts val="600"/>
              </a:spcBef>
            </a:pPr>
            <a:r>
              <a:rPr lang="en-US" altLang="zh-CN" sz="3000" dirty="0" smtClean="0">
                <a:latin typeface="微软雅黑" panose="020B0503020204020204" pitchFamily="34" charset="-122"/>
                <a:ea typeface="微软雅黑" panose="020B0503020204020204" pitchFamily="34" charset="-122"/>
                <a:cs typeface="Arial" pitchFamily="34" charset="0"/>
              </a:rPr>
              <a:t>The ISP was first used and formulated by Robert C. Martin while consulting for Xerox. </a:t>
            </a:r>
          </a:p>
          <a:p>
            <a:pPr eaLnBrk="1" hangingPunct="1">
              <a:spcBef>
                <a:spcPts val="600"/>
              </a:spcBef>
            </a:pPr>
            <a:r>
              <a:rPr lang="en-US" altLang="zh-CN" sz="3000" dirty="0" smtClean="0">
                <a:latin typeface="微软雅黑" panose="020B0503020204020204" pitchFamily="34" charset="-122"/>
                <a:ea typeface="微软雅黑" panose="020B0503020204020204" pitchFamily="34" charset="-122"/>
                <a:cs typeface="Arial" pitchFamily="34" charset="0"/>
              </a:rPr>
              <a:t>Xerox had created a new printer system that could perform a variety of tasks such as </a:t>
            </a:r>
          </a:p>
          <a:p>
            <a:pPr lvl="1" eaLnBrk="1" hangingPunct="1">
              <a:spcBef>
                <a:spcPts val="600"/>
              </a:spcBef>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stapling and </a:t>
            </a:r>
          </a:p>
          <a:p>
            <a:pPr lvl="1" eaLnBrk="1" hangingPunct="1">
              <a:spcBef>
                <a:spcPts val="600"/>
              </a:spcBef>
            </a:pP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faxing. </a:t>
            </a:r>
          </a:p>
          <a:p>
            <a:pPr eaLnBrk="1" hangingPunct="1">
              <a:spcBef>
                <a:spcPts val="600"/>
              </a:spcBef>
            </a:pPr>
            <a:r>
              <a:rPr lang="en-US" altLang="zh-CN" sz="3000" dirty="0" smtClean="0">
                <a:latin typeface="微软雅黑" panose="020B0503020204020204" pitchFamily="34" charset="-122"/>
                <a:ea typeface="微软雅黑" panose="020B0503020204020204" pitchFamily="34" charset="-122"/>
                <a:cs typeface="Arial" pitchFamily="34" charset="0"/>
              </a:rPr>
              <a:t>A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Job</a:t>
            </a:r>
            <a:r>
              <a:rPr lang="en-US" altLang="zh-CN" sz="3000" dirty="0" smtClean="0">
                <a:latin typeface="微软雅黑" panose="020B0503020204020204" pitchFamily="34" charset="-122"/>
                <a:ea typeface="微软雅黑" panose="020B0503020204020204" pitchFamily="34" charset="-122"/>
                <a:cs typeface="Arial" pitchFamily="34" charset="0"/>
              </a:rPr>
              <a:t> class contains all the functionalities. When a print job or a stapling job needed to be done, a call was made to the </a:t>
            </a:r>
            <a:r>
              <a:rPr lang="en-US" altLang="zh-CN" sz="3000" b="1" dirty="0" smtClean="0">
                <a:latin typeface="微软雅黑" panose="020B0503020204020204" pitchFamily="34" charset="-122"/>
                <a:ea typeface="微软雅黑" panose="020B0503020204020204" pitchFamily="34" charset="-122"/>
                <a:cs typeface="Arial" pitchFamily="34" charset="0"/>
              </a:rPr>
              <a:t>Job class</a:t>
            </a:r>
            <a:r>
              <a:rPr lang="en-US" altLang="zh-CN" sz="3000" dirty="0" smtClean="0">
                <a:latin typeface="微软雅黑" panose="020B0503020204020204" pitchFamily="34" charset="-122"/>
                <a:ea typeface="微软雅黑" panose="020B0503020204020204" pitchFamily="34" charset="-122"/>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41">
                                            <p:txEl>
                                              <p:pRg st="2" end="2"/>
                                            </p:txEl>
                                          </p:spTgt>
                                        </p:tgtEl>
                                        <p:attrNameLst>
                                          <p:attrName>style.visibility</p:attrName>
                                        </p:attrNameLst>
                                      </p:cBhvr>
                                      <p:to>
                                        <p:strVal val="visible"/>
                                      </p:to>
                                    </p:set>
                                    <p:animEffect transition="in" filter="fade">
                                      <p:cBhvr>
                                        <p:cTn id="7" dur="1000"/>
                                        <p:tgtEl>
                                          <p:spTgt spid="61441">
                                            <p:txEl>
                                              <p:pRg st="2" end="2"/>
                                            </p:txEl>
                                          </p:spTgt>
                                        </p:tgtEl>
                                      </p:cBhvr>
                                    </p:animEffect>
                                    <p:anim calcmode="lin" valueType="num">
                                      <p:cBhvr>
                                        <p:cTn id="8" dur="1000" fill="hold"/>
                                        <p:tgtEl>
                                          <p:spTgt spid="614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1441">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41">
                                            <p:txEl>
                                              <p:pRg st="3" end="3"/>
                                            </p:txEl>
                                          </p:spTgt>
                                        </p:tgtEl>
                                        <p:attrNameLst>
                                          <p:attrName>style.visibility</p:attrName>
                                        </p:attrNameLst>
                                      </p:cBhvr>
                                      <p:to>
                                        <p:strVal val="visible"/>
                                      </p:to>
                                    </p:set>
                                    <p:animEffect transition="in" filter="fade">
                                      <p:cBhvr>
                                        <p:cTn id="12" dur="1000"/>
                                        <p:tgtEl>
                                          <p:spTgt spid="61441">
                                            <p:txEl>
                                              <p:pRg st="3" end="3"/>
                                            </p:txEl>
                                          </p:spTgt>
                                        </p:tgtEl>
                                      </p:cBhvr>
                                    </p:animEffect>
                                    <p:anim calcmode="lin" valueType="num">
                                      <p:cBhvr>
                                        <p:cTn id="13" dur="1000" fill="hold"/>
                                        <p:tgtEl>
                                          <p:spTgt spid="61441">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1441">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441">
                                            <p:txEl>
                                              <p:pRg st="4" end="4"/>
                                            </p:txEl>
                                          </p:spTgt>
                                        </p:tgtEl>
                                        <p:attrNameLst>
                                          <p:attrName>style.visibility</p:attrName>
                                        </p:attrNameLst>
                                      </p:cBhvr>
                                      <p:to>
                                        <p:strVal val="visible"/>
                                      </p:to>
                                    </p:set>
                                    <p:animEffect transition="in" filter="fade">
                                      <p:cBhvr>
                                        <p:cTn id="17" dur="1000"/>
                                        <p:tgtEl>
                                          <p:spTgt spid="61441">
                                            <p:txEl>
                                              <p:pRg st="4" end="4"/>
                                            </p:txEl>
                                          </p:spTgt>
                                        </p:tgtEl>
                                      </p:cBhvr>
                                    </p:animEffect>
                                    <p:anim calcmode="lin" valueType="num">
                                      <p:cBhvr>
                                        <p:cTn id="18" dur="1000" fill="hold"/>
                                        <p:tgtEl>
                                          <p:spTgt spid="6144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144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1441">
                                            <p:txEl>
                                              <p:pRg st="5" end="5"/>
                                            </p:txEl>
                                          </p:spTgt>
                                        </p:tgtEl>
                                        <p:attrNameLst>
                                          <p:attrName>style.visibility</p:attrName>
                                        </p:attrNameLst>
                                      </p:cBhvr>
                                      <p:to>
                                        <p:strVal val="visible"/>
                                      </p:to>
                                    </p:set>
                                    <p:animEffect transition="in" filter="fade">
                                      <p:cBhvr>
                                        <p:cTn id="24" dur="1000"/>
                                        <p:tgtEl>
                                          <p:spTgt spid="61441">
                                            <p:txEl>
                                              <p:pRg st="5" end="5"/>
                                            </p:txEl>
                                          </p:spTgt>
                                        </p:tgtEl>
                                      </p:cBhvr>
                                    </p:animEffect>
                                    <p:anim calcmode="lin" valueType="num">
                                      <p:cBhvr>
                                        <p:cTn id="25" dur="1000" fill="hold"/>
                                        <p:tgtEl>
                                          <p:spTgt spid="6144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144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5"/>
          <p:cNvSpPr>
            <a:spLocks noChangeArrowheads="1"/>
          </p:cNvSpPr>
          <p:nvPr/>
        </p:nvSpPr>
        <p:spPr bwMode="auto">
          <a:xfrm>
            <a:off x="1116137" y="332656"/>
            <a:ext cx="6624215" cy="563563"/>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3200" b="1" dirty="0">
                <a:latin typeface="微软雅黑" panose="020B0503020204020204" pitchFamily="34" charset="-122"/>
                <a:ea typeface="微软雅黑" panose="020B0503020204020204" pitchFamily="34" charset="-122"/>
              </a:rPr>
              <a:t>Job </a:t>
            </a:r>
          </a:p>
        </p:txBody>
      </p:sp>
      <p:sp>
        <p:nvSpPr>
          <p:cNvPr id="62466" name="Text Box 7"/>
          <p:cNvSpPr txBox="1">
            <a:spLocks noChangeArrowheads="1"/>
          </p:cNvSpPr>
          <p:nvPr/>
        </p:nvSpPr>
        <p:spPr bwMode="auto">
          <a:xfrm>
            <a:off x="1116137" y="881931"/>
            <a:ext cx="6624215" cy="531813"/>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3200" b="1">
                <a:latin typeface="Calibri" pitchFamily="34" charset="0"/>
                <a:cs typeface="Times New Roman" pitchFamily="18" charset="0"/>
              </a:rPr>
              <a:t>-file: String</a:t>
            </a:r>
            <a:endParaRPr lang="en-US" altLang="zh-CN" sz="3200" b="1">
              <a:latin typeface="Calibri" pitchFamily="34" charset="0"/>
            </a:endParaRPr>
          </a:p>
        </p:txBody>
      </p:sp>
      <p:sp>
        <p:nvSpPr>
          <p:cNvPr id="62467" name="Text Box 7"/>
          <p:cNvSpPr txBox="1">
            <a:spLocks noChangeArrowheads="1"/>
          </p:cNvSpPr>
          <p:nvPr/>
        </p:nvSpPr>
        <p:spPr bwMode="auto">
          <a:xfrm>
            <a:off x="1116137" y="1413744"/>
            <a:ext cx="6624215" cy="3943350"/>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3200" b="1" dirty="0">
                <a:latin typeface="Calibri" pitchFamily="34" charset="0"/>
                <a:cs typeface="Times New Roman" pitchFamily="18" charset="0"/>
              </a:rPr>
              <a:t>+print( start: </a:t>
            </a:r>
            <a:r>
              <a:rPr lang="en-US" altLang="zh-CN" sz="3200" b="1" dirty="0" err="1">
                <a:latin typeface="Calibri" pitchFamily="34" charset="0"/>
                <a:cs typeface="Times New Roman" pitchFamily="18" charset="0"/>
              </a:rPr>
              <a:t>int</a:t>
            </a:r>
            <a:r>
              <a:rPr lang="en-US" altLang="zh-CN" sz="3200" b="1" dirty="0">
                <a:latin typeface="Calibri" pitchFamily="34" charset="0"/>
                <a:cs typeface="Times New Roman" pitchFamily="18" charset="0"/>
              </a:rPr>
              <a:t>, end: </a:t>
            </a:r>
            <a:r>
              <a:rPr lang="en-US" altLang="zh-CN" sz="3200" b="1" dirty="0" err="1">
                <a:latin typeface="Calibri" pitchFamily="34" charset="0"/>
                <a:cs typeface="Times New Roman" pitchFamily="18" charset="0"/>
              </a:rPr>
              <a:t>int</a:t>
            </a:r>
            <a:r>
              <a:rPr lang="en-US" altLang="zh-CN" sz="3200" b="1" dirty="0">
                <a:latin typeface="Calibri" pitchFamily="34" charset="0"/>
                <a:cs typeface="Times New Roman" pitchFamily="18" charset="0"/>
              </a:rPr>
              <a:t>)</a:t>
            </a:r>
          </a:p>
          <a:p>
            <a:r>
              <a:rPr lang="en-US" altLang="zh-CN" sz="3200" b="1" dirty="0">
                <a:latin typeface="Calibri" pitchFamily="34" charset="0"/>
                <a:cs typeface="Times New Roman" pitchFamily="18" charset="0"/>
              </a:rPr>
              <a:t>+</a:t>
            </a:r>
            <a:r>
              <a:rPr lang="en-US" altLang="zh-CN" sz="3200" b="1" dirty="0" err="1">
                <a:latin typeface="Calibri" pitchFamily="34" charset="0"/>
                <a:cs typeface="Times New Roman" pitchFamily="18" charset="0"/>
              </a:rPr>
              <a:t>printDoubleSides</a:t>
            </a:r>
            <a:r>
              <a:rPr lang="en-US" altLang="zh-CN" sz="3200" b="1" dirty="0">
                <a:latin typeface="Calibri" pitchFamily="34" charset="0"/>
                <a:cs typeface="Times New Roman" pitchFamily="18" charset="0"/>
              </a:rPr>
              <a:t>(start: </a:t>
            </a:r>
            <a:r>
              <a:rPr lang="en-US" altLang="zh-CN" sz="3200" b="1" dirty="0" err="1">
                <a:latin typeface="Calibri" pitchFamily="34" charset="0"/>
                <a:cs typeface="Times New Roman" pitchFamily="18" charset="0"/>
              </a:rPr>
              <a:t>int</a:t>
            </a:r>
            <a:r>
              <a:rPr lang="en-US" altLang="zh-CN" sz="3200" b="1" dirty="0">
                <a:latin typeface="Calibri" pitchFamily="34" charset="0"/>
                <a:cs typeface="Times New Roman" pitchFamily="18" charset="0"/>
              </a:rPr>
              <a:t>, end: </a:t>
            </a:r>
            <a:r>
              <a:rPr lang="en-US" altLang="zh-CN" sz="3200" b="1" dirty="0" err="1">
                <a:latin typeface="Calibri" pitchFamily="34" charset="0"/>
                <a:cs typeface="Times New Roman" pitchFamily="18" charset="0"/>
              </a:rPr>
              <a:t>int</a:t>
            </a:r>
            <a:r>
              <a:rPr lang="en-US" altLang="zh-CN" sz="3200" b="1" dirty="0">
                <a:latin typeface="Calibri" pitchFamily="34" charset="0"/>
                <a:cs typeface="Times New Roman" pitchFamily="18" charset="0"/>
              </a:rPr>
              <a:t>)</a:t>
            </a:r>
          </a:p>
          <a:p>
            <a:r>
              <a:rPr lang="en-US" altLang="zh-CN" sz="3200" b="1" dirty="0">
                <a:latin typeface="Calibri" pitchFamily="34" charset="0"/>
                <a:cs typeface="Times New Roman" pitchFamily="18" charset="0"/>
              </a:rPr>
              <a:t>+staple()</a:t>
            </a:r>
          </a:p>
          <a:p>
            <a:r>
              <a:rPr lang="en-US" altLang="zh-CN" sz="3200" b="1" dirty="0">
                <a:latin typeface="Calibri" pitchFamily="34" charset="0"/>
                <a:cs typeface="Times New Roman" pitchFamily="18" charset="0"/>
              </a:rPr>
              <a:t>+bind()</a:t>
            </a:r>
          </a:p>
          <a:p>
            <a:r>
              <a:rPr lang="en-US" altLang="zh-CN" sz="3200" b="1" dirty="0">
                <a:latin typeface="Calibri" pitchFamily="34" charset="0"/>
                <a:cs typeface="Times New Roman" pitchFamily="18" charset="0"/>
              </a:rPr>
              <a:t>+fax(file: String)</a:t>
            </a:r>
          </a:p>
          <a:p>
            <a:r>
              <a:rPr lang="en-US" altLang="zh-CN" sz="3200" b="1" dirty="0">
                <a:latin typeface="Calibri" pitchFamily="34" charset="0"/>
                <a:cs typeface="Times New Roman" pitchFamily="18" charset="0"/>
              </a:rPr>
              <a:t>+call(numb: String)</a:t>
            </a:r>
          </a:p>
          <a:p>
            <a:r>
              <a:rPr lang="en-US" altLang="zh-CN" sz="3200" b="1" dirty="0">
                <a:latin typeface="Calibri" pitchFamily="34" charset="0"/>
                <a:cs typeface="Times New Roman" pitchFamily="18" charset="0"/>
              </a:rPr>
              <a:t>+</a:t>
            </a:r>
            <a:r>
              <a:rPr lang="en-US" altLang="zh-CN" sz="3200" b="1" dirty="0" err="1">
                <a:latin typeface="Calibri" pitchFamily="34" charset="0"/>
                <a:cs typeface="Times New Roman" pitchFamily="18" charset="0"/>
              </a:rPr>
              <a:t>sendMsg</a:t>
            </a:r>
            <a:r>
              <a:rPr lang="en-US" altLang="zh-CN" sz="3200" b="1" dirty="0">
                <a:latin typeface="Calibri" pitchFamily="34" charset="0"/>
                <a:cs typeface="Times New Roman" pitchFamily="18" charset="0"/>
              </a:rPr>
              <a:t>(s: String)</a:t>
            </a:r>
          </a:p>
          <a:p>
            <a:r>
              <a:rPr lang="en-US" altLang="zh-CN" sz="3200" b="1" dirty="0">
                <a:latin typeface="Calibri" pitchFamily="34" charset="0"/>
                <a:cs typeface="Times New Roman" pitchFamily="18" charset="0"/>
              </a:rPr>
              <a:t>+</a:t>
            </a:r>
            <a:r>
              <a:rPr lang="en-US" altLang="zh-CN" sz="3200" b="1" dirty="0" err="1">
                <a:latin typeface="Calibri" pitchFamily="34" charset="0"/>
                <a:cs typeface="Times New Roman" pitchFamily="18" charset="0"/>
              </a:rPr>
              <a:t>talkByVideo</a:t>
            </a:r>
            <a:r>
              <a:rPr lang="en-US" altLang="zh-CN" sz="3200" b="1" dirty="0">
                <a:latin typeface="Calibri" pitchFamily="34" charset="0"/>
                <a:cs typeface="Times New Roman" pitchFamily="18" charset="0"/>
              </a:rPr>
              <a:t>()</a:t>
            </a:r>
            <a:endParaRPr lang="en-US" altLang="zh-CN" sz="3200" b="1" dirty="0">
              <a:latin typeface="Calibri" pitchFamily="34" charset="0"/>
            </a:endParaRPr>
          </a:p>
        </p:txBody>
      </p:sp>
      <p:sp>
        <p:nvSpPr>
          <p:cNvPr id="2" name="矩形 1"/>
          <p:cNvSpPr/>
          <p:nvPr/>
        </p:nvSpPr>
        <p:spPr>
          <a:xfrm>
            <a:off x="1763688" y="5661248"/>
            <a:ext cx="5616624" cy="553998"/>
          </a:xfrm>
          <a:prstGeom prst="rect">
            <a:avLst/>
          </a:prstGeom>
        </p:spPr>
        <p:txBody>
          <a:bodyPr wrap="square">
            <a:spAutoFit/>
          </a:bodyPr>
          <a:lstStyle/>
          <a:p>
            <a:pPr algn="ctr"/>
            <a:r>
              <a:rPr lang="en-US" altLang="zh-CN" sz="3000" b="1" dirty="0" smtClean="0">
                <a:latin typeface="微软雅黑" panose="020B0503020204020204" pitchFamily="34" charset="-122"/>
                <a:ea typeface="微软雅黑" panose="020B0503020204020204" pitchFamily="34" charset="-122"/>
                <a:cs typeface="Arial" pitchFamily="34" charset="0"/>
              </a:rPr>
              <a:t>Printer</a:t>
            </a:r>
            <a:r>
              <a:rPr lang="zh-CN" altLang="en-US" sz="3000" b="1" dirty="0" smtClean="0">
                <a:latin typeface="微软雅黑" panose="020B0503020204020204" pitchFamily="34" charset="-122"/>
                <a:ea typeface="微软雅黑" panose="020B0503020204020204" pitchFamily="34" charset="-122"/>
                <a:cs typeface="Arial" pitchFamily="34" charset="0"/>
              </a:rPr>
              <a:t>系统中的</a:t>
            </a:r>
            <a:r>
              <a:rPr lang="en-US" altLang="zh-CN" sz="3000" b="1" dirty="0" smtClean="0">
                <a:latin typeface="微软雅黑" panose="020B0503020204020204" pitchFamily="34" charset="-122"/>
                <a:ea typeface="微软雅黑" panose="020B0503020204020204" pitchFamily="34" charset="-122"/>
                <a:cs typeface="Arial" pitchFamily="34" charset="0"/>
              </a:rPr>
              <a:t>Job</a:t>
            </a:r>
            <a:r>
              <a:rPr lang="zh-CN" altLang="en-US" sz="3000" b="1" dirty="0" smtClean="0">
                <a:latin typeface="微软雅黑" panose="020B0503020204020204" pitchFamily="34" charset="-122"/>
                <a:ea typeface="微软雅黑" panose="020B0503020204020204" pitchFamily="34" charset="-122"/>
                <a:cs typeface="Arial" pitchFamily="34" charset="0"/>
              </a:rPr>
              <a:t>类</a:t>
            </a:r>
            <a:endParaRPr lang="zh-CN" altLang="en-US" sz="30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323850" y="404813"/>
            <a:ext cx="8362950" cy="6048523"/>
          </a:xfrm>
        </p:spPr>
        <p:txBody>
          <a:bodyPr/>
          <a:lstStyle/>
          <a:p>
            <a:pPr eaLnBrk="1" hangingPunct="1">
              <a:lnSpc>
                <a:spcPct val="90000"/>
              </a:lnSpc>
            </a:pPr>
            <a:r>
              <a:rPr lang="zh-CN" altLang="en-US" sz="3000" b="1" dirty="0" smtClean="0">
                <a:solidFill>
                  <a:srgbClr val="0000CC"/>
                </a:solidFill>
                <a:latin typeface="微软雅黑" panose="020B0503020204020204" pitchFamily="34" charset="-122"/>
                <a:ea typeface="微软雅黑" panose="020B0503020204020204" pitchFamily="34" charset="-122"/>
              </a:rPr>
              <a:t>于是产生了接口分离原则</a:t>
            </a:r>
          </a:p>
          <a:p>
            <a:pPr eaLnBrk="1" hangingPunct="1">
              <a:lnSpc>
                <a:spcPct val="90000"/>
              </a:lnSpc>
            </a:pPr>
            <a:r>
              <a:rPr lang="en-US" altLang="zh-CN" sz="3000" b="1" dirty="0" smtClean="0"/>
              <a:t>The solution suggested by Martin is called the “Interface Segregation Principle” today. </a:t>
            </a:r>
          </a:p>
          <a:p>
            <a:pPr eaLnBrk="1" hangingPunct="1">
              <a:lnSpc>
                <a:spcPct val="90000"/>
              </a:lnSpc>
            </a:pPr>
            <a:r>
              <a:rPr lang="en-US" altLang="zh-CN" sz="3000" b="1" dirty="0" smtClean="0">
                <a:solidFill>
                  <a:srgbClr val="0000CC"/>
                </a:solidFill>
              </a:rPr>
              <a:t>An interface layer between the Job class and its clients was added.</a:t>
            </a:r>
            <a:r>
              <a:rPr lang="en-US" altLang="zh-CN" sz="3000" b="1" dirty="0" smtClean="0"/>
              <a:t> Created 2 interfaces: </a:t>
            </a:r>
          </a:p>
          <a:p>
            <a:pPr lvl="1" eaLnBrk="1" hangingPunct="1">
              <a:lnSpc>
                <a:spcPct val="90000"/>
              </a:lnSpc>
            </a:pPr>
            <a:r>
              <a:rPr lang="en-US" altLang="zh-CN" sz="3000" b="1" dirty="0" smtClean="0"/>
              <a:t>A </a:t>
            </a:r>
            <a:r>
              <a:rPr lang="en-US" altLang="zh-CN" sz="3000" b="1" dirty="0" smtClean="0">
                <a:solidFill>
                  <a:srgbClr val="0000CC"/>
                </a:solidFill>
              </a:rPr>
              <a:t>Staple Job</a:t>
            </a:r>
            <a:r>
              <a:rPr lang="en-US" altLang="zh-CN" sz="3000" b="1" dirty="0" smtClean="0"/>
              <a:t> interface or a </a:t>
            </a:r>
          </a:p>
          <a:p>
            <a:pPr lvl="1" eaLnBrk="1" hangingPunct="1">
              <a:lnSpc>
                <a:spcPct val="90000"/>
              </a:lnSpc>
            </a:pPr>
            <a:r>
              <a:rPr lang="en-US" altLang="zh-CN" sz="3000" b="1" dirty="0" smtClean="0">
                <a:solidFill>
                  <a:srgbClr val="0000CC"/>
                </a:solidFill>
              </a:rPr>
              <a:t>A Print Job</a:t>
            </a:r>
            <a:r>
              <a:rPr lang="en-US" altLang="zh-CN" sz="3000" b="1" dirty="0" smtClean="0"/>
              <a:t> interface </a:t>
            </a:r>
          </a:p>
          <a:p>
            <a:pPr eaLnBrk="1" hangingPunct="1">
              <a:lnSpc>
                <a:spcPct val="90000"/>
              </a:lnSpc>
              <a:buFont typeface="Arial" charset="0"/>
              <a:buNone/>
            </a:pPr>
            <a:r>
              <a:rPr lang="en-US" altLang="zh-CN" sz="3000" b="1" dirty="0" smtClean="0"/>
              <a:t>    was created that would be used by the Staple or Print classes, respectively, calling methods of the Job class. </a:t>
            </a:r>
          </a:p>
          <a:p>
            <a:pPr eaLnBrk="1" hangingPunct="1">
              <a:lnSpc>
                <a:spcPct val="90000"/>
              </a:lnSpc>
            </a:pPr>
            <a:r>
              <a:rPr lang="en-US" altLang="zh-CN" sz="3000" b="1" dirty="0" smtClean="0"/>
              <a:t>Therefore, one interface was created for each job type, which were all implemented by the Job class.</a:t>
            </a:r>
            <a:endParaRPr lang="zh-CN" altLang="en-US" sz="3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3489">
                                            <p:txEl>
                                              <p:pRg st="2" end="2"/>
                                            </p:txEl>
                                          </p:spTgt>
                                        </p:tgtEl>
                                        <p:attrNameLst>
                                          <p:attrName>style.visibility</p:attrName>
                                        </p:attrNameLst>
                                      </p:cBhvr>
                                      <p:to>
                                        <p:strVal val="visible"/>
                                      </p:to>
                                    </p:set>
                                    <p:animEffect transition="in" filter="slide(fromBottom)">
                                      <p:cBhvr>
                                        <p:cTn id="7" dur="500"/>
                                        <p:tgtEl>
                                          <p:spTgt spid="63489">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3489">
                                            <p:txEl>
                                              <p:pRg st="3" end="3"/>
                                            </p:txEl>
                                          </p:spTgt>
                                        </p:tgtEl>
                                        <p:attrNameLst>
                                          <p:attrName>style.visibility</p:attrName>
                                        </p:attrNameLst>
                                      </p:cBhvr>
                                      <p:to>
                                        <p:strVal val="visible"/>
                                      </p:to>
                                    </p:set>
                                    <p:animEffect transition="in" filter="slide(fromBottom)">
                                      <p:cBhvr>
                                        <p:cTn id="10" dur="500"/>
                                        <p:tgtEl>
                                          <p:spTgt spid="63489">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3489">
                                            <p:txEl>
                                              <p:pRg st="4" end="4"/>
                                            </p:txEl>
                                          </p:spTgt>
                                        </p:tgtEl>
                                        <p:attrNameLst>
                                          <p:attrName>style.visibility</p:attrName>
                                        </p:attrNameLst>
                                      </p:cBhvr>
                                      <p:to>
                                        <p:strVal val="visible"/>
                                      </p:to>
                                    </p:set>
                                    <p:animEffect transition="in" filter="slide(fromBottom)">
                                      <p:cBhvr>
                                        <p:cTn id="13" dur="500"/>
                                        <p:tgtEl>
                                          <p:spTgt spid="63489">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3489">
                                            <p:txEl>
                                              <p:pRg st="5" end="5"/>
                                            </p:txEl>
                                          </p:spTgt>
                                        </p:tgtEl>
                                        <p:attrNameLst>
                                          <p:attrName>style.visibility</p:attrName>
                                        </p:attrNameLst>
                                      </p:cBhvr>
                                      <p:to>
                                        <p:strVal val="visible"/>
                                      </p:to>
                                    </p:set>
                                    <p:animEffect transition="in" filter="slide(fromBottom)">
                                      <p:cBhvr>
                                        <p:cTn id="16" dur="500"/>
                                        <p:tgtEl>
                                          <p:spTgt spid="6348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3489">
                                            <p:txEl>
                                              <p:pRg st="6" end="6"/>
                                            </p:txEl>
                                          </p:spTgt>
                                        </p:tgtEl>
                                        <p:attrNameLst>
                                          <p:attrName>style.visibility</p:attrName>
                                        </p:attrNameLst>
                                      </p:cBhvr>
                                      <p:to>
                                        <p:strVal val="visible"/>
                                      </p:to>
                                    </p:set>
                                    <p:animEffect transition="in" filter="slide(fromBottom)">
                                      <p:cBhvr>
                                        <p:cTn id="21" dur="500"/>
                                        <p:tgtEl>
                                          <p:spTgt spid="634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5"/>
          <p:cNvSpPr>
            <a:spLocks noChangeArrowheads="1"/>
          </p:cNvSpPr>
          <p:nvPr/>
        </p:nvSpPr>
        <p:spPr bwMode="auto">
          <a:xfrm>
            <a:off x="1258888" y="1119188"/>
            <a:ext cx="1938337" cy="4730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600" b="1" dirty="0"/>
              <a:t>Stapling</a:t>
            </a:r>
          </a:p>
        </p:txBody>
      </p:sp>
      <p:sp>
        <p:nvSpPr>
          <p:cNvPr id="64514" name="Text Box 7"/>
          <p:cNvSpPr txBox="1">
            <a:spLocks noChangeArrowheads="1"/>
          </p:cNvSpPr>
          <p:nvPr/>
        </p:nvSpPr>
        <p:spPr bwMode="auto">
          <a:xfrm>
            <a:off x="1258888" y="1587500"/>
            <a:ext cx="1938337" cy="409575"/>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400" dirty="0">
                <a:cs typeface="Times New Roman" pitchFamily="18" charset="0"/>
              </a:rPr>
              <a:t>+</a:t>
            </a:r>
            <a:r>
              <a:rPr lang="en-US" altLang="zh-CN" sz="2400" b="1" dirty="0">
                <a:cs typeface="Times New Roman" pitchFamily="18" charset="0"/>
              </a:rPr>
              <a:t>staple()</a:t>
            </a:r>
          </a:p>
        </p:txBody>
      </p:sp>
      <p:sp>
        <p:nvSpPr>
          <p:cNvPr id="64515" name="Text Box 7"/>
          <p:cNvSpPr txBox="1">
            <a:spLocks noChangeArrowheads="1"/>
          </p:cNvSpPr>
          <p:nvPr/>
        </p:nvSpPr>
        <p:spPr bwMode="auto">
          <a:xfrm>
            <a:off x="3635375" y="1582738"/>
            <a:ext cx="2703513" cy="409575"/>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400" b="1" dirty="0">
                <a:cs typeface="Times New Roman" pitchFamily="18" charset="0"/>
              </a:rPr>
              <a:t>+print(s: </a:t>
            </a:r>
            <a:r>
              <a:rPr lang="en-US" altLang="zh-CN" sz="2400" b="1" dirty="0" err="1">
                <a:cs typeface="Times New Roman" pitchFamily="18" charset="0"/>
              </a:rPr>
              <a:t>int</a:t>
            </a:r>
            <a:r>
              <a:rPr lang="en-US" altLang="zh-CN" sz="2400" b="1" dirty="0">
                <a:cs typeface="Times New Roman" pitchFamily="18" charset="0"/>
              </a:rPr>
              <a:t>, e: </a:t>
            </a:r>
            <a:r>
              <a:rPr lang="en-US" altLang="zh-CN" sz="2400" b="1" dirty="0" err="1">
                <a:cs typeface="Times New Roman" pitchFamily="18" charset="0"/>
              </a:rPr>
              <a:t>int</a:t>
            </a:r>
            <a:r>
              <a:rPr lang="en-US" altLang="zh-CN" sz="2400" b="1" dirty="0">
                <a:cs typeface="Times New Roman" pitchFamily="18" charset="0"/>
              </a:rPr>
              <a:t>)</a:t>
            </a:r>
          </a:p>
        </p:txBody>
      </p:sp>
      <p:sp>
        <p:nvSpPr>
          <p:cNvPr id="64517" name="Rectangle 5"/>
          <p:cNvSpPr>
            <a:spLocks noChangeArrowheads="1"/>
          </p:cNvSpPr>
          <p:nvPr/>
        </p:nvSpPr>
        <p:spPr bwMode="auto">
          <a:xfrm>
            <a:off x="3635375" y="1095375"/>
            <a:ext cx="2690813" cy="473075"/>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r>
              <a:rPr lang="en-US" altLang="zh-CN" sz="2600" b="1" dirty="0"/>
              <a:t>Printing</a:t>
            </a:r>
          </a:p>
        </p:txBody>
      </p:sp>
      <p:sp>
        <p:nvSpPr>
          <p:cNvPr id="64519" name="Text Box 7"/>
          <p:cNvSpPr txBox="1">
            <a:spLocks noChangeArrowheads="1"/>
          </p:cNvSpPr>
          <p:nvPr/>
        </p:nvSpPr>
        <p:spPr bwMode="auto">
          <a:xfrm>
            <a:off x="1323975" y="149225"/>
            <a:ext cx="1820863" cy="471488"/>
          </a:xfrm>
          <a:prstGeom prst="rect">
            <a:avLst/>
          </a:prstGeom>
          <a:solidFill>
            <a:srgbClr val="FFFFFF"/>
          </a:solidFill>
          <a:ln w="9525">
            <a:solidFill>
              <a:srgbClr val="000000"/>
            </a:solidFill>
            <a:miter lim="800000"/>
            <a:headEnd/>
            <a:tailEnd/>
          </a:ln>
        </p:spPr>
        <p:txBody>
          <a:bodyPr lIns="0" tIns="18000" rIns="0" bIns="18000">
            <a:spAutoFit/>
          </a:bodyPr>
          <a:lstStyle/>
          <a:p>
            <a:pPr algn="ctr"/>
            <a:r>
              <a:rPr lang="en-US" altLang="zh-CN" sz="2800" b="1">
                <a:cs typeface="Times New Roman" pitchFamily="18" charset="0"/>
              </a:rPr>
              <a:t>Client</a:t>
            </a:r>
          </a:p>
        </p:txBody>
      </p:sp>
      <p:sp>
        <p:nvSpPr>
          <p:cNvPr id="64520" name="Line 23"/>
          <p:cNvSpPr>
            <a:spLocks noChangeShapeType="1"/>
          </p:cNvSpPr>
          <p:nvPr/>
        </p:nvSpPr>
        <p:spPr bwMode="auto">
          <a:xfrm>
            <a:off x="3079750" y="1989139"/>
            <a:ext cx="987424" cy="1079822"/>
          </a:xfrm>
          <a:prstGeom prst="line">
            <a:avLst/>
          </a:prstGeom>
          <a:noFill/>
          <a:ln w="9525">
            <a:solidFill>
              <a:schemeClr val="tx1"/>
            </a:solidFill>
            <a:round/>
            <a:headEnd/>
            <a:tailEnd type="triangle" w="med" len="med"/>
          </a:ln>
        </p:spPr>
        <p:txBody>
          <a:bodyPr/>
          <a:lstStyle/>
          <a:p>
            <a:endParaRPr lang="zh-CN" altLang="en-US"/>
          </a:p>
        </p:txBody>
      </p:sp>
      <p:sp>
        <p:nvSpPr>
          <p:cNvPr id="64521" name="Line 24"/>
          <p:cNvSpPr>
            <a:spLocks noChangeShapeType="1"/>
          </p:cNvSpPr>
          <p:nvPr/>
        </p:nvSpPr>
        <p:spPr bwMode="auto">
          <a:xfrm>
            <a:off x="5029200" y="2032000"/>
            <a:ext cx="838200" cy="939800"/>
          </a:xfrm>
          <a:prstGeom prst="line">
            <a:avLst/>
          </a:prstGeom>
          <a:noFill/>
          <a:ln w="9525">
            <a:solidFill>
              <a:schemeClr val="tx1"/>
            </a:solidFill>
            <a:round/>
            <a:headEnd/>
            <a:tailEnd type="triangle" w="med" len="med"/>
          </a:ln>
        </p:spPr>
        <p:txBody>
          <a:bodyPr/>
          <a:lstStyle/>
          <a:p>
            <a:endParaRPr lang="zh-CN" altLang="en-US"/>
          </a:p>
        </p:txBody>
      </p:sp>
      <p:sp>
        <p:nvSpPr>
          <p:cNvPr id="64523" name="Text Box 27"/>
          <p:cNvSpPr txBox="1">
            <a:spLocks noChangeArrowheads="1"/>
          </p:cNvSpPr>
          <p:nvPr/>
        </p:nvSpPr>
        <p:spPr bwMode="auto">
          <a:xfrm>
            <a:off x="5436096" y="2129483"/>
            <a:ext cx="1225550" cy="579437"/>
          </a:xfrm>
          <a:prstGeom prst="rect">
            <a:avLst/>
          </a:prstGeom>
          <a:noFill/>
          <a:ln w="9525">
            <a:noFill/>
            <a:miter lim="800000"/>
            <a:headEnd/>
            <a:tailEnd/>
          </a:ln>
        </p:spPr>
        <p:txBody>
          <a:bodyPr>
            <a:spAutoFit/>
          </a:bodyPr>
          <a:lstStyle/>
          <a:p>
            <a:pPr algn="ctr">
              <a:spcBef>
                <a:spcPct val="50000"/>
              </a:spcBef>
            </a:pPr>
            <a:r>
              <a:rPr lang="zh-CN" altLang="en-US" sz="3200" b="1" dirty="0">
                <a:latin typeface="微软雅黑" panose="020B0503020204020204" pitchFamily="34" charset="-122"/>
                <a:ea typeface="微软雅黑" panose="020B0503020204020204" pitchFamily="34" charset="-122"/>
              </a:rPr>
              <a:t>调用</a:t>
            </a:r>
          </a:p>
        </p:txBody>
      </p:sp>
      <p:sp>
        <p:nvSpPr>
          <p:cNvPr id="64525" name="Text Box 29"/>
          <p:cNvSpPr txBox="1">
            <a:spLocks noChangeArrowheads="1"/>
          </p:cNvSpPr>
          <p:nvPr/>
        </p:nvSpPr>
        <p:spPr bwMode="auto">
          <a:xfrm>
            <a:off x="3707904" y="2132856"/>
            <a:ext cx="1225550" cy="579438"/>
          </a:xfrm>
          <a:prstGeom prst="rect">
            <a:avLst/>
          </a:prstGeom>
          <a:noFill/>
          <a:ln w="9525">
            <a:noFill/>
            <a:miter lim="800000"/>
            <a:headEnd/>
            <a:tailEnd/>
          </a:ln>
        </p:spPr>
        <p:txBody>
          <a:bodyPr>
            <a:spAutoFit/>
          </a:bodyPr>
          <a:lstStyle/>
          <a:p>
            <a:pPr algn="ctr">
              <a:spcBef>
                <a:spcPct val="50000"/>
              </a:spcBef>
            </a:pPr>
            <a:r>
              <a:rPr lang="zh-CN" altLang="en-US" sz="3200" b="1" dirty="0">
                <a:latin typeface="微软雅黑" panose="020B0503020204020204" pitchFamily="34" charset="-122"/>
                <a:ea typeface="微软雅黑" panose="020B0503020204020204" pitchFamily="34" charset="-122"/>
              </a:rPr>
              <a:t>调用</a:t>
            </a:r>
          </a:p>
        </p:txBody>
      </p:sp>
      <p:sp>
        <p:nvSpPr>
          <p:cNvPr id="64526" name="Line 30"/>
          <p:cNvSpPr>
            <a:spLocks noChangeShapeType="1"/>
          </p:cNvSpPr>
          <p:nvPr/>
        </p:nvSpPr>
        <p:spPr bwMode="auto">
          <a:xfrm>
            <a:off x="2243138" y="620713"/>
            <a:ext cx="0" cy="487362"/>
          </a:xfrm>
          <a:prstGeom prst="line">
            <a:avLst/>
          </a:prstGeom>
          <a:noFill/>
          <a:ln w="9525">
            <a:solidFill>
              <a:schemeClr val="tx1"/>
            </a:solidFill>
            <a:round/>
            <a:headEnd/>
            <a:tailEnd type="triangle" w="med" len="med"/>
          </a:ln>
        </p:spPr>
        <p:txBody>
          <a:bodyPr/>
          <a:lstStyle/>
          <a:p>
            <a:endParaRPr lang="zh-CN" altLang="en-US"/>
          </a:p>
        </p:txBody>
      </p:sp>
      <p:sp>
        <p:nvSpPr>
          <p:cNvPr id="64527" name="Rectangle 5"/>
          <p:cNvSpPr>
            <a:spLocks noChangeArrowheads="1"/>
          </p:cNvSpPr>
          <p:nvPr/>
        </p:nvSpPr>
        <p:spPr bwMode="auto">
          <a:xfrm>
            <a:off x="3851275" y="3068960"/>
            <a:ext cx="5041205" cy="503238"/>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800" b="1"/>
              <a:t>Job</a:t>
            </a:r>
            <a:r>
              <a:rPr lang="en-US" altLang="zh-CN" sz="2000" b="1"/>
              <a:t> </a:t>
            </a:r>
          </a:p>
        </p:txBody>
      </p:sp>
      <p:sp>
        <p:nvSpPr>
          <p:cNvPr id="64528" name="Text Box 7"/>
          <p:cNvSpPr txBox="1">
            <a:spLocks noChangeArrowheads="1"/>
          </p:cNvSpPr>
          <p:nvPr/>
        </p:nvSpPr>
        <p:spPr bwMode="auto">
          <a:xfrm>
            <a:off x="3851275" y="3573016"/>
            <a:ext cx="5041205" cy="405683"/>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2400" b="1" dirty="0">
                <a:solidFill>
                  <a:srgbClr val="0000CC"/>
                </a:solidFill>
                <a:cs typeface="Times New Roman" pitchFamily="18" charset="0"/>
              </a:rPr>
              <a:t>-file: String</a:t>
            </a:r>
            <a:endParaRPr lang="en-US" altLang="zh-CN" sz="2400" b="1" dirty="0">
              <a:solidFill>
                <a:srgbClr val="0000CC"/>
              </a:solidFill>
            </a:endParaRPr>
          </a:p>
        </p:txBody>
      </p:sp>
      <p:sp>
        <p:nvSpPr>
          <p:cNvPr id="64529" name="Text Box 7"/>
          <p:cNvSpPr txBox="1">
            <a:spLocks noChangeArrowheads="1"/>
          </p:cNvSpPr>
          <p:nvPr/>
        </p:nvSpPr>
        <p:spPr bwMode="auto">
          <a:xfrm>
            <a:off x="3851275" y="3997325"/>
            <a:ext cx="5041205" cy="2744785"/>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2200" b="1" dirty="0">
                <a:cs typeface="Times New Roman" pitchFamily="18" charset="0"/>
              </a:rPr>
              <a:t>+print( start: </a:t>
            </a:r>
            <a:r>
              <a:rPr lang="en-US" altLang="zh-CN" sz="2200" b="1" dirty="0" err="1">
                <a:cs typeface="Times New Roman" pitchFamily="18" charset="0"/>
              </a:rPr>
              <a:t>int</a:t>
            </a:r>
            <a:r>
              <a:rPr lang="en-US" altLang="zh-CN" sz="2200" b="1" dirty="0">
                <a:cs typeface="Times New Roman" pitchFamily="18" charset="0"/>
              </a:rPr>
              <a:t>, end: </a:t>
            </a:r>
            <a:r>
              <a:rPr lang="en-US" altLang="zh-CN" sz="2200" b="1" dirty="0" err="1">
                <a:cs typeface="Times New Roman" pitchFamily="18" charset="0"/>
              </a:rPr>
              <a:t>int</a:t>
            </a:r>
            <a:r>
              <a:rPr lang="en-US" altLang="zh-CN" sz="2200" b="1" dirty="0">
                <a:cs typeface="Times New Roman" pitchFamily="18" charset="0"/>
              </a:rPr>
              <a:t>)</a:t>
            </a:r>
          </a:p>
          <a:p>
            <a:r>
              <a:rPr lang="en-US" altLang="zh-CN" sz="2200" b="1" dirty="0">
                <a:cs typeface="Times New Roman" pitchFamily="18" charset="0"/>
              </a:rPr>
              <a:t>+</a:t>
            </a:r>
            <a:r>
              <a:rPr lang="en-US" altLang="zh-CN" sz="2200" b="1" dirty="0" err="1">
                <a:cs typeface="Times New Roman" pitchFamily="18" charset="0"/>
              </a:rPr>
              <a:t>printDoubleSides</a:t>
            </a:r>
            <a:r>
              <a:rPr lang="en-US" altLang="zh-CN" sz="2200" b="1" dirty="0">
                <a:cs typeface="Times New Roman" pitchFamily="18" charset="0"/>
              </a:rPr>
              <a:t>(start: </a:t>
            </a:r>
            <a:r>
              <a:rPr lang="en-US" altLang="zh-CN" sz="2200" b="1" dirty="0" err="1">
                <a:cs typeface="Times New Roman" pitchFamily="18" charset="0"/>
              </a:rPr>
              <a:t>int</a:t>
            </a:r>
            <a:r>
              <a:rPr lang="en-US" altLang="zh-CN" sz="2200" b="1" dirty="0">
                <a:cs typeface="Times New Roman" pitchFamily="18" charset="0"/>
              </a:rPr>
              <a:t>, end: </a:t>
            </a:r>
            <a:r>
              <a:rPr lang="en-US" altLang="zh-CN" sz="2200" b="1" dirty="0" err="1">
                <a:cs typeface="Times New Roman" pitchFamily="18" charset="0"/>
              </a:rPr>
              <a:t>int</a:t>
            </a:r>
            <a:r>
              <a:rPr lang="en-US" altLang="zh-CN" sz="2200" b="1" dirty="0">
                <a:cs typeface="Times New Roman" pitchFamily="18" charset="0"/>
              </a:rPr>
              <a:t>)</a:t>
            </a:r>
          </a:p>
          <a:p>
            <a:r>
              <a:rPr lang="en-US" altLang="zh-CN" sz="2200" b="1" dirty="0">
                <a:cs typeface="Times New Roman" pitchFamily="18" charset="0"/>
              </a:rPr>
              <a:t>+staple()</a:t>
            </a:r>
          </a:p>
          <a:p>
            <a:r>
              <a:rPr lang="en-US" altLang="zh-CN" sz="2200" b="1" dirty="0">
                <a:cs typeface="Times New Roman" pitchFamily="18" charset="0"/>
              </a:rPr>
              <a:t>+bind()</a:t>
            </a:r>
          </a:p>
          <a:p>
            <a:r>
              <a:rPr lang="en-US" altLang="zh-CN" sz="2200" b="1" dirty="0">
                <a:cs typeface="Times New Roman" pitchFamily="18" charset="0"/>
              </a:rPr>
              <a:t>+fax(file: String)</a:t>
            </a:r>
          </a:p>
          <a:p>
            <a:r>
              <a:rPr lang="en-US" altLang="zh-CN" sz="2200" b="1" dirty="0">
                <a:cs typeface="Times New Roman" pitchFamily="18" charset="0"/>
              </a:rPr>
              <a:t>+call(numb: String)</a:t>
            </a:r>
          </a:p>
          <a:p>
            <a:r>
              <a:rPr lang="en-US" altLang="zh-CN" sz="2200" b="1" dirty="0">
                <a:cs typeface="Times New Roman" pitchFamily="18" charset="0"/>
              </a:rPr>
              <a:t>+</a:t>
            </a:r>
            <a:r>
              <a:rPr lang="en-US" altLang="zh-CN" sz="2200" b="1" dirty="0" err="1">
                <a:cs typeface="Times New Roman" pitchFamily="18" charset="0"/>
              </a:rPr>
              <a:t>sendMsg</a:t>
            </a:r>
            <a:r>
              <a:rPr lang="en-US" altLang="zh-CN" sz="2200" b="1" dirty="0">
                <a:cs typeface="Times New Roman" pitchFamily="18" charset="0"/>
              </a:rPr>
              <a:t>(s: String)</a:t>
            </a:r>
          </a:p>
          <a:p>
            <a:r>
              <a:rPr lang="en-US" altLang="zh-CN" sz="2200" b="1" dirty="0">
                <a:cs typeface="Times New Roman" pitchFamily="18" charset="0"/>
              </a:rPr>
              <a:t>+</a:t>
            </a:r>
            <a:r>
              <a:rPr lang="en-US" altLang="zh-CN" sz="2200" b="1" dirty="0" err="1">
                <a:cs typeface="Times New Roman" pitchFamily="18" charset="0"/>
              </a:rPr>
              <a:t>talkByVideo</a:t>
            </a:r>
            <a:r>
              <a:rPr lang="en-US" altLang="zh-CN" sz="2200" b="1" dirty="0">
                <a:cs typeface="Times New Roman" pitchFamily="18" charset="0"/>
              </a:rPr>
              <a:t>()</a:t>
            </a:r>
            <a:endParaRPr lang="en-US" altLang="zh-CN" sz="2200" b="1" dirty="0"/>
          </a:p>
        </p:txBody>
      </p:sp>
      <p:grpSp>
        <p:nvGrpSpPr>
          <p:cNvPr id="64537" name="Group 25"/>
          <p:cNvGrpSpPr>
            <a:grpSpLocks/>
          </p:cNvGrpSpPr>
          <p:nvPr/>
        </p:nvGrpSpPr>
        <p:grpSpPr bwMode="auto">
          <a:xfrm>
            <a:off x="2843213" y="115888"/>
            <a:ext cx="5653087" cy="885825"/>
            <a:chOff x="1948" y="73"/>
            <a:chExt cx="3561" cy="558"/>
          </a:xfrm>
        </p:grpSpPr>
        <p:sp>
          <p:nvSpPr>
            <p:cNvPr id="64535" name="Text Box 26"/>
            <p:cNvSpPr txBox="1">
              <a:spLocks noChangeArrowheads="1"/>
            </p:cNvSpPr>
            <p:nvPr/>
          </p:nvSpPr>
          <p:spPr bwMode="auto">
            <a:xfrm>
              <a:off x="2538" y="73"/>
              <a:ext cx="2971" cy="558"/>
            </a:xfrm>
            <a:prstGeom prst="rect">
              <a:avLst/>
            </a:prstGeom>
            <a:noFill/>
            <a:ln w="9525">
              <a:noFill/>
              <a:miter lim="800000"/>
              <a:headEnd/>
              <a:tailEnd/>
            </a:ln>
          </p:spPr>
          <p:txBody>
            <a:bodyPr>
              <a:spAutoFit/>
            </a:bodyPr>
            <a:lstStyle/>
            <a:p>
              <a:r>
                <a:rPr lang="en-US" altLang="zh-CN" sz="2600" b="1">
                  <a:solidFill>
                    <a:srgbClr val="0000CC"/>
                  </a:solidFill>
                  <a:ea typeface="黑体" pitchFamily="2" charset="-122"/>
                </a:rPr>
                <a:t>Stapling s = new Stapling()</a:t>
              </a:r>
            </a:p>
            <a:p>
              <a:r>
                <a:rPr lang="en-US" altLang="zh-CN" sz="2600" b="1">
                  <a:solidFill>
                    <a:srgbClr val="0000CC"/>
                  </a:solidFill>
                  <a:ea typeface="黑体" pitchFamily="2" charset="-122"/>
                </a:rPr>
                <a:t>s.staple()</a:t>
              </a:r>
            </a:p>
          </p:txBody>
        </p:sp>
        <p:sp>
          <p:nvSpPr>
            <p:cNvPr id="64536" name="Line 20"/>
            <p:cNvSpPr>
              <a:spLocks noChangeShapeType="1"/>
            </p:cNvSpPr>
            <p:nvPr/>
          </p:nvSpPr>
          <p:spPr bwMode="auto">
            <a:xfrm flipH="1">
              <a:off x="2039" y="255"/>
              <a:ext cx="454" cy="0"/>
            </a:xfrm>
            <a:prstGeom prst="line">
              <a:avLst/>
            </a:prstGeom>
            <a:noFill/>
            <a:ln w="9525">
              <a:solidFill>
                <a:schemeClr val="tx1"/>
              </a:solidFill>
              <a:round/>
              <a:headEnd/>
              <a:tailEnd/>
            </a:ln>
          </p:spPr>
          <p:txBody>
            <a:bodyPr/>
            <a:lstStyle/>
            <a:p>
              <a:endParaRPr lang="zh-CN" altLang="en-US"/>
            </a:p>
          </p:txBody>
        </p:sp>
        <p:sp>
          <p:nvSpPr>
            <p:cNvPr id="2" name="Oval 22"/>
            <p:cNvSpPr>
              <a:spLocks noChangeArrowheads="1"/>
            </p:cNvSpPr>
            <p:nvPr/>
          </p:nvSpPr>
          <p:spPr bwMode="auto">
            <a:xfrm>
              <a:off x="1948" y="210"/>
              <a:ext cx="91" cy="90"/>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64538" name="Group 26"/>
          <p:cNvGrpSpPr>
            <a:grpSpLocks/>
          </p:cNvGrpSpPr>
          <p:nvPr/>
        </p:nvGrpSpPr>
        <p:grpSpPr bwMode="auto">
          <a:xfrm>
            <a:off x="179388" y="1725613"/>
            <a:ext cx="3384550" cy="1703387"/>
            <a:chOff x="113" y="1087"/>
            <a:chExt cx="2132" cy="1073"/>
          </a:xfrm>
        </p:grpSpPr>
        <p:sp>
          <p:nvSpPr>
            <p:cNvPr id="64532" name="Line 21"/>
            <p:cNvSpPr>
              <a:spLocks noChangeShapeType="1"/>
            </p:cNvSpPr>
            <p:nvPr/>
          </p:nvSpPr>
          <p:spPr bwMode="auto">
            <a:xfrm>
              <a:off x="1663" y="1170"/>
              <a:ext cx="0" cy="499"/>
            </a:xfrm>
            <a:prstGeom prst="line">
              <a:avLst/>
            </a:prstGeom>
            <a:noFill/>
            <a:ln w="9525">
              <a:solidFill>
                <a:schemeClr val="tx1"/>
              </a:solidFill>
              <a:round/>
              <a:headEnd/>
              <a:tailEnd/>
            </a:ln>
          </p:spPr>
          <p:txBody>
            <a:bodyPr/>
            <a:lstStyle/>
            <a:p>
              <a:endParaRPr lang="zh-CN" altLang="en-US"/>
            </a:p>
          </p:txBody>
        </p:sp>
        <p:sp>
          <p:nvSpPr>
            <p:cNvPr id="64533" name="Oval 23"/>
            <p:cNvSpPr>
              <a:spLocks noChangeArrowheads="1"/>
            </p:cNvSpPr>
            <p:nvPr/>
          </p:nvSpPr>
          <p:spPr bwMode="auto">
            <a:xfrm>
              <a:off x="1622" y="1087"/>
              <a:ext cx="91" cy="9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4534" name="Text Box 26"/>
            <p:cNvSpPr txBox="1">
              <a:spLocks noChangeArrowheads="1"/>
            </p:cNvSpPr>
            <p:nvPr/>
          </p:nvSpPr>
          <p:spPr bwMode="auto">
            <a:xfrm>
              <a:off x="113" y="1602"/>
              <a:ext cx="2132" cy="558"/>
            </a:xfrm>
            <a:prstGeom prst="rect">
              <a:avLst/>
            </a:prstGeom>
            <a:noFill/>
            <a:ln w="9525">
              <a:noFill/>
              <a:miter lim="800000"/>
              <a:headEnd/>
              <a:tailEnd/>
            </a:ln>
          </p:spPr>
          <p:txBody>
            <a:bodyPr>
              <a:spAutoFit/>
            </a:bodyPr>
            <a:lstStyle/>
            <a:p>
              <a:r>
                <a:rPr lang="en-US" altLang="zh-CN" sz="2600" b="1">
                  <a:solidFill>
                    <a:srgbClr val="0000CC"/>
                  </a:solidFill>
                  <a:ea typeface="黑体" pitchFamily="2" charset="-122"/>
                </a:rPr>
                <a:t>Job job = new Job()</a:t>
              </a:r>
            </a:p>
            <a:p>
              <a:r>
                <a:rPr lang="en-US" altLang="zh-CN" sz="2600" b="1">
                  <a:solidFill>
                    <a:srgbClr val="0000CC"/>
                  </a:solidFill>
                  <a:ea typeface="黑体" pitchFamily="2" charset="-122"/>
                </a:rPr>
                <a:t>job.staple()</a:t>
              </a:r>
            </a:p>
          </p:txBody>
        </p:sp>
      </p:grpSp>
      <p:sp>
        <p:nvSpPr>
          <p:cNvPr id="3" name="TextBox 2"/>
          <p:cNvSpPr txBox="1"/>
          <p:nvPr/>
        </p:nvSpPr>
        <p:spPr>
          <a:xfrm>
            <a:off x="107504" y="4523636"/>
            <a:ext cx="3646140" cy="1292662"/>
          </a:xfrm>
          <a:prstGeom prst="rect">
            <a:avLst/>
          </a:prstGeom>
          <a:noFill/>
        </p:spPr>
        <p:txBody>
          <a:bodyPr wrap="square" rtlCol="0">
            <a:spAutoFit/>
          </a:bodyPr>
          <a:lstStyle/>
          <a:p>
            <a:r>
              <a:rPr lang="zh-CN" altLang="en-US" sz="2600" b="1" dirty="0" smtClean="0">
                <a:latin typeface="微软雅黑" panose="020B0503020204020204" pitchFamily="34" charset="-122"/>
                <a:ea typeface="微软雅黑" panose="020B0503020204020204" pitchFamily="34" charset="-122"/>
              </a:rPr>
              <a:t>此后，新增代码将会被添加到相应的</a:t>
            </a:r>
            <a:r>
              <a:rPr lang="en-US" altLang="zh-CN" sz="2600" b="1" dirty="0" smtClean="0">
                <a:latin typeface="微软雅黑" panose="020B0503020204020204" pitchFamily="34" charset="-122"/>
                <a:ea typeface="微软雅黑" panose="020B0503020204020204" pitchFamily="34" charset="-122"/>
              </a:rPr>
              <a:t>Stapling</a:t>
            </a:r>
            <a:r>
              <a:rPr lang="zh-CN" altLang="en-US" sz="2600" b="1" dirty="0" smtClean="0">
                <a:latin typeface="微软雅黑" panose="020B0503020204020204" pitchFamily="34" charset="-122"/>
                <a:ea typeface="微软雅黑" panose="020B0503020204020204" pitchFamily="34" charset="-122"/>
              </a:rPr>
              <a:t>，或者</a:t>
            </a:r>
            <a:r>
              <a:rPr lang="en-US" altLang="zh-CN" sz="2600" b="1" dirty="0" smtClean="0">
                <a:latin typeface="微软雅黑" panose="020B0503020204020204" pitchFamily="34" charset="-122"/>
                <a:ea typeface="微软雅黑" panose="020B0503020204020204" pitchFamily="34" charset="-122"/>
              </a:rPr>
              <a:t>Printing</a:t>
            </a:r>
            <a:r>
              <a:rPr lang="zh-CN" altLang="en-US" sz="2600" b="1" dirty="0" smtClean="0">
                <a:latin typeface="微软雅黑" panose="020B0503020204020204" pitchFamily="34" charset="-122"/>
                <a:ea typeface="微软雅黑" panose="020B0503020204020204" pitchFamily="34" charset="-122"/>
              </a:rPr>
              <a:t>类里面。</a:t>
            </a:r>
            <a:endParaRPr lang="en-US" altLang="zh-CN" sz="2600" b="1" dirty="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2051719" y="3284984"/>
            <a:ext cx="2015455" cy="1584176"/>
          </a:xfrm>
          <a:prstGeom prst="line">
            <a:avLst/>
          </a:prstGeom>
          <a:noFill/>
          <a:ln w="31750">
            <a:solidFill>
              <a:srgbClr val="C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4537"/>
                                        </p:tgtEl>
                                        <p:attrNameLst>
                                          <p:attrName>style.visibility</p:attrName>
                                        </p:attrNameLst>
                                      </p:cBhvr>
                                      <p:to>
                                        <p:strVal val="visible"/>
                                      </p:to>
                                    </p:set>
                                    <p:animEffect transition="in" filter="slide(fromBottom)">
                                      <p:cBhvr>
                                        <p:cTn id="7" dur="500"/>
                                        <p:tgtEl>
                                          <p:spTgt spid="645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4538"/>
                                        </p:tgtEl>
                                        <p:attrNameLst>
                                          <p:attrName>style.visibility</p:attrName>
                                        </p:attrNameLst>
                                      </p:cBhvr>
                                      <p:to>
                                        <p:strVal val="visible"/>
                                      </p:to>
                                    </p:set>
                                    <p:animEffect transition="in" filter="slide(fromBottom)">
                                      <p:cBhvr>
                                        <p:cTn id="12" dur="500"/>
                                        <p:tgtEl>
                                          <p:spTgt spid="6453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5"/>
          <p:cNvSpPr>
            <a:spLocks noChangeArrowheads="1"/>
          </p:cNvSpPr>
          <p:nvPr/>
        </p:nvSpPr>
        <p:spPr bwMode="auto">
          <a:xfrm>
            <a:off x="2167111" y="533687"/>
            <a:ext cx="2333625" cy="768350"/>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lnSpc>
                <a:spcPct val="88000"/>
              </a:lnSpc>
            </a:pPr>
            <a:r>
              <a:rPr lang="en-US" altLang="zh-CN" sz="2400" dirty="0"/>
              <a:t>&lt;&lt;interface&gt;&gt;</a:t>
            </a:r>
          </a:p>
          <a:p>
            <a:pPr algn="ctr">
              <a:lnSpc>
                <a:spcPct val="88000"/>
              </a:lnSpc>
            </a:pPr>
            <a:r>
              <a:rPr lang="en-US" altLang="zh-CN" sz="2600" b="1" dirty="0"/>
              <a:t>Stapling</a:t>
            </a:r>
          </a:p>
        </p:txBody>
      </p:sp>
      <p:sp>
        <p:nvSpPr>
          <p:cNvPr id="65538" name="Text Box 7"/>
          <p:cNvSpPr txBox="1">
            <a:spLocks noChangeArrowheads="1"/>
          </p:cNvSpPr>
          <p:nvPr/>
        </p:nvSpPr>
        <p:spPr bwMode="auto">
          <a:xfrm>
            <a:off x="2167111" y="1289337"/>
            <a:ext cx="2333625" cy="409575"/>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400">
                <a:cs typeface="Times New Roman" pitchFamily="18" charset="0"/>
              </a:rPr>
              <a:t>+staple()</a:t>
            </a:r>
          </a:p>
        </p:txBody>
      </p:sp>
      <p:sp>
        <p:nvSpPr>
          <p:cNvPr id="65539" name="AutoShape 27"/>
          <p:cNvSpPr>
            <a:spLocks noChangeArrowheads="1"/>
          </p:cNvSpPr>
          <p:nvPr/>
        </p:nvSpPr>
        <p:spPr bwMode="auto">
          <a:xfrm>
            <a:off x="4860032" y="1726296"/>
            <a:ext cx="432049" cy="1886356"/>
          </a:xfrm>
          <a:prstGeom prst="upArrow">
            <a:avLst>
              <a:gd name="adj1" fmla="val 0"/>
              <a:gd name="adj2" fmla="val 65704"/>
            </a:avLst>
          </a:prstGeom>
          <a:noFill/>
          <a:ln w="9525">
            <a:solidFill>
              <a:schemeClr val="tx1"/>
            </a:solidFill>
            <a:miter lim="800000"/>
            <a:headEnd/>
            <a:tailEnd/>
          </a:ln>
        </p:spPr>
        <p:txBody>
          <a:bodyPr wrap="none" anchor="ctr"/>
          <a:lstStyle/>
          <a:p>
            <a:pPr algn="ctr"/>
            <a:endParaRPr lang="zh-CN" altLang="zh-CN"/>
          </a:p>
        </p:txBody>
      </p:sp>
      <p:sp>
        <p:nvSpPr>
          <p:cNvPr id="65540" name="Text Box 7"/>
          <p:cNvSpPr txBox="1">
            <a:spLocks noChangeArrowheads="1"/>
          </p:cNvSpPr>
          <p:nvPr/>
        </p:nvSpPr>
        <p:spPr bwMode="auto">
          <a:xfrm>
            <a:off x="4716016" y="1321484"/>
            <a:ext cx="2592388" cy="406400"/>
          </a:xfrm>
          <a:prstGeom prst="rect">
            <a:avLst/>
          </a:prstGeom>
          <a:solidFill>
            <a:srgbClr val="FFFFFF"/>
          </a:solidFill>
          <a:ln w="9525">
            <a:solidFill>
              <a:srgbClr val="000000"/>
            </a:solidFill>
            <a:miter lim="800000"/>
            <a:headEnd/>
            <a:tailEnd/>
          </a:ln>
        </p:spPr>
        <p:txBody>
          <a:bodyPr lIns="0" tIns="18000" rIns="0" bIns="18000">
            <a:spAutoFit/>
          </a:bodyPr>
          <a:lstStyle/>
          <a:p>
            <a:r>
              <a:rPr lang="en-US" altLang="zh-CN" sz="2400">
                <a:cs typeface="Times New Roman" pitchFamily="18" charset="0"/>
              </a:rPr>
              <a:t>+print(s: int, e: int)</a:t>
            </a:r>
          </a:p>
        </p:txBody>
      </p:sp>
      <p:sp>
        <p:nvSpPr>
          <p:cNvPr id="65542" name="Rectangle 5"/>
          <p:cNvSpPr>
            <a:spLocks noChangeArrowheads="1"/>
          </p:cNvSpPr>
          <p:nvPr/>
        </p:nvSpPr>
        <p:spPr bwMode="auto">
          <a:xfrm>
            <a:off x="4716016" y="546784"/>
            <a:ext cx="2592388" cy="768350"/>
          </a:xfrm>
          <a:prstGeom prst="rect">
            <a:avLst/>
          </a:prstGeom>
          <a:solidFill>
            <a:srgbClr val="FFFFFF"/>
          </a:solidFill>
          <a:ln w="12700">
            <a:solidFill>
              <a:srgbClr val="000000"/>
            </a:solidFill>
            <a:miter lim="800000"/>
            <a:headEnd/>
            <a:tailEnd/>
          </a:ln>
        </p:spPr>
        <p:txBody>
          <a:bodyPr lIns="0" tIns="31547" rIns="0" bIns="31547" anchor="ctr">
            <a:spAutoFit/>
          </a:bodyPr>
          <a:lstStyle/>
          <a:p>
            <a:pPr algn="ctr">
              <a:lnSpc>
                <a:spcPct val="88000"/>
              </a:lnSpc>
            </a:pPr>
            <a:r>
              <a:rPr lang="en-US" altLang="zh-CN" sz="2400" dirty="0"/>
              <a:t>&lt;&lt;interface&gt;&gt;</a:t>
            </a:r>
          </a:p>
          <a:p>
            <a:pPr algn="ctr">
              <a:lnSpc>
                <a:spcPct val="88000"/>
              </a:lnSpc>
            </a:pPr>
            <a:r>
              <a:rPr lang="en-US" altLang="zh-CN" sz="2600" b="1" dirty="0"/>
              <a:t>Printing</a:t>
            </a:r>
          </a:p>
        </p:txBody>
      </p:sp>
      <p:sp>
        <p:nvSpPr>
          <p:cNvPr id="65546" name="Text Box 7"/>
          <p:cNvSpPr txBox="1">
            <a:spLocks noChangeArrowheads="1"/>
          </p:cNvSpPr>
          <p:nvPr/>
        </p:nvSpPr>
        <p:spPr bwMode="auto">
          <a:xfrm>
            <a:off x="179512" y="73652"/>
            <a:ext cx="1728788" cy="471488"/>
          </a:xfrm>
          <a:prstGeom prst="rect">
            <a:avLst/>
          </a:prstGeom>
          <a:solidFill>
            <a:srgbClr val="FFFFFF"/>
          </a:solidFill>
          <a:ln w="9525">
            <a:solidFill>
              <a:srgbClr val="000000"/>
            </a:solidFill>
            <a:miter lim="800000"/>
            <a:headEnd/>
            <a:tailEnd/>
          </a:ln>
        </p:spPr>
        <p:txBody>
          <a:bodyPr lIns="0" tIns="18000" rIns="0" bIns="18000">
            <a:spAutoFit/>
          </a:bodyPr>
          <a:lstStyle/>
          <a:p>
            <a:pPr algn="ctr"/>
            <a:r>
              <a:rPr lang="en-US" altLang="zh-CN" sz="2800" b="1">
                <a:cs typeface="Times New Roman" pitchFamily="18" charset="0"/>
              </a:rPr>
              <a:t>Client</a:t>
            </a:r>
          </a:p>
        </p:txBody>
      </p:sp>
      <p:sp>
        <p:nvSpPr>
          <p:cNvPr id="65549" name="Rectangle 5"/>
          <p:cNvSpPr>
            <a:spLocks noChangeArrowheads="1"/>
          </p:cNvSpPr>
          <p:nvPr/>
        </p:nvSpPr>
        <p:spPr bwMode="auto">
          <a:xfrm>
            <a:off x="2772594" y="3612652"/>
            <a:ext cx="4679726" cy="433387"/>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r>
              <a:rPr lang="en-US" altLang="zh-CN" sz="2400" b="1" dirty="0">
                <a:latin typeface="微软雅黑" panose="020B0503020204020204" pitchFamily="34" charset="-122"/>
                <a:ea typeface="微软雅黑" panose="020B0503020204020204" pitchFamily="34" charset="-122"/>
              </a:rPr>
              <a:t>Job</a:t>
            </a:r>
            <a:r>
              <a:rPr lang="en-US" altLang="zh-CN" sz="2000" b="1" dirty="0"/>
              <a:t> </a:t>
            </a:r>
          </a:p>
        </p:txBody>
      </p:sp>
      <p:sp>
        <p:nvSpPr>
          <p:cNvPr id="65550" name="Text Box 7"/>
          <p:cNvSpPr txBox="1">
            <a:spLocks noChangeArrowheads="1"/>
          </p:cNvSpPr>
          <p:nvPr/>
        </p:nvSpPr>
        <p:spPr bwMode="auto">
          <a:xfrm>
            <a:off x="2772594" y="4009527"/>
            <a:ext cx="4679726" cy="405683"/>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2400" b="1" dirty="0">
                <a:solidFill>
                  <a:srgbClr val="0000CC"/>
                </a:solidFill>
                <a:cs typeface="Times New Roman" pitchFamily="18" charset="0"/>
              </a:rPr>
              <a:t>-file: String</a:t>
            </a:r>
            <a:endParaRPr lang="en-US" altLang="zh-CN" sz="2400" b="1" dirty="0">
              <a:solidFill>
                <a:srgbClr val="0000CC"/>
              </a:solidFill>
            </a:endParaRPr>
          </a:p>
        </p:txBody>
      </p:sp>
      <p:sp>
        <p:nvSpPr>
          <p:cNvPr id="65551" name="Text Box 7"/>
          <p:cNvSpPr txBox="1">
            <a:spLocks noChangeArrowheads="1"/>
          </p:cNvSpPr>
          <p:nvPr/>
        </p:nvSpPr>
        <p:spPr bwMode="auto">
          <a:xfrm>
            <a:off x="2772594" y="4423409"/>
            <a:ext cx="4679726" cy="2375453"/>
          </a:xfrm>
          <a:prstGeom prst="rect">
            <a:avLst/>
          </a:prstGeom>
          <a:solidFill>
            <a:srgbClr val="FFFFFF"/>
          </a:solidFill>
          <a:ln w="9525">
            <a:solidFill>
              <a:srgbClr val="000000"/>
            </a:solidFill>
            <a:miter lim="800000"/>
            <a:headEnd/>
            <a:tailEnd/>
          </a:ln>
        </p:spPr>
        <p:txBody>
          <a:bodyPr wrap="square" lIns="0" tIns="18000" rIns="0" bIns="18000">
            <a:spAutoFit/>
          </a:bodyPr>
          <a:lstStyle/>
          <a:p>
            <a:pPr>
              <a:lnSpc>
                <a:spcPct val="95000"/>
              </a:lnSpc>
            </a:pPr>
            <a:r>
              <a:rPr lang="en-US" altLang="zh-CN" sz="2000" b="1" dirty="0">
                <a:cs typeface="Times New Roman" pitchFamily="18" charset="0"/>
              </a:rPr>
              <a:t>+print( start: </a:t>
            </a:r>
            <a:r>
              <a:rPr lang="en-US" altLang="zh-CN" sz="2000" b="1" dirty="0" err="1">
                <a:cs typeface="Times New Roman" pitchFamily="18" charset="0"/>
              </a:rPr>
              <a:t>int</a:t>
            </a:r>
            <a:r>
              <a:rPr lang="en-US" altLang="zh-CN" sz="2000" b="1" dirty="0">
                <a:cs typeface="Times New Roman" pitchFamily="18" charset="0"/>
              </a:rPr>
              <a:t>, end: </a:t>
            </a:r>
            <a:r>
              <a:rPr lang="en-US" altLang="zh-CN" sz="2000" b="1" dirty="0" err="1">
                <a:cs typeface="Times New Roman" pitchFamily="18" charset="0"/>
              </a:rPr>
              <a:t>int</a:t>
            </a:r>
            <a:r>
              <a:rPr lang="en-US" altLang="zh-CN" sz="2000" b="1" dirty="0">
                <a:cs typeface="Times New Roman" pitchFamily="18" charset="0"/>
              </a:rPr>
              <a:t>)</a:t>
            </a:r>
          </a:p>
          <a:p>
            <a:pPr>
              <a:lnSpc>
                <a:spcPct val="95000"/>
              </a:lnSpc>
            </a:pPr>
            <a:r>
              <a:rPr lang="en-US" altLang="zh-CN" sz="2000" b="1" dirty="0">
                <a:cs typeface="Times New Roman" pitchFamily="18" charset="0"/>
              </a:rPr>
              <a:t>+</a:t>
            </a:r>
            <a:r>
              <a:rPr lang="en-US" altLang="zh-CN" sz="2000" b="1" dirty="0" err="1">
                <a:cs typeface="Times New Roman" pitchFamily="18" charset="0"/>
              </a:rPr>
              <a:t>printDoubleSides</a:t>
            </a:r>
            <a:r>
              <a:rPr lang="en-US" altLang="zh-CN" sz="2000" b="1" dirty="0">
                <a:cs typeface="Times New Roman" pitchFamily="18" charset="0"/>
              </a:rPr>
              <a:t>(start: </a:t>
            </a:r>
            <a:r>
              <a:rPr lang="en-US" altLang="zh-CN" sz="2000" b="1" dirty="0" err="1">
                <a:cs typeface="Times New Roman" pitchFamily="18" charset="0"/>
              </a:rPr>
              <a:t>int</a:t>
            </a:r>
            <a:r>
              <a:rPr lang="en-US" altLang="zh-CN" sz="2000" b="1" dirty="0">
                <a:cs typeface="Times New Roman" pitchFamily="18" charset="0"/>
              </a:rPr>
              <a:t>, end: </a:t>
            </a:r>
            <a:r>
              <a:rPr lang="en-US" altLang="zh-CN" sz="2000" b="1" dirty="0" err="1">
                <a:cs typeface="Times New Roman" pitchFamily="18" charset="0"/>
              </a:rPr>
              <a:t>int</a:t>
            </a:r>
            <a:r>
              <a:rPr lang="en-US" altLang="zh-CN" sz="2000" b="1" dirty="0">
                <a:cs typeface="Times New Roman" pitchFamily="18" charset="0"/>
              </a:rPr>
              <a:t>)</a:t>
            </a:r>
          </a:p>
          <a:p>
            <a:pPr>
              <a:lnSpc>
                <a:spcPct val="95000"/>
              </a:lnSpc>
            </a:pPr>
            <a:r>
              <a:rPr lang="en-US" altLang="zh-CN" sz="2000" b="1" dirty="0">
                <a:cs typeface="Times New Roman" pitchFamily="18" charset="0"/>
              </a:rPr>
              <a:t>+staple()</a:t>
            </a:r>
          </a:p>
          <a:p>
            <a:pPr>
              <a:lnSpc>
                <a:spcPct val="95000"/>
              </a:lnSpc>
            </a:pPr>
            <a:r>
              <a:rPr lang="en-US" altLang="zh-CN" sz="2000" b="1" dirty="0">
                <a:cs typeface="Times New Roman" pitchFamily="18" charset="0"/>
              </a:rPr>
              <a:t>+bind()</a:t>
            </a:r>
          </a:p>
          <a:p>
            <a:pPr>
              <a:lnSpc>
                <a:spcPct val="95000"/>
              </a:lnSpc>
            </a:pPr>
            <a:r>
              <a:rPr lang="en-US" altLang="zh-CN" sz="2000" b="1" dirty="0">
                <a:cs typeface="Times New Roman" pitchFamily="18" charset="0"/>
              </a:rPr>
              <a:t>+fax(file: String)</a:t>
            </a:r>
          </a:p>
          <a:p>
            <a:pPr>
              <a:lnSpc>
                <a:spcPct val="95000"/>
              </a:lnSpc>
            </a:pPr>
            <a:r>
              <a:rPr lang="en-US" altLang="zh-CN" sz="2000" b="1" dirty="0">
                <a:cs typeface="Times New Roman" pitchFamily="18" charset="0"/>
              </a:rPr>
              <a:t>+call(numb: String)</a:t>
            </a:r>
          </a:p>
          <a:p>
            <a:pPr>
              <a:lnSpc>
                <a:spcPct val="95000"/>
              </a:lnSpc>
            </a:pPr>
            <a:r>
              <a:rPr lang="en-US" altLang="zh-CN" sz="2000" b="1" dirty="0">
                <a:cs typeface="Times New Roman" pitchFamily="18" charset="0"/>
              </a:rPr>
              <a:t>+</a:t>
            </a:r>
            <a:r>
              <a:rPr lang="en-US" altLang="zh-CN" sz="2000" b="1" dirty="0" err="1">
                <a:cs typeface="Times New Roman" pitchFamily="18" charset="0"/>
              </a:rPr>
              <a:t>sendMsg</a:t>
            </a:r>
            <a:r>
              <a:rPr lang="en-US" altLang="zh-CN" sz="2000" b="1" dirty="0">
                <a:cs typeface="Times New Roman" pitchFamily="18" charset="0"/>
              </a:rPr>
              <a:t>(s: String)</a:t>
            </a:r>
          </a:p>
          <a:p>
            <a:pPr>
              <a:lnSpc>
                <a:spcPct val="95000"/>
              </a:lnSpc>
            </a:pPr>
            <a:r>
              <a:rPr lang="en-US" altLang="zh-CN" sz="2000" b="1" dirty="0">
                <a:cs typeface="Times New Roman" pitchFamily="18" charset="0"/>
              </a:rPr>
              <a:t>+</a:t>
            </a:r>
            <a:r>
              <a:rPr lang="en-US" altLang="zh-CN" sz="2000" b="1" dirty="0" err="1">
                <a:cs typeface="Times New Roman" pitchFamily="18" charset="0"/>
              </a:rPr>
              <a:t>talkByVideo</a:t>
            </a:r>
            <a:r>
              <a:rPr lang="en-US" altLang="zh-CN" sz="2000" b="1" dirty="0">
                <a:cs typeface="Times New Roman" pitchFamily="18" charset="0"/>
              </a:rPr>
              <a:t>()</a:t>
            </a:r>
            <a:endParaRPr lang="en-US" altLang="zh-CN" sz="2000" b="1" dirty="0"/>
          </a:p>
        </p:txBody>
      </p:sp>
      <p:sp>
        <p:nvSpPr>
          <p:cNvPr id="20" name="TextBox 19"/>
          <p:cNvSpPr txBox="1"/>
          <p:nvPr/>
        </p:nvSpPr>
        <p:spPr>
          <a:xfrm>
            <a:off x="107504" y="3742520"/>
            <a:ext cx="2664296" cy="1569660"/>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此后，新增代码</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将会被添加到</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StaplingImp</a:t>
            </a:r>
            <a:r>
              <a:rPr lang="zh-CN" altLang="en-US" sz="2400" b="1" dirty="0" smtClean="0">
                <a:latin typeface="微软雅黑" panose="020B0503020204020204" pitchFamily="34" charset="-122"/>
                <a:ea typeface="微软雅黑" panose="020B0503020204020204" pitchFamily="34" charset="-122"/>
              </a:rPr>
              <a:t>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PrintingImp</a:t>
            </a:r>
            <a:r>
              <a:rPr lang="zh-CN" altLang="en-US" sz="2400" b="1" dirty="0" smtClean="0">
                <a:latin typeface="微软雅黑" panose="020B0503020204020204" pitchFamily="34" charset="-122"/>
                <a:ea typeface="微软雅黑" panose="020B0503020204020204" pitchFamily="34" charset="-122"/>
              </a:rPr>
              <a:t>里面</a:t>
            </a:r>
            <a:endParaRPr lang="en-US" altLang="zh-CN" sz="2400" b="1" dirty="0" smtClean="0">
              <a:latin typeface="微软雅黑" panose="020B0503020204020204" pitchFamily="34" charset="-122"/>
              <a:ea typeface="微软雅黑" panose="020B0503020204020204" pitchFamily="34" charset="-122"/>
            </a:endParaRPr>
          </a:p>
        </p:txBody>
      </p:sp>
      <p:sp>
        <p:nvSpPr>
          <p:cNvPr id="21" name="Text Box 7"/>
          <p:cNvSpPr txBox="1">
            <a:spLocks noChangeArrowheads="1"/>
          </p:cNvSpPr>
          <p:nvPr/>
        </p:nvSpPr>
        <p:spPr bwMode="auto">
          <a:xfrm>
            <a:off x="5220072" y="2537543"/>
            <a:ext cx="3744416" cy="651905"/>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2000" b="1" dirty="0">
                <a:cs typeface="Times New Roman" pitchFamily="18" charset="0"/>
              </a:rPr>
              <a:t>+print(s: </a:t>
            </a:r>
            <a:r>
              <a:rPr lang="en-US" altLang="zh-CN" sz="2000" b="1" dirty="0" err="1">
                <a:cs typeface="Times New Roman" pitchFamily="18" charset="0"/>
              </a:rPr>
              <a:t>int</a:t>
            </a:r>
            <a:r>
              <a:rPr lang="en-US" altLang="zh-CN" sz="2000" b="1" dirty="0">
                <a:cs typeface="Times New Roman" pitchFamily="18" charset="0"/>
              </a:rPr>
              <a:t>, e: </a:t>
            </a:r>
            <a:r>
              <a:rPr lang="en-US" altLang="zh-CN" sz="2000" b="1" dirty="0" err="1">
                <a:cs typeface="Times New Roman" pitchFamily="18" charset="0"/>
              </a:rPr>
              <a:t>int</a:t>
            </a:r>
            <a:r>
              <a:rPr lang="en-US" altLang="zh-CN" sz="2000" b="1" dirty="0" smtClean="0">
                <a:cs typeface="Times New Roman" pitchFamily="18" charset="0"/>
              </a:rPr>
              <a:t>)</a:t>
            </a:r>
          </a:p>
          <a:p>
            <a:r>
              <a:rPr lang="en-US" altLang="zh-CN" sz="2000" b="1" dirty="0">
                <a:cs typeface="Times New Roman" pitchFamily="18" charset="0"/>
              </a:rPr>
              <a:t>+</a:t>
            </a:r>
            <a:r>
              <a:rPr lang="en-US" altLang="zh-CN" sz="2000" b="1" dirty="0" err="1" smtClean="0">
                <a:cs typeface="Times New Roman" pitchFamily="18" charset="0"/>
              </a:rPr>
              <a:t>printDoubleSides</a:t>
            </a:r>
            <a:r>
              <a:rPr lang="en-US" altLang="zh-CN" sz="2000" b="1" dirty="0" smtClean="0">
                <a:cs typeface="Times New Roman" pitchFamily="18" charset="0"/>
              </a:rPr>
              <a:t>(s: </a:t>
            </a:r>
            <a:r>
              <a:rPr lang="en-US" altLang="zh-CN" sz="2000" b="1" dirty="0" err="1">
                <a:cs typeface="Times New Roman" pitchFamily="18" charset="0"/>
              </a:rPr>
              <a:t>int</a:t>
            </a:r>
            <a:r>
              <a:rPr lang="en-US" altLang="zh-CN" sz="2000" b="1" dirty="0">
                <a:cs typeface="Times New Roman" pitchFamily="18" charset="0"/>
              </a:rPr>
              <a:t>, </a:t>
            </a:r>
            <a:r>
              <a:rPr lang="en-US" altLang="zh-CN" sz="2000" b="1" dirty="0" smtClean="0">
                <a:cs typeface="Times New Roman" pitchFamily="18" charset="0"/>
              </a:rPr>
              <a:t>e: </a:t>
            </a:r>
            <a:r>
              <a:rPr lang="en-US" altLang="zh-CN" sz="2000" b="1" dirty="0" err="1">
                <a:cs typeface="Times New Roman" pitchFamily="18" charset="0"/>
              </a:rPr>
              <a:t>int</a:t>
            </a:r>
            <a:r>
              <a:rPr lang="en-US" altLang="zh-CN" sz="2000" b="1" dirty="0" smtClean="0">
                <a:cs typeface="Times New Roman" pitchFamily="18" charset="0"/>
              </a:rPr>
              <a:t>)</a:t>
            </a:r>
            <a:endParaRPr lang="en-US" altLang="zh-CN" sz="2000" b="1" dirty="0">
              <a:cs typeface="Times New Roman" pitchFamily="18" charset="0"/>
            </a:endParaRPr>
          </a:p>
        </p:txBody>
      </p:sp>
      <p:sp>
        <p:nvSpPr>
          <p:cNvPr id="22" name="Rectangle 5"/>
          <p:cNvSpPr>
            <a:spLocks noChangeArrowheads="1"/>
          </p:cNvSpPr>
          <p:nvPr/>
        </p:nvSpPr>
        <p:spPr bwMode="auto">
          <a:xfrm>
            <a:off x="5220072" y="2132856"/>
            <a:ext cx="3744416" cy="388736"/>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lnSpc>
                <a:spcPct val="88000"/>
              </a:lnSpc>
            </a:pPr>
            <a:r>
              <a:rPr lang="en-US" altLang="zh-CN" sz="2400" b="1" dirty="0" err="1" smtClean="0"/>
              <a:t>PrintingImp</a:t>
            </a:r>
            <a:endParaRPr lang="en-US" altLang="zh-CN" sz="2400" b="1" dirty="0"/>
          </a:p>
        </p:txBody>
      </p:sp>
      <p:sp>
        <p:nvSpPr>
          <p:cNvPr id="23" name="Rectangle 5"/>
          <p:cNvSpPr>
            <a:spLocks noChangeArrowheads="1"/>
          </p:cNvSpPr>
          <p:nvPr/>
        </p:nvSpPr>
        <p:spPr bwMode="auto">
          <a:xfrm>
            <a:off x="1619672" y="2202968"/>
            <a:ext cx="1944216" cy="388736"/>
          </a:xfrm>
          <a:prstGeom prst="rect">
            <a:avLst/>
          </a:prstGeom>
          <a:solidFill>
            <a:srgbClr val="FFFFFF"/>
          </a:solidFill>
          <a:ln w="12700">
            <a:solidFill>
              <a:srgbClr val="000000"/>
            </a:solidFill>
            <a:miter lim="800000"/>
            <a:headEnd/>
            <a:tailEnd/>
          </a:ln>
        </p:spPr>
        <p:txBody>
          <a:bodyPr wrap="square" lIns="0" tIns="31547" rIns="0" bIns="31547" anchor="ctr">
            <a:spAutoFit/>
          </a:bodyPr>
          <a:lstStyle/>
          <a:p>
            <a:pPr algn="ctr">
              <a:lnSpc>
                <a:spcPct val="88000"/>
              </a:lnSpc>
            </a:pPr>
            <a:r>
              <a:rPr lang="en-US" altLang="zh-CN" sz="2400" b="1" dirty="0" err="1" smtClean="0"/>
              <a:t>StaplingImp</a:t>
            </a:r>
            <a:endParaRPr lang="en-US" altLang="zh-CN" sz="2400" b="1" dirty="0"/>
          </a:p>
        </p:txBody>
      </p:sp>
      <p:sp>
        <p:nvSpPr>
          <p:cNvPr id="24" name="Text Box 7"/>
          <p:cNvSpPr txBox="1">
            <a:spLocks noChangeArrowheads="1"/>
          </p:cNvSpPr>
          <p:nvPr/>
        </p:nvSpPr>
        <p:spPr bwMode="auto">
          <a:xfrm>
            <a:off x="1619672" y="2610830"/>
            <a:ext cx="1944216" cy="409575"/>
          </a:xfrm>
          <a:prstGeom prst="rect">
            <a:avLst/>
          </a:prstGeom>
          <a:solidFill>
            <a:srgbClr val="FFFFFF"/>
          </a:solidFill>
          <a:ln w="9525">
            <a:solidFill>
              <a:srgbClr val="000000"/>
            </a:solidFill>
            <a:miter lim="800000"/>
            <a:headEnd/>
            <a:tailEnd/>
          </a:ln>
        </p:spPr>
        <p:txBody>
          <a:bodyPr wrap="square" lIns="0" tIns="18000" rIns="0" bIns="18000">
            <a:spAutoFit/>
          </a:bodyPr>
          <a:lstStyle/>
          <a:p>
            <a:r>
              <a:rPr lang="en-US" altLang="zh-CN" sz="2400" b="1" dirty="0">
                <a:cs typeface="Times New Roman" pitchFamily="18" charset="0"/>
              </a:rPr>
              <a:t>+staple()</a:t>
            </a:r>
          </a:p>
        </p:txBody>
      </p:sp>
      <p:sp>
        <p:nvSpPr>
          <p:cNvPr id="2" name="上箭头 1"/>
          <p:cNvSpPr/>
          <p:nvPr/>
        </p:nvSpPr>
        <p:spPr>
          <a:xfrm>
            <a:off x="6660232" y="1729836"/>
            <a:ext cx="288000" cy="396000"/>
          </a:xfrm>
          <a:prstGeom prst="upArrow">
            <a:avLst>
              <a:gd name="adj1" fmla="val 0"/>
              <a:gd name="adj2" fmla="val 616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上箭头 27"/>
          <p:cNvSpPr/>
          <p:nvPr/>
        </p:nvSpPr>
        <p:spPr>
          <a:xfrm>
            <a:off x="2483768" y="1724312"/>
            <a:ext cx="288000" cy="488925"/>
          </a:xfrm>
          <a:prstGeom prst="upArrow">
            <a:avLst>
              <a:gd name="adj1" fmla="val 0"/>
              <a:gd name="adj2" fmla="val 616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AutoShape 27"/>
          <p:cNvSpPr>
            <a:spLocks noChangeArrowheads="1"/>
          </p:cNvSpPr>
          <p:nvPr/>
        </p:nvSpPr>
        <p:spPr bwMode="auto">
          <a:xfrm>
            <a:off x="3851920" y="1698912"/>
            <a:ext cx="432049" cy="1913740"/>
          </a:xfrm>
          <a:prstGeom prst="upArrow">
            <a:avLst>
              <a:gd name="adj1" fmla="val 0"/>
              <a:gd name="adj2" fmla="val 65704"/>
            </a:avLst>
          </a:prstGeom>
          <a:noFill/>
          <a:ln w="9525">
            <a:solidFill>
              <a:schemeClr val="tx1"/>
            </a:solidFill>
            <a:miter lim="800000"/>
            <a:headEnd/>
            <a:tailEnd/>
          </a:ln>
        </p:spPr>
        <p:txBody>
          <a:bodyPr wrap="none" anchor="ctr"/>
          <a:lstStyle/>
          <a:p>
            <a:pPr algn="ctr"/>
            <a:endParaRPr lang="zh-CN" altLang="zh-CN"/>
          </a:p>
        </p:txBody>
      </p:sp>
      <p:grpSp>
        <p:nvGrpSpPr>
          <p:cNvPr id="10" name="组合 9"/>
          <p:cNvGrpSpPr/>
          <p:nvPr/>
        </p:nvGrpSpPr>
        <p:grpSpPr>
          <a:xfrm>
            <a:off x="1043608" y="569942"/>
            <a:ext cx="1152000" cy="508282"/>
            <a:chOff x="1043608" y="717498"/>
            <a:chExt cx="1152000" cy="508282"/>
          </a:xfrm>
        </p:grpSpPr>
        <p:cxnSp>
          <p:nvCxnSpPr>
            <p:cNvPr id="5" name="直接连接符 4"/>
            <p:cNvCxnSpPr/>
            <p:nvPr/>
          </p:nvCxnSpPr>
          <p:spPr>
            <a:xfrm>
              <a:off x="1043906" y="717498"/>
              <a:ext cx="0" cy="5077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43608" y="1225780"/>
              <a:ext cx="11520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907704" y="185100"/>
            <a:ext cx="4320479" cy="379760"/>
            <a:chOff x="1907704" y="456952"/>
            <a:chExt cx="4752528" cy="288000"/>
          </a:xfrm>
        </p:grpSpPr>
        <p:cxnSp>
          <p:nvCxnSpPr>
            <p:cNvPr id="4" name="直接箭头连接符 3"/>
            <p:cNvCxnSpPr/>
            <p:nvPr/>
          </p:nvCxnSpPr>
          <p:spPr>
            <a:xfrm>
              <a:off x="6660232" y="456952"/>
              <a:ext cx="0" cy="288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907704" y="456952"/>
              <a:ext cx="475252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p:nvPr/>
        </p:nvCxnSpPr>
        <p:spPr>
          <a:xfrm>
            <a:off x="2051720" y="2863495"/>
            <a:ext cx="864096" cy="229369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24128" y="2780928"/>
            <a:ext cx="0" cy="174642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372200" y="3065244"/>
            <a:ext cx="0" cy="174642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idx="1"/>
          </p:nvPr>
        </p:nvSpPr>
        <p:spPr>
          <a:xfrm>
            <a:off x="179512" y="404664"/>
            <a:ext cx="8712968" cy="5976664"/>
          </a:xfrm>
        </p:spPr>
        <p:txBody>
          <a:bodyPr/>
          <a:lstStyle/>
          <a:p>
            <a:pP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例</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5</a:t>
            </a:r>
            <a:r>
              <a:rPr lang="en-US" altLang="zh-CN" sz="2800" b="1" dirty="0" smtClean="0">
                <a:latin typeface="微软雅黑" panose="020B0503020204020204" pitchFamily="34" charset="-122"/>
                <a:ea typeface="微软雅黑" panose="020B0503020204020204" pitchFamily="34" charset="-122"/>
                <a:cs typeface="Arial" pitchFamily="34" charset="0"/>
              </a:rPr>
              <a:t> </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不动产信息系统</a:t>
            </a:r>
            <a:r>
              <a:rPr lang="en-US" altLang="zh-CN" sz="2800" b="1" dirty="0" smtClean="0">
                <a:latin typeface="微软雅黑" panose="020B0503020204020204" pitchFamily="34" charset="-122"/>
                <a:ea typeface="微软雅黑" panose="020B0503020204020204" pitchFamily="34" charset="-122"/>
                <a:cs typeface="Arial" pitchFamily="34" charset="0"/>
              </a:rPr>
              <a:t>. A </a:t>
            </a:r>
            <a:r>
              <a:rPr lang="en-US" altLang="zh-CN" sz="2800" b="1" dirty="0" smtClean="0">
                <a:latin typeface="微软雅黑" panose="020B0503020204020204" pitchFamily="34" charset="-122"/>
                <a:ea typeface="微软雅黑" panose="020B0503020204020204" pitchFamily="34" charset="-122"/>
                <a:cs typeface="Arial" pitchFamily="34" charset="0"/>
              </a:rPr>
              <a:t>house sale website wants to design an estate information </a:t>
            </a:r>
            <a:r>
              <a:rPr lang="en-US" altLang="zh-CN" sz="2800" b="1" dirty="0" smtClean="0">
                <a:latin typeface="微软雅黑" panose="020B0503020204020204" pitchFamily="34" charset="-122"/>
                <a:ea typeface="微软雅黑" panose="020B0503020204020204" pitchFamily="34" charset="-122"/>
                <a:cs typeface="Arial" pitchFamily="34" charset="0"/>
              </a:rPr>
              <a:t>module.</a:t>
            </a:r>
            <a:endParaRPr lang="en-US" altLang="zh-CN" sz="2800" b="1" dirty="0" smtClean="0">
              <a:latin typeface="微软雅黑" panose="020B0503020204020204" pitchFamily="34" charset="-122"/>
              <a:ea typeface="微软雅黑" panose="020B0503020204020204" pitchFamily="34" charset="-122"/>
              <a:cs typeface="Arial" pitchFamily="34" charset="0"/>
            </a:endParaRPr>
          </a:p>
          <a:p>
            <a:pP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责任：显示不动产信息</a:t>
            </a:r>
            <a:r>
              <a:rPr lang="en-US" altLang="zh-CN" sz="2800" b="1" dirty="0" smtClean="0">
                <a:latin typeface="微软雅黑" panose="020B0503020204020204" pitchFamily="34" charset="-122"/>
                <a:ea typeface="微软雅黑" panose="020B0503020204020204" pitchFamily="34" charset="-122"/>
                <a:cs typeface="Arial" pitchFamily="34" charset="0"/>
              </a:rPr>
              <a:t>. </a:t>
            </a:r>
            <a:r>
              <a:rPr lang="en-US" altLang="zh-CN" sz="2800" b="1" dirty="0" smtClean="0">
                <a:latin typeface="微软雅黑" panose="020B0503020204020204" pitchFamily="34" charset="-122"/>
                <a:ea typeface="微软雅黑" panose="020B0503020204020204" pitchFamily="34" charset="-122"/>
                <a:cs typeface="Arial" pitchFamily="34" charset="0"/>
              </a:rPr>
              <a:t>This </a:t>
            </a:r>
            <a:r>
              <a:rPr lang="en-US" altLang="zh-CN" sz="2800" b="1" dirty="0" smtClean="0">
                <a:latin typeface="微软雅黑" panose="020B0503020204020204" pitchFamily="34" charset="-122"/>
                <a:ea typeface="微软雅黑" panose="020B0503020204020204" pitchFamily="34" charset="-122"/>
                <a:cs typeface="Arial" pitchFamily="34" charset="0"/>
              </a:rPr>
              <a:t>module has responsibility of displaying seller’s estate information, including pictures, area, location and asking price, </a:t>
            </a:r>
            <a:r>
              <a:rPr lang="en-US" altLang="zh-CN" sz="2800" b="1" dirty="0" err="1" smtClean="0">
                <a:latin typeface="微软雅黑" panose="020B0503020204020204" pitchFamily="34" charset="-122"/>
                <a:ea typeface="微软雅黑" panose="020B0503020204020204" pitchFamily="34" charset="-122"/>
                <a:cs typeface="Arial" pitchFamily="34" charset="0"/>
              </a:rPr>
              <a:t>etc</a:t>
            </a:r>
            <a:r>
              <a:rPr lang="zh-CN" altLang="zh-CN" sz="2800" b="1" dirty="0" smtClean="0">
                <a:latin typeface="微软雅黑" panose="020B0503020204020204" pitchFamily="34" charset="-122"/>
                <a:ea typeface="微软雅黑" panose="020B0503020204020204" pitchFamily="34" charset="-122"/>
                <a:cs typeface="Arial" pitchFamily="34" charset="0"/>
              </a:rPr>
              <a:t>。</a:t>
            </a:r>
            <a:endParaRPr lang="en-US" altLang="zh-CN" sz="2800" b="1" dirty="0" smtClean="0">
              <a:latin typeface="微软雅黑" panose="020B0503020204020204" pitchFamily="34" charset="-122"/>
              <a:ea typeface="微软雅黑" panose="020B0503020204020204" pitchFamily="34" charset="-122"/>
              <a:cs typeface="Arial" pitchFamily="34" charset="0"/>
            </a:endParaRPr>
          </a:p>
          <a:p>
            <a:pP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不动产可以被分为两种类型：</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House, Condo</a:t>
            </a:r>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 </a:t>
            </a:r>
            <a:r>
              <a:rPr lang="en-US" altLang="zh-CN" sz="2800" b="1" dirty="0" smtClean="0">
                <a:latin typeface="微软雅黑" panose="020B0503020204020204" pitchFamily="34" charset="-122"/>
                <a:ea typeface="微软雅黑" panose="020B0503020204020204" pitchFamily="34" charset="-122"/>
                <a:cs typeface="Arial" pitchFamily="34" charset="0"/>
              </a:rPr>
              <a:t>Estate </a:t>
            </a:r>
            <a:r>
              <a:rPr lang="en-US" altLang="zh-CN" sz="2800" b="1" dirty="0" smtClean="0">
                <a:latin typeface="微软雅黑" panose="020B0503020204020204" pitchFamily="34" charset="-122"/>
                <a:ea typeface="微软雅黑" panose="020B0503020204020204" pitchFamily="34" charset="-122"/>
                <a:cs typeface="Arial" pitchFamily="34" charset="0"/>
              </a:rPr>
              <a:t>can be divided into 2 </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types</a:t>
            </a:r>
            <a:r>
              <a:rPr lang="en-US" altLang="zh-CN" sz="2800" b="1" dirty="0" smtClean="0">
                <a:latin typeface="微软雅黑" panose="020B0503020204020204" pitchFamily="34" charset="-122"/>
                <a:ea typeface="微软雅黑" panose="020B0503020204020204" pitchFamily="34" charset="-122"/>
                <a:cs typeface="Arial" pitchFamily="34" charset="0"/>
              </a:rPr>
              <a:t>: house and condo;</a:t>
            </a:r>
          </a:p>
          <a:p>
            <a:pP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cs typeface="Arial" pitchFamily="34" charset="0"/>
              </a:rPr>
              <a:t>每种类型又可分为两种等级：</a:t>
            </a:r>
            <a:r>
              <a:rPr lang="en-US" altLang="zh-CN" sz="2800" b="1" dirty="0">
                <a:solidFill>
                  <a:srgbClr val="0000CC"/>
                </a:solidFill>
                <a:latin typeface="微软雅黑" panose="020B0503020204020204" pitchFamily="34" charset="-122"/>
                <a:ea typeface="微软雅黑" panose="020B0503020204020204" pitchFamily="34" charset="-122"/>
                <a:cs typeface="Arial" pitchFamily="34" charset="0"/>
              </a:rPr>
              <a:t>Super and Medium</a:t>
            </a:r>
            <a:endParaRPr lang="zh-CN" altLang="en-US" sz="2800" b="1" dirty="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r>
              <a:rPr lang="en-US" altLang="zh-CN" sz="2800" b="1" dirty="0" smtClean="0">
                <a:latin typeface="微软雅黑" panose="020B0503020204020204" pitchFamily="34" charset="-122"/>
                <a:ea typeface="微软雅黑" panose="020B0503020204020204" pitchFamily="34" charset="-122"/>
                <a:cs typeface="Arial" pitchFamily="34" charset="0"/>
              </a:rPr>
              <a:t> Each </a:t>
            </a:r>
            <a:r>
              <a:rPr lang="en-US" altLang="zh-CN" sz="2800" b="1" dirty="0" smtClean="0">
                <a:latin typeface="微软雅黑" panose="020B0503020204020204" pitchFamily="34" charset="-122"/>
                <a:ea typeface="微软雅黑" panose="020B0503020204020204" pitchFamily="34" charset="-122"/>
                <a:cs typeface="Arial" pitchFamily="34" charset="0"/>
              </a:rPr>
              <a:t>type can be further divided into 2 </a:t>
            </a:r>
            <a:r>
              <a:rPr lang="en-US" altLang="zh-CN" sz="2800" b="1" dirty="0" smtClean="0">
                <a:solidFill>
                  <a:srgbClr val="0000CC"/>
                </a:solidFill>
                <a:latin typeface="微软雅黑" panose="020B0503020204020204" pitchFamily="34" charset="-122"/>
                <a:ea typeface="微软雅黑" panose="020B0503020204020204" pitchFamily="34" charset="-122"/>
                <a:cs typeface="Arial" pitchFamily="34" charset="0"/>
              </a:rPr>
              <a:t>categories</a:t>
            </a:r>
            <a:r>
              <a:rPr lang="en-US" altLang="zh-CN" sz="2800" b="1" dirty="0" smtClean="0">
                <a:latin typeface="微软雅黑" panose="020B0503020204020204" pitchFamily="34" charset="-122"/>
                <a:ea typeface="微软雅黑" panose="020B0503020204020204" pitchFamily="34" charset="-122"/>
                <a:cs typeface="Arial" pitchFamily="34" charset="0"/>
              </a:rPr>
              <a:t>: Super and Medium</a:t>
            </a:r>
            <a:endParaRPr lang="zh-CN" altLang="en-US" sz="28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6561">
                                            <p:txEl>
                                              <p:pRg st="1" end="1"/>
                                            </p:txEl>
                                          </p:spTgt>
                                        </p:tgtEl>
                                        <p:attrNameLst>
                                          <p:attrName>style.visibility</p:attrName>
                                        </p:attrNameLst>
                                      </p:cBhvr>
                                      <p:to>
                                        <p:strVal val="visible"/>
                                      </p:to>
                                    </p:set>
                                    <p:animEffect transition="in" filter="slide(fromBottom)">
                                      <p:cBhvr>
                                        <p:cTn id="7" dur="500"/>
                                        <p:tgtEl>
                                          <p:spTgt spid="665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6561">
                                            <p:txEl>
                                              <p:pRg st="2" end="2"/>
                                            </p:txEl>
                                          </p:spTgt>
                                        </p:tgtEl>
                                        <p:attrNameLst>
                                          <p:attrName>style.visibility</p:attrName>
                                        </p:attrNameLst>
                                      </p:cBhvr>
                                      <p:to>
                                        <p:strVal val="visible"/>
                                      </p:to>
                                    </p:set>
                                    <p:animEffect transition="in" filter="slide(fromBottom)">
                                      <p:cBhvr>
                                        <p:cTn id="12" dur="500"/>
                                        <p:tgtEl>
                                          <p:spTgt spid="665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6561">
                                            <p:txEl>
                                              <p:pRg st="3" end="3"/>
                                            </p:txEl>
                                          </p:spTgt>
                                        </p:tgtEl>
                                        <p:attrNameLst>
                                          <p:attrName>style.visibility</p:attrName>
                                        </p:attrNameLst>
                                      </p:cBhvr>
                                      <p:to>
                                        <p:strVal val="visible"/>
                                      </p:to>
                                    </p:set>
                                    <p:animEffect transition="in" filter="slide(fromBottom)">
                                      <p:cBhvr>
                                        <p:cTn id="17" dur="500"/>
                                        <p:tgtEl>
                                          <p:spTgt spid="665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6561">
                                            <p:txEl>
                                              <p:pRg st="4" end="4"/>
                                            </p:txEl>
                                          </p:spTgt>
                                        </p:tgtEl>
                                        <p:attrNameLst>
                                          <p:attrName>style.visibility</p:attrName>
                                        </p:attrNameLst>
                                      </p:cBhvr>
                                      <p:to>
                                        <p:strVal val="visible"/>
                                      </p:to>
                                    </p:set>
                                    <p:animEffect transition="in" filter="slide(fromBottom)">
                                      <p:cBhvr>
                                        <p:cTn id="22" dur="500"/>
                                        <p:tgtEl>
                                          <p:spTgt spid="665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hlinkClick r:id="rId2"/>
          </p:cNvPr>
          <p:cNvPicPr>
            <a:picLocks noChangeAspect="1" noChangeArrowheads="1"/>
          </p:cNvPicPr>
          <p:nvPr/>
        </p:nvPicPr>
        <p:blipFill>
          <a:blip r:embed="rId3" cstate="print"/>
          <a:srcRect/>
          <a:stretch>
            <a:fillRect/>
          </a:stretch>
        </p:blipFill>
        <p:spPr bwMode="auto">
          <a:xfrm>
            <a:off x="538236" y="361840"/>
            <a:ext cx="3817119" cy="2232025"/>
          </a:xfrm>
          <a:prstGeom prst="rect">
            <a:avLst/>
          </a:prstGeom>
          <a:noFill/>
          <a:ln w="9525">
            <a:noFill/>
            <a:miter lim="800000"/>
            <a:headEnd/>
            <a:tailEnd/>
          </a:ln>
        </p:spPr>
      </p:pic>
      <p:sp>
        <p:nvSpPr>
          <p:cNvPr id="6" name="Text Box 6"/>
          <p:cNvSpPr txBox="1">
            <a:spLocks noChangeArrowheads="1"/>
          </p:cNvSpPr>
          <p:nvPr/>
        </p:nvSpPr>
        <p:spPr bwMode="auto">
          <a:xfrm>
            <a:off x="1257374" y="2593865"/>
            <a:ext cx="2089150" cy="978729"/>
          </a:xfrm>
          <a:prstGeom prst="rect">
            <a:avLst/>
          </a:prstGeom>
          <a:noFill/>
          <a:ln w="9525">
            <a:noFill/>
            <a:miter lim="800000"/>
            <a:headEnd/>
            <a:tailEnd/>
          </a:ln>
        </p:spPr>
        <p:txBody>
          <a:bodyPr>
            <a:spAutoFit/>
          </a:bodyPr>
          <a:lstStyle/>
          <a:p>
            <a:pPr algn="ctr">
              <a:lnSpc>
                <a:spcPct val="90000"/>
              </a:lnSpc>
            </a:pPr>
            <a:r>
              <a:rPr lang="en-US" altLang="zh-CN" sz="3200" b="1" dirty="0">
                <a:latin typeface="微软雅黑" panose="020B0503020204020204" pitchFamily="34" charset="-122"/>
                <a:ea typeface="微软雅黑" panose="020B0503020204020204" pitchFamily="34" charset="-122"/>
              </a:rPr>
              <a:t>House</a:t>
            </a:r>
          </a:p>
          <a:p>
            <a:pPr algn="ctr">
              <a:lnSpc>
                <a:spcPct val="90000"/>
              </a:lnSpc>
            </a:pPr>
            <a:r>
              <a:rPr lang="zh-CN" altLang="en-US" sz="3200" b="1" dirty="0">
                <a:latin typeface="微软雅黑" panose="020B0503020204020204" pitchFamily="34" charset="-122"/>
                <a:ea typeface="微软雅黑" panose="020B0503020204020204" pitchFamily="34" charset="-122"/>
              </a:rPr>
              <a:t>独立房屋</a:t>
            </a:r>
          </a:p>
        </p:txBody>
      </p:sp>
      <p:pic>
        <p:nvPicPr>
          <p:cNvPr id="11" name="Picture 5">
            <a:hlinkClick r:id="rId4"/>
          </p:cNvPr>
          <p:cNvPicPr>
            <a:picLocks noChangeAspect="1" noChangeArrowheads="1"/>
          </p:cNvPicPr>
          <p:nvPr/>
        </p:nvPicPr>
        <p:blipFill>
          <a:blip r:embed="rId5" cstate="print"/>
          <a:srcRect/>
          <a:stretch>
            <a:fillRect/>
          </a:stretch>
        </p:blipFill>
        <p:spPr bwMode="auto">
          <a:xfrm>
            <a:off x="4572074" y="3459052"/>
            <a:ext cx="3816350" cy="2087563"/>
          </a:xfrm>
          <a:prstGeom prst="rect">
            <a:avLst/>
          </a:prstGeom>
          <a:noFill/>
          <a:ln w="9525">
            <a:noFill/>
            <a:miter lim="800000"/>
            <a:headEnd/>
            <a:tailEnd/>
          </a:ln>
        </p:spPr>
      </p:pic>
      <p:sp>
        <p:nvSpPr>
          <p:cNvPr id="12" name="Text Box 7"/>
          <p:cNvSpPr txBox="1">
            <a:spLocks noChangeArrowheads="1"/>
          </p:cNvSpPr>
          <p:nvPr/>
        </p:nvSpPr>
        <p:spPr bwMode="auto">
          <a:xfrm>
            <a:off x="5435475" y="5546615"/>
            <a:ext cx="2376562" cy="978729"/>
          </a:xfrm>
          <a:prstGeom prst="rect">
            <a:avLst/>
          </a:prstGeom>
          <a:noFill/>
          <a:ln w="9525">
            <a:noFill/>
            <a:miter lim="800000"/>
            <a:headEnd/>
            <a:tailEnd/>
          </a:ln>
        </p:spPr>
        <p:txBody>
          <a:bodyPr wrap="square">
            <a:spAutoFit/>
          </a:bodyPr>
          <a:lstStyle/>
          <a:p>
            <a:pPr algn="ctr">
              <a:lnSpc>
                <a:spcPct val="90000"/>
              </a:lnSpc>
            </a:pPr>
            <a:r>
              <a:rPr lang="en-US" altLang="zh-CN" sz="3200" b="1" dirty="0">
                <a:latin typeface="微软雅黑" panose="020B0503020204020204" pitchFamily="34" charset="-122"/>
                <a:ea typeface="微软雅黑" panose="020B0503020204020204" pitchFamily="34" charset="-122"/>
              </a:rPr>
              <a:t>Condo</a:t>
            </a:r>
          </a:p>
          <a:p>
            <a:pPr algn="ctr">
              <a:lnSpc>
                <a:spcPct val="90000"/>
              </a:lnSpc>
            </a:pPr>
            <a:r>
              <a:rPr lang="zh-CN" altLang="en-US" sz="3200" b="1" dirty="0">
                <a:latin typeface="微软雅黑" panose="020B0503020204020204" pitchFamily="34" charset="-122"/>
                <a:ea typeface="微软雅黑" panose="020B0503020204020204" pitchFamily="34" charset="-122"/>
              </a:rPr>
              <a:t>独立公寓</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9"/>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67586" name="Rectangle 7"/>
          <p:cNvSpPr>
            <a:spLocks noChangeArrowheads="1"/>
          </p:cNvSpPr>
          <p:nvPr/>
        </p:nvSpPr>
        <p:spPr bwMode="auto">
          <a:xfrm>
            <a:off x="663575" y="2852738"/>
            <a:ext cx="2279650" cy="466725"/>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defRPr/>
            </a:pPr>
            <a:r>
              <a:rPr lang="en-US" altLang="zh-CN" sz="2800" b="1" dirty="0" err="1">
                <a:latin typeface="微软雅黑" panose="020B0503020204020204" pitchFamily="34" charset="-122"/>
                <a:ea typeface="微软雅黑" panose="020B0503020204020204" pitchFamily="34" charset="-122"/>
                <a:cs typeface="Times New Roman" pitchFamily="18" charset="0"/>
              </a:rPr>
              <a:t>ClientGUI</a:t>
            </a:r>
            <a:endParaRPr lang="en-US" altLang="zh-CN" sz="2800" b="1" dirty="0">
              <a:latin typeface="微软雅黑" panose="020B0503020204020204" pitchFamily="34" charset="-122"/>
              <a:ea typeface="微软雅黑" panose="020B0503020204020204" pitchFamily="34" charset="-122"/>
            </a:endParaRPr>
          </a:p>
        </p:txBody>
      </p:sp>
      <p:sp>
        <p:nvSpPr>
          <p:cNvPr id="67587" name="Rectangle 6"/>
          <p:cNvSpPr>
            <a:spLocks noChangeArrowheads="1"/>
          </p:cNvSpPr>
          <p:nvPr/>
        </p:nvSpPr>
        <p:spPr bwMode="auto">
          <a:xfrm>
            <a:off x="663575" y="3308350"/>
            <a:ext cx="2279650" cy="793750"/>
          </a:xfrm>
          <a:prstGeom prst="rect">
            <a:avLst/>
          </a:prstGeom>
          <a:solidFill>
            <a:srgbClr val="FFFFFF"/>
          </a:solidFill>
          <a:ln w="9525">
            <a:solidFill>
              <a:srgbClr val="000000"/>
            </a:solidFill>
            <a:miter lim="800000"/>
            <a:headEnd/>
            <a:tailEnd/>
          </a:ln>
        </p:spPr>
        <p:txBody>
          <a:bodyPr lIns="0" tIns="0" rIns="0" bIns="0" anchor="ctr"/>
          <a:lstStyle/>
          <a:p>
            <a:pPr>
              <a:defRPr/>
            </a:pPr>
            <a:r>
              <a:rPr lang="en-US" altLang="zh-CN" sz="2800" b="1">
                <a:latin typeface="+mj-lt"/>
                <a:cs typeface="Times New Roman" pitchFamily="18" charset="0"/>
              </a:rPr>
              <a:t>main() </a:t>
            </a:r>
            <a:endParaRPr lang="en-US" altLang="zh-CN" sz="2800" b="1">
              <a:latin typeface="+mj-lt"/>
            </a:endParaRPr>
          </a:p>
        </p:txBody>
      </p:sp>
      <p:sp>
        <p:nvSpPr>
          <p:cNvPr id="67588" name="Rectangle 5"/>
          <p:cNvSpPr>
            <a:spLocks noChangeArrowheads="1"/>
          </p:cNvSpPr>
          <p:nvPr/>
        </p:nvSpPr>
        <p:spPr bwMode="auto">
          <a:xfrm>
            <a:off x="4424363" y="352127"/>
            <a:ext cx="4103687" cy="557213"/>
          </a:xfrm>
          <a:prstGeom prst="rect">
            <a:avLst/>
          </a:prstGeom>
          <a:solidFill>
            <a:srgbClr val="FFFFFF"/>
          </a:solidFill>
          <a:ln w="9525">
            <a:solidFill>
              <a:srgbClr val="000000"/>
            </a:solidFill>
            <a:miter lim="800000"/>
            <a:headEnd/>
            <a:tailEnd/>
          </a:ln>
        </p:spPr>
        <p:txBody>
          <a:bodyPr lIns="54000" tIns="0" rIns="0" bIns="0" anchor="ctr"/>
          <a:lstStyle/>
          <a:p>
            <a:pPr algn="ctr">
              <a:defRPr/>
            </a:pPr>
            <a:r>
              <a:rPr lang="en-US" altLang="zh-CN" sz="3200" b="1" dirty="0">
                <a:latin typeface="微软雅黑" panose="020B0503020204020204" pitchFamily="34" charset="-122"/>
                <a:ea typeface="微软雅黑" panose="020B0503020204020204" pitchFamily="34" charset="-122"/>
                <a:cs typeface="Times New Roman" pitchFamily="18" charset="0"/>
              </a:rPr>
              <a:t>Building</a:t>
            </a:r>
            <a:endParaRPr lang="en-US" altLang="zh-CN" sz="3200" b="1" dirty="0">
              <a:latin typeface="微软雅黑" panose="020B0503020204020204" pitchFamily="34" charset="-122"/>
              <a:ea typeface="微软雅黑" panose="020B0503020204020204" pitchFamily="34" charset="-122"/>
            </a:endParaRPr>
          </a:p>
        </p:txBody>
      </p:sp>
      <p:sp>
        <p:nvSpPr>
          <p:cNvPr id="67589" name="Rectangle 4"/>
          <p:cNvSpPr>
            <a:spLocks noChangeArrowheads="1"/>
          </p:cNvSpPr>
          <p:nvPr/>
        </p:nvSpPr>
        <p:spPr bwMode="auto">
          <a:xfrm>
            <a:off x="4424363" y="909340"/>
            <a:ext cx="4103687" cy="2620962"/>
          </a:xfrm>
          <a:prstGeom prst="rect">
            <a:avLst/>
          </a:prstGeom>
          <a:solidFill>
            <a:srgbClr val="FFFFFF"/>
          </a:solidFill>
          <a:ln w="9525">
            <a:solidFill>
              <a:srgbClr val="000000"/>
            </a:solidFill>
            <a:miter lim="800000"/>
            <a:headEnd/>
            <a:tailEnd/>
          </a:ln>
        </p:spPr>
        <p:txBody>
          <a:bodyPr lIns="54000" tIns="18000" rIns="0" bIns="18000" anchor="ctr">
            <a:spAutoFit/>
          </a:bodyPr>
          <a:lstStyle/>
          <a:p>
            <a:pPr>
              <a:defRPr/>
            </a:pPr>
            <a:r>
              <a:rPr lang="en-US" altLang="zh-CN" sz="2800" b="1" dirty="0">
                <a:latin typeface="+mj-lt"/>
                <a:cs typeface="Times New Roman" pitchFamily="18" charset="0"/>
              </a:rPr>
              <a:t>-Type: String</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a:latin typeface="+mj-lt"/>
              </a:rPr>
              <a:t>category</a:t>
            </a:r>
            <a:r>
              <a:rPr lang="en-US" altLang="zh-CN" sz="2800" b="1" dirty="0">
                <a:latin typeface="+mj-lt"/>
                <a:cs typeface="Times New Roman" pitchFamily="18" charset="0"/>
              </a:rPr>
              <a:t>: String</a:t>
            </a:r>
            <a:endParaRPr lang="en-US" altLang="zh-CN" sz="2800" b="1" dirty="0">
              <a:latin typeface="+mj-lt"/>
            </a:endParaRPr>
          </a:p>
          <a:p>
            <a:pPr eaLnBrk="0" hangingPunct="0">
              <a:defRPr/>
            </a:pPr>
            <a:r>
              <a:rPr lang="en-US" altLang="zh-CN" sz="2800" b="1" dirty="0">
                <a:latin typeface="+mj-lt"/>
                <a:cs typeface="Times New Roman" pitchFamily="18" charset="0"/>
              </a:rPr>
              <a:t>-HOUSE: String</a:t>
            </a:r>
            <a:endParaRPr lang="en-US" altLang="zh-CN" sz="2800" b="1" dirty="0">
              <a:latin typeface="+mj-lt"/>
            </a:endParaRPr>
          </a:p>
          <a:p>
            <a:pPr eaLnBrk="0" hangingPunct="0">
              <a:defRPr/>
            </a:pPr>
            <a:r>
              <a:rPr lang="en-US" altLang="zh-CN" sz="2800" b="1" dirty="0">
                <a:latin typeface="+mj-lt"/>
                <a:cs typeface="Times New Roman" pitchFamily="18" charset="0"/>
              </a:rPr>
              <a:t>-CONDO: String</a:t>
            </a:r>
            <a:endParaRPr lang="en-US" altLang="zh-CN" sz="2800" b="1" dirty="0">
              <a:latin typeface="+mj-lt"/>
            </a:endParaRPr>
          </a:p>
          <a:p>
            <a:pPr eaLnBrk="0" hangingPunct="0">
              <a:defRPr/>
            </a:pPr>
            <a:r>
              <a:rPr lang="en-US" altLang="zh-CN" sz="2800" b="1" dirty="0">
                <a:latin typeface="+mj-lt"/>
                <a:cs typeface="Times New Roman" pitchFamily="18" charset="0"/>
              </a:rPr>
              <a:t>-SUPER: String</a:t>
            </a:r>
            <a:endParaRPr lang="en-US" altLang="zh-CN" sz="2800" b="1" dirty="0">
              <a:latin typeface="+mj-lt"/>
            </a:endParaRPr>
          </a:p>
          <a:p>
            <a:pPr eaLnBrk="0" hangingPunct="0">
              <a:defRPr/>
            </a:pPr>
            <a:r>
              <a:rPr lang="en-US" altLang="zh-CN" sz="2800" b="1" dirty="0">
                <a:latin typeface="+mj-lt"/>
                <a:cs typeface="Times New Roman" pitchFamily="18" charset="0"/>
              </a:rPr>
              <a:t>-MEDIUM: String</a:t>
            </a:r>
            <a:endParaRPr lang="en-US" altLang="zh-CN" sz="2800" b="1" dirty="0">
              <a:latin typeface="+mj-lt"/>
            </a:endParaRPr>
          </a:p>
        </p:txBody>
      </p:sp>
      <p:cxnSp>
        <p:nvCxnSpPr>
          <p:cNvPr id="68614" name="AutoShape 3"/>
          <p:cNvCxnSpPr>
            <a:cxnSpLocks noChangeShapeType="1"/>
          </p:cNvCxnSpPr>
          <p:nvPr/>
        </p:nvCxnSpPr>
        <p:spPr bwMode="auto">
          <a:xfrm>
            <a:off x="2943225" y="3509963"/>
            <a:ext cx="1484313" cy="0"/>
          </a:xfrm>
          <a:prstGeom prst="straightConnector1">
            <a:avLst/>
          </a:prstGeom>
          <a:noFill/>
          <a:ln w="12700">
            <a:solidFill>
              <a:srgbClr val="000000"/>
            </a:solidFill>
            <a:round/>
            <a:headEnd/>
            <a:tailEnd type="triangle" w="med" len="med"/>
          </a:ln>
        </p:spPr>
      </p:cxnSp>
      <p:sp>
        <p:nvSpPr>
          <p:cNvPr id="67591" name="Rectangle 2"/>
          <p:cNvSpPr>
            <a:spLocks noChangeArrowheads="1"/>
          </p:cNvSpPr>
          <p:nvPr/>
        </p:nvSpPr>
        <p:spPr bwMode="auto">
          <a:xfrm>
            <a:off x="4424363" y="3544590"/>
            <a:ext cx="4103687" cy="3052762"/>
          </a:xfrm>
          <a:prstGeom prst="rect">
            <a:avLst/>
          </a:prstGeom>
          <a:solidFill>
            <a:srgbClr val="FFFFFF"/>
          </a:solidFill>
          <a:ln w="9525">
            <a:solidFill>
              <a:srgbClr val="000000"/>
            </a:solidFill>
            <a:miter lim="800000"/>
            <a:headEnd/>
            <a:tailEnd/>
          </a:ln>
        </p:spPr>
        <p:txBody>
          <a:bodyPr lIns="54000" tIns="18000" rIns="0" bIns="18000" anchor="ctr">
            <a:spAutoFit/>
          </a:bodyPr>
          <a:lstStyle/>
          <a:p>
            <a:pPr>
              <a:defRPr/>
            </a:pPr>
            <a:r>
              <a:rPr lang="en-US" altLang="zh-CN" sz="2800" b="1" dirty="0">
                <a:latin typeface="+mj-lt"/>
                <a:cs typeface="Times New Roman" pitchFamily="18" charset="0"/>
              </a:rPr>
              <a:t>+</a:t>
            </a:r>
            <a:r>
              <a:rPr lang="en-US" altLang="zh-CN" sz="2800" b="1" dirty="0" err="1">
                <a:latin typeface="+mj-lt"/>
                <a:cs typeface="Times New Roman" pitchFamily="18" charset="0"/>
              </a:rPr>
              <a:t>getHouseInfo</a:t>
            </a:r>
            <a:r>
              <a:rPr lang="en-US" altLang="zh-CN" sz="2800" b="1" dirty="0">
                <a:latin typeface="+mj-lt"/>
                <a:cs typeface="Times New Roman" pitchFamily="18" charset="0"/>
              </a:rPr>
              <a:t>(): void</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a:latin typeface="+mj-lt"/>
                <a:cs typeface="Times New Roman" pitchFamily="18" charset="0"/>
              </a:rPr>
              <a:t>getCondoInfo</a:t>
            </a:r>
            <a:r>
              <a:rPr lang="en-US" altLang="zh-CN" sz="2800" b="1" dirty="0">
                <a:latin typeface="+mj-lt"/>
                <a:cs typeface="Times New Roman" pitchFamily="18" charset="0"/>
              </a:rPr>
              <a:t>(): void</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smtClean="0">
                <a:latin typeface="+mj-lt"/>
                <a:cs typeface="Times New Roman" pitchFamily="18" charset="0"/>
              </a:rPr>
              <a:t>showPicture</a:t>
            </a:r>
            <a:r>
              <a:rPr lang="en-US" altLang="zh-CN" sz="2800" b="1" dirty="0">
                <a:latin typeface="+mj-lt"/>
                <a:cs typeface="Times New Roman" pitchFamily="18" charset="0"/>
              </a:rPr>
              <a:t>(): void</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a:latin typeface="+mj-lt"/>
                <a:cs typeface="Times New Roman" pitchFamily="18" charset="0"/>
              </a:rPr>
              <a:t>getType</a:t>
            </a:r>
            <a:r>
              <a:rPr lang="en-US" altLang="zh-CN" sz="2800" b="1" dirty="0">
                <a:latin typeface="+mj-lt"/>
                <a:cs typeface="Times New Roman" pitchFamily="18" charset="0"/>
              </a:rPr>
              <a:t>(): String</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a:latin typeface="+mj-lt"/>
                <a:cs typeface="Times New Roman" pitchFamily="18" charset="0"/>
              </a:rPr>
              <a:t>setType</a:t>
            </a:r>
            <a:r>
              <a:rPr lang="en-US" altLang="zh-CN" sz="2800" b="1" dirty="0">
                <a:latin typeface="+mj-lt"/>
                <a:cs typeface="Times New Roman" pitchFamily="18" charset="0"/>
              </a:rPr>
              <a:t>(): String</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a:latin typeface="+mj-lt"/>
                <a:cs typeface="Times New Roman" pitchFamily="18" charset="0"/>
              </a:rPr>
              <a:t>getLevel</a:t>
            </a:r>
            <a:r>
              <a:rPr lang="en-US" altLang="zh-CN" sz="2800" b="1" dirty="0">
                <a:latin typeface="+mj-lt"/>
                <a:cs typeface="Times New Roman" pitchFamily="18" charset="0"/>
              </a:rPr>
              <a:t>(): String</a:t>
            </a:r>
            <a:endParaRPr lang="en-US" altLang="zh-CN" sz="2800" b="1" dirty="0">
              <a:latin typeface="+mj-lt"/>
            </a:endParaRPr>
          </a:p>
          <a:p>
            <a:pPr eaLnBrk="0" hangingPunct="0">
              <a:defRPr/>
            </a:pPr>
            <a:r>
              <a:rPr lang="en-US" altLang="zh-CN" sz="2800" b="1" dirty="0">
                <a:latin typeface="+mj-lt"/>
                <a:cs typeface="Times New Roman" pitchFamily="18" charset="0"/>
              </a:rPr>
              <a:t>+</a:t>
            </a:r>
            <a:r>
              <a:rPr lang="en-US" altLang="zh-CN" sz="2800" b="1" dirty="0" err="1">
                <a:latin typeface="+mj-lt"/>
                <a:cs typeface="Times New Roman" pitchFamily="18" charset="0"/>
              </a:rPr>
              <a:t>setLevel</a:t>
            </a:r>
            <a:r>
              <a:rPr lang="en-US" altLang="zh-CN" sz="2800" b="1" dirty="0">
                <a:latin typeface="+mj-lt"/>
                <a:cs typeface="Times New Roman" pitchFamily="18" charset="0"/>
              </a:rPr>
              <a:t>(): String</a:t>
            </a:r>
            <a:endParaRPr lang="en-US" altLang="zh-CN" sz="2800" b="1" dirty="0">
              <a:latin typeface="+mj-lt"/>
            </a:endParaRPr>
          </a:p>
        </p:txBody>
      </p:sp>
      <p:sp>
        <p:nvSpPr>
          <p:cNvPr id="67592" name="矩形 12"/>
          <p:cNvSpPr>
            <a:spLocks noChangeArrowheads="1"/>
          </p:cNvSpPr>
          <p:nvPr/>
        </p:nvSpPr>
        <p:spPr bwMode="auto">
          <a:xfrm>
            <a:off x="285750" y="468313"/>
            <a:ext cx="2724150" cy="584200"/>
          </a:xfrm>
          <a:prstGeom prst="rect">
            <a:avLst/>
          </a:prstGeom>
          <a:noFill/>
          <a:ln w="9525">
            <a:noFill/>
            <a:miter lim="800000"/>
            <a:headEnd/>
            <a:tailEnd/>
          </a:ln>
        </p:spPr>
        <p:txBody>
          <a:bodyPr wrap="none">
            <a:spAutoFit/>
          </a:bodyPr>
          <a:lstStyle/>
          <a:p>
            <a:pPr>
              <a:defRPr/>
            </a:pPr>
            <a:r>
              <a:rPr lang="en-US" altLang="zh-CN" sz="3200" b="1" dirty="0">
                <a:latin typeface="+mj-lt"/>
                <a:ea typeface="黑体" pitchFamily="2" charset="-122"/>
              </a:rPr>
              <a:t>Original design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a:xfrm>
            <a:off x="250825" y="404664"/>
            <a:ext cx="8713788" cy="6048672"/>
          </a:xfrm>
        </p:spPr>
        <p:txBody>
          <a:bodyPr/>
          <a:lstStyle/>
          <a:p>
            <a:pPr>
              <a:lnSpc>
                <a:spcPct val="90000"/>
              </a:lnSpc>
            </a:pPr>
            <a:r>
              <a:rPr lang="zh-CN" altLang="en-US" sz="2800" b="1" dirty="0" smtClean="0">
                <a:solidFill>
                  <a:srgbClr val="0000CC"/>
                </a:solidFill>
                <a:latin typeface="微软雅黑" panose="020B0503020204020204" pitchFamily="34" charset="-122"/>
                <a:ea typeface="微软雅黑" panose="020B0503020204020204" pitchFamily="34" charset="-122"/>
              </a:rPr>
              <a:t>针对以上设计的具体</a:t>
            </a:r>
            <a:r>
              <a:rPr lang="zh-CN" altLang="en-US" sz="2800" b="1" dirty="0" smtClean="0">
                <a:solidFill>
                  <a:srgbClr val="0000CC"/>
                </a:solidFill>
                <a:latin typeface="微软雅黑" panose="020B0503020204020204" pitchFamily="34" charset="-122"/>
                <a:ea typeface="微软雅黑" panose="020B0503020204020204" pitchFamily="34" charset="-122"/>
              </a:rPr>
              <a:t>分析</a:t>
            </a:r>
            <a:r>
              <a:rPr lang="en-US" altLang="zh-CN" sz="2800" b="1" dirty="0" smtClean="0">
                <a:solidFill>
                  <a:srgbClr val="0000CC"/>
                </a:solidFill>
                <a:latin typeface="微软雅黑" panose="020B0503020204020204" pitchFamily="34" charset="-122"/>
                <a:ea typeface="微软雅黑" panose="020B0503020204020204" pitchFamily="34" charset="-122"/>
              </a:rPr>
              <a:t>: Building</a:t>
            </a:r>
            <a:r>
              <a:rPr lang="zh-CN" altLang="en-US" sz="2800" b="1" dirty="0" smtClean="0">
                <a:solidFill>
                  <a:srgbClr val="0000CC"/>
                </a:solidFill>
                <a:latin typeface="微软雅黑" panose="020B0503020204020204" pitchFamily="34" charset="-122"/>
                <a:ea typeface="微软雅黑" panose="020B0503020204020204" pitchFamily="34" charset="-122"/>
              </a:rPr>
              <a:t>类包含了太多的责任</a:t>
            </a:r>
            <a:r>
              <a:rPr lang="en-US" altLang="zh-CN" sz="2800" b="1" dirty="0" smtClean="0">
                <a:solidFill>
                  <a:srgbClr val="0000CC"/>
                </a:solidFill>
                <a:latin typeface="微软雅黑" panose="020B0503020204020204" pitchFamily="34" charset="-122"/>
                <a:ea typeface="微软雅黑" panose="020B0503020204020204" pitchFamily="34" charset="-122"/>
              </a:rPr>
              <a:t>.</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lnSpc>
                <a:spcPct val="90000"/>
              </a:lnSpc>
            </a:pPr>
            <a:r>
              <a:rPr lang="en-US" altLang="zh-CN" sz="2800" b="1" dirty="0" smtClean="0">
                <a:latin typeface="微软雅黑" panose="020B0503020204020204" pitchFamily="34" charset="-122"/>
                <a:ea typeface="微软雅黑" panose="020B0503020204020204" pitchFamily="34" charset="-122"/>
              </a:rPr>
              <a:t>The Building class encapsulates all of features of a building, including </a:t>
            </a:r>
          </a:p>
          <a:p>
            <a:pPr lvl="1">
              <a:lnSpc>
                <a:spcPct val="90000"/>
              </a:lnSpc>
            </a:pPr>
            <a:r>
              <a:rPr lang="en-US" altLang="zh-CN" b="1" dirty="0" smtClean="0">
                <a:latin typeface="微软雅黑" panose="020B0503020204020204" pitchFamily="34" charset="-122"/>
                <a:ea typeface="微软雅黑" panose="020B0503020204020204" pitchFamily="34" charset="-122"/>
              </a:rPr>
              <a:t>the type (house, condo) </a:t>
            </a:r>
          </a:p>
          <a:p>
            <a:pPr lvl="1">
              <a:lnSpc>
                <a:spcPct val="90000"/>
              </a:lnSpc>
            </a:pPr>
            <a:r>
              <a:rPr lang="en-US" altLang="zh-CN" b="1" dirty="0" smtClean="0">
                <a:latin typeface="微软雅黑" panose="020B0503020204020204" pitchFamily="34" charset="-122"/>
                <a:ea typeface="微软雅黑" panose="020B0503020204020204" pitchFamily="34" charset="-122"/>
              </a:rPr>
              <a:t>the category (Super, Medium)</a:t>
            </a:r>
          </a:p>
          <a:p>
            <a:pPr>
              <a:lnSpc>
                <a:spcPct val="90000"/>
              </a:lnSpc>
            </a:pPr>
            <a:r>
              <a:rPr lang="en-US" altLang="zh-CN" sz="2800" b="1" dirty="0" smtClean="0">
                <a:latin typeface="微软雅黑" panose="020B0503020204020204" pitchFamily="34" charset="-122"/>
                <a:ea typeface="微软雅黑" panose="020B0503020204020204" pitchFamily="34" charset="-122"/>
              </a:rPr>
              <a:t>The main functionality of this Building class is to show the information about a specific type and category of a building</a:t>
            </a:r>
          </a:p>
          <a:p>
            <a:pPr>
              <a:lnSpc>
                <a:spcPct val="90000"/>
              </a:lnSpc>
            </a:pPr>
            <a:r>
              <a:rPr lang="en-US" altLang="zh-CN" sz="2800" b="1" dirty="0" smtClean="0">
                <a:solidFill>
                  <a:srgbClr val="0000CC"/>
                </a:solidFill>
                <a:latin typeface="微软雅黑" panose="020B0503020204020204" pitchFamily="34" charset="-122"/>
                <a:ea typeface="微软雅黑" panose="020B0503020204020204" pitchFamily="34" charset="-122"/>
              </a:rPr>
              <a:t>The Building class contains too many responsibilities</a:t>
            </a:r>
          </a:p>
          <a:p>
            <a:pPr>
              <a:lnSpc>
                <a:spcPct val="90000"/>
              </a:lnSpc>
            </a:pPr>
            <a:r>
              <a:rPr lang="en-US" altLang="zh-CN" sz="2800" b="1" dirty="0" smtClean="0">
                <a:latin typeface="微软雅黑" panose="020B0503020204020204" pitchFamily="34" charset="-122"/>
                <a:ea typeface="微软雅黑" panose="020B0503020204020204" pitchFamily="34" charset="-122"/>
              </a:rPr>
              <a:t>According to the  interface segregation principle, the Building class can be redesigned into several smaller classes</a:t>
            </a:r>
            <a:endParaRPr lang="zh-CN" altLang="en-US" sz="2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633">
                                            <p:txEl>
                                              <p:pRg st="4" end="4"/>
                                            </p:txEl>
                                          </p:spTgt>
                                        </p:tgtEl>
                                        <p:attrNameLst>
                                          <p:attrName>style.visibility</p:attrName>
                                        </p:attrNameLst>
                                      </p:cBhvr>
                                      <p:to>
                                        <p:strVal val="visible"/>
                                      </p:to>
                                    </p:set>
                                    <p:animEffect transition="in" filter="fade">
                                      <p:cBhvr>
                                        <p:cTn id="7" dur="1000"/>
                                        <p:tgtEl>
                                          <p:spTgt spid="69633">
                                            <p:txEl>
                                              <p:pRg st="4" end="4"/>
                                            </p:txEl>
                                          </p:spTgt>
                                        </p:tgtEl>
                                      </p:cBhvr>
                                    </p:animEffect>
                                    <p:anim calcmode="lin" valueType="num">
                                      <p:cBhvr>
                                        <p:cTn id="8" dur="1000" fill="hold"/>
                                        <p:tgtEl>
                                          <p:spTgt spid="6963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963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633">
                                            <p:txEl>
                                              <p:pRg st="5" end="5"/>
                                            </p:txEl>
                                          </p:spTgt>
                                        </p:tgtEl>
                                        <p:attrNameLst>
                                          <p:attrName>style.visibility</p:attrName>
                                        </p:attrNameLst>
                                      </p:cBhvr>
                                      <p:to>
                                        <p:strVal val="visible"/>
                                      </p:to>
                                    </p:set>
                                    <p:animEffect transition="in" filter="fade">
                                      <p:cBhvr>
                                        <p:cTn id="14" dur="1000"/>
                                        <p:tgtEl>
                                          <p:spTgt spid="69633">
                                            <p:txEl>
                                              <p:pRg st="5" end="5"/>
                                            </p:txEl>
                                          </p:spTgt>
                                        </p:tgtEl>
                                      </p:cBhvr>
                                    </p:animEffect>
                                    <p:anim calcmode="lin" valueType="num">
                                      <p:cBhvr>
                                        <p:cTn id="15" dur="1000" fill="hold"/>
                                        <p:tgtEl>
                                          <p:spTgt spid="6963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96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9633">
                                            <p:txEl>
                                              <p:pRg st="6" end="6"/>
                                            </p:txEl>
                                          </p:spTgt>
                                        </p:tgtEl>
                                        <p:attrNameLst>
                                          <p:attrName>style.visibility</p:attrName>
                                        </p:attrNameLst>
                                      </p:cBhvr>
                                      <p:to>
                                        <p:strVal val="visible"/>
                                      </p:to>
                                    </p:set>
                                    <p:animEffect transition="in" filter="fade">
                                      <p:cBhvr>
                                        <p:cTn id="21" dur="1000"/>
                                        <p:tgtEl>
                                          <p:spTgt spid="69633">
                                            <p:txEl>
                                              <p:pRg st="6" end="6"/>
                                            </p:txEl>
                                          </p:spTgt>
                                        </p:tgtEl>
                                      </p:cBhvr>
                                    </p:animEffect>
                                    <p:anim calcmode="lin" valueType="num">
                                      <p:cBhvr>
                                        <p:cTn id="22" dur="1000" fill="hold"/>
                                        <p:tgtEl>
                                          <p:spTgt spid="6963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963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5"/>
          <p:cNvSpPr>
            <a:spLocks noChangeArrowheads="1"/>
          </p:cNvSpPr>
          <p:nvPr/>
        </p:nvSpPr>
        <p:spPr bwMode="auto">
          <a:xfrm>
            <a:off x="1417638" y="2916238"/>
            <a:ext cx="2447925" cy="75723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600" b="1">
                <a:latin typeface="Times New Roman" pitchFamily="18" charset="0"/>
                <a:cs typeface="Times New Roman" pitchFamily="18" charset="0"/>
              </a:rPr>
              <a:t>&lt;&lt;interface&gt;&gt; </a:t>
            </a:r>
            <a:endParaRPr lang="en-US" altLang="zh-CN" sz="2600"/>
          </a:p>
          <a:p>
            <a:pPr algn="ctr" eaLnBrk="0" hangingPunct="0">
              <a:lnSpc>
                <a:spcPct val="90000"/>
              </a:lnSpc>
            </a:pPr>
            <a:r>
              <a:rPr lang="en-US" altLang="zh-CN" sz="2600" b="1">
                <a:latin typeface="Times New Roman" pitchFamily="18" charset="0"/>
                <a:cs typeface="Times New Roman" pitchFamily="18" charset="0"/>
              </a:rPr>
              <a:t>Condo</a:t>
            </a:r>
            <a:endParaRPr lang="en-US" altLang="zh-CN" sz="2600"/>
          </a:p>
        </p:txBody>
      </p:sp>
      <p:sp>
        <p:nvSpPr>
          <p:cNvPr id="70658" name="Rectangle 34"/>
          <p:cNvSpPr>
            <a:spLocks noChangeArrowheads="1"/>
          </p:cNvSpPr>
          <p:nvPr/>
        </p:nvSpPr>
        <p:spPr bwMode="auto">
          <a:xfrm>
            <a:off x="1417638" y="3662363"/>
            <a:ext cx="2447925" cy="715962"/>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600" i="1">
                <a:latin typeface="Times New Roman" pitchFamily="18" charset="0"/>
                <a:cs typeface="Times New Roman" pitchFamily="18" charset="0"/>
              </a:rPr>
              <a:t>+getCondoInfo()</a:t>
            </a:r>
            <a:endParaRPr lang="en-US" altLang="zh-CN" sz="2600"/>
          </a:p>
          <a:p>
            <a:pPr eaLnBrk="0" hangingPunct="0">
              <a:lnSpc>
                <a:spcPct val="85000"/>
              </a:lnSpc>
            </a:pPr>
            <a:r>
              <a:rPr lang="en-US" altLang="zh-CN" sz="2600" i="1">
                <a:latin typeface="Times New Roman" pitchFamily="18" charset="0"/>
                <a:cs typeface="Times New Roman" pitchFamily="18" charset="0"/>
              </a:rPr>
              <a:t>+showPicture()</a:t>
            </a:r>
            <a:endParaRPr lang="en-US" altLang="zh-CN" sz="2600"/>
          </a:p>
        </p:txBody>
      </p:sp>
      <p:sp>
        <p:nvSpPr>
          <p:cNvPr id="70659" name="Rectangle 26"/>
          <p:cNvSpPr>
            <a:spLocks noChangeArrowheads="1"/>
          </p:cNvSpPr>
          <p:nvPr/>
        </p:nvSpPr>
        <p:spPr bwMode="auto">
          <a:xfrm>
            <a:off x="146050" y="5132388"/>
            <a:ext cx="2355850"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600" b="1">
                <a:latin typeface="Times New Roman" pitchFamily="18" charset="0"/>
                <a:cs typeface="Times New Roman" pitchFamily="18" charset="0"/>
              </a:rPr>
              <a:t>SuperCondo</a:t>
            </a:r>
            <a:endParaRPr lang="en-US" altLang="zh-CN" sz="2600"/>
          </a:p>
        </p:txBody>
      </p:sp>
      <p:sp>
        <p:nvSpPr>
          <p:cNvPr id="70660" name="Rectangle 25"/>
          <p:cNvSpPr>
            <a:spLocks noChangeArrowheads="1"/>
          </p:cNvSpPr>
          <p:nvPr/>
        </p:nvSpPr>
        <p:spPr bwMode="auto">
          <a:xfrm>
            <a:off x="149225" y="5491163"/>
            <a:ext cx="2357438" cy="836612"/>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600">
                <a:latin typeface="Times New Roman" pitchFamily="18" charset="0"/>
                <a:cs typeface="Times New Roman" pitchFamily="18" charset="0"/>
              </a:rPr>
              <a:t>+getCondoInfo()</a:t>
            </a:r>
            <a:endParaRPr lang="en-US" altLang="zh-CN" sz="2600"/>
          </a:p>
          <a:p>
            <a:pPr eaLnBrk="0" hangingPunct="0"/>
            <a:r>
              <a:rPr lang="en-US" altLang="zh-CN" sz="2600">
                <a:latin typeface="Times New Roman" pitchFamily="18" charset="0"/>
                <a:cs typeface="Times New Roman" pitchFamily="18" charset="0"/>
              </a:rPr>
              <a:t>+showPicture()</a:t>
            </a:r>
            <a:endParaRPr lang="en-US" altLang="zh-CN" sz="2600"/>
          </a:p>
        </p:txBody>
      </p:sp>
      <p:cxnSp>
        <p:nvCxnSpPr>
          <p:cNvPr id="70661" name="AutoShape 7"/>
          <p:cNvCxnSpPr>
            <a:cxnSpLocks noChangeShapeType="1"/>
          </p:cNvCxnSpPr>
          <p:nvPr/>
        </p:nvCxnSpPr>
        <p:spPr bwMode="auto">
          <a:xfrm>
            <a:off x="3395663" y="693738"/>
            <a:ext cx="2225675" cy="0"/>
          </a:xfrm>
          <a:prstGeom prst="straightConnector1">
            <a:avLst/>
          </a:prstGeom>
          <a:noFill/>
          <a:ln w="38100">
            <a:solidFill>
              <a:srgbClr val="0000CC"/>
            </a:solidFill>
            <a:round/>
            <a:headEnd/>
            <a:tailEnd type="triangle" w="med" len="med"/>
          </a:ln>
        </p:spPr>
      </p:cxnSp>
      <p:sp>
        <p:nvSpPr>
          <p:cNvPr id="70662" name="Rectangle 3"/>
          <p:cNvSpPr>
            <a:spLocks noChangeArrowheads="1"/>
          </p:cNvSpPr>
          <p:nvPr/>
        </p:nvSpPr>
        <p:spPr bwMode="auto">
          <a:xfrm>
            <a:off x="1287016" y="480448"/>
            <a:ext cx="2348880" cy="498016"/>
          </a:xfrm>
          <a:prstGeom prst="rect">
            <a:avLst/>
          </a:prstGeom>
          <a:solidFill>
            <a:srgbClr val="FFFFFF"/>
          </a:solidFill>
          <a:ln w="9525">
            <a:solidFill>
              <a:srgbClr val="000000"/>
            </a:solidFill>
            <a:miter lim="800000"/>
            <a:headEnd/>
            <a:tailEnd/>
          </a:ln>
        </p:spPr>
        <p:txBody>
          <a:bodyPr wrap="square" lIns="0" tIns="18000" rIns="0" bIns="18000" anchor="ctr">
            <a:spAutoFit/>
          </a:bodyPr>
          <a:lstStyle/>
          <a:p>
            <a:pPr algn="ctr"/>
            <a:r>
              <a:rPr lang="en-US" altLang="zh-CN" sz="3000" b="1" dirty="0" err="1">
                <a:latin typeface="微软雅黑" panose="020B0503020204020204" pitchFamily="34" charset="-122"/>
                <a:ea typeface="微软雅黑" panose="020B0503020204020204" pitchFamily="34" charset="-122"/>
                <a:cs typeface="Times New Roman" pitchFamily="18" charset="0"/>
              </a:rPr>
              <a:t>ClientGUI</a:t>
            </a:r>
            <a:endParaRPr lang="en-US" altLang="zh-CN" sz="3000" dirty="0">
              <a:latin typeface="微软雅黑" panose="020B0503020204020204" pitchFamily="34" charset="-122"/>
              <a:ea typeface="微软雅黑" panose="020B0503020204020204" pitchFamily="34" charset="-122"/>
            </a:endParaRPr>
          </a:p>
        </p:txBody>
      </p:sp>
      <p:sp>
        <p:nvSpPr>
          <p:cNvPr id="70663" name="Rectangle 2"/>
          <p:cNvSpPr>
            <a:spLocks noChangeArrowheads="1"/>
          </p:cNvSpPr>
          <p:nvPr/>
        </p:nvSpPr>
        <p:spPr bwMode="auto">
          <a:xfrm>
            <a:off x="1287016" y="966335"/>
            <a:ext cx="2348880" cy="539750"/>
          </a:xfrm>
          <a:prstGeom prst="rect">
            <a:avLst/>
          </a:prstGeom>
          <a:solidFill>
            <a:srgbClr val="FFFFFF"/>
          </a:solidFill>
          <a:ln w="9525">
            <a:solidFill>
              <a:srgbClr val="000000"/>
            </a:solidFill>
            <a:miter lim="800000"/>
            <a:headEnd/>
            <a:tailEnd/>
          </a:ln>
        </p:spPr>
        <p:txBody>
          <a:bodyPr lIns="0" tIns="0" rIns="0" bIns="0" anchor="ctr"/>
          <a:lstStyle/>
          <a:p>
            <a:r>
              <a:rPr lang="en-US" altLang="zh-CN" sz="3200">
                <a:latin typeface="Times New Roman" pitchFamily="18" charset="0"/>
                <a:cs typeface="Times New Roman" pitchFamily="18" charset="0"/>
              </a:rPr>
              <a:t>main() </a:t>
            </a:r>
            <a:endParaRPr lang="en-US" altLang="zh-CN" sz="3200"/>
          </a:p>
        </p:txBody>
      </p:sp>
      <p:sp>
        <p:nvSpPr>
          <p:cNvPr id="70664" name="Rectangle 26"/>
          <p:cNvSpPr>
            <a:spLocks noChangeArrowheads="1"/>
          </p:cNvSpPr>
          <p:nvPr/>
        </p:nvSpPr>
        <p:spPr bwMode="auto">
          <a:xfrm>
            <a:off x="2603500" y="5157788"/>
            <a:ext cx="2408238" cy="361950"/>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600" b="1">
                <a:latin typeface="Times New Roman" pitchFamily="18" charset="0"/>
                <a:cs typeface="Times New Roman" pitchFamily="18" charset="0"/>
              </a:rPr>
              <a:t>MediumCondo</a:t>
            </a:r>
            <a:endParaRPr lang="en-US" altLang="zh-CN" sz="2600"/>
          </a:p>
        </p:txBody>
      </p:sp>
      <p:sp>
        <p:nvSpPr>
          <p:cNvPr id="70665" name="Rectangle 25"/>
          <p:cNvSpPr>
            <a:spLocks noChangeArrowheads="1"/>
          </p:cNvSpPr>
          <p:nvPr/>
        </p:nvSpPr>
        <p:spPr bwMode="auto">
          <a:xfrm>
            <a:off x="2608263" y="5516563"/>
            <a:ext cx="2408237" cy="836612"/>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600">
                <a:latin typeface="Times New Roman" pitchFamily="18" charset="0"/>
                <a:cs typeface="Times New Roman" pitchFamily="18" charset="0"/>
              </a:rPr>
              <a:t>+getCondoInfo()</a:t>
            </a:r>
            <a:endParaRPr lang="en-US" altLang="zh-CN" sz="2600"/>
          </a:p>
          <a:p>
            <a:pPr eaLnBrk="0" hangingPunct="0"/>
            <a:r>
              <a:rPr lang="en-US" altLang="zh-CN" sz="2600">
                <a:latin typeface="Times New Roman" pitchFamily="18" charset="0"/>
                <a:cs typeface="Times New Roman" pitchFamily="18" charset="0"/>
              </a:rPr>
              <a:t>+showPicture()</a:t>
            </a:r>
            <a:endParaRPr lang="en-US" altLang="zh-CN" sz="2600"/>
          </a:p>
        </p:txBody>
      </p:sp>
      <p:sp>
        <p:nvSpPr>
          <p:cNvPr id="70666" name="Line 40"/>
          <p:cNvSpPr>
            <a:spLocks noChangeShapeType="1"/>
          </p:cNvSpPr>
          <p:nvPr/>
        </p:nvSpPr>
        <p:spPr bwMode="auto">
          <a:xfrm>
            <a:off x="3819525" y="4826000"/>
            <a:ext cx="0" cy="358775"/>
          </a:xfrm>
          <a:prstGeom prst="line">
            <a:avLst/>
          </a:prstGeom>
          <a:noFill/>
          <a:ln w="9525">
            <a:solidFill>
              <a:schemeClr val="tx1"/>
            </a:solidFill>
            <a:round/>
            <a:headEnd/>
            <a:tailEnd/>
          </a:ln>
        </p:spPr>
        <p:txBody>
          <a:bodyPr/>
          <a:lstStyle/>
          <a:p>
            <a:endParaRPr lang="zh-CN" altLang="en-US"/>
          </a:p>
        </p:txBody>
      </p:sp>
      <p:sp>
        <p:nvSpPr>
          <p:cNvPr id="70667" name="Line 6"/>
          <p:cNvSpPr>
            <a:spLocks noChangeShapeType="1"/>
          </p:cNvSpPr>
          <p:nvPr/>
        </p:nvSpPr>
        <p:spPr bwMode="auto">
          <a:xfrm>
            <a:off x="1227138" y="4824413"/>
            <a:ext cx="2592387" cy="1587"/>
          </a:xfrm>
          <a:prstGeom prst="line">
            <a:avLst/>
          </a:prstGeom>
          <a:noFill/>
          <a:ln w="9525">
            <a:solidFill>
              <a:schemeClr val="tx1"/>
            </a:solidFill>
            <a:round/>
            <a:headEnd/>
            <a:tailEnd/>
          </a:ln>
        </p:spPr>
        <p:txBody>
          <a:bodyPr/>
          <a:lstStyle/>
          <a:p>
            <a:endParaRPr lang="zh-CN" altLang="en-US"/>
          </a:p>
        </p:txBody>
      </p:sp>
      <p:sp>
        <p:nvSpPr>
          <p:cNvPr id="70668" name="AutoShape 27"/>
          <p:cNvSpPr>
            <a:spLocks noChangeArrowheads="1"/>
          </p:cNvSpPr>
          <p:nvPr/>
        </p:nvSpPr>
        <p:spPr bwMode="auto">
          <a:xfrm>
            <a:off x="2449513" y="4392613"/>
            <a:ext cx="287337" cy="433387"/>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a:p>
        </p:txBody>
      </p:sp>
      <p:sp>
        <p:nvSpPr>
          <p:cNvPr id="70669" name="Line 28"/>
          <p:cNvSpPr>
            <a:spLocks noChangeShapeType="1"/>
          </p:cNvSpPr>
          <p:nvPr/>
        </p:nvSpPr>
        <p:spPr bwMode="auto">
          <a:xfrm>
            <a:off x="1227138" y="4824413"/>
            <a:ext cx="0" cy="323850"/>
          </a:xfrm>
          <a:prstGeom prst="line">
            <a:avLst/>
          </a:prstGeom>
          <a:noFill/>
          <a:ln w="9525">
            <a:solidFill>
              <a:schemeClr val="tx1"/>
            </a:solidFill>
            <a:round/>
            <a:headEnd/>
            <a:tailEnd/>
          </a:ln>
        </p:spPr>
        <p:txBody>
          <a:bodyPr/>
          <a:lstStyle/>
          <a:p>
            <a:endParaRPr lang="zh-CN" altLang="en-US"/>
          </a:p>
        </p:txBody>
      </p:sp>
      <p:sp>
        <p:nvSpPr>
          <p:cNvPr id="70670" name="Rectangle 35"/>
          <p:cNvSpPr>
            <a:spLocks noChangeArrowheads="1"/>
          </p:cNvSpPr>
          <p:nvPr/>
        </p:nvSpPr>
        <p:spPr bwMode="auto">
          <a:xfrm>
            <a:off x="5586413" y="188913"/>
            <a:ext cx="2447925" cy="755650"/>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600" b="1" dirty="0">
                <a:latin typeface="Times New Roman" pitchFamily="18" charset="0"/>
                <a:cs typeface="Times New Roman" pitchFamily="18" charset="0"/>
              </a:rPr>
              <a:t>&lt;&lt;interface&gt;&gt; </a:t>
            </a:r>
            <a:endParaRPr lang="en-US" altLang="zh-CN" sz="2600" dirty="0"/>
          </a:p>
          <a:p>
            <a:pPr algn="ctr" eaLnBrk="0" hangingPunct="0">
              <a:lnSpc>
                <a:spcPct val="90000"/>
              </a:lnSpc>
            </a:pPr>
            <a:r>
              <a:rPr lang="en-US" altLang="zh-CN" sz="2600" b="1" dirty="0">
                <a:latin typeface="Times New Roman" pitchFamily="18" charset="0"/>
                <a:cs typeface="Times New Roman" pitchFamily="18" charset="0"/>
              </a:rPr>
              <a:t>House</a:t>
            </a:r>
            <a:endParaRPr lang="en-US" altLang="zh-CN" sz="2600" dirty="0"/>
          </a:p>
        </p:txBody>
      </p:sp>
      <p:sp>
        <p:nvSpPr>
          <p:cNvPr id="70671" name="Rectangle 34"/>
          <p:cNvSpPr>
            <a:spLocks noChangeArrowheads="1"/>
          </p:cNvSpPr>
          <p:nvPr/>
        </p:nvSpPr>
        <p:spPr bwMode="auto">
          <a:xfrm>
            <a:off x="5586413" y="933450"/>
            <a:ext cx="2447925" cy="717550"/>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600" i="1">
                <a:latin typeface="Times New Roman" pitchFamily="18" charset="0"/>
                <a:cs typeface="Times New Roman" pitchFamily="18" charset="0"/>
              </a:rPr>
              <a:t>+getHouseInfo()</a:t>
            </a:r>
            <a:endParaRPr lang="en-US" altLang="zh-CN" sz="2600"/>
          </a:p>
          <a:p>
            <a:pPr eaLnBrk="0" hangingPunct="0">
              <a:lnSpc>
                <a:spcPct val="85000"/>
              </a:lnSpc>
            </a:pPr>
            <a:r>
              <a:rPr lang="en-US" altLang="zh-CN" sz="2600" i="1">
                <a:latin typeface="Times New Roman" pitchFamily="18" charset="0"/>
                <a:cs typeface="Times New Roman" pitchFamily="18" charset="0"/>
              </a:rPr>
              <a:t>+showPicture()</a:t>
            </a:r>
            <a:endParaRPr lang="en-US" altLang="zh-CN" sz="2600"/>
          </a:p>
        </p:txBody>
      </p:sp>
      <p:sp>
        <p:nvSpPr>
          <p:cNvPr id="70672" name="Rectangle 26"/>
          <p:cNvSpPr>
            <a:spLocks noChangeArrowheads="1"/>
          </p:cNvSpPr>
          <p:nvPr/>
        </p:nvSpPr>
        <p:spPr bwMode="auto">
          <a:xfrm>
            <a:off x="4376738" y="2405063"/>
            <a:ext cx="2305050"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600" b="1">
                <a:latin typeface="Times New Roman" pitchFamily="18" charset="0"/>
                <a:cs typeface="Times New Roman" pitchFamily="18" charset="0"/>
              </a:rPr>
              <a:t>SuperHouse</a:t>
            </a:r>
            <a:endParaRPr lang="en-US" altLang="zh-CN" sz="2600"/>
          </a:p>
        </p:txBody>
      </p:sp>
      <p:sp>
        <p:nvSpPr>
          <p:cNvPr id="70673" name="Rectangle 25"/>
          <p:cNvSpPr>
            <a:spLocks noChangeArrowheads="1"/>
          </p:cNvSpPr>
          <p:nvPr/>
        </p:nvSpPr>
        <p:spPr bwMode="auto">
          <a:xfrm>
            <a:off x="4368800" y="2776538"/>
            <a:ext cx="2305050" cy="836612"/>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600">
                <a:latin typeface="Times New Roman" pitchFamily="18" charset="0"/>
                <a:cs typeface="Times New Roman" pitchFamily="18" charset="0"/>
              </a:rPr>
              <a:t>+getHouseInfo()</a:t>
            </a:r>
            <a:endParaRPr lang="en-US" altLang="zh-CN" sz="2600"/>
          </a:p>
          <a:p>
            <a:pPr eaLnBrk="0" hangingPunct="0"/>
            <a:r>
              <a:rPr lang="en-US" altLang="zh-CN" sz="2600">
                <a:latin typeface="Times New Roman" pitchFamily="18" charset="0"/>
                <a:cs typeface="Times New Roman" pitchFamily="18" charset="0"/>
              </a:rPr>
              <a:t>+showPicture()</a:t>
            </a:r>
            <a:endParaRPr lang="en-US" altLang="zh-CN" sz="2600"/>
          </a:p>
        </p:txBody>
      </p:sp>
      <p:sp>
        <p:nvSpPr>
          <p:cNvPr id="70674" name="Rectangle 26"/>
          <p:cNvSpPr>
            <a:spLocks noChangeArrowheads="1"/>
          </p:cNvSpPr>
          <p:nvPr/>
        </p:nvSpPr>
        <p:spPr bwMode="auto">
          <a:xfrm>
            <a:off x="6772275" y="2428875"/>
            <a:ext cx="2263775" cy="363538"/>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600" b="1">
                <a:latin typeface="Times New Roman" pitchFamily="18" charset="0"/>
                <a:cs typeface="Times New Roman" pitchFamily="18" charset="0"/>
              </a:rPr>
              <a:t>MediumHouse</a:t>
            </a:r>
            <a:endParaRPr lang="en-US" altLang="zh-CN" sz="2600"/>
          </a:p>
        </p:txBody>
      </p:sp>
      <p:sp>
        <p:nvSpPr>
          <p:cNvPr id="70675" name="Rectangle 25"/>
          <p:cNvSpPr>
            <a:spLocks noChangeArrowheads="1"/>
          </p:cNvSpPr>
          <p:nvPr/>
        </p:nvSpPr>
        <p:spPr bwMode="auto">
          <a:xfrm>
            <a:off x="6764338" y="2800350"/>
            <a:ext cx="2263775" cy="836613"/>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600">
                <a:latin typeface="Times New Roman" pitchFamily="18" charset="0"/>
                <a:cs typeface="Times New Roman" pitchFamily="18" charset="0"/>
              </a:rPr>
              <a:t>+getHouseInfo()</a:t>
            </a:r>
            <a:endParaRPr lang="en-US" altLang="zh-CN" sz="2600"/>
          </a:p>
          <a:p>
            <a:pPr eaLnBrk="0" hangingPunct="0"/>
            <a:r>
              <a:rPr lang="en-US" altLang="zh-CN" sz="2600">
                <a:latin typeface="Times New Roman" pitchFamily="18" charset="0"/>
                <a:cs typeface="Times New Roman" pitchFamily="18" charset="0"/>
              </a:rPr>
              <a:t>+showPicture()</a:t>
            </a:r>
            <a:endParaRPr lang="en-US" altLang="zh-CN" sz="2600"/>
          </a:p>
        </p:txBody>
      </p:sp>
      <p:sp>
        <p:nvSpPr>
          <p:cNvPr id="70676" name="Line 40"/>
          <p:cNvSpPr>
            <a:spLocks noChangeShapeType="1"/>
          </p:cNvSpPr>
          <p:nvPr/>
        </p:nvSpPr>
        <p:spPr bwMode="auto">
          <a:xfrm>
            <a:off x="7988300" y="2097088"/>
            <a:ext cx="0" cy="358775"/>
          </a:xfrm>
          <a:prstGeom prst="line">
            <a:avLst/>
          </a:prstGeom>
          <a:noFill/>
          <a:ln w="9525">
            <a:solidFill>
              <a:schemeClr val="tx1"/>
            </a:solidFill>
            <a:round/>
            <a:headEnd/>
            <a:tailEnd/>
          </a:ln>
        </p:spPr>
        <p:txBody>
          <a:bodyPr/>
          <a:lstStyle/>
          <a:p>
            <a:endParaRPr lang="zh-CN" altLang="en-US"/>
          </a:p>
        </p:txBody>
      </p:sp>
      <p:sp>
        <p:nvSpPr>
          <p:cNvPr id="70677" name="Line 6"/>
          <p:cNvSpPr>
            <a:spLocks noChangeShapeType="1"/>
          </p:cNvSpPr>
          <p:nvPr/>
        </p:nvSpPr>
        <p:spPr bwMode="auto">
          <a:xfrm>
            <a:off x="5395913" y="2095500"/>
            <a:ext cx="2592387" cy="1588"/>
          </a:xfrm>
          <a:prstGeom prst="line">
            <a:avLst/>
          </a:prstGeom>
          <a:noFill/>
          <a:ln w="9525">
            <a:solidFill>
              <a:schemeClr val="tx1"/>
            </a:solidFill>
            <a:round/>
            <a:headEnd/>
            <a:tailEnd/>
          </a:ln>
        </p:spPr>
        <p:txBody>
          <a:bodyPr/>
          <a:lstStyle/>
          <a:p>
            <a:endParaRPr lang="zh-CN" altLang="en-US"/>
          </a:p>
        </p:txBody>
      </p:sp>
      <p:sp>
        <p:nvSpPr>
          <p:cNvPr id="70678" name="AutoShape 27"/>
          <p:cNvSpPr>
            <a:spLocks noChangeArrowheads="1"/>
          </p:cNvSpPr>
          <p:nvPr/>
        </p:nvSpPr>
        <p:spPr bwMode="auto">
          <a:xfrm>
            <a:off x="6618288" y="1663700"/>
            <a:ext cx="287337" cy="433388"/>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a:p>
        </p:txBody>
      </p:sp>
      <p:sp>
        <p:nvSpPr>
          <p:cNvPr id="70679" name="Line 28"/>
          <p:cNvSpPr>
            <a:spLocks noChangeShapeType="1"/>
          </p:cNvSpPr>
          <p:nvPr/>
        </p:nvSpPr>
        <p:spPr bwMode="auto">
          <a:xfrm>
            <a:off x="5395913" y="2095500"/>
            <a:ext cx="0" cy="323850"/>
          </a:xfrm>
          <a:prstGeom prst="line">
            <a:avLst/>
          </a:prstGeom>
          <a:noFill/>
          <a:ln w="9525">
            <a:solidFill>
              <a:schemeClr val="tx1"/>
            </a:solidFill>
            <a:round/>
            <a:headEnd/>
            <a:tailEnd/>
          </a:ln>
        </p:spPr>
        <p:txBody>
          <a:bodyPr/>
          <a:lstStyle/>
          <a:p>
            <a:endParaRPr lang="zh-CN" altLang="en-US"/>
          </a:p>
        </p:txBody>
      </p:sp>
      <p:cxnSp>
        <p:nvCxnSpPr>
          <p:cNvPr id="70680" name="AutoShape 7"/>
          <p:cNvCxnSpPr>
            <a:cxnSpLocks noChangeShapeType="1"/>
          </p:cNvCxnSpPr>
          <p:nvPr/>
        </p:nvCxnSpPr>
        <p:spPr bwMode="auto">
          <a:xfrm>
            <a:off x="2446338" y="1552575"/>
            <a:ext cx="0" cy="1346200"/>
          </a:xfrm>
          <a:prstGeom prst="straightConnector1">
            <a:avLst/>
          </a:prstGeom>
          <a:noFill/>
          <a:ln w="38100">
            <a:solidFill>
              <a:srgbClr val="0000CC"/>
            </a:solidFill>
            <a:round/>
            <a:headEnd/>
            <a:tailEnd type="triangle" w="med" len="med"/>
          </a:ln>
        </p:spPr>
      </p:cxnSp>
      <p:sp>
        <p:nvSpPr>
          <p:cNvPr id="2" name="TextBox 1"/>
          <p:cNvSpPr txBox="1"/>
          <p:nvPr/>
        </p:nvSpPr>
        <p:spPr>
          <a:xfrm>
            <a:off x="6413426" y="4609306"/>
            <a:ext cx="1902990" cy="1077218"/>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重构</a:t>
            </a:r>
            <a:r>
              <a:rPr lang="en-US" altLang="zh-CN" sz="3200" b="1" dirty="0" smtClean="0">
                <a:latin typeface="微软雅黑" panose="020B0503020204020204" pitchFamily="34" charset="-122"/>
                <a:ea typeface="微软雅黑" panose="020B0503020204020204" pitchFamily="34" charset="-122"/>
              </a:rPr>
              <a:t>-refactor</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179512" y="404664"/>
            <a:ext cx="8712968" cy="5976663"/>
          </a:xfrm>
        </p:spPr>
        <p:txBody>
          <a:bodyPr/>
          <a:lstStyle/>
          <a:p>
            <a:pPr eaLnBrk="1" hangingPunct="1">
              <a:lnSpc>
                <a:spcPct val="90000"/>
              </a:lnSpc>
            </a:pP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例</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1</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：报告生成软件类</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Report</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a:t>
            </a:r>
            <a:r>
              <a:rPr lang="zh-CN" altLang="en-US" sz="3000" b="1" dirty="0">
                <a:solidFill>
                  <a:srgbClr val="0000CC"/>
                </a:solidFill>
                <a:latin typeface="微软雅黑" panose="020B0503020204020204" pitchFamily="34" charset="-122"/>
                <a:ea typeface="微软雅黑" panose="020B0503020204020204" pitchFamily="34" charset="-122"/>
                <a:cs typeface="Arial" pitchFamily="34" charset="0"/>
              </a:rPr>
              <a:t>用于编译并打印</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报告。这个类有两个改变的原因：</a:t>
            </a:r>
            <a:r>
              <a:rPr lang="zh-CN" altLang="en-US" sz="3000" b="1" dirty="0">
                <a:solidFill>
                  <a:srgbClr val="0000CC"/>
                </a:solidFill>
                <a:latin typeface="微软雅黑" panose="020B0503020204020204" pitchFamily="34" charset="-122"/>
                <a:ea typeface="微软雅黑" panose="020B0503020204020204" pitchFamily="34" charset="-122"/>
                <a:cs typeface="Arial" pitchFamily="34" charset="0"/>
              </a:rPr>
              <a:t>内容可以</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改变，</a:t>
            </a:r>
            <a:r>
              <a:rPr lang="zh-CN" altLang="en-US" sz="3000" b="1" dirty="0">
                <a:solidFill>
                  <a:srgbClr val="0000CC"/>
                </a:solidFill>
                <a:latin typeface="微软雅黑" panose="020B0503020204020204" pitchFamily="34" charset="-122"/>
                <a:ea typeface="微软雅黑" panose="020B0503020204020204" pitchFamily="34" charset="-122"/>
                <a:cs typeface="Arial" pitchFamily="34" charset="0"/>
              </a:rPr>
              <a:t>格式可以</a:t>
            </a: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改变。</a:t>
            </a:r>
            <a:endPar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lnSpc>
                <a:spcPct val="90000"/>
              </a:lnSpc>
            </a:pPr>
            <a:r>
              <a:rPr lang="en-US" altLang="zh-CN" sz="3000" b="1" dirty="0" smtClean="0">
                <a:latin typeface="微软雅黑" panose="020B0503020204020204" pitchFamily="34" charset="-122"/>
                <a:ea typeface="微软雅黑" panose="020B0503020204020204" pitchFamily="34" charset="-122"/>
                <a:cs typeface="Arial" pitchFamily="34" charset="0"/>
              </a:rPr>
              <a:t>Consider a module that compiles and prints a report. Such a module can be changed for two reasons. </a:t>
            </a:r>
          </a:p>
          <a:p>
            <a:pPr lvl="1" eaLnBrk="1" hangingPunct="1">
              <a:lnSpc>
                <a:spcPct val="90000"/>
              </a:lnSpc>
            </a:pPr>
            <a:r>
              <a:rPr lang="en-US" altLang="zh-CN" sz="3000" b="1" dirty="0" smtClean="0">
                <a:latin typeface="微软雅黑" panose="020B0503020204020204" pitchFamily="34" charset="-122"/>
                <a:ea typeface="微软雅黑" panose="020B0503020204020204" pitchFamily="34" charset="-122"/>
                <a:cs typeface="Arial" pitchFamily="34" charset="0"/>
              </a:rPr>
              <a:t>First, the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content</a:t>
            </a:r>
            <a:r>
              <a:rPr lang="en-US" altLang="zh-CN" sz="3000" b="1" dirty="0" smtClean="0">
                <a:latin typeface="微软雅黑" panose="020B0503020204020204" pitchFamily="34" charset="-122"/>
                <a:ea typeface="微软雅黑" panose="020B0503020204020204" pitchFamily="34" charset="-122"/>
                <a:cs typeface="Arial" pitchFamily="34" charset="0"/>
              </a:rPr>
              <a:t> of the report can change. </a:t>
            </a:r>
            <a:r>
              <a:rPr lang="zh-CN" altLang="en-US" sz="3000" b="1" dirty="0" smtClean="0">
                <a:latin typeface="微软雅黑" panose="020B0503020204020204" pitchFamily="34" charset="-122"/>
                <a:ea typeface="微软雅黑" panose="020B0503020204020204" pitchFamily="34" charset="-122"/>
                <a:cs typeface="Arial" pitchFamily="34" charset="0"/>
              </a:rPr>
              <a:t>（</a:t>
            </a:r>
            <a:r>
              <a:rPr lang="zh-CN" altLang="en-US" sz="3000" b="1" dirty="0" smtClean="0">
                <a:solidFill>
                  <a:srgbClr val="FF0000"/>
                </a:solidFill>
                <a:latin typeface="微软雅黑" panose="020B0503020204020204" pitchFamily="34" charset="-122"/>
                <a:ea typeface="微软雅黑" panose="020B0503020204020204" pitchFamily="34" charset="-122"/>
                <a:cs typeface="Arial" pitchFamily="34" charset="0"/>
              </a:rPr>
              <a:t>内容可以改变</a:t>
            </a:r>
            <a:r>
              <a:rPr lang="zh-CN" altLang="en-US" sz="3000" b="1" dirty="0" smtClean="0">
                <a:latin typeface="微软雅黑" panose="020B0503020204020204" pitchFamily="34" charset="-122"/>
                <a:ea typeface="微软雅黑" panose="020B0503020204020204" pitchFamily="34" charset="-122"/>
                <a:cs typeface="Arial" pitchFamily="34" charset="0"/>
              </a:rPr>
              <a:t>）</a:t>
            </a:r>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lvl="1" eaLnBrk="1" hangingPunct="1">
              <a:lnSpc>
                <a:spcPct val="90000"/>
              </a:lnSpc>
            </a:pPr>
            <a:r>
              <a:rPr lang="en-US" altLang="zh-CN" sz="3000" b="1" dirty="0" smtClean="0">
                <a:latin typeface="微软雅黑" panose="020B0503020204020204" pitchFamily="34" charset="-122"/>
                <a:ea typeface="微软雅黑" panose="020B0503020204020204" pitchFamily="34" charset="-122"/>
                <a:cs typeface="Arial" pitchFamily="34" charset="0"/>
              </a:rPr>
              <a:t>Second, the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format</a:t>
            </a:r>
            <a:r>
              <a:rPr lang="en-US" altLang="zh-CN" sz="3000" b="1" dirty="0" smtClean="0">
                <a:latin typeface="微软雅黑" panose="020B0503020204020204" pitchFamily="34" charset="-122"/>
                <a:ea typeface="微软雅黑" panose="020B0503020204020204" pitchFamily="34" charset="-122"/>
                <a:cs typeface="Arial" pitchFamily="34" charset="0"/>
              </a:rPr>
              <a:t> of the report can change. </a:t>
            </a:r>
            <a:r>
              <a:rPr lang="zh-CN" altLang="en-US" sz="3000" b="1" dirty="0" smtClean="0">
                <a:latin typeface="微软雅黑" panose="020B0503020204020204" pitchFamily="34" charset="-122"/>
                <a:ea typeface="微软雅黑" panose="020B0503020204020204" pitchFamily="34" charset="-122"/>
                <a:cs typeface="Arial" pitchFamily="34" charset="0"/>
              </a:rPr>
              <a:t>（</a:t>
            </a:r>
            <a:r>
              <a:rPr lang="zh-CN" altLang="en-US" sz="3000" b="1" dirty="0">
                <a:solidFill>
                  <a:srgbClr val="FF0000"/>
                </a:solidFill>
                <a:latin typeface="微软雅黑" panose="020B0503020204020204" pitchFamily="34" charset="-122"/>
                <a:ea typeface="微软雅黑" panose="020B0503020204020204" pitchFamily="34" charset="-122"/>
                <a:cs typeface="Arial" pitchFamily="34" charset="0"/>
              </a:rPr>
              <a:t>格式</a:t>
            </a:r>
            <a:r>
              <a:rPr lang="zh-CN" altLang="en-US" sz="3000" b="1" dirty="0" smtClean="0">
                <a:solidFill>
                  <a:srgbClr val="FF0000"/>
                </a:solidFill>
                <a:latin typeface="微软雅黑" panose="020B0503020204020204" pitchFamily="34" charset="-122"/>
                <a:ea typeface="微软雅黑" panose="020B0503020204020204" pitchFamily="34" charset="-122"/>
                <a:cs typeface="Arial" pitchFamily="34" charset="0"/>
              </a:rPr>
              <a:t>可以</a:t>
            </a:r>
            <a:r>
              <a:rPr lang="zh-CN" altLang="en-US" sz="3000" b="1" dirty="0">
                <a:solidFill>
                  <a:srgbClr val="FF0000"/>
                </a:solidFill>
                <a:latin typeface="微软雅黑" panose="020B0503020204020204" pitchFamily="34" charset="-122"/>
                <a:ea typeface="微软雅黑" panose="020B0503020204020204" pitchFamily="34" charset="-122"/>
                <a:cs typeface="Arial" pitchFamily="34" charset="0"/>
              </a:rPr>
              <a:t>改变</a:t>
            </a:r>
            <a:r>
              <a:rPr lang="zh-CN" altLang="en-US" sz="3000" b="1" dirty="0" smtClean="0">
                <a:latin typeface="微软雅黑" panose="020B0503020204020204" pitchFamily="34" charset="-122"/>
                <a:ea typeface="微软雅黑" panose="020B0503020204020204" pitchFamily="34" charset="-122"/>
                <a:cs typeface="Arial" pitchFamily="34" charset="0"/>
              </a:rPr>
              <a:t>）</a:t>
            </a:r>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lnSpc>
                <a:spcPct val="90000"/>
              </a:lnSpc>
            </a:pPr>
            <a:r>
              <a:rPr lang="en-US" altLang="zh-CN" sz="3000" b="1" dirty="0" smtClean="0">
                <a:latin typeface="微软雅黑" panose="020B0503020204020204" pitchFamily="34" charset="-122"/>
                <a:ea typeface="微软雅黑" panose="020B0503020204020204" pitchFamily="34" charset="-122"/>
                <a:cs typeface="Arial" pitchFamily="34" charset="0"/>
              </a:rPr>
              <a:t>These two things change for very different causes; one substantive, and one cosmetic.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idx="1"/>
          </p:nvPr>
        </p:nvSpPr>
        <p:spPr>
          <a:xfrm>
            <a:off x="457200" y="620713"/>
            <a:ext cx="8291513" cy="5832623"/>
          </a:xfrm>
        </p:spPr>
        <p:txBody>
          <a:bodyPr/>
          <a:lstStyle/>
          <a:p>
            <a:pPr eaLnBrk="1" hangingPunct="1">
              <a:lnSpc>
                <a:spcPct val="90000"/>
              </a:lnSpc>
            </a:pPr>
            <a:r>
              <a:rPr lang="en-US" altLang="zh-CN" b="1" dirty="0" smtClean="0">
                <a:solidFill>
                  <a:srgbClr val="0000CC"/>
                </a:solidFill>
                <a:latin typeface="微软雅黑" panose="020B0503020204020204" pitchFamily="34" charset="-122"/>
                <a:ea typeface="微软雅黑" panose="020B0503020204020204" pitchFamily="34" charset="-122"/>
              </a:rPr>
              <a:t>Advantage of the new design</a:t>
            </a:r>
          </a:p>
          <a:p>
            <a:pPr eaLnBrk="1" hangingPunct="1">
              <a:lnSpc>
                <a:spcPct val="90000"/>
              </a:lnSpc>
            </a:pPr>
            <a:r>
              <a:rPr lang="en-US" altLang="zh-CN" sz="2900" b="1" dirty="0" smtClean="0">
                <a:solidFill>
                  <a:srgbClr val="0000CC"/>
                </a:solidFill>
                <a:latin typeface="微软雅黑" panose="020B0503020204020204" pitchFamily="34" charset="-122"/>
                <a:ea typeface="微软雅黑" panose="020B0503020204020204" pitchFamily="34" charset="-122"/>
              </a:rPr>
              <a:t>Better extension (</a:t>
            </a:r>
            <a:r>
              <a:rPr lang="zh-CN" altLang="en-US" sz="2900" b="1" dirty="0" smtClean="0">
                <a:solidFill>
                  <a:srgbClr val="0000CC"/>
                </a:solidFill>
                <a:latin typeface="微软雅黑" panose="020B0503020204020204" pitchFamily="34" charset="-122"/>
                <a:ea typeface="微软雅黑" panose="020B0503020204020204" pitchFamily="34" charset="-122"/>
              </a:rPr>
              <a:t>容易扩展</a:t>
            </a:r>
            <a:r>
              <a:rPr lang="en-US" altLang="zh-CN" sz="2900" b="1" dirty="0" smtClean="0">
                <a:solidFill>
                  <a:srgbClr val="0000CC"/>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900" dirty="0" smtClean="0">
                <a:latin typeface="微软雅黑" panose="020B0503020204020204" pitchFamily="34" charset="-122"/>
                <a:ea typeface="微软雅黑" panose="020B0503020204020204" pitchFamily="34" charset="-122"/>
              </a:rPr>
              <a:t>You can easily add a new kind of estate, e.g., a </a:t>
            </a:r>
            <a:r>
              <a:rPr lang="en-US" altLang="zh-CN" sz="2900" b="1" dirty="0" smtClean="0">
                <a:solidFill>
                  <a:srgbClr val="0000CC"/>
                </a:solidFill>
                <a:latin typeface="微软雅黑" panose="020B0503020204020204" pitchFamily="34" charset="-122"/>
                <a:ea typeface="微软雅黑" panose="020B0503020204020204" pitchFamily="34" charset="-122"/>
              </a:rPr>
              <a:t>town house</a:t>
            </a:r>
            <a:r>
              <a:rPr lang="en-US" altLang="zh-CN" sz="2900" dirty="0" smtClean="0">
                <a:latin typeface="微软雅黑" panose="020B0503020204020204" pitchFamily="34" charset="-122"/>
                <a:ea typeface="微软雅黑" panose="020B0503020204020204" pitchFamily="34" charset="-122"/>
              </a:rPr>
              <a:t> by adding a new class hierarchy Townhouse, without affecting all the existing code</a:t>
            </a:r>
          </a:p>
          <a:p>
            <a:pPr lvl="1" eaLnBrk="1" hangingPunct="1">
              <a:lnSpc>
                <a:spcPct val="90000"/>
              </a:lnSpc>
            </a:pPr>
            <a:r>
              <a:rPr lang="en-US" altLang="zh-CN" sz="2900" dirty="0" smtClean="0">
                <a:latin typeface="微软雅黑" panose="020B0503020204020204" pitchFamily="34" charset="-122"/>
                <a:ea typeface="微软雅黑" panose="020B0503020204020204" pitchFamily="34" charset="-122"/>
              </a:rPr>
              <a:t>You can also add new category like “</a:t>
            </a:r>
            <a:r>
              <a:rPr lang="en-US" altLang="zh-CN" sz="2900" b="1" dirty="0" smtClean="0">
                <a:solidFill>
                  <a:srgbClr val="0000CC"/>
                </a:solidFill>
                <a:latin typeface="微软雅黑" panose="020B0503020204020204" pitchFamily="34" charset="-122"/>
                <a:ea typeface="微软雅黑" panose="020B0503020204020204" pitchFamily="34" charset="-122"/>
              </a:rPr>
              <a:t>economy</a:t>
            </a:r>
            <a:r>
              <a:rPr lang="en-US" altLang="zh-CN" sz="2900" dirty="0" smtClean="0">
                <a:latin typeface="微软雅黑" panose="020B0503020204020204" pitchFamily="34" charset="-122"/>
                <a:ea typeface="微软雅黑" panose="020B0503020204020204" pitchFamily="34" charset="-122"/>
              </a:rPr>
              <a:t>” by adding a new subclass </a:t>
            </a:r>
            <a:r>
              <a:rPr lang="en-US" altLang="zh-CN" sz="2900" b="1" dirty="0" err="1" smtClean="0">
                <a:solidFill>
                  <a:srgbClr val="0000CC"/>
                </a:solidFill>
                <a:latin typeface="微软雅黑" panose="020B0503020204020204" pitchFamily="34" charset="-122"/>
                <a:ea typeface="微软雅黑" panose="020B0503020204020204" pitchFamily="34" charset="-122"/>
              </a:rPr>
              <a:t>EconomyHouse</a:t>
            </a:r>
            <a:r>
              <a:rPr lang="en-US" altLang="zh-CN" sz="2900" dirty="0" smtClean="0">
                <a:latin typeface="微软雅黑" panose="020B0503020204020204" pitchFamily="34" charset="-122"/>
                <a:ea typeface="微软雅黑" panose="020B0503020204020204" pitchFamily="34" charset="-122"/>
              </a:rPr>
              <a:t> to House class hierarchy and </a:t>
            </a:r>
            <a:r>
              <a:rPr lang="en-US" altLang="zh-CN" sz="2900" dirty="0" err="1" smtClean="0">
                <a:latin typeface="微软雅黑" panose="020B0503020204020204" pitchFamily="34" charset="-122"/>
                <a:ea typeface="微软雅黑" panose="020B0503020204020204" pitchFamily="34" charset="-122"/>
              </a:rPr>
              <a:t>EconomyCondo</a:t>
            </a:r>
            <a:r>
              <a:rPr lang="en-US" altLang="zh-CN" sz="2900" dirty="0" smtClean="0">
                <a:latin typeface="微软雅黑" panose="020B0503020204020204" pitchFamily="34" charset="-122"/>
                <a:ea typeface="微软雅黑" panose="020B0503020204020204" pitchFamily="34" charset="-122"/>
              </a:rPr>
              <a:t> subclass to the Condo hierarchy</a:t>
            </a:r>
          </a:p>
          <a:p>
            <a:pPr lvl="1" eaLnBrk="1" hangingPunct="1">
              <a:lnSpc>
                <a:spcPct val="90000"/>
              </a:lnSpc>
            </a:pPr>
            <a:endParaRPr lang="en-US" altLang="zh-CN" sz="2900"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sz="2900" b="1" dirty="0" smtClean="0">
                <a:solidFill>
                  <a:srgbClr val="0000CC"/>
                </a:solidFill>
                <a:latin typeface="微软雅黑" panose="020B0503020204020204" pitchFamily="34" charset="-122"/>
                <a:ea typeface="微软雅黑" panose="020B0503020204020204" pitchFamily="34" charset="-122"/>
              </a:rPr>
              <a:t>Better </a:t>
            </a:r>
            <a:r>
              <a:rPr lang="en-US" altLang="zh-CN" sz="2900" b="1" dirty="0">
                <a:solidFill>
                  <a:srgbClr val="0000CC"/>
                </a:solidFill>
                <a:latin typeface="微软雅黑" panose="020B0503020204020204" pitchFamily="34" charset="-122"/>
                <a:ea typeface="微软雅黑" panose="020B0503020204020204" pitchFamily="34" charset="-122"/>
              </a:rPr>
              <a:t>maintainability (</a:t>
            </a:r>
            <a:r>
              <a:rPr lang="zh-CN" altLang="en-US" sz="2900" b="1" dirty="0" smtClean="0">
                <a:solidFill>
                  <a:srgbClr val="0000CC"/>
                </a:solidFill>
                <a:latin typeface="微软雅黑" panose="020B0503020204020204" pitchFamily="34" charset="-122"/>
                <a:ea typeface="微软雅黑" panose="020B0503020204020204" pitchFamily="34" charset="-122"/>
              </a:rPr>
              <a:t>容易维护</a:t>
            </a:r>
            <a:r>
              <a:rPr lang="en-US" altLang="zh-CN" sz="2900" b="1" dirty="0" smtClean="0">
                <a:solidFill>
                  <a:srgbClr val="0000CC"/>
                </a:solidFill>
                <a:latin typeface="微软雅黑" panose="020B0503020204020204" pitchFamily="34" charset="-122"/>
                <a:ea typeface="微软雅黑" panose="020B0503020204020204" pitchFamily="34" charset="-122"/>
              </a:rPr>
              <a:t>)</a:t>
            </a:r>
            <a:endParaRPr lang="en-US" altLang="zh-CN" sz="29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5"/>
          <p:cNvSpPr>
            <a:spLocks noChangeArrowheads="1"/>
          </p:cNvSpPr>
          <p:nvPr/>
        </p:nvSpPr>
        <p:spPr bwMode="auto">
          <a:xfrm>
            <a:off x="1042988" y="1989138"/>
            <a:ext cx="2211387" cy="70008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400" b="1">
                <a:latin typeface="Times New Roman" pitchFamily="18" charset="0"/>
                <a:cs typeface="Times New Roman" pitchFamily="18" charset="0"/>
              </a:rPr>
              <a:t>&lt;&lt;interface&gt;&gt; </a:t>
            </a:r>
            <a:endParaRPr lang="en-US" altLang="zh-CN" sz="2400"/>
          </a:p>
          <a:p>
            <a:pPr algn="ctr" eaLnBrk="0" hangingPunct="0">
              <a:lnSpc>
                <a:spcPct val="90000"/>
              </a:lnSpc>
            </a:pPr>
            <a:r>
              <a:rPr lang="en-US" altLang="zh-CN" sz="2400" b="1">
                <a:latin typeface="Times New Roman" pitchFamily="18" charset="0"/>
                <a:cs typeface="Times New Roman" pitchFamily="18" charset="0"/>
              </a:rPr>
              <a:t>Condo</a:t>
            </a:r>
            <a:endParaRPr lang="en-US" altLang="zh-CN" sz="2400"/>
          </a:p>
        </p:txBody>
      </p:sp>
      <p:sp>
        <p:nvSpPr>
          <p:cNvPr id="72706" name="Rectangle 34"/>
          <p:cNvSpPr>
            <a:spLocks noChangeArrowheads="1"/>
          </p:cNvSpPr>
          <p:nvPr/>
        </p:nvSpPr>
        <p:spPr bwMode="auto">
          <a:xfrm>
            <a:off x="1042988" y="2693988"/>
            <a:ext cx="2211387" cy="665162"/>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400" i="1">
                <a:latin typeface="Times New Roman" pitchFamily="18" charset="0"/>
                <a:cs typeface="Times New Roman" pitchFamily="18" charset="0"/>
              </a:rPr>
              <a:t>+getCondoInfo()</a:t>
            </a:r>
            <a:endParaRPr lang="en-US" altLang="zh-CN" sz="2400"/>
          </a:p>
          <a:p>
            <a:pPr eaLnBrk="0" hangingPunct="0">
              <a:lnSpc>
                <a:spcPct val="85000"/>
              </a:lnSpc>
            </a:pPr>
            <a:r>
              <a:rPr lang="en-US" altLang="zh-CN" sz="2400" i="1">
                <a:latin typeface="Times New Roman" pitchFamily="18" charset="0"/>
                <a:cs typeface="Times New Roman" pitchFamily="18" charset="0"/>
              </a:rPr>
              <a:t>+showPicture()</a:t>
            </a:r>
            <a:endParaRPr lang="en-US" altLang="zh-CN" sz="2400"/>
          </a:p>
        </p:txBody>
      </p:sp>
      <p:sp>
        <p:nvSpPr>
          <p:cNvPr id="72707" name="Rectangle 26"/>
          <p:cNvSpPr>
            <a:spLocks noChangeArrowheads="1"/>
          </p:cNvSpPr>
          <p:nvPr/>
        </p:nvSpPr>
        <p:spPr bwMode="auto">
          <a:xfrm>
            <a:off x="34925" y="4113213"/>
            <a:ext cx="1939925"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SuperCondo</a:t>
            </a:r>
            <a:endParaRPr lang="en-US" altLang="zh-CN" sz="2400"/>
          </a:p>
        </p:txBody>
      </p:sp>
      <p:sp>
        <p:nvSpPr>
          <p:cNvPr id="72708" name="Rectangle 25"/>
          <p:cNvSpPr>
            <a:spLocks noChangeArrowheads="1"/>
          </p:cNvSpPr>
          <p:nvPr/>
        </p:nvSpPr>
        <p:spPr bwMode="auto">
          <a:xfrm>
            <a:off x="38100" y="4470400"/>
            <a:ext cx="1941513" cy="712788"/>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200">
                <a:latin typeface="Times New Roman" pitchFamily="18" charset="0"/>
                <a:cs typeface="Times New Roman" pitchFamily="18" charset="0"/>
              </a:rPr>
              <a:t>+getCondoInfo()</a:t>
            </a:r>
            <a:endParaRPr lang="en-US" altLang="zh-CN" sz="2200"/>
          </a:p>
          <a:p>
            <a:pPr eaLnBrk="0" hangingPunct="0"/>
            <a:r>
              <a:rPr lang="en-US" altLang="zh-CN" sz="2200">
                <a:latin typeface="Times New Roman" pitchFamily="18" charset="0"/>
                <a:cs typeface="Times New Roman" pitchFamily="18" charset="0"/>
              </a:rPr>
              <a:t>+showPicture()</a:t>
            </a:r>
            <a:endParaRPr lang="en-US" altLang="zh-CN" sz="2200"/>
          </a:p>
        </p:txBody>
      </p:sp>
      <p:cxnSp>
        <p:nvCxnSpPr>
          <p:cNvPr id="72709" name="AutoShape 7"/>
          <p:cNvCxnSpPr>
            <a:cxnSpLocks noChangeShapeType="1"/>
          </p:cNvCxnSpPr>
          <p:nvPr/>
        </p:nvCxnSpPr>
        <p:spPr bwMode="auto">
          <a:xfrm>
            <a:off x="3284538" y="561975"/>
            <a:ext cx="2225675" cy="0"/>
          </a:xfrm>
          <a:prstGeom prst="straightConnector1">
            <a:avLst/>
          </a:prstGeom>
          <a:noFill/>
          <a:ln w="38100">
            <a:solidFill>
              <a:srgbClr val="0000CC"/>
            </a:solidFill>
            <a:round/>
            <a:headEnd/>
            <a:tailEnd type="triangle" w="med" len="med"/>
          </a:ln>
        </p:spPr>
      </p:cxnSp>
      <p:sp>
        <p:nvSpPr>
          <p:cNvPr id="72710" name="Rectangle 3"/>
          <p:cNvSpPr>
            <a:spLocks noChangeArrowheads="1"/>
          </p:cNvSpPr>
          <p:nvPr/>
        </p:nvSpPr>
        <p:spPr bwMode="auto">
          <a:xfrm>
            <a:off x="1116013" y="188913"/>
            <a:ext cx="2087562" cy="404812"/>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r>
              <a:rPr lang="en-US" altLang="zh-CN" sz="2400" b="1">
                <a:latin typeface="Times New Roman" pitchFamily="18" charset="0"/>
                <a:cs typeface="Times New Roman" pitchFamily="18" charset="0"/>
              </a:rPr>
              <a:t>ClientGUI</a:t>
            </a:r>
            <a:endParaRPr lang="en-US" altLang="zh-CN" sz="2400"/>
          </a:p>
        </p:txBody>
      </p:sp>
      <p:sp>
        <p:nvSpPr>
          <p:cNvPr id="72711" name="Rectangle 2"/>
          <p:cNvSpPr>
            <a:spLocks noChangeArrowheads="1"/>
          </p:cNvSpPr>
          <p:nvPr/>
        </p:nvSpPr>
        <p:spPr bwMode="auto">
          <a:xfrm>
            <a:off x="1116013" y="606425"/>
            <a:ext cx="2087562" cy="539750"/>
          </a:xfrm>
          <a:prstGeom prst="rect">
            <a:avLst/>
          </a:prstGeom>
          <a:solidFill>
            <a:srgbClr val="FFFFFF"/>
          </a:solidFill>
          <a:ln w="9525">
            <a:solidFill>
              <a:srgbClr val="000000"/>
            </a:solidFill>
            <a:miter lim="800000"/>
            <a:headEnd/>
            <a:tailEnd/>
          </a:ln>
        </p:spPr>
        <p:txBody>
          <a:bodyPr lIns="0" tIns="0" rIns="0" bIns="0" anchor="ctr"/>
          <a:lstStyle/>
          <a:p>
            <a:r>
              <a:rPr lang="en-US" altLang="zh-CN" sz="2400">
                <a:latin typeface="Times New Roman" pitchFamily="18" charset="0"/>
                <a:cs typeface="Times New Roman" pitchFamily="18" charset="0"/>
              </a:rPr>
              <a:t>main() </a:t>
            </a:r>
            <a:endParaRPr lang="en-US" altLang="zh-CN" sz="2400"/>
          </a:p>
        </p:txBody>
      </p:sp>
      <p:sp>
        <p:nvSpPr>
          <p:cNvPr id="72712" name="Rectangle 26"/>
          <p:cNvSpPr>
            <a:spLocks noChangeArrowheads="1"/>
          </p:cNvSpPr>
          <p:nvPr/>
        </p:nvSpPr>
        <p:spPr bwMode="auto">
          <a:xfrm>
            <a:off x="2124075" y="4125913"/>
            <a:ext cx="2128838" cy="361950"/>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MediumCondo</a:t>
            </a:r>
            <a:endParaRPr lang="en-US" altLang="zh-CN" sz="2400"/>
          </a:p>
        </p:txBody>
      </p:sp>
      <p:sp>
        <p:nvSpPr>
          <p:cNvPr id="72713" name="Rectangle 25"/>
          <p:cNvSpPr>
            <a:spLocks noChangeArrowheads="1"/>
          </p:cNvSpPr>
          <p:nvPr/>
        </p:nvSpPr>
        <p:spPr bwMode="auto">
          <a:xfrm>
            <a:off x="2128838" y="4483100"/>
            <a:ext cx="2128837" cy="712788"/>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200">
                <a:latin typeface="Times New Roman" pitchFamily="18" charset="0"/>
                <a:cs typeface="Times New Roman" pitchFamily="18" charset="0"/>
              </a:rPr>
              <a:t>+getCondoInfo()</a:t>
            </a:r>
            <a:endParaRPr lang="en-US" altLang="zh-CN" sz="2200"/>
          </a:p>
          <a:p>
            <a:pPr eaLnBrk="0" hangingPunct="0"/>
            <a:r>
              <a:rPr lang="en-US" altLang="zh-CN" sz="2200">
                <a:latin typeface="Times New Roman" pitchFamily="18" charset="0"/>
                <a:cs typeface="Times New Roman" pitchFamily="18" charset="0"/>
              </a:rPr>
              <a:t>+showPicture()</a:t>
            </a:r>
            <a:endParaRPr lang="en-US" altLang="zh-CN" sz="2200"/>
          </a:p>
        </p:txBody>
      </p:sp>
      <p:sp>
        <p:nvSpPr>
          <p:cNvPr id="72714" name="Line 40"/>
          <p:cNvSpPr>
            <a:spLocks noChangeShapeType="1"/>
          </p:cNvSpPr>
          <p:nvPr/>
        </p:nvSpPr>
        <p:spPr bwMode="auto">
          <a:xfrm>
            <a:off x="3203575" y="3806825"/>
            <a:ext cx="0" cy="358775"/>
          </a:xfrm>
          <a:prstGeom prst="line">
            <a:avLst/>
          </a:prstGeom>
          <a:noFill/>
          <a:ln w="9525">
            <a:solidFill>
              <a:schemeClr val="tx1"/>
            </a:solidFill>
            <a:round/>
            <a:headEnd/>
            <a:tailEnd/>
          </a:ln>
        </p:spPr>
        <p:txBody>
          <a:bodyPr/>
          <a:lstStyle/>
          <a:p>
            <a:endParaRPr lang="zh-CN" altLang="en-US"/>
          </a:p>
        </p:txBody>
      </p:sp>
      <p:sp>
        <p:nvSpPr>
          <p:cNvPr id="72715" name="Line 6"/>
          <p:cNvSpPr>
            <a:spLocks noChangeShapeType="1"/>
          </p:cNvSpPr>
          <p:nvPr/>
        </p:nvSpPr>
        <p:spPr bwMode="auto">
          <a:xfrm>
            <a:off x="1116013" y="3805238"/>
            <a:ext cx="2087562" cy="1587"/>
          </a:xfrm>
          <a:prstGeom prst="line">
            <a:avLst/>
          </a:prstGeom>
          <a:noFill/>
          <a:ln w="9525">
            <a:solidFill>
              <a:schemeClr val="tx1"/>
            </a:solidFill>
            <a:round/>
            <a:headEnd/>
            <a:tailEnd/>
          </a:ln>
        </p:spPr>
        <p:txBody>
          <a:bodyPr/>
          <a:lstStyle/>
          <a:p>
            <a:endParaRPr lang="zh-CN" altLang="en-US"/>
          </a:p>
        </p:txBody>
      </p:sp>
      <p:sp>
        <p:nvSpPr>
          <p:cNvPr id="72716" name="AutoShape 27"/>
          <p:cNvSpPr>
            <a:spLocks noChangeArrowheads="1"/>
          </p:cNvSpPr>
          <p:nvPr/>
        </p:nvSpPr>
        <p:spPr bwMode="auto">
          <a:xfrm>
            <a:off x="2005013" y="3373438"/>
            <a:ext cx="287337" cy="433387"/>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sz="2400"/>
          </a:p>
        </p:txBody>
      </p:sp>
      <p:sp>
        <p:nvSpPr>
          <p:cNvPr id="72717" name="Line 28"/>
          <p:cNvSpPr>
            <a:spLocks noChangeShapeType="1"/>
          </p:cNvSpPr>
          <p:nvPr/>
        </p:nvSpPr>
        <p:spPr bwMode="auto">
          <a:xfrm>
            <a:off x="1077913" y="3805238"/>
            <a:ext cx="0" cy="323850"/>
          </a:xfrm>
          <a:prstGeom prst="line">
            <a:avLst/>
          </a:prstGeom>
          <a:noFill/>
          <a:ln w="9525">
            <a:solidFill>
              <a:schemeClr val="tx1"/>
            </a:solidFill>
            <a:round/>
            <a:headEnd/>
            <a:tailEnd/>
          </a:ln>
        </p:spPr>
        <p:txBody>
          <a:bodyPr/>
          <a:lstStyle/>
          <a:p>
            <a:endParaRPr lang="zh-CN" altLang="en-US"/>
          </a:p>
        </p:txBody>
      </p:sp>
      <p:sp>
        <p:nvSpPr>
          <p:cNvPr id="72718" name="Rectangle 35"/>
          <p:cNvSpPr>
            <a:spLocks noChangeArrowheads="1"/>
          </p:cNvSpPr>
          <p:nvPr/>
        </p:nvSpPr>
        <p:spPr bwMode="auto">
          <a:xfrm>
            <a:off x="5475288" y="84138"/>
            <a:ext cx="2227262" cy="701675"/>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400" b="1">
                <a:latin typeface="Times New Roman" pitchFamily="18" charset="0"/>
                <a:cs typeface="Times New Roman" pitchFamily="18" charset="0"/>
              </a:rPr>
              <a:t>&lt;&lt;interface&gt;&gt; </a:t>
            </a:r>
            <a:endParaRPr lang="en-US" altLang="zh-CN" sz="2400"/>
          </a:p>
          <a:p>
            <a:pPr algn="ctr" eaLnBrk="0" hangingPunct="0">
              <a:lnSpc>
                <a:spcPct val="90000"/>
              </a:lnSpc>
            </a:pPr>
            <a:r>
              <a:rPr lang="en-US" altLang="zh-CN" sz="2400" b="1">
                <a:latin typeface="Times New Roman" pitchFamily="18" charset="0"/>
                <a:cs typeface="Times New Roman" pitchFamily="18" charset="0"/>
              </a:rPr>
              <a:t>House</a:t>
            </a:r>
            <a:endParaRPr lang="en-US" altLang="zh-CN" sz="2400"/>
          </a:p>
        </p:txBody>
      </p:sp>
      <p:sp>
        <p:nvSpPr>
          <p:cNvPr id="72719" name="Rectangle 34"/>
          <p:cNvSpPr>
            <a:spLocks noChangeArrowheads="1"/>
          </p:cNvSpPr>
          <p:nvPr/>
        </p:nvSpPr>
        <p:spPr bwMode="auto">
          <a:xfrm>
            <a:off x="5475288" y="777875"/>
            <a:ext cx="2227262" cy="663575"/>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400" i="1">
                <a:latin typeface="Times New Roman" pitchFamily="18" charset="0"/>
                <a:cs typeface="Times New Roman" pitchFamily="18" charset="0"/>
              </a:rPr>
              <a:t>+getHouseInfo()</a:t>
            </a:r>
            <a:endParaRPr lang="en-US" altLang="zh-CN" sz="2400"/>
          </a:p>
          <a:p>
            <a:pPr eaLnBrk="0" hangingPunct="0">
              <a:lnSpc>
                <a:spcPct val="85000"/>
              </a:lnSpc>
            </a:pPr>
            <a:r>
              <a:rPr lang="en-US" altLang="zh-CN" sz="2400" i="1">
                <a:latin typeface="Times New Roman" pitchFamily="18" charset="0"/>
                <a:cs typeface="Times New Roman" pitchFamily="18" charset="0"/>
              </a:rPr>
              <a:t>+showPicture()</a:t>
            </a:r>
            <a:endParaRPr lang="en-US" altLang="zh-CN" sz="2400"/>
          </a:p>
        </p:txBody>
      </p:sp>
      <p:sp>
        <p:nvSpPr>
          <p:cNvPr id="72720" name="Rectangle 26"/>
          <p:cNvSpPr>
            <a:spLocks noChangeArrowheads="1"/>
          </p:cNvSpPr>
          <p:nvPr/>
        </p:nvSpPr>
        <p:spPr bwMode="auto">
          <a:xfrm>
            <a:off x="4265613" y="2184400"/>
            <a:ext cx="2147887" cy="363538"/>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SuperHouse</a:t>
            </a:r>
            <a:endParaRPr lang="en-US" altLang="zh-CN" sz="2400"/>
          </a:p>
        </p:txBody>
      </p:sp>
      <p:sp>
        <p:nvSpPr>
          <p:cNvPr id="72721" name="Rectangle 25"/>
          <p:cNvSpPr>
            <a:spLocks noChangeArrowheads="1"/>
          </p:cNvSpPr>
          <p:nvPr/>
        </p:nvSpPr>
        <p:spPr bwMode="auto">
          <a:xfrm>
            <a:off x="4270375" y="2547938"/>
            <a:ext cx="2147888" cy="776287"/>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latin typeface="Times New Roman" pitchFamily="18" charset="0"/>
                <a:cs typeface="Times New Roman" pitchFamily="18" charset="0"/>
              </a:rPr>
              <a:t>+getHouseInfo()</a:t>
            </a:r>
            <a:endParaRPr lang="en-US" altLang="zh-CN" sz="2400"/>
          </a:p>
          <a:p>
            <a:pPr eaLnBrk="0" hangingPunct="0"/>
            <a:r>
              <a:rPr lang="en-US" altLang="zh-CN" sz="2400">
                <a:latin typeface="Times New Roman" pitchFamily="18" charset="0"/>
                <a:cs typeface="Times New Roman" pitchFamily="18" charset="0"/>
              </a:rPr>
              <a:t>+showPicture()</a:t>
            </a:r>
            <a:endParaRPr lang="en-US" altLang="zh-CN" sz="2400"/>
          </a:p>
        </p:txBody>
      </p:sp>
      <p:sp>
        <p:nvSpPr>
          <p:cNvPr id="72722" name="Rectangle 26"/>
          <p:cNvSpPr>
            <a:spLocks noChangeArrowheads="1"/>
          </p:cNvSpPr>
          <p:nvPr/>
        </p:nvSpPr>
        <p:spPr bwMode="auto">
          <a:xfrm>
            <a:off x="6661150" y="2182813"/>
            <a:ext cx="2120900"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MediumHouse</a:t>
            </a:r>
            <a:endParaRPr lang="en-US" altLang="zh-CN" sz="2400"/>
          </a:p>
        </p:txBody>
      </p:sp>
      <p:sp>
        <p:nvSpPr>
          <p:cNvPr id="72723" name="Rectangle 25"/>
          <p:cNvSpPr>
            <a:spLocks noChangeArrowheads="1"/>
          </p:cNvSpPr>
          <p:nvPr/>
        </p:nvSpPr>
        <p:spPr bwMode="auto">
          <a:xfrm>
            <a:off x="6653213" y="2559050"/>
            <a:ext cx="2120900" cy="776288"/>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latin typeface="Times New Roman" pitchFamily="18" charset="0"/>
                <a:cs typeface="Times New Roman" pitchFamily="18" charset="0"/>
              </a:rPr>
              <a:t>+getHouseInfo()</a:t>
            </a:r>
            <a:endParaRPr lang="en-US" altLang="zh-CN" sz="2400"/>
          </a:p>
          <a:p>
            <a:pPr eaLnBrk="0" hangingPunct="0"/>
            <a:r>
              <a:rPr lang="en-US" altLang="zh-CN" sz="2400">
                <a:latin typeface="Times New Roman" pitchFamily="18" charset="0"/>
                <a:cs typeface="Times New Roman" pitchFamily="18" charset="0"/>
              </a:rPr>
              <a:t>+showPicture()</a:t>
            </a:r>
            <a:endParaRPr lang="en-US" altLang="zh-CN" sz="2400"/>
          </a:p>
        </p:txBody>
      </p:sp>
      <p:sp>
        <p:nvSpPr>
          <p:cNvPr id="72724" name="Line 40"/>
          <p:cNvSpPr>
            <a:spLocks noChangeShapeType="1"/>
          </p:cNvSpPr>
          <p:nvPr/>
        </p:nvSpPr>
        <p:spPr bwMode="auto">
          <a:xfrm>
            <a:off x="7877175" y="1876425"/>
            <a:ext cx="0" cy="358775"/>
          </a:xfrm>
          <a:prstGeom prst="line">
            <a:avLst/>
          </a:prstGeom>
          <a:noFill/>
          <a:ln w="9525">
            <a:solidFill>
              <a:schemeClr val="tx1"/>
            </a:solidFill>
            <a:round/>
            <a:headEnd/>
            <a:tailEnd/>
          </a:ln>
        </p:spPr>
        <p:txBody>
          <a:bodyPr/>
          <a:lstStyle/>
          <a:p>
            <a:endParaRPr lang="zh-CN" altLang="en-US"/>
          </a:p>
        </p:txBody>
      </p:sp>
      <p:sp>
        <p:nvSpPr>
          <p:cNvPr id="72725" name="Line 6"/>
          <p:cNvSpPr>
            <a:spLocks noChangeShapeType="1"/>
          </p:cNvSpPr>
          <p:nvPr/>
        </p:nvSpPr>
        <p:spPr bwMode="auto">
          <a:xfrm>
            <a:off x="5284788" y="1874838"/>
            <a:ext cx="2592387" cy="1587"/>
          </a:xfrm>
          <a:prstGeom prst="line">
            <a:avLst/>
          </a:prstGeom>
          <a:noFill/>
          <a:ln w="9525">
            <a:solidFill>
              <a:schemeClr val="tx1"/>
            </a:solidFill>
            <a:round/>
            <a:headEnd/>
            <a:tailEnd/>
          </a:ln>
        </p:spPr>
        <p:txBody>
          <a:bodyPr/>
          <a:lstStyle/>
          <a:p>
            <a:endParaRPr lang="zh-CN" altLang="en-US"/>
          </a:p>
        </p:txBody>
      </p:sp>
      <p:sp>
        <p:nvSpPr>
          <p:cNvPr id="72726" name="AutoShape 27"/>
          <p:cNvSpPr>
            <a:spLocks noChangeArrowheads="1"/>
          </p:cNvSpPr>
          <p:nvPr/>
        </p:nvSpPr>
        <p:spPr bwMode="auto">
          <a:xfrm>
            <a:off x="6507163" y="1443038"/>
            <a:ext cx="287337" cy="433387"/>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sz="2400"/>
          </a:p>
        </p:txBody>
      </p:sp>
      <p:sp>
        <p:nvSpPr>
          <p:cNvPr id="72727" name="Line 28"/>
          <p:cNvSpPr>
            <a:spLocks noChangeShapeType="1"/>
          </p:cNvSpPr>
          <p:nvPr/>
        </p:nvSpPr>
        <p:spPr bwMode="auto">
          <a:xfrm>
            <a:off x="5284788" y="1874838"/>
            <a:ext cx="0" cy="323850"/>
          </a:xfrm>
          <a:prstGeom prst="line">
            <a:avLst/>
          </a:prstGeom>
          <a:noFill/>
          <a:ln w="9525">
            <a:solidFill>
              <a:schemeClr val="tx1"/>
            </a:solidFill>
            <a:round/>
            <a:headEnd/>
            <a:tailEnd/>
          </a:ln>
        </p:spPr>
        <p:txBody>
          <a:bodyPr/>
          <a:lstStyle/>
          <a:p>
            <a:endParaRPr lang="zh-CN" altLang="en-US"/>
          </a:p>
        </p:txBody>
      </p:sp>
      <p:cxnSp>
        <p:nvCxnSpPr>
          <p:cNvPr id="72728" name="AutoShape 7"/>
          <p:cNvCxnSpPr>
            <a:cxnSpLocks noChangeShapeType="1"/>
            <a:stCxn id="72711" idx="2"/>
          </p:cNvCxnSpPr>
          <p:nvPr/>
        </p:nvCxnSpPr>
        <p:spPr bwMode="auto">
          <a:xfrm flipH="1">
            <a:off x="2149475" y="1146175"/>
            <a:ext cx="11113" cy="890588"/>
          </a:xfrm>
          <a:prstGeom prst="straightConnector1">
            <a:avLst/>
          </a:prstGeom>
          <a:noFill/>
          <a:ln w="38100">
            <a:solidFill>
              <a:srgbClr val="0000CC"/>
            </a:solidFill>
            <a:round/>
            <a:headEnd/>
            <a:tailEnd type="triangle" w="med" len="med"/>
          </a:ln>
        </p:spPr>
      </p:cxnSp>
      <p:grpSp>
        <p:nvGrpSpPr>
          <p:cNvPr id="72745" name="Group 41"/>
          <p:cNvGrpSpPr>
            <a:grpSpLocks/>
          </p:cNvGrpSpPr>
          <p:nvPr/>
        </p:nvGrpSpPr>
        <p:grpSpPr bwMode="auto">
          <a:xfrm>
            <a:off x="4260850" y="3490913"/>
            <a:ext cx="4783138" cy="3251200"/>
            <a:chOff x="2684" y="2199"/>
            <a:chExt cx="3013" cy="2048"/>
          </a:xfrm>
        </p:grpSpPr>
        <p:sp>
          <p:nvSpPr>
            <p:cNvPr id="72735" name="Rectangle 35"/>
            <p:cNvSpPr>
              <a:spLocks noChangeArrowheads="1"/>
            </p:cNvSpPr>
            <p:nvPr/>
          </p:nvSpPr>
          <p:spPr bwMode="auto">
            <a:xfrm>
              <a:off x="3545" y="2199"/>
              <a:ext cx="1403" cy="442"/>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400" b="1">
                  <a:solidFill>
                    <a:srgbClr val="0000CC"/>
                  </a:solidFill>
                  <a:latin typeface="Times New Roman" pitchFamily="18" charset="0"/>
                  <a:cs typeface="Times New Roman" pitchFamily="18" charset="0"/>
                </a:rPr>
                <a:t>&lt;&lt;interface&gt;&gt; </a:t>
              </a:r>
              <a:endParaRPr lang="en-US" altLang="zh-CN" sz="2400">
                <a:solidFill>
                  <a:srgbClr val="0000CC"/>
                </a:solidFill>
              </a:endParaRPr>
            </a:p>
            <a:p>
              <a:pPr algn="ctr" eaLnBrk="0" hangingPunct="0">
                <a:lnSpc>
                  <a:spcPct val="90000"/>
                </a:lnSpc>
              </a:pPr>
              <a:r>
                <a:rPr lang="en-US" altLang="zh-CN" sz="2400" b="1">
                  <a:solidFill>
                    <a:srgbClr val="0000CC"/>
                  </a:solidFill>
                  <a:latin typeface="Times New Roman" pitchFamily="18" charset="0"/>
                  <a:cs typeface="Times New Roman" pitchFamily="18" charset="0"/>
                </a:rPr>
                <a:t>TownHouse</a:t>
              </a:r>
              <a:endParaRPr lang="en-US" altLang="zh-CN" sz="2400">
                <a:solidFill>
                  <a:srgbClr val="0000CC"/>
                </a:solidFill>
              </a:endParaRPr>
            </a:p>
          </p:txBody>
        </p:sp>
        <p:sp>
          <p:nvSpPr>
            <p:cNvPr id="72736" name="Rectangle 34"/>
            <p:cNvSpPr>
              <a:spLocks noChangeArrowheads="1"/>
            </p:cNvSpPr>
            <p:nvPr/>
          </p:nvSpPr>
          <p:spPr bwMode="auto">
            <a:xfrm>
              <a:off x="3545" y="2636"/>
              <a:ext cx="1403" cy="418"/>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400" i="1">
                  <a:solidFill>
                    <a:srgbClr val="0000CC"/>
                  </a:solidFill>
                  <a:latin typeface="Times New Roman" pitchFamily="18" charset="0"/>
                  <a:cs typeface="Times New Roman" pitchFamily="18" charset="0"/>
                </a:rPr>
                <a:t>+getTHouseInfo()</a:t>
              </a:r>
              <a:endParaRPr lang="en-US" altLang="zh-CN" sz="2400">
                <a:solidFill>
                  <a:srgbClr val="0000CC"/>
                </a:solidFill>
              </a:endParaRPr>
            </a:p>
            <a:p>
              <a:pPr eaLnBrk="0" hangingPunct="0">
                <a:lnSpc>
                  <a:spcPct val="85000"/>
                </a:lnSpc>
              </a:pPr>
              <a:r>
                <a:rPr lang="en-US" altLang="zh-CN" sz="2400" i="1">
                  <a:solidFill>
                    <a:srgbClr val="0000CC"/>
                  </a:solidFill>
                  <a:latin typeface="Times New Roman" pitchFamily="18" charset="0"/>
                  <a:cs typeface="Times New Roman" pitchFamily="18" charset="0"/>
                </a:rPr>
                <a:t>+showPicture()</a:t>
              </a:r>
              <a:endParaRPr lang="en-US" altLang="zh-CN" sz="2400">
                <a:solidFill>
                  <a:srgbClr val="0000CC"/>
                </a:solidFill>
              </a:endParaRPr>
            </a:p>
          </p:txBody>
        </p:sp>
        <p:sp>
          <p:nvSpPr>
            <p:cNvPr id="72737" name="Rectangle 26"/>
            <p:cNvSpPr>
              <a:spLocks noChangeArrowheads="1"/>
            </p:cNvSpPr>
            <p:nvPr/>
          </p:nvSpPr>
          <p:spPr bwMode="auto">
            <a:xfrm>
              <a:off x="2684" y="3522"/>
              <a:ext cx="1452" cy="229"/>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solidFill>
                    <a:srgbClr val="0000CC"/>
                  </a:solidFill>
                  <a:latin typeface="Times New Roman" pitchFamily="18" charset="0"/>
                  <a:cs typeface="Times New Roman" pitchFamily="18" charset="0"/>
                </a:rPr>
                <a:t>STownHouse</a:t>
              </a:r>
              <a:endParaRPr lang="en-US" altLang="zh-CN" sz="2400">
                <a:solidFill>
                  <a:srgbClr val="0000CC"/>
                </a:solidFill>
              </a:endParaRPr>
            </a:p>
          </p:txBody>
        </p:sp>
        <p:sp>
          <p:nvSpPr>
            <p:cNvPr id="72738" name="Rectangle 25"/>
            <p:cNvSpPr>
              <a:spLocks noChangeArrowheads="1"/>
            </p:cNvSpPr>
            <p:nvPr/>
          </p:nvSpPr>
          <p:spPr bwMode="auto">
            <a:xfrm>
              <a:off x="2687" y="3751"/>
              <a:ext cx="1452" cy="489"/>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solidFill>
                    <a:srgbClr val="0000CC"/>
                  </a:solidFill>
                  <a:latin typeface="Times New Roman" pitchFamily="18" charset="0"/>
                  <a:cs typeface="Times New Roman" pitchFamily="18" charset="0"/>
                </a:rPr>
                <a:t>+getTHouseInfo()</a:t>
              </a:r>
              <a:endParaRPr lang="en-US" altLang="zh-CN" sz="2400">
                <a:solidFill>
                  <a:srgbClr val="0000CC"/>
                </a:solidFill>
              </a:endParaRPr>
            </a:p>
            <a:p>
              <a:pPr eaLnBrk="0" hangingPunct="0"/>
              <a:r>
                <a:rPr lang="en-US" altLang="zh-CN" sz="2400">
                  <a:solidFill>
                    <a:srgbClr val="0000CC"/>
                  </a:solidFill>
                  <a:latin typeface="Times New Roman" pitchFamily="18" charset="0"/>
                  <a:cs typeface="Times New Roman" pitchFamily="18" charset="0"/>
                </a:rPr>
                <a:t>+showPicture()</a:t>
              </a:r>
              <a:endParaRPr lang="en-US" altLang="zh-CN" sz="2400">
                <a:solidFill>
                  <a:srgbClr val="0000CC"/>
                </a:solidFill>
              </a:endParaRPr>
            </a:p>
          </p:txBody>
        </p:sp>
        <p:sp>
          <p:nvSpPr>
            <p:cNvPr id="2" name="Rectangle 26"/>
            <p:cNvSpPr>
              <a:spLocks noChangeArrowheads="1"/>
            </p:cNvSpPr>
            <p:nvPr/>
          </p:nvSpPr>
          <p:spPr bwMode="auto">
            <a:xfrm>
              <a:off x="4292" y="3521"/>
              <a:ext cx="1405" cy="229"/>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solidFill>
                    <a:srgbClr val="0000CC"/>
                  </a:solidFill>
                  <a:latin typeface="Times New Roman" pitchFamily="18" charset="0"/>
                  <a:cs typeface="Times New Roman" pitchFamily="18" charset="0"/>
                </a:rPr>
                <a:t>MTownHouse</a:t>
              </a:r>
              <a:endParaRPr lang="en-US" altLang="zh-CN" sz="2400">
                <a:solidFill>
                  <a:srgbClr val="0000CC"/>
                </a:solidFill>
              </a:endParaRPr>
            </a:p>
          </p:txBody>
        </p:sp>
        <p:sp>
          <p:nvSpPr>
            <p:cNvPr id="72740" name="Rectangle 25"/>
            <p:cNvSpPr>
              <a:spLocks noChangeArrowheads="1"/>
            </p:cNvSpPr>
            <p:nvPr/>
          </p:nvSpPr>
          <p:spPr bwMode="auto">
            <a:xfrm>
              <a:off x="4287" y="3758"/>
              <a:ext cx="1405" cy="489"/>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solidFill>
                    <a:srgbClr val="0000CC"/>
                  </a:solidFill>
                  <a:latin typeface="Times New Roman" pitchFamily="18" charset="0"/>
                  <a:cs typeface="Times New Roman" pitchFamily="18" charset="0"/>
                </a:rPr>
                <a:t>+getTHouseInfo()</a:t>
              </a:r>
              <a:endParaRPr lang="en-US" altLang="zh-CN" sz="2400">
                <a:solidFill>
                  <a:srgbClr val="0000CC"/>
                </a:solidFill>
              </a:endParaRPr>
            </a:p>
            <a:p>
              <a:pPr eaLnBrk="0" hangingPunct="0"/>
              <a:r>
                <a:rPr lang="en-US" altLang="zh-CN" sz="2400">
                  <a:solidFill>
                    <a:srgbClr val="0000CC"/>
                  </a:solidFill>
                  <a:latin typeface="Times New Roman" pitchFamily="18" charset="0"/>
                  <a:cs typeface="Times New Roman" pitchFamily="18" charset="0"/>
                </a:rPr>
                <a:t>+showPicture()</a:t>
              </a:r>
              <a:endParaRPr lang="en-US" altLang="zh-CN" sz="2400">
                <a:solidFill>
                  <a:srgbClr val="0000CC"/>
                </a:solidFill>
              </a:endParaRPr>
            </a:p>
          </p:txBody>
        </p:sp>
        <p:sp>
          <p:nvSpPr>
            <p:cNvPr id="72741" name="Line 40"/>
            <p:cNvSpPr>
              <a:spLocks noChangeShapeType="1"/>
            </p:cNvSpPr>
            <p:nvPr/>
          </p:nvSpPr>
          <p:spPr bwMode="auto">
            <a:xfrm>
              <a:off x="5058" y="3328"/>
              <a:ext cx="0" cy="226"/>
            </a:xfrm>
            <a:prstGeom prst="line">
              <a:avLst/>
            </a:prstGeom>
            <a:noFill/>
            <a:ln w="9525">
              <a:solidFill>
                <a:schemeClr val="tx1"/>
              </a:solidFill>
              <a:round/>
              <a:headEnd/>
              <a:tailEnd/>
            </a:ln>
          </p:spPr>
          <p:txBody>
            <a:bodyPr/>
            <a:lstStyle/>
            <a:p>
              <a:endParaRPr lang="zh-CN" altLang="en-US"/>
            </a:p>
          </p:txBody>
        </p:sp>
        <p:sp>
          <p:nvSpPr>
            <p:cNvPr id="72742" name="Line 6"/>
            <p:cNvSpPr>
              <a:spLocks noChangeShapeType="1"/>
            </p:cNvSpPr>
            <p:nvPr/>
          </p:nvSpPr>
          <p:spPr bwMode="auto">
            <a:xfrm>
              <a:off x="3425" y="3327"/>
              <a:ext cx="1633" cy="1"/>
            </a:xfrm>
            <a:prstGeom prst="line">
              <a:avLst/>
            </a:prstGeom>
            <a:noFill/>
            <a:ln w="9525">
              <a:solidFill>
                <a:schemeClr val="tx1"/>
              </a:solidFill>
              <a:round/>
              <a:headEnd/>
              <a:tailEnd/>
            </a:ln>
          </p:spPr>
          <p:txBody>
            <a:bodyPr/>
            <a:lstStyle/>
            <a:p>
              <a:endParaRPr lang="zh-CN" altLang="en-US"/>
            </a:p>
          </p:txBody>
        </p:sp>
        <p:sp>
          <p:nvSpPr>
            <p:cNvPr id="72743" name="AutoShape 27"/>
            <p:cNvSpPr>
              <a:spLocks noChangeArrowheads="1"/>
            </p:cNvSpPr>
            <p:nvPr/>
          </p:nvSpPr>
          <p:spPr bwMode="auto">
            <a:xfrm>
              <a:off x="4195" y="3055"/>
              <a:ext cx="181" cy="273"/>
            </a:xfrm>
            <a:prstGeom prst="upArrow">
              <a:avLst>
                <a:gd name="adj1" fmla="val 0"/>
                <a:gd name="adj2" fmla="val 88374"/>
              </a:avLst>
            </a:prstGeom>
            <a:solidFill>
              <a:srgbClr val="333333"/>
            </a:solidFill>
            <a:ln w="9525">
              <a:solidFill>
                <a:schemeClr val="tx1"/>
              </a:solidFill>
              <a:miter lim="800000"/>
              <a:headEnd/>
              <a:tailEnd/>
            </a:ln>
          </p:spPr>
          <p:txBody>
            <a:bodyPr wrap="none" anchor="ctr"/>
            <a:lstStyle/>
            <a:p>
              <a:pPr algn="ctr"/>
              <a:endParaRPr lang="zh-CN" altLang="zh-CN" sz="2400">
                <a:solidFill>
                  <a:srgbClr val="0000CC"/>
                </a:solidFill>
              </a:endParaRPr>
            </a:p>
          </p:txBody>
        </p:sp>
        <p:sp>
          <p:nvSpPr>
            <p:cNvPr id="72744" name="Line 28"/>
            <p:cNvSpPr>
              <a:spLocks noChangeShapeType="1"/>
            </p:cNvSpPr>
            <p:nvPr/>
          </p:nvSpPr>
          <p:spPr bwMode="auto">
            <a:xfrm>
              <a:off x="3425" y="3327"/>
              <a:ext cx="0" cy="204"/>
            </a:xfrm>
            <a:prstGeom prst="line">
              <a:avLst/>
            </a:prstGeom>
            <a:noFill/>
            <a:ln w="9525">
              <a:solidFill>
                <a:schemeClr val="tx1"/>
              </a:solidFill>
              <a:round/>
              <a:headEnd/>
              <a:tailEnd/>
            </a:ln>
          </p:spPr>
          <p:txBody>
            <a:bodyPr/>
            <a:lstStyle/>
            <a:p>
              <a:endParaRPr lang="zh-CN" altLang="en-US"/>
            </a:p>
          </p:txBody>
        </p:sp>
      </p:grpSp>
      <p:grpSp>
        <p:nvGrpSpPr>
          <p:cNvPr id="72739" name="组合 13"/>
          <p:cNvGrpSpPr>
            <a:grpSpLocks/>
          </p:cNvGrpSpPr>
          <p:nvPr/>
        </p:nvGrpSpPr>
        <p:grpSpPr bwMode="auto">
          <a:xfrm>
            <a:off x="3203575" y="876300"/>
            <a:ext cx="2424113" cy="2965450"/>
            <a:chOff x="3203848" y="876463"/>
            <a:chExt cx="2424411" cy="2965179"/>
          </a:xfrm>
        </p:grpSpPr>
        <p:cxnSp>
          <p:nvCxnSpPr>
            <p:cNvPr id="5" name="直接连接符 4"/>
            <p:cNvCxnSpPr>
              <a:stCxn id="72711" idx="3"/>
            </p:cNvCxnSpPr>
            <p:nvPr/>
          </p:nvCxnSpPr>
          <p:spPr>
            <a:xfrm>
              <a:off x="3203848" y="876463"/>
              <a:ext cx="57633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80182" y="876463"/>
              <a:ext cx="0" cy="294771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2735" idx="1"/>
            </p:cNvCxnSpPr>
            <p:nvPr/>
          </p:nvCxnSpPr>
          <p:spPr>
            <a:xfrm>
              <a:off x="3780182" y="3841642"/>
              <a:ext cx="1848077"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2731" name="Text Box 40"/>
          <p:cNvSpPr txBox="1">
            <a:spLocks noChangeArrowheads="1"/>
          </p:cNvSpPr>
          <p:nvPr/>
        </p:nvSpPr>
        <p:spPr bwMode="auto">
          <a:xfrm>
            <a:off x="250825" y="5589588"/>
            <a:ext cx="3600450" cy="946150"/>
          </a:xfrm>
          <a:prstGeom prst="rect">
            <a:avLst/>
          </a:prstGeom>
          <a:noFill/>
          <a:ln w="9525">
            <a:noFill/>
            <a:miter lim="800000"/>
            <a:headEnd/>
            <a:tailEnd/>
          </a:ln>
        </p:spPr>
        <p:txBody>
          <a:bodyPr>
            <a:spAutoFit/>
          </a:bodyPr>
          <a:lstStyle/>
          <a:p>
            <a:pPr>
              <a:spcBef>
                <a:spcPct val="50000"/>
              </a:spcBef>
            </a:pPr>
            <a:r>
              <a:rPr lang="en-US" altLang="zh-CN" sz="2800" b="1">
                <a:solidFill>
                  <a:srgbClr val="0000CC"/>
                </a:solidFill>
              </a:rPr>
              <a:t>Add a TownHouse class hierarchy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2745"/>
                                        </p:tgtEl>
                                        <p:attrNameLst>
                                          <p:attrName>style.visibility</p:attrName>
                                        </p:attrNameLst>
                                      </p:cBhvr>
                                      <p:to>
                                        <p:strVal val="visible"/>
                                      </p:to>
                                    </p:set>
                                    <p:animEffect transition="in" filter="slide(fromBottom)">
                                      <p:cBhvr>
                                        <p:cTn id="7" dur="500"/>
                                        <p:tgtEl>
                                          <p:spTgt spid="727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2739"/>
                                        </p:tgtEl>
                                        <p:attrNameLst>
                                          <p:attrName>style.visibility</p:attrName>
                                        </p:attrNameLst>
                                      </p:cBhvr>
                                      <p:to>
                                        <p:strVal val="visible"/>
                                      </p:to>
                                    </p:set>
                                    <p:animEffect transition="in" filter="slide(fromBottom)">
                                      <p:cBhvr>
                                        <p:cTn id="12" dur="500"/>
                                        <p:tgtEl>
                                          <p:spTgt spid="72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5"/>
          <p:cNvSpPr>
            <a:spLocks noChangeArrowheads="1"/>
          </p:cNvSpPr>
          <p:nvPr/>
        </p:nvSpPr>
        <p:spPr bwMode="auto">
          <a:xfrm>
            <a:off x="1042988" y="3357563"/>
            <a:ext cx="2211387" cy="70008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400" b="1">
                <a:latin typeface="Times New Roman" pitchFamily="18" charset="0"/>
                <a:cs typeface="Times New Roman" pitchFamily="18" charset="0"/>
              </a:rPr>
              <a:t>&lt;&lt;interface&gt;&gt; </a:t>
            </a:r>
            <a:endParaRPr lang="en-US" altLang="zh-CN" sz="2400"/>
          </a:p>
          <a:p>
            <a:pPr algn="ctr" eaLnBrk="0" hangingPunct="0">
              <a:lnSpc>
                <a:spcPct val="90000"/>
              </a:lnSpc>
            </a:pPr>
            <a:r>
              <a:rPr lang="en-US" altLang="zh-CN" sz="2400" b="1">
                <a:latin typeface="Times New Roman" pitchFamily="18" charset="0"/>
                <a:cs typeface="Times New Roman" pitchFamily="18" charset="0"/>
              </a:rPr>
              <a:t>Condo</a:t>
            </a:r>
            <a:endParaRPr lang="en-US" altLang="zh-CN" sz="2400"/>
          </a:p>
        </p:txBody>
      </p:sp>
      <p:sp>
        <p:nvSpPr>
          <p:cNvPr id="73730" name="Rectangle 34"/>
          <p:cNvSpPr>
            <a:spLocks noChangeArrowheads="1"/>
          </p:cNvSpPr>
          <p:nvPr/>
        </p:nvSpPr>
        <p:spPr bwMode="auto">
          <a:xfrm>
            <a:off x="1042988" y="4062413"/>
            <a:ext cx="2211387" cy="665162"/>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400" i="1">
                <a:latin typeface="Times New Roman" pitchFamily="18" charset="0"/>
                <a:cs typeface="Times New Roman" pitchFamily="18" charset="0"/>
              </a:rPr>
              <a:t>+getCondoInfo()</a:t>
            </a:r>
            <a:endParaRPr lang="en-US" altLang="zh-CN" sz="2400"/>
          </a:p>
          <a:p>
            <a:pPr eaLnBrk="0" hangingPunct="0">
              <a:lnSpc>
                <a:spcPct val="85000"/>
              </a:lnSpc>
            </a:pPr>
            <a:r>
              <a:rPr lang="en-US" altLang="zh-CN" sz="2400" i="1">
                <a:latin typeface="Times New Roman" pitchFamily="18" charset="0"/>
                <a:cs typeface="Times New Roman" pitchFamily="18" charset="0"/>
              </a:rPr>
              <a:t>+showPicture()</a:t>
            </a:r>
            <a:endParaRPr lang="en-US" altLang="zh-CN" sz="2400"/>
          </a:p>
        </p:txBody>
      </p:sp>
      <p:sp>
        <p:nvSpPr>
          <p:cNvPr id="73731" name="Rectangle 26"/>
          <p:cNvSpPr>
            <a:spLocks noChangeArrowheads="1"/>
          </p:cNvSpPr>
          <p:nvPr/>
        </p:nvSpPr>
        <p:spPr bwMode="auto">
          <a:xfrm>
            <a:off x="34925" y="5491163"/>
            <a:ext cx="1939925"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SuperCondo</a:t>
            </a:r>
            <a:endParaRPr lang="en-US" altLang="zh-CN" sz="2400"/>
          </a:p>
        </p:txBody>
      </p:sp>
      <p:sp>
        <p:nvSpPr>
          <p:cNvPr id="73732" name="Rectangle 25"/>
          <p:cNvSpPr>
            <a:spLocks noChangeArrowheads="1"/>
          </p:cNvSpPr>
          <p:nvPr/>
        </p:nvSpPr>
        <p:spPr bwMode="auto">
          <a:xfrm>
            <a:off x="38100" y="5848350"/>
            <a:ext cx="1941513" cy="712788"/>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200">
                <a:latin typeface="Times New Roman" pitchFamily="18" charset="0"/>
                <a:cs typeface="Times New Roman" pitchFamily="18" charset="0"/>
              </a:rPr>
              <a:t>+getCondoInfo()</a:t>
            </a:r>
            <a:endParaRPr lang="en-US" altLang="zh-CN" sz="2200"/>
          </a:p>
          <a:p>
            <a:pPr eaLnBrk="0" hangingPunct="0"/>
            <a:r>
              <a:rPr lang="en-US" altLang="zh-CN" sz="2200">
                <a:latin typeface="Times New Roman" pitchFamily="18" charset="0"/>
                <a:cs typeface="Times New Roman" pitchFamily="18" charset="0"/>
              </a:rPr>
              <a:t>+showPicture()</a:t>
            </a:r>
            <a:endParaRPr lang="en-US" altLang="zh-CN" sz="2200"/>
          </a:p>
        </p:txBody>
      </p:sp>
      <p:cxnSp>
        <p:nvCxnSpPr>
          <p:cNvPr id="73733" name="AutoShape 7"/>
          <p:cNvCxnSpPr>
            <a:cxnSpLocks noChangeShapeType="1"/>
          </p:cNvCxnSpPr>
          <p:nvPr/>
        </p:nvCxnSpPr>
        <p:spPr bwMode="auto">
          <a:xfrm>
            <a:off x="2339975" y="522288"/>
            <a:ext cx="2225675" cy="0"/>
          </a:xfrm>
          <a:prstGeom prst="straightConnector1">
            <a:avLst/>
          </a:prstGeom>
          <a:noFill/>
          <a:ln w="38100">
            <a:solidFill>
              <a:srgbClr val="0000CC"/>
            </a:solidFill>
            <a:round/>
            <a:headEnd/>
            <a:tailEnd type="triangle" w="med" len="med"/>
          </a:ln>
        </p:spPr>
      </p:cxnSp>
      <p:sp>
        <p:nvSpPr>
          <p:cNvPr id="73734" name="Rectangle 3"/>
          <p:cNvSpPr>
            <a:spLocks noChangeArrowheads="1"/>
          </p:cNvSpPr>
          <p:nvPr/>
        </p:nvSpPr>
        <p:spPr bwMode="auto">
          <a:xfrm>
            <a:off x="684560" y="188913"/>
            <a:ext cx="1727200" cy="404812"/>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r>
              <a:rPr lang="en-US" altLang="zh-CN" sz="2400" b="1">
                <a:latin typeface="Times New Roman" pitchFamily="18" charset="0"/>
                <a:cs typeface="Times New Roman" pitchFamily="18" charset="0"/>
              </a:rPr>
              <a:t>ClientGUI</a:t>
            </a:r>
            <a:endParaRPr lang="en-US" altLang="zh-CN" sz="2400"/>
          </a:p>
        </p:txBody>
      </p:sp>
      <p:sp>
        <p:nvSpPr>
          <p:cNvPr id="73735" name="Rectangle 26"/>
          <p:cNvSpPr>
            <a:spLocks noChangeArrowheads="1"/>
          </p:cNvSpPr>
          <p:nvPr/>
        </p:nvSpPr>
        <p:spPr bwMode="auto">
          <a:xfrm>
            <a:off x="2124075" y="5503863"/>
            <a:ext cx="2128838" cy="361950"/>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MediumCondo</a:t>
            </a:r>
            <a:endParaRPr lang="en-US" altLang="zh-CN" sz="2400"/>
          </a:p>
        </p:txBody>
      </p:sp>
      <p:sp>
        <p:nvSpPr>
          <p:cNvPr id="73736" name="Rectangle 25"/>
          <p:cNvSpPr>
            <a:spLocks noChangeArrowheads="1"/>
          </p:cNvSpPr>
          <p:nvPr/>
        </p:nvSpPr>
        <p:spPr bwMode="auto">
          <a:xfrm>
            <a:off x="2128838" y="5861050"/>
            <a:ext cx="2128837" cy="712788"/>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200">
                <a:latin typeface="Times New Roman" pitchFamily="18" charset="0"/>
                <a:cs typeface="Times New Roman" pitchFamily="18" charset="0"/>
              </a:rPr>
              <a:t>+getCondoInfo()</a:t>
            </a:r>
            <a:endParaRPr lang="en-US" altLang="zh-CN" sz="2200"/>
          </a:p>
          <a:p>
            <a:pPr eaLnBrk="0" hangingPunct="0"/>
            <a:r>
              <a:rPr lang="en-US" altLang="zh-CN" sz="2200">
                <a:latin typeface="Times New Roman" pitchFamily="18" charset="0"/>
                <a:cs typeface="Times New Roman" pitchFamily="18" charset="0"/>
              </a:rPr>
              <a:t>+showPicture()</a:t>
            </a:r>
            <a:endParaRPr lang="en-US" altLang="zh-CN" sz="2200"/>
          </a:p>
        </p:txBody>
      </p:sp>
      <p:sp>
        <p:nvSpPr>
          <p:cNvPr id="73737" name="Line 40"/>
          <p:cNvSpPr>
            <a:spLocks noChangeShapeType="1"/>
          </p:cNvSpPr>
          <p:nvPr/>
        </p:nvSpPr>
        <p:spPr bwMode="auto">
          <a:xfrm>
            <a:off x="3203575" y="5184775"/>
            <a:ext cx="0" cy="358775"/>
          </a:xfrm>
          <a:prstGeom prst="line">
            <a:avLst/>
          </a:prstGeom>
          <a:noFill/>
          <a:ln w="9525">
            <a:solidFill>
              <a:schemeClr val="tx1"/>
            </a:solidFill>
            <a:round/>
            <a:headEnd/>
            <a:tailEnd/>
          </a:ln>
        </p:spPr>
        <p:txBody>
          <a:bodyPr/>
          <a:lstStyle/>
          <a:p>
            <a:endParaRPr lang="zh-CN" altLang="en-US"/>
          </a:p>
        </p:txBody>
      </p:sp>
      <p:sp>
        <p:nvSpPr>
          <p:cNvPr id="73738" name="Line 6"/>
          <p:cNvSpPr>
            <a:spLocks noChangeShapeType="1"/>
          </p:cNvSpPr>
          <p:nvPr/>
        </p:nvSpPr>
        <p:spPr bwMode="auto">
          <a:xfrm flipV="1">
            <a:off x="1116013" y="5183188"/>
            <a:ext cx="4394200" cy="0"/>
          </a:xfrm>
          <a:prstGeom prst="line">
            <a:avLst/>
          </a:prstGeom>
          <a:noFill/>
          <a:ln w="9525">
            <a:solidFill>
              <a:schemeClr val="tx1"/>
            </a:solidFill>
            <a:round/>
            <a:headEnd/>
            <a:tailEnd/>
          </a:ln>
        </p:spPr>
        <p:txBody>
          <a:bodyPr/>
          <a:lstStyle/>
          <a:p>
            <a:endParaRPr lang="zh-CN" altLang="en-US"/>
          </a:p>
        </p:txBody>
      </p:sp>
      <p:sp>
        <p:nvSpPr>
          <p:cNvPr id="73739" name="AutoShape 27"/>
          <p:cNvSpPr>
            <a:spLocks noChangeArrowheads="1"/>
          </p:cNvSpPr>
          <p:nvPr/>
        </p:nvSpPr>
        <p:spPr bwMode="auto">
          <a:xfrm>
            <a:off x="2005013" y="4751388"/>
            <a:ext cx="287337" cy="433387"/>
          </a:xfrm>
          <a:prstGeom prst="upArrow">
            <a:avLst>
              <a:gd name="adj1" fmla="val 0"/>
              <a:gd name="adj2" fmla="val 88375"/>
            </a:avLst>
          </a:prstGeom>
          <a:solidFill>
            <a:srgbClr val="333333"/>
          </a:solidFill>
          <a:ln w="9525">
            <a:solidFill>
              <a:schemeClr val="tx1"/>
            </a:solidFill>
            <a:miter lim="800000"/>
            <a:headEnd/>
            <a:tailEnd/>
          </a:ln>
        </p:spPr>
        <p:txBody>
          <a:bodyPr wrap="none" anchor="ctr"/>
          <a:lstStyle/>
          <a:p>
            <a:pPr algn="ctr"/>
            <a:endParaRPr lang="zh-CN" altLang="zh-CN" sz="2400"/>
          </a:p>
        </p:txBody>
      </p:sp>
      <p:sp>
        <p:nvSpPr>
          <p:cNvPr id="73740" name="Line 28"/>
          <p:cNvSpPr>
            <a:spLocks noChangeShapeType="1"/>
          </p:cNvSpPr>
          <p:nvPr/>
        </p:nvSpPr>
        <p:spPr bwMode="auto">
          <a:xfrm>
            <a:off x="1077913" y="5183188"/>
            <a:ext cx="0" cy="323850"/>
          </a:xfrm>
          <a:prstGeom prst="line">
            <a:avLst/>
          </a:prstGeom>
          <a:noFill/>
          <a:ln w="9525">
            <a:solidFill>
              <a:schemeClr val="tx1"/>
            </a:solidFill>
            <a:round/>
            <a:headEnd/>
            <a:tailEnd/>
          </a:ln>
        </p:spPr>
        <p:txBody>
          <a:bodyPr/>
          <a:lstStyle/>
          <a:p>
            <a:endParaRPr lang="zh-CN" altLang="en-US"/>
          </a:p>
        </p:txBody>
      </p:sp>
      <p:sp>
        <p:nvSpPr>
          <p:cNvPr id="73741" name="Rectangle 35"/>
          <p:cNvSpPr>
            <a:spLocks noChangeArrowheads="1"/>
          </p:cNvSpPr>
          <p:nvPr/>
        </p:nvSpPr>
        <p:spPr bwMode="auto">
          <a:xfrm>
            <a:off x="4530725" y="44450"/>
            <a:ext cx="2225675" cy="701675"/>
          </a:xfrm>
          <a:prstGeom prst="rect">
            <a:avLst/>
          </a:prstGeom>
          <a:solidFill>
            <a:srgbClr val="FFFFFF"/>
          </a:solidFill>
          <a:ln w="9525">
            <a:solidFill>
              <a:srgbClr val="000000"/>
            </a:solidFill>
            <a:miter lim="800000"/>
            <a:headEnd/>
            <a:tailEnd/>
          </a:ln>
        </p:spPr>
        <p:txBody>
          <a:bodyPr lIns="0" tIns="18000" rIns="0" bIns="18000" anchor="ctr">
            <a:spAutoFit/>
          </a:bodyPr>
          <a:lstStyle/>
          <a:p>
            <a:pPr algn="ctr">
              <a:lnSpc>
                <a:spcPct val="90000"/>
              </a:lnSpc>
            </a:pPr>
            <a:r>
              <a:rPr lang="en-US" altLang="zh-CN" sz="2400" b="1">
                <a:latin typeface="Times New Roman" pitchFamily="18" charset="0"/>
                <a:cs typeface="Times New Roman" pitchFamily="18" charset="0"/>
              </a:rPr>
              <a:t>&lt;&lt;interface&gt;&gt; </a:t>
            </a:r>
            <a:endParaRPr lang="en-US" altLang="zh-CN" sz="2400"/>
          </a:p>
          <a:p>
            <a:pPr algn="ctr" eaLnBrk="0" hangingPunct="0">
              <a:lnSpc>
                <a:spcPct val="90000"/>
              </a:lnSpc>
            </a:pPr>
            <a:r>
              <a:rPr lang="en-US" altLang="zh-CN" sz="2400" b="1">
                <a:latin typeface="Times New Roman" pitchFamily="18" charset="0"/>
                <a:cs typeface="Times New Roman" pitchFamily="18" charset="0"/>
              </a:rPr>
              <a:t>House</a:t>
            </a:r>
            <a:endParaRPr lang="en-US" altLang="zh-CN" sz="2400"/>
          </a:p>
        </p:txBody>
      </p:sp>
      <p:sp>
        <p:nvSpPr>
          <p:cNvPr id="73742" name="Rectangle 34"/>
          <p:cNvSpPr>
            <a:spLocks noChangeArrowheads="1"/>
          </p:cNvSpPr>
          <p:nvPr/>
        </p:nvSpPr>
        <p:spPr bwMode="auto">
          <a:xfrm>
            <a:off x="4530725" y="738188"/>
            <a:ext cx="2225675" cy="663575"/>
          </a:xfrm>
          <a:prstGeom prst="rect">
            <a:avLst/>
          </a:prstGeom>
          <a:solidFill>
            <a:srgbClr val="FFFFFF"/>
          </a:solidFill>
          <a:ln w="9525">
            <a:solidFill>
              <a:srgbClr val="000000"/>
            </a:solidFill>
            <a:miter lim="800000"/>
            <a:headEnd/>
            <a:tailEnd/>
          </a:ln>
        </p:spPr>
        <p:txBody>
          <a:bodyPr lIns="0" tIns="18000" rIns="0" bIns="18000" anchor="ctr">
            <a:spAutoFit/>
          </a:bodyPr>
          <a:lstStyle/>
          <a:p>
            <a:pPr>
              <a:lnSpc>
                <a:spcPct val="85000"/>
              </a:lnSpc>
            </a:pPr>
            <a:r>
              <a:rPr lang="en-US" altLang="zh-CN" sz="2400" i="1">
                <a:latin typeface="Times New Roman" pitchFamily="18" charset="0"/>
                <a:cs typeface="Times New Roman" pitchFamily="18" charset="0"/>
              </a:rPr>
              <a:t>+getHouseInfo()</a:t>
            </a:r>
            <a:endParaRPr lang="en-US" altLang="zh-CN" sz="2400"/>
          </a:p>
          <a:p>
            <a:pPr eaLnBrk="0" hangingPunct="0">
              <a:lnSpc>
                <a:spcPct val="85000"/>
              </a:lnSpc>
            </a:pPr>
            <a:r>
              <a:rPr lang="en-US" altLang="zh-CN" sz="2400" i="1">
                <a:latin typeface="Times New Roman" pitchFamily="18" charset="0"/>
                <a:cs typeface="Times New Roman" pitchFamily="18" charset="0"/>
              </a:rPr>
              <a:t>+showPicture()</a:t>
            </a:r>
            <a:endParaRPr lang="en-US" altLang="zh-CN" sz="2400"/>
          </a:p>
        </p:txBody>
      </p:sp>
      <p:sp>
        <p:nvSpPr>
          <p:cNvPr id="73743" name="Line 40"/>
          <p:cNvSpPr>
            <a:spLocks noChangeShapeType="1"/>
          </p:cNvSpPr>
          <p:nvPr/>
        </p:nvSpPr>
        <p:spPr bwMode="auto">
          <a:xfrm>
            <a:off x="5662613" y="1836738"/>
            <a:ext cx="0" cy="358775"/>
          </a:xfrm>
          <a:prstGeom prst="line">
            <a:avLst/>
          </a:prstGeom>
          <a:noFill/>
          <a:ln w="9525">
            <a:solidFill>
              <a:schemeClr val="tx1"/>
            </a:solidFill>
            <a:round/>
            <a:headEnd/>
            <a:tailEnd/>
          </a:ln>
        </p:spPr>
        <p:txBody>
          <a:bodyPr/>
          <a:lstStyle/>
          <a:p>
            <a:endParaRPr lang="zh-CN" altLang="en-US"/>
          </a:p>
        </p:txBody>
      </p:sp>
      <p:sp>
        <p:nvSpPr>
          <p:cNvPr id="73744" name="Line 6"/>
          <p:cNvSpPr>
            <a:spLocks noChangeShapeType="1"/>
          </p:cNvSpPr>
          <p:nvPr/>
        </p:nvSpPr>
        <p:spPr bwMode="auto">
          <a:xfrm>
            <a:off x="3465513" y="1835150"/>
            <a:ext cx="4359275" cy="0"/>
          </a:xfrm>
          <a:prstGeom prst="line">
            <a:avLst/>
          </a:prstGeom>
          <a:noFill/>
          <a:ln w="9525">
            <a:solidFill>
              <a:schemeClr val="tx1"/>
            </a:solidFill>
            <a:round/>
            <a:headEnd/>
            <a:tailEnd/>
          </a:ln>
        </p:spPr>
        <p:txBody>
          <a:bodyPr/>
          <a:lstStyle/>
          <a:p>
            <a:endParaRPr lang="zh-CN" altLang="en-US"/>
          </a:p>
        </p:txBody>
      </p:sp>
      <p:sp>
        <p:nvSpPr>
          <p:cNvPr id="73745" name="AutoShape 27"/>
          <p:cNvSpPr>
            <a:spLocks noChangeArrowheads="1"/>
          </p:cNvSpPr>
          <p:nvPr/>
        </p:nvSpPr>
        <p:spPr bwMode="auto">
          <a:xfrm>
            <a:off x="5524500" y="1403350"/>
            <a:ext cx="287338" cy="433388"/>
          </a:xfrm>
          <a:prstGeom prst="upArrow">
            <a:avLst>
              <a:gd name="adj1" fmla="val 0"/>
              <a:gd name="adj2" fmla="val 88374"/>
            </a:avLst>
          </a:prstGeom>
          <a:solidFill>
            <a:srgbClr val="333333"/>
          </a:solidFill>
          <a:ln w="9525">
            <a:solidFill>
              <a:schemeClr val="tx1"/>
            </a:solidFill>
            <a:miter lim="800000"/>
            <a:headEnd/>
            <a:tailEnd/>
          </a:ln>
        </p:spPr>
        <p:txBody>
          <a:bodyPr wrap="none" anchor="ctr"/>
          <a:lstStyle/>
          <a:p>
            <a:pPr algn="ctr"/>
            <a:endParaRPr lang="zh-CN" altLang="zh-CN" sz="2400"/>
          </a:p>
        </p:txBody>
      </p:sp>
      <p:sp>
        <p:nvSpPr>
          <p:cNvPr id="73746" name="Line 28"/>
          <p:cNvSpPr>
            <a:spLocks noChangeShapeType="1"/>
          </p:cNvSpPr>
          <p:nvPr/>
        </p:nvSpPr>
        <p:spPr bwMode="auto">
          <a:xfrm>
            <a:off x="3470275" y="1835150"/>
            <a:ext cx="0" cy="323850"/>
          </a:xfrm>
          <a:prstGeom prst="line">
            <a:avLst/>
          </a:prstGeom>
          <a:noFill/>
          <a:ln w="9525">
            <a:solidFill>
              <a:schemeClr val="tx1"/>
            </a:solidFill>
            <a:round/>
            <a:headEnd/>
            <a:tailEnd/>
          </a:ln>
        </p:spPr>
        <p:txBody>
          <a:bodyPr/>
          <a:lstStyle/>
          <a:p>
            <a:endParaRPr lang="zh-CN" altLang="en-US"/>
          </a:p>
        </p:txBody>
      </p:sp>
      <p:cxnSp>
        <p:nvCxnSpPr>
          <p:cNvPr id="73747" name="AutoShape 7"/>
          <p:cNvCxnSpPr>
            <a:cxnSpLocks noChangeShapeType="1"/>
          </p:cNvCxnSpPr>
          <p:nvPr/>
        </p:nvCxnSpPr>
        <p:spPr bwMode="auto">
          <a:xfrm flipH="1">
            <a:off x="1533525" y="593725"/>
            <a:ext cx="14288" cy="2763838"/>
          </a:xfrm>
          <a:prstGeom prst="straightConnector1">
            <a:avLst/>
          </a:prstGeom>
          <a:noFill/>
          <a:ln w="38100">
            <a:solidFill>
              <a:srgbClr val="0000CC"/>
            </a:solidFill>
            <a:round/>
            <a:headEnd/>
            <a:tailEnd type="triangle" w="med" len="med"/>
          </a:ln>
        </p:spPr>
      </p:cxnSp>
      <p:grpSp>
        <p:nvGrpSpPr>
          <p:cNvPr id="73763" name="Group 35"/>
          <p:cNvGrpSpPr>
            <a:grpSpLocks/>
          </p:cNvGrpSpPr>
          <p:nvPr/>
        </p:nvGrpSpPr>
        <p:grpSpPr bwMode="auto">
          <a:xfrm>
            <a:off x="4446588" y="5527675"/>
            <a:ext cx="2070100" cy="1069975"/>
            <a:chOff x="2801" y="3482"/>
            <a:chExt cx="1304" cy="674"/>
          </a:xfrm>
        </p:grpSpPr>
        <p:sp>
          <p:nvSpPr>
            <p:cNvPr id="73760" name="Rectangle 26"/>
            <p:cNvSpPr>
              <a:spLocks noChangeArrowheads="1"/>
            </p:cNvSpPr>
            <p:nvPr/>
          </p:nvSpPr>
          <p:spPr bwMode="auto">
            <a:xfrm>
              <a:off x="2801" y="3482"/>
              <a:ext cx="1304" cy="228"/>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solidFill>
                    <a:srgbClr val="0000CC"/>
                  </a:solidFill>
                  <a:latin typeface="Calibri" pitchFamily="34" charset="0"/>
                  <a:cs typeface="Times New Roman" pitchFamily="18" charset="0"/>
                </a:rPr>
                <a:t>EconCondo</a:t>
              </a:r>
              <a:endParaRPr lang="en-US" altLang="zh-CN" sz="2400" b="1">
                <a:solidFill>
                  <a:srgbClr val="0000CC"/>
                </a:solidFill>
                <a:latin typeface="Calibri" pitchFamily="34" charset="0"/>
              </a:endParaRPr>
            </a:p>
          </p:txBody>
        </p:sp>
        <p:sp>
          <p:nvSpPr>
            <p:cNvPr id="73761" name="Rectangle 25"/>
            <p:cNvSpPr>
              <a:spLocks noChangeArrowheads="1"/>
            </p:cNvSpPr>
            <p:nvPr/>
          </p:nvSpPr>
          <p:spPr bwMode="auto">
            <a:xfrm>
              <a:off x="2804" y="3706"/>
              <a:ext cx="1301" cy="450"/>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200" b="1">
                  <a:solidFill>
                    <a:srgbClr val="0000CC"/>
                  </a:solidFill>
                  <a:latin typeface="Calibri" pitchFamily="34" charset="0"/>
                  <a:cs typeface="Times New Roman" pitchFamily="18" charset="0"/>
                </a:rPr>
                <a:t>+getCondoInfo()</a:t>
              </a:r>
              <a:endParaRPr lang="en-US" altLang="zh-CN" sz="2200" b="1">
                <a:solidFill>
                  <a:srgbClr val="0000CC"/>
                </a:solidFill>
                <a:latin typeface="Calibri" pitchFamily="34" charset="0"/>
              </a:endParaRPr>
            </a:p>
            <a:p>
              <a:pPr eaLnBrk="0" hangingPunct="0"/>
              <a:r>
                <a:rPr lang="en-US" altLang="zh-CN" sz="2200" b="1">
                  <a:solidFill>
                    <a:srgbClr val="0000CC"/>
                  </a:solidFill>
                  <a:latin typeface="Calibri" pitchFamily="34" charset="0"/>
                  <a:cs typeface="Times New Roman" pitchFamily="18" charset="0"/>
                </a:rPr>
                <a:t>+showPicture()</a:t>
              </a:r>
              <a:endParaRPr lang="en-US" altLang="zh-CN" sz="2200" b="1">
                <a:solidFill>
                  <a:srgbClr val="0000CC"/>
                </a:solidFill>
                <a:latin typeface="Calibri" pitchFamily="34" charset="0"/>
              </a:endParaRPr>
            </a:p>
          </p:txBody>
        </p:sp>
      </p:grpSp>
      <p:sp>
        <p:nvSpPr>
          <p:cNvPr id="73750" name="Line 40"/>
          <p:cNvSpPr>
            <a:spLocks noChangeShapeType="1"/>
          </p:cNvSpPr>
          <p:nvPr/>
        </p:nvSpPr>
        <p:spPr bwMode="auto">
          <a:xfrm>
            <a:off x="5516563" y="5180013"/>
            <a:ext cx="0" cy="358775"/>
          </a:xfrm>
          <a:prstGeom prst="line">
            <a:avLst/>
          </a:prstGeom>
          <a:noFill/>
          <a:ln w="9525">
            <a:solidFill>
              <a:schemeClr val="tx1"/>
            </a:solidFill>
            <a:round/>
            <a:headEnd/>
            <a:tailEnd/>
          </a:ln>
        </p:spPr>
        <p:txBody>
          <a:bodyPr/>
          <a:lstStyle/>
          <a:p>
            <a:endParaRPr lang="zh-CN" altLang="en-US"/>
          </a:p>
        </p:txBody>
      </p:sp>
      <p:sp>
        <p:nvSpPr>
          <p:cNvPr id="2" name="Rectangle 26"/>
          <p:cNvSpPr>
            <a:spLocks noChangeArrowheads="1"/>
          </p:cNvSpPr>
          <p:nvPr/>
        </p:nvSpPr>
        <p:spPr bwMode="auto">
          <a:xfrm>
            <a:off x="2343150" y="2054225"/>
            <a:ext cx="2147888" cy="363538"/>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SuperHouse</a:t>
            </a:r>
            <a:endParaRPr lang="en-US" altLang="zh-CN" sz="2400"/>
          </a:p>
        </p:txBody>
      </p:sp>
      <p:sp>
        <p:nvSpPr>
          <p:cNvPr id="73751" name="Rectangle 25"/>
          <p:cNvSpPr>
            <a:spLocks noChangeArrowheads="1"/>
          </p:cNvSpPr>
          <p:nvPr/>
        </p:nvSpPr>
        <p:spPr bwMode="auto">
          <a:xfrm>
            <a:off x="2347913" y="2417763"/>
            <a:ext cx="2147887" cy="774700"/>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latin typeface="Times New Roman" pitchFamily="18" charset="0"/>
                <a:cs typeface="Times New Roman" pitchFamily="18" charset="0"/>
              </a:rPr>
              <a:t>+getHouseInfo()</a:t>
            </a:r>
            <a:endParaRPr lang="en-US" altLang="zh-CN" sz="2400"/>
          </a:p>
          <a:p>
            <a:pPr eaLnBrk="0" hangingPunct="0"/>
            <a:r>
              <a:rPr lang="en-US" altLang="zh-CN" sz="2400">
                <a:latin typeface="Times New Roman" pitchFamily="18" charset="0"/>
                <a:cs typeface="Times New Roman" pitchFamily="18" charset="0"/>
              </a:rPr>
              <a:t>+showPicture()</a:t>
            </a:r>
            <a:endParaRPr lang="en-US" altLang="zh-CN" sz="2400"/>
          </a:p>
        </p:txBody>
      </p:sp>
      <p:sp>
        <p:nvSpPr>
          <p:cNvPr id="73752" name="Rectangle 26"/>
          <p:cNvSpPr>
            <a:spLocks noChangeArrowheads="1"/>
          </p:cNvSpPr>
          <p:nvPr/>
        </p:nvSpPr>
        <p:spPr bwMode="auto">
          <a:xfrm>
            <a:off x="4586288" y="2052638"/>
            <a:ext cx="2120900" cy="363537"/>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latin typeface="Times New Roman" pitchFamily="18" charset="0"/>
                <a:cs typeface="Times New Roman" pitchFamily="18" charset="0"/>
              </a:rPr>
              <a:t>MediumHouse</a:t>
            </a:r>
            <a:endParaRPr lang="en-US" altLang="zh-CN" sz="2400"/>
          </a:p>
        </p:txBody>
      </p:sp>
      <p:sp>
        <p:nvSpPr>
          <p:cNvPr id="73753" name="Rectangle 25"/>
          <p:cNvSpPr>
            <a:spLocks noChangeArrowheads="1"/>
          </p:cNvSpPr>
          <p:nvPr/>
        </p:nvSpPr>
        <p:spPr bwMode="auto">
          <a:xfrm>
            <a:off x="4578350" y="2428875"/>
            <a:ext cx="2120900" cy="774700"/>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a:latin typeface="Times New Roman" pitchFamily="18" charset="0"/>
                <a:cs typeface="Times New Roman" pitchFamily="18" charset="0"/>
              </a:rPr>
              <a:t>+getHouseInfo()</a:t>
            </a:r>
            <a:endParaRPr lang="en-US" altLang="zh-CN" sz="2400"/>
          </a:p>
          <a:p>
            <a:pPr eaLnBrk="0" hangingPunct="0"/>
            <a:r>
              <a:rPr lang="en-US" altLang="zh-CN" sz="2400">
                <a:latin typeface="Times New Roman" pitchFamily="18" charset="0"/>
                <a:cs typeface="Times New Roman" pitchFamily="18" charset="0"/>
              </a:rPr>
              <a:t>+showPicture()</a:t>
            </a:r>
            <a:endParaRPr lang="en-US" altLang="zh-CN" sz="2400"/>
          </a:p>
        </p:txBody>
      </p:sp>
      <p:sp>
        <p:nvSpPr>
          <p:cNvPr id="73755" name="Line 28"/>
          <p:cNvSpPr>
            <a:spLocks noChangeShapeType="1"/>
          </p:cNvSpPr>
          <p:nvPr/>
        </p:nvSpPr>
        <p:spPr bwMode="auto">
          <a:xfrm>
            <a:off x="7824788" y="1844675"/>
            <a:ext cx="0" cy="323850"/>
          </a:xfrm>
          <a:prstGeom prst="line">
            <a:avLst/>
          </a:prstGeom>
          <a:noFill/>
          <a:ln w="9525">
            <a:solidFill>
              <a:schemeClr val="tx1"/>
            </a:solidFill>
            <a:round/>
            <a:headEnd/>
            <a:tailEnd/>
          </a:ln>
        </p:spPr>
        <p:txBody>
          <a:bodyPr/>
          <a:lstStyle/>
          <a:p>
            <a:endParaRPr lang="zh-CN" altLang="en-US"/>
          </a:p>
        </p:txBody>
      </p:sp>
      <p:grpSp>
        <p:nvGrpSpPr>
          <p:cNvPr id="73756" name="组合 2"/>
          <p:cNvGrpSpPr>
            <a:grpSpLocks/>
          </p:cNvGrpSpPr>
          <p:nvPr/>
        </p:nvGrpSpPr>
        <p:grpSpPr bwMode="auto">
          <a:xfrm>
            <a:off x="6764338" y="2052638"/>
            <a:ext cx="2128837" cy="1150937"/>
            <a:chOff x="6764338" y="1988840"/>
            <a:chExt cx="2128142" cy="1151889"/>
          </a:xfrm>
        </p:grpSpPr>
        <p:sp>
          <p:nvSpPr>
            <p:cNvPr id="73758" name="Rectangle 26"/>
            <p:cNvSpPr>
              <a:spLocks noChangeArrowheads="1"/>
            </p:cNvSpPr>
            <p:nvPr/>
          </p:nvSpPr>
          <p:spPr bwMode="auto">
            <a:xfrm>
              <a:off x="6772275" y="1988840"/>
              <a:ext cx="2120205" cy="363538"/>
            </a:xfrm>
            <a:prstGeom prst="rect">
              <a:avLst/>
            </a:prstGeom>
            <a:solidFill>
              <a:srgbClr val="FFFFFF"/>
            </a:solidFill>
            <a:ln w="9525">
              <a:solidFill>
                <a:srgbClr val="000000"/>
              </a:solidFill>
              <a:miter lim="800000"/>
              <a:headEnd/>
              <a:tailEnd/>
            </a:ln>
          </p:spPr>
          <p:txBody>
            <a:bodyPr lIns="0" tIns="18000" rIns="0" bIns="18000" anchor="ctr"/>
            <a:lstStyle/>
            <a:p>
              <a:pPr algn="ctr"/>
              <a:r>
                <a:rPr lang="en-US" altLang="zh-CN" sz="2400" b="1">
                  <a:solidFill>
                    <a:srgbClr val="0000CC"/>
                  </a:solidFill>
                  <a:latin typeface="Calibri" pitchFamily="34" charset="0"/>
                  <a:cs typeface="Times New Roman" pitchFamily="18" charset="0"/>
                </a:rPr>
                <a:t>EconHouse</a:t>
              </a:r>
              <a:endParaRPr lang="en-US" altLang="zh-CN" sz="2400" b="1">
                <a:solidFill>
                  <a:srgbClr val="0000CC"/>
                </a:solidFill>
                <a:latin typeface="Calibri" pitchFamily="34" charset="0"/>
              </a:endParaRPr>
            </a:p>
          </p:txBody>
        </p:sp>
        <p:sp>
          <p:nvSpPr>
            <p:cNvPr id="73759" name="Rectangle 25"/>
            <p:cNvSpPr>
              <a:spLocks noChangeArrowheads="1"/>
            </p:cNvSpPr>
            <p:nvPr/>
          </p:nvSpPr>
          <p:spPr bwMode="auto">
            <a:xfrm>
              <a:off x="6764338" y="2365714"/>
              <a:ext cx="2120205" cy="775015"/>
            </a:xfrm>
            <a:prstGeom prst="rect">
              <a:avLst/>
            </a:prstGeom>
            <a:solidFill>
              <a:srgbClr val="FFFFFF"/>
            </a:solidFill>
            <a:ln w="9525">
              <a:solidFill>
                <a:srgbClr val="000000"/>
              </a:solidFill>
              <a:miter lim="800000"/>
              <a:headEnd/>
              <a:tailEnd/>
            </a:ln>
          </p:spPr>
          <p:txBody>
            <a:bodyPr lIns="0" tIns="18000" rIns="0" bIns="18000" anchor="ctr">
              <a:spAutoFit/>
            </a:bodyPr>
            <a:lstStyle/>
            <a:p>
              <a:r>
                <a:rPr lang="en-US" altLang="zh-CN" sz="2400" b="1">
                  <a:solidFill>
                    <a:srgbClr val="0000CC"/>
                  </a:solidFill>
                  <a:latin typeface="Calibri" pitchFamily="34" charset="0"/>
                  <a:cs typeface="Times New Roman" pitchFamily="18" charset="0"/>
                </a:rPr>
                <a:t>+getHouseInfo()</a:t>
              </a:r>
              <a:endParaRPr lang="en-US" altLang="zh-CN" sz="2400" b="1">
                <a:solidFill>
                  <a:srgbClr val="0000CC"/>
                </a:solidFill>
                <a:latin typeface="Calibri" pitchFamily="34" charset="0"/>
              </a:endParaRPr>
            </a:p>
            <a:p>
              <a:pPr eaLnBrk="0" hangingPunct="0"/>
              <a:r>
                <a:rPr lang="en-US" altLang="zh-CN" sz="2400" b="1">
                  <a:solidFill>
                    <a:srgbClr val="0000CC"/>
                  </a:solidFill>
                  <a:latin typeface="Calibri" pitchFamily="34" charset="0"/>
                  <a:cs typeface="Times New Roman" pitchFamily="18" charset="0"/>
                </a:rPr>
                <a:t>+showPicture()</a:t>
              </a:r>
              <a:endParaRPr lang="en-US" altLang="zh-CN" sz="2400" b="1">
                <a:solidFill>
                  <a:srgbClr val="0000CC"/>
                </a:solidFill>
                <a:latin typeface="Calibri" pitchFamily="34" charset="0"/>
              </a:endParaRPr>
            </a:p>
          </p:txBody>
        </p:sp>
      </p:grpSp>
      <p:sp>
        <p:nvSpPr>
          <p:cNvPr id="3" name="AutoShape 3">
            <a:hlinkClick r:id="rId2" action="ppaction://hlinksldjump"/>
          </p:cNvPr>
          <p:cNvSpPr>
            <a:spLocks noChangeArrowheads="1"/>
          </p:cNvSpPr>
          <p:nvPr/>
        </p:nvSpPr>
        <p:spPr bwMode="auto">
          <a:xfrm>
            <a:off x="7235825" y="5949950"/>
            <a:ext cx="1584325" cy="574675"/>
          </a:xfrm>
          <a:prstGeom prst="bevel">
            <a:avLst>
              <a:gd name="adj" fmla="val 12500"/>
            </a:avLst>
          </a:prstGeom>
          <a:solidFill>
            <a:srgbClr val="FFC000"/>
          </a:solidFill>
          <a:ln w="9525">
            <a:solidFill>
              <a:schemeClr val="tx1"/>
            </a:solidFill>
            <a:miter lim="800000"/>
            <a:headEnd/>
            <a:tailEnd/>
          </a:ln>
        </p:spPr>
        <p:txBody>
          <a:bodyPr wrap="none" anchor="ctr"/>
          <a:lstStyle/>
          <a:p>
            <a:pPr algn="ctr"/>
            <a:r>
              <a:rPr lang="en-US" altLang="zh-CN" sz="2800" b="1"/>
              <a:t>Back</a:t>
            </a:r>
          </a:p>
        </p:txBody>
      </p:sp>
      <p:sp>
        <p:nvSpPr>
          <p:cNvPr id="73757" name="Text Box 33"/>
          <p:cNvSpPr txBox="1">
            <a:spLocks noChangeArrowheads="1"/>
          </p:cNvSpPr>
          <p:nvPr/>
        </p:nvSpPr>
        <p:spPr bwMode="auto">
          <a:xfrm>
            <a:off x="5364163" y="3716338"/>
            <a:ext cx="3600450" cy="946150"/>
          </a:xfrm>
          <a:prstGeom prst="rect">
            <a:avLst/>
          </a:prstGeom>
          <a:noFill/>
          <a:ln w="9525">
            <a:noFill/>
            <a:miter lim="800000"/>
            <a:headEnd/>
            <a:tailEnd/>
          </a:ln>
        </p:spPr>
        <p:txBody>
          <a:bodyPr>
            <a:spAutoFit/>
          </a:bodyPr>
          <a:lstStyle/>
          <a:p>
            <a:pPr>
              <a:spcBef>
                <a:spcPct val="50000"/>
              </a:spcBef>
            </a:pPr>
            <a:r>
              <a:rPr lang="en-US" altLang="zh-CN" sz="2800" b="1">
                <a:solidFill>
                  <a:srgbClr val="0000CC"/>
                </a:solidFill>
              </a:rPr>
              <a:t>Add a new category class hierarchy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55"/>
                                        </p:tgtEl>
                                        <p:attrNameLst>
                                          <p:attrName>style.visibility</p:attrName>
                                        </p:attrNameLst>
                                      </p:cBhvr>
                                      <p:to>
                                        <p:strVal val="visible"/>
                                      </p:to>
                                    </p:set>
                                    <p:animEffect transition="in" filter="slide(fromBottom)">
                                      <p:cBhvr>
                                        <p:cTn id="7" dur="500"/>
                                        <p:tgtEl>
                                          <p:spTgt spid="73755"/>
                                        </p:tgtEl>
                                      </p:cBhvr>
                                    </p:animEffect>
                                  </p:childTnLst>
                                </p:cTn>
                              </p:par>
                              <p:par>
                                <p:cTn id="8" presetID="12" presetClass="entr" presetSubtype="4" fill="hold" nodeType="withEffect">
                                  <p:stCondLst>
                                    <p:cond delay="0"/>
                                  </p:stCondLst>
                                  <p:childTnLst>
                                    <p:set>
                                      <p:cBhvr>
                                        <p:cTn id="9" dur="1" fill="hold">
                                          <p:stCondLst>
                                            <p:cond delay="0"/>
                                          </p:stCondLst>
                                        </p:cTn>
                                        <p:tgtEl>
                                          <p:spTgt spid="73756"/>
                                        </p:tgtEl>
                                        <p:attrNameLst>
                                          <p:attrName>style.visibility</p:attrName>
                                        </p:attrNameLst>
                                      </p:cBhvr>
                                      <p:to>
                                        <p:strVal val="visible"/>
                                      </p:to>
                                    </p:set>
                                    <p:animEffect transition="in" filter="slide(fromBottom)">
                                      <p:cBhvr>
                                        <p:cTn id="10" dur="500"/>
                                        <p:tgtEl>
                                          <p:spTgt spid="7375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3763"/>
                                        </p:tgtEl>
                                        <p:attrNameLst>
                                          <p:attrName>style.visibility</p:attrName>
                                        </p:attrNameLst>
                                      </p:cBhvr>
                                      <p:to>
                                        <p:strVal val="visible"/>
                                      </p:to>
                                    </p:set>
                                    <p:animEffect transition="in" filter="slide(fromBottom)">
                                      <p:cBhvr>
                                        <p:cTn id="15" dur="500"/>
                                        <p:tgtEl>
                                          <p:spTgt spid="7376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73750"/>
                                        </p:tgtEl>
                                        <p:attrNameLst>
                                          <p:attrName>style.visibility</p:attrName>
                                        </p:attrNameLst>
                                      </p:cBhvr>
                                      <p:to>
                                        <p:strVal val="visible"/>
                                      </p:to>
                                    </p:set>
                                    <p:animEffect transition="in" filter="slide(fromBottom)">
                                      <p:cBhvr>
                                        <p:cTn id="18" dur="500"/>
                                        <p:tgtEl>
                                          <p:spTgt spid="7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0" grpId="0" animBg="1"/>
      <p:bldP spid="7375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a:lstStyle/>
          <a:p>
            <a:endParaRPr lang="zh-CN" altLang="en-US" smtClean="0"/>
          </a:p>
        </p:txBody>
      </p:sp>
      <p:sp>
        <p:nvSpPr>
          <p:cNvPr id="89092" name="AutoShape 4"/>
          <p:cNvSpPr>
            <a:spLocks noChangeArrowheads="1"/>
          </p:cNvSpPr>
          <p:nvPr/>
        </p:nvSpPr>
        <p:spPr bwMode="auto">
          <a:xfrm>
            <a:off x="755650" y="3068638"/>
            <a:ext cx="7596188" cy="1081087"/>
          </a:xfrm>
          <a:prstGeom prst="bevel">
            <a:avLst>
              <a:gd name="adj" fmla="val 12500"/>
            </a:avLst>
          </a:prstGeom>
          <a:solidFill>
            <a:srgbClr val="FFCC00">
              <a:alpha val="17000"/>
            </a:srgbClr>
          </a:solidFill>
          <a:ln w="9525">
            <a:solidFill>
              <a:schemeClr val="tx1"/>
            </a:solidFill>
            <a:miter lim="800000"/>
            <a:headEnd/>
            <a:tailEnd/>
          </a:ln>
          <a:effectLst/>
        </p:spPr>
        <p:txBody>
          <a:bodyPr wrap="none" anchor="ctr"/>
          <a:lstStyle/>
          <a:p>
            <a:pPr algn="ctr">
              <a:defRPr/>
            </a:pPr>
            <a:r>
              <a:rPr lang="en-US" altLang="en-US" sz="3600" b="1">
                <a:effectLst>
                  <a:outerShdw blurRad="38100" dist="38100" dir="2700000" algn="tl">
                    <a:srgbClr val="FFFFFF"/>
                  </a:outerShdw>
                </a:effectLst>
              </a:rPr>
              <a:t>Dependency inversion principle </a:t>
            </a:r>
            <a:r>
              <a:rPr lang="en-US" altLang="zh-CN" sz="3600" b="1">
                <a:effectLst>
                  <a:outerShdw blurRad="38100" dist="38100" dir="2700000" algn="tl">
                    <a:srgbClr val="FFFFFF"/>
                  </a:outerShdw>
                </a:effectLst>
              </a:rPr>
              <a:t> </a:t>
            </a:r>
            <a:endParaRPr lang="zh-CN" altLang="en-US" sz="36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2"/>
          <p:cNvSpPr>
            <a:spLocks noGrp="1"/>
          </p:cNvSpPr>
          <p:nvPr>
            <p:ph idx="1"/>
          </p:nvPr>
        </p:nvSpPr>
        <p:spPr>
          <a:xfrm>
            <a:off x="179512" y="1484313"/>
            <a:ext cx="8712968" cy="4537075"/>
          </a:xfrm>
        </p:spPr>
        <p:txBody>
          <a:bodyPr/>
          <a:lstStyle/>
          <a:p>
            <a:pPr marL="609600" indent="-609600" eaLnBrk="1" hangingPunct="1"/>
            <a:r>
              <a:rPr lang="zh-CN" altLang="zh-CN" sz="3000" b="1" dirty="0" smtClean="0">
                <a:solidFill>
                  <a:srgbClr val="0000CC"/>
                </a:solidFill>
                <a:latin typeface="微软雅黑" panose="020B0503020204020204" pitchFamily="34" charset="-122"/>
                <a:ea typeface="微软雅黑" panose="020B0503020204020204" pitchFamily="34" charset="-122"/>
              </a:rPr>
              <a:t>依赖倒转原则</a:t>
            </a:r>
            <a:r>
              <a:rPr lang="zh-CN" altLang="en-US" sz="3000" b="1" dirty="0" smtClean="0">
                <a:solidFill>
                  <a:srgbClr val="0000CC"/>
                </a:solidFill>
                <a:latin typeface="微软雅黑" panose="020B0503020204020204" pitchFamily="34" charset="-122"/>
                <a:ea typeface="微软雅黑" panose="020B0503020204020204" pitchFamily="34" charset="-122"/>
              </a:rPr>
              <a:t>的定义</a:t>
            </a:r>
            <a:endParaRPr lang="en-US" altLang="zh-CN" sz="3000" b="1" dirty="0" smtClean="0">
              <a:solidFill>
                <a:srgbClr val="0000CC"/>
              </a:solidFill>
              <a:latin typeface="微软雅黑" panose="020B0503020204020204" pitchFamily="34" charset="-122"/>
              <a:ea typeface="微软雅黑" panose="020B0503020204020204" pitchFamily="34" charset="-122"/>
            </a:endParaRPr>
          </a:p>
          <a:p>
            <a:pPr marL="609600" indent="-609600" eaLnBrk="1" hangingPunct="1"/>
            <a:r>
              <a:rPr lang="en-US" altLang="zh-CN" sz="3000" b="1" dirty="0" smtClean="0">
                <a:latin typeface="微软雅黑" panose="020B0503020204020204" pitchFamily="34" charset="-122"/>
                <a:ea typeface="微软雅黑" panose="020B0503020204020204" pitchFamily="34" charset="-122"/>
              </a:rPr>
              <a:t>The </a:t>
            </a:r>
            <a:r>
              <a:rPr lang="en-US" altLang="zh-CN" sz="3000" b="1" dirty="0" smtClean="0">
                <a:solidFill>
                  <a:srgbClr val="0000CC"/>
                </a:solidFill>
                <a:latin typeface="微软雅黑" panose="020B0503020204020204" pitchFamily="34" charset="-122"/>
                <a:ea typeface="微软雅黑" panose="020B0503020204020204" pitchFamily="34" charset="-122"/>
              </a:rPr>
              <a:t>Dependency inversion principle</a:t>
            </a:r>
            <a:r>
              <a:rPr lang="en-US" altLang="zh-CN" sz="3000" b="1" dirty="0" smtClean="0">
                <a:latin typeface="微软雅黑" panose="020B0503020204020204" pitchFamily="34" charset="-122"/>
                <a:ea typeface="微软雅黑" panose="020B0503020204020204" pitchFamily="34" charset="-122"/>
              </a:rPr>
              <a:t> states:</a:t>
            </a:r>
            <a:endParaRPr lang="zh-CN" altLang="zh-CN" sz="3000" b="1" dirty="0" smtClean="0">
              <a:latin typeface="微软雅黑" panose="020B0503020204020204" pitchFamily="34" charset="-122"/>
              <a:ea typeface="微软雅黑" panose="020B0503020204020204" pitchFamily="34" charset="-122"/>
            </a:endParaRPr>
          </a:p>
          <a:p>
            <a:pPr marL="1371600" lvl="2" indent="-457200" eaLnBrk="1" hangingPunct="1">
              <a:buFont typeface="Wingdings" pitchFamily="2" charset="2"/>
              <a:buAutoNum type="arabicPeriod"/>
            </a:pPr>
            <a:r>
              <a:rPr lang="en-US" altLang="zh-CN" sz="3000" b="1" dirty="0" smtClean="0">
                <a:latin typeface="微软雅黑" panose="020B0503020204020204" pitchFamily="34" charset="-122"/>
                <a:ea typeface="微软雅黑" panose="020B0503020204020204" pitchFamily="34" charset="-122"/>
              </a:rPr>
              <a:t>High-level modules should not depend on low-level modules. Both should depend on abstractions.</a:t>
            </a:r>
            <a:endParaRPr lang="zh-CN" altLang="zh-CN" sz="3000" b="1" dirty="0" smtClean="0">
              <a:latin typeface="微软雅黑" panose="020B0503020204020204" pitchFamily="34" charset="-122"/>
              <a:ea typeface="微软雅黑" panose="020B0503020204020204" pitchFamily="34" charset="-122"/>
            </a:endParaRPr>
          </a:p>
          <a:p>
            <a:pPr marL="1371600" lvl="2" indent="-457200" eaLnBrk="1" hangingPunct="1">
              <a:buFont typeface="Wingdings" pitchFamily="2" charset="2"/>
              <a:buAutoNum type="arabicPeriod"/>
            </a:pPr>
            <a:r>
              <a:rPr lang="en-US" altLang="zh-CN" sz="3000" b="1" dirty="0" smtClean="0">
                <a:latin typeface="微软雅黑" panose="020B0503020204020204" pitchFamily="34" charset="-122"/>
                <a:ea typeface="微软雅黑" panose="020B0503020204020204" pitchFamily="34" charset="-122"/>
              </a:rPr>
              <a:t>Abstractions should not depend on details. Details should depend on abstractions.</a:t>
            </a:r>
            <a:endParaRPr lang="zh-CN" altLang="zh-CN" sz="3000" b="1" dirty="0" smtClean="0">
              <a:latin typeface="微软雅黑" panose="020B0503020204020204" pitchFamily="34" charset="-122"/>
              <a:ea typeface="微软雅黑" panose="020B0503020204020204" pitchFamily="34" charset="-122"/>
            </a:endParaRPr>
          </a:p>
        </p:txBody>
      </p:sp>
      <p:sp>
        <p:nvSpPr>
          <p:cNvPr id="75778" name="标题 1"/>
          <p:cNvSpPr>
            <a:spLocks/>
          </p:cNvSpPr>
          <p:nvPr/>
        </p:nvSpPr>
        <p:spPr bwMode="auto">
          <a:xfrm>
            <a:off x="61664" y="202283"/>
            <a:ext cx="8686800" cy="706437"/>
          </a:xfrm>
          <a:prstGeom prst="rect">
            <a:avLst/>
          </a:prstGeom>
          <a:noFill/>
          <a:ln w="9525">
            <a:noFill/>
            <a:miter lim="800000"/>
            <a:headEnd/>
            <a:tailEnd/>
          </a:ln>
        </p:spPr>
        <p:txBody>
          <a:bodyPr anchor="ctr"/>
          <a:lstStyle/>
          <a:p>
            <a:pPr algn="ctr"/>
            <a:r>
              <a:rPr lang="en-US" altLang="zh-CN" sz="2800" b="1" dirty="0">
                <a:latin typeface="微软雅黑" panose="020B0503020204020204" pitchFamily="34" charset="-122"/>
                <a:ea typeface="微软雅黑" panose="020B0503020204020204" pitchFamily="34" charset="-122"/>
              </a:rPr>
              <a:t>Dependency inversion principle (</a:t>
            </a:r>
            <a:r>
              <a:rPr lang="zh-CN" altLang="zh-CN" sz="2800" b="1" dirty="0">
                <a:latin typeface="微软雅黑" panose="020B0503020204020204" pitchFamily="34" charset="-122"/>
                <a:ea typeface="微软雅黑" panose="020B0503020204020204" pitchFamily="34" charset="-122"/>
              </a:rPr>
              <a:t>依赖倒转原则</a:t>
            </a:r>
            <a:r>
              <a:rPr lang="en-US" altLang="zh-CN" sz="2800" b="1"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5777">
                                            <p:txEl>
                                              <p:pRg st="3" end="3"/>
                                            </p:txEl>
                                          </p:spTgt>
                                        </p:tgtEl>
                                        <p:attrNameLst>
                                          <p:attrName>style.visibility</p:attrName>
                                        </p:attrNameLst>
                                      </p:cBhvr>
                                      <p:to>
                                        <p:strVal val="visible"/>
                                      </p:to>
                                    </p:set>
                                    <p:animEffect transition="in" filter="slide(fromBottom)">
                                      <p:cBhvr>
                                        <p:cTn id="7" dur="500"/>
                                        <p:tgtEl>
                                          <p:spTgt spid="757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a:xfrm>
            <a:off x="250825" y="836613"/>
            <a:ext cx="8497888" cy="5184775"/>
          </a:xfrm>
        </p:spPr>
        <p:txBody>
          <a:bodyPr/>
          <a:lstStyle/>
          <a:p>
            <a:pPr eaLnBrk="1" hangingPunct="1"/>
            <a:r>
              <a:rPr lang="zh-CN" altLang="en-US" sz="2900" b="1" dirty="0" smtClean="0">
                <a:solidFill>
                  <a:srgbClr val="0000CC"/>
                </a:solidFill>
                <a:latin typeface="微软雅黑" panose="020B0503020204020204" pitchFamily="34" charset="-122"/>
                <a:ea typeface="微软雅黑" panose="020B0503020204020204" pitchFamily="34" charset="-122"/>
              </a:rPr>
              <a:t>结构化设计中的依赖关系</a:t>
            </a:r>
          </a:p>
          <a:p>
            <a:pPr eaLnBrk="1" hangingPunct="1"/>
            <a:r>
              <a:rPr lang="en-US" altLang="zh-CN" sz="2900" b="1" dirty="0" smtClean="0">
                <a:latin typeface="微软雅黑" panose="020B0503020204020204" pitchFamily="34" charset="-122"/>
                <a:ea typeface="微软雅黑" panose="020B0503020204020204" pitchFamily="34" charset="-122"/>
              </a:rPr>
              <a:t>In structured design, lower-level components are designed to be consumed by higher-level components which enable increasingly complex systems to be built. </a:t>
            </a:r>
          </a:p>
          <a:p>
            <a:pPr eaLnBrk="1" hangingPunct="1"/>
            <a:r>
              <a:rPr lang="en-US" altLang="zh-CN" sz="2900" b="1" dirty="0" smtClean="0">
                <a:latin typeface="微软雅黑" panose="020B0503020204020204" pitchFamily="34" charset="-122"/>
                <a:ea typeface="微软雅黑" panose="020B0503020204020204" pitchFamily="34" charset="-122"/>
              </a:rPr>
              <a:t>Higher-level components depend directly upon lower-level components to achieve some task. </a:t>
            </a:r>
          </a:p>
          <a:p>
            <a:pPr eaLnBrk="1" hangingPunct="1"/>
            <a:r>
              <a:rPr lang="en-US" altLang="zh-CN" sz="2900" b="1" dirty="0" smtClean="0">
                <a:latin typeface="微软雅黑" panose="020B0503020204020204" pitchFamily="34" charset="-122"/>
                <a:ea typeface="微软雅黑" panose="020B0503020204020204" pitchFamily="34" charset="-122"/>
              </a:rPr>
              <a:t>This dependency upon lower-level components limits the reuse opportunities of the higher-level components.</a:t>
            </a:r>
            <a:endParaRPr lang="zh-CN" altLang="en-US" sz="29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6801">
                                            <p:txEl>
                                              <p:pRg st="2" end="2"/>
                                            </p:txEl>
                                          </p:spTgt>
                                        </p:tgtEl>
                                        <p:attrNameLst>
                                          <p:attrName>style.visibility</p:attrName>
                                        </p:attrNameLst>
                                      </p:cBhvr>
                                      <p:to>
                                        <p:strVal val="visible"/>
                                      </p:to>
                                    </p:set>
                                    <p:animEffect transition="in" filter="slide(fromBottom)">
                                      <p:cBhvr>
                                        <p:cTn id="7" dur="500"/>
                                        <p:tgtEl>
                                          <p:spTgt spid="768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6801">
                                            <p:txEl>
                                              <p:pRg st="3" end="3"/>
                                            </p:txEl>
                                          </p:spTgt>
                                        </p:tgtEl>
                                        <p:attrNameLst>
                                          <p:attrName>style.visibility</p:attrName>
                                        </p:attrNameLst>
                                      </p:cBhvr>
                                      <p:to>
                                        <p:strVal val="visible"/>
                                      </p:to>
                                    </p:set>
                                    <p:animEffect transition="in" filter="slide(fromBottom)">
                                      <p:cBhvr>
                                        <p:cTn id="12" dur="500"/>
                                        <p:tgtEl>
                                          <p:spTgt spid="768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0"/>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77826" name="Rectangle 18"/>
          <p:cNvSpPr>
            <a:spLocks noChangeArrowheads="1"/>
          </p:cNvSpPr>
          <p:nvPr/>
        </p:nvSpPr>
        <p:spPr bwMode="auto">
          <a:xfrm>
            <a:off x="3136900" y="1268413"/>
            <a:ext cx="2516188" cy="509587"/>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ea typeface="Times-Roman"/>
                <a:cs typeface="Times New Roman" pitchFamily="18" charset="0"/>
              </a:rPr>
              <a:t>Function</a:t>
            </a:r>
          </a:p>
        </p:txBody>
      </p:sp>
      <p:sp>
        <p:nvSpPr>
          <p:cNvPr id="77827" name="Rectangle 17"/>
          <p:cNvSpPr>
            <a:spLocks noChangeArrowheads="1"/>
          </p:cNvSpPr>
          <p:nvPr/>
        </p:nvSpPr>
        <p:spPr bwMode="auto">
          <a:xfrm>
            <a:off x="323850" y="4021138"/>
            <a:ext cx="1873250"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latin typeface="Times New Roman" pitchFamily="18" charset="0"/>
                <a:ea typeface="Times-Roman"/>
                <a:cs typeface="Times New Roman" pitchFamily="18" charset="0"/>
              </a:rPr>
              <a:t>Function</a:t>
            </a:r>
          </a:p>
        </p:txBody>
      </p:sp>
      <p:sp>
        <p:nvSpPr>
          <p:cNvPr id="77828" name="Rectangle 16"/>
          <p:cNvSpPr>
            <a:spLocks noChangeArrowheads="1"/>
          </p:cNvSpPr>
          <p:nvPr/>
        </p:nvSpPr>
        <p:spPr bwMode="auto">
          <a:xfrm>
            <a:off x="1620838" y="2682875"/>
            <a:ext cx="2232025" cy="509588"/>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latin typeface="Times New Roman" pitchFamily="18" charset="0"/>
                <a:ea typeface="Times-Roman"/>
                <a:cs typeface="Times New Roman" pitchFamily="18" charset="0"/>
              </a:rPr>
              <a:t>Function</a:t>
            </a:r>
          </a:p>
        </p:txBody>
      </p:sp>
      <p:sp>
        <p:nvSpPr>
          <p:cNvPr id="77829" name="Line 15"/>
          <p:cNvSpPr>
            <a:spLocks noChangeShapeType="1"/>
          </p:cNvSpPr>
          <p:nvPr/>
        </p:nvSpPr>
        <p:spPr bwMode="auto">
          <a:xfrm>
            <a:off x="2714625" y="2263775"/>
            <a:ext cx="3667125" cy="0"/>
          </a:xfrm>
          <a:prstGeom prst="line">
            <a:avLst/>
          </a:prstGeom>
          <a:noFill/>
          <a:ln w="38100">
            <a:solidFill>
              <a:srgbClr val="000000"/>
            </a:solidFill>
            <a:round/>
            <a:headEnd/>
            <a:tailEnd/>
          </a:ln>
        </p:spPr>
        <p:txBody>
          <a:bodyPr/>
          <a:lstStyle/>
          <a:p>
            <a:endParaRPr lang="zh-CN" altLang="en-US"/>
          </a:p>
        </p:txBody>
      </p:sp>
      <p:sp>
        <p:nvSpPr>
          <p:cNvPr id="77830" name="Line 12"/>
          <p:cNvSpPr>
            <a:spLocks noChangeShapeType="1"/>
          </p:cNvSpPr>
          <p:nvPr/>
        </p:nvSpPr>
        <p:spPr bwMode="auto">
          <a:xfrm>
            <a:off x="1303338" y="3619500"/>
            <a:ext cx="2705100" cy="1588"/>
          </a:xfrm>
          <a:prstGeom prst="line">
            <a:avLst/>
          </a:prstGeom>
          <a:noFill/>
          <a:ln w="38100">
            <a:solidFill>
              <a:srgbClr val="000000"/>
            </a:solidFill>
            <a:round/>
            <a:headEnd/>
            <a:tailEnd/>
          </a:ln>
        </p:spPr>
        <p:txBody>
          <a:bodyPr/>
          <a:lstStyle/>
          <a:p>
            <a:endParaRPr lang="zh-CN" altLang="en-US"/>
          </a:p>
        </p:txBody>
      </p:sp>
      <p:sp>
        <p:nvSpPr>
          <p:cNvPr id="77831" name="Line 9"/>
          <p:cNvSpPr>
            <a:spLocks noChangeShapeType="1"/>
          </p:cNvSpPr>
          <p:nvPr/>
        </p:nvSpPr>
        <p:spPr bwMode="auto">
          <a:xfrm>
            <a:off x="4441825" y="1774825"/>
            <a:ext cx="0" cy="482600"/>
          </a:xfrm>
          <a:prstGeom prst="line">
            <a:avLst/>
          </a:prstGeom>
          <a:noFill/>
          <a:ln w="38100">
            <a:solidFill>
              <a:srgbClr val="000000"/>
            </a:solidFill>
            <a:round/>
            <a:headEnd/>
            <a:tailEnd type="triangle" w="med" len="med"/>
          </a:ln>
        </p:spPr>
        <p:txBody>
          <a:bodyPr/>
          <a:lstStyle/>
          <a:p>
            <a:endParaRPr lang="zh-CN" altLang="en-US"/>
          </a:p>
        </p:txBody>
      </p:sp>
      <p:sp>
        <p:nvSpPr>
          <p:cNvPr id="77832" name="Line 8"/>
          <p:cNvSpPr>
            <a:spLocks noChangeShapeType="1"/>
          </p:cNvSpPr>
          <p:nvPr/>
        </p:nvSpPr>
        <p:spPr bwMode="auto">
          <a:xfrm>
            <a:off x="2698750" y="3189288"/>
            <a:ext cx="1588" cy="430212"/>
          </a:xfrm>
          <a:prstGeom prst="line">
            <a:avLst/>
          </a:prstGeom>
          <a:noFill/>
          <a:ln w="38100">
            <a:solidFill>
              <a:srgbClr val="000000"/>
            </a:solidFill>
            <a:round/>
            <a:headEnd/>
            <a:tailEnd type="triangle" w="med" len="med"/>
          </a:ln>
        </p:spPr>
        <p:txBody>
          <a:bodyPr/>
          <a:lstStyle/>
          <a:p>
            <a:endParaRPr lang="zh-CN" altLang="en-US"/>
          </a:p>
        </p:txBody>
      </p:sp>
      <p:sp>
        <p:nvSpPr>
          <p:cNvPr id="77833" name="Rectangle 6"/>
          <p:cNvSpPr>
            <a:spLocks noChangeArrowheads="1"/>
          </p:cNvSpPr>
          <p:nvPr/>
        </p:nvSpPr>
        <p:spPr bwMode="auto">
          <a:xfrm>
            <a:off x="5256213" y="2682875"/>
            <a:ext cx="2268537" cy="509588"/>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latin typeface="Times New Roman" pitchFamily="18" charset="0"/>
                <a:ea typeface="Times-Roman"/>
                <a:cs typeface="Times New Roman" pitchFamily="18" charset="0"/>
              </a:rPr>
              <a:t>Function</a:t>
            </a:r>
          </a:p>
        </p:txBody>
      </p:sp>
      <p:sp>
        <p:nvSpPr>
          <p:cNvPr id="77834" name="Rectangle 5"/>
          <p:cNvSpPr>
            <a:spLocks noChangeArrowheads="1"/>
          </p:cNvSpPr>
          <p:nvPr/>
        </p:nvSpPr>
        <p:spPr bwMode="auto">
          <a:xfrm>
            <a:off x="3060700" y="4030663"/>
            <a:ext cx="1800225"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latin typeface="Times New Roman" pitchFamily="18" charset="0"/>
                <a:ea typeface="Times-Roman"/>
                <a:cs typeface="Times New Roman" pitchFamily="18" charset="0"/>
              </a:rPr>
              <a:t>Function</a:t>
            </a:r>
          </a:p>
        </p:txBody>
      </p:sp>
      <p:sp>
        <p:nvSpPr>
          <p:cNvPr id="77835" name="Rectangle 4"/>
          <p:cNvSpPr>
            <a:spLocks noChangeArrowheads="1"/>
          </p:cNvSpPr>
          <p:nvPr/>
        </p:nvSpPr>
        <p:spPr bwMode="auto">
          <a:xfrm>
            <a:off x="5437188" y="4021138"/>
            <a:ext cx="1852612"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latin typeface="Times New Roman" pitchFamily="18" charset="0"/>
                <a:ea typeface="Times-Roman"/>
                <a:cs typeface="Times New Roman" pitchFamily="18" charset="0"/>
              </a:rPr>
              <a:t>Function</a:t>
            </a:r>
          </a:p>
        </p:txBody>
      </p:sp>
      <p:sp>
        <p:nvSpPr>
          <p:cNvPr id="77836" name="Line 8"/>
          <p:cNvSpPr>
            <a:spLocks noChangeShapeType="1"/>
          </p:cNvSpPr>
          <p:nvPr/>
        </p:nvSpPr>
        <p:spPr bwMode="auto">
          <a:xfrm>
            <a:off x="6381750" y="3190875"/>
            <a:ext cx="1588" cy="863600"/>
          </a:xfrm>
          <a:prstGeom prst="line">
            <a:avLst/>
          </a:prstGeom>
          <a:noFill/>
          <a:ln w="38100">
            <a:solidFill>
              <a:srgbClr val="000000"/>
            </a:solidFill>
            <a:round/>
            <a:headEnd/>
            <a:tailEnd type="triangle" w="med" len="med"/>
          </a:ln>
        </p:spPr>
        <p:txBody>
          <a:bodyPr/>
          <a:lstStyle/>
          <a:p>
            <a:endParaRPr lang="zh-CN" altLang="en-US"/>
          </a:p>
        </p:txBody>
      </p:sp>
      <p:sp>
        <p:nvSpPr>
          <p:cNvPr id="77837" name="Line 9"/>
          <p:cNvSpPr>
            <a:spLocks noChangeShapeType="1"/>
          </p:cNvSpPr>
          <p:nvPr/>
        </p:nvSpPr>
        <p:spPr bwMode="auto">
          <a:xfrm>
            <a:off x="8510588" y="1344613"/>
            <a:ext cx="0" cy="1006475"/>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7838" name="Line 9"/>
          <p:cNvSpPr>
            <a:spLocks noChangeShapeType="1"/>
          </p:cNvSpPr>
          <p:nvPr/>
        </p:nvSpPr>
        <p:spPr bwMode="auto">
          <a:xfrm>
            <a:off x="8532813" y="3119438"/>
            <a:ext cx="0" cy="1006475"/>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7839" name="TextBox 1"/>
          <p:cNvSpPr txBox="1">
            <a:spLocks noChangeArrowheads="1"/>
          </p:cNvSpPr>
          <p:nvPr/>
        </p:nvSpPr>
        <p:spPr bwMode="auto">
          <a:xfrm>
            <a:off x="7269163" y="1487488"/>
            <a:ext cx="1192212" cy="641350"/>
          </a:xfrm>
          <a:prstGeom prst="rect">
            <a:avLst/>
          </a:prstGeom>
          <a:noFill/>
          <a:ln w="9525">
            <a:noFill/>
            <a:miter lim="800000"/>
            <a:headEnd/>
            <a:tailEnd/>
          </a:ln>
        </p:spPr>
        <p:txBody>
          <a:bodyPr>
            <a:spAutoFit/>
          </a:bodyPr>
          <a:lstStyle/>
          <a:p>
            <a:r>
              <a:rPr lang="zh-CN" altLang="en-US" sz="3600" b="1" dirty="0">
                <a:solidFill>
                  <a:srgbClr val="0000CC"/>
                </a:solidFill>
                <a:latin typeface="微软雅黑" panose="020B0503020204020204" pitchFamily="34" charset="-122"/>
                <a:ea typeface="微软雅黑" panose="020B0503020204020204" pitchFamily="34" charset="-122"/>
              </a:rPr>
              <a:t>依赖</a:t>
            </a:r>
          </a:p>
        </p:txBody>
      </p:sp>
      <p:sp>
        <p:nvSpPr>
          <p:cNvPr id="77840" name="TextBox 26"/>
          <p:cNvSpPr txBox="1">
            <a:spLocks noChangeArrowheads="1"/>
          </p:cNvSpPr>
          <p:nvPr/>
        </p:nvSpPr>
        <p:spPr bwMode="auto">
          <a:xfrm>
            <a:off x="7262813" y="3298825"/>
            <a:ext cx="1190625" cy="641350"/>
          </a:xfrm>
          <a:prstGeom prst="rect">
            <a:avLst/>
          </a:prstGeom>
          <a:noFill/>
          <a:ln w="9525">
            <a:noFill/>
            <a:miter lim="800000"/>
            <a:headEnd/>
            <a:tailEnd/>
          </a:ln>
        </p:spPr>
        <p:txBody>
          <a:bodyPr>
            <a:spAutoFit/>
          </a:bodyPr>
          <a:lstStyle/>
          <a:p>
            <a:r>
              <a:rPr lang="zh-CN" altLang="en-US" sz="3600" b="1">
                <a:solidFill>
                  <a:srgbClr val="0000CC"/>
                </a:solidFill>
                <a:latin typeface="微软雅黑" panose="020B0503020204020204" pitchFamily="34" charset="-122"/>
                <a:ea typeface="微软雅黑" panose="020B0503020204020204" pitchFamily="34" charset="-122"/>
              </a:rPr>
              <a:t>依赖</a:t>
            </a:r>
          </a:p>
        </p:txBody>
      </p:sp>
      <p:sp>
        <p:nvSpPr>
          <p:cNvPr id="77841" name="矩形 2"/>
          <p:cNvSpPr>
            <a:spLocks noChangeArrowheads="1"/>
          </p:cNvSpPr>
          <p:nvPr/>
        </p:nvSpPr>
        <p:spPr bwMode="auto">
          <a:xfrm>
            <a:off x="684213" y="5519738"/>
            <a:ext cx="6983412" cy="641350"/>
          </a:xfrm>
          <a:prstGeom prst="rect">
            <a:avLst/>
          </a:prstGeom>
          <a:noFill/>
          <a:ln w="9525">
            <a:noFill/>
            <a:miter lim="800000"/>
            <a:headEnd/>
            <a:tailEnd/>
          </a:ln>
        </p:spPr>
        <p:txBody>
          <a:bodyPr>
            <a:spAutoFit/>
          </a:bodyPr>
          <a:lstStyle/>
          <a:p>
            <a:pPr algn="ctr"/>
            <a:r>
              <a:rPr lang="zh-CN" altLang="en-US" sz="3600" b="1">
                <a:latin typeface="黑体" pitchFamily="2" charset="-122"/>
                <a:ea typeface="黑体" pitchFamily="2" charset="-122"/>
              </a:rPr>
              <a:t>结构化设计</a:t>
            </a:r>
            <a:r>
              <a:rPr lang="en-US" altLang="zh-CN" sz="3600" b="1">
                <a:latin typeface="黑体" pitchFamily="2" charset="-122"/>
                <a:ea typeface="黑体" pitchFamily="2" charset="-122"/>
              </a:rPr>
              <a:t>-</a:t>
            </a:r>
            <a:r>
              <a:rPr lang="zh-CN" altLang="en-US" sz="3600" b="1">
                <a:latin typeface="黑体" pitchFamily="2" charset="-122"/>
                <a:ea typeface="黑体" pitchFamily="2" charset="-122"/>
              </a:rPr>
              <a:t>高层依赖于</a:t>
            </a:r>
            <a:r>
              <a:rPr lang="zh-CN" altLang="zh-CN" sz="3600" b="1">
                <a:latin typeface="黑体" pitchFamily="2" charset="-122"/>
                <a:ea typeface="黑体" pitchFamily="2" charset="-122"/>
              </a:rPr>
              <a:t>低层</a:t>
            </a:r>
            <a:endParaRPr lang="zh-CN" altLang="en-US" sz="3600" b="1">
              <a:latin typeface="黑体" pitchFamily="2" charset="-122"/>
              <a:ea typeface="黑体" pitchFamily="2" charset="-122"/>
            </a:endParaRPr>
          </a:p>
        </p:txBody>
      </p:sp>
      <p:sp>
        <p:nvSpPr>
          <p:cNvPr id="77842" name="Line 9"/>
          <p:cNvSpPr>
            <a:spLocks noChangeShapeType="1"/>
          </p:cNvSpPr>
          <p:nvPr/>
        </p:nvSpPr>
        <p:spPr bwMode="auto">
          <a:xfrm>
            <a:off x="2720975" y="2251075"/>
            <a:ext cx="0" cy="482600"/>
          </a:xfrm>
          <a:prstGeom prst="line">
            <a:avLst/>
          </a:prstGeom>
          <a:noFill/>
          <a:ln w="38100">
            <a:solidFill>
              <a:srgbClr val="000000"/>
            </a:solidFill>
            <a:round/>
            <a:headEnd/>
            <a:tailEnd type="triangle" w="med" len="med"/>
          </a:ln>
        </p:spPr>
        <p:txBody>
          <a:bodyPr/>
          <a:lstStyle/>
          <a:p>
            <a:endParaRPr lang="zh-CN" altLang="en-US"/>
          </a:p>
        </p:txBody>
      </p:sp>
      <p:sp>
        <p:nvSpPr>
          <p:cNvPr id="77843" name="Line 9"/>
          <p:cNvSpPr>
            <a:spLocks noChangeShapeType="1"/>
          </p:cNvSpPr>
          <p:nvPr/>
        </p:nvSpPr>
        <p:spPr bwMode="auto">
          <a:xfrm>
            <a:off x="6372225" y="2238375"/>
            <a:ext cx="0" cy="482600"/>
          </a:xfrm>
          <a:prstGeom prst="line">
            <a:avLst/>
          </a:prstGeom>
          <a:noFill/>
          <a:ln w="38100">
            <a:solidFill>
              <a:srgbClr val="000000"/>
            </a:solidFill>
            <a:round/>
            <a:headEnd/>
            <a:tailEnd type="triangle" w="med" len="med"/>
          </a:ln>
        </p:spPr>
        <p:txBody>
          <a:bodyPr/>
          <a:lstStyle/>
          <a:p>
            <a:endParaRPr lang="zh-CN" altLang="en-US"/>
          </a:p>
        </p:txBody>
      </p:sp>
      <p:sp>
        <p:nvSpPr>
          <p:cNvPr id="77844" name="Line 8"/>
          <p:cNvSpPr>
            <a:spLocks noChangeShapeType="1"/>
          </p:cNvSpPr>
          <p:nvPr/>
        </p:nvSpPr>
        <p:spPr bwMode="auto">
          <a:xfrm>
            <a:off x="1331913" y="3646488"/>
            <a:ext cx="1587" cy="430212"/>
          </a:xfrm>
          <a:prstGeom prst="line">
            <a:avLst/>
          </a:prstGeom>
          <a:noFill/>
          <a:ln w="38100">
            <a:solidFill>
              <a:srgbClr val="000000"/>
            </a:solidFill>
            <a:round/>
            <a:headEnd/>
            <a:tailEnd type="triangle" w="med" len="med"/>
          </a:ln>
        </p:spPr>
        <p:txBody>
          <a:bodyPr/>
          <a:lstStyle/>
          <a:p>
            <a:endParaRPr lang="zh-CN" altLang="en-US"/>
          </a:p>
        </p:txBody>
      </p:sp>
      <p:sp>
        <p:nvSpPr>
          <p:cNvPr id="77845" name="Line 8"/>
          <p:cNvSpPr>
            <a:spLocks noChangeShapeType="1"/>
          </p:cNvSpPr>
          <p:nvPr/>
        </p:nvSpPr>
        <p:spPr bwMode="auto">
          <a:xfrm>
            <a:off x="3994150" y="3646488"/>
            <a:ext cx="1588" cy="430212"/>
          </a:xfrm>
          <a:prstGeom prst="line">
            <a:avLst/>
          </a:prstGeom>
          <a:noFill/>
          <a:ln w="38100">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0"/>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78850" name="Rectangle 18"/>
          <p:cNvSpPr>
            <a:spLocks noChangeArrowheads="1"/>
          </p:cNvSpPr>
          <p:nvPr/>
        </p:nvSpPr>
        <p:spPr bwMode="auto">
          <a:xfrm>
            <a:off x="2560638" y="1554163"/>
            <a:ext cx="4029075" cy="509587"/>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ea typeface="Times-Roman"/>
                <a:cs typeface="Times New Roman" pitchFamily="18" charset="0"/>
              </a:rPr>
              <a:t>Class</a:t>
            </a:r>
          </a:p>
        </p:txBody>
      </p:sp>
      <p:sp>
        <p:nvSpPr>
          <p:cNvPr id="78851" name="Rectangle 17"/>
          <p:cNvSpPr>
            <a:spLocks noChangeArrowheads="1"/>
          </p:cNvSpPr>
          <p:nvPr/>
        </p:nvSpPr>
        <p:spPr bwMode="auto">
          <a:xfrm>
            <a:off x="541338" y="4306888"/>
            <a:ext cx="1727200"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ea typeface="Times-Roman"/>
                <a:cs typeface="Times New Roman" pitchFamily="18" charset="0"/>
              </a:rPr>
              <a:t>Class</a:t>
            </a:r>
          </a:p>
        </p:txBody>
      </p:sp>
      <p:sp>
        <p:nvSpPr>
          <p:cNvPr id="78852" name="Rectangle 16"/>
          <p:cNvSpPr>
            <a:spLocks noChangeArrowheads="1"/>
          </p:cNvSpPr>
          <p:nvPr/>
        </p:nvSpPr>
        <p:spPr bwMode="auto">
          <a:xfrm>
            <a:off x="1908175" y="2968625"/>
            <a:ext cx="1727200" cy="509588"/>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ea typeface="Times-Roman"/>
                <a:cs typeface="Times New Roman" pitchFamily="18" charset="0"/>
              </a:rPr>
              <a:t>Class</a:t>
            </a:r>
          </a:p>
        </p:txBody>
      </p:sp>
      <p:sp>
        <p:nvSpPr>
          <p:cNvPr id="78853" name="Line 15"/>
          <p:cNvSpPr>
            <a:spLocks noChangeShapeType="1"/>
          </p:cNvSpPr>
          <p:nvPr/>
        </p:nvSpPr>
        <p:spPr bwMode="auto">
          <a:xfrm>
            <a:off x="2786063" y="2549525"/>
            <a:ext cx="3667125" cy="0"/>
          </a:xfrm>
          <a:prstGeom prst="line">
            <a:avLst/>
          </a:prstGeom>
          <a:noFill/>
          <a:ln w="38100">
            <a:solidFill>
              <a:srgbClr val="000000"/>
            </a:solidFill>
            <a:round/>
            <a:headEnd/>
            <a:tailEnd/>
          </a:ln>
        </p:spPr>
        <p:txBody>
          <a:bodyPr/>
          <a:lstStyle/>
          <a:p>
            <a:endParaRPr lang="zh-CN" altLang="en-US"/>
          </a:p>
        </p:txBody>
      </p:sp>
      <p:sp>
        <p:nvSpPr>
          <p:cNvPr id="78854" name="Line 12"/>
          <p:cNvSpPr>
            <a:spLocks noChangeShapeType="1"/>
          </p:cNvSpPr>
          <p:nvPr/>
        </p:nvSpPr>
        <p:spPr bwMode="auto">
          <a:xfrm>
            <a:off x="1374775" y="3905250"/>
            <a:ext cx="2705100" cy="1588"/>
          </a:xfrm>
          <a:prstGeom prst="line">
            <a:avLst/>
          </a:prstGeom>
          <a:noFill/>
          <a:ln w="38100">
            <a:solidFill>
              <a:srgbClr val="000000"/>
            </a:solidFill>
            <a:round/>
            <a:headEnd/>
            <a:tailEnd/>
          </a:ln>
        </p:spPr>
        <p:txBody>
          <a:bodyPr/>
          <a:lstStyle/>
          <a:p>
            <a:endParaRPr lang="zh-CN" altLang="en-US"/>
          </a:p>
        </p:txBody>
      </p:sp>
      <p:sp>
        <p:nvSpPr>
          <p:cNvPr id="78855" name="Line 9"/>
          <p:cNvSpPr>
            <a:spLocks noChangeShapeType="1"/>
          </p:cNvSpPr>
          <p:nvPr/>
        </p:nvSpPr>
        <p:spPr bwMode="auto">
          <a:xfrm>
            <a:off x="4513263" y="2060575"/>
            <a:ext cx="0" cy="482600"/>
          </a:xfrm>
          <a:prstGeom prst="line">
            <a:avLst/>
          </a:prstGeom>
          <a:noFill/>
          <a:ln w="38100">
            <a:solidFill>
              <a:srgbClr val="000000"/>
            </a:solidFill>
            <a:round/>
            <a:headEnd/>
            <a:tailEnd type="triangle" w="med" len="med"/>
          </a:ln>
        </p:spPr>
        <p:txBody>
          <a:bodyPr/>
          <a:lstStyle/>
          <a:p>
            <a:endParaRPr lang="zh-CN" altLang="en-US"/>
          </a:p>
        </p:txBody>
      </p:sp>
      <p:sp>
        <p:nvSpPr>
          <p:cNvPr id="78856" name="Line 8"/>
          <p:cNvSpPr>
            <a:spLocks noChangeShapeType="1"/>
          </p:cNvSpPr>
          <p:nvPr/>
        </p:nvSpPr>
        <p:spPr bwMode="auto">
          <a:xfrm>
            <a:off x="2770188" y="3475038"/>
            <a:ext cx="1587" cy="430212"/>
          </a:xfrm>
          <a:prstGeom prst="line">
            <a:avLst/>
          </a:prstGeom>
          <a:noFill/>
          <a:ln w="38100">
            <a:solidFill>
              <a:srgbClr val="000000"/>
            </a:solidFill>
            <a:round/>
            <a:headEnd/>
            <a:tailEnd type="triangle" w="med" len="med"/>
          </a:ln>
        </p:spPr>
        <p:txBody>
          <a:bodyPr/>
          <a:lstStyle/>
          <a:p>
            <a:endParaRPr lang="zh-CN" altLang="en-US"/>
          </a:p>
        </p:txBody>
      </p:sp>
      <p:sp>
        <p:nvSpPr>
          <p:cNvPr id="78857" name="Rectangle 6"/>
          <p:cNvSpPr>
            <a:spLocks noChangeArrowheads="1"/>
          </p:cNvSpPr>
          <p:nvPr/>
        </p:nvSpPr>
        <p:spPr bwMode="auto">
          <a:xfrm>
            <a:off x="5472113" y="2968625"/>
            <a:ext cx="1908175" cy="509588"/>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2800" b="1">
                <a:ea typeface="Times-Roman"/>
                <a:cs typeface="Times New Roman" pitchFamily="18" charset="0"/>
              </a:rPr>
              <a:t>Class</a:t>
            </a:r>
          </a:p>
        </p:txBody>
      </p:sp>
      <p:sp>
        <p:nvSpPr>
          <p:cNvPr id="78858" name="Rectangle 5"/>
          <p:cNvSpPr>
            <a:spLocks noChangeArrowheads="1"/>
          </p:cNvSpPr>
          <p:nvPr/>
        </p:nvSpPr>
        <p:spPr bwMode="auto">
          <a:xfrm>
            <a:off x="3321050" y="4316413"/>
            <a:ext cx="1538288"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ea typeface="Times-Roman"/>
                <a:cs typeface="Times New Roman" pitchFamily="18" charset="0"/>
              </a:rPr>
              <a:t>Class</a:t>
            </a:r>
          </a:p>
        </p:txBody>
      </p:sp>
      <p:sp>
        <p:nvSpPr>
          <p:cNvPr id="78859" name="Rectangle 4"/>
          <p:cNvSpPr>
            <a:spLocks noChangeArrowheads="1"/>
          </p:cNvSpPr>
          <p:nvPr/>
        </p:nvSpPr>
        <p:spPr bwMode="auto">
          <a:xfrm>
            <a:off x="5724525" y="4306888"/>
            <a:ext cx="1441450" cy="506412"/>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2800" b="1">
                <a:solidFill>
                  <a:srgbClr val="0000CC"/>
                </a:solidFill>
                <a:ea typeface="Times-Roman"/>
                <a:cs typeface="Times New Roman" pitchFamily="18" charset="0"/>
              </a:rPr>
              <a:t>Class</a:t>
            </a:r>
          </a:p>
        </p:txBody>
      </p:sp>
      <p:sp>
        <p:nvSpPr>
          <p:cNvPr id="78860" name="Line 8"/>
          <p:cNvSpPr>
            <a:spLocks noChangeShapeType="1"/>
          </p:cNvSpPr>
          <p:nvPr/>
        </p:nvSpPr>
        <p:spPr bwMode="auto">
          <a:xfrm>
            <a:off x="6453188" y="3476625"/>
            <a:ext cx="1587" cy="863600"/>
          </a:xfrm>
          <a:prstGeom prst="line">
            <a:avLst/>
          </a:prstGeom>
          <a:noFill/>
          <a:ln w="38100">
            <a:solidFill>
              <a:srgbClr val="000000"/>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61" name="Line 9"/>
          <p:cNvSpPr>
            <a:spLocks noChangeShapeType="1"/>
          </p:cNvSpPr>
          <p:nvPr/>
        </p:nvSpPr>
        <p:spPr bwMode="auto">
          <a:xfrm>
            <a:off x="8582025" y="1630363"/>
            <a:ext cx="0" cy="1006475"/>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62" name="Line 9"/>
          <p:cNvSpPr>
            <a:spLocks noChangeShapeType="1"/>
          </p:cNvSpPr>
          <p:nvPr/>
        </p:nvSpPr>
        <p:spPr bwMode="auto">
          <a:xfrm>
            <a:off x="8604250" y="3405188"/>
            <a:ext cx="0" cy="1006475"/>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63" name="TextBox 1"/>
          <p:cNvSpPr txBox="1">
            <a:spLocks noChangeArrowheads="1"/>
          </p:cNvSpPr>
          <p:nvPr/>
        </p:nvSpPr>
        <p:spPr bwMode="auto">
          <a:xfrm>
            <a:off x="7340600" y="1773238"/>
            <a:ext cx="1192213" cy="519112"/>
          </a:xfrm>
          <a:prstGeom prst="rect">
            <a:avLst/>
          </a:prstGeom>
          <a:noFill/>
          <a:ln w="9525">
            <a:noFill/>
            <a:miter lim="800000"/>
            <a:headEnd/>
            <a:tailEnd/>
          </a:ln>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依赖</a:t>
            </a:r>
          </a:p>
        </p:txBody>
      </p:sp>
      <p:sp>
        <p:nvSpPr>
          <p:cNvPr id="78864" name="TextBox 26"/>
          <p:cNvSpPr txBox="1">
            <a:spLocks noChangeArrowheads="1"/>
          </p:cNvSpPr>
          <p:nvPr/>
        </p:nvSpPr>
        <p:spPr bwMode="auto">
          <a:xfrm>
            <a:off x="7334250" y="3584575"/>
            <a:ext cx="1190625" cy="519113"/>
          </a:xfrm>
          <a:prstGeom prst="rect">
            <a:avLst/>
          </a:prstGeom>
          <a:noFill/>
          <a:ln w="9525">
            <a:noFill/>
            <a:miter lim="800000"/>
            <a:headEnd/>
            <a:tailEnd/>
          </a:ln>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依赖</a:t>
            </a:r>
          </a:p>
        </p:txBody>
      </p:sp>
      <p:sp>
        <p:nvSpPr>
          <p:cNvPr id="78865" name="矩形 2"/>
          <p:cNvSpPr>
            <a:spLocks noChangeArrowheads="1"/>
          </p:cNvSpPr>
          <p:nvPr/>
        </p:nvSpPr>
        <p:spPr bwMode="auto">
          <a:xfrm>
            <a:off x="755650" y="5729288"/>
            <a:ext cx="7345363" cy="579437"/>
          </a:xfrm>
          <a:prstGeom prst="rect">
            <a:avLst/>
          </a:prstGeom>
          <a:noFill/>
          <a:ln w="9525">
            <a:noFill/>
            <a:miter lim="800000"/>
            <a:headEnd/>
            <a:tailEnd/>
          </a:ln>
        </p:spPr>
        <p:txBody>
          <a:bodyPr>
            <a:spAutoFit/>
          </a:bodyPr>
          <a:lstStyle/>
          <a:p>
            <a:pPr algn="ctr"/>
            <a:r>
              <a:rPr lang="zh-CN" altLang="en-US" sz="3200" b="1" dirty="0">
                <a:latin typeface="微软雅黑" panose="020B0503020204020204" pitchFamily="34" charset="-122"/>
                <a:ea typeface="微软雅黑" panose="020B0503020204020204" pitchFamily="34" charset="-122"/>
              </a:rPr>
              <a:t>面向对象设计中</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某些人不良的设计习惯</a:t>
            </a:r>
          </a:p>
        </p:txBody>
      </p:sp>
      <p:sp>
        <p:nvSpPr>
          <p:cNvPr id="78866" name="Line 8"/>
          <p:cNvSpPr>
            <a:spLocks noChangeShapeType="1"/>
          </p:cNvSpPr>
          <p:nvPr/>
        </p:nvSpPr>
        <p:spPr bwMode="auto">
          <a:xfrm>
            <a:off x="2770188" y="2552700"/>
            <a:ext cx="1587" cy="430213"/>
          </a:xfrm>
          <a:prstGeom prst="line">
            <a:avLst/>
          </a:prstGeom>
          <a:noFill/>
          <a:ln w="38100">
            <a:solidFill>
              <a:srgbClr val="000000"/>
            </a:solidFill>
            <a:round/>
            <a:headEnd/>
            <a:tailEnd type="triangle" w="med" len="med"/>
          </a:ln>
        </p:spPr>
        <p:txBody>
          <a:bodyPr/>
          <a:lstStyle/>
          <a:p>
            <a:endParaRPr lang="zh-CN" altLang="en-US"/>
          </a:p>
        </p:txBody>
      </p:sp>
      <p:sp>
        <p:nvSpPr>
          <p:cNvPr id="78867" name="Line 8"/>
          <p:cNvSpPr>
            <a:spLocks noChangeShapeType="1"/>
          </p:cNvSpPr>
          <p:nvPr/>
        </p:nvSpPr>
        <p:spPr bwMode="auto">
          <a:xfrm>
            <a:off x="6451600" y="2552700"/>
            <a:ext cx="1588" cy="430213"/>
          </a:xfrm>
          <a:prstGeom prst="line">
            <a:avLst/>
          </a:prstGeom>
          <a:noFill/>
          <a:ln w="38100">
            <a:solidFill>
              <a:srgbClr val="000000"/>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68" name="Line 8"/>
          <p:cNvSpPr>
            <a:spLocks noChangeShapeType="1"/>
          </p:cNvSpPr>
          <p:nvPr/>
        </p:nvSpPr>
        <p:spPr bwMode="auto">
          <a:xfrm>
            <a:off x="1390650" y="3910013"/>
            <a:ext cx="1588" cy="430212"/>
          </a:xfrm>
          <a:prstGeom prst="line">
            <a:avLst/>
          </a:prstGeom>
          <a:noFill/>
          <a:ln w="38100">
            <a:solidFill>
              <a:srgbClr val="000000"/>
            </a:solidFill>
            <a:round/>
            <a:headEnd/>
            <a:tailEnd type="triangle" w="med" len="med"/>
          </a:ln>
        </p:spPr>
        <p:txBody>
          <a:bodyPr/>
          <a:lstStyle/>
          <a:p>
            <a:endParaRPr lang="zh-CN" altLang="en-US"/>
          </a:p>
        </p:txBody>
      </p:sp>
      <p:sp>
        <p:nvSpPr>
          <p:cNvPr id="78869" name="Line 8"/>
          <p:cNvSpPr>
            <a:spLocks noChangeShapeType="1"/>
          </p:cNvSpPr>
          <p:nvPr/>
        </p:nvSpPr>
        <p:spPr bwMode="auto">
          <a:xfrm>
            <a:off x="4065588" y="3900488"/>
            <a:ext cx="1587" cy="430212"/>
          </a:xfrm>
          <a:prstGeom prst="line">
            <a:avLst/>
          </a:prstGeom>
          <a:noFill/>
          <a:ln w="38100">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435975" cy="5649913"/>
          </a:xfrm>
        </p:spPr>
        <p:txBody>
          <a:bodyPr/>
          <a:lstStyle/>
          <a:p>
            <a:pPr eaLnBrk="1" hangingPunct="1">
              <a:lnSpc>
                <a:spcPct val="90000"/>
              </a:lnSpc>
            </a:pPr>
            <a:r>
              <a:rPr lang="zh-CN" altLang="en-US" sz="3000" b="1" dirty="0" smtClean="0">
                <a:solidFill>
                  <a:srgbClr val="0000CC"/>
                </a:solidFill>
                <a:latin typeface="微软雅黑" panose="020B0503020204020204" pitchFamily="34" charset="-122"/>
                <a:ea typeface="微软雅黑" panose="020B0503020204020204" pitchFamily="34" charset="-122"/>
              </a:rPr>
              <a:t>哪种好的设计思路导致依赖倒转？</a:t>
            </a:r>
            <a:endParaRPr lang="en-US" altLang="zh-CN" sz="3000"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3000" dirty="0" err="1" smtClean="0">
                <a:latin typeface="微软雅黑" panose="020B0503020204020204" pitchFamily="34" charset="-122"/>
                <a:ea typeface="微软雅黑" panose="020B0503020204020204" pitchFamily="34" charset="-122"/>
              </a:rPr>
              <a:t>OO</a:t>
            </a:r>
            <a:r>
              <a:rPr lang="en-US" altLang="zh-CN" sz="3000" dirty="0" smtClean="0">
                <a:latin typeface="微软雅黑" panose="020B0503020204020204" pitchFamily="34" charset="-122"/>
                <a:ea typeface="微软雅黑" panose="020B0503020204020204" pitchFamily="34" charset="-122"/>
              </a:rPr>
              <a:t> design encourages using abstract interface to define the methods and let its subclasses to implement the methods</a:t>
            </a:r>
          </a:p>
          <a:p>
            <a:pPr eaLnBrk="1" hangingPunct="1">
              <a:lnSpc>
                <a:spcPct val="90000"/>
              </a:lnSpc>
            </a:pPr>
            <a:r>
              <a:rPr lang="en-US" altLang="zh-CN" sz="3000" dirty="0" smtClean="0">
                <a:latin typeface="微软雅黑" panose="020B0503020204020204" pitchFamily="34" charset="-122"/>
                <a:ea typeface="微软雅黑" panose="020B0503020204020204" pitchFamily="34" charset="-122"/>
              </a:rPr>
              <a:t>Different subclass can implement the interface in different ways</a:t>
            </a:r>
          </a:p>
          <a:p>
            <a:pPr eaLnBrk="1" hangingPunct="1">
              <a:lnSpc>
                <a:spcPct val="90000"/>
              </a:lnSpc>
            </a:pPr>
            <a:r>
              <a:rPr lang="en-US" altLang="zh-CN" sz="3000" dirty="0" smtClean="0">
                <a:latin typeface="微软雅黑" panose="020B0503020204020204" pitchFamily="34" charset="-122"/>
                <a:ea typeface="微软雅黑" panose="020B0503020204020204" pitchFamily="34" charset="-122"/>
              </a:rPr>
              <a:t>It makes reuse of the lower level components easier (application logics), and the maintainability increases</a:t>
            </a:r>
          </a:p>
          <a:p>
            <a:pPr eaLnBrk="1" hangingPunct="1">
              <a:lnSpc>
                <a:spcPct val="90000"/>
              </a:lnSpc>
            </a:pPr>
            <a:r>
              <a:rPr lang="en-US" altLang="zh-CN" sz="3000" dirty="0" smtClean="0">
                <a:solidFill>
                  <a:srgbClr val="0000CC"/>
                </a:solidFill>
                <a:latin typeface="微软雅黑" panose="020B0503020204020204" pitchFamily="34" charset="-122"/>
                <a:ea typeface="微软雅黑" panose="020B0503020204020204" pitchFamily="34" charset="-122"/>
              </a:rPr>
              <a:t>By letting the sub class implement the middle layer interface, it makes the lower layer depend on the middle layer</a:t>
            </a:r>
            <a:endParaRPr lang="zh-CN" altLang="en-US" sz="3000" dirty="0" smtClean="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lide(fromBottom)">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0"/>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80898" name="Rectangle 18"/>
          <p:cNvSpPr>
            <a:spLocks noChangeArrowheads="1"/>
          </p:cNvSpPr>
          <p:nvPr/>
        </p:nvSpPr>
        <p:spPr bwMode="auto">
          <a:xfrm>
            <a:off x="3730625" y="569913"/>
            <a:ext cx="1582738" cy="569912"/>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3200" b="1">
                <a:ea typeface="黑体" pitchFamily="2" charset="-122"/>
                <a:cs typeface="Times New Roman" pitchFamily="18" charset="0"/>
              </a:rPr>
              <a:t>Class </a:t>
            </a:r>
          </a:p>
        </p:txBody>
      </p:sp>
      <p:sp>
        <p:nvSpPr>
          <p:cNvPr id="80899" name="Rectangle 17"/>
          <p:cNvSpPr>
            <a:spLocks noChangeArrowheads="1"/>
          </p:cNvSpPr>
          <p:nvPr/>
        </p:nvSpPr>
        <p:spPr bwMode="auto">
          <a:xfrm>
            <a:off x="539750" y="4011613"/>
            <a:ext cx="1655763" cy="566737"/>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3200">
                <a:ea typeface="黑体" pitchFamily="2" charset="-122"/>
                <a:cs typeface="Times New Roman" pitchFamily="18" charset="0"/>
              </a:rPr>
              <a:t>Class</a:t>
            </a:r>
          </a:p>
        </p:txBody>
      </p:sp>
      <p:sp>
        <p:nvSpPr>
          <p:cNvPr id="80900" name="Rectangle 16"/>
          <p:cNvSpPr>
            <a:spLocks noChangeArrowheads="1"/>
          </p:cNvSpPr>
          <p:nvPr/>
        </p:nvSpPr>
        <p:spPr bwMode="auto">
          <a:xfrm>
            <a:off x="1116013" y="2125663"/>
            <a:ext cx="3201987" cy="1057275"/>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3200" b="1">
                <a:solidFill>
                  <a:srgbClr val="0000CC"/>
                </a:solidFill>
                <a:ea typeface="黑体" pitchFamily="2" charset="-122"/>
                <a:cs typeface="Times New Roman" pitchFamily="18" charset="0"/>
              </a:rPr>
              <a:t>&lt;&lt;Interface&gt;&gt; </a:t>
            </a:r>
          </a:p>
          <a:p>
            <a:pPr algn="ctr"/>
            <a:r>
              <a:rPr lang="en-US" altLang="zh-CN" sz="3200" b="1">
                <a:solidFill>
                  <a:srgbClr val="0000CC"/>
                </a:solidFill>
                <a:ea typeface="黑体" pitchFamily="2" charset="-122"/>
                <a:cs typeface="Times New Roman" pitchFamily="18" charset="0"/>
              </a:rPr>
              <a:t>Class</a:t>
            </a:r>
            <a:endParaRPr lang="en-US" altLang="zh-CN" sz="3200">
              <a:solidFill>
                <a:srgbClr val="0000CC"/>
              </a:solidFill>
              <a:ea typeface="黑体" pitchFamily="2" charset="-122"/>
              <a:cs typeface="Times New Roman" pitchFamily="18" charset="0"/>
            </a:endParaRPr>
          </a:p>
        </p:txBody>
      </p:sp>
      <p:sp>
        <p:nvSpPr>
          <p:cNvPr id="80901" name="Line 15"/>
          <p:cNvSpPr>
            <a:spLocks noChangeShapeType="1"/>
          </p:cNvSpPr>
          <p:nvPr/>
        </p:nvSpPr>
        <p:spPr bwMode="auto">
          <a:xfrm>
            <a:off x="2786063" y="1647825"/>
            <a:ext cx="3667125" cy="0"/>
          </a:xfrm>
          <a:prstGeom prst="line">
            <a:avLst/>
          </a:prstGeom>
          <a:noFill/>
          <a:ln w="38100">
            <a:solidFill>
              <a:srgbClr val="000000"/>
            </a:solidFill>
            <a:round/>
            <a:headEnd/>
            <a:tailEnd/>
          </a:ln>
        </p:spPr>
        <p:txBody>
          <a:bodyPr/>
          <a:lstStyle/>
          <a:p>
            <a:endParaRPr lang="zh-CN" altLang="en-US"/>
          </a:p>
        </p:txBody>
      </p:sp>
      <p:sp>
        <p:nvSpPr>
          <p:cNvPr id="80902" name="Line 12"/>
          <p:cNvSpPr>
            <a:spLocks noChangeShapeType="1"/>
          </p:cNvSpPr>
          <p:nvPr/>
        </p:nvSpPr>
        <p:spPr bwMode="auto">
          <a:xfrm>
            <a:off x="1374775" y="3641725"/>
            <a:ext cx="2705100" cy="0"/>
          </a:xfrm>
          <a:prstGeom prst="line">
            <a:avLst/>
          </a:prstGeom>
          <a:noFill/>
          <a:ln w="38100">
            <a:solidFill>
              <a:srgbClr val="000000"/>
            </a:solidFill>
            <a:round/>
            <a:headEnd/>
            <a:tailEnd/>
          </a:ln>
        </p:spPr>
        <p:txBody>
          <a:bodyPr/>
          <a:lstStyle/>
          <a:p>
            <a:endParaRPr lang="zh-CN" altLang="en-US"/>
          </a:p>
        </p:txBody>
      </p:sp>
      <p:sp>
        <p:nvSpPr>
          <p:cNvPr id="80903" name="Line 11"/>
          <p:cNvSpPr>
            <a:spLocks noChangeShapeType="1"/>
          </p:cNvSpPr>
          <p:nvPr/>
        </p:nvSpPr>
        <p:spPr bwMode="auto">
          <a:xfrm>
            <a:off x="1403350" y="3641725"/>
            <a:ext cx="0" cy="433388"/>
          </a:xfrm>
          <a:prstGeom prst="line">
            <a:avLst/>
          </a:prstGeom>
          <a:noFill/>
          <a:ln w="38100">
            <a:solidFill>
              <a:srgbClr val="000000"/>
            </a:solidFill>
            <a:round/>
            <a:headEnd/>
            <a:tailEnd/>
          </a:ln>
        </p:spPr>
        <p:txBody>
          <a:bodyPr/>
          <a:lstStyle/>
          <a:p>
            <a:endParaRPr lang="zh-CN" altLang="en-US"/>
          </a:p>
        </p:txBody>
      </p:sp>
      <p:sp>
        <p:nvSpPr>
          <p:cNvPr id="80904" name="Line 10"/>
          <p:cNvSpPr>
            <a:spLocks noChangeShapeType="1"/>
          </p:cNvSpPr>
          <p:nvPr/>
        </p:nvSpPr>
        <p:spPr bwMode="auto">
          <a:xfrm>
            <a:off x="4067175" y="3641725"/>
            <a:ext cx="0" cy="546100"/>
          </a:xfrm>
          <a:prstGeom prst="line">
            <a:avLst/>
          </a:prstGeom>
          <a:noFill/>
          <a:ln w="38100">
            <a:solidFill>
              <a:srgbClr val="000000"/>
            </a:solidFill>
            <a:round/>
            <a:headEnd/>
            <a:tailEnd/>
          </a:ln>
        </p:spPr>
        <p:txBody>
          <a:bodyPr/>
          <a:lstStyle/>
          <a:p>
            <a:endParaRPr lang="zh-CN" altLang="en-US"/>
          </a:p>
        </p:txBody>
      </p:sp>
      <p:sp>
        <p:nvSpPr>
          <p:cNvPr id="80905" name="Line 9"/>
          <p:cNvSpPr>
            <a:spLocks noChangeShapeType="1"/>
          </p:cNvSpPr>
          <p:nvPr/>
        </p:nvSpPr>
        <p:spPr bwMode="auto">
          <a:xfrm>
            <a:off x="4513263" y="1158875"/>
            <a:ext cx="0" cy="482600"/>
          </a:xfrm>
          <a:prstGeom prst="line">
            <a:avLst/>
          </a:prstGeom>
          <a:noFill/>
          <a:ln w="38100">
            <a:solidFill>
              <a:srgbClr val="000000"/>
            </a:solidFill>
            <a:round/>
            <a:headEnd/>
            <a:tailEnd type="triangle" w="med" len="med"/>
          </a:ln>
        </p:spPr>
        <p:txBody>
          <a:bodyPr/>
          <a:lstStyle/>
          <a:p>
            <a:endParaRPr lang="zh-CN" altLang="en-US"/>
          </a:p>
        </p:txBody>
      </p:sp>
      <p:sp>
        <p:nvSpPr>
          <p:cNvPr id="80906" name="Rectangle 6"/>
          <p:cNvSpPr>
            <a:spLocks noChangeArrowheads="1"/>
          </p:cNvSpPr>
          <p:nvPr/>
        </p:nvSpPr>
        <p:spPr bwMode="auto">
          <a:xfrm>
            <a:off x="4608513" y="2125663"/>
            <a:ext cx="3690937" cy="1057275"/>
          </a:xfrm>
          <a:prstGeom prst="rect">
            <a:avLst/>
          </a:prstGeom>
          <a:solidFill>
            <a:srgbClr val="FFFFFF"/>
          </a:solidFill>
          <a:ln w="9525">
            <a:solidFill>
              <a:srgbClr val="000000"/>
            </a:solidFill>
            <a:miter lim="800000"/>
            <a:headEnd/>
            <a:tailEnd/>
          </a:ln>
        </p:spPr>
        <p:txBody>
          <a:bodyPr lIns="18000" tIns="36000" rIns="18000" bIns="36000" anchor="ctr">
            <a:spAutoFit/>
          </a:bodyPr>
          <a:lstStyle/>
          <a:p>
            <a:pPr algn="ctr"/>
            <a:r>
              <a:rPr lang="en-US" altLang="zh-CN" sz="3200" b="1">
                <a:solidFill>
                  <a:srgbClr val="0000CC"/>
                </a:solidFill>
                <a:ea typeface="黑体" pitchFamily="2" charset="-122"/>
                <a:cs typeface="Times New Roman" pitchFamily="18" charset="0"/>
              </a:rPr>
              <a:t>&lt;&lt;Interface&gt;&gt;</a:t>
            </a:r>
          </a:p>
          <a:p>
            <a:pPr algn="ctr"/>
            <a:r>
              <a:rPr lang="en-US" altLang="zh-CN" sz="3200" b="1">
                <a:solidFill>
                  <a:srgbClr val="0000CC"/>
                </a:solidFill>
                <a:ea typeface="黑体" pitchFamily="2" charset="-122"/>
                <a:cs typeface="Times New Roman" pitchFamily="18" charset="0"/>
              </a:rPr>
              <a:t>Class</a:t>
            </a:r>
          </a:p>
        </p:txBody>
      </p:sp>
      <p:sp>
        <p:nvSpPr>
          <p:cNvPr id="80907" name="Rectangle 5"/>
          <p:cNvSpPr>
            <a:spLocks noChangeArrowheads="1"/>
          </p:cNvSpPr>
          <p:nvPr/>
        </p:nvSpPr>
        <p:spPr bwMode="auto">
          <a:xfrm>
            <a:off x="3321050" y="4021138"/>
            <a:ext cx="1538288" cy="566737"/>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3200" b="1">
                <a:ea typeface="黑体" pitchFamily="2" charset="-122"/>
                <a:cs typeface="Times New Roman" pitchFamily="18" charset="0"/>
              </a:rPr>
              <a:t>Class </a:t>
            </a:r>
            <a:endParaRPr lang="en-US" altLang="zh-CN" sz="3200">
              <a:ea typeface="黑体" pitchFamily="2" charset="-122"/>
              <a:cs typeface="Times New Roman" pitchFamily="18" charset="0"/>
            </a:endParaRPr>
          </a:p>
        </p:txBody>
      </p:sp>
      <p:sp>
        <p:nvSpPr>
          <p:cNvPr id="80908" name="Rectangle 4"/>
          <p:cNvSpPr>
            <a:spLocks noChangeArrowheads="1"/>
          </p:cNvSpPr>
          <p:nvPr/>
        </p:nvSpPr>
        <p:spPr bwMode="auto">
          <a:xfrm>
            <a:off x="5600700" y="4011613"/>
            <a:ext cx="1657350" cy="566737"/>
          </a:xfrm>
          <a:prstGeom prst="rect">
            <a:avLst/>
          </a:prstGeom>
          <a:solidFill>
            <a:srgbClr val="FFFFFF"/>
          </a:solidFill>
          <a:ln w="9525">
            <a:solidFill>
              <a:srgbClr val="000000"/>
            </a:solidFill>
            <a:miter lim="800000"/>
            <a:headEnd/>
            <a:tailEnd/>
          </a:ln>
        </p:spPr>
        <p:txBody>
          <a:bodyPr lIns="68580" tIns="34290" rIns="68580" bIns="34290" anchor="ctr">
            <a:spAutoFit/>
          </a:bodyPr>
          <a:lstStyle/>
          <a:p>
            <a:pPr algn="ctr"/>
            <a:r>
              <a:rPr lang="en-US" altLang="zh-CN" sz="3200">
                <a:ea typeface="黑体" pitchFamily="2" charset="-122"/>
                <a:cs typeface="Times New Roman" pitchFamily="18" charset="0"/>
              </a:rPr>
              <a:t>Class</a:t>
            </a:r>
          </a:p>
        </p:txBody>
      </p:sp>
      <p:sp>
        <p:nvSpPr>
          <p:cNvPr id="80909" name="Line 9"/>
          <p:cNvSpPr>
            <a:spLocks noChangeShapeType="1"/>
          </p:cNvSpPr>
          <p:nvPr/>
        </p:nvSpPr>
        <p:spPr bwMode="auto">
          <a:xfrm>
            <a:off x="8582025" y="727075"/>
            <a:ext cx="0" cy="1006475"/>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80910" name="Line 9"/>
          <p:cNvSpPr>
            <a:spLocks noChangeShapeType="1"/>
          </p:cNvSpPr>
          <p:nvPr/>
        </p:nvSpPr>
        <p:spPr bwMode="auto">
          <a:xfrm flipV="1">
            <a:off x="8604250" y="3394075"/>
            <a:ext cx="0" cy="985838"/>
          </a:xfrm>
          <a:prstGeom prst="line">
            <a:avLst/>
          </a:prstGeom>
          <a:noFill/>
          <a:ln w="38100">
            <a:solidFill>
              <a:srgbClr val="0000CC"/>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80911" name="TextBox 38"/>
          <p:cNvSpPr txBox="1">
            <a:spLocks noChangeArrowheads="1"/>
          </p:cNvSpPr>
          <p:nvPr/>
        </p:nvSpPr>
        <p:spPr bwMode="auto">
          <a:xfrm>
            <a:off x="7340600" y="869950"/>
            <a:ext cx="1192213" cy="579438"/>
          </a:xfrm>
          <a:prstGeom prst="rect">
            <a:avLst/>
          </a:prstGeom>
          <a:noFill/>
          <a:ln w="9525">
            <a:noFill/>
            <a:miter lim="800000"/>
            <a:headEnd/>
            <a:tailEnd/>
          </a:ln>
        </p:spPr>
        <p:txBody>
          <a:bodyPr>
            <a:spAutoFit/>
          </a:bodyPr>
          <a:lstStyle/>
          <a:p>
            <a:r>
              <a:rPr lang="zh-CN" altLang="en-US" sz="3200" b="1">
                <a:solidFill>
                  <a:srgbClr val="0000CC"/>
                </a:solidFill>
                <a:latin typeface="微软雅黑" panose="020B0503020204020204" pitchFamily="34" charset="-122"/>
                <a:ea typeface="微软雅黑" panose="020B0503020204020204" pitchFamily="34" charset="-122"/>
              </a:rPr>
              <a:t>依赖</a:t>
            </a:r>
          </a:p>
        </p:txBody>
      </p:sp>
      <p:sp>
        <p:nvSpPr>
          <p:cNvPr id="80912" name="TextBox 39"/>
          <p:cNvSpPr txBox="1">
            <a:spLocks noChangeArrowheads="1"/>
          </p:cNvSpPr>
          <p:nvPr/>
        </p:nvSpPr>
        <p:spPr bwMode="auto">
          <a:xfrm>
            <a:off x="7334250" y="3321050"/>
            <a:ext cx="1190625" cy="579438"/>
          </a:xfrm>
          <a:prstGeom prst="rect">
            <a:avLst/>
          </a:prstGeom>
          <a:noFill/>
          <a:ln w="9525">
            <a:noFill/>
            <a:miter lim="800000"/>
            <a:headEnd/>
            <a:tailEnd/>
          </a:ln>
        </p:spPr>
        <p:txBody>
          <a:bodyPr>
            <a:spAutoFit/>
          </a:bodyPr>
          <a:lstStyle/>
          <a:p>
            <a:r>
              <a:rPr lang="zh-CN" altLang="en-US" sz="3200" b="1">
                <a:solidFill>
                  <a:srgbClr val="0000CC"/>
                </a:solidFill>
                <a:latin typeface="微软雅黑" panose="020B0503020204020204" pitchFamily="34" charset="-122"/>
                <a:ea typeface="微软雅黑" panose="020B0503020204020204" pitchFamily="34" charset="-122"/>
              </a:rPr>
              <a:t>依赖</a:t>
            </a:r>
          </a:p>
        </p:txBody>
      </p:sp>
      <p:sp>
        <p:nvSpPr>
          <p:cNvPr id="80913" name="AutoShape 27"/>
          <p:cNvSpPr>
            <a:spLocks noChangeArrowheads="1"/>
          </p:cNvSpPr>
          <p:nvPr/>
        </p:nvSpPr>
        <p:spPr bwMode="auto">
          <a:xfrm>
            <a:off x="2628900" y="3208338"/>
            <a:ext cx="287338" cy="433387"/>
          </a:xfrm>
          <a:prstGeom prst="upArrow">
            <a:avLst>
              <a:gd name="adj1" fmla="val 0"/>
              <a:gd name="adj2" fmla="val 88374"/>
            </a:avLst>
          </a:prstGeom>
          <a:solidFill>
            <a:srgbClr val="333333"/>
          </a:solidFill>
          <a:ln w="9525">
            <a:solidFill>
              <a:schemeClr val="tx1"/>
            </a:solidFill>
            <a:miter lim="800000"/>
            <a:headEnd/>
            <a:tailEnd/>
          </a:ln>
        </p:spPr>
        <p:txBody>
          <a:bodyPr wrap="none" anchor="ctr"/>
          <a:lstStyle/>
          <a:p>
            <a:pPr algn="ctr"/>
            <a:endParaRPr lang="zh-CN" altLang="zh-CN" sz="3200">
              <a:ea typeface="黑体" pitchFamily="2" charset="-122"/>
            </a:endParaRPr>
          </a:p>
        </p:txBody>
      </p:sp>
      <p:sp>
        <p:nvSpPr>
          <p:cNvPr id="80914" name="AutoShape 27"/>
          <p:cNvSpPr>
            <a:spLocks noChangeArrowheads="1"/>
          </p:cNvSpPr>
          <p:nvPr/>
        </p:nvSpPr>
        <p:spPr bwMode="auto">
          <a:xfrm>
            <a:off x="6300788" y="3227388"/>
            <a:ext cx="287337" cy="728662"/>
          </a:xfrm>
          <a:prstGeom prst="upArrow">
            <a:avLst>
              <a:gd name="adj1" fmla="val 0"/>
              <a:gd name="adj2" fmla="val 74528"/>
            </a:avLst>
          </a:prstGeom>
          <a:solidFill>
            <a:srgbClr val="333333"/>
          </a:solidFill>
          <a:ln w="9525">
            <a:solidFill>
              <a:schemeClr val="tx1"/>
            </a:solidFill>
            <a:miter lim="800000"/>
            <a:headEnd/>
            <a:tailEnd/>
          </a:ln>
        </p:spPr>
        <p:txBody>
          <a:bodyPr wrap="none" anchor="ctr"/>
          <a:lstStyle/>
          <a:p>
            <a:pPr algn="ctr"/>
            <a:endParaRPr lang="zh-CN" altLang="zh-CN" sz="3200">
              <a:ea typeface="黑体" pitchFamily="2" charset="-122"/>
            </a:endParaRPr>
          </a:p>
        </p:txBody>
      </p:sp>
      <p:sp>
        <p:nvSpPr>
          <p:cNvPr id="80915" name="矩形 43"/>
          <p:cNvSpPr>
            <a:spLocks noChangeArrowheads="1"/>
          </p:cNvSpPr>
          <p:nvPr/>
        </p:nvSpPr>
        <p:spPr bwMode="auto">
          <a:xfrm>
            <a:off x="323850" y="5735638"/>
            <a:ext cx="8424863" cy="584775"/>
          </a:xfrm>
          <a:prstGeom prst="rect">
            <a:avLst/>
          </a:prstGeom>
          <a:noFill/>
          <a:ln w="9525">
            <a:noFill/>
            <a:miter lim="800000"/>
            <a:headEnd/>
            <a:tailEnd/>
          </a:ln>
        </p:spPr>
        <p:txBody>
          <a:bodyPr>
            <a:spAutoFit/>
          </a:bodyPr>
          <a:lstStyle/>
          <a:p>
            <a:pPr algn="ctr"/>
            <a:r>
              <a:rPr lang="zh-CN" altLang="en-US" sz="3200" b="1" dirty="0">
                <a:latin typeface="微软雅黑" panose="020B0503020204020204" pitchFamily="34" charset="-122"/>
                <a:ea typeface="微软雅黑" panose="020B0503020204020204" pitchFamily="34" charset="-122"/>
              </a:rPr>
              <a:t>高层逻辑与低层都依赖于接口</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依赖倒转</a:t>
            </a:r>
          </a:p>
        </p:txBody>
      </p:sp>
      <p:sp>
        <p:nvSpPr>
          <p:cNvPr id="80916" name="Line 9"/>
          <p:cNvSpPr>
            <a:spLocks noChangeShapeType="1"/>
          </p:cNvSpPr>
          <p:nvPr/>
        </p:nvSpPr>
        <p:spPr bwMode="auto">
          <a:xfrm>
            <a:off x="2797175" y="1651000"/>
            <a:ext cx="0" cy="482600"/>
          </a:xfrm>
          <a:prstGeom prst="line">
            <a:avLst/>
          </a:prstGeom>
          <a:noFill/>
          <a:ln w="38100">
            <a:solidFill>
              <a:srgbClr val="000000"/>
            </a:solidFill>
            <a:round/>
            <a:headEnd/>
            <a:tailEnd type="triangle" w="med" len="med"/>
          </a:ln>
        </p:spPr>
        <p:txBody>
          <a:bodyPr/>
          <a:lstStyle/>
          <a:p>
            <a:endParaRPr lang="zh-CN" altLang="en-US"/>
          </a:p>
        </p:txBody>
      </p:sp>
      <p:sp>
        <p:nvSpPr>
          <p:cNvPr id="80917" name="Line 9"/>
          <p:cNvSpPr>
            <a:spLocks noChangeShapeType="1"/>
          </p:cNvSpPr>
          <p:nvPr/>
        </p:nvSpPr>
        <p:spPr bwMode="auto">
          <a:xfrm>
            <a:off x="6443663" y="1651000"/>
            <a:ext cx="0" cy="482600"/>
          </a:xfrm>
          <a:prstGeom prst="line">
            <a:avLst/>
          </a:prstGeom>
          <a:noFill/>
          <a:ln w="38100">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5"/>
          <p:cNvSpPr>
            <a:spLocks noChangeArrowheads="1"/>
          </p:cNvSpPr>
          <p:nvPr/>
        </p:nvSpPr>
        <p:spPr bwMode="auto">
          <a:xfrm>
            <a:off x="2051720" y="1124744"/>
            <a:ext cx="3601368" cy="493713"/>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3200" b="1">
                <a:latin typeface="Arial" pitchFamily="34" charset="0"/>
                <a:cs typeface="Arial" pitchFamily="34" charset="0"/>
              </a:rPr>
              <a:t>Report</a:t>
            </a:r>
          </a:p>
        </p:txBody>
      </p:sp>
      <p:sp>
        <p:nvSpPr>
          <p:cNvPr id="19458" name="Rectangle 6"/>
          <p:cNvSpPr>
            <a:spLocks noChangeArrowheads="1"/>
          </p:cNvSpPr>
          <p:nvPr/>
        </p:nvSpPr>
        <p:spPr bwMode="auto">
          <a:xfrm>
            <a:off x="2051720" y="2055019"/>
            <a:ext cx="3601368" cy="860425"/>
          </a:xfrm>
          <a:prstGeom prst="rect">
            <a:avLst/>
          </a:prstGeom>
          <a:solidFill>
            <a:srgbClr val="FFFFFF"/>
          </a:solidFill>
          <a:ln w="12700">
            <a:solidFill>
              <a:srgbClr val="000000"/>
            </a:solidFill>
            <a:miter lim="800000"/>
            <a:headEnd/>
            <a:tailEnd/>
          </a:ln>
        </p:spPr>
        <p:txBody>
          <a:bodyPr wrap="square" lIns="0" tIns="0" rIns="0" bIns="0" anchor="ctr">
            <a:spAutoFit/>
          </a:bodyPr>
          <a:lstStyle/>
          <a:p>
            <a:r>
              <a:rPr lang="en-US" altLang="zh-CN" sz="2800" b="1">
                <a:latin typeface="Arial" pitchFamily="34" charset="0"/>
                <a:cs typeface="Arial" pitchFamily="34" charset="0"/>
              </a:rPr>
              <a:t>+printReport()</a:t>
            </a:r>
          </a:p>
          <a:p>
            <a:r>
              <a:rPr lang="en-US" altLang="zh-CN" sz="2800" b="1">
                <a:latin typeface="Arial" pitchFamily="34" charset="0"/>
                <a:cs typeface="Arial" pitchFamily="34" charset="0"/>
              </a:rPr>
              <a:t>+formatReport()</a:t>
            </a:r>
          </a:p>
        </p:txBody>
      </p:sp>
      <p:sp>
        <p:nvSpPr>
          <p:cNvPr id="19459" name="Text Box 7"/>
          <p:cNvSpPr txBox="1">
            <a:spLocks noChangeArrowheads="1"/>
          </p:cNvSpPr>
          <p:nvPr/>
        </p:nvSpPr>
        <p:spPr bwMode="auto">
          <a:xfrm>
            <a:off x="2051720" y="1629569"/>
            <a:ext cx="3601368" cy="430887"/>
          </a:xfrm>
          <a:prstGeom prst="rect">
            <a:avLst/>
          </a:prstGeom>
          <a:solidFill>
            <a:srgbClr val="FFFFFF"/>
          </a:solidFill>
          <a:ln w="9525">
            <a:solidFill>
              <a:srgbClr val="000000"/>
            </a:solidFill>
            <a:miter lim="800000"/>
            <a:headEnd/>
            <a:tailEnd/>
          </a:ln>
        </p:spPr>
        <p:txBody>
          <a:bodyPr wrap="square" lIns="18000" tIns="0" bIns="0">
            <a:spAutoFit/>
          </a:bodyPr>
          <a:lstStyle/>
          <a:p>
            <a:r>
              <a:rPr lang="en-US" altLang="zh-CN" sz="2800" b="1">
                <a:latin typeface="Arial" pitchFamily="34" charset="0"/>
                <a:cs typeface="Arial" pitchFamily="34" charset="0"/>
              </a:rPr>
              <a:t>-contents: String</a:t>
            </a:r>
          </a:p>
        </p:txBody>
      </p:sp>
      <p:sp>
        <p:nvSpPr>
          <p:cNvPr id="19460" name="Text Box 24"/>
          <p:cNvSpPr txBox="1">
            <a:spLocks noChangeArrowheads="1"/>
          </p:cNvSpPr>
          <p:nvPr/>
        </p:nvSpPr>
        <p:spPr bwMode="auto">
          <a:xfrm>
            <a:off x="6300788" y="1334294"/>
            <a:ext cx="1584325" cy="946150"/>
          </a:xfrm>
          <a:prstGeom prst="rect">
            <a:avLst/>
          </a:prstGeom>
          <a:noFill/>
          <a:ln w="9525">
            <a:noFill/>
            <a:miter lim="800000"/>
            <a:headEnd/>
            <a:tailEnd/>
          </a:ln>
        </p:spPr>
        <p:txBody>
          <a:bodyPr>
            <a:spAutoFit/>
          </a:bodyPr>
          <a:lstStyle/>
          <a:p>
            <a:pPr>
              <a:spcBef>
                <a:spcPct val="50000"/>
              </a:spcBef>
            </a:pPr>
            <a:r>
              <a:rPr lang="en-US" altLang="zh-CN" sz="2800" b="1">
                <a:solidFill>
                  <a:srgbClr val="0000CC"/>
                </a:solidFill>
              </a:rPr>
              <a:t>Original design</a:t>
            </a:r>
          </a:p>
        </p:txBody>
      </p:sp>
      <p:sp>
        <p:nvSpPr>
          <p:cNvPr id="8" name="矩形 7"/>
          <p:cNvSpPr/>
          <p:nvPr/>
        </p:nvSpPr>
        <p:spPr>
          <a:xfrm>
            <a:off x="539750" y="3247816"/>
            <a:ext cx="8280400" cy="1477328"/>
          </a:xfrm>
          <a:prstGeom prst="rect">
            <a:avLst/>
          </a:prstGeom>
        </p:spPr>
        <p:txBody>
          <a:bodyPr>
            <a:spAutoFit/>
          </a:bodyPr>
          <a:lstStyle/>
          <a:p>
            <a:pPr>
              <a:defRPr/>
            </a:pPr>
            <a:r>
              <a:rPr lang="zh-CN" altLang="en-US" sz="3000" b="1" dirty="0">
                <a:solidFill>
                  <a:srgbClr val="0000CC"/>
                </a:solidFill>
                <a:latin typeface="微软雅黑" panose="020B0503020204020204" pitchFamily="34" charset="-122"/>
                <a:ea typeface="微软雅黑" panose="020B0503020204020204" pitchFamily="34" charset="-122"/>
                <a:cs typeface="Arial" pitchFamily="34" charset="0"/>
              </a:rPr>
              <a:t>原设计的缺点</a:t>
            </a:r>
            <a:r>
              <a:rPr lang="zh-CN" altLang="en-US" sz="3000" b="1" dirty="0">
                <a:latin typeface="微软雅黑" panose="020B0503020204020204" pitchFamily="34" charset="-122"/>
                <a:ea typeface="微软雅黑" panose="020B0503020204020204" pitchFamily="34" charset="-122"/>
                <a:cs typeface="Arial" pitchFamily="34" charset="0"/>
              </a:rPr>
              <a:t>：</a:t>
            </a:r>
            <a:r>
              <a:rPr lang="en-US" altLang="zh-CN" sz="3000" b="1" dirty="0">
                <a:latin typeface="微软雅黑" panose="020B0503020204020204" pitchFamily="34" charset="-122"/>
                <a:ea typeface="微软雅黑" panose="020B0503020204020204" pitchFamily="34" charset="-122"/>
                <a:cs typeface="Arial" pitchFamily="34" charset="0"/>
              </a:rPr>
              <a:t>If there is a change to the </a:t>
            </a:r>
            <a:r>
              <a:rPr lang="en-US" altLang="zh-CN" sz="3000" b="1" dirty="0" err="1">
                <a:latin typeface="微软雅黑" panose="020B0503020204020204" pitchFamily="34" charset="-122"/>
                <a:ea typeface="微软雅黑" panose="020B0503020204020204" pitchFamily="34" charset="-122"/>
                <a:cs typeface="Arial" pitchFamily="34" charset="0"/>
              </a:rPr>
              <a:t>formatReport</a:t>
            </a:r>
            <a:r>
              <a:rPr lang="en-US" altLang="zh-CN" sz="3000" b="1" dirty="0">
                <a:latin typeface="微软雅黑" panose="020B0503020204020204" pitchFamily="34" charset="-122"/>
                <a:ea typeface="微软雅黑" panose="020B0503020204020204" pitchFamily="34" charset="-122"/>
                <a:cs typeface="Arial" pitchFamily="34" charset="0"/>
              </a:rPr>
              <a:t>() method, there is greater danger that the printing code will break.</a:t>
            </a:r>
            <a:endParaRPr lang="zh-CN" altLang="en-US" sz="3000" b="1" dirty="0">
              <a:latin typeface="微软雅黑" panose="020B0503020204020204" pitchFamily="34" charset="-122"/>
              <a:ea typeface="微软雅黑" panose="020B0503020204020204" pitchFamily="34" charset="-122"/>
              <a:cs typeface="Arial" pitchFamily="34" charset="0"/>
            </a:endParaRPr>
          </a:p>
        </p:txBody>
      </p:sp>
      <p:sp>
        <p:nvSpPr>
          <p:cNvPr id="2" name="TextBox 1"/>
          <p:cNvSpPr txBox="1"/>
          <p:nvPr/>
        </p:nvSpPr>
        <p:spPr>
          <a:xfrm>
            <a:off x="539751" y="188640"/>
            <a:ext cx="4536306" cy="584775"/>
          </a:xfrm>
          <a:prstGeom prst="rect">
            <a:avLst/>
          </a:prstGeom>
          <a:noFill/>
        </p:spPr>
        <p:txBody>
          <a:bodyPr wrap="square" rtlCol="0">
            <a:spAutoFit/>
          </a:bodyPr>
          <a:lstStyle/>
          <a:p>
            <a:r>
              <a:rPr lang="en-US" altLang="zh-CN" sz="3200" b="1" dirty="0" smtClean="0">
                <a:solidFill>
                  <a:srgbClr val="0000CC"/>
                </a:solidFill>
                <a:latin typeface="微软雅黑" panose="020B0503020204020204" pitchFamily="34" charset="-122"/>
                <a:ea typeface="微软雅黑" panose="020B0503020204020204" pitchFamily="34" charset="-122"/>
              </a:rPr>
              <a:t>Report</a:t>
            </a:r>
            <a:r>
              <a:rPr lang="zh-CN" altLang="en-US" sz="3200" b="1" dirty="0" smtClean="0">
                <a:solidFill>
                  <a:srgbClr val="0000CC"/>
                </a:solidFill>
                <a:latin typeface="微软雅黑" panose="020B0503020204020204" pitchFamily="34" charset="-122"/>
                <a:ea typeface="微软雅黑" panose="020B0503020204020204" pitchFamily="34" charset="-122"/>
              </a:rPr>
              <a:t>类的原设计</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9" name="矩形 8"/>
          <p:cNvSpPr/>
          <p:nvPr/>
        </p:nvSpPr>
        <p:spPr>
          <a:xfrm>
            <a:off x="539552" y="4831992"/>
            <a:ext cx="6192688" cy="553998"/>
          </a:xfrm>
          <a:prstGeom prst="rect">
            <a:avLst/>
          </a:prstGeom>
        </p:spPr>
        <p:txBody>
          <a:bodyPr wrap="square">
            <a:spAutoFit/>
          </a:bodyPr>
          <a:lstStyle/>
          <a:p>
            <a:pPr>
              <a:defRPr/>
            </a:pPr>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怎样克服缺点</a:t>
            </a:r>
            <a:r>
              <a:rPr lang="zh-CN" altLang="en-US" sz="3000" b="1" dirty="0" smtClean="0">
                <a:latin typeface="微软雅黑" panose="020B0503020204020204" pitchFamily="34" charset="-122"/>
                <a:ea typeface="微软雅黑" panose="020B0503020204020204" pitchFamily="34" charset="-122"/>
                <a:cs typeface="Arial" pitchFamily="34" charset="0"/>
              </a:rPr>
              <a:t>：将</a:t>
            </a:r>
            <a:r>
              <a:rPr lang="en-US" altLang="zh-CN" sz="3000" b="1" dirty="0" smtClean="0">
                <a:latin typeface="微软雅黑" panose="020B0503020204020204" pitchFamily="34" charset="-122"/>
                <a:ea typeface="微软雅黑" panose="020B0503020204020204" pitchFamily="34" charset="-122"/>
                <a:cs typeface="Arial" pitchFamily="34" charset="0"/>
              </a:rPr>
              <a:t>Report</a:t>
            </a:r>
            <a:r>
              <a:rPr lang="zh-CN" altLang="en-US" sz="3000" b="1" dirty="0" smtClean="0">
                <a:latin typeface="微软雅黑" panose="020B0503020204020204" pitchFamily="34" charset="-122"/>
                <a:ea typeface="微软雅黑" panose="020B0503020204020204" pitchFamily="34" charset="-122"/>
                <a:cs typeface="Arial" pitchFamily="34" charset="0"/>
              </a:rPr>
              <a:t>类拆分。</a:t>
            </a:r>
            <a:endParaRPr lang="zh-CN" altLang="en-US" sz="3000" b="1" dirty="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2"/>
          <p:cNvSpPr>
            <a:spLocks noGrp="1"/>
          </p:cNvSpPr>
          <p:nvPr>
            <p:ph idx="1"/>
          </p:nvPr>
        </p:nvSpPr>
        <p:spPr>
          <a:xfrm>
            <a:off x="395288" y="990600"/>
            <a:ext cx="8229600" cy="4959350"/>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rPr>
              <a:t>结构化设计</a:t>
            </a:r>
            <a:r>
              <a:rPr lang="zh-CN" altLang="zh-CN" sz="3000" dirty="0" smtClean="0">
                <a:latin typeface="微软雅黑" panose="020B0503020204020204" pitchFamily="34" charset="-122"/>
                <a:ea typeface="微软雅黑" panose="020B0503020204020204" pitchFamily="34" charset="-122"/>
              </a:rPr>
              <a:t>，上层调用下层，上层依赖于下层，当下层剧烈变动时上层也要跟着变动，这就会导致模块的复用性降低而且大大提高了开发的成本。</a:t>
            </a:r>
          </a:p>
          <a:p>
            <a:pPr eaLnBrk="1" hangingPunct="1"/>
            <a:r>
              <a:rPr lang="en-US" altLang="zh-CN" sz="3000" b="1" dirty="0" err="1" smtClean="0">
                <a:solidFill>
                  <a:srgbClr val="0000CC"/>
                </a:solidFill>
                <a:latin typeface="微软雅黑" panose="020B0503020204020204" pitchFamily="34" charset="-122"/>
                <a:ea typeface="微软雅黑" panose="020B0503020204020204" pitchFamily="34" charset="-122"/>
              </a:rPr>
              <a:t>面向对象</a:t>
            </a:r>
            <a:r>
              <a:rPr lang="zh-CN" altLang="en-US" sz="3000" b="1" dirty="0" smtClean="0">
                <a:solidFill>
                  <a:srgbClr val="0000CC"/>
                </a:solidFill>
                <a:latin typeface="微软雅黑" panose="020B0503020204020204" pitchFamily="34" charset="-122"/>
                <a:ea typeface="微软雅黑" panose="020B0503020204020204" pitchFamily="34" charset="-122"/>
              </a:rPr>
              <a:t>设计中的依赖倒转</a:t>
            </a:r>
            <a:r>
              <a:rPr lang="zh-CN" altLang="en-US" sz="3000" dirty="0" smtClean="0">
                <a:latin typeface="微软雅黑" panose="020B0503020204020204" pitchFamily="34" charset="-122"/>
                <a:ea typeface="微软雅黑" panose="020B0503020204020204" pitchFamily="34" charset="-122"/>
              </a:rPr>
              <a:t>：</a:t>
            </a:r>
            <a:r>
              <a:rPr lang="zh-CN" altLang="zh-CN" sz="3000" dirty="0" smtClean="0">
                <a:latin typeface="微软雅黑" panose="020B0503020204020204" pitchFamily="34" charset="-122"/>
                <a:ea typeface="微软雅黑" panose="020B0503020204020204" pitchFamily="34" charset="-122"/>
              </a:rPr>
              <a:t>一般情况下抽象的变化概率很小，让</a:t>
            </a:r>
            <a:r>
              <a:rPr lang="zh-CN" altLang="en-US" sz="3000" dirty="0" smtClean="0">
                <a:latin typeface="微软雅黑" panose="020B0503020204020204" pitchFamily="34" charset="-122"/>
                <a:ea typeface="微软雅黑" panose="020B0503020204020204" pitchFamily="34" charset="-122"/>
              </a:rPr>
              <a:t>客户类</a:t>
            </a:r>
            <a:r>
              <a:rPr lang="zh-CN" altLang="zh-CN" sz="3000" dirty="0" smtClean="0">
                <a:latin typeface="微软雅黑" panose="020B0503020204020204" pitchFamily="34" charset="-122"/>
                <a:ea typeface="微软雅黑" panose="020B0503020204020204" pitchFamily="34" charset="-122"/>
              </a:rPr>
              <a:t>依赖于抽象，实现的细节也依赖于抽象。</a:t>
            </a:r>
            <a:endParaRPr lang="en-US" altLang="zh-CN" sz="3000" dirty="0" smtClean="0">
              <a:latin typeface="微软雅黑" panose="020B0503020204020204" pitchFamily="34" charset="-122"/>
              <a:ea typeface="微软雅黑" panose="020B0503020204020204" pitchFamily="34" charset="-122"/>
            </a:endParaRPr>
          </a:p>
          <a:p>
            <a:pPr eaLnBrk="1" hangingPunct="1"/>
            <a:r>
              <a:rPr lang="zh-CN" altLang="zh-CN" sz="3000" b="1" dirty="0" smtClean="0">
                <a:solidFill>
                  <a:srgbClr val="0000CC"/>
                </a:solidFill>
                <a:latin typeface="微软雅黑" panose="020B0503020204020204" pitchFamily="34" charset="-122"/>
                <a:ea typeface="微软雅黑" panose="020B0503020204020204" pitchFamily="34" charset="-122"/>
              </a:rPr>
              <a:t>即使实现细节不断变动，只要抽象不变，客户程序就不需要变化</a:t>
            </a:r>
            <a:r>
              <a:rPr lang="zh-CN" altLang="zh-CN" sz="3000" dirty="0" smtClean="0">
                <a:latin typeface="微软雅黑" panose="020B0503020204020204" pitchFamily="34" charset="-122"/>
                <a:ea typeface="微软雅黑" panose="020B0503020204020204" pitchFamily="34" charset="-122"/>
              </a:rPr>
              <a:t>。这大大降低了客户程序与实现细节的</a:t>
            </a:r>
            <a:r>
              <a:rPr lang="zh-CN" altLang="en-US" sz="3000" dirty="0" smtClean="0">
                <a:latin typeface="微软雅黑" panose="020B0503020204020204" pitchFamily="34" charset="-122"/>
                <a:ea typeface="微软雅黑" panose="020B0503020204020204" pitchFamily="34" charset="-122"/>
              </a:rPr>
              <a:t>耦合度</a:t>
            </a:r>
            <a:r>
              <a:rPr lang="zh-CN" altLang="zh-CN" sz="3000" dirty="0" smtClean="0">
                <a:latin typeface="微软雅黑" panose="020B0503020204020204" pitchFamily="34" charset="-122"/>
                <a:ea typeface="微软雅黑" panose="020B0503020204020204" pitchFamily="34" charset="-122"/>
              </a:rPr>
              <a:t>。</a:t>
            </a:r>
            <a:endParaRPr lang="zh-CN" altLang="en-US" sz="3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21">
                                            <p:txEl>
                                              <p:pRg st="1" end="1"/>
                                            </p:txEl>
                                          </p:spTgt>
                                        </p:tgtEl>
                                        <p:attrNameLst>
                                          <p:attrName>style.visibility</p:attrName>
                                        </p:attrNameLst>
                                      </p:cBhvr>
                                      <p:to>
                                        <p:strVal val="visible"/>
                                      </p:to>
                                    </p:set>
                                    <p:animEffect transition="in" filter="fade">
                                      <p:cBhvr>
                                        <p:cTn id="7" dur="1000"/>
                                        <p:tgtEl>
                                          <p:spTgt spid="81921">
                                            <p:txEl>
                                              <p:pRg st="1" end="1"/>
                                            </p:txEl>
                                          </p:spTgt>
                                        </p:tgtEl>
                                      </p:cBhvr>
                                    </p:animEffect>
                                    <p:anim calcmode="lin" valueType="num">
                                      <p:cBhvr>
                                        <p:cTn id="8" dur="1000" fill="hold"/>
                                        <p:tgtEl>
                                          <p:spTgt spid="8192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21">
                                            <p:txEl>
                                              <p:pRg st="2" end="2"/>
                                            </p:txEl>
                                          </p:spTgt>
                                        </p:tgtEl>
                                        <p:attrNameLst>
                                          <p:attrName>style.visibility</p:attrName>
                                        </p:attrNameLst>
                                      </p:cBhvr>
                                      <p:to>
                                        <p:strVal val="visible"/>
                                      </p:to>
                                    </p:set>
                                    <p:animEffect transition="in" filter="fade">
                                      <p:cBhvr>
                                        <p:cTn id="14" dur="1000"/>
                                        <p:tgtEl>
                                          <p:spTgt spid="81921">
                                            <p:txEl>
                                              <p:pRg st="2" end="2"/>
                                            </p:txEl>
                                          </p:spTgt>
                                        </p:tgtEl>
                                      </p:cBhvr>
                                    </p:animEffect>
                                    <p:anim calcmode="lin" valueType="num">
                                      <p:cBhvr>
                                        <p:cTn id="15" dur="1000" fill="hold"/>
                                        <p:tgtEl>
                                          <p:spTgt spid="8192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1"/>
            <a:ext cx="8229600" cy="5545038"/>
          </a:xfrm>
        </p:spPr>
        <p:txBody>
          <a:bodyPr rtlCol="0">
            <a:normAutofit/>
          </a:bodyPr>
          <a:lstStyle/>
          <a:p>
            <a:pPr eaLnBrk="1" fontAlgn="auto" hangingPunct="1">
              <a:spcAft>
                <a:spcPts val="0"/>
              </a:spcAft>
              <a:buFont typeface="Arial" panose="020B0604020202020204" pitchFamily="34" charset="0"/>
              <a:buChar char="•"/>
              <a:defRPr/>
            </a:pPr>
            <a:r>
              <a:rPr lang="zh-CN" altLang="zh-CN" sz="2800"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例</a:t>
            </a:r>
            <a:r>
              <a:rPr lang="en-US" altLang="zh-CN" sz="2800" b="1" dirty="0">
                <a:latin typeface="微软雅黑" panose="020B0503020204020204" pitchFamily="34" charset="-122"/>
                <a:ea typeface="微软雅黑" panose="020B0503020204020204" pitchFamily="34" charset="-122"/>
              </a:rPr>
              <a:t>5-12</a:t>
            </a:r>
            <a:r>
              <a:rPr lang="zh-CN" altLang="zh-CN" sz="2800" dirty="0">
                <a:latin typeface="微软雅黑" panose="020B0503020204020204" pitchFamily="34" charset="-122"/>
                <a:ea typeface="微软雅黑" panose="020B0503020204020204" pitchFamily="34" charset="-122"/>
              </a:rPr>
              <a:t>】假设有一个软件公司的软件工程师设计了一个无人机自动驾驶系统</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fontAlgn="auto" hangingPunct="1">
              <a:spcAft>
                <a:spcPts val="0"/>
              </a:spcAft>
              <a:buFont typeface="Arial" panose="020B0604020202020204" pitchFamily="34" charset="0"/>
              <a:buChar char="•"/>
              <a:defRPr/>
            </a:pPr>
            <a:r>
              <a:rPr lang="zh-CN" altLang="zh-CN" sz="2800" dirty="0" smtClean="0">
                <a:latin typeface="微软雅黑" panose="020B0503020204020204" pitchFamily="34" charset="-122"/>
                <a:ea typeface="微软雅黑" panose="020B0503020204020204" pitchFamily="34" charset="-122"/>
              </a:rPr>
              <a:t>暂时</a:t>
            </a:r>
            <a:r>
              <a:rPr lang="zh-CN" altLang="zh-CN" sz="2800" dirty="0">
                <a:latin typeface="微软雅黑" panose="020B0503020204020204" pitchFamily="34" charset="-122"/>
                <a:ea typeface="微软雅黑" panose="020B0503020204020204" pitchFamily="34" charset="-122"/>
              </a:rPr>
              <a:t>假设 考虑世界上的波音与空客两种飞机厂商生产的无人机。软件设计师定义了一个AutoAirSystem类，一个</a:t>
            </a:r>
            <a:r>
              <a:rPr lang="zh-CN" altLang="zh-CN" sz="2800" dirty="0" smtClean="0">
                <a:latin typeface="微软雅黑" panose="020B0503020204020204" pitchFamily="34" charset="-122"/>
                <a:ea typeface="微软雅黑" panose="020B0503020204020204" pitchFamily="34" charset="-122"/>
              </a:rPr>
              <a:t>Boeing类</a:t>
            </a:r>
            <a:r>
              <a:rPr lang="zh-CN" altLang="zh-CN" sz="2800" dirty="0">
                <a:latin typeface="微软雅黑" panose="020B0503020204020204" pitchFamily="34" charset="-122"/>
                <a:ea typeface="微软雅黑" panose="020B0503020204020204" pitchFamily="34" charset="-122"/>
              </a:rPr>
              <a:t>，一个</a:t>
            </a:r>
            <a:r>
              <a:rPr lang="zh-CN" altLang="zh-CN" sz="2800" dirty="0" smtClean="0">
                <a:latin typeface="微软雅黑" panose="020B0503020204020204" pitchFamily="34" charset="-122"/>
                <a:ea typeface="微软雅黑" panose="020B0503020204020204" pitchFamily="34" charset="-122"/>
              </a:rPr>
              <a:t>Airbus类。</a:t>
            </a:r>
            <a:endParaRPr lang="en-US" altLang="zh-CN" sz="2800" dirty="0" smtClean="0">
              <a:latin typeface="微软雅黑" panose="020B0503020204020204" pitchFamily="34" charset="-122"/>
              <a:ea typeface="微软雅黑" panose="020B0503020204020204" pitchFamily="34" charset="-122"/>
            </a:endParaRPr>
          </a:p>
          <a:p>
            <a:pPr eaLnBrk="1" fontAlgn="auto" hangingPunct="1">
              <a:spcAft>
                <a:spcPts val="0"/>
              </a:spcAft>
              <a:buFont typeface="Arial" panose="020B0604020202020204" pitchFamily="34" charset="0"/>
              <a:buChar char="•"/>
              <a:defRPr/>
            </a:pPr>
            <a:r>
              <a:rPr lang="zh-CN" altLang="zh-CN" sz="2800" dirty="0" smtClean="0">
                <a:latin typeface="微软雅黑" panose="020B0503020204020204" pitchFamily="34" charset="-122"/>
                <a:ea typeface="微软雅黑" panose="020B0503020204020204" pitchFamily="34" charset="-122"/>
              </a:rPr>
              <a:t>Boeing类</a:t>
            </a:r>
            <a:r>
              <a:rPr lang="zh-CN" altLang="zh-CN" sz="2800" dirty="0">
                <a:latin typeface="微软雅黑" panose="020B0503020204020204" pitchFamily="34" charset="-122"/>
                <a:ea typeface="微软雅黑" panose="020B0503020204020204" pitchFamily="34" charset="-122"/>
              </a:rPr>
              <a:t>和</a:t>
            </a:r>
            <a:r>
              <a:rPr lang="zh-CN" altLang="zh-CN" sz="2800" dirty="0" smtClean="0">
                <a:latin typeface="微软雅黑" panose="020B0503020204020204" pitchFamily="34" charset="-122"/>
                <a:ea typeface="微软雅黑" panose="020B0503020204020204" pitchFamily="34" charset="-122"/>
              </a:rPr>
              <a:t>Airbus类</a:t>
            </a:r>
            <a:r>
              <a:rPr lang="zh-CN" altLang="zh-CN" sz="2800" dirty="0">
                <a:latin typeface="微软雅黑" panose="020B0503020204020204" pitchFamily="34" charset="-122"/>
                <a:ea typeface="微软雅黑" panose="020B0503020204020204" pitchFamily="34" charset="-122"/>
              </a:rPr>
              <a:t>中各有5个方法: takeOff(), climb(), cruise(), descend()与land()方法，当然了一个无人机驾驶系统肯定不止这些功能，这里只要能说明问题即可</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fontAlgn="auto" hangingPunct="1">
              <a:spcAft>
                <a:spcPts val="0"/>
              </a:spcAft>
              <a:buFont typeface="Arial" panose="020B0604020202020204" pitchFamily="34" charset="0"/>
              <a:buChar char="•"/>
              <a:defRPr/>
            </a:pPr>
            <a:r>
              <a:rPr lang="zh-CN" altLang="zh-CN" sz="2800" dirty="0" smtClean="0">
                <a:latin typeface="微软雅黑" panose="020B0503020204020204" pitchFamily="34" charset="-122"/>
                <a:ea typeface="微软雅黑" panose="020B0503020204020204" pitchFamily="34" charset="-122"/>
              </a:rPr>
              <a:t>AutoAirSystem</a:t>
            </a:r>
            <a:r>
              <a:rPr lang="zh-CN" altLang="zh-CN" sz="2800" dirty="0">
                <a:latin typeface="微软雅黑" panose="020B0503020204020204" pitchFamily="34" charset="-122"/>
                <a:ea typeface="微软雅黑" panose="020B0503020204020204" pitchFamily="34" charset="-122"/>
              </a:rPr>
              <a:t>类是一个自动驾驶系统，自动操纵这两种型号的飞机。设计类图</a:t>
            </a:r>
            <a:r>
              <a:rPr lang="zh-CN" altLang="zh-CN" sz="2800" dirty="0" smtClean="0">
                <a:latin typeface="微软雅黑" panose="020B0503020204020204" pitchFamily="34" charset="-122"/>
                <a:ea typeface="微软雅黑" panose="020B0503020204020204" pitchFamily="34" charset="-122"/>
              </a:rPr>
              <a:t>如</a:t>
            </a:r>
            <a:r>
              <a:rPr lang="zh-CN" altLang="en-US" sz="2800" dirty="0">
                <a:latin typeface="微软雅黑" panose="020B0503020204020204" pitchFamily="34" charset="-122"/>
                <a:ea typeface="微软雅黑" panose="020B0503020204020204" pitchFamily="34" charset="-122"/>
              </a:rPr>
              <a:t>下</a:t>
            </a:r>
            <a:r>
              <a:rPr lang="zh-CN" altLang="zh-CN" sz="2800" dirty="0" smtClean="0">
                <a:latin typeface="微软雅黑" panose="020B0503020204020204" pitchFamily="34" charset="-122"/>
                <a:ea typeface="微软雅黑" panose="020B0503020204020204" pitchFamily="34" charset="-122"/>
              </a:rPr>
              <a:t>图所</a:t>
            </a:r>
            <a:r>
              <a:rPr lang="zh-CN" altLang="zh-CN" sz="2800" dirty="0">
                <a:latin typeface="微软雅黑" panose="020B0503020204020204" pitchFamily="34" charset="-122"/>
                <a:ea typeface="微软雅黑" panose="020B0503020204020204" pitchFamily="34" charset="-122"/>
              </a:rPr>
              <a:t>示</a:t>
            </a:r>
            <a:r>
              <a:rPr lang="zh-CN" altLang="zh-CN" sz="2800" dirty="0" smtClean="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457200" y="260350"/>
            <a:ext cx="2746375" cy="509588"/>
          </a:xfrm>
        </p:spPr>
        <p:txBody>
          <a:bodyPr tIns="10800" bIns="10800">
            <a:spAutoFit/>
          </a:bodyPr>
          <a:lstStyle/>
          <a:p>
            <a:pPr eaLnBrk="1" hangingPunct="1"/>
            <a:r>
              <a:rPr lang="en-US" altLang="zh-CN" sz="3200" b="1" smtClean="0"/>
              <a:t>Example</a:t>
            </a:r>
            <a:r>
              <a:rPr lang="en-US" altLang="zh-CN" sz="3200" smtClean="0"/>
              <a:t> </a:t>
            </a:r>
          </a:p>
        </p:txBody>
      </p:sp>
      <p:sp>
        <p:nvSpPr>
          <p:cNvPr id="83970" name="Rectangle 7"/>
          <p:cNvSpPr>
            <a:spLocks noChangeArrowheads="1"/>
          </p:cNvSpPr>
          <p:nvPr/>
        </p:nvSpPr>
        <p:spPr bwMode="auto">
          <a:xfrm>
            <a:off x="5672138" y="427038"/>
            <a:ext cx="2716212" cy="509587"/>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a:latin typeface="微软雅黑" panose="020B0503020204020204" pitchFamily="34" charset="-122"/>
                <a:ea typeface="微软雅黑" panose="020B0503020204020204" pitchFamily="34" charset="-122"/>
              </a:rPr>
              <a:t>Boeing</a:t>
            </a:r>
            <a:endParaRPr lang="en-US" altLang="zh-CN" sz="2800" dirty="0">
              <a:latin typeface="微软雅黑" panose="020B0503020204020204" pitchFamily="34" charset="-122"/>
              <a:ea typeface="微软雅黑" panose="020B0503020204020204" pitchFamily="34" charset="-122"/>
            </a:endParaRPr>
          </a:p>
        </p:txBody>
      </p:sp>
      <p:sp>
        <p:nvSpPr>
          <p:cNvPr id="83971" name="Rectangle 8"/>
          <p:cNvSpPr>
            <a:spLocks noChangeArrowheads="1"/>
          </p:cNvSpPr>
          <p:nvPr/>
        </p:nvSpPr>
        <p:spPr bwMode="auto">
          <a:xfrm>
            <a:off x="5672138" y="928688"/>
            <a:ext cx="2716212" cy="1866900"/>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800">
                <a:latin typeface="Calibri" pitchFamily="34" charset="0"/>
              </a:rPr>
              <a:t>+takeOff(): void</a:t>
            </a:r>
          </a:p>
          <a:p>
            <a:pPr algn="just">
              <a:lnSpc>
                <a:spcPct val="85000"/>
              </a:lnSpc>
            </a:pPr>
            <a:r>
              <a:rPr lang="en-US" altLang="zh-CN" sz="2800">
                <a:latin typeface="Calibri" pitchFamily="34" charset="0"/>
              </a:rPr>
              <a:t>+climb(): void</a:t>
            </a:r>
          </a:p>
          <a:p>
            <a:pPr algn="just">
              <a:lnSpc>
                <a:spcPct val="85000"/>
              </a:lnSpc>
            </a:pPr>
            <a:r>
              <a:rPr lang="en-US" altLang="zh-CN" sz="2800">
                <a:latin typeface="Calibri" pitchFamily="34" charset="0"/>
              </a:rPr>
              <a:t>+cruise(): void</a:t>
            </a:r>
          </a:p>
          <a:p>
            <a:pPr algn="just">
              <a:lnSpc>
                <a:spcPct val="85000"/>
              </a:lnSpc>
            </a:pPr>
            <a:r>
              <a:rPr lang="en-US" altLang="zh-CN" sz="2800">
                <a:latin typeface="Calibri" pitchFamily="34" charset="0"/>
              </a:rPr>
              <a:t>+descend(): void</a:t>
            </a:r>
          </a:p>
          <a:p>
            <a:pPr algn="just">
              <a:lnSpc>
                <a:spcPct val="85000"/>
              </a:lnSpc>
            </a:pPr>
            <a:r>
              <a:rPr lang="en-US" altLang="zh-CN" sz="2800">
                <a:latin typeface="Calibri" pitchFamily="34" charset="0"/>
              </a:rPr>
              <a:t>+land(): void</a:t>
            </a:r>
          </a:p>
        </p:txBody>
      </p:sp>
      <p:sp>
        <p:nvSpPr>
          <p:cNvPr id="83972" name="Rectangle 10"/>
          <p:cNvSpPr>
            <a:spLocks noChangeArrowheads="1"/>
          </p:cNvSpPr>
          <p:nvPr/>
        </p:nvSpPr>
        <p:spPr bwMode="auto">
          <a:xfrm>
            <a:off x="5672138" y="2922588"/>
            <a:ext cx="2716212" cy="503237"/>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a:latin typeface="微软雅黑" panose="020B0503020204020204" pitchFamily="34" charset="-122"/>
                <a:ea typeface="微软雅黑" panose="020B0503020204020204" pitchFamily="34" charset="-122"/>
              </a:rPr>
              <a:t>Airbus</a:t>
            </a:r>
            <a:endParaRPr lang="en-US" altLang="zh-CN" sz="2800" dirty="0">
              <a:latin typeface="微软雅黑" panose="020B0503020204020204" pitchFamily="34" charset="-122"/>
              <a:ea typeface="微软雅黑" panose="020B0503020204020204" pitchFamily="34" charset="-122"/>
            </a:endParaRPr>
          </a:p>
        </p:txBody>
      </p:sp>
      <p:sp>
        <p:nvSpPr>
          <p:cNvPr id="83973" name="Rectangle 11"/>
          <p:cNvSpPr>
            <a:spLocks noChangeArrowheads="1"/>
          </p:cNvSpPr>
          <p:nvPr/>
        </p:nvSpPr>
        <p:spPr bwMode="auto">
          <a:xfrm>
            <a:off x="5672138" y="3429000"/>
            <a:ext cx="2716212" cy="1866900"/>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800">
                <a:latin typeface="Calibri" pitchFamily="34" charset="0"/>
              </a:rPr>
              <a:t>+takeOff(): void</a:t>
            </a:r>
          </a:p>
          <a:p>
            <a:pPr algn="just">
              <a:lnSpc>
                <a:spcPct val="85000"/>
              </a:lnSpc>
            </a:pPr>
            <a:r>
              <a:rPr lang="en-US" altLang="zh-CN" sz="2800">
                <a:latin typeface="Calibri" pitchFamily="34" charset="0"/>
              </a:rPr>
              <a:t>+climb(): void</a:t>
            </a:r>
          </a:p>
          <a:p>
            <a:pPr algn="just">
              <a:lnSpc>
                <a:spcPct val="85000"/>
              </a:lnSpc>
            </a:pPr>
            <a:r>
              <a:rPr lang="en-US" altLang="zh-CN" sz="2800">
                <a:latin typeface="Calibri" pitchFamily="34" charset="0"/>
              </a:rPr>
              <a:t>+cruise(): void</a:t>
            </a:r>
          </a:p>
          <a:p>
            <a:pPr algn="just">
              <a:lnSpc>
                <a:spcPct val="85000"/>
              </a:lnSpc>
            </a:pPr>
            <a:r>
              <a:rPr lang="en-US" altLang="zh-CN" sz="2800">
                <a:latin typeface="Calibri" pitchFamily="34" charset="0"/>
              </a:rPr>
              <a:t>+descend(): void</a:t>
            </a:r>
          </a:p>
          <a:p>
            <a:pPr algn="just">
              <a:lnSpc>
                <a:spcPct val="85000"/>
              </a:lnSpc>
            </a:pPr>
            <a:r>
              <a:rPr lang="en-US" altLang="zh-CN" sz="2800">
                <a:latin typeface="Calibri" pitchFamily="34" charset="0"/>
              </a:rPr>
              <a:t>+land(): void</a:t>
            </a:r>
          </a:p>
        </p:txBody>
      </p:sp>
      <p:cxnSp>
        <p:nvCxnSpPr>
          <p:cNvPr id="83974" name="AutoShape 12"/>
          <p:cNvCxnSpPr>
            <a:cxnSpLocks noChangeShapeType="1"/>
          </p:cNvCxnSpPr>
          <p:nvPr/>
        </p:nvCxnSpPr>
        <p:spPr bwMode="auto">
          <a:xfrm>
            <a:off x="4251325" y="1589088"/>
            <a:ext cx="1420813" cy="1587"/>
          </a:xfrm>
          <a:prstGeom prst="straightConnector1">
            <a:avLst/>
          </a:prstGeom>
          <a:noFill/>
          <a:ln w="12700">
            <a:solidFill>
              <a:srgbClr val="000000"/>
            </a:solidFill>
            <a:round/>
            <a:headEnd/>
            <a:tailEnd type="triangle" w="med" len="med"/>
          </a:ln>
        </p:spPr>
      </p:cxnSp>
      <p:sp>
        <p:nvSpPr>
          <p:cNvPr id="83975" name="Rectangle 14"/>
          <p:cNvSpPr>
            <a:spLocks noChangeArrowheads="1"/>
          </p:cNvSpPr>
          <p:nvPr/>
        </p:nvSpPr>
        <p:spPr bwMode="auto">
          <a:xfrm>
            <a:off x="1123950" y="955675"/>
            <a:ext cx="3079750" cy="509588"/>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err="1">
                <a:latin typeface="微软雅黑" panose="020B0503020204020204" pitchFamily="34" charset="-122"/>
                <a:ea typeface="微软雅黑" panose="020B0503020204020204" pitchFamily="34" charset="-122"/>
              </a:rPr>
              <a:t>AutoAirSystem</a:t>
            </a:r>
            <a:endParaRPr lang="en-US" altLang="zh-CN" sz="2800" dirty="0">
              <a:latin typeface="微软雅黑" panose="020B0503020204020204" pitchFamily="34" charset="-122"/>
              <a:ea typeface="微软雅黑" panose="020B0503020204020204" pitchFamily="34" charset="-122"/>
            </a:endParaRPr>
          </a:p>
        </p:txBody>
      </p:sp>
      <p:sp>
        <p:nvSpPr>
          <p:cNvPr id="83976" name="Rectangle 15"/>
          <p:cNvSpPr>
            <a:spLocks noChangeArrowheads="1"/>
          </p:cNvSpPr>
          <p:nvPr/>
        </p:nvSpPr>
        <p:spPr bwMode="auto">
          <a:xfrm>
            <a:off x="1123950" y="1462088"/>
            <a:ext cx="3079750" cy="71913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600" b="1">
                <a:solidFill>
                  <a:srgbClr val="0000CC"/>
                </a:solidFill>
                <a:latin typeface="Calibri" pitchFamily="34" charset="0"/>
              </a:rPr>
              <a:t>-boeing: Boeing</a:t>
            </a:r>
          </a:p>
          <a:p>
            <a:pPr algn="just">
              <a:lnSpc>
                <a:spcPct val="85000"/>
              </a:lnSpc>
            </a:pPr>
            <a:r>
              <a:rPr lang="en-US" altLang="zh-CN" sz="2600" b="1">
                <a:solidFill>
                  <a:srgbClr val="0000CC"/>
                </a:solidFill>
                <a:latin typeface="Calibri" pitchFamily="34" charset="0"/>
              </a:rPr>
              <a:t>-airbus: Airbus</a:t>
            </a:r>
          </a:p>
        </p:txBody>
      </p:sp>
      <p:sp>
        <p:nvSpPr>
          <p:cNvPr id="83977" name="Rectangle 16"/>
          <p:cNvSpPr>
            <a:spLocks noChangeArrowheads="1"/>
          </p:cNvSpPr>
          <p:nvPr/>
        </p:nvSpPr>
        <p:spPr bwMode="auto">
          <a:xfrm>
            <a:off x="1123950" y="2179638"/>
            <a:ext cx="3087688" cy="1738312"/>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600">
                <a:latin typeface="Calibri" pitchFamily="34" charset="0"/>
              </a:rPr>
              <a:t>+doTakingOff(): void</a:t>
            </a:r>
          </a:p>
          <a:p>
            <a:pPr algn="just">
              <a:lnSpc>
                <a:spcPct val="85000"/>
              </a:lnSpc>
            </a:pPr>
            <a:r>
              <a:rPr lang="en-US" altLang="zh-CN" sz="2600">
                <a:latin typeface="Calibri" pitchFamily="34" charset="0"/>
              </a:rPr>
              <a:t>+doClimbing(): void</a:t>
            </a:r>
          </a:p>
          <a:p>
            <a:pPr algn="just">
              <a:lnSpc>
                <a:spcPct val="85000"/>
              </a:lnSpc>
            </a:pPr>
            <a:r>
              <a:rPr lang="en-US" altLang="zh-CN" sz="2600">
                <a:latin typeface="Calibri" pitchFamily="34" charset="0"/>
              </a:rPr>
              <a:t>+doCruising(): void</a:t>
            </a:r>
          </a:p>
          <a:p>
            <a:pPr algn="just">
              <a:lnSpc>
                <a:spcPct val="85000"/>
              </a:lnSpc>
            </a:pPr>
            <a:r>
              <a:rPr lang="en-US" altLang="zh-CN" sz="2600">
                <a:latin typeface="Calibri" pitchFamily="34" charset="0"/>
              </a:rPr>
              <a:t>+doDescending(): void</a:t>
            </a:r>
          </a:p>
          <a:p>
            <a:pPr algn="just">
              <a:lnSpc>
                <a:spcPct val="85000"/>
              </a:lnSpc>
            </a:pPr>
            <a:r>
              <a:rPr lang="en-US" altLang="zh-CN" sz="2600">
                <a:latin typeface="Calibri" pitchFamily="34" charset="0"/>
              </a:rPr>
              <a:t>+doLanding(): void</a:t>
            </a:r>
          </a:p>
        </p:txBody>
      </p:sp>
      <p:cxnSp>
        <p:nvCxnSpPr>
          <p:cNvPr id="83978" name="AutoShape 17"/>
          <p:cNvCxnSpPr>
            <a:cxnSpLocks noChangeShapeType="1"/>
          </p:cNvCxnSpPr>
          <p:nvPr/>
        </p:nvCxnSpPr>
        <p:spPr bwMode="auto">
          <a:xfrm>
            <a:off x="4233863" y="3513138"/>
            <a:ext cx="1420812" cy="0"/>
          </a:xfrm>
          <a:prstGeom prst="straightConnector1">
            <a:avLst/>
          </a:prstGeom>
          <a:noFill/>
          <a:ln w="12700">
            <a:solidFill>
              <a:srgbClr val="000000"/>
            </a:solidFill>
            <a:round/>
            <a:headEnd/>
            <a:tailEnd type="triangle" w="med" len="med"/>
          </a:ln>
        </p:spPr>
      </p:cxnSp>
      <p:sp>
        <p:nvSpPr>
          <p:cNvPr id="83979" name="AutoShape 18"/>
          <p:cNvSpPr>
            <a:spLocks noChangeArrowheads="1"/>
          </p:cNvSpPr>
          <p:nvPr/>
        </p:nvSpPr>
        <p:spPr bwMode="auto">
          <a:xfrm>
            <a:off x="4221163" y="1462088"/>
            <a:ext cx="261937" cy="252412"/>
          </a:xfrm>
          <a:prstGeom prst="diamond">
            <a:avLst/>
          </a:prstGeom>
          <a:solidFill>
            <a:srgbClr val="FFFFFF"/>
          </a:solidFill>
          <a:ln w="12700" algn="ctr">
            <a:solidFill>
              <a:srgbClr val="000000"/>
            </a:solidFill>
            <a:miter lim="800000"/>
            <a:headEnd/>
            <a:tailEnd/>
          </a:ln>
        </p:spPr>
        <p:txBody>
          <a:bodyPr/>
          <a:lstStyle/>
          <a:p>
            <a:endParaRPr lang="zh-CN" altLang="en-US">
              <a:latin typeface="Calibri" pitchFamily="34" charset="0"/>
            </a:endParaRPr>
          </a:p>
        </p:txBody>
      </p:sp>
      <p:sp>
        <p:nvSpPr>
          <p:cNvPr id="83980" name="AutoShape 19"/>
          <p:cNvSpPr>
            <a:spLocks noChangeArrowheads="1"/>
          </p:cNvSpPr>
          <p:nvPr/>
        </p:nvSpPr>
        <p:spPr bwMode="auto">
          <a:xfrm>
            <a:off x="4210050" y="3389313"/>
            <a:ext cx="261938" cy="252412"/>
          </a:xfrm>
          <a:prstGeom prst="diamond">
            <a:avLst/>
          </a:prstGeom>
          <a:solidFill>
            <a:srgbClr val="FFFFFF"/>
          </a:solidFill>
          <a:ln w="12700" algn="ctr">
            <a:solidFill>
              <a:srgbClr val="000000"/>
            </a:solidFill>
            <a:miter lim="800000"/>
            <a:headEnd/>
            <a:tailEnd/>
          </a:ln>
        </p:spPr>
        <p:txBody>
          <a:bodyPr/>
          <a:lstStyle/>
          <a:p>
            <a:endParaRPr lang="zh-CN" altLang="en-US">
              <a:latin typeface="Calibri" pitchFamily="34" charset="0"/>
            </a:endParaRPr>
          </a:p>
        </p:txBody>
      </p:sp>
      <p:sp>
        <p:nvSpPr>
          <p:cNvPr id="83981" name="Text Box 20"/>
          <p:cNvSpPr txBox="1">
            <a:spLocks noChangeArrowheads="1"/>
          </p:cNvSpPr>
          <p:nvPr/>
        </p:nvSpPr>
        <p:spPr bwMode="auto">
          <a:xfrm>
            <a:off x="323528" y="4152562"/>
            <a:ext cx="5040560" cy="1292662"/>
          </a:xfrm>
          <a:prstGeom prst="rect">
            <a:avLst/>
          </a:prstGeom>
          <a:noFill/>
          <a:ln w="9525">
            <a:noFill/>
            <a:miter lim="800000"/>
            <a:headEnd/>
            <a:tailEnd/>
          </a:ln>
        </p:spPr>
        <p:txBody>
          <a:bodyPr wrap="square">
            <a:spAutoFit/>
          </a:bodyPr>
          <a:lstStyle/>
          <a:p>
            <a:pPr>
              <a:spcBef>
                <a:spcPct val="50000"/>
              </a:spcBef>
            </a:pPr>
            <a:r>
              <a:rPr lang="zh-CN" altLang="en-US" sz="2600" b="1" dirty="0">
                <a:latin typeface="微软雅黑" panose="020B0503020204020204" pitchFamily="34" charset="-122"/>
                <a:ea typeface="微软雅黑" panose="020B0503020204020204" pitchFamily="34" charset="-122"/>
              </a:rPr>
              <a:t>方法中含有很多条件语句，判断是</a:t>
            </a:r>
            <a:r>
              <a:rPr lang="en-US" altLang="zh-CN" sz="2600" b="1" dirty="0">
                <a:latin typeface="微软雅黑" panose="020B0503020204020204" pitchFamily="34" charset="-122"/>
                <a:ea typeface="微软雅黑" panose="020B0503020204020204" pitchFamily="34" charset="-122"/>
              </a:rPr>
              <a:t>Boeing</a:t>
            </a:r>
            <a:r>
              <a:rPr lang="zh-CN" altLang="en-US" sz="2600" b="1" dirty="0">
                <a:latin typeface="微软雅黑" panose="020B0503020204020204" pitchFamily="34" charset="-122"/>
                <a:ea typeface="微软雅黑" panose="020B0503020204020204" pitchFamily="34" charset="-122"/>
              </a:rPr>
              <a:t>还是</a:t>
            </a:r>
            <a:r>
              <a:rPr lang="en-US" altLang="zh-CN" sz="2600" b="1" dirty="0">
                <a:latin typeface="微软雅黑" panose="020B0503020204020204" pitchFamily="34" charset="-122"/>
                <a:ea typeface="微软雅黑" panose="020B0503020204020204" pitchFamily="34" charset="-122"/>
              </a:rPr>
              <a:t>Airbus</a:t>
            </a:r>
            <a:r>
              <a:rPr lang="zh-CN" altLang="en-US" sz="2600" b="1" dirty="0">
                <a:latin typeface="微软雅黑" panose="020B0503020204020204" pitchFamily="34" charset="-122"/>
                <a:ea typeface="微软雅黑" panose="020B0503020204020204" pitchFamily="34" charset="-122"/>
              </a:rPr>
              <a:t>；增加新的机种困难：需要修改所有方法</a:t>
            </a:r>
          </a:p>
        </p:txBody>
      </p:sp>
      <p:sp>
        <p:nvSpPr>
          <p:cNvPr id="83982" name="Line 21"/>
          <p:cNvSpPr>
            <a:spLocks noChangeShapeType="1"/>
          </p:cNvSpPr>
          <p:nvPr/>
        </p:nvSpPr>
        <p:spPr bwMode="auto">
          <a:xfrm flipV="1">
            <a:off x="1908175" y="3860725"/>
            <a:ext cx="7938" cy="360363"/>
          </a:xfrm>
          <a:prstGeom prst="line">
            <a:avLst/>
          </a:prstGeom>
          <a:noFill/>
          <a:ln w="9525">
            <a:solidFill>
              <a:schemeClr val="tx1"/>
            </a:solidFill>
            <a:round/>
            <a:headEnd/>
            <a:tailEnd type="triangle" w="med" len="med"/>
          </a:ln>
        </p:spPr>
        <p:txBody>
          <a:bodyPr/>
          <a:lstStyle/>
          <a:p>
            <a:endParaRPr lang="zh-CN" altLang="en-US"/>
          </a:p>
        </p:txBody>
      </p:sp>
      <p:sp>
        <p:nvSpPr>
          <p:cNvPr id="83983" name="Text Box 22"/>
          <p:cNvSpPr txBox="1">
            <a:spLocks noChangeArrowheads="1"/>
          </p:cNvSpPr>
          <p:nvPr/>
        </p:nvSpPr>
        <p:spPr bwMode="auto">
          <a:xfrm>
            <a:off x="323602" y="5723210"/>
            <a:ext cx="8424862" cy="946150"/>
          </a:xfrm>
          <a:prstGeom prst="rect">
            <a:avLst/>
          </a:prstGeom>
          <a:noFill/>
          <a:ln w="9525">
            <a:noFill/>
            <a:miter lim="800000"/>
            <a:headEnd/>
            <a:tailEnd/>
          </a:ln>
        </p:spPr>
        <p:txBody>
          <a:bodyPr>
            <a:spAutoFit/>
          </a:bodyPr>
          <a:lstStyle/>
          <a:p>
            <a:pPr>
              <a:spcBef>
                <a:spcPct val="50000"/>
              </a:spcBef>
            </a:pPr>
            <a:r>
              <a:rPr lang="zh-CN" altLang="en-US" sz="2800" b="1" dirty="0">
                <a:solidFill>
                  <a:srgbClr val="0000CC"/>
                </a:solidFill>
                <a:latin typeface="微软雅黑" panose="020B0503020204020204" pitchFamily="34" charset="-122"/>
                <a:ea typeface="微软雅黑" panose="020B0503020204020204" pitchFamily="34" charset="-122"/>
              </a:rPr>
              <a:t>问题</a:t>
            </a:r>
            <a:r>
              <a:rPr lang="zh-CN" altLang="en-US"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AutoAirSystem</a:t>
            </a:r>
            <a:r>
              <a:rPr lang="zh-CN" altLang="en-US" sz="2800" b="1" dirty="0">
                <a:latin typeface="微软雅黑" panose="020B0503020204020204" pitchFamily="34" charset="-122"/>
                <a:ea typeface="微软雅黑" panose="020B0503020204020204" pitchFamily="34" charset="-122"/>
              </a:rPr>
              <a:t>直接依赖于两个具体的类</a:t>
            </a:r>
            <a:r>
              <a:rPr lang="en-US" altLang="zh-CN" sz="2800" b="1" dirty="0">
                <a:latin typeface="微软雅黑" panose="020B0503020204020204" pitchFamily="34" charset="-122"/>
                <a:ea typeface="微软雅黑" panose="020B0503020204020204" pitchFamily="34" charset="-122"/>
              </a:rPr>
              <a:t>Boeing</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Airbus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a:xfrm>
            <a:off x="323528" y="404664"/>
            <a:ext cx="8363272" cy="6192687"/>
          </a:xfrm>
        </p:spPr>
        <p:txBody>
          <a:bodyPr/>
          <a:lstStyle/>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public class </a:t>
            </a:r>
            <a:r>
              <a:rPr lang="en-US" altLang="zh-CN" sz="2800" b="1" dirty="0" smtClean="0">
                <a:latin typeface="微软雅黑" panose="020B0503020204020204" pitchFamily="34" charset="-122"/>
                <a:ea typeface="微软雅黑" panose="020B0503020204020204" pitchFamily="34" charset="-122"/>
              </a:rPr>
              <a:t>Boeing</a:t>
            </a:r>
            <a:r>
              <a:rPr lang="en-US" altLang="zh-CN" sz="2800"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public void </a:t>
            </a:r>
            <a:r>
              <a:rPr lang="en-US" altLang="zh-CN" sz="2800" b="1" dirty="0" err="1" smtClean="0">
                <a:solidFill>
                  <a:srgbClr val="0000CC"/>
                </a:solidFill>
                <a:latin typeface="微软雅黑" panose="020B0503020204020204" pitchFamily="34" charset="-122"/>
                <a:ea typeface="微软雅黑" panose="020B0503020204020204" pitchFamily="34" charset="-122"/>
              </a:rPr>
              <a:t>takeOff</a:t>
            </a:r>
            <a:r>
              <a:rPr lang="en-US" altLang="zh-CN" sz="2800" b="1" dirty="0" smtClean="0">
                <a:solidFill>
                  <a:srgbClr val="0000CC"/>
                </a:solidFill>
                <a:latin typeface="微软雅黑" panose="020B0503020204020204" pitchFamily="34" charset="-122"/>
                <a:ea typeface="微软雅黑" panose="020B0503020204020204" pitchFamily="34" charset="-122"/>
              </a:rPr>
              <a:t>(){</a:t>
            </a:r>
            <a:endParaRPr lang="zh-CN" altLang="zh-CN" sz="28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System.out.print</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Boein</a:t>
            </a:r>
            <a:r>
              <a:rPr lang="en-US" altLang="zh-CN" sz="2800" dirty="0" smtClean="0">
                <a:latin typeface="微软雅黑" panose="020B0503020204020204" pitchFamily="34" charset="-122"/>
                <a:ea typeface="微软雅黑" panose="020B0503020204020204" pitchFamily="34" charset="-122"/>
              </a:rPr>
              <a:t> is taking off"); }</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public void climb(){</a:t>
            </a:r>
            <a:endParaRPr lang="zh-CN" altLang="zh-CN" sz="28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System.out.print</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Boein</a:t>
            </a:r>
            <a:r>
              <a:rPr lang="en-US" altLang="zh-CN" sz="2800" dirty="0" smtClean="0">
                <a:latin typeface="微软雅黑" panose="020B0503020204020204" pitchFamily="34" charset="-122"/>
                <a:ea typeface="微软雅黑" panose="020B0503020204020204" pitchFamily="34" charset="-122"/>
              </a:rPr>
              <a:t> is climbing");  }</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public void cruise(){</a:t>
            </a:r>
            <a:endParaRPr lang="zh-CN" altLang="zh-CN" sz="28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System.out.print</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Boein</a:t>
            </a:r>
            <a:r>
              <a:rPr lang="en-US" altLang="zh-CN" sz="2800" dirty="0" smtClean="0">
                <a:latin typeface="微软雅黑" panose="020B0503020204020204" pitchFamily="34" charset="-122"/>
                <a:ea typeface="微软雅黑" panose="020B0503020204020204" pitchFamily="34" charset="-122"/>
              </a:rPr>
              <a:t> is cruising"); }</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public void descend(){</a:t>
            </a:r>
            <a:endParaRPr lang="zh-CN" altLang="zh-CN" sz="28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System.out.print</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Boein</a:t>
            </a:r>
            <a:r>
              <a:rPr lang="en-US" altLang="zh-CN" sz="2800" dirty="0" smtClean="0">
                <a:latin typeface="微软雅黑" panose="020B0503020204020204" pitchFamily="34" charset="-122"/>
                <a:ea typeface="微软雅黑" panose="020B0503020204020204" pitchFamily="34" charset="-122"/>
              </a:rPr>
              <a:t> is descending");  }</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public void land(){</a:t>
            </a: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System.out.print</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Boein</a:t>
            </a:r>
            <a:r>
              <a:rPr lang="en-US" altLang="zh-CN" sz="2800" dirty="0" smtClean="0">
                <a:latin typeface="微软雅黑" panose="020B0503020204020204" pitchFamily="34" charset="-122"/>
                <a:ea typeface="微软雅黑" panose="020B0503020204020204" pitchFamily="34" charset="-122"/>
              </a:rPr>
              <a:t> is landing"); }</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p:cNvSpPr>
            <a:spLocks noGrp="1"/>
          </p:cNvSpPr>
          <p:nvPr>
            <p:ph idx="1"/>
          </p:nvPr>
        </p:nvSpPr>
        <p:spPr>
          <a:xfrm>
            <a:off x="457200" y="692150"/>
            <a:ext cx="8229600" cy="5761038"/>
          </a:xfrm>
        </p:spPr>
        <p:txBody>
          <a:bodyPr/>
          <a:lstStyle/>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public class </a:t>
            </a:r>
            <a:r>
              <a:rPr lang="en-US" altLang="zh-CN" sz="2800" b="1" dirty="0" smtClean="0">
                <a:latin typeface="微软雅黑" panose="020B0503020204020204" pitchFamily="34" charset="-122"/>
                <a:ea typeface="微软雅黑" panose="020B0503020204020204" pitchFamily="34" charset="-122"/>
              </a:rPr>
              <a:t>Airbus</a:t>
            </a:r>
            <a:r>
              <a:rPr lang="en-US" altLang="zh-CN" sz="2800"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    </a:t>
            </a:r>
            <a:r>
              <a:rPr lang="en-US" altLang="zh-CN" sz="2600" b="1" dirty="0" smtClean="0">
                <a:solidFill>
                  <a:srgbClr val="0000CC"/>
                </a:solidFill>
                <a:latin typeface="微软雅黑" panose="020B0503020204020204" pitchFamily="34" charset="-122"/>
                <a:ea typeface="微软雅黑" panose="020B0503020204020204" pitchFamily="34" charset="-122"/>
              </a:rPr>
              <a:t>public void </a:t>
            </a:r>
            <a:r>
              <a:rPr lang="en-US" altLang="zh-CN" sz="2600" b="1" dirty="0" err="1" smtClean="0">
                <a:solidFill>
                  <a:srgbClr val="0000CC"/>
                </a:solidFill>
                <a:latin typeface="微软雅黑" panose="020B0503020204020204" pitchFamily="34" charset="-122"/>
                <a:ea typeface="微软雅黑" panose="020B0503020204020204" pitchFamily="34" charset="-122"/>
              </a:rPr>
              <a:t>takeOff</a:t>
            </a:r>
            <a:r>
              <a:rPr lang="en-US" altLang="zh-CN" sz="2600" b="1" dirty="0" smtClean="0">
                <a:solidFill>
                  <a:srgbClr val="0000CC"/>
                </a:solidFill>
                <a:latin typeface="微软雅黑" panose="020B0503020204020204" pitchFamily="34" charset="-122"/>
                <a:ea typeface="微软雅黑" panose="020B0503020204020204" pitchFamily="34" charset="-122"/>
              </a:rPr>
              <a:t>(){</a:t>
            </a:r>
            <a:endParaRPr lang="zh-CN" altLang="zh-CN" sz="26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System.out.println</a:t>
            </a:r>
            <a:r>
              <a:rPr lang="en-US" altLang="zh-CN" sz="2600" dirty="0" smtClean="0">
                <a:latin typeface="微软雅黑" panose="020B0503020204020204" pitchFamily="34" charset="-122"/>
                <a:ea typeface="微软雅黑" panose="020B0503020204020204" pitchFamily="34" charset="-122"/>
              </a:rPr>
              <a:t>("Airbus is taking off"); }</a:t>
            </a:r>
            <a:endParaRPr lang="zh-CN" altLang="zh-CN" sz="26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b="1" dirty="0" smtClean="0">
                <a:solidFill>
                  <a:srgbClr val="0000CC"/>
                </a:solidFill>
                <a:latin typeface="微软雅黑" panose="020B0503020204020204" pitchFamily="34" charset="-122"/>
                <a:ea typeface="微软雅黑" panose="020B0503020204020204" pitchFamily="34" charset="-122"/>
              </a:rPr>
              <a:t>public void climb(){</a:t>
            </a:r>
            <a:endParaRPr lang="zh-CN" altLang="zh-CN" sz="26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System.out.println</a:t>
            </a:r>
            <a:r>
              <a:rPr lang="en-US" altLang="zh-CN" sz="2600" dirty="0" smtClean="0">
                <a:latin typeface="微软雅黑" panose="020B0503020204020204" pitchFamily="34" charset="-122"/>
                <a:ea typeface="微软雅黑" panose="020B0503020204020204" pitchFamily="34" charset="-122"/>
              </a:rPr>
              <a:t>("Airbus is climbing"); }</a:t>
            </a:r>
            <a:endParaRPr lang="zh-CN" altLang="zh-CN" sz="26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b="1" dirty="0" smtClean="0">
                <a:solidFill>
                  <a:srgbClr val="0000CC"/>
                </a:solidFill>
                <a:latin typeface="微软雅黑" panose="020B0503020204020204" pitchFamily="34" charset="-122"/>
                <a:ea typeface="微软雅黑" panose="020B0503020204020204" pitchFamily="34" charset="-122"/>
              </a:rPr>
              <a:t>    public void cruise(){</a:t>
            </a:r>
            <a:endParaRPr lang="zh-CN" altLang="zh-CN" sz="26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System.out.println</a:t>
            </a:r>
            <a:r>
              <a:rPr lang="en-US" altLang="zh-CN" sz="2600" dirty="0" smtClean="0">
                <a:latin typeface="微软雅黑" panose="020B0503020204020204" pitchFamily="34" charset="-122"/>
                <a:ea typeface="微软雅黑" panose="020B0503020204020204" pitchFamily="34" charset="-122"/>
              </a:rPr>
              <a:t>("Airbus is cruising");  }</a:t>
            </a:r>
            <a:endParaRPr lang="zh-CN" altLang="zh-CN" sz="26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b="1" dirty="0" smtClean="0">
                <a:solidFill>
                  <a:srgbClr val="0000CC"/>
                </a:solidFill>
                <a:latin typeface="微软雅黑" panose="020B0503020204020204" pitchFamily="34" charset="-122"/>
                <a:ea typeface="微软雅黑" panose="020B0503020204020204" pitchFamily="34" charset="-122"/>
              </a:rPr>
              <a:t>    public void descend(){</a:t>
            </a:r>
            <a:endParaRPr lang="zh-CN" altLang="zh-CN" sz="26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System.out.println</a:t>
            </a:r>
            <a:r>
              <a:rPr lang="en-US" altLang="zh-CN" sz="2600" dirty="0" smtClean="0">
                <a:latin typeface="微软雅黑" panose="020B0503020204020204" pitchFamily="34" charset="-122"/>
                <a:ea typeface="微软雅黑" panose="020B0503020204020204" pitchFamily="34" charset="-122"/>
              </a:rPr>
              <a:t>("Airbus is descending"); }</a:t>
            </a:r>
            <a:endParaRPr lang="zh-CN" altLang="zh-CN" sz="26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b="1" dirty="0" smtClean="0">
                <a:solidFill>
                  <a:srgbClr val="0000CC"/>
                </a:solidFill>
                <a:latin typeface="微软雅黑" panose="020B0503020204020204" pitchFamily="34" charset="-122"/>
                <a:ea typeface="微软雅黑" panose="020B0503020204020204" pitchFamily="34" charset="-122"/>
              </a:rPr>
              <a:t>public void land(){</a:t>
            </a:r>
            <a:endParaRPr lang="zh-CN" altLang="zh-CN" sz="2600" b="1" dirty="0" smtClean="0">
              <a:solidFill>
                <a:srgbClr val="0000CC"/>
              </a:solidFill>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System.out.println</a:t>
            </a:r>
            <a:r>
              <a:rPr lang="en-US" altLang="zh-CN" sz="2600" dirty="0" smtClean="0">
                <a:latin typeface="微软雅黑" panose="020B0503020204020204" pitchFamily="34" charset="-122"/>
                <a:ea typeface="微软雅黑" panose="020B0503020204020204" pitchFamily="34" charset="-122"/>
              </a:rPr>
              <a:t>("Airbus is landing"); }</a:t>
            </a:r>
            <a:endParaRPr lang="zh-CN" altLang="zh-CN" sz="2600" dirty="0" smtClean="0">
              <a:latin typeface="微软雅黑" panose="020B0503020204020204" pitchFamily="34" charset="-122"/>
              <a:ea typeface="微软雅黑" panose="020B0503020204020204" pitchFamily="34" charset="-122"/>
            </a:endParaRPr>
          </a:p>
          <a:p>
            <a:pPr marL="0" indent="0" eaLnBrk="1" hangingPunct="1">
              <a:spcBef>
                <a:spcPts val="600"/>
              </a:spcBef>
              <a:buFont typeface="Arial" charset="0"/>
              <a:buNone/>
            </a:pPr>
            <a:r>
              <a:rPr lang="en-US" altLang="zh-CN" sz="2800" dirty="0" smtClean="0">
                <a:latin typeface="微软雅黑" panose="020B0503020204020204" pitchFamily="34" charset="-122"/>
                <a:ea typeface="微软雅黑" panose="020B0503020204020204" pitchFamily="34" charset="-122"/>
              </a:rPr>
              <a:t>}</a:t>
            </a:r>
            <a:endParaRPr lang="zh-CN"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350"/>
            <a:ext cx="8578850" cy="6337300"/>
          </a:xfrm>
        </p:spPr>
        <p:txBody>
          <a:bodyPr rtlCol="0">
            <a:noAutofit/>
          </a:bodyPr>
          <a:lstStyle/>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public class </a:t>
            </a:r>
            <a:r>
              <a:rPr lang="en-US" altLang="zh-CN" sz="2600" b="1" dirty="0" err="1">
                <a:latin typeface="Times New Roman" panose="02020603050405020304" pitchFamily="18" charset="0"/>
                <a:ea typeface="Arial Unicode MS" panose="020B0604020202020204" pitchFamily="34" charset="-122"/>
                <a:cs typeface="Times New Roman" panose="02020603050405020304" pitchFamily="18" charset="0"/>
              </a:rPr>
              <a:t>AutoAirSystem</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private </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String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craftType</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 null;</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private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AirbusAutoAircraft</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airbus = new </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Airbus();</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private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BoeingAutoAircraft</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boeing</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 new </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Boeing();</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public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AutoAirSystem</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(String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craftType</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this.craftType</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craftType</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b="1" dirty="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public void </a:t>
            </a:r>
            <a:r>
              <a:rPr lang="en-US" altLang="zh-CN" sz="2600" b="1" dirty="0" err="1">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doTakingOff</a:t>
            </a:r>
            <a:r>
              <a:rPr lang="en-US" altLang="zh-CN" sz="2600" b="1" dirty="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b="1" dirty="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if(</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craftType.equals</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(BOEING</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boeing.takeOff</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  </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else if(</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craftType.equals</a:t>
            </a: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(AIRBUS</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err="1">
                <a:latin typeface="Times New Roman" panose="02020603050405020304" pitchFamily="18" charset="0"/>
                <a:ea typeface="Arial Unicode MS" panose="020B0604020202020204" pitchFamily="34" charset="-122"/>
                <a:cs typeface="Times New Roman" panose="02020603050405020304" pitchFamily="18" charset="0"/>
              </a:rPr>
              <a:t>airbus.takeOff</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  </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dirty="0" smtClean="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600" b="1" dirty="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public void </a:t>
            </a:r>
            <a:r>
              <a:rPr lang="en-US" altLang="zh-CN" sz="2600" b="1" dirty="0" err="1">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doLanding</a:t>
            </a:r>
            <a:r>
              <a:rPr lang="en-US" altLang="zh-CN" sz="2600" b="1" dirty="0" smtClean="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rPr>
              <a:t>(){ … }</a:t>
            </a:r>
            <a:endParaRPr lang="zh-CN" altLang="zh-CN" sz="2600" b="1" dirty="0">
              <a:solidFill>
                <a:srgbClr val="0000CC"/>
              </a:solidFill>
              <a:latin typeface="Times New Roman" panose="02020603050405020304" pitchFamily="18" charset="0"/>
              <a:ea typeface="Arial Unicode MS" panose="020B0604020202020204" pitchFamily="34" charset="-122"/>
              <a:cs typeface="Times New Roman" panose="02020603050405020304" pitchFamily="18" charset="0"/>
            </a:endParaRPr>
          </a:p>
          <a:p>
            <a:pPr marL="0" indent="0" eaLnBrk="1" fontAlgn="auto" hangingPunct="1">
              <a:spcBef>
                <a:spcPts val="0"/>
              </a:spcBef>
              <a:spcAft>
                <a:spcPts val="0"/>
              </a:spcAft>
              <a:buFont typeface="Arial" panose="020B0604020202020204" pitchFamily="34" charset="0"/>
              <a:buNone/>
              <a:defRPr/>
            </a:pPr>
            <a:r>
              <a:rPr lang="en-US" altLang="zh-CN" sz="2600" dirty="0">
                <a:latin typeface="Times New Roman" panose="02020603050405020304" pitchFamily="18" charset="0"/>
                <a:ea typeface="Arial Unicode MS" panose="020B0604020202020204" pitchFamily="34" charset="-122"/>
                <a:cs typeface="Times New Roman" panose="02020603050405020304" pitchFamily="18" charset="0"/>
              </a:rPr>
              <a:t>}</a:t>
            </a:r>
            <a:endParaRPr lang="zh-CN" altLang="zh-CN" sz="2600" dirty="0">
              <a:latin typeface="Times New Roman" panose="02020603050405020304" pitchFamily="18" charset="0"/>
              <a:ea typeface="Arial Unicode MS" panose="020B0604020202020204" pitchFamily="34" charset="-122"/>
              <a:cs typeface="Times New Roman" panose="02020603050405020304" pitchFamily="18" charset="0"/>
            </a:endParaRPr>
          </a:p>
          <a:p>
            <a:pPr eaLnBrk="1" fontAlgn="auto" hangingPunct="1">
              <a:spcBef>
                <a:spcPts val="0"/>
              </a:spcBef>
              <a:spcAft>
                <a:spcPts val="0"/>
              </a:spcAft>
              <a:buFont typeface="Arial" panose="020B0604020202020204" pitchFamily="34" charset="0"/>
              <a:buChar char="•"/>
              <a:defRPr/>
            </a:pPr>
            <a:endParaRPr lang="zh-CN" altLang="en-US" sz="180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fontAlgn="auto" hangingPunct="1">
              <a:spcBef>
                <a:spcPts val="0"/>
              </a:spcBef>
              <a:spcAft>
                <a:spcPts val="0"/>
              </a:spcAft>
              <a:buFont typeface="Arial" panose="020B0604020202020204" pitchFamily="34" charset="0"/>
              <a:buChar char="•"/>
              <a:defRPr/>
            </a:pPr>
            <a:endParaRPr lang="zh-CN" altLang="en-US" sz="180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fontAlgn="auto" hangingPunct="1">
              <a:spcBef>
                <a:spcPts val="0"/>
              </a:spcBef>
              <a:spcAft>
                <a:spcPts val="0"/>
              </a:spcAft>
              <a:buFont typeface="Arial" panose="020B0604020202020204" pitchFamily="34" charset="0"/>
              <a:buChar char="•"/>
              <a:defRPr/>
            </a:pPr>
            <a:endParaRPr lang="zh-CN" altLang="en-US" sz="18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04813"/>
            <a:ext cx="8569325" cy="5760491"/>
          </a:xfrm>
        </p:spPr>
        <p:txBody>
          <a:bodyPr/>
          <a:lstStyle/>
          <a:p>
            <a:pPr marL="609600" indent="-609600" eaLnBrk="1" hangingPunct="1"/>
            <a:r>
              <a:rPr lang="zh-CN" altLang="zh-CN" sz="2800" b="1" dirty="0" smtClean="0">
                <a:solidFill>
                  <a:srgbClr val="0000CC"/>
                </a:solidFill>
                <a:latin typeface="微软雅黑" panose="020B0503020204020204" pitchFamily="34" charset="-122"/>
                <a:ea typeface="微软雅黑" panose="020B0503020204020204" pitchFamily="34" charset="-122"/>
              </a:rPr>
              <a:t>设计</a:t>
            </a:r>
            <a:r>
              <a:rPr lang="zh-CN" altLang="en-US" sz="2800" b="1" dirty="0" smtClean="0">
                <a:solidFill>
                  <a:srgbClr val="0000CC"/>
                </a:solidFill>
                <a:latin typeface="微软雅黑" panose="020B0503020204020204" pitchFamily="34" charset="-122"/>
                <a:ea typeface="微软雅黑" panose="020B0503020204020204" pitchFamily="34" charset="-122"/>
              </a:rPr>
              <a:t>缺点</a:t>
            </a:r>
            <a:r>
              <a:rPr lang="zh-CN" altLang="en-US" sz="2800" dirty="0" smtClean="0">
                <a:latin typeface="微软雅黑" panose="020B0503020204020204" pitchFamily="34" charset="-122"/>
                <a:ea typeface="微软雅黑" panose="020B0503020204020204" pitchFamily="34" charset="-122"/>
              </a:rPr>
              <a:t>：</a:t>
            </a:r>
          </a:p>
          <a:p>
            <a:pPr marL="990600" lvl="1" indent="-533400" eaLnBrk="1" hangingPunct="1">
              <a:buFont typeface="Arial" charset="0"/>
              <a:buAutoNum type="alphaLcParenR"/>
            </a:pPr>
            <a:r>
              <a:rPr lang="zh-CN" altLang="zh-CN" dirty="0" smtClean="0">
                <a:latin typeface="微软雅黑" panose="020B0503020204020204" pitchFamily="34" charset="-122"/>
                <a:ea typeface="微软雅黑" panose="020B0503020204020204" pitchFamily="34" charset="-122"/>
              </a:rPr>
              <a:t>随着时间推移，</a:t>
            </a:r>
            <a:r>
              <a:rPr lang="zh-CN" altLang="en-US" dirty="0" smtClean="0">
                <a:latin typeface="微软雅黑" panose="020B0503020204020204" pitchFamily="34" charset="-122"/>
                <a:ea typeface="微软雅黑" panose="020B0503020204020204" pitchFamily="34" charset="-122"/>
              </a:rPr>
              <a:t>更多</a:t>
            </a:r>
            <a:r>
              <a:rPr lang="zh-CN" altLang="zh-CN" dirty="0" smtClean="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新型</a:t>
            </a:r>
            <a:r>
              <a:rPr lang="zh-CN" altLang="zh-CN" dirty="0" smtClean="0">
                <a:latin typeface="微软雅黑" panose="020B0503020204020204" pitchFamily="34" charset="-122"/>
                <a:ea typeface="微软雅黑" panose="020B0503020204020204" pitchFamily="34" charset="-122"/>
              </a:rPr>
              <a:t>无人机会加入到</a:t>
            </a:r>
            <a:r>
              <a:rPr lang="en-US" altLang="zh-CN" dirty="0" err="1" smtClean="0">
                <a:latin typeface="微软雅黑" panose="020B0503020204020204" pitchFamily="34" charset="-122"/>
                <a:ea typeface="微软雅黑" panose="020B0503020204020204" pitchFamily="34" charset="-122"/>
              </a:rPr>
              <a:t>AutoAirSystem</a:t>
            </a:r>
            <a:r>
              <a:rPr lang="zh-CN" altLang="zh-CN" dirty="0" smtClean="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该类</a:t>
            </a:r>
            <a:r>
              <a:rPr lang="zh-CN" altLang="zh-CN" dirty="0" smtClean="0">
                <a:latin typeface="微软雅黑" panose="020B0503020204020204" pitchFamily="34" charset="-122"/>
                <a:ea typeface="微软雅黑" panose="020B0503020204020204" pitchFamily="34" charset="-122"/>
              </a:rPr>
              <a:t>将</a:t>
            </a:r>
            <a:r>
              <a:rPr lang="zh-CN" altLang="en-US" dirty="0" smtClean="0">
                <a:latin typeface="微软雅黑" panose="020B0503020204020204" pitchFamily="34" charset="-122"/>
                <a:ea typeface="微软雅黑" panose="020B0503020204020204" pitchFamily="34" charset="-122"/>
              </a:rPr>
              <a:t>频繁增加</a:t>
            </a:r>
            <a:r>
              <a:rPr lang="zh-CN" altLang="zh-CN" dirty="0" smtClean="0">
                <a:latin typeface="微软雅黑" panose="020B0503020204020204" pitchFamily="34" charset="-122"/>
                <a:ea typeface="微软雅黑" panose="020B0503020204020204" pitchFamily="34" charset="-122"/>
              </a:rPr>
              <a:t>条件语句</a:t>
            </a:r>
            <a:r>
              <a:rPr lang="zh-CN" altLang="en-US" dirty="0" smtClean="0">
                <a:latin typeface="微软雅黑" panose="020B0503020204020204" pitchFamily="34" charset="-122"/>
                <a:ea typeface="微软雅黑" panose="020B0503020204020204" pitchFamily="34" charset="-122"/>
              </a:rPr>
              <a:t>；</a:t>
            </a:r>
          </a:p>
          <a:p>
            <a:pPr marL="990600" lvl="1" indent="-533400" eaLnBrk="1" hangingPunct="1">
              <a:buFont typeface="Arial" charset="0"/>
              <a:buAutoNum type="alphaLcParenR"/>
            </a:pPr>
            <a:r>
              <a:rPr lang="zh-CN" altLang="zh-CN" dirty="0" smtClean="0">
                <a:latin typeface="微软雅黑" panose="020B0503020204020204" pitchFamily="34" charset="-122"/>
                <a:ea typeface="微软雅黑" panose="020B0503020204020204" pitchFamily="34" charset="-122"/>
              </a:rPr>
              <a:t>只要低层类发生变动，</a:t>
            </a:r>
            <a:r>
              <a:rPr lang="en-US" altLang="zh-CN" dirty="0" err="1" smtClean="0">
                <a:latin typeface="微软雅黑" panose="020B0503020204020204" pitchFamily="34" charset="-122"/>
                <a:ea typeface="微软雅黑" panose="020B0503020204020204" pitchFamily="34" charset="-122"/>
              </a:rPr>
              <a:t>AutoAirSystem</a:t>
            </a:r>
            <a:r>
              <a:rPr lang="zh-CN" altLang="zh-CN" dirty="0" smtClean="0">
                <a:latin typeface="微软雅黑" panose="020B0503020204020204" pitchFamily="34" charset="-122"/>
                <a:ea typeface="微软雅黑" panose="020B0503020204020204" pitchFamily="34" charset="-122"/>
              </a:rPr>
              <a:t>就必须跟着变动，它最终将变得混乱不堪，难以扩展与维护。</a:t>
            </a:r>
            <a:endParaRPr lang="zh-CN" altLang="en-US" dirty="0" smtClean="0">
              <a:latin typeface="微软雅黑" panose="020B0503020204020204" pitchFamily="34" charset="-122"/>
              <a:ea typeface="微软雅黑" panose="020B0503020204020204" pitchFamily="34" charset="-122"/>
            </a:endParaRPr>
          </a:p>
          <a:p>
            <a:pPr marL="609600" indent="-609600" eaLnBrk="1" hangingPunct="1"/>
            <a:endParaRPr lang="zh-CN" altLang="zh-CN" sz="2800" dirty="0" smtClean="0">
              <a:latin typeface="微软雅黑" panose="020B0503020204020204" pitchFamily="34" charset="-122"/>
              <a:ea typeface="微软雅黑" panose="020B0503020204020204" pitchFamily="34" charset="-122"/>
            </a:endParaRPr>
          </a:p>
          <a:p>
            <a:pPr marL="609600" indent="-609600" eaLnBrk="1" hangingPunct="1">
              <a:spcAft>
                <a:spcPts val="600"/>
              </a:spcAft>
            </a:pPr>
            <a:r>
              <a:rPr lang="zh-CN" altLang="zh-CN" sz="2800" b="1" dirty="0" smtClean="0">
                <a:solidFill>
                  <a:srgbClr val="0000CC"/>
                </a:solidFill>
                <a:latin typeface="微软雅黑" panose="020B0503020204020204" pitchFamily="34" charset="-122"/>
                <a:ea typeface="微软雅黑" panose="020B0503020204020204" pitchFamily="34" charset="-122"/>
              </a:rPr>
              <a:t>原因</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AutoAirSystem</a:t>
            </a:r>
            <a:r>
              <a:rPr lang="zh-CN" altLang="zh-CN" sz="2800" dirty="0" smtClean="0">
                <a:latin typeface="微软雅黑" panose="020B0503020204020204" pitchFamily="34" charset="-122"/>
                <a:ea typeface="微软雅黑" panose="020B0503020204020204" pitchFamily="34" charset="-122"/>
              </a:rPr>
              <a:t>类依赖于它所控制的低层的具体细节的类</a:t>
            </a:r>
            <a:r>
              <a:rPr lang="en-US" altLang="zh-CN" sz="2800" dirty="0" smtClean="0">
                <a:latin typeface="微软雅黑" panose="020B0503020204020204" pitchFamily="34" charset="-122"/>
                <a:ea typeface="微软雅黑" panose="020B0503020204020204" pitchFamily="34" charset="-122"/>
              </a:rPr>
              <a:t>Boeing</a:t>
            </a:r>
            <a:r>
              <a:rPr lang="zh-CN" altLang="zh-CN" sz="2800" dirty="0" smtClean="0">
                <a:latin typeface="微软雅黑" panose="020B0503020204020204" pitchFamily="34" charset="-122"/>
                <a:ea typeface="微软雅黑" panose="020B0503020204020204" pitchFamily="34" charset="-122"/>
              </a:rPr>
              <a:t>和</a:t>
            </a:r>
            <a:r>
              <a:rPr lang="en-US" altLang="zh-CN" sz="2800" dirty="0" smtClean="0">
                <a:latin typeface="微软雅黑" panose="020B0503020204020204" pitchFamily="34" charset="-122"/>
                <a:ea typeface="微软雅黑" panose="020B0503020204020204" pitchFamily="34" charset="-122"/>
              </a:rPr>
              <a:t>Airbus</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609600" indent="-609600" eaLnBrk="1" hangingPunct="1">
              <a:spcAft>
                <a:spcPts val="600"/>
              </a:spcAft>
            </a:pPr>
            <a:r>
              <a:rPr lang="zh-CN" altLang="en-US" sz="2800" b="1" dirty="0" smtClean="0">
                <a:solidFill>
                  <a:srgbClr val="0000CC"/>
                </a:solidFill>
                <a:latin typeface="微软雅黑" panose="020B0503020204020204" pitchFamily="34" charset="-122"/>
                <a:ea typeface="微软雅黑" panose="020B0503020204020204" pitchFamily="34" charset="-122"/>
              </a:rPr>
              <a:t>改善</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找到一种方法使</a:t>
            </a:r>
            <a:r>
              <a:rPr lang="en-US" altLang="zh-CN" sz="2800" dirty="0" err="1" smtClean="0">
                <a:latin typeface="微软雅黑" panose="020B0503020204020204" pitchFamily="34" charset="-122"/>
                <a:ea typeface="微软雅黑" panose="020B0503020204020204" pitchFamily="34" charset="-122"/>
              </a:rPr>
              <a:t>AutoAirSystem</a:t>
            </a:r>
            <a:r>
              <a:rPr lang="zh-CN" altLang="en-US" sz="2800" dirty="0" smtClean="0">
                <a:latin typeface="微软雅黑" panose="020B0503020204020204" pitchFamily="34" charset="-122"/>
                <a:ea typeface="微软雅黑" panose="020B0503020204020204" pitchFamily="34" charset="-122"/>
              </a:rPr>
              <a:t>类</a:t>
            </a:r>
            <a:r>
              <a:rPr lang="zh-CN" altLang="zh-CN" sz="2800" dirty="0" smtClean="0">
                <a:latin typeface="微软雅黑" panose="020B0503020204020204" pitchFamily="34" charset="-122"/>
                <a:ea typeface="微软雅黑" panose="020B0503020204020204" pitchFamily="34" charset="-122"/>
              </a:rPr>
              <a:t>独立于它所控制的具体细节，那么我们就可以自由地复用它了。</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3"/>
          <p:cNvSpPr>
            <a:spLocks noGrp="1" noChangeArrowheads="1"/>
          </p:cNvSpPr>
          <p:nvPr>
            <p:ph type="body" idx="1"/>
          </p:nvPr>
        </p:nvSpPr>
        <p:spPr>
          <a:xfrm>
            <a:off x="395288" y="404813"/>
            <a:ext cx="3609975" cy="604837"/>
          </a:xfrm>
        </p:spPr>
        <p:txBody>
          <a:bodyPr/>
          <a:lstStyle/>
          <a:p>
            <a:pPr algn="ctr" eaLnBrk="1" hangingPunct="1">
              <a:buFontTx/>
              <a:buNone/>
            </a:pPr>
            <a:r>
              <a:rPr lang="en-US" altLang="zh-CN" b="1" smtClean="0"/>
              <a:t>Improved design</a:t>
            </a:r>
            <a:r>
              <a:rPr lang="en-US" altLang="zh-CN" smtClean="0"/>
              <a:t> </a:t>
            </a:r>
          </a:p>
        </p:txBody>
      </p:sp>
      <p:sp>
        <p:nvSpPr>
          <p:cNvPr id="89090" name="Rectangle 9"/>
          <p:cNvSpPr>
            <a:spLocks noChangeArrowheads="1"/>
          </p:cNvSpPr>
          <p:nvPr/>
        </p:nvSpPr>
        <p:spPr bwMode="auto">
          <a:xfrm>
            <a:off x="350838" y="1450975"/>
            <a:ext cx="3246437" cy="509588"/>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err="1">
                <a:latin typeface="微软雅黑" panose="020B0503020204020204" pitchFamily="34" charset="-122"/>
                <a:ea typeface="微软雅黑" panose="020B0503020204020204" pitchFamily="34" charset="-122"/>
              </a:rPr>
              <a:t>AutoAirSystem</a:t>
            </a:r>
            <a:endParaRPr lang="en-US" altLang="zh-CN" sz="2800" dirty="0">
              <a:latin typeface="微软雅黑" panose="020B0503020204020204" pitchFamily="34" charset="-122"/>
              <a:ea typeface="微软雅黑" panose="020B0503020204020204" pitchFamily="34" charset="-122"/>
            </a:endParaRPr>
          </a:p>
        </p:txBody>
      </p:sp>
      <p:sp>
        <p:nvSpPr>
          <p:cNvPr id="89091" name="Rectangle 10"/>
          <p:cNvSpPr>
            <a:spLocks noChangeArrowheads="1"/>
          </p:cNvSpPr>
          <p:nvPr/>
        </p:nvSpPr>
        <p:spPr bwMode="auto">
          <a:xfrm>
            <a:off x="350838" y="1925638"/>
            <a:ext cx="3246437" cy="47148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r>
              <a:rPr lang="en-US" altLang="zh-CN" sz="2800" b="1">
                <a:solidFill>
                  <a:srgbClr val="0000CC"/>
                </a:solidFill>
                <a:latin typeface="Calibri" pitchFamily="34" charset="0"/>
              </a:rPr>
              <a:t>-a: AutoAirCraft</a:t>
            </a:r>
          </a:p>
        </p:txBody>
      </p:sp>
      <p:sp>
        <p:nvSpPr>
          <p:cNvPr id="89092" name="Rectangle 11"/>
          <p:cNvSpPr>
            <a:spLocks noChangeArrowheads="1"/>
          </p:cNvSpPr>
          <p:nvPr/>
        </p:nvSpPr>
        <p:spPr bwMode="auto">
          <a:xfrm>
            <a:off x="349250" y="2403475"/>
            <a:ext cx="3255963" cy="2179638"/>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r>
              <a:rPr lang="en-US" altLang="zh-CN" sz="2800" dirty="0">
                <a:latin typeface="Calibri" pitchFamily="34" charset="0"/>
              </a:rPr>
              <a:t>+</a:t>
            </a:r>
            <a:r>
              <a:rPr lang="en-US" altLang="zh-CN" sz="2800" dirty="0" err="1">
                <a:latin typeface="Calibri" pitchFamily="34" charset="0"/>
              </a:rPr>
              <a:t>doTakingOff</a:t>
            </a:r>
            <a:r>
              <a:rPr lang="en-US" altLang="zh-CN" sz="2800" dirty="0">
                <a:latin typeface="Calibri" pitchFamily="34" charset="0"/>
              </a:rPr>
              <a:t>(): void</a:t>
            </a:r>
          </a:p>
          <a:p>
            <a:pPr algn="just"/>
            <a:r>
              <a:rPr lang="en-US" altLang="zh-CN" sz="2800" dirty="0">
                <a:latin typeface="Calibri" pitchFamily="34" charset="0"/>
              </a:rPr>
              <a:t>+</a:t>
            </a:r>
            <a:r>
              <a:rPr lang="en-US" altLang="zh-CN" sz="2800" dirty="0" err="1">
                <a:latin typeface="Calibri" pitchFamily="34" charset="0"/>
              </a:rPr>
              <a:t>doClimbing</a:t>
            </a:r>
            <a:r>
              <a:rPr lang="en-US" altLang="zh-CN" sz="2800" dirty="0">
                <a:latin typeface="Calibri" pitchFamily="34" charset="0"/>
              </a:rPr>
              <a:t>(): void</a:t>
            </a:r>
          </a:p>
          <a:p>
            <a:pPr algn="just"/>
            <a:r>
              <a:rPr lang="en-US" altLang="zh-CN" sz="2800" dirty="0">
                <a:latin typeface="Calibri" pitchFamily="34" charset="0"/>
              </a:rPr>
              <a:t>+</a:t>
            </a:r>
            <a:r>
              <a:rPr lang="en-US" altLang="zh-CN" sz="2800" dirty="0" err="1">
                <a:latin typeface="Calibri" pitchFamily="34" charset="0"/>
              </a:rPr>
              <a:t>doCruising</a:t>
            </a:r>
            <a:r>
              <a:rPr lang="en-US" altLang="zh-CN" sz="2800" dirty="0">
                <a:latin typeface="Calibri" pitchFamily="34" charset="0"/>
              </a:rPr>
              <a:t>(): void</a:t>
            </a:r>
          </a:p>
          <a:p>
            <a:pPr algn="just"/>
            <a:r>
              <a:rPr lang="en-US" altLang="zh-CN" sz="2800" dirty="0">
                <a:latin typeface="Calibri" pitchFamily="34" charset="0"/>
              </a:rPr>
              <a:t>+</a:t>
            </a:r>
            <a:r>
              <a:rPr lang="en-US" altLang="zh-CN" sz="2800" dirty="0" err="1">
                <a:latin typeface="Calibri" pitchFamily="34" charset="0"/>
              </a:rPr>
              <a:t>doDescending</a:t>
            </a:r>
            <a:r>
              <a:rPr lang="en-US" altLang="zh-CN" sz="2800" dirty="0">
                <a:latin typeface="Calibri" pitchFamily="34" charset="0"/>
              </a:rPr>
              <a:t>(): void</a:t>
            </a:r>
          </a:p>
          <a:p>
            <a:pPr algn="just"/>
            <a:r>
              <a:rPr lang="en-US" altLang="zh-CN" sz="2800" dirty="0">
                <a:latin typeface="Calibri" pitchFamily="34" charset="0"/>
              </a:rPr>
              <a:t>+</a:t>
            </a:r>
            <a:r>
              <a:rPr lang="en-US" altLang="zh-CN" sz="2800" dirty="0" err="1">
                <a:latin typeface="Calibri" pitchFamily="34" charset="0"/>
              </a:rPr>
              <a:t>doLanding</a:t>
            </a:r>
            <a:r>
              <a:rPr lang="en-US" altLang="zh-CN" sz="2800" dirty="0">
                <a:latin typeface="Calibri" pitchFamily="34" charset="0"/>
              </a:rPr>
              <a:t>(): void</a:t>
            </a:r>
          </a:p>
        </p:txBody>
      </p:sp>
      <p:cxnSp>
        <p:nvCxnSpPr>
          <p:cNvPr id="89093" name="AutoShape 12"/>
          <p:cNvCxnSpPr>
            <a:cxnSpLocks noChangeShapeType="1"/>
          </p:cNvCxnSpPr>
          <p:nvPr/>
        </p:nvCxnSpPr>
        <p:spPr bwMode="auto">
          <a:xfrm>
            <a:off x="3686175" y="2078038"/>
            <a:ext cx="1420813" cy="0"/>
          </a:xfrm>
          <a:prstGeom prst="straightConnector1">
            <a:avLst/>
          </a:prstGeom>
          <a:noFill/>
          <a:ln w="12700">
            <a:solidFill>
              <a:srgbClr val="000000"/>
            </a:solidFill>
            <a:round/>
            <a:headEnd/>
            <a:tailEnd type="triangle" w="med" len="med"/>
          </a:ln>
        </p:spPr>
      </p:cxnSp>
      <p:sp>
        <p:nvSpPr>
          <p:cNvPr id="89094" name="AutoShape 14"/>
          <p:cNvSpPr>
            <a:spLocks noChangeArrowheads="1"/>
          </p:cNvSpPr>
          <p:nvPr/>
        </p:nvSpPr>
        <p:spPr bwMode="auto">
          <a:xfrm>
            <a:off x="3662363" y="1954213"/>
            <a:ext cx="261937" cy="252412"/>
          </a:xfrm>
          <a:prstGeom prst="diamond">
            <a:avLst/>
          </a:prstGeom>
          <a:solidFill>
            <a:srgbClr val="FFFFFF"/>
          </a:solidFill>
          <a:ln w="12700" algn="ctr">
            <a:solidFill>
              <a:srgbClr val="000000"/>
            </a:solidFill>
            <a:miter lim="800000"/>
            <a:headEnd/>
            <a:tailEnd/>
          </a:ln>
        </p:spPr>
        <p:txBody>
          <a:bodyPr/>
          <a:lstStyle/>
          <a:p>
            <a:endParaRPr lang="zh-CN" altLang="en-US">
              <a:latin typeface="Calibri" pitchFamily="34" charset="0"/>
            </a:endParaRPr>
          </a:p>
        </p:txBody>
      </p:sp>
      <p:sp>
        <p:nvSpPr>
          <p:cNvPr id="89095" name="Line 15"/>
          <p:cNvSpPr>
            <a:spLocks noChangeShapeType="1"/>
          </p:cNvSpPr>
          <p:nvPr/>
        </p:nvSpPr>
        <p:spPr bwMode="auto">
          <a:xfrm>
            <a:off x="5332413" y="3036888"/>
            <a:ext cx="2087562" cy="0"/>
          </a:xfrm>
          <a:prstGeom prst="line">
            <a:avLst/>
          </a:prstGeom>
          <a:noFill/>
          <a:ln w="9525">
            <a:solidFill>
              <a:schemeClr val="tx1"/>
            </a:solidFill>
            <a:round/>
            <a:headEnd/>
            <a:tailEnd/>
          </a:ln>
        </p:spPr>
        <p:txBody>
          <a:bodyPr/>
          <a:lstStyle/>
          <a:p>
            <a:endParaRPr lang="zh-CN" altLang="en-US"/>
          </a:p>
        </p:txBody>
      </p:sp>
      <p:sp>
        <p:nvSpPr>
          <p:cNvPr id="89096" name="Line 16"/>
          <p:cNvSpPr>
            <a:spLocks noChangeShapeType="1"/>
          </p:cNvSpPr>
          <p:nvPr/>
        </p:nvSpPr>
        <p:spPr bwMode="auto">
          <a:xfrm>
            <a:off x="5332413" y="3036888"/>
            <a:ext cx="0" cy="431800"/>
          </a:xfrm>
          <a:prstGeom prst="line">
            <a:avLst/>
          </a:prstGeom>
          <a:noFill/>
          <a:ln w="9525">
            <a:solidFill>
              <a:schemeClr val="tx1"/>
            </a:solidFill>
            <a:round/>
            <a:headEnd/>
            <a:tailEnd/>
          </a:ln>
        </p:spPr>
        <p:txBody>
          <a:bodyPr/>
          <a:lstStyle/>
          <a:p>
            <a:endParaRPr lang="zh-CN" altLang="en-US"/>
          </a:p>
        </p:txBody>
      </p:sp>
      <p:sp>
        <p:nvSpPr>
          <p:cNvPr id="89097" name="Line 17"/>
          <p:cNvSpPr>
            <a:spLocks noChangeShapeType="1"/>
          </p:cNvSpPr>
          <p:nvPr/>
        </p:nvSpPr>
        <p:spPr bwMode="auto">
          <a:xfrm>
            <a:off x="7419975" y="3036888"/>
            <a:ext cx="0" cy="431800"/>
          </a:xfrm>
          <a:prstGeom prst="line">
            <a:avLst/>
          </a:prstGeom>
          <a:noFill/>
          <a:ln w="9525">
            <a:solidFill>
              <a:schemeClr val="tx1"/>
            </a:solidFill>
            <a:round/>
            <a:headEnd/>
            <a:tailEnd/>
          </a:ln>
        </p:spPr>
        <p:txBody>
          <a:bodyPr/>
          <a:lstStyle/>
          <a:p>
            <a:endParaRPr lang="zh-CN" altLang="en-US"/>
          </a:p>
        </p:txBody>
      </p:sp>
      <p:sp>
        <p:nvSpPr>
          <p:cNvPr id="89098" name="AutoShape 18"/>
          <p:cNvSpPr>
            <a:spLocks noChangeArrowheads="1"/>
          </p:cNvSpPr>
          <p:nvPr/>
        </p:nvSpPr>
        <p:spPr bwMode="auto">
          <a:xfrm>
            <a:off x="6197600" y="2674938"/>
            <a:ext cx="358775" cy="360362"/>
          </a:xfrm>
          <a:prstGeom prst="upArrow">
            <a:avLst>
              <a:gd name="adj1" fmla="val 0"/>
              <a:gd name="adj2" fmla="val 51486"/>
            </a:avLst>
          </a:prstGeom>
          <a:solidFill>
            <a:schemeClr val="accent1"/>
          </a:solidFill>
          <a:ln w="9525">
            <a:solidFill>
              <a:schemeClr val="tx1"/>
            </a:solidFill>
            <a:miter lim="800000"/>
            <a:headEnd/>
            <a:tailEnd/>
          </a:ln>
        </p:spPr>
        <p:txBody>
          <a:bodyPr vert="eaVert" wrap="none" anchor="ctr"/>
          <a:lstStyle/>
          <a:p>
            <a:endParaRPr lang="zh-CN" altLang="en-US">
              <a:latin typeface="Calibri" pitchFamily="34" charset="0"/>
            </a:endParaRPr>
          </a:p>
        </p:txBody>
      </p:sp>
      <p:sp>
        <p:nvSpPr>
          <p:cNvPr id="89099" name="Rectangle 4"/>
          <p:cNvSpPr>
            <a:spLocks noChangeArrowheads="1"/>
          </p:cNvSpPr>
          <p:nvPr/>
        </p:nvSpPr>
        <p:spPr bwMode="auto">
          <a:xfrm>
            <a:off x="4310063" y="3281363"/>
            <a:ext cx="1919287" cy="509587"/>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a:latin typeface="微软雅黑" panose="020B0503020204020204" pitchFamily="34" charset="-122"/>
                <a:ea typeface="微软雅黑" panose="020B0503020204020204" pitchFamily="34" charset="-122"/>
              </a:rPr>
              <a:t>Boeing</a:t>
            </a:r>
            <a:endParaRPr lang="en-US" altLang="zh-CN" sz="2800" dirty="0">
              <a:latin typeface="微软雅黑" panose="020B0503020204020204" pitchFamily="34" charset="-122"/>
              <a:ea typeface="微软雅黑" panose="020B0503020204020204" pitchFamily="34" charset="-122"/>
            </a:endParaRPr>
          </a:p>
        </p:txBody>
      </p:sp>
      <p:sp>
        <p:nvSpPr>
          <p:cNvPr id="89100" name="Rectangle 5"/>
          <p:cNvSpPr>
            <a:spLocks noChangeArrowheads="1"/>
          </p:cNvSpPr>
          <p:nvPr/>
        </p:nvSpPr>
        <p:spPr bwMode="auto">
          <a:xfrm>
            <a:off x="4310063" y="3795713"/>
            <a:ext cx="1919287" cy="186213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800">
                <a:latin typeface="Calibri" pitchFamily="34" charset="0"/>
              </a:rPr>
              <a:t>+takeOff()</a:t>
            </a:r>
          </a:p>
          <a:p>
            <a:pPr algn="just">
              <a:lnSpc>
                <a:spcPct val="85000"/>
              </a:lnSpc>
            </a:pPr>
            <a:r>
              <a:rPr lang="en-US" altLang="zh-CN" sz="2800">
                <a:latin typeface="Calibri" pitchFamily="34" charset="0"/>
              </a:rPr>
              <a:t>+climb()</a:t>
            </a:r>
          </a:p>
          <a:p>
            <a:pPr algn="just">
              <a:lnSpc>
                <a:spcPct val="85000"/>
              </a:lnSpc>
            </a:pPr>
            <a:r>
              <a:rPr lang="en-US" altLang="zh-CN" sz="2800">
                <a:latin typeface="Calibri" pitchFamily="34" charset="0"/>
              </a:rPr>
              <a:t>+cruise()</a:t>
            </a:r>
          </a:p>
          <a:p>
            <a:pPr algn="just">
              <a:lnSpc>
                <a:spcPct val="85000"/>
              </a:lnSpc>
            </a:pPr>
            <a:r>
              <a:rPr lang="en-US" altLang="zh-CN" sz="2800">
                <a:latin typeface="Calibri" pitchFamily="34" charset="0"/>
              </a:rPr>
              <a:t>+descend()</a:t>
            </a:r>
          </a:p>
          <a:p>
            <a:pPr algn="just">
              <a:lnSpc>
                <a:spcPct val="85000"/>
              </a:lnSpc>
            </a:pPr>
            <a:r>
              <a:rPr lang="en-US" altLang="zh-CN" sz="2800">
                <a:latin typeface="Calibri" pitchFamily="34" charset="0"/>
              </a:rPr>
              <a:t>+land()</a:t>
            </a:r>
          </a:p>
        </p:txBody>
      </p:sp>
      <p:sp>
        <p:nvSpPr>
          <p:cNvPr id="89101" name="Rectangle 6"/>
          <p:cNvSpPr>
            <a:spLocks noChangeArrowheads="1"/>
          </p:cNvSpPr>
          <p:nvPr/>
        </p:nvSpPr>
        <p:spPr bwMode="auto">
          <a:xfrm>
            <a:off x="6556375" y="3281363"/>
            <a:ext cx="1687513" cy="509587"/>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r>
              <a:rPr lang="en-US" altLang="zh-CN" sz="2800" b="1" dirty="0">
                <a:latin typeface="微软雅黑" panose="020B0503020204020204" pitchFamily="34" charset="-122"/>
                <a:ea typeface="微软雅黑" panose="020B0503020204020204" pitchFamily="34" charset="-122"/>
              </a:rPr>
              <a:t>Airbus</a:t>
            </a:r>
            <a:endParaRPr lang="en-US" altLang="zh-CN" sz="2800" dirty="0">
              <a:latin typeface="微软雅黑" panose="020B0503020204020204" pitchFamily="34" charset="-122"/>
              <a:ea typeface="微软雅黑" panose="020B0503020204020204" pitchFamily="34" charset="-122"/>
            </a:endParaRPr>
          </a:p>
        </p:txBody>
      </p:sp>
      <p:sp>
        <p:nvSpPr>
          <p:cNvPr id="89102" name="Rectangle 7"/>
          <p:cNvSpPr>
            <a:spLocks noChangeArrowheads="1"/>
          </p:cNvSpPr>
          <p:nvPr/>
        </p:nvSpPr>
        <p:spPr bwMode="auto">
          <a:xfrm>
            <a:off x="6556375" y="3795713"/>
            <a:ext cx="1687513" cy="1862137"/>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800">
                <a:latin typeface="Calibri" pitchFamily="34" charset="0"/>
              </a:rPr>
              <a:t>+takeOff()</a:t>
            </a:r>
          </a:p>
          <a:p>
            <a:pPr algn="just">
              <a:lnSpc>
                <a:spcPct val="85000"/>
              </a:lnSpc>
            </a:pPr>
            <a:r>
              <a:rPr lang="en-US" altLang="zh-CN" sz="2800">
                <a:latin typeface="Calibri" pitchFamily="34" charset="0"/>
              </a:rPr>
              <a:t>+climb()</a:t>
            </a:r>
          </a:p>
          <a:p>
            <a:pPr algn="just">
              <a:lnSpc>
                <a:spcPct val="85000"/>
              </a:lnSpc>
            </a:pPr>
            <a:r>
              <a:rPr lang="en-US" altLang="zh-CN" sz="2800">
                <a:latin typeface="Calibri" pitchFamily="34" charset="0"/>
              </a:rPr>
              <a:t>+cruise()</a:t>
            </a:r>
          </a:p>
          <a:p>
            <a:pPr algn="just">
              <a:lnSpc>
                <a:spcPct val="85000"/>
              </a:lnSpc>
            </a:pPr>
            <a:r>
              <a:rPr lang="en-US" altLang="zh-CN" sz="2800">
                <a:latin typeface="Calibri" pitchFamily="34" charset="0"/>
              </a:rPr>
              <a:t>+descend()</a:t>
            </a:r>
          </a:p>
          <a:p>
            <a:pPr algn="just">
              <a:lnSpc>
                <a:spcPct val="85000"/>
              </a:lnSpc>
            </a:pPr>
            <a:r>
              <a:rPr lang="en-US" altLang="zh-CN" sz="2800">
                <a:latin typeface="Calibri" pitchFamily="34" charset="0"/>
              </a:rPr>
              <a:t>+land()</a:t>
            </a:r>
          </a:p>
        </p:txBody>
      </p:sp>
      <p:sp>
        <p:nvSpPr>
          <p:cNvPr id="89103" name="Rectangle 19"/>
          <p:cNvSpPr>
            <a:spLocks noChangeArrowheads="1"/>
          </p:cNvSpPr>
          <p:nvPr/>
        </p:nvSpPr>
        <p:spPr bwMode="auto">
          <a:xfrm>
            <a:off x="5129213" y="115888"/>
            <a:ext cx="2509837" cy="796925"/>
          </a:xfrm>
          <a:prstGeom prst="rect">
            <a:avLst/>
          </a:prstGeom>
          <a:solidFill>
            <a:srgbClr val="FFFFFF"/>
          </a:solidFill>
          <a:ln w="9525">
            <a:solidFill>
              <a:srgbClr val="000000"/>
            </a:solidFill>
            <a:miter lim="800000"/>
            <a:headEnd/>
            <a:tailEnd/>
          </a:ln>
        </p:spPr>
        <p:txBody>
          <a:bodyPr lIns="0" tIns="36000" rIns="0" bIns="36000" anchor="ctr">
            <a:spAutoFit/>
          </a:bodyPr>
          <a:lstStyle/>
          <a:p>
            <a:pPr algn="ctr">
              <a:lnSpc>
                <a:spcPct val="90000"/>
              </a:lnSpc>
            </a:pPr>
            <a:r>
              <a:rPr lang="en-US" altLang="zh-CN" sz="2600" b="1" dirty="0">
                <a:latin typeface="Calibri" pitchFamily="34" charset="0"/>
              </a:rPr>
              <a:t>&lt;&lt;interface&gt;&gt;</a:t>
            </a:r>
          </a:p>
          <a:p>
            <a:pPr algn="ctr">
              <a:lnSpc>
                <a:spcPct val="90000"/>
              </a:lnSpc>
            </a:pPr>
            <a:r>
              <a:rPr lang="en-US" altLang="zh-CN" sz="2600" b="1" dirty="0" err="1">
                <a:latin typeface="微软雅黑" panose="020B0503020204020204" pitchFamily="34" charset="-122"/>
                <a:ea typeface="微软雅黑" panose="020B0503020204020204" pitchFamily="34" charset="-122"/>
              </a:rPr>
              <a:t>AutoAirCraft</a:t>
            </a:r>
            <a:endParaRPr lang="en-US" altLang="zh-CN" sz="2600" dirty="0">
              <a:latin typeface="微软雅黑" panose="020B0503020204020204" pitchFamily="34" charset="-122"/>
              <a:ea typeface="微软雅黑" panose="020B0503020204020204" pitchFamily="34" charset="-122"/>
            </a:endParaRPr>
          </a:p>
        </p:txBody>
      </p:sp>
      <p:sp>
        <p:nvSpPr>
          <p:cNvPr id="89104" name="Rectangle 20"/>
          <p:cNvSpPr>
            <a:spLocks noChangeArrowheads="1"/>
          </p:cNvSpPr>
          <p:nvPr/>
        </p:nvSpPr>
        <p:spPr bwMode="auto">
          <a:xfrm>
            <a:off x="5129213" y="914400"/>
            <a:ext cx="2509837" cy="1735138"/>
          </a:xfrm>
          <a:prstGeom prst="rect">
            <a:avLst/>
          </a:prstGeom>
          <a:solidFill>
            <a:srgbClr val="FFFFFF"/>
          </a:solidFill>
          <a:ln w="9525">
            <a:solidFill>
              <a:srgbClr val="000000"/>
            </a:solidFill>
            <a:miter lim="800000"/>
            <a:headEnd/>
            <a:tailEnd/>
          </a:ln>
        </p:spPr>
        <p:txBody>
          <a:bodyPr lIns="0" tIns="18000" rIns="0" bIns="18000" anchor="ctr">
            <a:spAutoFit/>
          </a:bodyPr>
          <a:lstStyle/>
          <a:p>
            <a:pPr algn="just">
              <a:lnSpc>
                <a:spcPct val="85000"/>
              </a:lnSpc>
            </a:pPr>
            <a:r>
              <a:rPr lang="en-US" altLang="zh-CN" sz="2600" i="1">
                <a:solidFill>
                  <a:srgbClr val="0000CC"/>
                </a:solidFill>
                <a:latin typeface="Calibri" pitchFamily="34" charset="0"/>
              </a:rPr>
              <a:t>+takeOff()</a:t>
            </a:r>
          </a:p>
          <a:p>
            <a:pPr algn="just">
              <a:lnSpc>
                <a:spcPct val="85000"/>
              </a:lnSpc>
            </a:pPr>
            <a:r>
              <a:rPr lang="en-US" altLang="zh-CN" sz="2600" i="1">
                <a:solidFill>
                  <a:srgbClr val="0000CC"/>
                </a:solidFill>
                <a:latin typeface="Calibri" pitchFamily="34" charset="0"/>
              </a:rPr>
              <a:t>+climb()</a:t>
            </a:r>
          </a:p>
          <a:p>
            <a:pPr algn="just">
              <a:lnSpc>
                <a:spcPct val="85000"/>
              </a:lnSpc>
            </a:pPr>
            <a:r>
              <a:rPr lang="en-US" altLang="zh-CN" sz="2600" i="1">
                <a:solidFill>
                  <a:srgbClr val="0000CC"/>
                </a:solidFill>
                <a:latin typeface="Calibri" pitchFamily="34" charset="0"/>
              </a:rPr>
              <a:t>+cruise()</a:t>
            </a:r>
          </a:p>
          <a:p>
            <a:pPr algn="just">
              <a:lnSpc>
                <a:spcPct val="85000"/>
              </a:lnSpc>
            </a:pPr>
            <a:r>
              <a:rPr lang="en-US" altLang="zh-CN" sz="2600" i="1">
                <a:solidFill>
                  <a:srgbClr val="0000CC"/>
                </a:solidFill>
                <a:latin typeface="Calibri" pitchFamily="34" charset="0"/>
              </a:rPr>
              <a:t>+descend()</a:t>
            </a:r>
          </a:p>
          <a:p>
            <a:pPr algn="just">
              <a:lnSpc>
                <a:spcPct val="85000"/>
              </a:lnSpc>
            </a:pPr>
            <a:r>
              <a:rPr lang="en-US" altLang="zh-CN" sz="2600" i="1">
                <a:solidFill>
                  <a:srgbClr val="0000CC"/>
                </a:solidFill>
                <a:latin typeface="Calibri" pitchFamily="34" charset="0"/>
              </a:rPr>
              <a:t>+land()</a:t>
            </a:r>
          </a:p>
        </p:txBody>
      </p:sp>
      <p:sp>
        <p:nvSpPr>
          <p:cNvPr id="89105" name="Rectangle 18"/>
          <p:cNvSpPr>
            <a:spLocks noChangeArrowheads="1"/>
          </p:cNvSpPr>
          <p:nvPr/>
        </p:nvSpPr>
        <p:spPr bwMode="auto">
          <a:xfrm>
            <a:off x="1292225" y="6018213"/>
            <a:ext cx="6232525" cy="519112"/>
          </a:xfrm>
          <a:prstGeom prst="rect">
            <a:avLst/>
          </a:prstGeom>
          <a:noFill/>
          <a:ln w="9525">
            <a:noFill/>
            <a:miter lim="800000"/>
            <a:headEnd/>
            <a:tailEnd/>
          </a:ln>
        </p:spPr>
        <p:txBody>
          <a:bodyPr wrap="none">
            <a:spAutoFit/>
          </a:bodyPr>
          <a:lstStyle/>
          <a:p>
            <a:pPr>
              <a:spcBef>
                <a:spcPct val="20000"/>
              </a:spcBef>
              <a:buFont typeface="Arial" charset="0"/>
              <a:buNone/>
            </a:pPr>
            <a:r>
              <a:rPr lang="zh-CN" altLang="zh-CN" sz="2800" b="1">
                <a:latin typeface="Calibri" pitchFamily="34" charset="0"/>
                <a:ea typeface="黑体" pitchFamily="2" charset="-122"/>
              </a:rPr>
              <a:t>AutoAirSystem</a:t>
            </a:r>
            <a:r>
              <a:rPr lang="zh-CN" altLang="en-US" sz="2800" b="1">
                <a:latin typeface="Calibri" pitchFamily="34" charset="0"/>
                <a:ea typeface="黑体" pitchFamily="2" charset="-122"/>
              </a:rPr>
              <a:t> 仅仅 依赖于</a:t>
            </a:r>
            <a:r>
              <a:rPr lang="zh-CN" altLang="zh-CN" sz="2800" b="1">
                <a:latin typeface="Calibri" pitchFamily="34" charset="0"/>
                <a:ea typeface="黑体" pitchFamily="2" charset="-122"/>
              </a:rPr>
              <a:t>AutoAirCraft</a:t>
            </a:r>
            <a:endParaRPr lang="en-US" altLang="zh-CN" sz="2800" b="1">
              <a:latin typeface="Calibri" pitchFamily="34" charset="0"/>
              <a:ea typeface="黑体" pitchFamily="2" charset="-122"/>
            </a:endParaRPr>
          </a:p>
        </p:txBody>
      </p:sp>
      <p:grpSp>
        <p:nvGrpSpPr>
          <p:cNvPr id="7" name="组合 6"/>
          <p:cNvGrpSpPr/>
          <p:nvPr/>
        </p:nvGrpSpPr>
        <p:grpSpPr>
          <a:xfrm>
            <a:off x="3275856" y="4293096"/>
            <a:ext cx="1034207" cy="1152128"/>
            <a:chOff x="3275856" y="4293096"/>
            <a:chExt cx="1034207" cy="1152128"/>
          </a:xfrm>
        </p:grpSpPr>
        <p:sp>
          <p:nvSpPr>
            <p:cNvPr id="2" name="椭圆 1"/>
            <p:cNvSpPr/>
            <p:nvPr/>
          </p:nvSpPr>
          <p:spPr>
            <a:xfrm>
              <a:off x="3275856" y="4293096"/>
              <a:ext cx="144016" cy="144016"/>
            </a:xfrm>
            <a:prstGeom prst="ellipse">
              <a:avLst/>
            </a:prstGeom>
            <a:ln w="317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4"/>
            </p:cNvCxnSpPr>
            <p:nvPr/>
          </p:nvCxnSpPr>
          <p:spPr>
            <a:xfrm>
              <a:off x="3347864" y="4437112"/>
              <a:ext cx="0" cy="1008112"/>
            </a:xfrm>
            <a:prstGeom prst="line">
              <a:avLst/>
            </a:prstGeom>
            <a:ln w="317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347864" y="5445224"/>
              <a:ext cx="962199" cy="0"/>
            </a:xfrm>
            <a:prstGeom prst="straightConnector1">
              <a:avLst/>
            </a:prstGeom>
            <a:ln w="3175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801788" y="4818360"/>
            <a:ext cx="1584176" cy="584775"/>
          </a:xfrm>
          <a:prstGeom prst="rect">
            <a:avLst/>
          </a:prstGeom>
          <a:noFill/>
        </p:spPr>
        <p:txBody>
          <a:bodyPr wrap="square" rtlCol="0">
            <a:spAutoFit/>
          </a:bodyPr>
          <a:lstStyle/>
          <a:p>
            <a:pPr algn="r"/>
            <a:r>
              <a:rPr lang="en-US" altLang="zh-CN" sz="3200" dirty="0" err="1" smtClean="0"/>
              <a:t>a.land</a:t>
            </a:r>
            <a:r>
              <a:rPr lang="en-US" altLang="zh-CN" sz="3200" dirty="0" smtClean="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8229600" cy="6335712"/>
          </a:xfrm>
        </p:spPr>
        <p:txBody>
          <a:bodyPr rtlCol="0">
            <a:noAutofit/>
          </a:bodyPr>
          <a:lstStyle/>
          <a:p>
            <a:pPr marL="0" indent="0" eaLnBrk="1" fontAlgn="auto" hangingPunct="1">
              <a:spcBef>
                <a:spcPts val="0"/>
              </a:spcBef>
              <a:spcAft>
                <a:spcPts val="0"/>
              </a:spcAft>
              <a:buFont typeface="Arial" panose="020B0604020202020204" pitchFamily="34" charset="0"/>
              <a:buNone/>
              <a:defRPr/>
            </a:pPr>
            <a:r>
              <a:rPr lang="en-US" altLang="zh-CN" sz="2800" dirty="0"/>
              <a:t>public class </a:t>
            </a:r>
            <a:r>
              <a:rPr lang="en-US" altLang="zh-CN" sz="2800" b="1" dirty="0" err="1"/>
              <a:t>AutoAirSystem</a:t>
            </a:r>
            <a:r>
              <a:rPr lang="en-US" altLang="zh-CN" sz="2800" dirty="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private </a:t>
            </a:r>
            <a:r>
              <a:rPr lang="en-US" altLang="zh-CN" sz="2800" dirty="0" err="1"/>
              <a:t>AutoAircraft</a:t>
            </a:r>
            <a:r>
              <a:rPr lang="en-US" altLang="zh-CN" sz="2800" dirty="0"/>
              <a:t> aircraft = null</a:t>
            </a:r>
            <a:r>
              <a:rPr lang="en-US" altLang="zh-CN" sz="2800" dirty="0" smtClean="0"/>
              <a:t>;</a:t>
            </a:r>
            <a:r>
              <a:rPr lang="en-US" altLang="zh-CN" sz="2800" dirty="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public </a:t>
            </a:r>
            <a:r>
              <a:rPr lang="en-US" altLang="zh-CN" sz="2800" dirty="0" err="1"/>
              <a:t>AutoAirSystem</a:t>
            </a:r>
            <a:r>
              <a:rPr lang="en-US" altLang="zh-CN" sz="2800" dirty="0"/>
              <a:t>(</a:t>
            </a:r>
            <a:r>
              <a:rPr lang="en-US" altLang="zh-CN" sz="2800" dirty="0" err="1"/>
              <a:t>AutoAircraft</a:t>
            </a:r>
            <a:r>
              <a:rPr lang="en-US" altLang="zh-CN" sz="2800" dirty="0"/>
              <a:t> aircraft </a:t>
            </a:r>
            <a:r>
              <a:rPr lang="en-US" altLang="zh-CN" sz="2800" dirty="0" smtClean="0"/>
              <a:t>){</a:t>
            </a:r>
            <a:endParaRPr lang="en-US"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this</a:t>
            </a:r>
            <a:r>
              <a:rPr lang="en-US" altLang="zh-CN" sz="2800" dirty="0"/>
              <a:t>. aircraft = aircraft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b="1" dirty="0">
                <a:solidFill>
                  <a:srgbClr val="0000CC"/>
                </a:solidFill>
              </a:rPr>
              <a:t> </a:t>
            </a:r>
            <a:r>
              <a:rPr lang="en-US" altLang="zh-CN" sz="2800" b="1" dirty="0" smtClean="0">
                <a:solidFill>
                  <a:srgbClr val="0000CC"/>
                </a:solidFill>
              </a:rPr>
              <a:t>     public </a:t>
            </a:r>
            <a:r>
              <a:rPr lang="en-US" altLang="zh-CN" sz="2800" b="1" dirty="0">
                <a:solidFill>
                  <a:srgbClr val="0000CC"/>
                </a:solidFill>
              </a:rPr>
              <a:t>void </a:t>
            </a:r>
            <a:r>
              <a:rPr lang="en-US" altLang="zh-CN" sz="2800" b="1" dirty="0" err="1">
                <a:solidFill>
                  <a:srgbClr val="0000CC"/>
                </a:solidFill>
              </a:rPr>
              <a:t>doTakingOff</a:t>
            </a:r>
            <a:r>
              <a:rPr lang="en-US" altLang="zh-CN" sz="2800" b="1" dirty="0">
                <a:solidFill>
                  <a:srgbClr val="0000CC"/>
                </a:solidFill>
              </a:rPr>
              <a:t>(){</a:t>
            </a:r>
            <a:endParaRPr lang="zh-CN" altLang="zh-CN" sz="2800" b="1" dirty="0">
              <a:solidFill>
                <a:srgbClr val="0000CC"/>
              </a:solidFill>
            </a:endParaRPr>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r>
              <a:rPr lang="en-US" altLang="zh-CN" sz="2800" dirty="0" err="1" smtClean="0"/>
              <a:t>aircraft.takeOff</a:t>
            </a:r>
            <a:r>
              <a:rPr lang="en-US" altLang="zh-CN" sz="2800" dirty="0"/>
              <a:t>();</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r>
              <a:rPr lang="en-US" altLang="zh-CN" sz="2800" b="1" dirty="0" smtClean="0">
                <a:solidFill>
                  <a:srgbClr val="0000CC"/>
                </a:solidFill>
              </a:rPr>
              <a:t>public </a:t>
            </a:r>
            <a:r>
              <a:rPr lang="en-US" altLang="zh-CN" sz="2800" b="1" dirty="0">
                <a:solidFill>
                  <a:srgbClr val="0000CC"/>
                </a:solidFill>
              </a:rPr>
              <a:t>void </a:t>
            </a:r>
            <a:r>
              <a:rPr lang="en-US" altLang="zh-CN" sz="2800" b="1" dirty="0" err="1">
                <a:solidFill>
                  <a:srgbClr val="0000CC"/>
                </a:solidFill>
              </a:rPr>
              <a:t>doClimbing</a:t>
            </a:r>
            <a:r>
              <a:rPr lang="en-US" altLang="zh-CN" sz="2800" b="1" dirty="0">
                <a:solidFill>
                  <a:srgbClr val="0000CC"/>
                </a:solidFill>
              </a:rPr>
              <a:t>(){</a:t>
            </a:r>
            <a:endParaRPr lang="zh-CN" altLang="zh-CN" sz="2800" b="1" dirty="0">
              <a:solidFill>
                <a:srgbClr val="0000CC"/>
              </a:solidFill>
            </a:endParaRPr>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r>
              <a:rPr lang="en-US" altLang="zh-CN" sz="2800" dirty="0" err="1" smtClean="0"/>
              <a:t>aircraft.climb</a:t>
            </a:r>
            <a:r>
              <a:rPr lang="en-US" altLang="zh-CN" sz="2800" dirty="0"/>
              <a:t>();</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public </a:t>
            </a:r>
            <a:r>
              <a:rPr lang="en-US" altLang="zh-CN" sz="2800" dirty="0"/>
              <a:t>void </a:t>
            </a:r>
            <a:r>
              <a:rPr lang="en-US" altLang="zh-CN" sz="2800" dirty="0" err="1"/>
              <a:t>doCruising</a:t>
            </a:r>
            <a:r>
              <a:rPr lang="en-US" altLang="zh-CN" sz="2800" dirty="0" smtClean="0"/>
              <a:t>(){ …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 </a:t>
            </a:r>
            <a:r>
              <a:rPr lang="en-US" altLang="zh-CN" sz="2800" dirty="0" smtClean="0"/>
              <a:t>     public </a:t>
            </a:r>
            <a:r>
              <a:rPr lang="en-US" altLang="zh-CN" sz="2800" dirty="0"/>
              <a:t>void </a:t>
            </a:r>
            <a:r>
              <a:rPr lang="en-US" altLang="zh-CN" sz="2800" dirty="0" err="1"/>
              <a:t>doDescending</a:t>
            </a:r>
            <a:r>
              <a:rPr lang="en-US" altLang="zh-CN" sz="2800" dirty="0" smtClean="0"/>
              <a:t>(){… }</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smtClean="0"/>
              <a:t>      public </a:t>
            </a:r>
            <a:r>
              <a:rPr lang="en-US" altLang="zh-CN" sz="2800" dirty="0"/>
              <a:t>void </a:t>
            </a:r>
            <a:r>
              <a:rPr lang="en-US" altLang="zh-CN" sz="2800" dirty="0" err="1"/>
              <a:t>doLanding</a:t>
            </a:r>
            <a:r>
              <a:rPr lang="en-US" altLang="zh-CN" sz="2800" dirty="0" smtClean="0"/>
              <a:t>(){…}</a:t>
            </a:r>
            <a:endParaRPr lang="zh-CN" altLang="zh-CN" sz="2800" dirty="0"/>
          </a:p>
          <a:p>
            <a:pPr marL="0" indent="0" eaLnBrk="1" fontAlgn="auto" hangingPunct="1">
              <a:spcBef>
                <a:spcPts val="0"/>
              </a:spcBef>
              <a:spcAft>
                <a:spcPts val="0"/>
              </a:spcAft>
              <a:buFont typeface="Arial" panose="020B0604020202020204" pitchFamily="34" charset="0"/>
              <a:buNone/>
              <a:defRPr/>
            </a:pPr>
            <a:r>
              <a:rPr lang="en-US" altLang="zh-CN" sz="2800" dirty="0"/>
              <a:t>}</a:t>
            </a:r>
            <a:endParaRPr lang="zh-CN" altLang="zh-CN" sz="2800" dirty="0"/>
          </a:p>
          <a:p>
            <a:pPr eaLnBrk="1" fontAlgn="auto" hangingPunct="1">
              <a:spcAft>
                <a:spcPts val="0"/>
              </a:spcAft>
              <a:buFont typeface="Arial" panose="020B0604020202020204" pitchFamily="34" charset="0"/>
              <a:buChar char="•"/>
              <a:defRPr/>
            </a:pPr>
            <a:endParaRPr lang="zh-CN" altLang="en-US"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457200" y="1052512"/>
            <a:ext cx="8229600" cy="3600623"/>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rPr>
              <a:t>优点</a:t>
            </a:r>
            <a:r>
              <a:rPr lang="zh-CN" altLang="en-US" sz="3000" b="1" dirty="0" smtClean="0">
                <a:latin typeface="微软雅黑" panose="020B0503020204020204" pitchFamily="34" charset="-122"/>
                <a:ea typeface="微软雅黑" panose="020B0503020204020204" pitchFamily="34" charset="-122"/>
              </a:rPr>
              <a:t>： </a:t>
            </a:r>
            <a:endParaRPr lang="en-US" altLang="zh-CN" sz="3000" b="1" dirty="0" smtClean="0">
              <a:latin typeface="微软雅黑" panose="020B0503020204020204" pitchFamily="34" charset="-122"/>
              <a:ea typeface="微软雅黑" panose="020B0503020204020204" pitchFamily="34" charset="-122"/>
            </a:endParaRPr>
          </a:p>
          <a:p>
            <a:pPr eaLnBrk="1" hangingPunct="1"/>
            <a:r>
              <a:rPr lang="en-US" altLang="zh-CN" sz="3000" b="1" dirty="0" err="1" smtClean="0">
                <a:latin typeface="微软雅黑" panose="020B0503020204020204" pitchFamily="34" charset="-122"/>
                <a:ea typeface="微软雅黑" panose="020B0503020204020204" pitchFamily="34" charset="-122"/>
              </a:rPr>
              <a:t>AutoAirSystem</a:t>
            </a:r>
            <a:r>
              <a:rPr lang="zh-CN" altLang="en-US" sz="3000" b="1" dirty="0" smtClean="0">
                <a:latin typeface="微软雅黑" panose="020B0503020204020204" pitchFamily="34" charset="-122"/>
                <a:ea typeface="微软雅黑" panose="020B0503020204020204" pitchFamily="34" charset="-122"/>
              </a:rPr>
              <a:t>仅仅依赖于接口</a:t>
            </a:r>
            <a:r>
              <a:rPr lang="en-US" altLang="zh-CN" sz="3000" b="1" dirty="0" err="1" smtClean="0">
                <a:latin typeface="微软雅黑" panose="020B0503020204020204" pitchFamily="34" charset="-122"/>
                <a:ea typeface="微软雅黑" panose="020B0503020204020204" pitchFamily="34" charset="-122"/>
              </a:rPr>
              <a:t>AutoAirCraft</a:t>
            </a:r>
            <a:r>
              <a:rPr lang="zh-CN" altLang="en-US" sz="3000" b="1" dirty="0" smtClean="0">
                <a:latin typeface="微软雅黑" panose="020B0503020204020204" pitchFamily="34" charset="-122"/>
                <a:ea typeface="微软雅黑" panose="020B0503020204020204" pitchFamily="34" charset="-122"/>
              </a:rPr>
              <a:t>；容易扩展与重用。</a:t>
            </a:r>
            <a:endParaRPr lang="en-US" altLang="zh-CN" sz="3000" b="1" dirty="0" smtClean="0">
              <a:latin typeface="微软雅黑" panose="020B0503020204020204" pitchFamily="34" charset="-122"/>
              <a:ea typeface="微软雅黑" panose="020B0503020204020204" pitchFamily="34" charset="-122"/>
            </a:endParaRPr>
          </a:p>
          <a:p>
            <a:pPr eaLnBrk="1" hangingPunct="1"/>
            <a:r>
              <a:rPr lang="en-US" altLang="zh-CN" sz="3000" b="1" dirty="0" smtClean="0">
                <a:solidFill>
                  <a:srgbClr val="0000CC"/>
                </a:solidFill>
                <a:latin typeface="微软雅黑" panose="020B0503020204020204" pitchFamily="34" charset="-122"/>
                <a:ea typeface="微软雅黑" panose="020B0503020204020204" pitchFamily="34" charset="-122"/>
              </a:rPr>
              <a:t>If a new kind of aircraft is added to the class hierarchy of </a:t>
            </a:r>
            <a:r>
              <a:rPr lang="en-US" altLang="zh-CN" sz="3000" b="1" dirty="0" err="1" smtClean="0">
                <a:solidFill>
                  <a:srgbClr val="0000CC"/>
                </a:solidFill>
                <a:latin typeface="微软雅黑" panose="020B0503020204020204" pitchFamily="34" charset="-122"/>
                <a:ea typeface="微软雅黑" panose="020B0503020204020204" pitchFamily="34" charset="-122"/>
              </a:rPr>
              <a:t>AutoAirCraft</a:t>
            </a:r>
            <a:r>
              <a:rPr lang="en-US" altLang="zh-CN" sz="3000" b="1" dirty="0" smtClean="0">
                <a:solidFill>
                  <a:srgbClr val="0000CC"/>
                </a:solidFill>
                <a:latin typeface="微软雅黑" panose="020B0503020204020204" pitchFamily="34" charset="-122"/>
                <a:ea typeface="微软雅黑" panose="020B0503020204020204" pitchFamily="34" charset="-122"/>
              </a:rPr>
              <a:t>, the </a:t>
            </a:r>
            <a:r>
              <a:rPr lang="en-US" altLang="zh-CN" sz="3000" b="1" dirty="0" err="1" smtClean="0">
                <a:solidFill>
                  <a:srgbClr val="0000CC"/>
                </a:solidFill>
                <a:latin typeface="微软雅黑" panose="020B0503020204020204" pitchFamily="34" charset="-122"/>
                <a:ea typeface="微软雅黑" panose="020B0503020204020204" pitchFamily="34" charset="-122"/>
              </a:rPr>
              <a:t>AutoAirSystem</a:t>
            </a:r>
            <a:r>
              <a:rPr lang="en-US" altLang="zh-CN" sz="3000" b="1" dirty="0" smtClean="0">
                <a:solidFill>
                  <a:srgbClr val="0000CC"/>
                </a:solidFill>
                <a:latin typeface="微软雅黑" panose="020B0503020204020204" pitchFamily="34" charset="-122"/>
                <a:ea typeface="微软雅黑" panose="020B0503020204020204" pitchFamily="34" charset="-122"/>
              </a:rPr>
              <a:t> does not need to change </a:t>
            </a:r>
            <a:endParaRPr lang="zh-CN" altLang="en-US" sz="3000" dirty="0" smtClean="0">
              <a:latin typeface="微软雅黑" panose="020B0503020204020204" pitchFamily="34" charset="-122"/>
              <a:ea typeface="微软雅黑" panose="020B0503020204020204" pitchFamily="34" charset="-122"/>
            </a:endParaRPr>
          </a:p>
        </p:txBody>
      </p:sp>
      <p:sp>
        <p:nvSpPr>
          <p:cNvPr id="91138" name="AutoShape 3">
            <a:hlinkClick r:id="rId2" action="ppaction://hlinksldjump"/>
          </p:cNvPr>
          <p:cNvSpPr>
            <a:spLocks noChangeArrowheads="1"/>
          </p:cNvSpPr>
          <p:nvPr/>
        </p:nvSpPr>
        <p:spPr bwMode="auto">
          <a:xfrm>
            <a:off x="6804025" y="5949950"/>
            <a:ext cx="1584325" cy="574675"/>
          </a:xfrm>
          <a:prstGeom prst="bevel">
            <a:avLst>
              <a:gd name="adj" fmla="val 12500"/>
            </a:avLst>
          </a:prstGeom>
          <a:solidFill>
            <a:srgbClr val="FFC000"/>
          </a:solidFill>
          <a:ln w="9525">
            <a:solidFill>
              <a:schemeClr val="tx1"/>
            </a:solidFill>
            <a:miter lim="800000"/>
            <a:headEnd/>
            <a:tailEnd/>
          </a:ln>
        </p:spPr>
        <p:txBody>
          <a:bodyPr wrap="none" anchor="ctr"/>
          <a:lstStyle/>
          <a:p>
            <a:pPr algn="ctr"/>
            <a:r>
              <a:rPr lang="en-US" altLang="zh-CN" sz="2800" b="1"/>
              <a:t>Back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179512" y="188640"/>
            <a:ext cx="8713788" cy="1656184"/>
          </a:xfrm>
        </p:spPr>
        <p:txBody>
          <a:bodyPr/>
          <a:lstStyle/>
          <a:p>
            <a:pPr eaLnBrk="1" hangingPunct="1">
              <a:lnSpc>
                <a:spcPct val="120000"/>
              </a:lnSpc>
              <a:spcBef>
                <a:spcPct val="0"/>
              </a:spcBef>
            </a:pPr>
            <a:r>
              <a:rPr lang="en-US" altLang="zh-CN" sz="2800" b="1" dirty="0" smtClean="0">
                <a:latin typeface="Arial" pitchFamily="34" charset="0"/>
                <a:cs typeface="Arial" pitchFamily="34" charset="0"/>
              </a:rPr>
              <a:t>By the single responsibility principle, these two aspects of the problem are really two separate responsibilities, and should be in two classes</a:t>
            </a:r>
            <a:r>
              <a:rPr lang="en-US" altLang="zh-CN" sz="2800" b="1" dirty="0">
                <a:latin typeface="Arial" pitchFamily="34" charset="0"/>
                <a:cs typeface="Arial" pitchFamily="34" charset="0"/>
              </a:rPr>
              <a:t>.</a:t>
            </a:r>
            <a:r>
              <a:rPr lang="en-US" altLang="zh-CN" sz="2800" b="1" dirty="0" smtClean="0">
                <a:latin typeface="Arial" pitchFamily="34" charset="0"/>
                <a:cs typeface="Arial" pitchFamily="34" charset="0"/>
              </a:rPr>
              <a:t> </a:t>
            </a:r>
          </a:p>
        </p:txBody>
      </p:sp>
      <p:sp>
        <p:nvSpPr>
          <p:cNvPr id="20508" name="Rectangle 5"/>
          <p:cNvSpPr>
            <a:spLocks noChangeArrowheads="1"/>
          </p:cNvSpPr>
          <p:nvPr/>
        </p:nvSpPr>
        <p:spPr bwMode="auto">
          <a:xfrm>
            <a:off x="827584" y="3500438"/>
            <a:ext cx="2685504" cy="439737"/>
          </a:xfrm>
          <a:prstGeom prst="rect">
            <a:avLst/>
          </a:prstGeom>
          <a:solidFill>
            <a:srgbClr val="FFFFFF"/>
          </a:solidFill>
          <a:ln w="12700">
            <a:solidFill>
              <a:srgbClr val="000000"/>
            </a:solidFill>
            <a:miter lim="800000"/>
            <a:headEnd/>
            <a:tailEnd/>
          </a:ln>
        </p:spPr>
        <p:txBody>
          <a:bodyPr wrap="square" lIns="0" tIns="0" rIns="0" bIns="0" anchor="ctr">
            <a:spAutoFit/>
          </a:bodyPr>
          <a:lstStyle/>
          <a:p>
            <a:pPr algn="ctr"/>
            <a:r>
              <a:rPr lang="en-US" altLang="zh-CN" sz="2800" b="1">
                <a:latin typeface="Arial" pitchFamily="34" charset="0"/>
                <a:cs typeface="Arial" pitchFamily="34" charset="0"/>
              </a:rPr>
              <a:t>Report</a:t>
            </a:r>
            <a:endParaRPr lang="en-US" altLang="zh-CN" sz="2800">
              <a:latin typeface="Arial" pitchFamily="34" charset="0"/>
              <a:cs typeface="Arial" pitchFamily="34" charset="0"/>
            </a:endParaRPr>
          </a:p>
        </p:txBody>
      </p:sp>
      <p:sp>
        <p:nvSpPr>
          <p:cNvPr id="20509" name="Rectangle 6"/>
          <p:cNvSpPr>
            <a:spLocks noChangeArrowheads="1"/>
          </p:cNvSpPr>
          <p:nvPr/>
        </p:nvSpPr>
        <p:spPr bwMode="auto">
          <a:xfrm>
            <a:off x="827584" y="4577295"/>
            <a:ext cx="2685504" cy="377825"/>
          </a:xfrm>
          <a:prstGeom prst="rect">
            <a:avLst/>
          </a:prstGeom>
          <a:solidFill>
            <a:srgbClr val="FFFFFF"/>
          </a:solidFill>
          <a:ln w="12700">
            <a:solidFill>
              <a:srgbClr val="000000"/>
            </a:solidFill>
            <a:miter lim="800000"/>
            <a:headEnd/>
            <a:tailEnd/>
          </a:ln>
        </p:spPr>
        <p:txBody>
          <a:bodyPr wrap="square" lIns="0" tIns="0" rIns="0" bIns="0" anchor="ctr">
            <a:spAutoFit/>
          </a:bodyPr>
          <a:lstStyle/>
          <a:p>
            <a:r>
              <a:rPr lang="en-US" altLang="zh-CN" sz="2400" dirty="0">
                <a:latin typeface="Arial" pitchFamily="34" charset="0"/>
                <a:cs typeface="Arial" pitchFamily="34" charset="0"/>
              </a:rPr>
              <a:t>+</a:t>
            </a:r>
            <a:r>
              <a:rPr lang="en-US" altLang="zh-CN" sz="2400" b="1" dirty="0" err="1">
                <a:latin typeface="Arial" pitchFamily="34" charset="0"/>
                <a:cs typeface="Arial" pitchFamily="34" charset="0"/>
              </a:rPr>
              <a:t>printReport</a:t>
            </a:r>
            <a:r>
              <a:rPr lang="en-US" altLang="zh-CN" sz="2400" dirty="0">
                <a:latin typeface="Arial" pitchFamily="34" charset="0"/>
                <a:cs typeface="Arial" pitchFamily="34" charset="0"/>
              </a:rPr>
              <a:t>()</a:t>
            </a:r>
          </a:p>
        </p:txBody>
      </p:sp>
      <p:sp>
        <p:nvSpPr>
          <p:cNvPr id="20510" name="Text Box 7"/>
          <p:cNvSpPr txBox="1">
            <a:spLocks noChangeArrowheads="1"/>
          </p:cNvSpPr>
          <p:nvPr/>
        </p:nvSpPr>
        <p:spPr bwMode="auto">
          <a:xfrm>
            <a:off x="827584" y="3948740"/>
            <a:ext cx="2685504" cy="627864"/>
          </a:xfrm>
          <a:prstGeom prst="rect">
            <a:avLst/>
          </a:prstGeom>
          <a:solidFill>
            <a:srgbClr val="FFFFFF"/>
          </a:solidFill>
          <a:ln w="9525">
            <a:solidFill>
              <a:srgbClr val="000000"/>
            </a:solidFill>
            <a:miter lim="800000"/>
            <a:headEnd/>
            <a:tailEnd/>
          </a:ln>
        </p:spPr>
        <p:txBody>
          <a:bodyPr wrap="square" lIns="18000" tIns="0" bIns="0">
            <a:spAutoFit/>
          </a:bodyPr>
          <a:lstStyle/>
          <a:p>
            <a:pPr>
              <a:lnSpc>
                <a:spcPct val="85000"/>
              </a:lnSpc>
            </a:pPr>
            <a:r>
              <a:rPr lang="en-US" altLang="zh-CN" sz="2400" b="1" dirty="0">
                <a:latin typeface="Arial" pitchFamily="34" charset="0"/>
                <a:cs typeface="Arial" pitchFamily="34" charset="0"/>
              </a:rPr>
              <a:t>-f: Format</a:t>
            </a:r>
          </a:p>
          <a:p>
            <a:pPr>
              <a:lnSpc>
                <a:spcPct val="85000"/>
              </a:lnSpc>
            </a:pPr>
            <a:r>
              <a:rPr lang="en-US" altLang="zh-CN" sz="2400" b="1" dirty="0">
                <a:latin typeface="Arial" pitchFamily="34" charset="0"/>
                <a:cs typeface="Arial" pitchFamily="34" charset="0"/>
              </a:rPr>
              <a:t>-content: String</a:t>
            </a:r>
          </a:p>
        </p:txBody>
      </p:sp>
      <p:grpSp>
        <p:nvGrpSpPr>
          <p:cNvPr id="17" name="组合 16"/>
          <p:cNvGrpSpPr>
            <a:grpSpLocks/>
          </p:cNvGrpSpPr>
          <p:nvPr/>
        </p:nvGrpSpPr>
        <p:grpSpPr bwMode="auto">
          <a:xfrm>
            <a:off x="3538538" y="4043363"/>
            <a:ext cx="1058862" cy="215900"/>
            <a:chOff x="3538687" y="4043363"/>
            <a:chExt cx="1058862" cy="215900"/>
          </a:xfrm>
        </p:grpSpPr>
        <p:sp>
          <p:nvSpPr>
            <p:cNvPr id="20506" name="Line 12"/>
            <p:cNvSpPr>
              <a:spLocks noChangeShapeType="1"/>
            </p:cNvSpPr>
            <p:nvPr/>
          </p:nvSpPr>
          <p:spPr bwMode="auto">
            <a:xfrm>
              <a:off x="3706962" y="4149725"/>
              <a:ext cx="890587" cy="0"/>
            </a:xfrm>
            <a:prstGeom prst="line">
              <a:avLst/>
            </a:prstGeom>
            <a:noFill/>
            <a:ln w="44450">
              <a:solidFill>
                <a:srgbClr val="FF0000"/>
              </a:solidFill>
              <a:round/>
              <a:headEnd/>
              <a:tailEnd type="triangle" w="med" len="med"/>
            </a:ln>
          </p:spPr>
          <p:txBody>
            <a:bodyPr/>
            <a:lstStyle/>
            <a:p>
              <a:endParaRPr lang="zh-CN" altLang="en-US">
                <a:latin typeface="Arial" pitchFamily="34" charset="0"/>
                <a:cs typeface="Arial" pitchFamily="34" charset="0"/>
              </a:endParaRPr>
            </a:p>
          </p:txBody>
        </p:sp>
        <p:sp>
          <p:nvSpPr>
            <p:cNvPr id="20507" name="AutoShape 13"/>
            <p:cNvSpPr>
              <a:spLocks noChangeArrowheads="1"/>
            </p:cNvSpPr>
            <p:nvPr/>
          </p:nvSpPr>
          <p:spPr bwMode="auto">
            <a:xfrm>
              <a:off x="3538687" y="4043363"/>
              <a:ext cx="215900" cy="215900"/>
            </a:xfrm>
            <a:prstGeom prst="diamond">
              <a:avLst/>
            </a:prstGeom>
            <a:noFill/>
            <a:ln w="25400">
              <a:solidFill>
                <a:srgbClr val="FF0000"/>
              </a:solidFill>
              <a:miter lim="800000"/>
              <a:headEnd/>
              <a:tailEnd/>
            </a:ln>
          </p:spPr>
          <p:txBody>
            <a:bodyPr wrap="none" anchor="ctr"/>
            <a:lstStyle/>
            <a:p>
              <a:endParaRPr lang="zh-CN" altLang="en-US">
                <a:latin typeface="Arial" pitchFamily="34" charset="0"/>
                <a:cs typeface="Arial" pitchFamily="34" charset="0"/>
              </a:endParaRPr>
            </a:p>
          </p:txBody>
        </p:sp>
      </p:grpSp>
      <p:grpSp>
        <p:nvGrpSpPr>
          <p:cNvPr id="15" name="组合 14"/>
          <p:cNvGrpSpPr>
            <a:grpSpLocks/>
          </p:cNvGrpSpPr>
          <p:nvPr/>
        </p:nvGrpSpPr>
        <p:grpSpPr bwMode="auto">
          <a:xfrm>
            <a:off x="3851275" y="3559175"/>
            <a:ext cx="3529013" cy="3038475"/>
            <a:chOff x="3851424" y="3559175"/>
            <a:chExt cx="3529013" cy="3038475"/>
          </a:xfrm>
        </p:grpSpPr>
        <p:sp>
          <p:nvSpPr>
            <p:cNvPr id="20493" name="Rectangle 5"/>
            <p:cNvSpPr>
              <a:spLocks noChangeArrowheads="1"/>
            </p:cNvSpPr>
            <p:nvPr/>
          </p:nvSpPr>
          <p:spPr bwMode="auto">
            <a:xfrm>
              <a:off x="4608662" y="3559175"/>
              <a:ext cx="2195512" cy="439738"/>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800" b="1" i="1">
                  <a:latin typeface="Arial" pitchFamily="34" charset="0"/>
                  <a:cs typeface="Arial" pitchFamily="34" charset="0"/>
                </a:rPr>
                <a:t>Format</a:t>
              </a:r>
              <a:endParaRPr lang="en-US" altLang="zh-CN" sz="2800" i="1">
                <a:latin typeface="Arial" pitchFamily="34" charset="0"/>
                <a:cs typeface="Arial" pitchFamily="34" charset="0"/>
              </a:endParaRPr>
            </a:p>
          </p:txBody>
        </p:sp>
        <p:sp>
          <p:nvSpPr>
            <p:cNvPr id="20494" name="Rectangle 6"/>
            <p:cNvSpPr>
              <a:spLocks noChangeArrowheads="1"/>
            </p:cNvSpPr>
            <p:nvPr/>
          </p:nvSpPr>
          <p:spPr bwMode="auto">
            <a:xfrm>
              <a:off x="4608662" y="4348163"/>
              <a:ext cx="2195512" cy="377825"/>
            </a:xfrm>
            <a:prstGeom prst="rect">
              <a:avLst/>
            </a:prstGeom>
            <a:solidFill>
              <a:srgbClr val="FFFFFF"/>
            </a:solidFill>
            <a:ln w="12700">
              <a:solidFill>
                <a:srgbClr val="000000"/>
              </a:solidFill>
              <a:miter lim="800000"/>
              <a:headEnd/>
              <a:tailEnd/>
            </a:ln>
          </p:spPr>
          <p:txBody>
            <a:bodyPr lIns="0" tIns="0" rIns="0" bIns="0" anchor="ctr">
              <a:spAutoFit/>
            </a:bodyPr>
            <a:lstStyle/>
            <a:p>
              <a:r>
                <a:rPr lang="en-US" altLang="zh-CN" sz="2400" b="1" dirty="0">
                  <a:latin typeface="Arial" pitchFamily="34" charset="0"/>
                  <a:cs typeface="Arial" pitchFamily="34" charset="0"/>
                </a:rPr>
                <a:t>+format()</a:t>
              </a:r>
            </a:p>
          </p:txBody>
        </p:sp>
        <p:sp>
          <p:nvSpPr>
            <p:cNvPr id="20495" name="Text Box 7"/>
            <p:cNvSpPr txBox="1">
              <a:spLocks noChangeArrowheads="1"/>
            </p:cNvSpPr>
            <p:nvPr/>
          </p:nvSpPr>
          <p:spPr bwMode="auto">
            <a:xfrm>
              <a:off x="4608662" y="3973513"/>
              <a:ext cx="2195512" cy="374650"/>
            </a:xfrm>
            <a:prstGeom prst="rect">
              <a:avLst/>
            </a:prstGeom>
            <a:solidFill>
              <a:srgbClr val="FFFFFF"/>
            </a:solidFill>
            <a:ln w="9525">
              <a:solidFill>
                <a:srgbClr val="000000"/>
              </a:solidFill>
              <a:miter lim="800000"/>
              <a:headEnd/>
              <a:tailEnd/>
            </a:ln>
          </p:spPr>
          <p:txBody>
            <a:bodyPr lIns="18000" tIns="0" bIns="0">
              <a:spAutoFit/>
            </a:bodyPr>
            <a:lstStyle/>
            <a:p>
              <a:r>
                <a:rPr lang="en-US" altLang="zh-CN" sz="2400" b="1" dirty="0">
                  <a:latin typeface="Arial" pitchFamily="34" charset="0"/>
                  <a:cs typeface="Arial" pitchFamily="34" charset="0"/>
                </a:rPr>
                <a:t>-format</a:t>
              </a:r>
            </a:p>
          </p:txBody>
        </p:sp>
        <p:sp>
          <p:nvSpPr>
            <p:cNvPr id="20496" name="Line 20"/>
            <p:cNvSpPr>
              <a:spLocks noChangeShapeType="1"/>
            </p:cNvSpPr>
            <p:nvPr/>
          </p:nvSpPr>
          <p:spPr bwMode="auto">
            <a:xfrm>
              <a:off x="4694387" y="5143500"/>
              <a:ext cx="1857375" cy="0"/>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20497" name="Line 21"/>
            <p:cNvSpPr>
              <a:spLocks noChangeShapeType="1"/>
            </p:cNvSpPr>
            <p:nvPr/>
          </p:nvSpPr>
          <p:spPr bwMode="auto">
            <a:xfrm>
              <a:off x="4715024" y="5133975"/>
              <a:ext cx="0" cy="431800"/>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20498" name="Line 22"/>
            <p:cNvSpPr>
              <a:spLocks noChangeShapeType="1"/>
            </p:cNvSpPr>
            <p:nvPr/>
          </p:nvSpPr>
          <p:spPr bwMode="auto">
            <a:xfrm>
              <a:off x="6562874" y="5143500"/>
              <a:ext cx="0" cy="358775"/>
            </a:xfrm>
            <a:prstGeom prst="line">
              <a:avLst/>
            </a:prstGeom>
            <a:noFill/>
            <a:ln w="41275">
              <a:solidFill>
                <a:srgbClr val="0000FF"/>
              </a:solidFill>
              <a:round/>
              <a:headEnd/>
              <a:tailEnd/>
            </a:ln>
          </p:spPr>
          <p:txBody>
            <a:bodyPr/>
            <a:lstStyle/>
            <a:p>
              <a:endParaRPr lang="zh-CN" altLang="en-US">
                <a:latin typeface="Arial" pitchFamily="34" charset="0"/>
                <a:cs typeface="Arial" pitchFamily="34" charset="0"/>
              </a:endParaRPr>
            </a:p>
          </p:txBody>
        </p:sp>
        <p:sp>
          <p:nvSpPr>
            <p:cNvPr id="20499" name="AutoShape 23"/>
            <p:cNvSpPr>
              <a:spLocks noChangeArrowheads="1"/>
            </p:cNvSpPr>
            <p:nvPr/>
          </p:nvSpPr>
          <p:spPr bwMode="auto">
            <a:xfrm>
              <a:off x="5499249" y="4725988"/>
              <a:ext cx="358775" cy="431800"/>
            </a:xfrm>
            <a:prstGeom prst="upArrow">
              <a:avLst>
                <a:gd name="adj1" fmla="val 0"/>
                <a:gd name="adj2" fmla="val 69025"/>
              </a:avLst>
            </a:prstGeom>
            <a:solidFill>
              <a:schemeClr val="accent1"/>
            </a:solidFill>
            <a:ln w="9525">
              <a:solidFill>
                <a:schemeClr val="tx1"/>
              </a:solidFill>
              <a:miter lim="800000"/>
              <a:headEnd/>
              <a:tailEnd/>
            </a:ln>
          </p:spPr>
          <p:txBody>
            <a:bodyPr vert="eaVert" wrap="none" anchor="ctr"/>
            <a:lstStyle/>
            <a:p>
              <a:endParaRPr lang="zh-CN" altLang="en-US">
                <a:latin typeface="Arial" pitchFamily="34" charset="0"/>
                <a:cs typeface="Arial" pitchFamily="34" charset="0"/>
              </a:endParaRPr>
            </a:p>
          </p:txBody>
        </p:sp>
        <p:sp>
          <p:nvSpPr>
            <p:cNvPr id="20500" name="Rectangle 5"/>
            <p:cNvSpPr>
              <a:spLocks noChangeArrowheads="1"/>
            </p:cNvSpPr>
            <p:nvPr/>
          </p:nvSpPr>
          <p:spPr bwMode="auto">
            <a:xfrm>
              <a:off x="3851424" y="5416550"/>
              <a:ext cx="1728788" cy="439738"/>
            </a:xfrm>
            <a:prstGeom prst="rect">
              <a:avLst/>
            </a:prstGeom>
            <a:solidFill>
              <a:schemeClr val="bg1"/>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Format1</a:t>
              </a:r>
              <a:endParaRPr lang="en-US" altLang="zh-CN" sz="2800">
                <a:latin typeface="Arial" pitchFamily="34" charset="0"/>
                <a:cs typeface="Arial" pitchFamily="34" charset="0"/>
              </a:endParaRPr>
            </a:p>
          </p:txBody>
        </p:sp>
        <p:sp>
          <p:nvSpPr>
            <p:cNvPr id="20501" name="Rectangle 6"/>
            <p:cNvSpPr>
              <a:spLocks noChangeArrowheads="1"/>
            </p:cNvSpPr>
            <p:nvPr/>
          </p:nvSpPr>
          <p:spPr bwMode="auto">
            <a:xfrm>
              <a:off x="3851424" y="6205538"/>
              <a:ext cx="1728788" cy="377825"/>
            </a:xfrm>
            <a:prstGeom prst="rect">
              <a:avLst/>
            </a:prstGeom>
            <a:solidFill>
              <a:schemeClr val="bg1"/>
            </a:solidFill>
            <a:ln w="12700">
              <a:solidFill>
                <a:srgbClr val="000000"/>
              </a:solidFill>
              <a:miter lim="800000"/>
              <a:headEnd/>
              <a:tailEnd/>
            </a:ln>
          </p:spPr>
          <p:txBody>
            <a:bodyPr lIns="0" tIns="0" rIns="0" bIns="0" anchor="ctr">
              <a:spAutoFit/>
            </a:bodyPr>
            <a:lstStyle/>
            <a:p>
              <a:r>
                <a:rPr lang="en-US" altLang="zh-CN" sz="2400" dirty="0">
                  <a:latin typeface="Arial" pitchFamily="34" charset="0"/>
                  <a:cs typeface="Arial" pitchFamily="34" charset="0"/>
                </a:rPr>
                <a:t>+</a:t>
              </a:r>
              <a:r>
                <a:rPr lang="en-US" altLang="zh-CN" sz="2400" b="1" dirty="0">
                  <a:latin typeface="Arial" pitchFamily="34" charset="0"/>
                  <a:cs typeface="Arial" pitchFamily="34" charset="0"/>
                </a:rPr>
                <a:t>format</a:t>
              </a:r>
              <a:r>
                <a:rPr lang="en-US" altLang="zh-CN" sz="2400" dirty="0">
                  <a:latin typeface="Arial" pitchFamily="34" charset="0"/>
                  <a:cs typeface="Arial" pitchFamily="34" charset="0"/>
                </a:rPr>
                <a:t>()</a:t>
              </a:r>
            </a:p>
          </p:txBody>
        </p:sp>
        <p:sp>
          <p:nvSpPr>
            <p:cNvPr id="20502" name="Text Box 7"/>
            <p:cNvSpPr txBox="1">
              <a:spLocks noChangeArrowheads="1"/>
            </p:cNvSpPr>
            <p:nvPr/>
          </p:nvSpPr>
          <p:spPr bwMode="auto">
            <a:xfrm>
              <a:off x="3851424" y="5830888"/>
              <a:ext cx="1728788" cy="374650"/>
            </a:xfrm>
            <a:prstGeom prst="rect">
              <a:avLst/>
            </a:prstGeom>
            <a:solidFill>
              <a:schemeClr val="bg1"/>
            </a:solidFill>
            <a:ln w="9525">
              <a:solidFill>
                <a:srgbClr val="000000"/>
              </a:solidFill>
              <a:miter lim="800000"/>
              <a:headEnd/>
              <a:tailEnd/>
            </a:ln>
          </p:spPr>
          <p:txBody>
            <a:bodyPr lIns="18000" tIns="0" bIns="0">
              <a:spAutoFit/>
            </a:bodyPr>
            <a:lstStyle/>
            <a:p>
              <a:r>
                <a:rPr lang="en-US" altLang="zh-CN" sz="2400" dirty="0">
                  <a:latin typeface="Arial" pitchFamily="34" charset="0"/>
                  <a:cs typeface="Arial" pitchFamily="34" charset="0"/>
                </a:rPr>
                <a:t>-</a:t>
              </a:r>
              <a:r>
                <a:rPr lang="en-US" altLang="zh-CN" sz="2400" b="1" dirty="0">
                  <a:latin typeface="Arial" pitchFamily="34" charset="0"/>
                  <a:cs typeface="Arial" pitchFamily="34" charset="0"/>
                </a:rPr>
                <a:t>format</a:t>
              </a:r>
            </a:p>
          </p:txBody>
        </p:sp>
        <p:sp>
          <p:nvSpPr>
            <p:cNvPr id="20503" name="Rectangle 5"/>
            <p:cNvSpPr>
              <a:spLocks noChangeArrowheads="1"/>
            </p:cNvSpPr>
            <p:nvPr/>
          </p:nvSpPr>
          <p:spPr bwMode="auto">
            <a:xfrm>
              <a:off x="5761187" y="5430838"/>
              <a:ext cx="1619250" cy="439737"/>
            </a:xfrm>
            <a:prstGeom prst="rect">
              <a:avLst/>
            </a:prstGeom>
            <a:solidFill>
              <a:schemeClr val="bg1"/>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Format2</a:t>
              </a:r>
              <a:endParaRPr lang="en-US" altLang="zh-CN" sz="2800">
                <a:latin typeface="Arial" pitchFamily="34" charset="0"/>
                <a:cs typeface="Arial" pitchFamily="34" charset="0"/>
              </a:endParaRPr>
            </a:p>
          </p:txBody>
        </p:sp>
        <p:sp>
          <p:nvSpPr>
            <p:cNvPr id="20504" name="Rectangle 6"/>
            <p:cNvSpPr>
              <a:spLocks noChangeArrowheads="1"/>
            </p:cNvSpPr>
            <p:nvPr/>
          </p:nvSpPr>
          <p:spPr bwMode="auto">
            <a:xfrm>
              <a:off x="5761187" y="6219825"/>
              <a:ext cx="1619250" cy="377825"/>
            </a:xfrm>
            <a:prstGeom prst="rect">
              <a:avLst/>
            </a:prstGeom>
            <a:solidFill>
              <a:schemeClr val="bg1"/>
            </a:solidFill>
            <a:ln w="12700">
              <a:solidFill>
                <a:srgbClr val="000000"/>
              </a:solidFill>
              <a:miter lim="800000"/>
              <a:headEnd/>
              <a:tailEnd/>
            </a:ln>
          </p:spPr>
          <p:txBody>
            <a:bodyPr lIns="0" tIns="0" rIns="0" bIns="0" anchor="ctr">
              <a:spAutoFit/>
            </a:bodyPr>
            <a:lstStyle/>
            <a:p>
              <a:r>
                <a:rPr lang="en-US" altLang="zh-CN" sz="2400" dirty="0">
                  <a:latin typeface="Arial" pitchFamily="34" charset="0"/>
                  <a:cs typeface="Arial" pitchFamily="34" charset="0"/>
                </a:rPr>
                <a:t>+</a:t>
              </a:r>
              <a:r>
                <a:rPr lang="en-US" altLang="zh-CN" sz="2400" b="1" dirty="0">
                  <a:latin typeface="Arial" pitchFamily="34" charset="0"/>
                  <a:cs typeface="Arial" pitchFamily="34" charset="0"/>
                </a:rPr>
                <a:t>format</a:t>
              </a:r>
              <a:r>
                <a:rPr lang="en-US" altLang="zh-CN" sz="2400" dirty="0">
                  <a:latin typeface="Arial" pitchFamily="34" charset="0"/>
                  <a:cs typeface="Arial" pitchFamily="34" charset="0"/>
                </a:rPr>
                <a:t>()</a:t>
              </a:r>
            </a:p>
          </p:txBody>
        </p:sp>
        <p:sp>
          <p:nvSpPr>
            <p:cNvPr id="20505" name="Text Box 7"/>
            <p:cNvSpPr txBox="1">
              <a:spLocks noChangeArrowheads="1"/>
            </p:cNvSpPr>
            <p:nvPr/>
          </p:nvSpPr>
          <p:spPr bwMode="auto">
            <a:xfrm>
              <a:off x="5761187" y="5845175"/>
              <a:ext cx="1619250" cy="374650"/>
            </a:xfrm>
            <a:prstGeom prst="rect">
              <a:avLst/>
            </a:prstGeom>
            <a:solidFill>
              <a:schemeClr val="bg1"/>
            </a:solidFill>
            <a:ln w="9525">
              <a:solidFill>
                <a:srgbClr val="000000"/>
              </a:solidFill>
              <a:miter lim="800000"/>
              <a:headEnd/>
              <a:tailEnd/>
            </a:ln>
          </p:spPr>
          <p:txBody>
            <a:bodyPr lIns="18000" tIns="0" bIns="0">
              <a:spAutoFit/>
            </a:bodyPr>
            <a:lstStyle/>
            <a:p>
              <a:r>
                <a:rPr lang="en-US" altLang="zh-CN" sz="2400" dirty="0">
                  <a:latin typeface="Arial" pitchFamily="34" charset="0"/>
                  <a:cs typeface="Arial" pitchFamily="34" charset="0"/>
                </a:rPr>
                <a:t>-</a:t>
              </a:r>
              <a:r>
                <a:rPr lang="en-US" altLang="zh-CN" sz="2400" b="1" dirty="0">
                  <a:latin typeface="Arial" pitchFamily="34" charset="0"/>
                  <a:cs typeface="Arial" pitchFamily="34" charset="0"/>
                </a:rPr>
                <a:t>format</a:t>
              </a:r>
            </a:p>
          </p:txBody>
        </p:sp>
      </p:grpSp>
      <p:sp>
        <p:nvSpPr>
          <p:cNvPr id="20485" name="Text Box 25"/>
          <p:cNvSpPr txBox="1">
            <a:spLocks noChangeArrowheads="1"/>
          </p:cNvSpPr>
          <p:nvPr/>
        </p:nvSpPr>
        <p:spPr bwMode="auto">
          <a:xfrm>
            <a:off x="468313" y="6147073"/>
            <a:ext cx="2303462" cy="522287"/>
          </a:xfrm>
          <a:prstGeom prst="rect">
            <a:avLst/>
          </a:prstGeom>
          <a:noFill/>
          <a:ln w="9525">
            <a:noFill/>
            <a:miter lim="800000"/>
            <a:headEnd/>
            <a:tailEnd/>
          </a:ln>
        </p:spPr>
        <p:txBody>
          <a:bodyPr>
            <a:spAutoFit/>
          </a:bodyPr>
          <a:lstStyle/>
          <a:p>
            <a:pPr>
              <a:spcBef>
                <a:spcPct val="50000"/>
              </a:spcBef>
            </a:pPr>
            <a:r>
              <a:rPr lang="en-US" altLang="zh-CN" sz="2800" b="1" dirty="0">
                <a:solidFill>
                  <a:srgbClr val="0000CC"/>
                </a:solidFill>
                <a:latin typeface="Arial" pitchFamily="34" charset="0"/>
                <a:cs typeface="Arial" pitchFamily="34" charset="0"/>
              </a:rPr>
              <a:t>New  design</a:t>
            </a:r>
          </a:p>
        </p:txBody>
      </p:sp>
      <p:sp>
        <p:nvSpPr>
          <p:cNvPr id="26" name="Rectangle 5"/>
          <p:cNvSpPr>
            <a:spLocks noChangeArrowheads="1"/>
          </p:cNvSpPr>
          <p:nvPr/>
        </p:nvSpPr>
        <p:spPr bwMode="auto">
          <a:xfrm>
            <a:off x="1331913" y="2205038"/>
            <a:ext cx="2160587" cy="439737"/>
          </a:xfrm>
          <a:prstGeom prst="rect">
            <a:avLst/>
          </a:prstGeom>
          <a:solidFill>
            <a:srgbClr val="FFFFFF"/>
          </a:solidFill>
          <a:ln w="12700">
            <a:solidFill>
              <a:srgbClr val="000000"/>
            </a:solidFill>
            <a:miter lim="800000"/>
            <a:headEnd/>
            <a:tailEnd/>
          </a:ln>
        </p:spPr>
        <p:txBody>
          <a:bodyPr lIns="0" tIns="0" rIns="0" bIns="0" anchor="ctr">
            <a:spAutoFit/>
          </a:bodyPr>
          <a:lstStyle/>
          <a:p>
            <a:pPr algn="ctr"/>
            <a:r>
              <a:rPr lang="en-US" altLang="zh-CN" sz="2800" b="1">
                <a:latin typeface="Arial" pitchFamily="34" charset="0"/>
                <a:cs typeface="Arial" pitchFamily="34" charset="0"/>
              </a:rPr>
              <a:t>Client</a:t>
            </a:r>
            <a:endParaRPr lang="en-US" altLang="zh-CN" sz="2800">
              <a:latin typeface="Arial" pitchFamily="34" charset="0"/>
              <a:cs typeface="Arial" pitchFamily="34" charset="0"/>
            </a:endParaRPr>
          </a:p>
        </p:txBody>
      </p:sp>
      <p:grpSp>
        <p:nvGrpSpPr>
          <p:cNvPr id="6" name="组合 5"/>
          <p:cNvGrpSpPr/>
          <p:nvPr/>
        </p:nvGrpSpPr>
        <p:grpSpPr>
          <a:xfrm>
            <a:off x="3203575" y="1960885"/>
            <a:ext cx="5544889" cy="1200329"/>
            <a:chOff x="3203575" y="1960885"/>
            <a:chExt cx="5544889" cy="1200329"/>
          </a:xfrm>
        </p:grpSpPr>
        <p:sp>
          <p:nvSpPr>
            <p:cNvPr id="2" name="椭圆 1"/>
            <p:cNvSpPr/>
            <p:nvPr/>
          </p:nvSpPr>
          <p:spPr bwMode="auto">
            <a:xfrm>
              <a:off x="3203575" y="2346325"/>
              <a:ext cx="144463" cy="14446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连接符 3"/>
            <p:cNvCxnSpPr/>
            <p:nvPr/>
          </p:nvCxnSpPr>
          <p:spPr bwMode="auto">
            <a:xfrm>
              <a:off x="3348038" y="2417763"/>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92" name="TextBox 4"/>
            <p:cNvSpPr txBox="1">
              <a:spLocks noChangeArrowheads="1"/>
            </p:cNvSpPr>
            <p:nvPr/>
          </p:nvSpPr>
          <p:spPr bwMode="auto">
            <a:xfrm>
              <a:off x="3923875" y="1960885"/>
              <a:ext cx="4824589" cy="1200329"/>
            </a:xfrm>
            <a:prstGeom prst="rect">
              <a:avLst/>
            </a:prstGeom>
            <a:solidFill>
              <a:schemeClr val="bg1"/>
            </a:solidFill>
            <a:ln w="9525">
              <a:noFill/>
              <a:miter lim="800000"/>
              <a:headEnd/>
              <a:tailEnd/>
            </a:ln>
          </p:spPr>
          <p:txBody>
            <a:bodyPr wrap="square">
              <a:spAutoFit/>
            </a:bodyPr>
            <a:lstStyle/>
            <a:p>
              <a:r>
                <a:rPr lang="en-US" altLang="zh-CN" sz="2400" b="1" dirty="0">
                  <a:latin typeface="微软雅黑" panose="020B0503020204020204" pitchFamily="34" charset="-122"/>
                  <a:ea typeface="微软雅黑" panose="020B0503020204020204" pitchFamily="34" charset="-122"/>
                  <a:cs typeface="Arial" charset="0"/>
                </a:rPr>
                <a:t>Format f = new Format1();</a:t>
              </a:r>
            </a:p>
            <a:p>
              <a:r>
                <a:rPr lang="en-US" altLang="zh-CN" sz="2400" b="1" dirty="0">
                  <a:latin typeface="微软雅黑" panose="020B0503020204020204" pitchFamily="34" charset="-122"/>
                  <a:ea typeface="微软雅黑" panose="020B0503020204020204" pitchFamily="34" charset="-122"/>
                  <a:cs typeface="Arial" charset="0"/>
                </a:rPr>
                <a:t>Report r = new Report(f);</a:t>
              </a:r>
            </a:p>
            <a:p>
              <a:r>
                <a:rPr lang="en-US" altLang="zh-CN" sz="2400" b="1" dirty="0" err="1">
                  <a:latin typeface="微软雅黑" panose="020B0503020204020204" pitchFamily="34" charset="-122"/>
                  <a:ea typeface="微软雅黑" panose="020B0503020204020204" pitchFamily="34" charset="-122"/>
                  <a:cs typeface="Arial" charset="0"/>
                </a:rPr>
                <a:t>r.printReport</a:t>
              </a:r>
              <a:r>
                <a:rPr lang="en-US" altLang="zh-CN" sz="2400" b="1" dirty="0">
                  <a:latin typeface="微软雅黑" panose="020B0503020204020204" pitchFamily="34" charset="-122"/>
                  <a:ea typeface="微软雅黑" panose="020B0503020204020204" pitchFamily="34" charset="-122"/>
                  <a:cs typeface="Arial" charset="0"/>
                </a:rPr>
                <a:t>()</a:t>
              </a:r>
            </a:p>
          </p:txBody>
        </p:sp>
      </p:grpSp>
      <p:cxnSp>
        <p:nvCxnSpPr>
          <p:cNvPr id="9" name="直接箭头连接符 8"/>
          <p:cNvCxnSpPr>
            <a:stCxn id="26" idx="2"/>
            <a:endCxn id="20508" idx="0"/>
          </p:cNvCxnSpPr>
          <p:nvPr/>
        </p:nvCxnSpPr>
        <p:spPr>
          <a:xfrm flipH="1">
            <a:off x="2170336" y="2644775"/>
            <a:ext cx="241871" cy="85566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0493" idx="1"/>
          </p:cNvCxnSpPr>
          <p:nvPr/>
        </p:nvCxnSpPr>
        <p:spPr>
          <a:xfrm>
            <a:off x="2843213" y="2644775"/>
            <a:ext cx="1765300" cy="113506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7020272" y="3720306"/>
            <a:ext cx="1728192" cy="816769"/>
          </a:xfrm>
          <a:prstGeom prst="wedgeRoundRectCallout">
            <a:avLst>
              <a:gd name="adj1" fmla="val -60306"/>
              <a:gd name="adj2" fmla="val -14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00CC"/>
                </a:solidFill>
                <a:latin typeface="微软雅黑" panose="020B0503020204020204" pitchFamily="34" charset="-122"/>
                <a:ea typeface="微软雅黑" panose="020B0503020204020204" pitchFamily="34" charset="-122"/>
              </a:rPr>
              <a:t>仅封装了</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lgn="ctr"/>
            <a:r>
              <a:rPr lang="en-US" altLang="zh-CN" sz="2800" b="1" dirty="0" smtClean="0">
                <a:solidFill>
                  <a:srgbClr val="0000CC"/>
                </a:solidFill>
                <a:latin typeface="微软雅黑" panose="020B0503020204020204" pitchFamily="34" charset="-122"/>
                <a:ea typeface="微软雅黑" panose="020B0503020204020204" pitchFamily="34" charset="-122"/>
              </a:rPr>
              <a:t>format</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35" name="圆角矩形标注 34"/>
          <p:cNvSpPr/>
          <p:nvPr/>
        </p:nvSpPr>
        <p:spPr>
          <a:xfrm>
            <a:off x="1043583" y="5132511"/>
            <a:ext cx="1728192" cy="816769"/>
          </a:xfrm>
          <a:prstGeom prst="wedgeRoundRectCallout">
            <a:avLst>
              <a:gd name="adj1" fmla="val -35110"/>
              <a:gd name="adj2" fmla="val -1685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zh-CN" altLang="en-US" sz="2800" b="1" dirty="0" smtClean="0">
                <a:solidFill>
                  <a:srgbClr val="0000CC"/>
                </a:solidFill>
                <a:latin typeface="微软雅黑" panose="020B0503020204020204" pitchFamily="34" charset="-122"/>
                <a:ea typeface="微软雅黑" panose="020B0503020204020204" pitchFamily="34" charset="-122"/>
              </a:rPr>
              <a:t>仅封装了</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lgn="ctr">
              <a:lnSpc>
                <a:spcPct val="90000"/>
              </a:lnSpc>
            </a:pPr>
            <a:r>
              <a:rPr lang="en-US" altLang="zh-CN" sz="2800" b="1" dirty="0" smtClean="0">
                <a:solidFill>
                  <a:srgbClr val="0000CC"/>
                </a:solidFill>
                <a:latin typeface="微软雅黑" panose="020B0503020204020204" pitchFamily="34" charset="-122"/>
                <a:ea typeface="微软雅黑" panose="020B0503020204020204" pitchFamily="34" charset="-122"/>
              </a:rPr>
              <a:t>content</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1"/>
          </p:nvPr>
        </p:nvSpPr>
        <p:spPr>
          <a:xfrm>
            <a:off x="323850" y="1125538"/>
            <a:ext cx="8434388" cy="4391694"/>
          </a:xfrm>
        </p:spPr>
        <p:txBody>
          <a:bodyPr/>
          <a:lstStyle/>
          <a:p>
            <a:pPr eaLnBrk="1" hangingPunct="1"/>
            <a:r>
              <a:rPr lang="zh-CN" altLang="en-US" sz="3000" b="1" dirty="0" smtClean="0">
                <a:solidFill>
                  <a:srgbClr val="0000CC"/>
                </a:solidFill>
                <a:latin typeface="微软雅黑" panose="020B0503020204020204" pitchFamily="34" charset="-122"/>
                <a:ea typeface="微软雅黑" panose="020B0503020204020204" pitchFamily="34" charset="-122"/>
                <a:cs typeface="Arial" pitchFamily="34" charset="0"/>
              </a:rPr>
              <a:t>新设计的优点</a:t>
            </a:r>
            <a:endPar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endParaRPr>
          </a:p>
          <a:p>
            <a:pPr eaLnBrk="1" hangingPunct="1"/>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Better extensibility</a:t>
            </a:r>
            <a:r>
              <a:rPr lang="en-US" altLang="zh-CN" sz="3000" b="1" dirty="0" smtClean="0">
                <a:latin typeface="微软雅黑" panose="020B0503020204020204" pitchFamily="34" charset="-122"/>
                <a:ea typeface="微软雅黑" panose="020B0503020204020204" pitchFamily="34" charset="-122"/>
                <a:cs typeface="Arial" pitchFamily="34" charset="0"/>
              </a:rPr>
              <a:t>: you can add a new format 3 easily by adding a subclass </a:t>
            </a:r>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Format3</a:t>
            </a:r>
            <a:r>
              <a:rPr lang="en-US" altLang="zh-CN" sz="3000" b="1" dirty="0" smtClean="0">
                <a:latin typeface="微软雅黑" panose="020B0503020204020204" pitchFamily="34" charset="-122"/>
                <a:ea typeface="微软雅黑" panose="020B0503020204020204" pitchFamily="34" charset="-122"/>
                <a:cs typeface="Arial" pitchFamily="34" charset="0"/>
              </a:rPr>
              <a:t> to the Format class hierarchy</a:t>
            </a:r>
          </a:p>
          <a:p>
            <a:pPr eaLnBrk="1" hangingPunct="1"/>
            <a:endParaRPr lang="en-US" altLang="zh-CN" sz="3000" b="1" dirty="0" smtClean="0">
              <a:latin typeface="微软雅黑" panose="020B0503020204020204" pitchFamily="34" charset="-122"/>
              <a:ea typeface="微软雅黑" panose="020B0503020204020204" pitchFamily="34" charset="-122"/>
              <a:cs typeface="Arial" pitchFamily="34" charset="0"/>
            </a:endParaRPr>
          </a:p>
          <a:p>
            <a:pPr eaLnBrk="1" hangingPunct="1"/>
            <a:r>
              <a:rPr lang="en-US" altLang="zh-CN" sz="3000" b="1" dirty="0" smtClean="0">
                <a:solidFill>
                  <a:srgbClr val="0000CC"/>
                </a:solidFill>
                <a:latin typeface="微软雅黑" panose="020B0503020204020204" pitchFamily="34" charset="-122"/>
                <a:ea typeface="微软雅黑" panose="020B0503020204020204" pitchFamily="34" charset="-122"/>
                <a:cs typeface="Arial" pitchFamily="34" charset="0"/>
              </a:rPr>
              <a:t>Better maintainability</a:t>
            </a:r>
            <a:r>
              <a:rPr lang="en-US" altLang="zh-CN" sz="3000" b="1" dirty="0" smtClean="0">
                <a:latin typeface="微软雅黑" panose="020B0503020204020204" pitchFamily="34" charset="-122"/>
                <a:ea typeface="微软雅黑" panose="020B0503020204020204" pitchFamily="34" charset="-122"/>
                <a:cs typeface="Arial" pitchFamily="34" charset="0"/>
              </a:rPr>
              <a:t>: you can change the Report class and the Format class separately</a:t>
            </a:r>
          </a:p>
          <a:p>
            <a:pPr eaLnBrk="1" hangingPunct="1"/>
            <a:endParaRPr lang="en-US" altLang="zh-CN" sz="3000" b="1" dirty="0" smtClean="0">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TotalTime>
  <Words>4222</Words>
  <Application>Microsoft Office PowerPoint</Application>
  <PresentationFormat>全屏显示(4:3)</PresentationFormat>
  <Paragraphs>799</Paragraphs>
  <Slides>79</Slides>
  <Notes>0</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PowerPoint 演示文稿</vt:lpstr>
      <vt:lpstr>本讲内容</vt:lpstr>
      <vt:lpstr>PowerPoint 演示文稿</vt:lpstr>
      <vt:lpstr>Single Responsibility Principle (单一责任原则)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Open/closed Principle  (开闭原则)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Liskov substitution principle (Liskov替换原则)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Interface segregation principle (接口分离原则)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HG</cp:lastModifiedBy>
  <cp:revision>543</cp:revision>
  <dcterms:created xsi:type="dcterms:W3CDTF">2015-02-25T13:04:39Z</dcterms:created>
  <dcterms:modified xsi:type="dcterms:W3CDTF">2019-03-28T12:11:40Z</dcterms:modified>
</cp:coreProperties>
</file>