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9"/>
  </p:notesMasterIdLst>
  <p:handoutMasterIdLst>
    <p:handoutMasterId r:id="rId10"/>
  </p:handoutMasterIdLst>
  <p:sldIdLst>
    <p:sldId id="284" r:id="rId5"/>
    <p:sldId id="285" r:id="rId6"/>
    <p:sldId id="286" r:id="rId7"/>
    <p:sldId id="287" r:id="rId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9C6D60DB-AF09-4416-BE88-050C0AA361CE}">
          <p14:sldIdLst>
            <p14:sldId id="284"/>
          </p14:sldIdLst>
        </p14:section>
        <p14:section name="1642-并查集" id="{F92CA337-8D82-4373-B5D8-A7BCBB22E630}">
          <p14:sldIdLst>
            <p14:sldId id="285"/>
            <p14:sldId id="286"/>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241" autoAdjust="0"/>
  </p:normalViewPr>
  <p:slideViewPr>
    <p:cSldViewPr snapToGrid="0">
      <p:cViewPr varScale="1">
        <p:scale>
          <a:sx n="77" d="100"/>
          <a:sy n="77" d="100"/>
        </p:scale>
        <p:origin x="76" y="2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t>2019/12/25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pPr/>
              <a:t>2019/12/25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pPr/>
              <a:t>‹#›</a:t>
            </a:fld>
            <a:endParaRPr lang="zh-CN" alt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noProof="1"/>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noProof="1" smtClean="0"/>
              <a:t>1</a:t>
            </a:fld>
            <a:endParaRPr lang="zh-CN" altLang="en-US" noProof="1"/>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1"/>
          </a:p>
        </p:txBody>
      </p:sp>
      <p:sp>
        <p:nvSpPr>
          <p:cNvPr id="4" name="灯片编号占位符 3"/>
          <p:cNvSpPr>
            <a:spLocks noGrp="1"/>
          </p:cNvSpPr>
          <p:nvPr>
            <p:ph type="sldNum" sz="quarter" idx="5"/>
          </p:nvPr>
        </p:nvSpPr>
        <p:spPr/>
        <p:txBody>
          <a:bodyPr/>
          <a:lstStyle/>
          <a:p>
            <a:fld id="{DF61EA0F-A667-4B49-8422-0062BC55E249}" type="slidenum">
              <a:rPr lang="en-US" altLang="zh-CN" noProof="1" dirty="0" smtClean="0"/>
              <a:pPr/>
              <a:t>2</a:t>
            </a:fld>
            <a:endParaRPr lang="zh-CN" altLang="en-US" noProof="1"/>
          </a:p>
        </p:txBody>
      </p:sp>
    </p:spTree>
    <p:extLst>
      <p:ext uri="{BB962C8B-B14F-4D97-AF65-F5344CB8AC3E}">
        <p14:creationId xmlns:p14="http://schemas.microsoft.com/office/powerpoint/2010/main" val="13281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1"/>
          </a:p>
        </p:txBody>
      </p:sp>
      <p:sp>
        <p:nvSpPr>
          <p:cNvPr id="4" name="灯片编号占位符 3"/>
          <p:cNvSpPr>
            <a:spLocks noGrp="1"/>
          </p:cNvSpPr>
          <p:nvPr>
            <p:ph type="sldNum" sz="quarter" idx="5"/>
          </p:nvPr>
        </p:nvSpPr>
        <p:spPr/>
        <p:txBody>
          <a:bodyPr/>
          <a:lstStyle/>
          <a:p>
            <a:fld id="{DF61EA0F-A667-4B49-8422-0062BC55E249}" type="slidenum">
              <a:rPr lang="en-US" altLang="zh-CN" noProof="1" dirty="0" smtClean="0"/>
              <a:pPr/>
              <a:t>3</a:t>
            </a:fld>
            <a:endParaRPr lang="zh-CN" altLang="en-US" noProof="1"/>
          </a:p>
        </p:txBody>
      </p:sp>
    </p:spTree>
    <p:extLst>
      <p:ext uri="{BB962C8B-B14F-4D97-AF65-F5344CB8AC3E}">
        <p14:creationId xmlns:p14="http://schemas.microsoft.com/office/powerpoint/2010/main" val="1869437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1"/>
          </a:p>
        </p:txBody>
      </p:sp>
      <p:sp>
        <p:nvSpPr>
          <p:cNvPr id="4" name="灯片编号占位符 3"/>
          <p:cNvSpPr>
            <a:spLocks noGrp="1"/>
          </p:cNvSpPr>
          <p:nvPr>
            <p:ph type="sldNum" sz="quarter" idx="5"/>
          </p:nvPr>
        </p:nvSpPr>
        <p:spPr/>
        <p:txBody>
          <a:bodyPr/>
          <a:lstStyle/>
          <a:p>
            <a:fld id="{DF61EA0F-A667-4B49-8422-0062BC55E249}" type="slidenum">
              <a:rPr lang="en-US" altLang="zh-CN" noProof="1" dirty="0" smtClean="0"/>
              <a:pPr/>
              <a:t>4</a:t>
            </a:fld>
            <a:endParaRPr lang="zh-CN" altLang="en-US" noProof="1"/>
          </a:p>
        </p:txBody>
      </p:sp>
    </p:spTree>
    <p:extLst>
      <p:ext uri="{BB962C8B-B14F-4D97-AF65-F5344CB8AC3E}">
        <p14:creationId xmlns:p14="http://schemas.microsoft.com/office/powerpoint/2010/main" val="3679569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3CF7612A-7C7D-41EF-9275-BA82F6A6A076}" type="datetime1">
              <a:rPr lang="zh-CN" altLang="en-US" smtClean="0"/>
              <a:t>2019/12/25</a:t>
            </a:fld>
            <a:endParaRPr lang="zh-CN" altLang="en-US"/>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矩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7" name="长方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1">
              <a:latin typeface="Microsoft YaHei UI" panose="020B0503020204020204" pitchFamily="34" charset="-122"/>
            </a:endParaRPr>
          </a:p>
        </p:txBody>
      </p:sp>
      <p:sp>
        <p:nvSpPr>
          <p:cNvPr id="2" name="标题 1"/>
          <p:cNvSpPr>
            <a:spLocks noGrp="1"/>
          </p:cNvSpPr>
          <p:nvPr>
            <p:ph type="ctrTitle"/>
          </p:nvPr>
        </p:nvSpPr>
        <p:spPr>
          <a:xfrm>
            <a:off x="838200" y="2061006"/>
            <a:ext cx="10515600" cy="2387600"/>
          </a:xfrm>
        </p:spPr>
        <p:txBody>
          <a:bodyPr rtlCol="0" anchor="b">
            <a:normAutofit/>
          </a:bodyPr>
          <a:lstStyle>
            <a:lvl1pPr algn="l">
              <a:defRPr sz="5400">
                <a:solidFill>
                  <a:schemeClr val="bg1"/>
                </a:solidFill>
              </a:defRPr>
            </a:lvl1pPr>
          </a:lstStyle>
          <a:p>
            <a:pPr rtl="0"/>
            <a:r>
              <a:rPr lang="zh-CN" altLang="en-US" noProof="1"/>
              <a:t>单击此处编辑母版标题样式</a:t>
            </a:r>
          </a:p>
        </p:txBody>
      </p:sp>
      <p:sp>
        <p:nvSpPr>
          <p:cNvPr id="3" name="副标题 2"/>
          <p:cNvSpPr>
            <a:spLocks noGrp="1"/>
          </p:cNvSpPr>
          <p:nvPr>
            <p:ph type="subTitle" idx="1" hasCustomPrompt="1"/>
          </p:nvPr>
        </p:nvSpPr>
        <p:spPr>
          <a:xfrm>
            <a:off x="838202" y="5110609"/>
            <a:ext cx="6705599" cy="1137793"/>
          </a:xfrm>
        </p:spPr>
        <p:txBody>
          <a:bodyPr rtlCol="0">
            <a:normAutofit/>
          </a:bodyPr>
          <a:lstStyle>
            <a:lvl1pPr marL="0" indent="0" algn="l">
              <a:lnSpc>
                <a:spcPct val="150000"/>
              </a:lnSpc>
              <a:spcBef>
                <a:spcPts val="600"/>
              </a:spcBef>
              <a:buNone/>
              <a:defRPr sz="2800">
                <a:solidFill>
                  <a:srgbClr val="D24726"/>
                </a:solidFill>
                <a:latin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1"/>
              <a:t>单击以编辑母版副标题样式</a:t>
            </a:r>
          </a:p>
        </p:txBody>
      </p:sp>
      <p:sp>
        <p:nvSpPr>
          <p:cNvPr id="4" name="日期占位符 3"/>
          <p:cNvSpPr>
            <a:spLocks noGrp="1"/>
          </p:cNvSpPr>
          <p:nvPr>
            <p:ph type="dt" sz="half" idx="10"/>
          </p:nvPr>
        </p:nvSpPr>
        <p:spPr/>
        <p:txBody>
          <a:bodyPr rtlCol="0"/>
          <a:lstStyle/>
          <a:p>
            <a:pPr rtl="0"/>
            <a:fld id="{C6A1944A-E2DF-45B6-A60C-A27D14D72CBA}" type="datetime1">
              <a:rPr lang="zh-CN" altLang="en-US" noProof="1" smtClean="0"/>
              <a:t>2019/12/25</a:t>
            </a:fld>
            <a:endParaRPr lang="zh-CN" altLang="en-US" noProof="1"/>
          </a:p>
        </p:txBody>
      </p:sp>
      <p:sp>
        <p:nvSpPr>
          <p:cNvPr id="5" name="页脚占位符 4"/>
          <p:cNvSpPr>
            <a:spLocks noGrp="1"/>
          </p:cNvSpPr>
          <p:nvPr>
            <p:ph type="ftr" sz="quarter" idx="11"/>
          </p:nvPr>
        </p:nvSpPr>
        <p:spPr/>
        <p:txBody>
          <a:bodyPr rtlCol="0"/>
          <a:lstStyle/>
          <a:p>
            <a:pPr rtl="0"/>
            <a:endParaRPr lang="zh-CN" altLang="en-US" noProof="1"/>
          </a:p>
        </p:txBody>
      </p:sp>
      <p:sp>
        <p:nvSpPr>
          <p:cNvPr id="6" name="灯片编号占位符 5"/>
          <p:cNvSpPr>
            <a:spLocks noGrp="1"/>
          </p:cNvSpPr>
          <p:nvPr>
            <p:ph type="sldNum" sz="quarter" idx="12"/>
          </p:nvPr>
        </p:nvSpPr>
        <p:spPr/>
        <p:txBody>
          <a:bodyPr rtlCol="0"/>
          <a:lstStyle/>
          <a:p>
            <a:pPr rtl="0"/>
            <a:fld id="{9860EDB8-5305-433F-BE41-D7A86D811DB3}" type="slidenum">
              <a:rPr lang="en-US" altLang="zh-CN" noProof="1" smtClean="0"/>
              <a:t>‹#›</a:t>
            </a:fld>
            <a:endParaRPr lang="zh-CN" altLang="en-US" noProof="1"/>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1">
              <a:latin typeface="Microsoft YaHei UI" panose="020B0503020204020204" pitchFamily="34" charset="-122"/>
            </a:endParaRPr>
          </a:p>
        </p:txBody>
      </p:sp>
    </p:spTree>
    <p:extLst>
      <p:ext uri="{BB962C8B-B14F-4D97-AF65-F5344CB8AC3E}">
        <p14:creationId xmlns:p14="http://schemas.microsoft.com/office/powerpoint/2010/main" val="103042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7" name="长方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1">
              <a:latin typeface="Microsoft YaHei UI" panose="020B0503020204020204" pitchFamily="34" charset="-122"/>
            </a:endParaRPr>
          </a:p>
        </p:txBody>
      </p:sp>
      <p:sp>
        <p:nvSpPr>
          <p:cNvPr id="2" name="标题 1"/>
          <p:cNvSpPr>
            <a:spLocks noGrp="1"/>
          </p:cNvSpPr>
          <p:nvPr>
            <p:ph type="title"/>
          </p:nvPr>
        </p:nvSpPr>
        <p:spPr>
          <a:xfrm>
            <a:off x="604434" y="0"/>
            <a:ext cx="10749367" cy="1208868"/>
          </a:xfrm>
        </p:spPr>
        <p:txBody>
          <a:bodyPr rtlCol="0" anchor="b">
            <a:normAutofit/>
          </a:bodyPr>
          <a:lstStyle>
            <a:lvl1pPr>
              <a:defRPr sz="3600">
                <a:solidFill>
                  <a:schemeClr val="bg1"/>
                </a:solidFill>
              </a:defRPr>
            </a:lvl1pPr>
          </a:lstStyle>
          <a:p>
            <a:pPr rtl="0"/>
            <a:r>
              <a:rPr lang="zh-CN" altLang="en-US" noProof="1"/>
              <a:t>单击此处编辑母版标题样式</a:t>
            </a:r>
          </a:p>
        </p:txBody>
      </p:sp>
      <p:sp>
        <p:nvSpPr>
          <p:cNvPr id="3" name="内容占位符 2"/>
          <p:cNvSpPr>
            <a:spLocks noGrp="1"/>
          </p:cNvSpPr>
          <p:nvPr>
            <p:ph idx="1"/>
          </p:nvPr>
        </p:nvSpPr>
        <p:spPr>
          <a:xfrm>
            <a:off x="838201" y="1825625"/>
            <a:ext cx="4167753" cy="4351338"/>
          </a:xfrm>
        </p:spPr>
        <p:txBody>
          <a:bodyPr rtlCol="0">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rtl="0"/>
            <a:r>
              <a:rPr lang="zh-CN" altLang="en-US" noProof="1"/>
              <a:t>单击此处编辑母版文本样式</a:t>
            </a:r>
          </a:p>
          <a:p>
            <a:pPr lvl="1" rtl="0"/>
            <a:r>
              <a:rPr lang="zh-CN" altLang="en-US" noProof="1"/>
              <a:t>第二级</a:t>
            </a:r>
          </a:p>
          <a:p>
            <a:pPr lvl="2" rtl="0"/>
            <a:r>
              <a:rPr lang="zh-CN" altLang="en-US" noProof="1"/>
              <a:t>第三级</a:t>
            </a:r>
          </a:p>
          <a:p>
            <a:pPr lvl="3" rtl="0"/>
            <a:r>
              <a:rPr lang="zh-CN" altLang="en-US" noProof="1"/>
              <a:t>第四级</a:t>
            </a:r>
          </a:p>
          <a:p>
            <a:pPr lvl="4" rtl="0"/>
            <a:r>
              <a:rPr lang="zh-CN" altLang="en-US" noProof="1"/>
              <a:t>第五级</a:t>
            </a:r>
          </a:p>
        </p:txBody>
      </p:sp>
      <p:sp>
        <p:nvSpPr>
          <p:cNvPr id="4" name="日期占位符 3"/>
          <p:cNvSpPr>
            <a:spLocks noGrp="1"/>
          </p:cNvSpPr>
          <p:nvPr>
            <p:ph type="dt" sz="half" idx="10"/>
          </p:nvPr>
        </p:nvSpPr>
        <p:spPr/>
        <p:txBody>
          <a:bodyPr rtlCol="0"/>
          <a:lstStyle/>
          <a:p>
            <a:pPr rtl="0"/>
            <a:fld id="{C40868EE-4DD7-413D-AE5E-83AF066BD7BC}" type="datetime1">
              <a:rPr lang="zh-CN" altLang="en-US" noProof="1" smtClean="0"/>
              <a:t>2019/12/25</a:t>
            </a:fld>
            <a:endParaRPr lang="zh-CN" altLang="en-US" noProof="1"/>
          </a:p>
        </p:txBody>
      </p:sp>
      <p:sp>
        <p:nvSpPr>
          <p:cNvPr id="5" name="页脚占位符 4"/>
          <p:cNvSpPr>
            <a:spLocks noGrp="1"/>
          </p:cNvSpPr>
          <p:nvPr>
            <p:ph type="ftr" sz="quarter" idx="11"/>
          </p:nvPr>
        </p:nvSpPr>
        <p:spPr/>
        <p:txBody>
          <a:bodyPr rtlCol="0"/>
          <a:lstStyle/>
          <a:p>
            <a:pPr rtl="0"/>
            <a:endParaRPr lang="zh-CN" altLang="en-US" noProof="1"/>
          </a:p>
        </p:txBody>
      </p:sp>
      <p:sp>
        <p:nvSpPr>
          <p:cNvPr id="6" name="灯片编号占位符 5"/>
          <p:cNvSpPr>
            <a:spLocks noGrp="1"/>
          </p:cNvSpPr>
          <p:nvPr>
            <p:ph type="sldNum" sz="quarter" idx="12"/>
          </p:nvPr>
        </p:nvSpPr>
        <p:spPr/>
        <p:txBody>
          <a:bodyPr rtlCol="0"/>
          <a:lstStyle/>
          <a:p>
            <a:pPr rtl="0"/>
            <a:fld id="{9860EDB8-5305-433F-BE41-D7A86D811DB3}" type="slidenum">
              <a:rPr lang="en-US" altLang="zh-CN" noProof="1" smtClean="0"/>
              <a:t>‹#›</a:t>
            </a:fld>
            <a:endParaRPr lang="zh-CN" altLang="en-US" noProof="1"/>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1">
              <a:latin typeface="Microsoft YaHei UI" panose="020B0503020204020204" pitchFamily="34" charset="-122"/>
            </a:endParaRPr>
          </a:p>
        </p:txBody>
      </p:sp>
    </p:spTree>
    <p:extLst>
      <p:ext uri="{BB962C8B-B14F-4D97-AF65-F5344CB8AC3E}">
        <p14:creationId xmlns:p14="http://schemas.microsoft.com/office/powerpoint/2010/main" val="3001322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3B070BE-7F39-4CFE-B298-8B89566852DF}" type="datetime1">
              <a:rPr lang="zh-CN" altLang="en-US" smtClean="0"/>
              <a:t>2019/12/25</a:t>
            </a:fld>
            <a:endParaRPr lang="zh-CN" altLang="en-US"/>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lgn="l" defTabSz="914400" rtl="0" eaLnBrk="1" latinLnBrk="0" hangingPunct="1">
        <a:spcBef>
          <a:spcPct val="0"/>
        </a:spcBef>
        <a:buNone/>
        <a:defRPr sz="28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a:t>SB</a:t>
            </a:r>
            <a:r>
              <a:rPr lang="zh-CN" altLang="en-US">
                <a:ea typeface="Microsoft YaHei UI" panose="020B0503020204020204" pitchFamily="34" charset="-122"/>
              </a:rPr>
              <a:t>大</a:t>
            </a:r>
            <a:r>
              <a:rPr lang="zh-CN" altLang="en-US" dirty="0">
                <a:ea typeface="Microsoft YaHei UI" panose="020B0503020204020204" pitchFamily="34" charset="-122"/>
              </a:rPr>
              <a:t>讲堂之数据结构</a:t>
            </a:r>
            <a:endParaRPr lang="en-US" dirty="0">
              <a:ea typeface="Microsoft YaHei UI" panose="020B0503020204020204" pitchFamily="34" charset="-122"/>
            </a:endParaRPr>
          </a:p>
        </p:txBody>
      </p:sp>
      <p:sp>
        <p:nvSpPr>
          <p:cNvPr id="3" name="副标题 2"/>
          <p:cNvSpPr>
            <a:spLocks noGrp="1"/>
          </p:cNvSpPr>
          <p:nvPr>
            <p:ph type="subTitle" idx="1"/>
          </p:nvPr>
        </p:nvSpPr>
        <p:spPr/>
        <p:txBody>
          <a:bodyPr rtlCol="0">
            <a:normAutofit/>
          </a:bodyPr>
          <a:lstStyle/>
          <a:p>
            <a:pPr rtl="0"/>
            <a:r>
              <a:rPr lang="zh-CN" altLang="en-US" dirty="0">
                <a:ea typeface="Microsoft YaHei UI" panose="020B0503020204020204" pitchFamily="34" charset="-122"/>
              </a:rPr>
              <a:t>讲解者：刘凯华，王少博，李开新</a:t>
            </a:r>
            <a:endParaRPr lang="en-US" dirty="0">
              <a:ea typeface="Microsoft YaHei UI" panose="020B0503020204020204" pitchFamily="34" charset="-122"/>
            </a:endParaRPr>
          </a:p>
        </p:txBody>
      </p:sp>
    </p:spTree>
    <p:extLst>
      <p:ext uri="{BB962C8B-B14F-4D97-AF65-F5344CB8AC3E}">
        <p14:creationId xmlns:p14="http://schemas.microsoft.com/office/powerpoint/2010/main" val="55199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ea typeface="Microsoft YaHei UI" panose="020B0503020204020204" pitchFamily="34" charset="-122"/>
              </a:rPr>
              <a:t>线性结构</a:t>
            </a:r>
            <a:endParaRPr lang="en-US" dirty="0">
              <a:ea typeface="Microsoft YaHei UI" panose="020B0503020204020204" pitchFamily="34" charset="-122"/>
            </a:endParaRPr>
          </a:p>
        </p:txBody>
      </p:sp>
      <p:sp>
        <p:nvSpPr>
          <p:cNvPr id="3" name="内容占位符 2"/>
          <p:cNvSpPr>
            <a:spLocks noGrp="1"/>
          </p:cNvSpPr>
          <p:nvPr>
            <p:ph idx="1"/>
          </p:nvPr>
        </p:nvSpPr>
        <p:spPr>
          <a:xfrm>
            <a:off x="838201" y="1825625"/>
            <a:ext cx="10515600" cy="4683240"/>
          </a:xfrm>
        </p:spPr>
        <p:txBody>
          <a:bodyPr rtlCol="0">
            <a:normAutofit fontScale="92500" lnSpcReduction="20000"/>
          </a:bodyPr>
          <a:lstStyle/>
          <a:p>
            <a:pPr>
              <a:lnSpc>
                <a:spcPct val="110000"/>
              </a:lnSpc>
            </a:pPr>
            <a:r>
              <a:rPr lang="zh-CN" altLang="en-US" b="1" dirty="0">
                <a:solidFill>
                  <a:schemeClr val="tx1"/>
                </a:solidFill>
                <a:latin typeface="等线" panose="02010600030101010101" pitchFamily="2" charset="-122"/>
                <a:ea typeface="等线" panose="02010600030101010101" pitchFamily="2" charset="-122"/>
              </a:rPr>
              <a:t>定义：</a:t>
            </a:r>
            <a:r>
              <a:rPr lang="zh-CN" altLang="en-US" dirty="0">
                <a:solidFill>
                  <a:schemeClr val="tx1"/>
                </a:solidFill>
                <a:latin typeface="等线" panose="02010600030101010101" pitchFamily="2" charset="-122"/>
                <a:ea typeface="等线" panose="02010600030101010101" pitchFamily="2" charset="-122"/>
              </a:rPr>
              <a:t>线性结构是一个有序数据元素的集合。 </a:t>
            </a:r>
            <a:endParaRPr lang="en-US" altLang="zh-CN" dirty="0">
              <a:solidFill>
                <a:schemeClr val="tx1"/>
              </a:solidFill>
              <a:latin typeface="等线" panose="02010600030101010101" pitchFamily="2" charset="-122"/>
              <a:ea typeface="等线" panose="02010600030101010101" pitchFamily="2" charset="-122"/>
            </a:endParaRPr>
          </a:p>
          <a:p>
            <a:pPr>
              <a:lnSpc>
                <a:spcPct val="110000"/>
              </a:lnSpc>
            </a:pPr>
            <a:r>
              <a:rPr lang="zh-CN" altLang="en-US" dirty="0">
                <a:solidFill>
                  <a:schemeClr val="tx1"/>
                </a:solidFill>
                <a:latin typeface="等线" panose="02010600030101010101" pitchFamily="2" charset="-122"/>
                <a:ea typeface="等线" panose="02010600030101010101" pitchFamily="2" charset="-122"/>
              </a:rPr>
              <a:t>常用的线性结构有：线性表，栈，队列，双队列，串。关于广义表、数组，是一种非线性的数据结构。</a:t>
            </a:r>
            <a:endParaRPr lang="en-US" altLang="zh-CN" dirty="0">
              <a:solidFill>
                <a:schemeClr val="tx1"/>
              </a:solidFill>
              <a:latin typeface="等线" panose="02010600030101010101" pitchFamily="2" charset="-122"/>
              <a:ea typeface="等线" panose="02010600030101010101" pitchFamily="2" charset="-122"/>
            </a:endParaRPr>
          </a:p>
          <a:p>
            <a:pPr>
              <a:lnSpc>
                <a:spcPct val="110000"/>
              </a:lnSpc>
            </a:pPr>
            <a:r>
              <a:rPr lang="zh-CN" altLang="en-US" b="1" dirty="0">
                <a:solidFill>
                  <a:schemeClr val="tx1"/>
                </a:solidFill>
                <a:latin typeface="等线" panose="02010600030101010101" pitchFamily="2" charset="-122"/>
                <a:ea typeface="等线" panose="02010600030101010101" pitchFamily="2" charset="-122"/>
              </a:rPr>
              <a:t>特征：</a:t>
            </a:r>
          </a:p>
          <a:p>
            <a:pPr>
              <a:lnSpc>
                <a:spcPct val="110000"/>
              </a:lnSpc>
            </a:pPr>
            <a:r>
              <a:rPr lang="en-US" altLang="zh-CN" dirty="0">
                <a:solidFill>
                  <a:schemeClr val="tx1"/>
                </a:solidFill>
                <a:latin typeface="等线" panose="02010600030101010101" pitchFamily="2" charset="-122"/>
                <a:ea typeface="等线" panose="02010600030101010101" pitchFamily="2" charset="-122"/>
              </a:rPr>
              <a:t>1</a:t>
            </a:r>
            <a:r>
              <a:rPr lang="zh-CN" altLang="en-US" dirty="0">
                <a:solidFill>
                  <a:schemeClr val="tx1"/>
                </a:solidFill>
                <a:latin typeface="等线" panose="02010600030101010101" pitchFamily="2" charset="-122"/>
                <a:ea typeface="等线" panose="02010600030101010101" pitchFamily="2" charset="-122"/>
              </a:rPr>
              <a:t>．集合中必存在唯一的一个</a:t>
            </a:r>
            <a:r>
              <a:rPr lang="en-US" altLang="zh-CN" dirty="0">
                <a:solidFill>
                  <a:schemeClr val="tx1"/>
                </a:solidFill>
                <a:latin typeface="等线" panose="02010600030101010101" pitchFamily="2" charset="-122"/>
                <a:ea typeface="等线" panose="02010600030101010101" pitchFamily="2" charset="-122"/>
              </a:rPr>
              <a:t>"</a:t>
            </a:r>
            <a:r>
              <a:rPr lang="zh-CN" altLang="en-US" dirty="0">
                <a:solidFill>
                  <a:schemeClr val="tx1"/>
                </a:solidFill>
                <a:latin typeface="等线" panose="02010600030101010101" pitchFamily="2" charset="-122"/>
                <a:ea typeface="等线" panose="02010600030101010101" pitchFamily="2" charset="-122"/>
              </a:rPr>
              <a:t>第一个元素</a:t>
            </a:r>
            <a:r>
              <a:rPr lang="en-US" altLang="zh-CN" dirty="0">
                <a:solidFill>
                  <a:schemeClr val="tx1"/>
                </a:solidFill>
                <a:latin typeface="等线" panose="02010600030101010101" pitchFamily="2" charset="-122"/>
                <a:ea typeface="等线" panose="02010600030101010101" pitchFamily="2" charset="-122"/>
              </a:rPr>
              <a:t>"</a:t>
            </a:r>
            <a:r>
              <a:rPr lang="zh-CN" altLang="en-US" dirty="0">
                <a:solidFill>
                  <a:schemeClr val="tx1"/>
                </a:solidFill>
                <a:latin typeface="等线" panose="02010600030101010101" pitchFamily="2" charset="-122"/>
                <a:ea typeface="等线" panose="02010600030101010101" pitchFamily="2" charset="-122"/>
              </a:rPr>
              <a:t>；</a:t>
            </a:r>
          </a:p>
          <a:p>
            <a:pPr>
              <a:lnSpc>
                <a:spcPct val="110000"/>
              </a:lnSpc>
            </a:pPr>
            <a:r>
              <a:rPr lang="en-US" altLang="zh-CN" dirty="0">
                <a:solidFill>
                  <a:schemeClr val="tx1"/>
                </a:solidFill>
                <a:latin typeface="等线" panose="02010600030101010101" pitchFamily="2" charset="-122"/>
                <a:ea typeface="等线" panose="02010600030101010101" pitchFamily="2" charset="-122"/>
              </a:rPr>
              <a:t>2</a:t>
            </a:r>
            <a:r>
              <a:rPr lang="zh-CN" altLang="en-US" dirty="0">
                <a:solidFill>
                  <a:schemeClr val="tx1"/>
                </a:solidFill>
                <a:latin typeface="等线" panose="02010600030101010101" pitchFamily="2" charset="-122"/>
                <a:ea typeface="等线" panose="02010600030101010101" pitchFamily="2" charset="-122"/>
              </a:rPr>
              <a:t>．集合中必存在唯一的一个</a:t>
            </a:r>
            <a:r>
              <a:rPr lang="en-US" altLang="zh-CN" dirty="0">
                <a:solidFill>
                  <a:schemeClr val="tx1"/>
                </a:solidFill>
                <a:latin typeface="等线" panose="02010600030101010101" pitchFamily="2" charset="-122"/>
                <a:ea typeface="等线" panose="02010600030101010101" pitchFamily="2" charset="-122"/>
              </a:rPr>
              <a:t>"</a:t>
            </a:r>
            <a:r>
              <a:rPr lang="zh-CN" altLang="en-US" dirty="0">
                <a:solidFill>
                  <a:schemeClr val="tx1"/>
                </a:solidFill>
                <a:latin typeface="等线" panose="02010600030101010101" pitchFamily="2" charset="-122"/>
                <a:ea typeface="等线" panose="02010600030101010101" pitchFamily="2" charset="-122"/>
              </a:rPr>
              <a:t>最后的元素</a:t>
            </a:r>
            <a:r>
              <a:rPr lang="en-US" altLang="zh-CN" dirty="0">
                <a:solidFill>
                  <a:schemeClr val="tx1"/>
                </a:solidFill>
                <a:latin typeface="等线" panose="02010600030101010101" pitchFamily="2" charset="-122"/>
                <a:ea typeface="等线" panose="02010600030101010101" pitchFamily="2" charset="-122"/>
              </a:rPr>
              <a:t>"</a:t>
            </a:r>
            <a:r>
              <a:rPr lang="zh-CN" altLang="en-US" dirty="0">
                <a:solidFill>
                  <a:schemeClr val="tx1"/>
                </a:solidFill>
                <a:latin typeface="等线" panose="02010600030101010101" pitchFamily="2" charset="-122"/>
                <a:ea typeface="等线" panose="02010600030101010101" pitchFamily="2" charset="-122"/>
              </a:rPr>
              <a:t>；</a:t>
            </a:r>
          </a:p>
          <a:p>
            <a:pPr>
              <a:lnSpc>
                <a:spcPct val="110000"/>
              </a:lnSpc>
            </a:pPr>
            <a:r>
              <a:rPr lang="en-US" altLang="zh-CN" dirty="0">
                <a:solidFill>
                  <a:schemeClr val="tx1"/>
                </a:solidFill>
                <a:latin typeface="等线" panose="02010600030101010101" pitchFamily="2" charset="-122"/>
                <a:ea typeface="等线" panose="02010600030101010101" pitchFamily="2" charset="-122"/>
              </a:rPr>
              <a:t>3</a:t>
            </a:r>
            <a:r>
              <a:rPr lang="zh-CN" altLang="en-US" dirty="0">
                <a:solidFill>
                  <a:schemeClr val="tx1"/>
                </a:solidFill>
                <a:latin typeface="等线" panose="02010600030101010101" pitchFamily="2" charset="-122"/>
                <a:ea typeface="等线" panose="02010600030101010101" pitchFamily="2" charset="-122"/>
              </a:rPr>
              <a:t>．除最后元素之外，其它数据元素均有唯一的</a:t>
            </a:r>
            <a:r>
              <a:rPr lang="en-US" altLang="zh-CN" dirty="0">
                <a:solidFill>
                  <a:schemeClr val="tx1"/>
                </a:solidFill>
                <a:latin typeface="等线" panose="02010600030101010101" pitchFamily="2" charset="-122"/>
                <a:ea typeface="等线" panose="02010600030101010101" pitchFamily="2" charset="-122"/>
              </a:rPr>
              <a:t>"</a:t>
            </a:r>
            <a:r>
              <a:rPr lang="zh-CN" altLang="en-US" dirty="0">
                <a:solidFill>
                  <a:schemeClr val="tx1"/>
                </a:solidFill>
                <a:latin typeface="等线" panose="02010600030101010101" pitchFamily="2" charset="-122"/>
                <a:ea typeface="等线" panose="02010600030101010101" pitchFamily="2" charset="-122"/>
              </a:rPr>
              <a:t>后继</a:t>
            </a:r>
            <a:r>
              <a:rPr lang="en-US" altLang="zh-CN" dirty="0">
                <a:solidFill>
                  <a:schemeClr val="tx1"/>
                </a:solidFill>
                <a:latin typeface="等线" panose="02010600030101010101" pitchFamily="2" charset="-122"/>
                <a:ea typeface="等线" panose="02010600030101010101" pitchFamily="2" charset="-122"/>
              </a:rPr>
              <a:t>"</a:t>
            </a:r>
            <a:r>
              <a:rPr lang="zh-CN" altLang="en-US" dirty="0">
                <a:solidFill>
                  <a:schemeClr val="tx1"/>
                </a:solidFill>
                <a:latin typeface="等线" panose="02010600030101010101" pitchFamily="2" charset="-122"/>
                <a:ea typeface="等线" panose="02010600030101010101" pitchFamily="2" charset="-122"/>
              </a:rPr>
              <a:t>；</a:t>
            </a:r>
          </a:p>
          <a:p>
            <a:pPr>
              <a:lnSpc>
                <a:spcPct val="110000"/>
              </a:lnSpc>
            </a:pPr>
            <a:r>
              <a:rPr lang="en-US" altLang="zh-CN" dirty="0">
                <a:solidFill>
                  <a:schemeClr val="tx1"/>
                </a:solidFill>
                <a:latin typeface="等线" panose="02010600030101010101" pitchFamily="2" charset="-122"/>
                <a:ea typeface="等线" panose="02010600030101010101" pitchFamily="2" charset="-122"/>
              </a:rPr>
              <a:t>4</a:t>
            </a:r>
            <a:r>
              <a:rPr lang="zh-CN" altLang="en-US" dirty="0">
                <a:solidFill>
                  <a:schemeClr val="tx1"/>
                </a:solidFill>
                <a:latin typeface="等线" panose="02010600030101010101" pitchFamily="2" charset="-122"/>
                <a:ea typeface="等线" panose="02010600030101010101" pitchFamily="2" charset="-122"/>
              </a:rPr>
              <a:t>．除第一元素之外，其它数据元素均有唯一的</a:t>
            </a:r>
            <a:r>
              <a:rPr lang="en-US" altLang="zh-CN" dirty="0">
                <a:solidFill>
                  <a:schemeClr val="tx1"/>
                </a:solidFill>
                <a:latin typeface="等线" panose="02010600030101010101" pitchFamily="2" charset="-122"/>
                <a:ea typeface="等线" panose="02010600030101010101" pitchFamily="2" charset="-122"/>
              </a:rPr>
              <a:t>"</a:t>
            </a:r>
            <a:r>
              <a:rPr lang="zh-CN" altLang="en-US" dirty="0">
                <a:solidFill>
                  <a:schemeClr val="tx1"/>
                </a:solidFill>
                <a:latin typeface="等线" panose="02010600030101010101" pitchFamily="2" charset="-122"/>
                <a:ea typeface="等线" panose="02010600030101010101" pitchFamily="2" charset="-122"/>
              </a:rPr>
              <a:t>前驱</a:t>
            </a:r>
            <a:r>
              <a:rPr lang="en-US" altLang="zh-CN" dirty="0">
                <a:solidFill>
                  <a:schemeClr val="tx1"/>
                </a:solidFill>
                <a:latin typeface="等线" panose="02010600030101010101" pitchFamily="2" charset="-122"/>
                <a:ea typeface="等线" panose="02010600030101010101" pitchFamily="2" charset="-122"/>
              </a:rPr>
              <a:t>"</a:t>
            </a:r>
            <a:r>
              <a:rPr lang="zh-CN" altLang="en-US" dirty="0">
                <a:solidFill>
                  <a:schemeClr val="tx1"/>
                </a:solidFill>
                <a:latin typeface="等线" panose="02010600030101010101" pitchFamily="2" charset="-122"/>
                <a:ea typeface="等线" panose="02010600030101010101" pitchFamily="2" charset="-122"/>
              </a:rPr>
              <a:t>。</a:t>
            </a:r>
          </a:p>
          <a:p>
            <a:pPr>
              <a:lnSpc>
                <a:spcPct val="110000"/>
              </a:lnSpc>
            </a:pPr>
            <a:r>
              <a:rPr lang="zh-CN" altLang="en-US" dirty="0">
                <a:solidFill>
                  <a:schemeClr val="tx1"/>
                </a:solidFill>
                <a:latin typeface="等线" panose="02010600030101010101" pitchFamily="2" charset="-122"/>
                <a:ea typeface="等线" panose="02010600030101010101" pitchFamily="2" charset="-122"/>
              </a:rPr>
              <a:t>数据结构中线性结构指的是数据元素之间存在着“一对一”的线性关系的数据结构。</a:t>
            </a:r>
          </a:p>
          <a:p>
            <a:pPr>
              <a:lnSpc>
                <a:spcPct val="110000"/>
              </a:lnSpc>
            </a:pPr>
            <a:r>
              <a:rPr lang="zh-CN" altLang="en-US" dirty="0">
                <a:solidFill>
                  <a:schemeClr val="tx1"/>
                </a:solidFill>
                <a:latin typeface="等线" panose="02010600030101010101" pitchFamily="2" charset="-122"/>
                <a:ea typeface="等线" panose="02010600030101010101" pitchFamily="2" charset="-122"/>
              </a:rPr>
              <a:t>如（</a:t>
            </a:r>
            <a:r>
              <a:rPr lang="en-US" altLang="zh-CN" dirty="0">
                <a:solidFill>
                  <a:schemeClr val="tx1"/>
                </a:solidFill>
                <a:latin typeface="等线" panose="02010600030101010101" pitchFamily="2" charset="-122"/>
                <a:ea typeface="等线" panose="02010600030101010101" pitchFamily="2" charset="-122"/>
              </a:rPr>
              <a:t>a0,a1,a2,.....,an</a:t>
            </a:r>
            <a:r>
              <a:rPr lang="zh-CN" altLang="en-US" dirty="0">
                <a:solidFill>
                  <a:schemeClr val="tx1"/>
                </a:solidFill>
                <a:latin typeface="等线" panose="02010600030101010101" pitchFamily="2" charset="-122"/>
                <a:ea typeface="等线" panose="02010600030101010101" pitchFamily="2" charset="-122"/>
              </a:rPr>
              <a:t>）</a:t>
            </a:r>
            <a:r>
              <a:rPr lang="en-US" altLang="zh-CN" dirty="0">
                <a:solidFill>
                  <a:schemeClr val="tx1"/>
                </a:solidFill>
                <a:latin typeface="等线" panose="02010600030101010101" pitchFamily="2" charset="-122"/>
                <a:ea typeface="等线" panose="02010600030101010101" pitchFamily="2" charset="-122"/>
              </a:rPr>
              <a:t>,a0</a:t>
            </a:r>
            <a:r>
              <a:rPr lang="zh-CN" altLang="en-US" dirty="0">
                <a:solidFill>
                  <a:schemeClr val="tx1"/>
                </a:solidFill>
                <a:latin typeface="等线" panose="02010600030101010101" pitchFamily="2" charset="-122"/>
                <a:ea typeface="等线" panose="02010600030101010101" pitchFamily="2" charset="-122"/>
              </a:rPr>
              <a:t>为第一个元素，</a:t>
            </a:r>
            <a:r>
              <a:rPr lang="en-US" altLang="zh-CN" dirty="0">
                <a:solidFill>
                  <a:schemeClr val="tx1"/>
                </a:solidFill>
                <a:latin typeface="等线" panose="02010600030101010101" pitchFamily="2" charset="-122"/>
                <a:ea typeface="等线" panose="02010600030101010101" pitchFamily="2" charset="-122"/>
              </a:rPr>
              <a:t>an</a:t>
            </a:r>
            <a:r>
              <a:rPr lang="zh-CN" altLang="en-US" dirty="0">
                <a:solidFill>
                  <a:schemeClr val="tx1"/>
                </a:solidFill>
                <a:latin typeface="等线" panose="02010600030101010101" pitchFamily="2" charset="-122"/>
                <a:ea typeface="等线" panose="02010600030101010101" pitchFamily="2" charset="-122"/>
              </a:rPr>
              <a:t>为最后一个元素，此集合即为一个线性结构的集合。</a:t>
            </a:r>
          </a:p>
          <a:p>
            <a:pPr>
              <a:lnSpc>
                <a:spcPct val="110000"/>
              </a:lnSpc>
            </a:pPr>
            <a:r>
              <a:rPr lang="zh-CN" altLang="en-US" dirty="0">
                <a:solidFill>
                  <a:schemeClr val="tx1"/>
                </a:solidFill>
                <a:latin typeface="等线" panose="02010600030101010101" pitchFamily="2" charset="-122"/>
                <a:ea typeface="等线" panose="02010600030101010101" pitchFamily="2" charset="-122"/>
              </a:rPr>
              <a:t>相对应于线性结构，非线性结构的逻辑特征是一个结点元素可能对应多个直接前驱和多个后继。</a:t>
            </a:r>
            <a:endParaRPr lang="en-US" dirty="0">
              <a:solidFill>
                <a:schemeClr val="tx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8240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2024 - Lenny‘s Lucky Lotto Lists</a:t>
            </a:r>
            <a:r>
              <a:rPr lang="zh-CN" altLang="en-US" b="1" dirty="0"/>
              <a:t> 线性结构</a:t>
            </a:r>
            <a:endParaRPr lang="en-US" b="1" dirty="0">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389040" y="1592873"/>
                <a:ext cx="4876800" cy="4447761"/>
              </a:xfrm>
            </p:spPr>
            <p:txBody>
              <a:bodyPr rtlCol="0">
                <a:normAutofit/>
              </a:bodyPr>
              <a:lstStyle/>
              <a:p>
                <a:pPr rtl="0"/>
                <a:r>
                  <a:rPr lang="zh-CN" altLang="en-US" dirty="0">
                    <a:solidFill>
                      <a:schemeClr val="tx1"/>
                    </a:solidFill>
                    <a:ea typeface="Microsoft YaHei UI" panose="020B0503020204020204" pitchFamily="34" charset="-122"/>
                  </a:rPr>
                  <a:t>题意分析：</a:t>
                </a:r>
                <a:endParaRPr lang="en-US" altLang="zh-CN" dirty="0">
                  <a:solidFill>
                    <a:schemeClr val="tx1"/>
                  </a:solidFill>
                </a:endParaRPr>
              </a:p>
              <a:p>
                <a:pPr rtl="0"/>
                <a:r>
                  <a:rPr lang="zh-CN" altLang="en-US" dirty="0">
                    <a:solidFill>
                      <a:schemeClr val="tx1"/>
                    </a:solidFill>
                  </a:rPr>
                  <a:t>给定正整数</a:t>
                </a:r>
                <a:r>
                  <a:rPr lang="en-US" altLang="zh-CN" dirty="0" err="1">
                    <a:solidFill>
                      <a:schemeClr val="tx1"/>
                    </a:solidFill>
                  </a:rPr>
                  <a:t>n,m</a:t>
                </a:r>
                <a:r>
                  <a:rPr lang="zh-CN" altLang="en-US" dirty="0">
                    <a:solidFill>
                      <a:schemeClr val="tx1"/>
                    </a:solidFill>
                  </a:rPr>
                  <a:t>要求找出不大于</a:t>
                </a:r>
                <a:r>
                  <a:rPr lang="en-US" altLang="zh-CN" dirty="0">
                    <a:solidFill>
                      <a:schemeClr val="tx1"/>
                    </a:solidFill>
                  </a:rPr>
                  <a:t>m</a:t>
                </a:r>
                <a:r>
                  <a:rPr lang="zh-CN" altLang="en-US" dirty="0">
                    <a:solidFill>
                      <a:schemeClr val="tx1"/>
                    </a:solidFill>
                  </a:rPr>
                  <a:t>的</a:t>
                </a:r>
                <a:r>
                  <a:rPr lang="en-US" altLang="zh-CN" dirty="0">
                    <a:solidFill>
                      <a:schemeClr val="tx1"/>
                    </a:solidFill>
                  </a:rPr>
                  <a:t>n</a:t>
                </a:r>
                <a:r>
                  <a:rPr lang="zh-CN" altLang="en-US" dirty="0">
                    <a:solidFill>
                      <a:schemeClr val="tx1"/>
                    </a:solidFill>
                  </a:rPr>
                  <a:t>个数，使得每相邻两个数之间至少有两倍的关系。即</a:t>
                </a:r>
                <a:endParaRPr lang="en-US" altLang="zh-CN" dirty="0">
                  <a:solidFill>
                    <a:schemeClr val="tx1"/>
                  </a:solidFill>
                </a:endParaRPr>
              </a:p>
              <a:p>
                <a:pPr rtl="0"/>
                <a14:m>
                  <m:oMathPara xmlns:m="http://schemas.openxmlformats.org/officeDocument/2006/math">
                    <m:oMathParaPr>
                      <m:jc m:val="left"/>
                    </m:oMathParaPr>
                    <m:oMath xmlns:m="http://schemas.openxmlformats.org/officeDocument/2006/math">
                      <m:r>
                        <a:rPr lang="zh-CN" altLang="en-US" b="0" i="1" dirty="0" smtClean="0">
                          <a:solidFill>
                            <a:srgbClr val="FF0000"/>
                          </a:solidFill>
                          <a:latin typeface="Cambria Math" panose="02040503050406030204" pitchFamily="18" charset="0"/>
                          <a:ea typeface="Microsoft YaHei UI" panose="020B0503020204020204" pitchFamily="34" charset="-122"/>
                        </a:rPr>
                        <m:t>找到</m:t>
                      </m:r>
                      <m:sSub>
                        <m:sSubPr>
                          <m:ctrlPr>
                            <a:rPr lang="en-US" b="0" i="1" smtClean="0">
                              <a:solidFill>
                                <a:srgbClr val="FF0000"/>
                              </a:solidFill>
                              <a:latin typeface="Cambria Math" panose="02040503050406030204" pitchFamily="18" charset="0"/>
                              <a:ea typeface="Microsoft YaHei UI" panose="020B0503020204020204" pitchFamily="34" charset="-122"/>
                            </a:rPr>
                          </m:ctrlPr>
                        </m:sSubPr>
                        <m:e>
                          <m:r>
                            <a:rPr lang="en-US" b="0" i="1" smtClean="0">
                              <a:solidFill>
                                <a:srgbClr val="FF0000"/>
                              </a:solidFill>
                              <a:latin typeface="Cambria Math" panose="02040503050406030204" pitchFamily="18" charset="0"/>
                              <a:ea typeface="Microsoft YaHei UI" panose="020B0503020204020204" pitchFamily="34" charset="-122"/>
                            </a:rPr>
                            <m:t>𝑎</m:t>
                          </m:r>
                        </m:e>
                        <m:sub>
                          <m:r>
                            <a:rPr lang="en-US" b="0" i="1" smtClean="0">
                              <a:solidFill>
                                <a:srgbClr val="FF0000"/>
                              </a:solidFill>
                              <a:latin typeface="Cambria Math" panose="02040503050406030204" pitchFamily="18" charset="0"/>
                              <a:ea typeface="Microsoft YaHei UI" panose="020B0503020204020204" pitchFamily="34" charset="-122"/>
                            </a:rPr>
                            <m:t>1</m:t>
                          </m:r>
                        </m:sub>
                      </m:sSub>
                      <m:r>
                        <a:rPr lang="en-US" b="0" i="1" smtClean="0">
                          <a:solidFill>
                            <a:srgbClr val="FF0000"/>
                          </a:solidFill>
                          <a:latin typeface="Cambria Math" panose="02040503050406030204" pitchFamily="18" charset="0"/>
                          <a:ea typeface="Microsoft YaHei UI" panose="020B0503020204020204" pitchFamily="34" charset="-122"/>
                        </a:rPr>
                        <m:t>,</m:t>
                      </m:r>
                      <m:sSub>
                        <m:sSubPr>
                          <m:ctrlPr>
                            <a:rPr lang="en-US" b="0" i="1" smtClean="0">
                              <a:solidFill>
                                <a:srgbClr val="FF0000"/>
                              </a:solidFill>
                              <a:latin typeface="Cambria Math" panose="02040503050406030204" pitchFamily="18" charset="0"/>
                              <a:ea typeface="Microsoft YaHei UI" panose="020B0503020204020204" pitchFamily="34" charset="-122"/>
                            </a:rPr>
                          </m:ctrlPr>
                        </m:sSubPr>
                        <m:e>
                          <m:r>
                            <a:rPr lang="en-US" b="0" i="1" smtClean="0">
                              <a:solidFill>
                                <a:srgbClr val="FF0000"/>
                              </a:solidFill>
                              <a:latin typeface="Cambria Math" panose="02040503050406030204" pitchFamily="18" charset="0"/>
                              <a:ea typeface="Microsoft YaHei UI" panose="020B0503020204020204" pitchFamily="34" charset="-122"/>
                            </a:rPr>
                            <m:t>𝑎</m:t>
                          </m:r>
                        </m:e>
                        <m:sub>
                          <m:r>
                            <a:rPr lang="en-US" b="0" i="1" smtClean="0">
                              <a:solidFill>
                                <a:srgbClr val="FF0000"/>
                              </a:solidFill>
                              <a:latin typeface="Cambria Math" panose="02040503050406030204" pitchFamily="18" charset="0"/>
                              <a:ea typeface="Microsoft YaHei UI" panose="020B0503020204020204" pitchFamily="34" charset="-122"/>
                            </a:rPr>
                            <m:t>2</m:t>
                          </m:r>
                        </m:sub>
                      </m:sSub>
                      <m:r>
                        <a:rPr lang="en-US" b="0" i="1" smtClean="0">
                          <a:solidFill>
                            <a:srgbClr val="FF0000"/>
                          </a:solidFill>
                          <a:latin typeface="Cambria Math" panose="02040503050406030204" pitchFamily="18" charset="0"/>
                          <a:ea typeface="Microsoft YaHei UI" panose="020B0503020204020204" pitchFamily="34" charset="-122"/>
                        </a:rPr>
                        <m:t>,…,</m:t>
                      </m:r>
                      <m:sSub>
                        <m:sSubPr>
                          <m:ctrlPr>
                            <a:rPr lang="en-US" b="0" i="1" smtClean="0">
                              <a:solidFill>
                                <a:srgbClr val="FF0000"/>
                              </a:solidFill>
                              <a:latin typeface="Cambria Math" panose="02040503050406030204" pitchFamily="18" charset="0"/>
                              <a:ea typeface="Microsoft YaHei UI" panose="020B0503020204020204" pitchFamily="34" charset="-122"/>
                            </a:rPr>
                          </m:ctrlPr>
                        </m:sSubPr>
                        <m:e>
                          <m:r>
                            <a:rPr lang="en-US" b="0" i="1" smtClean="0">
                              <a:solidFill>
                                <a:srgbClr val="FF0000"/>
                              </a:solidFill>
                              <a:latin typeface="Cambria Math" panose="02040503050406030204" pitchFamily="18" charset="0"/>
                              <a:ea typeface="Microsoft YaHei UI" panose="020B0503020204020204" pitchFamily="34" charset="-122"/>
                            </a:rPr>
                            <m:t>𝑎</m:t>
                          </m:r>
                        </m:e>
                        <m:sub>
                          <m:r>
                            <a:rPr lang="en-US" b="0" i="1" smtClean="0">
                              <a:solidFill>
                                <a:srgbClr val="FF0000"/>
                              </a:solidFill>
                              <a:latin typeface="Cambria Math" panose="02040503050406030204" pitchFamily="18" charset="0"/>
                              <a:ea typeface="Microsoft YaHei UI" panose="020B0503020204020204" pitchFamily="34" charset="-122"/>
                            </a:rPr>
                            <m:t>𝑛</m:t>
                          </m:r>
                        </m:sub>
                      </m:sSub>
                      <m:r>
                        <a:rPr lang="en-US" b="0" i="1" smtClean="0">
                          <a:solidFill>
                            <a:srgbClr val="FF0000"/>
                          </a:solidFill>
                          <a:latin typeface="Cambria Math" panose="02040503050406030204" pitchFamily="18" charset="0"/>
                          <a:ea typeface="Microsoft YaHei UI" panose="020B0503020204020204" pitchFamily="34" charset="-122"/>
                        </a:rPr>
                        <m:t>,</m:t>
                      </m:r>
                      <m:r>
                        <a:rPr lang="zh-CN" altLang="en-US" i="1">
                          <a:solidFill>
                            <a:srgbClr val="FF0000"/>
                          </a:solidFill>
                          <a:latin typeface="Cambria Math" panose="02040503050406030204" pitchFamily="18" charset="0"/>
                        </a:rPr>
                        <m:t>使得</m:t>
                      </m:r>
                    </m:oMath>
                  </m:oMathPara>
                </a14:m>
                <a:endParaRPr lang="en-US" altLang="zh-CN" i="1" dirty="0">
                  <a:solidFill>
                    <a:srgbClr val="FF0000"/>
                  </a:solidFill>
                  <a:latin typeface="Cambria Math" panose="02040503050406030204" pitchFamily="18" charset="0"/>
                </a:endParaRPr>
              </a:p>
              <a:p>
                <a:pPr rtl="0"/>
                <a:r>
                  <a:rPr lang="en-US" altLang="zh-CN" b="0" dirty="0">
                    <a:solidFill>
                      <a:srgbClr val="FF0000"/>
                    </a:solidFill>
                    <a:ea typeface="Microsoft YaHei UI" panose="020B0503020204020204" pitchFamily="34" charset="-122"/>
                  </a:rPr>
                  <a:t>1</a:t>
                </a:r>
                <a14:m>
                  <m:oMath xmlns:m="http://schemas.openxmlformats.org/officeDocument/2006/math">
                    <m:r>
                      <a:rPr lang="en-US" altLang="zh-CN"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ea typeface="Microsoft YaHei UI" panose="020B0503020204020204" pitchFamily="34" charset="-122"/>
                      </a:rPr>
                      <m:t>1≤</m:t>
                    </m:r>
                    <m:sSub>
                      <m:sSubPr>
                        <m:ctrlPr>
                          <a:rPr lang="en-US" b="0" i="1" smtClean="0">
                            <a:solidFill>
                              <a:srgbClr val="FF0000"/>
                            </a:solidFill>
                            <a:latin typeface="Cambria Math" panose="02040503050406030204" pitchFamily="18" charset="0"/>
                            <a:ea typeface="Microsoft YaHei UI" panose="020B0503020204020204" pitchFamily="34" charset="-122"/>
                          </a:rPr>
                        </m:ctrlPr>
                      </m:sSubPr>
                      <m:e>
                        <m:r>
                          <a:rPr lang="en-US" b="0" i="1" smtClean="0">
                            <a:solidFill>
                              <a:srgbClr val="FF0000"/>
                            </a:solidFill>
                            <a:latin typeface="Cambria Math" panose="02040503050406030204" pitchFamily="18" charset="0"/>
                            <a:ea typeface="Microsoft YaHei UI" panose="020B0503020204020204" pitchFamily="34" charset="-122"/>
                          </a:rPr>
                          <m:t>𝑎</m:t>
                        </m:r>
                      </m:e>
                      <m:sub>
                        <m:r>
                          <a:rPr lang="en-US" b="0" i="1" smtClean="0">
                            <a:solidFill>
                              <a:srgbClr val="FF0000"/>
                            </a:solidFill>
                            <a:latin typeface="Cambria Math" panose="02040503050406030204" pitchFamily="18" charset="0"/>
                            <a:ea typeface="Microsoft YaHei UI" panose="020B0503020204020204" pitchFamily="34" charset="-122"/>
                          </a:rPr>
                          <m:t>1</m:t>
                        </m:r>
                      </m:sub>
                    </m:sSub>
                    <m:r>
                      <a:rPr lang="en-US" b="0" i="1" smtClean="0">
                        <a:solidFill>
                          <a:srgbClr val="FF0000"/>
                        </a:solidFill>
                        <a:latin typeface="Cambria Math" panose="02040503050406030204" pitchFamily="18" charset="0"/>
                        <a:ea typeface="Microsoft YaHei UI" panose="020B0503020204020204" pitchFamily="34" charset="-122"/>
                      </a:rPr>
                      <m:t>≤</m:t>
                    </m:r>
                    <m:sSub>
                      <m:sSubPr>
                        <m:ctrlPr>
                          <a:rPr lang="en-US" b="0" i="1" smtClean="0">
                            <a:solidFill>
                              <a:srgbClr val="FF0000"/>
                            </a:solidFill>
                            <a:latin typeface="Cambria Math" panose="02040503050406030204" pitchFamily="18" charset="0"/>
                            <a:ea typeface="Microsoft YaHei UI" panose="020B0503020204020204" pitchFamily="34" charset="-122"/>
                          </a:rPr>
                        </m:ctrlPr>
                      </m:sSubPr>
                      <m:e>
                        <m:r>
                          <a:rPr lang="en-US" b="0" i="1" smtClean="0">
                            <a:solidFill>
                              <a:srgbClr val="FF0000"/>
                            </a:solidFill>
                            <a:latin typeface="Cambria Math" panose="02040503050406030204" pitchFamily="18" charset="0"/>
                            <a:ea typeface="Microsoft YaHei UI" panose="020B0503020204020204" pitchFamily="34" charset="-122"/>
                          </a:rPr>
                          <m:t>𝑎</m:t>
                        </m:r>
                      </m:e>
                      <m:sub>
                        <m:r>
                          <a:rPr lang="en-US" b="0" i="1" smtClean="0">
                            <a:solidFill>
                              <a:srgbClr val="FF0000"/>
                            </a:solidFill>
                            <a:latin typeface="Cambria Math" panose="02040503050406030204" pitchFamily="18" charset="0"/>
                            <a:ea typeface="Microsoft YaHei UI" panose="020B0503020204020204" pitchFamily="34" charset="-122"/>
                          </a:rPr>
                          <m:t>2</m:t>
                        </m:r>
                      </m:sub>
                    </m:sSub>
                    <m:r>
                      <a:rPr lang="en-US" b="0" i="1" smtClean="0">
                        <a:solidFill>
                          <a:srgbClr val="FF0000"/>
                        </a:solidFill>
                        <a:latin typeface="Cambria Math" panose="02040503050406030204" pitchFamily="18" charset="0"/>
                        <a:ea typeface="Microsoft YaHei UI" panose="020B0503020204020204" pitchFamily="34" charset="-122"/>
                      </a:rPr>
                      <m:t>≤…≤</m:t>
                    </m:r>
                    <m:sSub>
                      <m:sSubPr>
                        <m:ctrlPr>
                          <a:rPr lang="en-US" b="0" i="1" smtClean="0">
                            <a:solidFill>
                              <a:srgbClr val="FF0000"/>
                            </a:solidFill>
                            <a:latin typeface="Cambria Math" panose="02040503050406030204" pitchFamily="18" charset="0"/>
                            <a:ea typeface="Microsoft YaHei UI" panose="020B0503020204020204" pitchFamily="34" charset="-122"/>
                          </a:rPr>
                        </m:ctrlPr>
                      </m:sSubPr>
                      <m:e>
                        <m:r>
                          <a:rPr lang="en-US" b="0" i="1" smtClean="0">
                            <a:solidFill>
                              <a:srgbClr val="FF0000"/>
                            </a:solidFill>
                            <a:latin typeface="Cambria Math" panose="02040503050406030204" pitchFamily="18" charset="0"/>
                            <a:ea typeface="Microsoft YaHei UI" panose="020B0503020204020204" pitchFamily="34" charset="-122"/>
                          </a:rPr>
                          <m:t>𝑎</m:t>
                        </m:r>
                      </m:e>
                      <m:sub>
                        <m:r>
                          <a:rPr lang="en-US" b="0" i="1" smtClean="0">
                            <a:solidFill>
                              <a:srgbClr val="FF0000"/>
                            </a:solidFill>
                            <a:latin typeface="Cambria Math" panose="02040503050406030204" pitchFamily="18" charset="0"/>
                            <a:ea typeface="Microsoft YaHei UI" panose="020B0503020204020204" pitchFamily="34" charset="-122"/>
                          </a:rPr>
                          <m:t>𝑛</m:t>
                        </m:r>
                      </m:sub>
                    </m:sSub>
                    <m:r>
                      <a:rPr lang="en-US" b="0" i="1" smtClean="0">
                        <a:solidFill>
                          <a:srgbClr val="FF0000"/>
                        </a:solidFill>
                        <a:latin typeface="Cambria Math" panose="02040503050406030204" pitchFamily="18" charset="0"/>
                        <a:ea typeface="Microsoft YaHei UI" panose="020B0503020204020204" pitchFamily="34" charset="-122"/>
                      </a:rPr>
                      <m:t>≤</m:t>
                    </m:r>
                    <m:r>
                      <a:rPr lang="en-US" b="0" i="1" smtClean="0">
                        <a:solidFill>
                          <a:srgbClr val="FF0000"/>
                        </a:solidFill>
                        <a:latin typeface="Cambria Math" panose="02040503050406030204" pitchFamily="18" charset="0"/>
                        <a:ea typeface="Microsoft YaHei UI" panose="020B0503020204020204" pitchFamily="34" charset="-122"/>
                      </a:rPr>
                      <m:t>𝑚</m:t>
                    </m:r>
                    <m:r>
                      <a:rPr lang="zh-CN" altLang="en-US" i="1">
                        <a:solidFill>
                          <a:srgbClr val="FF0000"/>
                        </a:solidFill>
                        <a:latin typeface="Cambria Math" panose="02040503050406030204" pitchFamily="18" charset="0"/>
                      </a:rPr>
                      <m:t>，</m:t>
                    </m:r>
                  </m:oMath>
                </a14:m>
                <a:endParaRPr lang="en-US" altLang="zh-CN" i="1" dirty="0">
                  <a:solidFill>
                    <a:srgbClr val="FF0000"/>
                  </a:solidFill>
                  <a:latin typeface="Cambria Math" panose="02040503050406030204" pitchFamily="18" charset="0"/>
                </a:endParaRPr>
              </a:p>
              <a:p>
                <a:pPr rtl="0"/>
                <a14:m>
                  <m:oMathPara xmlns:m="http://schemas.openxmlformats.org/officeDocument/2006/math">
                    <m:oMathParaPr>
                      <m:jc m:val="left"/>
                    </m:oMathParaPr>
                    <m:oMath xmlns:m="http://schemas.openxmlformats.org/officeDocument/2006/math">
                      <m:sSub>
                        <m:sSubPr>
                          <m:ctrlPr>
                            <a:rPr lang="en-US" altLang="zh-CN" b="0" i="1" smtClean="0">
                              <a:solidFill>
                                <a:srgbClr val="FF0000"/>
                              </a:solidFill>
                              <a:latin typeface="Cambria Math" panose="02040503050406030204" pitchFamily="18" charset="0"/>
                              <a:ea typeface="Microsoft YaHei UI" panose="020B0503020204020204" pitchFamily="34" charset="-122"/>
                            </a:rPr>
                          </m:ctrlPr>
                        </m:sSubPr>
                        <m:e>
                          <m:r>
                            <a:rPr lang="en-US" altLang="zh-CN" i="1">
                              <a:solidFill>
                                <a:srgbClr val="FF0000"/>
                              </a:solidFill>
                              <a:latin typeface="Cambria Math" panose="02040503050406030204" pitchFamily="18" charset="0"/>
                            </a:rPr>
                            <m:t>2</m:t>
                          </m:r>
                          <m:r>
                            <a:rPr lang="en-US" altLang="zh-CN"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𝑎</m:t>
                          </m:r>
                        </m:e>
                        <m:sub>
                          <m: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2</m:t>
                          </m:r>
                          <m:r>
                            <a:rPr lang="en-US" altLang="zh-CN" b="0" i="1" smtClean="0">
                              <a:solidFill>
                                <a:srgbClr val="FF0000"/>
                              </a:solidFill>
                              <a:latin typeface="Cambria Math" panose="02040503050406030204" pitchFamily="18" charset="0"/>
                            </a:rPr>
                            <m:t>𝑎</m:t>
                          </m:r>
                        </m:e>
                        <m:sub>
                          <m:r>
                            <a:rPr lang="en-US" altLang="zh-CN" b="0" i="1" smtClean="0">
                              <a:solidFill>
                                <a:srgbClr val="FF0000"/>
                              </a:solidFill>
                              <a:latin typeface="Cambria Math" panose="02040503050406030204" pitchFamily="18" charset="0"/>
                            </a:rPr>
                            <m:t>𝑖</m:t>
                          </m:r>
                        </m:sub>
                      </m:sSub>
                      <m:r>
                        <a:rPr lang="en-US" altLang="zh-CN" b="0" i="0"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i</m:t>
                      </m:r>
                      <m:r>
                        <a:rPr lang="en-US" altLang="zh-CN" b="0" i="0" smtClean="0">
                          <a:solidFill>
                            <a:srgbClr val="FF0000"/>
                          </a:solidFill>
                          <a:latin typeface="Cambria Math" panose="02040503050406030204" pitchFamily="18" charset="0"/>
                        </a:rPr>
                        <m:t>=1,2,…,</m:t>
                      </m:r>
                      <m:r>
                        <m:rPr>
                          <m:sty m:val="p"/>
                        </m:rPr>
                        <a:rPr lang="en-US" altLang="zh-CN" b="0" i="0" smtClean="0">
                          <a:solidFill>
                            <a:srgbClr val="FF0000"/>
                          </a:solidFill>
                          <a:latin typeface="Cambria Math" panose="02040503050406030204" pitchFamily="18" charset="0"/>
                        </a:rPr>
                        <m:t>n</m:t>
                      </m:r>
                      <m:r>
                        <a:rPr lang="en-US" altLang="zh-CN" b="0" i="0" smtClean="0">
                          <a:solidFill>
                            <a:srgbClr val="FF0000"/>
                          </a:solidFill>
                          <a:latin typeface="Cambria Math" panose="02040503050406030204" pitchFamily="18" charset="0"/>
                        </a:rPr>
                        <m:t>−1</m:t>
                      </m:r>
                    </m:oMath>
                  </m:oMathPara>
                </a14:m>
                <a:endParaRPr lang="en-US" altLang="zh-CN" b="0"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389040" y="1592873"/>
                <a:ext cx="4876800" cy="4447761"/>
              </a:xfrm>
              <a:blipFill>
                <a:blip r:embed="rId3"/>
                <a:stretch>
                  <a:fillRect l="-625"/>
                </a:stretch>
              </a:blipFill>
            </p:spPr>
            <p:txBody>
              <a:bodyPr/>
              <a:lstStyle/>
              <a:p>
                <a:r>
                  <a:rPr lang="zh-CN" altLang="en-US">
                    <a:noFill/>
                  </a:rPr>
                  <a:t> </a:t>
                </a:r>
              </a:p>
            </p:txBody>
          </p:sp>
        </mc:Fallback>
      </mc:AlternateContent>
      <p:sp>
        <p:nvSpPr>
          <p:cNvPr id="10" name="矩形 9"/>
          <p:cNvSpPr/>
          <p:nvPr/>
        </p:nvSpPr>
        <p:spPr>
          <a:xfrm>
            <a:off x="752872" y="6426176"/>
            <a:ext cx="4133055" cy="369332"/>
          </a:xfrm>
          <a:prstGeom prst="rect">
            <a:avLst/>
          </a:prstGeom>
        </p:spPr>
        <p:txBody>
          <a:bodyPr wrap="none">
            <a:spAutoFit/>
          </a:bodyPr>
          <a:lstStyle/>
          <a:p>
            <a:r>
              <a:rPr lang="en-US" dirty="0"/>
              <a:t>http://acm.hit.edu.cn/problemset/</a:t>
            </a:r>
            <a:r>
              <a:rPr lang="en-US" altLang="zh-CN" dirty="0"/>
              <a:t>2024</a:t>
            </a:r>
            <a:endParaRPr lang="en-US" dirty="0"/>
          </a:p>
        </p:txBody>
      </p:sp>
      <p:pic>
        <p:nvPicPr>
          <p:cNvPr id="4" name="图片 3">
            <a:extLst>
              <a:ext uri="{FF2B5EF4-FFF2-40B4-BE49-F238E27FC236}">
                <a16:creationId xmlns:a16="http://schemas.microsoft.com/office/drawing/2014/main" id="{84E7A987-6AA7-408F-ABDF-97710177AF9F}"/>
              </a:ext>
            </a:extLst>
          </p:cNvPr>
          <p:cNvPicPr>
            <a:picLocks noChangeAspect="1"/>
          </p:cNvPicPr>
          <p:nvPr/>
        </p:nvPicPr>
        <p:blipFill>
          <a:blip r:embed="rId4"/>
          <a:stretch>
            <a:fillRect/>
          </a:stretch>
        </p:blipFill>
        <p:spPr>
          <a:xfrm>
            <a:off x="257145" y="1592873"/>
            <a:ext cx="5545817" cy="4353558"/>
          </a:xfrm>
          <a:prstGeom prst="rect">
            <a:avLst/>
          </a:prstGeom>
        </p:spPr>
      </p:pic>
    </p:spTree>
    <p:extLst>
      <p:ext uri="{BB962C8B-B14F-4D97-AF65-F5344CB8AC3E}">
        <p14:creationId xmlns:p14="http://schemas.microsoft.com/office/powerpoint/2010/main" val="220186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2024 - Lenny‘s Lucky Lotto Lists</a:t>
            </a:r>
            <a:r>
              <a:rPr lang="zh-CN" altLang="en-US" b="1" dirty="0"/>
              <a:t> 线性结构</a:t>
            </a:r>
            <a:endParaRPr lang="en-US" b="1" dirty="0">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4434" y="1502229"/>
                <a:ext cx="5364104" cy="4447761"/>
              </a:xfrm>
            </p:spPr>
            <p:txBody>
              <a:bodyPr rtlCol="0">
                <a:normAutofit fontScale="85000" lnSpcReduction="20000"/>
              </a:bodyPr>
              <a:lstStyle/>
              <a:p>
                <a:pPr rtl="0"/>
                <a:r>
                  <a:rPr lang="zh-CN" altLang="en-US" sz="2100" dirty="0">
                    <a:solidFill>
                      <a:schemeClr val="tx1"/>
                    </a:solidFill>
                    <a:ea typeface="Microsoft YaHei UI" panose="020B0503020204020204" pitchFamily="34" charset="-122"/>
                  </a:rPr>
                  <a:t>题解：</a:t>
                </a:r>
                <a:endParaRPr lang="en-US" altLang="zh-CN" sz="2100" dirty="0">
                  <a:solidFill>
                    <a:schemeClr val="tx1"/>
                  </a:solidFill>
                  <a:ea typeface="Microsoft YaHei UI" panose="020B0503020204020204" pitchFamily="34" charset="-122"/>
                </a:endParaRPr>
              </a:p>
              <a:p>
                <a:r>
                  <a:rPr lang="zh-CN" altLang="en-US" dirty="0">
                    <a:solidFill>
                      <a:schemeClr val="tx1"/>
                    </a:solidFill>
                  </a:rPr>
                  <a:t>我们考虑一串</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𝑎</m:t>
                        </m:r>
                      </m:e>
                      <m:sub>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𝑎</m:t>
                        </m:r>
                      </m:e>
                      <m:sub>
                        <m:r>
                          <a:rPr lang="en-US" altLang="zh-CN" i="1">
                            <a:solidFill>
                              <a:schemeClr val="tx1"/>
                            </a:solidFill>
                            <a:latin typeface="Cambria Math" panose="02040503050406030204" pitchFamily="18" charset="0"/>
                          </a:rPr>
                          <m:t>2</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𝑎</m:t>
                        </m:r>
                      </m:e>
                      <m:sub>
                        <m:r>
                          <a:rPr lang="en-US" altLang="zh-CN" i="1">
                            <a:solidFill>
                              <a:schemeClr val="tx1"/>
                            </a:solidFill>
                            <a:latin typeface="Cambria Math" panose="02040503050406030204" pitchFamily="18" charset="0"/>
                          </a:rPr>
                          <m:t>𝑛</m:t>
                        </m:r>
                      </m:sub>
                    </m:sSub>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𝑎</m:t>
                        </m:r>
                      </m:e>
                      <m:sub>
                        <m:r>
                          <a:rPr lang="en-US" altLang="zh-CN" i="1">
                            <a:solidFill>
                              <a:schemeClr val="tx1"/>
                            </a:solidFill>
                            <a:latin typeface="Cambria Math" panose="02040503050406030204" pitchFamily="18" charset="0"/>
                          </a:rPr>
                          <m:t>𝑛</m:t>
                        </m:r>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它一定是通过某一串</m:t>
                    </m:r>
                    <m:sSub>
                      <m:sSubPr>
                        <m:ctrlPr>
                          <a:rPr lang="en-US" altLang="zh-CN"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已经</m:t>
                        </m:r>
                        <m:r>
                          <a:rPr lang="zh-CN" altLang="en-US" i="1" smtClean="0">
                            <a:solidFill>
                              <a:schemeClr val="tx1"/>
                            </a:solidFill>
                            <a:latin typeface="Cambria Math" panose="02040503050406030204" pitchFamily="18" charset="0"/>
                          </a:rPr>
                          <m:t>求出来</m:t>
                        </m:r>
                        <m:r>
                          <a:rPr lang="zh-CN" altLang="en-US" i="1">
                            <a:solidFill>
                              <a:schemeClr val="tx1"/>
                            </a:solidFill>
                            <a:latin typeface="Cambria Math" panose="02040503050406030204" pitchFamily="18" charset="0"/>
                          </a:rPr>
                          <m:t>的</m:t>
                        </m:r>
                        <m:r>
                          <a:rPr lang="en-US" altLang="zh-CN" i="1">
                            <a:solidFill>
                              <a:schemeClr val="tx1"/>
                            </a:solidFill>
                            <a:latin typeface="Cambria Math" panose="02040503050406030204" pitchFamily="18" charset="0"/>
                          </a:rPr>
                          <m:t>𝑎</m:t>
                        </m:r>
                      </m:e>
                      <m:sub>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𝑎</m:t>
                        </m:r>
                      </m:e>
                      <m:sub>
                        <m:r>
                          <a:rPr lang="en-US" altLang="zh-CN" i="1">
                            <a:solidFill>
                              <a:schemeClr val="tx1"/>
                            </a:solidFill>
                            <a:latin typeface="Cambria Math" panose="02040503050406030204" pitchFamily="18" charset="0"/>
                          </a:rPr>
                          <m:t>2</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𝑎</m:t>
                        </m:r>
                      </m:e>
                      <m:sub>
                        <m:r>
                          <a:rPr lang="en-US" altLang="zh-CN" i="1">
                            <a:solidFill>
                              <a:schemeClr val="tx1"/>
                            </a:solidFill>
                            <a:latin typeface="Cambria Math" panose="02040503050406030204" pitchFamily="18" charset="0"/>
                          </a:rPr>
                          <m:t>𝑛</m:t>
                        </m:r>
                      </m:sub>
                    </m:sSub>
                    <m:r>
                      <a:rPr lang="en-US" altLang="zh-CN" i="1">
                        <a:solidFill>
                          <a:schemeClr val="tx1"/>
                        </a:solidFill>
                        <a:latin typeface="Cambria Math" panose="02040503050406030204" pitchFamily="18" charset="0"/>
                      </a:rPr>
                      <m:t>,</m:t>
                    </m:r>
                  </m:oMath>
                </a14:m>
                <a:r>
                  <a:rPr lang="zh-CN" altLang="en-US" dirty="0">
                    <a:solidFill>
                      <a:schemeClr val="tx1"/>
                    </a:solidFill>
                    <a:ea typeface="Microsoft YaHei UI" panose="020B0503020204020204" pitchFamily="34" charset="-122"/>
                  </a:rPr>
                  <a:t> 生成的</a:t>
                </a:r>
                <a14:m>
                  <m:oMath xmlns:m="http://schemas.openxmlformats.org/officeDocument/2006/math">
                    <m:r>
                      <a:rPr lang="zh-CN" altLang="en-US" i="1" dirty="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对于</m:t>
                    </m:r>
                  </m:oMath>
                </a14:m>
                <a:r>
                  <a:rPr lang="en-US" dirty="0">
                    <a:solidFill>
                      <a:schemeClr val="tx1"/>
                    </a:solidFill>
                    <a:ea typeface="Microsoft YaHei UI" panose="020B0503020204020204" pitchFamily="34" charset="-122"/>
                  </a:rPr>
                  <a:t>n+1</a:t>
                </a:r>
                <a:r>
                  <a:rPr lang="zh-CN" altLang="en-US" dirty="0">
                    <a:solidFill>
                      <a:schemeClr val="tx1"/>
                    </a:solidFill>
                    <a:ea typeface="Microsoft YaHei UI" panose="020B0503020204020204" pitchFamily="34" charset="-122"/>
                  </a:rPr>
                  <a:t>情况时候的</a:t>
                </a:r>
                <a:r>
                  <a:rPr lang="en-US" altLang="zh-CN" dirty="0">
                    <a:solidFill>
                      <a:schemeClr val="tx1"/>
                    </a:solidFill>
                    <a:ea typeface="Microsoft YaHei UI" panose="020B0503020204020204" pitchFamily="34" charset="-122"/>
                  </a:rPr>
                  <a:t>m</a:t>
                </a:r>
                <a:r>
                  <a:rPr lang="zh-CN" altLang="en-US" dirty="0">
                    <a:solidFill>
                      <a:schemeClr val="tx1"/>
                    </a:solidFill>
                    <a:ea typeface="Microsoft YaHei UI" panose="020B0503020204020204" pitchFamily="34" charset="-122"/>
                  </a:rPr>
                  <a:t>，如果对于</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𝑎</m:t>
                        </m:r>
                      </m:e>
                      <m:sub>
                        <m:r>
                          <a:rPr lang="en-US" altLang="zh-CN" i="1">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f>
                      <m:fPr>
                        <m:ctrlPr>
                          <a:rPr lang="en-US" altLang="zh-CN" b="0"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1</m:t>
                        </m:r>
                      </m:num>
                      <m:den>
                        <m:r>
                          <a:rPr lang="en-US" altLang="zh-CN" b="0" i="1" smtClean="0">
                            <a:solidFill>
                              <a:schemeClr val="tx1"/>
                            </a:solidFill>
                            <a:latin typeface="Cambria Math" panose="02040503050406030204" pitchFamily="18" charset="0"/>
                          </a:rPr>
                          <m:t>2</m:t>
                        </m:r>
                      </m:den>
                    </m:f>
                    <m:r>
                      <a:rPr lang="en-US" altLang="zh-CN" b="0" i="1" smtClean="0">
                        <a:solidFill>
                          <a:schemeClr val="tx1"/>
                        </a:solidFill>
                        <a:latin typeface="Cambria Math" panose="02040503050406030204" pitchFamily="18" charset="0"/>
                      </a:rPr>
                      <m:t>𝑚</m:t>
                    </m:r>
                  </m:oMath>
                </a14:m>
                <a:r>
                  <a:rPr lang="en-US" dirty="0">
                    <a:solidFill>
                      <a:schemeClr val="tx1"/>
                    </a:solidFill>
                    <a:ea typeface="Microsoft YaHei UI" panose="020B0503020204020204" pitchFamily="34" charset="-122"/>
                  </a:rPr>
                  <a:t>,</a:t>
                </a:r>
                <a:r>
                  <a:rPr lang="zh-CN" altLang="en-US" dirty="0">
                    <a:solidFill>
                      <a:schemeClr val="tx1"/>
                    </a:solidFill>
                    <a:ea typeface="Microsoft YaHei UI" panose="020B0503020204020204" pitchFamily="34" charset="-122"/>
                  </a:rPr>
                  <a:t>说明我们一定可以在</a:t>
                </a:r>
                <a:r>
                  <a:rPr lang="en-US" altLang="zh-CN" dirty="0">
                    <a:solidFill>
                      <a:schemeClr val="tx1"/>
                    </a:solidFill>
                    <a:ea typeface="Microsoft YaHei UI" panose="020B0503020204020204" pitchFamily="34" charset="-122"/>
                  </a:rPr>
                  <a:t>n</a:t>
                </a:r>
                <a:r>
                  <a:rPr lang="zh-CN" altLang="en-US" dirty="0">
                    <a:solidFill>
                      <a:schemeClr val="tx1"/>
                    </a:solidFill>
                    <a:ea typeface="Microsoft YaHei UI" panose="020B0503020204020204" pitchFamily="34" charset="-122"/>
                  </a:rPr>
                  <a:t>情况下增加一个</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𝑎</m:t>
                        </m:r>
                      </m:e>
                      <m:sub>
                        <m:r>
                          <a:rPr lang="en-US" altLang="zh-CN" i="1">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+1</m:t>
                        </m:r>
                      </m:sub>
                    </m:sSub>
                    <m:r>
                      <a:rPr lang="zh-CN" altLang="en-US" i="1">
                        <a:solidFill>
                          <a:schemeClr val="tx1"/>
                        </a:solidFill>
                        <a:latin typeface="Cambria Math" panose="02040503050406030204" pitchFamily="18" charset="0"/>
                      </a:rPr>
                      <m:t>，</m:t>
                    </m:r>
                  </m:oMath>
                </a14:m>
                <a:r>
                  <a:rPr lang="zh-CN" altLang="en-US" dirty="0">
                    <a:solidFill>
                      <a:schemeClr val="tx1"/>
                    </a:solidFill>
                    <a:ea typeface="Microsoft YaHei UI" panose="020B0503020204020204" pitchFamily="34" charset="-122"/>
                  </a:rPr>
                  <a:t>满足题目所需的要求。因此</a:t>
                </a:r>
                <a:r>
                  <a:rPr lang="en-US" altLang="zh-CN" dirty="0">
                    <a:solidFill>
                      <a:schemeClr val="tx1"/>
                    </a:solidFill>
                    <a:ea typeface="Microsoft YaHei UI" panose="020B0503020204020204" pitchFamily="34" charset="-122"/>
                  </a:rPr>
                  <a:t>n+1</a:t>
                </a:r>
                <a:r>
                  <a:rPr lang="zh-CN" altLang="en-US" dirty="0">
                    <a:solidFill>
                      <a:schemeClr val="tx1"/>
                    </a:solidFill>
                    <a:ea typeface="Microsoft YaHei UI" panose="020B0503020204020204" pitchFamily="34" charset="-122"/>
                  </a:rPr>
                  <a:t>的情况，相当于是所有的</a:t>
                </a:r>
                <a14:m>
                  <m:oMath xmlns:m="http://schemas.openxmlformats.org/officeDocument/2006/math">
                    <m:r>
                      <a:rPr lang="en-US" altLang="zh-CN" i="1" smtClean="0">
                        <a:solidFill>
                          <a:schemeClr val="tx1"/>
                        </a:solidFill>
                        <a:latin typeface="Cambria Math" panose="02040503050406030204" pitchFamily="18" charset="0"/>
                      </a:rPr>
                      <m:t> </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𝑎</m:t>
                        </m:r>
                      </m:e>
                      <m:sub>
                        <m:r>
                          <a:rPr lang="en-US" altLang="zh-CN" i="1">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f>
                      <m:fPr>
                        <m:ctrlPr>
                          <a:rPr lang="en-US" altLang="zh-CN" b="0"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1</m:t>
                        </m:r>
                      </m:num>
                      <m:den>
                        <m:r>
                          <a:rPr lang="en-US" altLang="zh-CN" b="0" i="1" smtClean="0">
                            <a:solidFill>
                              <a:schemeClr val="tx1"/>
                            </a:solidFill>
                            <a:latin typeface="Cambria Math" panose="02040503050406030204" pitchFamily="18" charset="0"/>
                          </a:rPr>
                          <m:t>2</m:t>
                        </m:r>
                      </m:den>
                    </m:f>
                    <m:r>
                      <a:rPr lang="en-US" altLang="zh-CN" b="0" i="1" smtClean="0">
                        <a:solidFill>
                          <a:schemeClr val="tx1"/>
                        </a:solidFill>
                        <a:latin typeface="Cambria Math" panose="02040503050406030204" pitchFamily="18" charset="0"/>
                      </a:rPr>
                      <m:t>𝑚</m:t>
                    </m:r>
                  </m:oMath>
                </a14:m>
                <a:r>
                  <a:rPr lang="zh-CN" altLang="en-US" dirty="0">
                    <a:solidFill>
                      <a:schemeClr val="tx1"/>
                    </a:solidFill>
                    <a:ea typeface="Microsoft YaHei UI" panose="020B0503020204020204" pitchFamily="34" charset="-122"/>
                  </a:rPr>
                  <a:t>情况下生成的结果。因此我们直接通过递推的方式求解即可。这里为了方便，定义数组</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m:rPr>
                            <m:sty m:val="p"/>
                          </m:rPr>
                          <a:rPr lang="en-US" altLang="zh-CN" i="1" smtClean="0">
                            <a:solidFill>
                              <a:schemeClr val="tx1"/>
                            </a:solidFill>
                            <a:latin typeface="Cambria Math" panose="02040503050406030204" pitchFamily="18" charset="0"/>
                          </a:rPr>
                          <m:t>d</m:t>
                        </m:r>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𝑖</m:t>
                            </m:r>
                          </m:e>
                        </m:d>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𝑗</m:t>
                            </m:r>
                          </m:e>
                        </m:d>
                      </m:e>
                      <m:sub>
                        <m:r>
                          <a:rPr lang="en-US" altLang="zh-CN" b="0" i="1" smtClean="0">
                            <a:solidFill>
                              <a:schemeClr val="tx1"/>
                            </a:solidFill>
                            <a:latin typeface="Cambria Math" panose="02040503050406030204" pitchFamily="18" charset="0"/>
                          </a:rPr>
                          <m:t> </m:t>
                        </m:r>
                      </m:sub>
                    </m:sSub>
                  </m:oMath>
                </a14:m>
                <a:r>
                  <a:rPr lang="zh-CN" altLang="en-US" dirty="0">
                    <a:solidFill>
                      <a:schemeClr val="tx1"/>
                    </a:solidFill>
                  </a:rPr>
                  <a:t>表示长度为</a:t>
                </a:r>
                <a:r>
                  <a:rPr lang="en-US" altLang="zh-CN" dirty="0" err="1">
                    <a:solidFill>
                      <a:schemeClr val="tx1"/>
                    </a:solidFill>
                  </a:rPr>
                  <a:t>i</a:t>
                </a:r>
                <a:r>
                  <a:rPr lang="zh-CN" altLang="en-US" dirty="0">
                    <a:solidFill>
                      <a:schemeClr val="tx1"/>
                    </a:solidFill>
                  </a:rPr>
                  <a:t>的序列，</a:t>
                </a:r>
                <a:r>
                  <a:rPr lang="en-US" altLang="zh-CN" dirty="0">
                    <a:solidFill>
                      <a:schemeClr val="tx1"/>
                    </a:solidFill>
                  </a:rPr>
                  <a:t>j</a:t>
                </a:r>
                <a:r>
                  <a:rPr lang="zh-CN" altLang="en-US" dirty="0">
                    <a:solidFill>
                      <a:schemeClr val="tx1"/>
                    </a:solidFill>
                  </a:rPr>
                  <a:t>是序列上界，那么由上述分析我们能就有</a:t>
                </a:r>
                <a:endParaRPr lang="en-US" altLang="zh-CN"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altLang="zh-CN" i="1">
                          <a:solidFill>
                            <a:schemeClr val="tx1"/>
                          </a:solidFill>
                          <a:latin typeface="Cambria Math" panose="02040503050406030204" pitchFamily="18" charset="0"/>
                        </a:rPr>
                        <m:t>d</m:t>
                      </m:r>
                      <m:d>
                        <m:dPr>
                          <m:begChr m:val="["/>
                          <m:endChr m:val="]"/>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𝑖</m:t>
                          </m:r>
                        </m:e>
                      </m:d>
                      <m:d>
                        <m:dPr>
                          <m:begChr m:val="["/>
                          <m:endChr m:val="]"/>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𝑗</m:t>
                          </m:r>
                        </m:e>
                      </m:d>
                      <m:r>
                        <a:rPr lang="en-US" altLang="zh-CN" b="0" i="1" smtClean="0">
                          <a:solidFill>
                            <a:schemeClr val="tx1"/>
                          </a:solidFill>
                          <a:latin typeface="Cambria Math" panose="02040503050406030204" pitchFamily="18" charset="0"/>
                        </a:rPr>
                        <m:t>=</m:t>
                      </m:r>
                      <m:nary>
                        <m:naryPr>
                          <m:chr m:val="∑"/>
                          <m:ctrlPr>
                            <a:rPr lang="pt-BR" altLang="zh-CN" b="0" i="1" smtClean="0">
                              <a:solidFill>
                                <a:schemeClr val="tx1"/>
                              </a:solidFill>
                              <a:latin typeface="Cambria Math" panose="02040503050406030204" pitchFamily="18" charset="0"/>
                            </a:rPr>
                          </m:ctrlPr>
                        </m:naryPr>
                        <m:sub>
                          <m:r>
                            <a:rPr lang="pt-BR" altLang="zh-CN" b="0" i="1" smtClean="0">
                              <a:solidFill>
                                <a:schemeClr val="tx1"/>
                              </a:solidFill>
                              <a:latin typeface="Cambria Math" panose="02040503050406030204" pitchFamily="18" charset="0"/>
                            </a:rPr>
                            <m:t>𝑘</m:t>
                          </m:r>
                          <m:r>
                            <a:rPr lang="pt-BR" altLang="zh-CN" b="0" i="1" smtClean="0">
                              <a:solidFill>
                                <a:schemeClr val="tx1"/>
                              </a:solidFill>
                              <a:latin typeface="Cambria Math" panose="02040503050406030204" pitchFamily="18" charset="0"/>
                            </a:rPr>
                            <m:t>=0</m:t>
                          </m:r>
                        </m:sub>
                        <m:sup>
                          <m:f>
                            <m:fPr>
                              <m:ctrlPr>
                                <a:rPr lang="en-US" altLang="zh-CN" b="0" i="1" smtClean="0">
                                  <a:solidFill>
                                    <a:schemeClr val="tx1"/>
                                  </a:solidFill>
                                  <a:latin typeface="Cambria Math" panose="02040503050406030204" pitchFamily="18" charset="0"/>
                                </a:rPr>
                              </m:ctrlPr>
                            </m:fPr>
                            <m:num>
                              <m:r>
                                <m:rPr>
                                  <m:sty m:val="p"/>
                                </m:rPr>
                                <a:rPr lang="en-US" altLang="zh-CN" i="1">
                                  <a:solidFill>
                                    <a:schemeClr val="tx1"/>
                                  </a:solidFill>
                                  <a:latin typeface="Cambria Math" panose="02040503050406030204" pitchFamily="18" charset="0"/>
                                </a:rPr>
                                <m:t>j</m:t>
                              </m:r>
                            </m:num>
                            <m:den>
                              <m:r>
                                <a:rPr lang="en-US" altLang="zh-CN" b="0" i="1" smtClean="0">
                                  <a:solidFill>
                                    <a:schemeClr val="tx1"/>
                                  </a:solidFill>
                                  <a:latin typeface="Cambria Math" panose="02040503050406030204" pitchFamily="18" charset="0"/>
                                </a:rPr>
                                <m:t>2</m:t>
                              </m:r>
                            </m:den>
                          </m:f>
                        </m:sup>
                        <m:e>
                          <m:r>
                            <a:rPr lang="en-US" altLang="zh-CN" b="0" i="1" smtClean="0">
                              <a:solidFill>
                                <a:schemeClr val="tx1"/>
                              </a:solidFill>
                              <a:latin typeface="Cambria Math" panose="02040503050406030204" pitchFamily="18" charset="0"/>
                            </a:rPr>
                            <m:t> </m:t>
                          </m:r>
                        </m:e>
                      </m:nary>
                      <m:r>
                        <a:rPr lang="en-US" altLang="zh-CN" b="0" i="1" smtClean="0">
                          <a:solidFill>
                            <a:schemeClr val="tx1"/>
                          </a:solidFill>
                          <a:latin typeface="Cambria Math" panose="02040503050406030204" pitchFamily="18" charset="0"/>
                        </a:rPr>
                        <m:t>𝑑</m:t>
                      </m:r>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m:t>
                      </m:r>
                      <m:r>
                        <m:rPr>
                          <m:sty m:val="p"/>
                        </m:rPr>
                        <a:rPr lang="en-US" altLang="zh-CN" i="1">
                          <a:solidFill>
                            <a:schemeClr val="tx1"/>
                          </a:solidFill>
                          <a:latin typeface="Cambria Math" panose="02040503050406030204" pitchFamily="18" charset="0"/>
                        </a:rPr>
                        <m:t>k</m:t>
                      </m:r>
                      <m:r>
                        <a:rPr lang="en-US" altLang="zh-CN" b="0" i="1" smtClean="0">
                          <a:solidFill>
                            <a:schemeClr val="tx1"/>
                          </a:solidFill>
                          <a:latin typeface="Cambria Math" panose="02040503050406030204" pitchFamily="18" charset="0"/>
                        </a:rPr>
                        <m:t>]</m:t>
                      </m:r>
                    </m:oMath>
                  </m:oMathPara>
                </a14:m>
                <a:endParaRPr lang="en-US" altLang="zh-CN" dirty="0">
                  <a:solidFill>
                    <a:schemeClr val="tx1"/>
                  </a:solidFill>
                </a:endParaRPr>
              </a:p>
              <a:p>
                <a:endParaRPr lang="en-US" altLang="zh-CN" dirty="0">
                  <a:solidFill>
                    <a:schemeClr val="tx1"/>
                  </a:solidFill>
                </a:endParaRPr>
              </a:p>
              <a:p>
                <a:endParaRPr lang="en-US" dirty="0">
                  <a:solidFill>
                    <a:schemeClr val="tx1"/>
                  </a:solidFill>
                  <a:ea typeface="Microsoft YaHei UI"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4434" y="1502229"/>
                <a:ext cx="5364104" cy="4447761"/>
              </a:xfrm>
              <a:blipFill>
                <a:blip r:embed="rId3"/>
                <a:stretch>
                  <a:fillRect l="-909"/>
                </a:stretch>
              </a:blipFill>
            </p:spPr>
            <p:txBody>
              <a:bodyPr/>
              <a:lstStyle/>
              <a:p>
                <a:r>
                  <a:rPr lang="zh-CN" altLang="en-US">
                    <a:noFill/>
                  </a:rPr>
                  <a:t> </a:t>
                </a:r>
              </a:p>
            </p:txBody>
          </p:sp>
        </mc:Fallback>
      </mc:AlternateContent>
      <p:sp>
        <p:nvSpPr>
          <p:cNvPr id="10" name="矩形 9"/>
          <p:cNvSpPr/>
          <p:nvPr/>
        </p:nvSpPr>
        <p:spPr>
          <a:xfrm>
            <a:off x="1219958" y="5517728"/>
            <a:ext cx="4133055" cy="369332"/>
          </a:xfrm>
          <a:prstGeom prst="rect">
            <a:avLst/>
          </a:prstGeom>
        </p:spPr>
        <p:txBody>
          <a:bodyPr wrap="none">
            <a:spAutoFit/>
          </a:bodyPr>
          <a:lstStyle/>
          <a:p>
            <a:r>
              <a:rPr lang="en-US" dirty="0"/>
              <a:t>http://acm.hit.edu.cn/problemset/2024</a:t>
            </a:r>
          </a:p>
        </p:txBody>
      </p:sp>
      <p:sp>
        <p:nvSpPr>
          <p:cNvPr id="6" name="矩形 5"/>
          <p:cNvSpPr/>
          <p:nvPr/>
        </p:nvSpPr>
        <p:spPr>
          <a:xfrm>
            <a:off x="6045806" y="1556324"/>
            <a:ext cx="1219517" cy="369332"/>
          </a:xfrm>
          <a:prstGeom prst="rect">
            <a:avLst/>
          </a:prstGeom>
        </p:spPr>
        <p:txBody>
          <a:bodyPr wrap="square">
            <a:spAutoFit/>
          </a:bodyPr>
          <a:lstStyle/>
          <a:p>
            <a:r>
              <a:rPr lang="zh-CN" altLang="en-US" dirty="0">
                <a:ea typeface="Microsoft YaHei UI" panose="020B0503020204020204" pitchFamily="34" charset="-122"/>
              </a:rPr>
              <a:t>核心代码</a:t>
            </a:r>
            <a:endParaRPr lang="en-US" dirty="0">
              <a:ea typeface="Microsoft YaHei UI" panose="020B0503020204020204" pitchFamily="34" charset="-122"/>
            </a:endParaRPr>
          </a:p>
        </p:txBody>
      </p:sp>
      <p:pic>
        <p:nvPicPr>
          <p:cNvPr id="7" name="图片 6">
            <a:extLst>
              <a:ext uri="{FF2B5EF4-FFF2-40B4-BE49-F238E27FC236}">
                <a16:creationId xmlns:a16="http://schemas.microsoft.com/office/drawing/2014/main" id="{EE38B3B7-C1DB-49E2-B6B8-2EAEFFE67CDC}"/>
              </a:ext>
            </a:extLst>
          </p:cNvPr>
          <p:cNvPicPr>
            <a:picLocks noChangeAspect="1"/>
          </p:cNvPicPr>
          <p:nvPr/>
        </p:nvPicPr>
        <p:blipFill>
          <a:blip r:embed="rId4"/>
          <a:stretch>
            <a:fillRect/>
          </a:stretch>
        </p:blipFill>
        <p:spPr>
          <a:xfrm>
            <a:off x="6223464" y="1925656"/>
            <a:ext cx="5514106" cy="4006735"/>
          </a:xfrm>
          <a:prstGeom prst="rect">
            <a:avLst/>
          </a:prstGeom>
        </p:spPr>
      </p:pic>
      <p:pic>
        <p:nvPicPr>
          <p:cNvPr id="8" name="图片 7">
            <a:extLst>
              <a:ext uri="{FF2B5EF4-FFF2-40B4-BE49-F238E27FC236}">
                <a16:creationId xmlns:a16="http://schemas.microsoft.com/office/drawing/2014/main" id="{0ADC4FE2-A88A-442B-80D5-52FBF273AC7A}"/>
              </a:ext>
            </a:extLst>
          </p:cNvPr>
          <p:cNvPicPr>
            <a:picLocks noChangeAspect="1"/>
          </p:cNvPicPr>
          <p:nvPr/>
        </p:nvPicPr>
        <p:blipFill>
          <a:blip r:embed="rId5"/>
          <a:stretch>
            <a:fillRect/>
          </a:stretch>
        </p:blipFill>
        <p:spPr>
          <a:xfrm>
            <a:off x="1267175" y="6040258"/>
            <a:ext cx="9423884" cy="514376"/>
          </a:xfrm>
          <a:prstGeom prst="rect">
            <a:avLst/>
          </a:prstGeom>
        </p:spPr>
      </p:pic>
    </p:spTree>
    <p:extLst>
      <p:ext uri="{BB962C8B-B14F-4D97-AF65-F5344CB8AC3E}">
        <p14:creationId xmlns:p14="http://schemas.microsoft.com/office/powerpoint/2010/main" val="784642109"/>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1_TF10001108.potx" id="{D183F7B2-BB7C-4769-A654-F50CCFED9CE6}" vid="{19F569AA-F1B7-4CD3-A3E0-DFBF7B5FB0CC}"/>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欢迎使用 PowerPoint 2016</Template>
  <TotalTime>0</TotalTime>
  <Words>457</Words>
  <Application>Microsoft Office PowerPoint</Application>
  <PresentationFormat>宽屏</PresentationFormat>
  <Paragraphs>30</Paragraphs>
  <Slides>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Microsoft YaHei UI</vt:lpstr>
      <vt:lpstr>等线</vt:lpstr>
      <vt:lpstr>Arial</vt:lpstr>
      <vt:lpstr>Cambria Math</vt:lpstr>
      <vt:lpstr>Segoe UI</vt:lpstr>
      <vt:lpstr>欢迎文档</vt:lpstr>
      <vt:lpstr>SB大讲堂之数据结构</vt:lpstr>
      <vt:lpstr>线性结构</vt:lpstr>
      <vt:lpstr>2024 - Lenny‘s Lucky Lotto Lists 线性结构</vt:lpstr>
      <vt:lpstr>2024 - Lenny‘s Lucky Lotto Lists 线性结构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2019-12-21T12:07:45Z</dcterms:created>
  <dcterms:modified xsi:type="dcterms:W3CDTF">2019-12-25T11:06:42Z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