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8" r:id="rId3"/>
    <p:sldId id="259" r:id="rId4"/>
    <p:sldId id="260" r:id="rId5"/>
    <p:sldId id="284" r:id="rId6"/>
    <p:sldId id="266" r:id="rId7"/>
    <p:sldId id="291" r:id="rId8"/>
    <p:sldId id="261" r:id="rId9"/>
    <p:sldId id="289" r:id="rId10"/>
    <p:sldId id="267" r:id="rId11"/>
    <p:sldId id="290" r:id="rId12"/>
    <p:sldId id="292" r:id="rId13"/>
    <p:sldId id="286" r:id="rId14"/>
    <p:sldId id="287" r:id="rId15"/>
    <p:sldId id="288" r:id="rId16"/>
    <p:sldId id="283" r:id="rId17"/>
    <p:sldId id="271" r:id="rId18"/>
    <p:sldId id="28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49D"/>
    <a:srgbClr val="920A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4660"/>
  </p:normalViewPr>
  <p:slideViewPr>
    <p:cSldViewPr>
      <p:cViewPr varScale="1">
        <p:scale>
          <a:sx n="83" d="100"/>
          <a:sy n="83" d="100"/>
        </p:scale>
        <p:origin x="260" y="60"/>
      </p:cViewPr>
      <p:guideLst>
        <p:guide orient="horz" pos="208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5CE3F5-9498-49B3-928E-2C7A5F04EA98}" type="datetimeFigureOut">
              <a:rPr lang="zh-CN" altLang="en-US" smtClean="0"/>
              <a:t>2020/6/10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EE17DF-CAFC-4AFC-B771-88ED72882AC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CE3F5-9498-49B3-928E-2C7A5F04EA98}" type="datetimeFigureOut">
              <a:rPr lang="zh-CN" altLang="en-US" smtClean="0"/>
              <a:t>2020/6/10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E17DF-CAFC-4AFC-B771-88ED72882AC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6" name="等腰三角形 5"/>
          <p:cNvSpPr/>
          <p:nvPr/>
        </p:nvSpPr>
        <p:spPr>
          <a:xfrm rot="10800000">
            <a:off x="-6081487" y="-1179873"/>
            <a:ext cx="24354974" cy="3430515"/>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370554" y="1026836"/>
            <a:ext cx="1450892" cy="1450892"/>
          </a:xfrm>
          <a:prstGeom prst="ellipse">
            <a:avLst/>
          </a:prstGeom>
          <a:solidFill>
            <a:schemeClr val="bg1"/>
          </a:solidFill>
          <a:ln>
            <a:noFill/>
          </a:ln>
          <a:effectLst>
            <a:outerShdw blurRad="50800" dist="38100" dir="5400000" sx="101000" sy="101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17086" y="2852427"/>
            <a:ext cx="10557828" cy="583565"/>
          </a:xfrm>
          <a:prstGeom prst="rect">
            <a:avLst/>
          </a:prstGeom>
          <a:no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The Effects Ethnocentrism Has on World</a:t>
            </a:r>
            <a:endParaRPr lang="zh-CN" altLang="en-US" sz="32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4607561" y="4005064"/>
            <a:ext cx="2976880" cy="368300"/>
          </a:xfrm>
          <a:prstGeom prst="rect">
            <a:avLst/>
          </a:prstGeom>
          <a:noFill/>
        </p:spPr>
        <p:txBody>
          <a:bodyPr wrap="none" rtlCol="0">
            <a:spAutoFit/>
          </a:bodyPr>
          <a:lstStyle/>
          <a:p>
            <a:pPr algn="ctr"/>
            <a:r>
              <a:rPr lang="zh-CN" altLang="en-US" spc="200" dirty="0">
                <a:solidFill>
                  <a:schemeClr val="tx1">
                    <a:lumMod val="65000"/>
                    <a:lumOff val="35000"/>
                  </a:schemeClr>
                </a:solidFill>
                <a:latin typeface="微软雅黑" panose="020B0503020204020204" pitchFamily="34" charset="-122"/>
                <a:ea typeface="微软雅黑" panose="020B0503020204020204" pitchFamily="34" charset="-122"/>
              </a:rPr>
              <a:t>种族中心论对世界的影响</a:t>
            </a:r>
          </a:p>
        </p:txBody>
      </p:sp>
      <p:cxnSp>
        <p:nvCxnSpPr>
          <p:cNvPr id="8" name="直接连接符 7"/>
          <p:cNvCxnSpPr/>
          <p:nvPr/>
        </p:nvCxnSpPr>
        <p:spPr>
          <a:xfrm>
            <a:off x="1600200" y="4149080"/>
            <a:ext cx="2077453" cy="0"/>
          </a:xfrm>
          <a:prstGeom prst="line">
            <a:avLst/>
          </a:prstGeom>
          <a:ln w="12700">
            <a:gradFill flip="none" rotWithShape="1">
              <a:gsLst>
                <a:gs pos="100000">
                  <a:schemeClr val="tx1">
                    <a:lumMod val="85000"/>
                    <a:lumOff val="15000"/>
                  </a:schemeClr>
                </a:gs>
                <a:gs pos="0">
                  <a:schemeClr val="tx1">
                    <a:lumMod val="75000"/>
                    <a:lumOff val="2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8465457" y="4149080"/>
            <a:ext cx="2077453" cy="0"/>
          </a:xfrm>
          <a:prstGeom prst="line">
            <a:avLst/>
          </a:prstGeom>
          <a:ln w="12700">
            <a:gradFill flip="none" rotWithShape="1">
              <a:gsLst>
                <a:gs pos="100000">
                  <a:schemeClr val="tx1">
                    <a:lumMod val="85000"/>
                    <a:lumOff val="15000"/>
                  </a:schemeClr>
                </a:gs>
                <a:gs pos="0">
                  <a:schemeClr val="tx1">
                    <a:lumMod val="75000"/>
                    <a:lumOff val="2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817304" y="4937736"/>
            <a:ext cx="2557393" cy="459764"/>
            <a:chOff x="2013634" y="4937736"/>
            <a:chExt cx="2557393" cy="459764"/>
          </a:xfrm>
        </p:grpSpPr>
        <p:sp>
          <p:nvSpPr>
            <p:cNvPr id="19" name="矩形: 圆角 18"/>
            <p:cNvSpPr/>
            <p:nvPr/>
          </p:nvSpPr>
          <p:spPr>
            <a:xfrm>
              <a:off x="3023284" y="4937736"/>
              <a:ext cx="1495192" cy="459764"/>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2013634" y="4937736"/>
              <a:ext cx="1288366" cy="459764"/>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108879" y="4975707"/>
              <a:ext cx="1210589" cy="369332"/>
            </a:xfrm>
            <a:prstGeom prst="rect">
              <a:avLst/>
            </a:prstGeom>
            <a:noFill/>
          </p:spPr>
          <p:txBody>
            <a:bodyPr wrap="none" rtlCol="0">
              <a:spAutoFit/>
            </a:bodyPr>
            <a:lstStyle/>
            <a:p>
              <a:pPr algn="ctr"/>
              <a:r>
                <a:rPr lang="zh-CN" altLang="en-US" spc="200">
                  <a:solidFill>
                    <a:schemeClr val="bg1"/>
                  </a:solidFill>
                  <a:latin typeface="微软雅黑" panose="020B0503020204020204" pitchFamily="34" charset="-122"/>
                  <a:ea typeface="微软雅黑" panose="020B0503020204020204" pitchFamily="34" charset="-122"/>
                </a:rPr>
                <a:t>答辩人：</a:t>
              </a:r>
            </a:p>
          </p:txBody>
        </p:sp>
        <p:sp>
          <p:nvSpPr>
            <p:cNvPr id="18" name="文本框 17"/>
            <p:cNvSpPr txBox="1"/>
            <p:nvPr/>
          </p:nvSpPr>
          <p:spPr>
            <a:xfrm>
              <a:off x="3217186" y="4995664"/>
              <a:ext cx="1353841" cy="368300"/>
            </a:xfrm>
            <a:prstGeom prst="rect">
              <a:avLst/>
            </a:prstGeom>
            <a:noFill/>
          </p:spPr>
          <p:txBody>
            <a:bodyPr wrap="square" rtlCol="0">
              <a:spAutoFit/>
            </a:bodyPr>
            <a:lstStyle/>
            <a:p>
              <a:pPr algn="ctr"/>
              <a:r>
                <a:rPr lang="zh-CN" altLang="en-US" spc="200" dirty="0">
                  <a:solidFill>
                    <a:schemeClr val="tx1">
                      <a:lumMod val="85000"/>
                      <a:lumOff val="15000"/>
                    </a:schemeClr>
                  </a:solidFill>
                  <a:latin typeface="微软雅黑" panose="020B0503020204020204" pitchFamily="34" charset="-122"/>
                  <a:ea typeface="微软雅黑" panose="020B0503020204020204" pitchFamily="34" charset="-122"/>
                </a:rPr>
                <a:t>第六小组</a:t>
              </a:r>
            </a:p>
          </p:txBody>
        </p:sp>
      </p:grpSp>
      <p:pic>
        <p:nvPicPr>
          <p:cNvPr id="4" name="图片 3" descr="图片包含 游戏机, 桌子&#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162" y="1267244"/>
            <a:ext cx="962865" cy="962865"/>
          </a:xfrm>
          <a:prstGeom prst="rect">
            <a:avLst/>
          </a:prstGeom>
        </p:spPr>
      </p:pic>
      <p:sp>
        <p:nvSpPr>
          <p:cNvPr id="7" name="矩形 6"/>
          <p:cNvSpPr/>
          <p:nvPr/>
        </p:nvSpPr>
        <p:spPr>
          <a:xfrm>
            <a:off x="4782065" y="5499840"/>
            <a:ext cx="2682146" cy="369332"/>
          </a:xfrm>
          <a:prstGeom prst="rect">
            <a:avLst/>
          </a:prstGeom>
          <a:noFill/>
        </p:spPr>
        <p:txBody>
          <a:bodyPr wrap="none" lIns="91440" tIns="45720" rIns="91440" bIns="45720">
            <a:spAutoFit/>
          </a:bodyPr>
          <a:lstStyle/>
          <a:p>
            <a:pPr algn="ctr"/>
            <a:r>
              <a:rPr lang="zh-CN" altLang="en-US" spc="200" dirty="0">
                <a:solidFill>
                  <a:schemeClr val="tx1">
                    <a:lumMod val="85000"/>
                    <a:lumOff val="15000"/>
                  </a:schemeClr>
                </a:solidFill>
                <a:latin typeface="微软雅黑" panose="020B0503020204020204" pitchFamily="34" charset="-122"/>
                <a:ea typeface="微软雅黑" panose="020B0503020204020204" pitchFamily="34" charset="-122"/>
              </a:rPr>
              <a:t>王少博 张舒怡 胡春城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724508" y="1135348"/>
            <a:ext cx="10742984" cy="5273040"/>
            <a:chOff x="724508" y="1239520"/>
            <a:chExt cx="10742984" cy="5273040"/>
          </a:xfrm>
        </p:grpSpPr>
        <p:grpSp>
          <p:nvGrpSpPr>
            <p:cNvPr id="2" name="组合 1"/>
            <p:cNvGrpSpPr/>
            <p:nvPr/>
          </p:nvGrpSpPr>
          <p:grpSpPr>
            <a:xfrm>
              <a:off x="758736" y="1802408"/>
              <a:ext cx="10674528" cy="2017752"/>
              <a:chOff x="758736" y="1802408"/>
              <a:chExt cx="10674528" cy="2017752"/>
            </a:xfrm>
          </p:grpSpPr>
          <p:sp>
            <p:nvSpPr>
              <p:cNvPr id="23" name="矩形: 圆角 22"/>
              <p:cNvSpPr/>
              <p:nvPr/>
            </p:nvSpPr>
            <p:spPr>
              <a:xfrm>
                <a:off x="758736" y="1802408"/>
                <a:ext cx="10674528" cy="2017752"/>
              </a:xfrm>
              <a:prstGeom prst="roundRect">
                <a:avLst>
                  <a:gd name="adj" fmla="val 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276375" y="2579031"/>
                <a:ext cx="9444906" cy="923330"/>
              </a:xfrm>
              <a:prstGeom prst="rect">
                <a:avLst/>
              </a:prstGeom>
              <a:noFill/>
            </p:spPr>
            <p:txBody>
              <a:bodyPr wrap="square" rtlCol="0">
                <a:spAutoFit/>
              </a:bodyPr>
              <a:lstStyle/>
              <a:p>
                <a:pPr algn="just"/>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Cinema has been around our society since the beginning of the 20th century, and it is an important tool that allow to entertain and educate the viewer. Western companies are usually the leaders of the film industry. Thus, it is common to be exposed to content based on Westerners' point of view. </a:t>
                </a:r>
              </a:p>
            </p:txBody>
          </p:sp>
        </p:grpSp>
        <p:sp>
          <p:nvSpPr>
            <p:cNvPr id="13" name="矩形: 圆角 12"/>
            <p:cNvSpPr/>
            <p:nvPr/>
          </p:nvSpPr>
          <p:spPr>
            <a:xfrm flipV="1">
              <a:off x="724508" y="1239520"/>
              <a:ext cx="10742984" cy="843280"/>
            </a:xfrm>
            <a:prstGeom prst="roundRect">
              <a:avLst>
                <a:gd name="adj" fmla="val 49305"/>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14" name="文本框 13"/>
            <p:cNvSpPr txBox="1"/>
            <p:nvPr/>
          </p:nvSpPr>
          <p:spPr>
            <a:xfrm>
              <a:off x="4237534" y="1444042"/>
              <a:ext cx="3716933" cy="400110"/>
            </a:xfrm>
            <a:prstGeom prst="rect">
              <a:avLst/>
            </a:prstGeom>
            <a:noFill/>
          </p:spPr>
          <p:txBody>
            <a:bodyPr wrap="square" rtlCol="0">
              <a:spAutoFit/>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Effects on film</a:t>
              </a:r>
            </a:p>
          </p:txBody>
        </p:sp>
        <p:sp>
          <p:nvSpPr>
            <p:cNvPr id="18" name="文本框 17"/>
            <p:cNvSpPr txBox="1"/>
            <p:nvPr/>
          </p:nvSpPr>
          <p:spPr>
            <a:xfrm>
              <a:off x="4237534" y="4110316"/>
              <a:ext cx="3716933" cy="400110"/>
            </a:xfrm>
            <a:prstGeom prst="rect">
              <a:avLst/>
            </a:prstGeom>
            <a:noFill/>
          </p:spPr>
          <p:txBody>
            <a:bodyPr wrap="square" rtlCol="0">
              <a:spAutoFit/>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Examples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6" name="矩形: 圆角 25"/>
            <p:cNvSpPr/>
            <p:nvPr/>
          </p:nvSpPr>
          <p:spPr>
            <a:xfrm>
              <a:off x="758736" y="4494808"/>
              <a:ext cx="10674528" cy="2017752"/>
            </a:xfrm>
            <a:prstGeom prst="roundRect">
              <a:avLst>
                <a:gd name="adj" fmla="val 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flipV="1">
              <a:off x="724508" y="3931920"/>
              <a:ext cx="10742984" cy="843280"/>
            </a:xfrm>
            <a:prstGeom prst="roundRect">
              <a:avLst>
                <a:gd name="adj" fmla="val 49305"/>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30" name="文本框 29"/>
            <p:cNvSpPr txBox="1"/>
            <p:nvPr/>
          </p:nvSpPr>
          <p:spPr>
            <a:xfrm>
              <a:off x="4237534" y="4166922"/>
              <a:ext cx="3716933" cy="400110"/>
            </a:xfrm>
            <a:prstGeom prst="rect">
              <a:avLst/>
            </a:prstGeom>
            <a:noFill/>
          </p:spPr>
          <p:txBody>
            <a:bodyPr wrap="square" rtlCol="0">
              <a:spAutoFit/>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Example</a:t>
              </a:r>
            </a:p>
          </p:txBody>
        </p:sp>
      </p:grpSp>
      <p:pic>
        <p:nvPicPr>
          <p:cNvPr id="21" name="图片 20"/>
          <p:cNvPicPr/>
          <p:nvPr/>
        </p:nvPicPr>
        <p:blipFill>
          <a:blip r:embed="rId3">
            <a:extLst>
              <a:ext uri="{28A0092B-C50C-407E-A947-70E740481C1C}">
                <a14:useLocalDpi xmlns:a14="http://schemas.microsoft.com/office/drawing/2010/main" val="0"/>
              </a:ext>
            </a:extLst>
          </a:blip>
          <a:srcRect/>
          <a:stretch>
            <a:fillRect/>
          </a:stretch>
        </p:blipFill>
        <p:spPr bwMode="auto">
          <a:xfrm>
            <a:off x="3003732" y="4776735"/>
            <a:ext cx="1229360" cy="1229360"/>
          </a:xfrm>
          <a:prstGeom prst="rect">
            <a:avLst/>
          </a:prstGeom>
          <a:noFill/>
          <a:ln>
            <a:noFill/>
          </a:ln>
        </p:spPr>
      </p:pic>
      <p:pic>
        <p:nvPicPr>
          <p:cNvPr id="22" name="图片 21"/>
          <p:cNvPicPr/>
          <p:nvPr/>
        </p:nvPicPr>
        <p:blipFill>
          <a:blip r:embed="rId4">
            <a:extLst>
              <a:ext uri="{28A0092B-C50C-407E-A947-70E740481C1C}">
                <a14:useLocalDpi xmlns:a14="http://schemas.microsoft.com/office/drawing/2010/main" val="0"/>
              </a:ext>
            </a:extLst>
          </a:blip>
          <a:srcRect/>
          <a:stretch>
            <a:fillRect/>
          </a:stretch>
        </p:blipFill>
        <p:spPr bwMode="auto">
          <a:xfrm>
            <a:off x="7680176" y="4947236"/>
            <a:ext cx="979805" cy="608330"/>
          </a:xfrm>
          <a:prstGeom prst="rect">
            <a:avLst/>
          </a:prstGeom>
          <a:noFill/>
          <a:ln>
            <a:noFill/>
          </a:ln>
        </p:spPr>
      </p:pic>
      <p:sp>
        <p:nvSpPr>
          <p:cNvPr id="6" name="文本框 5"/>
          <p:cNvSpPr txBox="1"/>
          <p:nvPr/>
        </p:nvSpPr>
        <p:spPr>
          <a:xfrm>
            <a:off x="2043610" y="5927136"/>
            <a:ext cx="3955218" cy="369332"/>
          </a:xfrm>
          <a:prstGeom prst="rect">
            <a:avLst/>
          </a:prstGeom>
          <a:noFill/>
        </p:spPr>
        <p:txBody>
          <a:bodyPr wrap="square" rtlCol="0">
            <a:spAutoFit/>
          </a:bodyPr>
          <a:lstStyle/>
          <a:p>
            <a:r>
              <a:rPr lang="en-US" altLang="zh-CN" dirty="0"/>
              <a:t>Ethnocentrism in Western films</a:t>
            </a:r>
            <a:endParaRPr lang="zh-CN" altLang="en-US" dirty="0"/>
          </a:p>
        </p:txBody>
      </p:sp>
      <p:sp>
        <p:nvSpPr>
          <p:cNvPr id="24" name="文本框 23"/>
          <p:cNvSpPr txBox="1"/>
          <p:nvPr/>
        </p:nvSpPr>
        <p:spPr>
          <a:xfrm>
            <a:off x="5920772" y="5927136"/>
            <a:ext cx="5529606" cy="369332"/>
          </a:xfrm>
          <a:prstGeom prst="rect">
            <a:avLst/>
          </a:prstGeom>
          <a:noFill/>
        </p:spPr>
        <p:txBody>
          <a:bodyPr wrap="square" rtlCol="0">
            <a:spAutoFit/>
          </a:bodyPr>
          <a:lstStyle/>
          <a:p>
            <a:r>
              <a:rPr lang="en-US" altLang="zh-CN" dirty="0"/>
              <a:t>Aladdin from Disney as an example of ethnocentrism</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162047" y="3745289"/>
            <a:ext cx="184733" cy="3047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p:cNvGrpSpPr/>
          <p:nvPr/>
        </p:nvGrpSpPr>
        <p:grpSpPr>
          <a:xfrm>
            <a:off x="922774" y="1701323"/>
            <a:ext cx="10340272" cy="1172195"/>
            <a:chOff x="2013634" y="4924892"/>
            <a:chExt cx="2229680" cy="362845"/>
          </a:xfrm>
        </p:grpSpPr>
        <p:sp>
          <p:nvSpPr>
            <p:cNvPr id="28" name="矩形: 圆角 27"/>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文本框 31"/>
            <p:cNvSpPr txBox="1"/>
            <p:nvPr/>
          </p:nvSpPr>
          <p:spPr>
            <a:xfrm>
              <a:off x="2049016" y="5063545"/>
              <a:ext cx="672359" cy="114324"/>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Effects on Social Media</a:t>
              </a:r>
              <a:endParaRPr lang="zh-CN" altLang="en-US" spc="200" dirty="0">
                <a:solidFill>
                  <a:schemeClr val="bg1"/>
                </a:solidFill>
                <a:latin typeface="微软雅黑" panose="020B0503020204020204" pitchFamily="34" charset="-122"/>
                <a:ea typeface="微软雅黑" panose="020B0503020204020204" pitchFamily="34" charset="-122"/>
              </a:endParaRPr>
            </a:p>
          </p:txBody>
        </p:sp>
      </p:grpSp>
      <p:sp>
        <p:nvSpPr>
          <p:cNvPr id="33" name="文本框 32"/>
          <p:cNvSpPr txBox="1"/>
          <p:nvPr/>
        </p:nvSpPr>
        <p:spPr>
          <a:xfrm>
            <a:off x="3913849" y="2070345"/>
            <a:ext cx="6768754" cy="523220"/>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Social media plays an essential role in society, and it is considered an important part of human life. </a:t>
            </a:r>
          </a:p>
        </p:txBody>
      </p:sp>
      <p:sp>
        <p:nvSpPr>
          <p:cNvPr id="31" name="矩形: 圆角 30"/>
          <p:cNvSpPr/>
          <p:nvPr/>
        </p:nvSpPr>
        <p:spPr>
          <a:xfrm>
            <a:off x="5159896" y="2995510"/>
            <a:ext cx="6768752" cy="3436281"/>
          </a:xfrm>
          <a:prstGeom prst="roundRect">
            <a:avLst>
              <a:gd name="adj" fmla="val 0"/>
            </a:avLst>
          </a:prstGeom>
          <a:solidFill>
            <a:schemeClr val="bg1">
              <a:lumMod val="95000"/>
            </a:schemeClr>
          </a:solidFill>
          <a:ln>
            <a:solidFill>
              <a:schemeClr val="accent1">
                <a:lumMod val="75000"/>
              </a:schemeClr>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Similarly to the film industry, social media platforms are mainly owned by Western companies. For example, in the present, the most popular social media platforms are Facebook and Instagram, which are owned by the American Mark Zuckerberg. In today's world, a considerable amount of people is exposed to social media, whose purpose is to</a:t>
            </a:r>
            <a:r>
              <a:rPr lang="en-US" altLang="zh-CN" sz="1600" dirty="0">
                <a:solidFill>
                  <a:srgbClr val="FF0000"/>
                </a:solidFill>
              </a:rPr>
              <a:t> encourage interaction among users</a:t>
            </a:r>
            <a:r>
              <a:rPr lang="en-US" altLang="zh-CN" sz="1600" dirty="0">
                <a:solidFill>
                  <a:schemeClr val="tx1"/>
                </a:solidFill>
              </a:rPr>
              <a:t>. Social media has been associated with increase of access and interaction, and </a:t>
            </a:r>
            <a:r>
              <a:rPr lang="en-US" altLang="zh-CN" sz="1600" dirty="0">
                <a:solidFill>
                  <a:srgbClr val="FF0000"/>
                </a:solidFill>
              </a:rPr>
              <a:t>a tool created for information delivery and exchange of information.</a:t>
            </a:r>
            <a:r>
              <a:rPr lang="en-US" altLang="zh-CN" sz="1600" dirty="0">
                <a:solidFill>
                  <a:schemeClr val="tx1"/>
                </a:solidFill>
              </a:rPr>
              <a:t> However, that exchange of information can be blocked by ethnocentrism because it can </a:t>
            </a:r>
            <a:r>
              <a:rPr lang="en-US" altLang="zh-CN" sz="1600" dirty="0">
                <a:solidFill>
                  <a:srgbClr val="FF0000"/>
                </a:solidFill>
              </a:rPr>
              <a:t>diminish the interest of interacting with people from other cultures, it also can act as a discouraging factor in pursuing intercultural friendships</a:t>
            </a:r>
            <a:r>
              <a:rPr lang="en-US" altLang="zh-CN" sz="1600" dirty="0">
                <a:solidFill>
                  <a:schemeClr val="tx1"/>
                </a:solidFill>
              </a:rPr>
              <a:t>. In this way, ethnocentrism affects social media not only because the majority of the content came from the West but also because it </a:t>
            </a:r>
            <a:r>
              <a:rPr lang="en-US" altLang="zh-CN" sz="1600" dirty="0">
                <a:solidFill>
                  <a:srgbClr val="FF0000"/>
                </a:solidFill>
              </a:rPr>
              <a:t>can decrease the interaction with other users due to their culture</a:t>
            </a:r>
            <a:r>
              <a:rPr lang="en-US" altLang="zh-CN" sz="1600" dirty="0">
                <a:solidFill>
                  <a:schemeClr val="tx1"/>
                </a:solidFill>
              </a:rPr>
              <a:t>.</a:t>
            </a:r>
            <a:endParaRPr lang="zh-CN" altLang="en-US" sz="1600" dirty="0">
              <a:solidFill>
                <a:schemeClr val="tx1"/>
              </a:solidFill>
            </a:endParaRPr>
          </a:p>
        </p:txBody>
      </p:sp>
      <p:pic>
        <p:nvPicPr>
          <p:cNvPr id="2" name="图片 1"/>
          <p:cNvPicPr>
            <a:picLocks noChangeAspect="1"/>
          </p:cNvPicPr>
          <p:nvPr/>
        </p:nvPicPr>
        <p:blipFill>
          <a:blip r:embed="rId3"/>
          <a:stretch>
            <a:fillRect/>
          </a:stretch>
        </p:blipFill>
        <p:spPr>
          <a:xfrm>
            <a:off x="461814" y="3400248"/>
            <a:ext cx="4518556" cy="24475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28324" y="2186138"/>
            <a:ext cx="2939436" cy="2939436"/>
            <a:chOff x="-1984396" y="2623018"/>
            <a:chExt cx="2372494" cy="2372494"/>
          </a:xfrm>
        </p:grpSpPr>
        <p:sp>
          <p:nvSpPr>
            <p:cNvPr id="22" name="椭圆 21"/>
            <p:cNvSpPr/>
            <p:nvPr/>
          </p:nvSpPr>
          <p:spPr>
            <a:xfrm>
              <a:off x="-1984396" y="2623018"/>
              <a:ext cx="2372494" cy="2372494"/>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5" name="文本框 14"/>
            <p:cNvSpPr txBox="1"/>
            <p:nvPr/>
          </p:nvSpPr>
          <p:spPr>
            <a:xfrm>
              <a:off x="-1867218" y="3172038"/>
              <a:ext cx="2088232" cy="1266913"/>
            </a:xfrm>
            <a:prstGeom prst="rect">
              <a:avLst/>
            </a:prstGeom>
            <a:noFill/>
          </p:spPr>
          <p:txBody>
            <a:bodyPr wrap="square" rtlCol="0">
              <a:spAutoFit/>
            </a:bodyPr>
            <a:lstStyle/>
            <a:p>
              <a:pPr algn="ctr"/>
              <a:r>
                <a:rPr lang="en-US" altLang="zh-CN" sz="3200" kern="100" dirty="0">
                  <a:solidFill>
                    <a:schemeClr val="bg1"/>
                  </a:solidFill>
                  <a:latin typeface="Times New Roman" panose="02020603050405020304" pitchFamily="18" charset="0"/>
                  <a:ea typeface="宋体" panose="02010600030101010101" pitchFamily="2" charset="-122"/>
                  <a:cs typeface="黑体" panose="02010609060101010101" charset="-122"/>
                </a:rPr>
                <a:t>Effects in Popular Culture</a:t>
              </a:r>
              <a:endParaRPr lang="zh-CN" altLang="en-US" sz="3200" spc="2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4269096" y="1860468"/>
            <a:ext cx="2939436" cy="954008"/>
            <a:chOff x="2675816" y="1514873"/>
            <a:chExt cx="8314911" cy="954008"/>
          </a:xfrm>
        </p:grpSpPr>
        <p:sp>
          <p:nvSpPr>
            <p:cNvPr id="24" name="矩形: 圆角 23"/>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Movie</a:t>
              </a:r>
              <a:endParaRPr lang="zh-CN" altLang="en-US" dirty="0">
                <a:solidFill>
                  <a:schemeClr val="tx1"/>
                </a:solidFill>
              </a:endParaRPr>
            </a:p>
          </p:txBody>
        </p:sp>
        <p:sp>
          <p:nvSpPr>
            <p:cNvPr id="20" name="文本框 19"/>
            <p:cNvSpPr txBox="1"/>
            <p:nvPr/>
          </p:nvSpPr>
          <p:spPr>
            <a:xfrm>
              <a:off x="3229998" y="1709624"/>
              <a:ext cx="7342434" cy="307777"/>
            </a:xfrm>
            <a:prstGeom prst="rect">
              <a:avLst/>
            </a:prstGeom>
            <a:noFill/>
          </p:spPr>
          <p:txBody>
            <a:bodyPr wrap="square" rtlCol="0">
              <a:spAutoFit/>
            </a:bodyPr>
            <a:lstStyle/>
            <a:p>
              <a:pPr algn="just"/>
              <a:endPar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endParaRPr>
            </a:p>
          </p:txBody>
        </p:sp>
      </p:grpSp>
      <p:grpSp>
        <p:nvGrpSpPr>
          <p:cNvPr id="25" name="组合 24"/>
          <p:cNvGrpSpPr/>
          <p:nvPr/>
        </p:nvGrpSpPr>
        <p:grpSpPr>
          <a:xfrm>
            <a:off x="4367808" y="4517948"/>
            <a:ext cx="2939436" cy="954008"/>
            <a:chOff x="2675816" y="1514873"/>
            <a:chExt cx="8314911" cy="954008"/>
          </a:xfrm>
        </p:grpSpPr>
        <p:sp>
          <p:nvSpPr>
            <p:cNvPr id="26" name="矩形: 圆角 25"/>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220035" y="1827708"/>
              <a:ext cx="7342434" cy="369332"/>
            </a:xfrm>
            <a:prstGeom prst="rect">
              <a:avLst/>
            </a:prstGeom>
            <a:noFill/>
          </p:spPr>
          <p:txBody>
            <a:bodyPr wrap="square" rtlCol="0">
              <a:spAutoFit/>
            </a:bodyPr>
            <a:lstStyle/>
            <a:p>
              <a:pPr algn="ctr"/>
              <a:r>
                <a:rPr lang="en-US" altLang="zh-CN" dirty="0"/>
                <a:t>TV</a:t>
              </a:r>
              <a:endParaRPr lang="zh-CN" altLang="en-US" dirty="0"/>
            </a:p>
          </p:txBody>
        </p:sp>
      </p:grpSp>
      <p:grpSp>
        <p:nvGrpSpPr>
          <p:cNvPr id="31" name="组合 30"/>
          <p:cNvGrpSpPr/>
          <p:nvPr/>
        </p:nvGrpSpPr>
        <p:grpSpPr>
          <a:xfrm>
            <a:off x="4367808" y="3189208"/>
            <a:ext cx="2939436" cy="954008"/>
            <a:chOff x="1008376" y="1470373"/>
            <a:chExt cx="8314911" cy="954008"/>
          </a:xfrm>
        </p:grpSpPr>
        <p:sp>
          <p:nvSpPr>
            <p:cNvPr id="32" name="矩形: 圆角 31"/>
            <p:cNvSpPr/>
            <p:nvPr/>
          </p:nvSpPr>
          <p:spPr>
            <a:xfrm>
              <a:off x="1008376" y="14703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562558" y="1762711"/>
              <a:ext cx="7342434" cy="369332"/>
            </a:xfrm>
            <a:prstGeom prst="rect">
              <a:avLst/>
            </a:prstGeom>
            <a:noFill/>
          </p:spPr>
          <p:txBody>
            <a:bodyPr wrap="square" rtlCol="0">
              <a:spAutoFit/>
            </a:bodyPr>
            <a:lstStyle/>
            <a:p>
              <a:pPr algn="ctr"/>
              <a:r>
                <a:rPr lang="en-US" altLang="zh-CN" kern="100" dirty="0">
                  <a:solidFill>
                    <a:schemeClr val="tx1">
                      <a:lumMod val="75000"/>
                      <a:lumOff val="25000"/>
                    </a:schemeClr>
                  </a:solidFill>
                  <a:ea typeface="宋体" panose="02010600030101010101" pitchFamily="2" charset="-122"/>
                  <a:cs typeface="黑体" panose="02010609060101010101" charset="-122"/>
                </a:rPr>
                <a:t>Literature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13" name="梯形 12"/>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166943" y="847918"/>
            <a:ext cx="3851934" cy="323165"/>
          </a:xfrm>
          <a:prstGeom prst="rect">
            <a:avLst/>
          </a:prstGeom>
          <a:noFill/>
        </p:spPr>
        <p:txBody>
          <a:bodyPr wrap="square" rtlCol="0">
            <a:spAutoFit/>
          </a:bodyPr>
          <a:lstStyle/>
          <a:p>
            <a:pPr algn="ctr"/>
            <a:r>
              <a:rPr lang="en-US" altLang="zh-CN" sz="1500" dirty="0">
                <a:solidFill>
                  <a:schemeClr val="bg1"/>
                </a:solidFill>
                <a:latin typeface="Times New Roman" panose="02020603050405020304" pitchFamily="18" charset="0"/>
                <a:cs typeface="Times New Roman" panose="02020603050405020304" pitchFamily="18" charset="0"/>
              </a:rPr>
              <a:t>Ethnocentrism in Pop Culture</a:t>
            </a:r>
            <a:endParaRPr lang="zh-CN" altLang="en-US" sz="1500" dirty="0">
              <a:solidFill>
                <a:schemeClr val="bg1"/>
              </a:solidFill>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925864" y="1654628"/>
            <a:ext cx="10340272" cy="1172195"/>
            <a:chOff x="2013634" y="4924892"/>
            <a:chExt cx="2229680" cy="362845"/>
          </a:xfrm>
        </p:grpSpPr>
        <p:sp>
          <p:nvSpPr>
            <p:cNvPr id="16" name="矩形: 圆角 15"/>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p:cNvSpPr txBox="1"/>
            <p:nvPr/>
          </p:nvSpPr>
          <p:spPr>
            <a:xfrm>
              <a:off x="2672182" y="5034902"/>
              <a:ext cx="1459551" cy="161959"/>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In the movies, ethnocentrism isn't often presented as a serious problem. It serves more as an entertaining device. </a:t>
              </a:r>
            </a:p>
          </p:txBody>
        </p:sp>
        <p:sp>
          <p:nvSpPr>
            <p:cNvPr id="20" name="文本框 19"/>
            <p:cNvSpPr txBox="1"/>
            <p:nvPr/>
          </p:nvSpPr>
          <p:spPr>
            <a:xfrm>
              <a:off x="2023490" y="5055040"/>
              <a:ext cx="636614" cy="114324"/>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In the Movies</a:t>
              </a:r>
              <a:endParaRPr lang="zh-CN" altLang="en-US" spc="200" dirty="0">
                <a:solidFill>
                  <a:schemeClr val="bg1"/>
                </a:solidFill>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2162047" y="3745289"/>
            <a:ext cx="184733" cy="3047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p:cNvSpPr txBox="1"/>
          <p:nvPr/>
        </p:nvSpPr>
        <p:spPr>
          <a:xfrm>
            <a:off x="971574" y="3880384"/>
            <a:ext cx="2576289" cy="369332"/>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In Television</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矩形: 圆角 30"/>
          <p:cNvSpPr/>
          <p:nvPr/>
        </p:nvSpPr>
        <p:spPr>
          <a:xfrm>
            <a:off x="5159896" y="2995510"/>
            <a:ext cx="6768752" cy="3436281"/>
          </a:xfrm>
          <a:prstGeom prst="roundRect">
            <a:avLst>
              <a:gd name="adj" fmla="val 0"/>
            </a:avLst>
          </a:prstGeom>
          <a:solidFill>
            <a:schemeClr val="bg1">
              <a:lumMod val="95000"/>
            </a:schemeClr>
          </a:solidFill>
          <a:ln>
            <a:solidFill>
              <a:schemeClr val="accent1">
                <a:lumMod val="75000"/>
              </a:schemeClr>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In the movies, ethnocentrism isn't often presented as a serious problem. It serves more as an entertaining device. The father in My Big Fat Greek Wedding constantly states that he can trace any word back to Greek origins. Furthermore, the entire movie is centered around the thrills and issues of planning a Greek wedding. Ultimately, though, the movie has a happy ending, subtly suggesting that the positives outweigh the negatives. Another example of ethnocentrism covered with humor occurs in the comedy American Wedding. Upon learning that her grandson isn't marrying a Jewish girl, Jim's grandmother becomes inconsolable. Furthermore, Michelle's father makes the mistake of toasting to his soon-to-be in-laws with hopes that they'll sit many happy </a:t>
            </a:r>
            <a:r>
              <a:rPr lang="en-US" altLang="zh-CN" sz="1600" dirty="0" err="1">
                <a:solidFill>
                  <a:schemeClr val="tx1"/>
                </a:solidFill>
              </a:rPr>
              <a:t>shivas</a:t>
            </a:r>
            <a:r>
              <a:rPr lang="en-US" altLang="zh-CN" sz="1600" dirty="0">
                <a:solidFill>
                  <a:schemeClr val="tx1"/>
                </a:solidFill>
              </a:rPr>
              <a:t> together. He's painted as a fool for his statement, and the movie subtly indicates a Jewish ethnocentrism.</a:t>
            </a:r>
            <a:endParaRPr lang="zh-CN" altLang="en-US" sz="1600" dirty="0">
              <a:solidFill>
                <a:schemeClr val="tx1"/>
              </a:solidFill>
            </a:endParaRPr>
          </a:p>
        </p:txBody>
      </p:sp>
      <p:pic>
        <p:nvPicPr>
          <p:cNvPr id="6146" name="Picture 2" descr="An Examination of Native Americans in Film and Rise of Nativ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864" y="2912353"/>
            <a:ext cx="3519438" cy="3519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13" name="梯形 12"/>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166943" y="847918"/>
            <a:ext cx="3851934" cy="323165"/>
          </a:xfrm>
          <a:prstGeom prst="rect">
            <a:avLst/>
          </a:prstGeom>
          <a:noFill/>
        </p:spPr>
        <p:txBody>
          <a:bodyPr wrap="square" rtlCol="0">
            <a:spAutoFit/>
          </a:bodyPr>
          <a:lstStyle/>
          <a:p>
            <a:pPr algn="ctr"/>
            <a:r>
              <a:rPr lang="en-US" altLang="zh-CN" sz="1500" dirty="0">
                <a:solidFill>
                  <a:schemeClr val="bg1"/>
                </a:solidFill>
                <a:latin typeface="Times New Roman" panose="02020603050405020304" pitchFamily="18" charset="0"/>
                <a:cs typeface="Times New Roman" panose="02020603050405020304" pitchFamily="18" charset="0"/>
              </a:rPr>
              <a:t>Ethnocentrism in Pop Culture</a:t>
            </a:r>
            <a:endParaRPr lang="zh-CN" altLang="en-US" sz="1500" dirty="0">
              <a:solidFill>
                <a:schemeClr val="bg1"/>
              </a:solidFill>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925864" y="1654628"/>
            <a:ext cx="10340272" cy="1172195"/>
            <a:chOff x="2013634" y="4924892"/>
            <a:chExt cx="2229680" cy="362845"/>
          </a:xfrm>
        </p:grpSpPr>
        <p:sp>
          <p:nvSpPr>
            <p:cNvPr id="16" name="矩形: 圆角 15"/>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p:cNvSpPr txBox="1"/>
            <p:nvPr/>
          </p:nvSpPr>
          <p:spPr>
            <a:xfrm>
              <a:off x="2660104" y="4980847"/>
              <a:ext cx="1459551" cy="295337"/>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If you have Amazon Prime, you've probably seen ads for The Marvelous Mrs. Maisel. It tells the story of a young Jewish girl living in New York City in the 1950s. She was raised by strict Jewish parents, went off to college, and then married a nice Jewish boy. A few years into their marriage, her husband left her for - Heaven forbid - a Gentile.</a:t>
              </a:r>
            </a:p>
          </p:txBody>
        </p:sp>
        <p:sp>
          <p:nvSpPr>
            <p:cNvPr id="20" name="文本框 19"/>
            <p:cNvSpPr txBox="1"/>
            <p:nvPr/>
          </p:nvSpPr>
          <p:spPr>
            <a:xfrm>
              <a:off x="2023490" y="5055040"/>
              <a:ext cx="636614" cy="114324"/>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In Television</a:t>
              </a:r>
              <a:endParaRPr lang="zh-CN" altLang="en-US" spc="200" dirty="0">
                <a:solidFill>
                  <a:schemeClr val="bg1"/>
                </a:solidFill>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2162047" y="3745289"/>
            <a:ext cx="184733" cy="3047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p:cNvSpPr txBox="1"/>
          <p:nvPr/>
        </p:nvSpPr>
        <p:spPr>
          <a:xfrm>
            <a:off x="971574" y="3880384"/>
            <a:ext cx="2576289" cy="369332"/>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In Television</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21" name="矩形: 圆角 20"/>
          <p:cNvSpPr/>
          <p:nvPr/>
        </p:nvSpPr>
        <p:spPr>
          <a:xfrm>
            <a:off x="5159896" y="2995510"/>
            <a:ext cx="6768752" cy="3436281"/>
          </a:xfrm>
          <a:prstGeom prst="roundRect">
            <a:avLst>
              <a:gd name="adj" fmla="val 0"/>
            </a:avLst>
          </a:prstGeom>
          <a:solidFill>
            <a:schemeClr val="bg1">
              <a:lumMod val="95000"/>
            </a:schemeClr>
          </a:solidFill>
          <a:ln>
            <a:solidFill>
              <a:schemeClr val="accent1">
                <a:lumMod val="75000"/>
              </a:schemeClr>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We watch the family as they spend their Sabbaths in the temple and clamor to win the rabbi's affection so he'll visit their home on the Sabbath. Mrs. Maisel befriends a Catholic co-worker and mocks the name of her church - Our Lady of Perpetual Sorrow. The show is purely a comedy, but there's no doubt this Jewish family thinks their culture is far superior to any Gentile's way of living.</a:t>
            </a:r>
          </a:p>
        </p:txBody>
      </p:sp>
      <p:pic>
        <p:nvPicPr>
          <p:cNvPr id="5122" name="Picture 2" descr="10 Examples of Ethnocentrism to Help You Understand it Bett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3143163"/>
            <a:ext cx="4375736" cy="27271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13" name="梯形 12"/>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166943" y="847918"/>
            <a:ext cx="3851934" cy="323165"/>
          </a:xfrm>
          <a:prstGeom prst="rect">
            <a:avLst/>
          </a:prstGeom>
          <a:noFill/>
        </p:spPr>
        <p:txBody>
          <a:bodyPr wrap="square" rtlCol="0">
            <a:spAutoFit/>
          </a:bodyPr>
          <a:lstStyle/>
          <a:p>
            <a:pPr algn="ctr"/>
            <a:r>
              <a:rPr lang="en-US" altLang="zh-CN" sz="1500" dirty="0">
                <a:solidFill>
                  <a:schemeClr val="bg1"/>
                </a:solidFill>
                <a:latin typeface="Times New Roman" panose="02020603050405020304" pitchFamily="18" charset="0"/>
                <a:cs typeface="Times New Roman" panose="02020603050405020304" pitchFamily="18" charset="0"/>
              </a:rPr>
              <a:t>Ethnocentrism in Pop Culture</a:t>
            </a:r>
            <a:endParaRPr lang="zh-CN" altLang="en-US" sz="1500" dirty="0">
              <a:solidFill>
                <a:schemeClr val="bg1"/>
              </a:solidFill>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925864" y="1654628"/>
            <a:ext cx="10340272" cy="1172195"/>
            <a:chOff x="2013634" y="4924892"/>
            <a:chExt cx="2229680" cy="362845"/>
          </a:xfrm>
        </p:grpSpPr>
        <p:sp>
          <p:nvSpPr>
            <p:cNvPr id="16" name="矩形: 圆角 15"/>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p:cNvSpPr txBox="1"/>
            <p:nvPr/>
          </p:nvSpPr>
          <p:spPr>
            <a:xfrm>
              <a:off x="2669960" y="5000596"/>
              <a:ext cx="1459551" cy="228648"/>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In Zora Neale Hurston's Their Eyes Were Watching God, the main character, Janie Starks, is a light-skinned black woman. For this, the other black woman in her town are full of contempt for her. She seems to straddle the line between black and white at various points.</a:t>
              </a:r>
            </a:p>
          </p:txBody>
        </p:sp>
        <p:sp>
          <p:nvSpPr>
            <p:cNvPr id="20" name="文本框 19"/>
            <p:cNvSpPr txBox="1"/>
            <p:nvPr/>
          </p:nvSpPr>
          <p:spPr>
            <a:xfrm>
              <a:off x="2023490" y="5055040"/>
              <a:ext cx="636614" cy="114324"/>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In Literature</a:t>
              </a:r>
              <a:endParaRPr lang="zh-CN" altLang="en-US" spc="200" dirty="0">
                <a:solidFill>
                  <a:schemeClr val="bg1"/>
                </a:solidFill>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2162047" y="3745289"/>
            <a:ext cx="184733" cy="3047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p:cNvSpPr txBox="1"/>
          <p:nvPr/>
        </p:nvSpPr>
        <p:spPr>
          <a:xfrm>
            <a:off x="971574" y="3880384"/>
            <a:ext cx="2576289" cy="369332"/>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In Television</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21" name="矩形: 圆角 20"/>
          <p:cNvSpPr/>
          <p:nvPr/>
        </p:nvSpPr>
        <p:spPr>
          <a:xfrm>
            <a:off x="5159896" y="2995510"/>
            <a:ext cx="6768752" cy="3436281"/>
          </a:xfrm>
          <a:prstGeom prst="roundRect">
            <a:avLst>
              <a:gd name="adj" fmla="val 0"/>
            </a:avLst>
          </a:prstGeom>
          <a:solidFill>
            <a:schemeClr val="bg1">
              <a:lumMod val="95000"/>
            </a:schemeClr>
          </a:solidFill>
          <a:ln>
            <a:solidFill>
              <a:schemeClr val="accent1">
                <a:lumMod val="75000"/>
              </a:schemeClr>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This novel indicates that ethnocentrism is an extremely broad topic because even within one's own ethnicity, divisions will be found. The writing illustrates important components of ethnocentrism in history as well because, before the victory of the Civil Rights era, blacks would often try to "pass" for whites, and those who succeeded were often scorned by other blacks.</a:t>
            </a:r>
          </a:p>
          <a:p>
            <a:endParaRPr lang="en-US" altLang="zh-CN" sz="1600" dirty="0">
              <a:solidFill>
                <a:schemeClr val="tx1"/>
              </a:solidFill>
            </a:endParaRPr>
          </a:p>
          <a:p>
            <a:r>
              <a:rPr lang="en-US" altLang="zh-CN" sz="1600" dirty="0">
                <a:solidFill>
                  <a:schemeClr val="tx1"/>
                </a:solidFill>
              </a:rPr>
              <a:t>The Merchant of Venice by William Shakespeare portrays an intense disagreement between the Jewish character Shylock and the Christian character Antonio. Antonio constantly scorns Shylock for being a Jew, which ultimately culminates in one of the most famous speeches of all time where Shylock asks:</a:t>
            </a:r>
          </a:p>
        </p:txBody>
      </p:sp>
      <p:pic>
        <p:nvPicPr>
          <p:cNvPr id="2" name="图片 1"/>
          <p:cNvPicPr>
            <a:picLocks noChangeAspect="1"/>
          </p:cNvPicPr>
          <p:nvPr/>
        </p:nvPicPr>
        <p:blipFill>
          <a:blip r:embed="rId3"/>
          <a:stretch>
            <a:fillRect/>
          </a:stretch>
        </p:blipFill>
        <p:spPr>
          <a:xfrm>
            <a:off x="1055440" y="3071390"/>
            <a:ext cx="3622942" cy="311271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等腰三角形 1"/>
          <p:cNvSpPr/>
          <p:nvPr/>
        </p:nvSpPr>
        <p:spPr>
          <a:xfrm rot="5400000">
            <a:off x="-9853010" y="1068403"/>
            <a:ext cx="24354974" cy="4725159"/>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922754" y="2703554"/>
            <a:ext cx="1450892" cy="1450892"/>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00692" y="3013502"/>
            <a:ext cx="944489" cy="830997"/>
          </a:xfrm>
          <a:prstGeom prst="rect">
            <a:avLst/>
          </a:prstGeom>
          <a:noFill/>
        </p:spPr>
        <p:txBody>
          <a:bodyPr wrap="none" rtlCol="0">
            <a:spAutoFit/>
          </a:bodyPr>
          <a:lstStyle/>
          <a:p>
            <a:r>
              <a:rPr lang="en-US" altLang="zh-CN" sz="4800" b="1" dirty="0">
                <a:solidFill>
                  <a:srgbClr val="02549D"/>
                </a:solidFill>
                <a:latin typeface="微软雅黑" panose="020B0503020204020204" pitchFamily="34" charset="-122"/>
                <a:ea typeface="微软雅黑" panose="020B0503020204020204" pitchFamily="34" charset="-122"/>
              </a:rPr>
              <a:t>03</a:t>
            </a:r>
            <a:endParaRPr lang="zh-CN" altLang="en-US" sz="4800" b="1" dirty="0">
              <a:solidFill>
                <a:srgbClr val="02549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4920" y="2872829"/>
            <a:ext cx="2626681" cy="1200329"/>
          </a:xfrm>
          <a:prstGeom prst="rect">
            <a:avLst/>
          </a:prstGeom>
          <a:noFill/>
        </p:spPr>
        <p:txBody>
          <a:bodyPr wrap="none" rtlCol="0">
            <a:spAutoFit/>
          </a:bodyPr>
          <a:lstStyle/>
          <a:p>
            <a:r>
              <a:rPr lang="en-US" altLang="zh-CN" sz="72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PART</a:t>
            </a:r>
            <a:endParaRPr lang="zh-CN" altLang="en-US" sz="72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p:cNvSpPr txBox="1"/>
          <p:nvPr/>
        </p:nvSpPr>
        <p:spPr>
          <a:xfrm>
            <a:off x="6977151" y="2911352"/>
            <a:ext cx="4997896" cy="923330"/>
          </a:xfrm>
          <a:prstGeom prst="rect">
            <a:avLst/>
          </a:prstGeom>
          <a:noFill/>
        </p:spPr>
        <p:txBody>
          <a:bodyPr wrap="square" rtlCol="0">
            <a:spAutoFit/>
          </a:bodyPr>
          <a:lstStyle/>
          <a:p>
            <a:pPr algn="just"/>
            <a:r>
              <a:rPr lang="en-US" altLang="zh-CN" sz="5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28324" y="2186138"/>
            <a:ext cx="2939436" cy="2939436"/>
            <a:chOff x="-1984396" y="2623018"/>
            <a:chExt cx="2372494" cy="2372494"/>
          </a:xfrm>
        </p:grpSpPr>
        <p:sp>
          <p:nvSpPr>
            <p:cNvPr id="22" name="椭圆 21"/>
            <p:cNvSpPr/>
            <p:nvPr/>
          </p:nvSpPr>
          <p:spPr>
            <a:xfrm>
              <a:off x="-1984396" y="2623018"/>
              <a:ext cx="2372494" cy="2372494"/>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5" name="文本框 14"/>
            <p:cNvSpPr txBox="1"/>
            <p:nvPr/>
          </p:nvSpPr>
          <p:spPr>
            <a:xfrm>
              <a:off x="-1912302" y="3556728"/>
              <a:ext cx="2088232" cy="584775"/>
            </a:xfrm>
            <a:prstGeom prst="rect">
              <a:avLst/>
            </a:prstGeom>
            <a:noFill/>
          </p:spPr>
          <p:txBody>
            <a:bodyPr wrap="square" rtlCol="0">
              <a:spAutoFit/>
            </a:bodyPr>
            <a:lstStyle/>
            <a:p>
              <a:pPr algn="just"/>
              <a:r>
                <a:rPr lang="en-US" altLang="zh-CN" sz="3200" kern="100" dirty="0">
                  <a:solidFill>
                    <a:schemeClr val="bg1"/>
                  </a:solidFill>
                  <a:latin typeface="Times New Roman" panose="02020603050405020304" pitchFamily="18" charset="0"/>
                  <a:ea typeface="宋体" panose="02010600030101010101" pitchFamily="2" charset="-122"/>
                  <a:cs typeface="黑体" panose="02010609060101010101" charset="-122"/>
                </a:rPr>
                <a:t>Conclusion</a:t>
              </a:r>
              <a:endParaRPr lang="zh-CN" altLang="en-US" sz="3200" spc="2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2584376" y="1616473"/>
            <a:ext cx="8314911" cy="954008"/>
            <a:chOff x="2675816" y="1514873"/>
            <a:chExt cx="8314911" cy="954008"/>
          </a:xfrm>
        </p:grpSpPr>
        <p:sp>
          <p:nvSpPr>
            <p:cNvPr id="24" name="矩形: 圆角 23"/>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229998" y="1709624"/>
              <a:ext cx="7342434" cy="523220"/>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Ethnocentrism may not, in some circumstances, be avoidable. We all often have instinctual reactions toward another person or culture’s practices or beliefs</a:t>
              </a:r>
            </a:p>
          </p:txBody>
        </p:sp>
      </p:grpSp>
      <p:grpSp>
        <p:nvGrpSpPr>
          <p:cNvPr id="25" name="组合 24"/>
          <p:cNvGrpSpPr/>
          <p:nvPr/>
        </p:nvGrpSpPr>
        <p:grpSpPr>
          <a:xfrm>
            <a:off x="2960296" y="3140473"/>
            <a:ext cx="8314911" cy="954008"/>
            <a:chOff x="2675816" y="1514873"/>
            <a:chExt cx="8314911" cy="954008"/>
          </a:xfrm>
        </p:grpSpPr>
        <p:sp>
          <p:nvSpPr>
            <p:cNvPr id="26" name="矩形: 圆角 25"/>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229998" y="1709624"/>
              <a:ext cx="7342434" cy="523220"/>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But these reactions do not have to result in horrible events such as genocide or war. In order to avoid such awful things like those we must all try to be more culturally relative.</a:t>
              </a:r>
            </a:p>
          </p:txBody>
        </p:sp>
      </p:grpSp>
      <p:grpSp>
        <p:nvGrpSpPr>
          <p:cNvPr id="31" name="组合 30"/>
          <p:cNvGrpSpPr/>
          <p:nvPr/>
        </p:nvGrpSpPr>
        <p:grpSpPr>
          <a:xfrm>
            <a:off x="2584376" y="4674633"/>
            <a:ext cx="8314911" cy="954008"/>
            <a:chOff x="2675816" y="1514873"/>
            <a:chExt cx="8314911" cy="954008"/>
          </a:xfrm>
        </p:grpSpPr>
        <p:sp>
          <p:nvSpPr>
            <p:cNvPr id="32" name="矩形: 圆角 31"/>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29998" y="1709624"/>
              <a:ext cx="7342434" cy="523220"/>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 Ethnocentrism is one solution to tension between one cultural self and another cultural self. It helps reduce the other way of life to a version of one’s own.</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6" name="等腰三角形 5"/>
          <p:cNvSpPr/>
          <p:nvPr/>
        </p:nvSpPr>
        <p:spPr>
          <a:xfrm rot="10800000">
            <a:off x="-6081487" y="-1179873"/>
            <a:ext cx="24354974" cy="3430515"/>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370554" y="1026836"/>
            <a:ext cx="1450892" cy="1450892"/>
          </a:xfrm>
          <a:prstGeom prst="ellipse">
            <a:avLst/>
          </a:prstGeom>
          <a:solidFill>
            <a:schemeClr val="bg1"/>
          </a:solidFill>
          <a:ln>
            <a:noFill/>
          </a:ln>
          <a:effectLst>
            <a:outerShdw blurRad="50800" dist="38100" dir="5400000" sx="101000" sy="101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13886" y="3470036"/>
            <a:ext cx="10557828" cy="923330"/>
          </a:xfrm>
          <a:prstGeom prst="rect">
            <a:avLst/>
          </a:prstGeom>
          <a:noFill/>
        </p:spPr>
        <p:txBody>
          <a:bodyPr wrap="square" rtlCol="0">
            <a:spAutoFit/>
          </a:bodyPr>
          <a:lstStyle/>
          <a:p>
            <a:pPr indent="407035" algn="ctr">
              <a:spcAft>
                <a:spcPts val="0"/>
              </a:spcAft>
            </a:pPr>
            <a:r>
              <a:rPr lang="en-US" altLang="zh-CN" sz="5400" b="1" kern="0" dirty="0">
                <a:latin typeface="Times New Roman" panose="02020603050405020304" pitchFamily="18" charset="0"/>
                <a:cs typeface="Times New Roman" panose="02020603050405020304" pitchFamily="18" charset="0"/>
              </a:rPr>
              <a:t>THANKS</a:t>
            </a:r>
            <a:endParaRPr lang="zh-CN" altLang="en-US" sz="5400" b="1" dirty="0">
              <a:latin typeface="Times New Roman" panose="02020603050405020304" pitchFamily="18" charset="0"/>
              <a:cs typeface="Times New Roman" panose="02020603050405020304" pitchFamily="18" charset="0"/>
            </a:endParaRPr>
          </a:p>
        </p:txBody>
      </p:sp>
      <p:pic>
        <p:nvPicPr>
          <p:cNvPr id="7" name="图片 6" descr="图片包含 游戏机, 桌子&#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162" y="1267244"/>
            <a:ext cx="962865" cy="962865"/>
          </a:xfrm>
          <a:prstGeom prst="rect">
            <a:avLst/>
          </a:prstGeom>
        </p:spPr>
      </p:pic>
      <p:sp>
        <p:nvSpPr>
          <p:cNvPr id="10" name="矩形 9"/>
          <p:cNvSpPr/>
          <p:nvPr/>
        </p:nvSpPr>
        <p:spPr>
          <a:xfrm>
            <a:off x="4759521" y="4393366"/>
            <a:ext cx="2682146" cy="369332"/>
          </a:xfrm>
          <a:prstGeom prst="rect">
            <a:avLst/>
          </a:prstGeom>
          <a:noFill/>
        </p:spPr>
        <p:txBody>
          <a:bodyPr wrap="none" lIns="91440" tIns="45720" rIns="91440" bIns="45720">
            <a:spAutoFit/>
          </a:bodyPr>
          <a:lstStyle/>
          <a:p>
            <a:pPr algn="ctr"/>
            <a:r>
              <a:rPr lang="zh-CN" altLang="en-US" spc="200" dirty="0">
                <a:solidFill>
                  <a:schemeClr val="tx1">
                    <a:lumMod val="85000"/>
                    <a:lumOff val="15000"/>
                  </a:schemeClr>
                </a:solidFill>
                <a:latin typeface="微软雅黑" panose="020B0503020204020204" pitchFamily="34" charset="-122"/>
                <a:ea typeface="微软雅黑" panose="020B0503020204020204" pitchFamily="34" charset="-122"/>
              </a:rPr>
              <a:t>王少博 张舒怡 胡春城</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5" name="梯形 4"/>
          <p:cNvSpPr/>
          <p:nvPr/>
        </p:nvSpPr>
        <p:spPr>
          <a:xfrm rot="10800000">
            <a:off x="4994150" y="-18312"/>
            <a:ext cx="2203700" cy="786408"/>
          </a:xfrm>
          <a:prstGeom prst="trapezoid">
            <a:avLst>
              <a:gd name="adj" fmla="val 29651"/>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46332" y="184251"/>
            <a:ext cx="1372492" cy="400110"/>
          </a:xfrm>
          <a:prstGeom prst="rect">
            <a:avLst/>
          </a:prstGeom>
          <a:noFill/>
        </p:spPr>
        <p:txBody>
          <a:bodyPr wrap="none" rtlCol="0">
            <a:spAutoFit/>
          </a:bodyPr>
          <a:lstStyle/>
          <a:p>
            <a:pPr algn="ctr"/>
            <a:r>
              <a:rPr lang="en-US" altLang="zh-CN" sz="2000" b="1"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2000" b="1"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925864" y="1231937"/>
            <a:ext cx="10340272" cy="1420716"/>
            <a:chOff x="2013634" y="4924892"/>
            <a:chExt cx="2229680" cy="362845"/>
          </a:xfrm>
        </p:grpSpPr>
        <p:sp>
          <p:nvSpPr>
            <p:cNvPr id="13" name="矩形: 圆角 12"/>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p:cNvSpPr txBox="1"/>
            <p:nvPr/>
          </p:nvSpPr>
          <p:spPr>
            <a:xfrm>
              <a:off x="2678344" y="5018984"/>
              <a:ext cx="1459551" cy="164771"/>
            </a:xfrm>
            <a:prstGeom prst="rect">
              <a:avLst/>
            </a:prstGeom>
            <a:noFill/>
          </p:spPr>
          <p:txBody>
            <a:bodyPr wrap="square" rtlCol="0">
              <a:spAutoFit/>
            </a:bodyPr>
            <a:lstStyle/>
            <a:p>
              <a:pPr algn="just"/>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The definition and examples of ethnocentrism and the reasons why it comes into being</a:t>
              </a:r>
            </a:p>
          </p:txBody>
        </p:sp>
        <p:sp>
          <p:nvSpPr>
            <p:cNvPr id="17" name="文本框 16"/>
            <p:cNvSpPr txBox="1"/>
            <p:nvPr/>
          </p:nvSpPr>
          <p:spPr>
            <a:xfrm>
              <a:off x="2062925" y="5057417"/>
              <a:ext cx="555527" cy="117907"/>
            </a:xfrm>
            <a:prstGeom prst="rect">
              <a:avLst/>
            </a:prstGeom>
            <a:noFill/>
          </p:spPr>
          <p:txBody>
            <a:bodyPr wrap="square" rtlCol="0">
              <a:spAutoFit/>
            </a:bodyPr>
            <a:lstStyle/>
            <a:p>
              <a:pPr algn="just"/>
              <a:r>
                <a:rPr lang="en-US" altLang="zh-CN" sz="2400" kern="100" dirty="0">
                  <a:solidFill>
                    <a:schemeClr val="bg1"/>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925864" y="3022637"/>
            <a:ext cx="10340272" cy="1420716"/>
            <a:chOff x="2013634" y="4924892"/>
            <a:chExt cx="2229680" cy="362845"/>
          </a:xfrm>
        </p:grpSpPr>
        <p:sp>
          <p:nvSpPr>
            <p:cNvPr id="19" name="矩形: 圆角 18"/>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文本框 21"/>
            <p:cNvSpPr txBox="1"/>
            <p:nvPr/>
          </p:nvSpPr>
          <p:spPr>
            <a:xfrm>
              <a:off x="2678344" y="5017687"/>
              <a:ext cx="1459551" cy="164771"/>
            </a:xfrm>
            <a:prstGeom prst="rect">
              <a:avLst/>
            </a:prstGeom>
            <a:noFill/>
          </p:spPr>
          <p:txBody>
            <a:bodyPr wrap="square" rtlCol="0">
              <a:spAutoFit/>
            </a:bodyPr>
            <a:lstStyle/>
            <a:p>
              <a:pPr algn="just"/>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The effects ethnocentrism has on some aspects, including culture, politics and so on</a:t>
              </a:r>
            </a:p>
          </p:txBody>
        </p:sp>
        <p:sp>
          <p:nvSpPr>
            <p:cNvPr id="23" name="文本框 22"/>
            <p:cNvSpPr txBox="1"/>
            <p:nvPr/>
          </p:nvSpPr>
          <p:spPr>
            <a:xfrm>
              <a:off x="2116326" y="5057417"/>
              <a:ext cx="555527" cy="117907"/>
            </a:xfrm>
            <a:prstGeom prst="rect">
              <a:avLst/>
            </a:prstGeom>
            <a:noFill/>
          </p:spPr>
          <p:txBody>
            <a:bodyPr wrap="square" rtlCol="0">
              <a:spAutoFit/>
            </a:bodyPr>
            <a:lstStyle/>
            <a:p>
              <a:pPr algn="just"/>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Main Content</a:t>
              </a:r>
              <a:endParaRPr lang="zh-CN" altLang="en-US" sz="2400" spc="20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925864" y="4851437"/>
            <a:ext cx="10340272" cy="1420716"/>
            <a:chOff x="2013634" y="4924892"/>
            <a:chExt cx="2229680" cy="362845"/>
          </a:xfrm>
        </p:grpSpPr>
        <p:sp>
          <p:nvSpPr>
            <p:cNvPr id="25" name="矩形: 圆角 24"/>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p:cNvSpPr txBox="1"/>
            <p:nvPr/>
          </p:nvSpPr>
          <p:spPr>
            <a:xfrm>
              <a:off x="2680261" y="5021255"/>
              <a:ext cx="1459551" cy="94062"/>
            </a:xfrm>
            <a:prstGeom prst="rect">
              <a:avLst/>
            </a:prstGeom>
            <a:noFill/>
          </p:spPr>
          <p:txBody>
            <a:bodyPr wrap="square" rtlCol="0">
              <a:spAutoFit/>
            </a:bodyPr>
            <a:lstStyle/>
            <a:p>
              <a:pPr algn="just"/>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The proper attitude we are supposed to hold toward ethnocentrism</a:t>
              </a:r>
            </a:p>
          </p:txBody>
        </p:sp>
        <p:sp>
          <p:nvSpPr>
            <p:cNvPr id="29" name="文本框 28"/>
            <p:cNvSpPr txBox="1"/>
            <p:nvPr/>
          </p:nvSpPr>
          <p:spPr>
            <a:xfrm>
              <a:off x="2145080" y="5057417"/>
              <a:ext cx="555527" cy="117907"/>
            </a:xfrm>
            <a:prstGeom prst="rect">
              <a:avLst/>
            </a:prstGeom>
            <a:noFill/>
          </p:spPr>
          <p:txBody>
            <a:bodyPr wrap="square" rtlCol="0">
              <a:spAutoFit/>
            </a:bodyPr>
            <a:lstStyle/>
            <a:p>
              <a:pPr algn="just"/>
              <a:r>
                <a:rPr lang="en-US" altLang="zh-CN" sz="2400" kern="100" dirty="0">
                  <a:solidFill>
                    <a:schemeClr val="bg1"/>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等腰三角形 1"/>
          <p:cNvSpPr/>
          <p:nvPr/>
        </p:nvSpPr>
        <p:spPr>
          <a:xfrm rot="5400000">
            <a:off x="-9853010" y="1068403"/>
            <a:ext cx="24354974" cy="4725159"/>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922754" y="2703554"/>
            <a:ext cx="1450892" cy="1450892"/>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00692" y="3013502"/>
            <a:ext cx="944489" cy="830997"/>
          </a:xfrm>
          <a:prstGeom prst="rect">
            <a:avLst/>
          </a:prstGeom>
          <a:noFill/>
        </p:spPr>
        <p:txBody>
          <a:bodyPr wrap="none" rtlCol="0">
            <a:spAutoFit/>
          </a:bodyPr>
          <a:lstStyle/>
          <a:p>
            <a:r>
              <a:rPr lang="en-US" altLang="zh-CN" sz="4800" b="1">
                <a:solidFill>
                  <a:srgbClr val="02549D"/>
                </a:solidFill>
                <a:latin typeface="微软雅黑" panose="020B0503020204020204" pitchFamily="34" charset="-122"/>
                <a:ea typeface="微软雅黑" panose="020B0503020204020204" pitchFamily="34" charset="-122"/>
              </a:rPr>
              <a:t>01</a:t>
            </a:r>
            <a:endParaRPr lang="zh-CN" altLang="en-US" sz="4800" b="1">
              <a:solidFill>
                <a:srgbClr val="02549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4920" y="2872829"/>
            <a:ext cx="2626681" cy="1200329"/>
          </a:xfrm>
          <a:prstGeom prst="rect">
            <a:avLst/>
          </a:prstGeom>
          <a:noFill/>
        </p:spPr>
        <p:txBody>
          <a:bodyPr wrap="none" rtlCol="0">
            <a:spAutoFit/>
          </a:bodyPr>
          <a:lstStyle/>
          <a:p>
            <a:r>
              <a:rPr lang="en-US" altLang="zh-CN" sz="72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PART</a:t>
            </a:r>
            <a:endParaRPr lang="zh-CN" altLang="en-US" sz="72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p:cNvSpPr txBox="1"/>
          <p:nvPr/>
        </p:nvSpPr>
        <p:spPr>
          <a:xfrm>
            <a:off x="6312396" y="2911352"/>
            <a:ext cx="4997896" cy="923330"/>
          </a:xfrm>
          <a:prstGeom prst="rect">
            <a:avLst/>
          </a:prstGeom>
          <a:noFill/>
        </p:spPr>
        <p:txBody>
          <a:bodyPr wrap="square" rtlCol="0">
            <a:spAutoFit/>
          </a:bodyPr>
          <a:lstStyle/>
          <a:p>
            <a:pPr algn="just"/>
            <a:r>
              <a:rPr lang="en-US" altLang="zh-CN" sz="5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5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cxnSp>
        <p:nvCxnSpPr>
          <p:cNvPr id="18" name="直接连接符 17"/>
          <p:cNvCxnSpPr/>
          <p:nvPr/>
        </p:nvCxnSpPr>
        <p:spPr>
          <a:xfrm>
            <a:off x="5591175" y="752475"/>
            <a:ext cx="4083" cy="617083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dirty="0">
                <a:solidFill>
                  <a:schemeClr val="bg1"/>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5312948" y="1848485"/>
            <a:ext cx="535995" cy="535995"/>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312948" y="3513656"/>
            <a:ext cx="535995" cy="535995"/>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312948" y="5188452"/>
            <a:ext cx="535995" cy="535995"/>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 name="组合 7"/>
          <p:cNvGrpSpPr/>
          <p:nvPr/>
        </p:nvGrpSpPr>
        <p:grpSpPr>
          <a:xfrm>
            <a:off x="1490324" y="2623018"/>
            <a:ext cx="2372494" cy="2372494"/>
            <a:chOff x="1966574" y="2440138"/>
            <a:chExt cx="2372494" cy="2372494"/>
          </a:xfrm>
        </p:grpSpPr>
        <p:sp>
          <p:nvSpPr>
            <p:cNvPr id="13" name="椭圆 12"/>
            <p:cNvSpPr/>
            <p:nvPr/>
          </p:nvSpPr>
          <p:spPr>
            <a:xfrm>
              <a:off x="1966574" y="2440138"/>
              <a:ext cx="2372494" cy="2372494"/>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Shape 2532"/>
            <p:cNvSpPr/>
            <p:nvPr/>
          </p:nvSpPr>
          <p:spPr>
            <a:xfrm>
              <a:off x="2667381" y="2984883"/>
              <a:ext cx="1010201" cy="1234691"/>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19" name="文本框 18"/>
          <p:cNvSpPr txBox="1"/>
          <p:nvPr/>
        </p:nvSpPr>
        <p:spPr>
          <a:xfrm>
            <a:off x="5351561" y="1872757"/>
            <a:ext cx="495275" cy="461665"/>
          </a:xfrm>
          <a:prstGeom prst="rect">
            <a:avLst/>
          </a:prstGeom>
          <a:noFill/>
        </p:spPr>
        <p:txBody>
          <a:bodyPr wrap="square" rtlCol="0">
            <a:spAutoFit/>
          </a:bodyPr>
          <a:lstStyle/>
          <a:p>
            <a:pPr algn="just"/>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01</a:t>
            </a:r>
            <a:endParaRPr lang="zh-CN" altLang="en-US" sz="2400" spc="20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351561" y="3530107"/>
            <a:ext cx="495275" cy="461665"/>
          </a:xfrm>
          <a:prstGeom prst="rect">
            <a:avLst/>
          </a:prstGeom>
          <a:noFill/>
        </p:spPr>
        <p:txBody>
          <a:bodyPr wrap="square" rtlCol="0">
            <a:spAutoFit/>
          </a:bodyPr>
          <a:lstStyle/>
          <a:p>
            <a:pPr algn="just"/>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02</a:t>
            </a:r>
            <a:endParaRPr lang="zh-CN" altLang="en-US" sz="2400" spc="20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351561" y="5206507"/>
            <a:ext cx="495275" cy="461665"/>
          </a:xfrm>
          <a:prstGeom prst="rect">
            <a:avLst/>
          </a:prstGeom>
          <a:noFill/>
        </p:spPr>
        <p:txBody>
          <a:bodyPr wrap="square" rtlCol="0">
            <a:spAutoFit/>
          </a:bodyPr>
          <a:lstStyle/>
          <a:p>
            <a:pPr algn="just"/>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03</a:t>
            </a:r>
            <a:endParaRPr lang="zh-CN" altLang="en-US" sz="2400" spc="20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940936" y="1696368"/>
            <a:ext cx="5438700" cy="596265"/>
            <a:chOff x="5871964" y="1576988"/>
            <a:chExt cx="5438700" cy="596265"/>
          </a:xfrm>
        </p:grpSpPr>
        <p:sp>
          <p:nvSpPr>
            <p:cNvPr id="22" name="文本框 21"/>
            <p:cNvSpPr txBox="1"/>
            <p:nvPr/>
          </p:nvSpPr>
          <p:spPr>
            <a:xfrm>
              <a:off x="5871964" y="1576988"/>
              <a:ext cx="2576289" cy="337185"/>
            </a:xfrm>
            <a:prstGeom prst="rect">
              <a:avLst/>
            </a:prstGeom>
            <a:noFill/>
          </p:spPr>
          <p:txBody>
            <a:bodyPr wrap="square" rtlCol="0">
              <a:spAutoFit/>
            </a:bodyPr>
            <a:lstStyle>
              <a:defPPr>
                <a:defRPr lang="zh-CN"/>
              </a:defPPr>
              <a:lvl1pPr algn="just">
                <a:defRPr sz="1600" kern="100">
                  <a:solidFill>
                    <a:srgbClr val="02549D"/>
                  </a:solidFill>
                  <a:latin typeface="Times New Roman" panose="02020603050405020304" pitchFamily="18" charset="0"/>
                  <a:ea typeface="宋体" panose="02010600030101010101" pitchFamily="2" charset="-122"/>
                  <a:cs typeface="黑体" panose="02010609060101010101" charset="-122"/>
                </a:defRPr>
              </a:lvl1pPr>
            </a:lstStyle>
            <a:p>
              <a:r>
                <a:rPr lang="en-US" altLang="zh-CN" dirty="0"/>
                <a:t>What is “Ethnocentrism”?</a:t>
              </a:r>
            </a:p>
          </p:txBody>
        </p:sp>
        <p:sp>
          <p:nvSpPr>
            <p:cNvPr id="23" name="文本框 22"/>
            <p:cNvSpPr txBox="1"/>
            <p:nvPr/>
          </p:nvSpPr>
          <p:spPr>
            <a:xfrm>
              <a:off x="5871964" y="1897663"/>
              <a:ext cx="5438700" cy="275590"/>
            </a:xfrm>
            <a:prstGeom prst="rect">
              <a:avLst/>
            </a:prstGeom>
            <a:noFill/>
          </p:spPr>
          <p:txBody>
            <a:bodyPr wrap="square" rtlCol="0">
              <a:spAutoFit/>
            </a:bodyPr>
            <a:lstStyle/>
            <a:p>
              <a:pPr algn="just"/>
              <a:r>
                <a:rPr lang="en-US" altLang="zh-CN" sz="1200" kern="10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the tendency to think of one's own culture as being at the center of the world</a:t>
              </a:r>
              <a:endParaRPr lang="en-US" altLang="zh-CN" sz="12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endParaRPr>
            </a:p>
          </p:txBody>
        </p:sp>
      </p:grpSp>
      <p:grpSp>
        <p:nvGrpSpPr>
          <p:cNvPr id="37" name="组合 36"/>
          <p:cNvGrpSpPr/>
          <p:nvPr/>
        </p:nvGrpSpPr>
        <p:grpSpPr>
          <a:xfrm>
            <a:off x="5940936" y="3393088"/>
            <a:ext cx="5438700" cy="781050"/>
            <a:chOff x="5871964" y="1576988"/>
            <a:chExt cx="5438700" cy="781050"/>
          </a:xfrm>
        </p:grpSpPr>
        <p:sp>
          <p:nvSpPr>
            <p:cNvPr id="38" name="文本框 37"/>
            <p:cNvSpPr txBox="1"/>
            <p:nvPr/>
          </p:nvSpPr>
          <p:spPr>
            <a:xfrm>
              <a:off x="5871964" y="1576988"/>
              <a:ext cx="3775075" cy="337185"/>
            </a:xfrm>
            <a:prstGeom prst="rect">
              <a:avLst/>
            </a:prstGeom>
            <a:noFill/>
          </p:spPr>
          <p:txBody>
            <a:bodyPr wrap="square" rtlCol="0">
              <a:spAutoFit/>
            </a:bodyPr>
            <a:lstStyle>
              <a:defPPr>
                <a:defRPr lang="zh-CN"/>
              </a:defPPr>
              <a:lvl1pPr algn="just">
                <a:defRPr sz="1600" kern="100">
                  <a:solidFill>
                    <a:srgbClr val="02549D"/>
                  </a:solidFill>
                  <a:latin typeface="Times New Roman" panose="02020603050405020304" pitchFamily="18" charset="0"/>
                  <a:ea typeface="宋体" panose="02010600030101010101" pitchFamily="2" charset="-122"/>
                  <a:cs typeface="黑体" panose="02010609060101010101" charset="-122"/>
                </a:defRPr>
              </a:lvl1pPr>
            </a:lstStyle>
            <a:p>
              <a:r>
                <a:rPr lang="en-US" altLang="zh-CN" dirty="0"/>
                <a:t>What causes ethnocentric beliefs?</a:t>
              </a:r>
            </a:p>
          </p:txBody>
        </p:sp>
        <p:sp>
          <p:nvSpPr>
            <p:cNvPr id="39" name="文本框 38"/>
            <p:cNvSpPr txBox="1"/>
            <p:nvPr/>
          </p:nvSpPr>
          <p:spPr>
            <a:xfrm>
              <a:off x="5871964" y="1897663"/>
              <a:ext cx="5438700" cy="460375"/>
            </a:xfrm>
            <a:prstGeom prst="rect">
              <a:avLst/>
            </a:prstGeom>
            <a:noFill/>
          </p:spPr>
          <p:txBody>
            <a:bodyPr wrap="square" rtlCol="0">
              <a:spAutoFit/>
            </a:bodyPr>
            <a:lstStyle/>
            <a:p>
              <a:pPr algn="just"/>
              <a:r>
                <a:rPr lang="en-US" altLang="zh-CN" sz="12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a strong identification with one's own culture that directly creates a positive view of that culture</a:t>
              </a:r>
            </a:p>
          </p:txBody>
        </p:sp>
      </p:grpSp>
      <p:grpSp>
        <p:nvGrpSpPr>
          <p:cNvPr id="40" name="组合 39"/>
          <p:cNvGrpSpPr/>
          <p:nvPr/>
        </p:nvGrpSpPr>
        <p:grpSpPr>
          <a:xfrm>
            <a:off x="5940936" y="5069488"/>
            <a:ext cx="5438700" cy="596265"/>
            <a:chOff x="5871964" y="1576988"/>
            <a:chExt cx="5438700" cy="596265"/>
          </a:xfrm>
        </p:grpSpPr>
        <p:sp>
          <p:nvSpPr>
            <p:cNvPr id="41" name="文本框 40"/>
            <p:cNvSpPr txBox="1"/>
            <p:nvPr/>
          </p:nvSpPr>
          <p:spPr>
            <a:xfrm>
              <a:off x="5871964" y="1576988"/>
              <a:ext cx="5284470" cy="337185"/>
            </a:xfrm>
            <a:prstGeom prst="rect">
              <a:avLst/>
            </a:prstGeom>
            <a:noFill/>
          </p:spPr>
          <p:txBody>
            <a:bodyPr wrap="square" rtlCol="0">
              <a:spAutoFit/>
            </a:bodyPr>
            <a:lstStyle>
              <a:defPPr>
                <a:defRPr lang="zh-CN"/>
              </a:defPPr>
              <a:lvl1pPr algn="just">
                <a:defRPr sz="1600" kern="100">
                  <a:solidFill>
                    <a:srgbClr val="02549D"/>
                  </a:solidFill>
                  <a:latin typeface="Times New Roman" panose="02020603050405020304" pitchFamily="18" charset="0"/>
                  <a:ea typeface="宋体" panose="02010600030101010101" pitchFamily="2" charset="-122"/>
                  <a:cs typeface="黑体" panose="02010609060101010101" charset="-122"/>
                </a:defRPr>
              </a:lvl1pPr>
            </a:lstStyle>
            <a:p>
              <a:r>
                <a:rPr lang="en-US" altLang="zh-CN" dirty="0"/>
                <a:t>Are the effects of ethnocentrism negative or positive?</a:t>
              </a:r>
            </a:p>
          </p:txBody>
        </p:sp>
        <p:sp>
          <p:nvSpPr>
            <p:cNvPr id="42" name="文本框 41"/>
            <p:cNvSpPr txBox="1"/>
            <p:nvPr/>
          </p:nvSpPr>
          <p:spPr>
            <a:xfrm>
              <a:off x="5871964" y="1897663"/>
              <a:ext cx="5438700" cy="275590"/>
            </a:xfrm>
            <a:prstGeom prst="rect">
              <a:avLst/>
            </a:prstGeom>
            <a:noFill/>
          </p:spPr>
          <p:txBody>
            <a:bodyPr wrap="square" rtlCol="0">
              <a:spAutoFit/>
            </a:bodyPr>
            <a:lstStyle/>
            <a:p>
              <a:pPr algn="just"/>
              <a:r>
                <a:rPr lang="en-US" altLang="zh-CN" sz="12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both nagative and positive effects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04" y="-234"/>
            <a:ext cx="12274379" cy="6848346"/>
          </a:xfrm>
          <a:prstGeom prst="rect">
            <a:avLst/>
          </a:prstGeom>
          <a:solidFill>
            <a:schemeClr val="bg1"/>
          </a:solidFill>
        </p:spPr>
      </p:pic>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3" name="椭圆 12"/>
          <p:cNvSpPr/>
          <p:nvPr/>
        </p:nvSpPr>
        <p:spPr>
          <a:xfrm>
            <a:off x="1449705" y="2074545"/>
            <a:ext cx="1710055" cy="1710055"/>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4944745" y="2074545"/>
            <a:ext cx="1710055" cy="1710055"/>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8612505" y="2074545"/>
            <a:ext cx="1710055" cy="1710055"/>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组合 1"/>
          <p:cNvGrpSpPr/>
          <p:nvPr/>
        </p:nvGrpSpPr>
        <p:grpSpPr>
          <a:xfrm>
            <a:off x="952376" y="3972208"/>
            <a:ext cx="2790344" cy="1311275"/>
            <a:chOff x="952376" y="3972208"/>
            <a:chExt cx="2790344" cy="1311275"/>
          </a:xfrm>
        </p:grpSpPr>
        <p:sp>
          <p:nvSpPr>
            <p:cNvPr id="40" name="文本框 39"/>
            <p:cNvSpPr txBox="1"/>
            <p:nvPr/>
          </p:nvSpPr>
          <p:spPr>
            <a:xfrm>
              <a:off x="1146051" y="3972208"/>
              <a:ext cx="2401570" cy="460375"/>
            </a:xfrm>
            <a:prstGeom prst="rect">
              <a:avLst/>
            </a:prstGeom>
            <a:noFill/>
          </p:spPr>
          <p:txBody>
            <a:bodyPr wrap="square" rtlCol="0">
              <a:spAutoFit/>
            </a:bodyPr>
            <a:lstStyle>
              <a:defPPr>
                <a:defRPr lang="zh-CN"/>
              </a:defPPr>
              <a:lvl1pPr algn="just">
                <a:defRPr sz="1600" kern="100">
                  <a:solidFill>
                    <a:srgbClr val="02549D"/>
                  </a:solidFill>
                  <a:latin typeface="Times New Roman" panose="02020603050405020304" pitchFamily="18" charset="0"/>
                  <a:ea typeface="宋体" panose="02010600030101010101" pitchFamily="2" charset="-122"/>
                  <a:cs typeface="黑体" panose="02010609060101010101" charset="-122"/>
                </a:defRPr>
              </a:lvl1pPr>
            </a:lstStyle>
            <a:p>
              <a:pPr algn="ctr"/>
              <a:r>
                <a:rPr lang="en-US" altLang="zh-CN" sz="2400" b="1" dirty="0"/>
                <a:t>the Nazi party</a:t>
              </a:r>
            </a:p>
          </p:txBody>
        </p:sp>
        <p:sp>
          <p:nvSpPr>
            <p:cNvPr id="41" name="文本框 40"/>
            <p:cNvSpPr txBox="1"/>
            <p:nvPr/>
          </p:nvSpPr>
          <p:spPr>
            <a:xfrm>
              <a:off x="952376" y="4638323"/>
              <a:ext cx="2790344" cy="645160"/>
            </a:xfrm>
            <a:prstGeom prst="rect">
              <a:avLst/>
            </a:prstGeom>
            <a:noFill/>
          </p:spPr>
          <p:txBody>
            <a:bodyPr wrap="square" rtlCol="0">
              <a:spAutoFit/>
            </a:bodyPr>
            <a:lstStyle/>
            <a:p>
              <a:pPr algn="just"/>
              <a:r>
                <a:rPr lang="en-US" altLang="zh-CN" sz="12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What they did is so inhumane that all the human beings should be humiliated by their behavior.</a:t>
              </a:r>
            </a:p>
          </p:txBody>
        </p:sp>
      </p:grpSp>
      <p:grpSp>
        <p:nvGrpSpPr>
          <p:cNvPr id="42" name="组合 41"/>
          <p:cNvGrpSpPr/>
          <p:nvPr/>
        </p:nvGrpSpPr>
        <p:grpSpPr>
          <a:xfrm>
            <a:off x="4498216" y="3972208"/>
            <a:ext cx="3056255" cy="1126490"/>
            <a:chOff x="952376" y="3972208"/>
            <a:chExt cx="3056255" cy="1126490"/>
          </a:xfrm>
        </p:grpSpPr>
        <p:sp>
          <p:nvSpPr>
            <p:cNvPr id="43" name="文本框 42"/>
            <p:cNvSpPr txBox="1"/>
            <p:nvPr/>
          </p:nvSpPr>
          <p:spPr>
            <a:xfrm>
              <a:off x="1092076" y="3972208"/>
              <a:ext cx="2916555" cy="460375"/>
            </a:xfrm>
            <a:prstGeom prst="rect">
              <a:avLst/>
            </a:prstGeom>
            <a:noFill/>
          </p:spPr>
          <p:txBody>
            <a:bodyPr wrap="square" rtlCol="0">
              <a:spAutoFit/>
            </a:bodyPr>
            <a:lstStyle>
              <a:defPPr>
                <a:defRPr lang="zh-CN"/>
              </a:defPPr>
              <a:lvl1pPr algn="just">
                <a:defRPr sz="1600" kern="100">
                  <a:solidFill>
                    <a:srgbClr val="02549D"/>
                  </a:solidFill>
                  <a:latin typeface="Times New Roman" panose="02020603050405020304" pitchFamily="18" charset="0"/>
                  <a:ea typeface="宋体" panose="02010600030101010101" pitchFamily="2" charset="-122"/>
                  <a:cs typeface="黑体" panose="02010609060101010101" charset="-122"/>
                </a:defRPr>
              </a:lvl1pPr>
            </a:lstStyle>
            <a:p>
              <a:r>
                <a:rPr lang="en-US" altLang="zh-CN" sz="2400" b="1" dirty="0"/>
                <a:t>the Olympic Games</a:t>
              </a:r>
            </a:p>
          </p:txBody>
        </p:sp>
        <p:sp>
          <p:nvSpPr>
            <p:cNvPr id="44" name="文本框 43"/>
            <p:cNvSpPr txBox="1"/>
            <p:nvPr/>
          </p:nvSpPr>
          <p:spPr>
            <a:xfrm>
              <a:off x="952376" y="4638323"/>
              <a:ext cx="2790344" cy="460375"/>
            </a:xfrm>
            <a:prstGeom prst="rect">
              <a:avLst/>
            </a:prstGeom>
            <a:noFill/>
          </p:spPr>
          <p:txBody>
            <a:bodyPr wrap="square" rtlCol="0">
              <a:spAutoFit/>
            </a:bodyPr>
            <a:lstStyle/>
            <a:p>
              <a:pPr algn="just"/>
              <a:r>
                <a:rPr lang="en-US" altLang="zh-CN" sz="12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a celebration of sports and friendly competition between cultures</a:t>
              </a:r>
            </a:p>
          </p:txBody>
        </p:sp>
      </p:grpSp>
      <p:grpSp>
        <p:nvGrpSpPr>
          <p:cNvPr id="45" name="组合 44"/>
          <p:cNvGrpSpPr/>
          <p:nvPr/>
        </p:nvGrpSpPr>
        <p:grpSpPr>
          <a:xfrm>
            <a:off x="7920231" y="3972208"/>
            <a:ext cx="3803015" cy="1126490"/>
            <a:chOff x="1024131" y="3972208"/>
            <a:chExt cx="3803015" cy="1126490"/>
          </a:xfrm>
        </p:grpSpPr>
        <p:sp>
          <p:nvSpPr>
            <p:cNvPr id="46" name="文本框 45"/>
            <p:cNvSpPr txBox="1"/>
            <p:nvPr/>
          </p:nvSpPr>
          <p:spPr>
            <a:xfrm>
              <a:off x="1024131" y="3972208"/>
              <a:ext cx="3803015" cy="460375"/>
            </a:xfrm>
            <a:prstGeom prst="rect">
              <a:avLst/>
            </a:prstGeom>
            <a:noFill/>
          </p:spPr>
          <p:txBody>
            <a:bodyPr wrap="square" rtlCol="0">
              <a:spAutoFit/>
            </a:bodyPr>
            <a:lstStyle>
              <a:defPPr>
                <a:defRPr lang="zh-CN"/>
              </a:defPPr>
              <a:lvl1pPr algn="just">
                <a:defRPr sz="1600" kern="100">
                  <a:solidFill>
                    <a:srgbClr val="02549D"/>
                  </a:solidFill>
                  <a:latin typeface="Times New Roman" panose="02020603050405020304" pitchFamily="18" charset="0"/>
                  <a:ea typeface="宋体" panose="02010600030101010101" pitchFamily="2" charset="-122"/>
                  <a:cs typeface="黑体" panose="02010609060101010101" charset="-122"/>
                </a:defRPr>
              </a:lvl1pPr>
            </a:lstStyle>
            <a:p>
              <a:r>
                <a:rPr lang="en-US" altLang="zh-CN" sz="2400" b="1" dirty="0"/>
                <a:t>the Belt and Road Initiative</a:t>
              </a:r>
            </a:p>
          </p:txBody>
        </p:sp>
        <p:sp>
          <p:nvSpPr>
            <p:cNvPr id="47" name="文本框 46"/>
            <p:cNvSpPr txBox="1"/>
            <p:nvPr/>
          </p:nvSpPr>
          <p:spPr>
            <a:xfrm>
              <a:off x="1454661" y="4638323"/>
              <a:ext cx="2790344" cy="460375"/>
            </a:xfrm>
            <a:prstGeom prst="rect">
              <a:avLst/>
            </a:prstGeom>
            <a:noFill/>
          </p:spPr>
          <p:txBody>
            <a:bodyPr wrap="square" rtlCol="0">
              <a:spAutoFit/>
            </a:bodyPr>
            <a:lstStyle/>
            <a:p>
              <a:pPr algn="just"/>
              <a:r>
                <a:rPr lang="en-US" altLang="zh-CN" sz="12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a signal to initiate intercultural communications </a:t>
              </a:r>
            </a:p>
          </p:txBody>
        </p:sp>
      </p:grpSp>
      <p:pic>
        <p:nvPicPr>
          <p:cNvPr id="6" name="图片 5" descr="dd4ca018aa784e7d048539a1d212e320"/>
          <p:cNvPicPr>
            <a:picLocks noChangeAspect="1"/>
          </p:cNvPicPr>
          <p:nvPr/>
        </p:nvPicPr>
        <p:blipFill>
          <a:blip r:embed="rId3"/>
          <a:stretch>
            <a:fillRect/>
          </a:stretch>
        </p:blipFill>
        <p:spPr>
          <a:xfrm>
            <a:off x="1809750" y="2257425"/>
            <a:ext cx="990600" cy="1309370"/>
          </a:xfrm>
          <a:prstGeom prst="rect">
            <a:avLst/>
          </a:prstGeom>
        </p:spPr>
      </p:pic>
      <p:pic>
        <p:nvPicPr>
          <p:cNvPr id="12" name="图片 11" descr="b6199596fa164e1e2184f0e6f7c29095"/>
          <p:cNvPicPr>
            <a:picLocks noChangeAspect="1"/>
          </p:cNvPicPr>
          <p:nvPr/>
        </p:nvPicPr>
        <p:blipFill>
          <a:blip r:embed="rId4"/>
          <a:srcRect l="9473" t="17152" r="6363" b="38857"/>
          <a:stretch>
            <a:fillRect/>
          </a:stretch>
        </p:blipFill>
        <p:spPr>
          <a:xfrm>
            <a:off x="5096510" y="2555875"/>
            <a:ext cx="1429385" cy="747395"/>
          </a:xfrm>
          <a:prstGeom prst="rect">
            <a:avLst/>
          </a:prstGeom>
        </p:spPr>
      </p:pic>
      <p:pic>
        <p:nvPicPr>
          <p:cNvPr id="14" name="图片 13" descr="7aad7b56256172d793c3e613e52358fe"/>
          <p:cNvPicPr>
            <a:picLocks noChangeAspect="1"/>
          </p:cNvPicPr>
          <p:nvPr/>
        </p:nvPicPr>
        <p:blipFill>
          <a:blip r:embed="rId5"/>
          <a:stretch>
            <a:fillRect/>
          </a:stretch>
        </p:blipFill>
        <p:spPr>
          <a:xfrm>
            <a:off x="8741410" y="2506980"/>
            <a:ext cx="1452245" cy="810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等腰三角形 1"/>
          <p:cNvSpPr/>
          <p:nvPr/>
        </p:nvSpPr>
        <p:spPr>
          <a:xfrm rot="5400000">
            <a:off x="-9853010" y="1068403"/>
            <a:ext cx="24354974" cy="4725159"/>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922754" y="2703554"/>
            <a:ext cx="1450892" cy="1450892"/>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00692" y="3013502"/>
            <a:ext cx="944489" cy="830997"/>
          </a:xfrm>
          <a:prstGeom prst="rect">
            <a:avLst/>
          </a:prstGeom>
          <a:noFill/>
        </p:spPr>
        <p:txBody>
          <a:bodyPr wrap="none" rtlCol="0">
            <a:spAutoFit/>
          </a:bodyPr>
          <a:lstStyle/>
          <a:p>
            <a:r>
              <a:rPr lang="en-US" altLang="zh-CN" sz="4800" b="1">
                <a:solidFill>
                  <a:srgbClr val="02549D"/>
                </a:solidFill>
                <a:latin typeface="微软雅黑" panose="020B0503020204020204" pitchFamily="34" charset="-122"/>
                <a:ea typeface="微软雅黑" panose="020B0503020204020204" pitchFamily="34" charset="-122"/>
              </a:rPr>
              <a:t>02</a:t>
            </a:r>
            <a:endParaRPr lang="zh-CN" altLang="en-US" sz="4800" b="1">
              <a:solidFill>
                <a:srgbClr val="02549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4920" y="2872829"/>
            <a:ext cx="2626681" cy="1200329"/>
          </a:xfrm>
          <a:prstGeom prst="rect">
            <a:avLst/>
          </a:prstGeom>
          <a:noFill/>
        </p:spPr>
        <p:txBody>
          <a:bodyPr wrap="none" rtlCol="0">
            <a:spAutoFit/>
          </a:bodyPr>
          <a:lstStyle/>
          <a:p>
            <a:r>
              <a:rPr lang="en-US" altLang="zh-CN" sz="72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PART</a:t>
            </a:r>
            <a:endParaRPr lang="zh-CN" altLang="en-US" sz="72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p:cNvSpPr txBox="1"/>
          <p:nvPr/>
        </p:nvSpPr>
        <p:spPr>
          <a:xfrm>
            <a:off x="6733311" y="2911352"/>
            <a:ext cx="4997896" cy="923330"/>
          </a:xfrm>
          <a:prstGeom prst="rect">
            <a:avLst/>
          </a:prstGeom>
          <a:noFill/>
        </p:spPr>
        <p:txBody>
          <a:bodyPr wrap="square" rtlCol="0">
            <a:spAutoFit/>
          </a:bodyPr>
          <a:lstStyle/>
          <a:p>
            <a:pPr algn="just"/>
            <a:r>
              <a:rPr lang="en-US" altLang="zh-CN" sz="5400" kern="10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Main Content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28324" y="2186138"/>
            <a:ext cx="2939436" cy="2939436"/>
            <a:chOff x="-1984396" y="2623018"/>
            <a:chExt cx="2372494" cy="2372494"/>
          </a:xfrm>
        </p:grpSpPr>
        <p:sp>
          <p:nvSpPr>
            <p:cNvPr id="22" name="椭圆 21"/>
            <p:cNvSpPr/>
            <p:nvPr/>
          </p:nvSpPr>
          <p:spPr>
            <a:xfrm>
              <a:off x="-1984396" y="2623018"/>
              <a:ext cx="2372494" cy="2372494"/>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5" name="文本框 14"/>
            <p:cNvSpPr txBox="1"/>
            <p:nvPr/>
          </p:nvSpPr>
          <p:spPr>
            <a:xfrm>
              <a:off x="-1912302" y="3556728"/>
              <a:ext cx="2088232" cy="471987"/>
            </a:xfrm>
            <a:prstGeom prst="rect">
              <a:avLst/>
            </a:prstGeom>
            <a:noFill/>
          </p:spPr>
          <p:txBody>
            <a:bodyPr wrap="square" rtlCol="0">
              <a:spAutoFit/>
            </a:bodyPr>
            <a:lstStyle/>
            <a:p>
              <a:pPr algn="ctr"/>
              <a:r>
                <a:rPr lang="en-US" altLang="zh-CN" sz="3200" kern="100" dirty="0">
                  <a:solidFill>
                    <a:schemeClr val="bg1"/>
                  </a:solidFill>
                  <a:latin typeface="Times New Roman" panose="02020603050405020304" pitchFamily="18" charset="0"/>
                  <a:ea typeface="宋体" panose="02010600030101010101" pitchFamily="2" charset="-122"/>
                  <a:cs typeface="黑体" panose="02010609060101010101" charset="-122"/>
                </a:rPr>
                <a:t>Effects</a:t>
              </a:r>
              <a:endParaRPr lang="zh-CN" altLang="en-US" sz="3200" spc="2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667760" y="2548492"/>
            <a:ext cx="2939436" cy="954008"/>
            <a:chOff x="2675816" y="1514873"/>
            <a:chExt cx="8314911" cy="954008"/>
          </a:xfrm>
        </p:grpSpPr>
        <p:sp>
          <p:nvSpPr>
            <p:cNvPr id="24" name="矩形: 圆角 23"/>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Racism</a:t>
              </a:r>
              <a:endParaRPr lang="zh-CN" altLang="en-US" dirty="0">
                <a:solidFill>
                  <a:schemeClr val="tx1"/>
                </a:solidFill>
              </a:endParaRPr>
            </a:p>
          </p:txBody>
        </p:sp>
        <p:sp>
          <p:nvSpPr>
            <p:cNvPr id="20" name="文本框 19"/>
            <p:cNvSpPr txBox="1"/>
            <p:nvPr/>
          </p:nvSpPr>
          <p:spPr>
            <a:xfrm>
              <a:off x="3229998" y="1709624"/>
              <a:ext cx="7342434" cy="307777"/>
            </a:xfrm>
            <a:prstGeom prst="rect">
              <a:avLst/>
            </a:prstGeom>
            <a:noFill/>
          </p:spPr>
          <p:txBody>
            <a:bodyPr wrap="square" rtlCol="0">
              <a:spAutoFit/>
            </a:bodyPr>
            <a:lstStyle/>
            <a:p>
              <a:pPr algn="just"/>
              <a:endPar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endParaRPr>
            </a:p>
          </p:txBody>
        </p:sp>
      </p:grpSp>
      <p:grpSp>
        <p:nvGrpSpPr>
          <p:cNvPr id="25" name="组合 24"/>
          <p:cNvGrpSpPr/>
          <p:nvPr/>
        </p:nvGrpSpPr>
        <p:grpSpPr>
          <a:xfrm>
            <a:off x="3593017" y="4462334"/>
            <a:ext cx="2939436" cy="954008"/>
            <a:chOff x="2675816" y="1514873"/>
            <a:chExt cx="8314911" cy="954008"/>
          </a:xfrm>
        </p:grpSpPr>
        <p:sp>
          <p:nvSpPr>
            <p:cNvPr id="26" name="矩形: 圆角 25"/>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220035" y="1827708"/>
              <a:ext cx="7342434" cy="369332"/>
            </a:xfrm>
            <a:prstGeom prst="rect">
              <a:avLst/>
            </a:prstGeom>
            <a:noFill/>
          </p:spPr>
          <p:txBody>
            <a:bodyPr wrap="square" rtlCol="0">
              <a:spAutoFit/>
            </a:bodyPr>
            <a:lstStyle/>
            <a:p>
              <a:pPr algn="ctr"/>
              <a:r>
                <a:rPr lang="en-US" altLang="zh-CN" dirty="0"/>
                <a:t>Media</a:t>
              </a:r>
              <a:endParaRPr lang="zh-CN" altLang="en-US" dirty="0"/>
            </a:p>
          </p:txBody>
        </p:sp>
      </p:grpSp>
      <p:grpSp>
        <p:nvGrpSpPr>
          <p:cNvPr id="31" name="组合 30"/>
          <p:cNvGrpSpPr/>
          <p:nvPr/>
        </p:nvGrpSpPr>
        <p:grpSpPr>
          <a:xfrm>
            <a:off x="7163661" y="2574016"/>
            <a:ext cx="2939436" cy="954008"/>
            <a:chOff x="2675816" y="1514873"/>
            <a:chExt cx="8314911" cy="954008"/>
          </a:xfrm>
        </p:grpSpPr>
        <p:sp>
          <p:nvSpPr>
            <p:cNvPr id="32" name="矩形: 圆角 31"/>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229998" y="1807211"/>
              <a:ext cx="7342434" cy="369332"/>
            </a:xfrm>
            <a:prstGeom prst="rect">
              <a:avLst/>
            </a:prstGeom>
            <a:noFill/>
          </p:spPr>
          <p:txBody>
            <a:bodyPr wrap="square" rtlCol="0">
              <a:spAutoFit/>
            </a:bodyPr>
            <a:lstStyle/>
            <a:p>
              <a:pPr algn="ctr"/>
              <a:r>
                <a:rPr lang="en-US" altLang="zh-CN" kern="100" dirty="0">
                  <a:solidFill>
                    <a:schemeClr val="tx1">
                      <a:lumMod val="75000"/>
                      <a:lumOff val="25000"/>
                    </a:schemeClr>
                  </a:solidFill>
                  <a:ea typeface="宋体" panose="02010600030101010101" pitchFamily="2" charset="-122"/>
                  <a:cs typeface="黑体" panose="02010609060101010101" charset="-122"/>
                </a:rPr>
                <a:t>Film</a:t>
              </a:r>
            </a:p>
          </p:txBody>
        </p:sp>
      </p:grpSp>
      <p:grpSp>
        <p:nvGrpSpPr>
          <p:cNvPr id="21" name="组合 20"/>
          <p:cNvGrpSpPr/>
          <p:nvPr/>
        </p:nvGrpSpPr>
        <p:grpSpPr>
          <a:xfrm>
            <a:off x="7230313" y="4482831"/>
            <a:ext cx="2939436" cy="954008"/>
            <a:chOff x="2675816" y="1514873"/>
            <a:chExt cx="8314911" cy="954008"/>
          </a:xfrm>
        </p:grpSpPr>
        <p:sp>
          <p:nvSpPr>
            <p:cNvPr id="23" name="矩形: 圆角 22"/>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229998" y="1807211"/>
              <a:ext cx="7342434" cy="369332"/>
            </a:xfrm>
            <a:prstGeom prst="rect">
              <a:avLst/>
            </a:prstGeom>
            <a:noFill/>
          </p:spPr>
          <p:txBody>
            <a:bodyPr wrap="square" rtlCol="0">
              <a:spAutoFit/>
            </a:bodyPr>
            <a:lstStyle/>
            <a:p>
              <a:pPr algn="ctr"/>
              <a:r>
                <a:rPr lang="en-US" altLang="zh-CN" kern="100" dirty="0">
                  <a:solidFill>
                    <a:schemeClr val="tx1">
                      <a:lumMod val="75000"/>
                      <a:lumOff val="25000"/>
                    </a:schemeClr>
                  </a:solidFill>
                  <a:ea typeface="宋体" panose="02010600030101010101" pitchFamily="2" charset="-122"/>
                  <a:cs typeface="黑体" panose="02010609060101010101" charset="-122"/>
                </a:rPr>
                <a:t>Social Media</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925864" y="1654628"/>
            <a:ext cx="11002784" cy="1172195"/>
            <a:chOff x="2013634" y="4924892"/>
            <a:chExt cx="2229680" cy="362845"/>
          </a:xfrm>
        </p:grpSpPr>
        <p:sp>
          <p:nvSpPr>
            <p:cNvPr id="16" name="矩形: 圆角 15"/>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p:cNvSpPr txBox="1"/>
            <p:nvPr/>
          </p:nvSpPr>
          <p:spPr>
            <a:xfrm>
              <a:off x="2672182" y="5034902"/>
              <a:ext cx="1459551" cy="161959"/>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Ethnocentrism is usually associated with racism. </a:t>
              </a:r>
              <a:r>
                <a:rPr lang="en-US" altLang="zh-CN" sz="1400" kern="100" dirty="0">
                  <a:solidFill>
                    <a:srgbClr val="FF0000"/>
                  </a:solidFill>
                  <a:latin typeface="Times New Roman" panose="02020603050405020304" pitchFamily="18" charset="0"/>
                  <a:ea typeface="宋体" panose="02010600030101010101" pitchFamily="2" charset="-122"/>
                  <a:cs typeface="黑体" panose="02010609060101010101" charset="-122"/>
                </a:rPr>
                <a:t>However, as mentioned before, ethnocentrism does not necessarily implicate a negative connotation.</a:t>
              </a:r>
            </a:p>
          </p:txBody>
        </p:sp>
        <p:sp>
          <p:nvSpPr>
            <p:cNvPr id="20" name="文本框 19"/>
            <p:cNvSpPr txBox="1"/>
            <p:nvPr/>
          </p:nvSpPr>
          <p:spPr>
            <a:xfrm>
              <a:off x="2023490" y="5055040"/>
              <a:ext cx="636614" cy="114324"/>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Ethnocentrism and Racism</a:t>
              </a:r>
              <a:endParaRPr lang="zh-CN" altLang="en-US" spc="200" dirty="0">
                <a:solidFill>
                  <a:schemeClr val="bg1"/>
                </a:solidFill>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2162047" y="3745289"/>
            <a:ext cx="184733" cy="3047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descr="Ethnocentrism in Archaeology | Real Archaeology"/>
          <p:cNvPicPr>
            <a:picLocks noChangeAspect="1" noChangeArrowheads="1"/>
          </p:cNvPicPr>
          <p:nvPr/>
        </p:nvPicPr>
        <p:blipFill rotWithShape="1">
          <a:blip r:embed="rId3">
            <a:extLst>
              <a:ext uri="{28A0092B-C50C-407E-A947-70E740481C1C}">
                <a14:useLocalDpi xmlns:a14="http://schemas.microsoft.com/office/drawing/2010/main" val="0"/>
              </a:ext>
            </a:extLst>
          </a:blip>
          <a:srcRect r="34100"/>
          <a:stretch>
            <a:fillRect/>
          </a:stretch>
        </p:blipFill>
        <p:spPr bwMode="auto">
          <a:xfrm>
            <a:off x="844145" y="3051112"/>
            <a:ext cx="4136225" cy="32640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1" name="矩形: 圆角 30"/>
          <p:cNvSpPr/>
          <p:nvPr/>
        </p:nvSpPr>
        <p:spPr>
          <a:xfrm>
            <a:off x="5231903" y="2995511"/>
            <a:ext cx="6696745" cy="3319650"/>
          </a:xfrm>
          <a:prstGeom prst="roundRect">
            <a:avLst>
              <a:gd name="adj" fmla="val 0"/>
            </a:avLst>
          </a:prstGeom>
          <a:solidFill>
            <a:schemeClr val="bg1">
              <a:lumMod val="95000"/>
            </a:schemeClr>
          </a:solidFill>
          <a:ln>
            <a:solidFill>
              <a:schemeClr val="accent1">
                <a:lumMod val="75000"/>
              </a:schemeClr>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In European research the term racism is not linked to ethnocentrism because Europeans avoid applying the concept of race to humans; meanwhile, using this term is not a problem for American researchers. Since ethnocentrism implicated a strong </a:t>
            </a:r>
            <a:r>
              <a:rPr lang="en-US" altLang="zh-CN" dirty="0">
                <a:solidFill>
                  <a:srgbClr val="FF0000"/>
                </a:solidFill>
              </a:rPr>
              <a:t>identification</a:t>
            </a:r>
            <a:r>
              <a:rPr lang="en-US" altLang="zh-CN" dirty="0">
                <a:solidFill>
                  <a:schemeClr val="tx1"/>
                </a:solidFill>
              </a:rPr>
              <a:t> with one's </a:t>
            </a:r>
            <a:r>
              <a:rPr lang="en-US" altLang="zh-CN" dirty="0">
                <a:solidFill>
                  <a:srgbClr val="FF0000"/>
                </a:solidFill>
              </a:rPr>
              <a:t>in-group</a:t>
            </a:r>
            <a:r>
              <a:rPr lang="en-US" altLang="zh-CN" dirty="0">
                <a:solidFill>
                  <a:schemeClr val="tx1"/>
                </a:solidFill>
              </a:rPr>
              <a:t>, it mostly automatically leads to </a:t>
            </a:r>
            <a:r>
              <a:rPr lang="en-US" altLang="zh-CN" dirty="0">
                <a:solidFill>
                  <a:srgbClr val="FF0000"/>
                </a:solidFill>
              </a:rPr>
              <a:t>negative feelings </a:t>
            </a:r>
            <a:r>
              <a:rPr lang="en-US" altLang="zh-CN" dirty="0">
                <a:solidFill>
                  <a:schemeClr val="tx1"/>
                </a:solidFill>
              </a:rPr>
              <a:t>and</a:t>
            </a:r>
            <a:r>
              <a:rPr lang="en-US" altLang="zh-CN" dirty="0">
                <a:solidFill>
                  <a:srgbClr val="FF0000"/>
                </a:solidFill>
              </a:rPr>
              <a:t> stereotyping</a:t>
            </a:r>
            <a:r>
              <a:rPr lang="en-US" altLang="zh-CN" dirty="0">
                <a:solidFill>
                  <a:schemeClr val="tx1"/>
                </a:solidFill>
              </a:rPr>
              <a:t> to the members of the </a:t>
            </a:r>
            <a:r>
              <a:rPr lang="en-US" altLang="zh-CN" dirty="0">
                <a:solidFill>
                  <a:srgbClr val="FF0000"/>
                </a:solidFill>
              </a:rPr>
              <a:t>out-group</a:t>
            </a:r>
            <a:r>
              <a:rPr lang="en-US" altLang="zh-CN" dirty="0">
                <a:solidFill>
                  <a:schemeClr val="tx1"/>
                </a:solidFill>
              </a:rPr>
              <a:t>, which can be confused with </a:t>
            </a:r>
            <a:r>
              <a:rPr lang="en-US" altLang="zh-CN" dirty="0">
                <a:solidFill>
                  <a:srgbClr val="FF0000"/>
                </a:solidFill>
              </a:rPr>
              <a:t>racism</a:t>
            </a:r>
            <a:r>
              <a:rPr lang="en-US" altLang="zh-CN" dirty="0">
                <a:solidFill>
                  <a:schemeClr val="tx1"/>
                </a:solidFill>
              </a:rPr>
              <a:t>. Finally, scholars agree that avoiding </a:t>
            </a:r>
            <a:r>
              <a:rPr lang="en-US" altLang="zh-CN" dirty="0">
                <a:solidFill>
                  <a:srgbClr val="FF0000"/>
                </a:solidFill>
              </a:rPr>
              <a:t>stereotypes</a:t>
            </a:r>
            <a:r>
              <a:rPr lang="en-US" altLang="zh-CN" dirty="0">
                <a:solidFill>
                  <a:schemeClr val="tx1"/>
                </a:solidFill>
              </a:rPr>
              <a:t> is an indispensable prerequisite to overcome ethnocentrism; and mass media play a key role regarding this issue.</a:t>
            </a:r>
            <a:endParaRPr lang="zh-CN" alt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4" name="矩形 3"/>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71574" y="150637"/>
            <a:ext cx="2576289"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Theoretical Basis</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96484" y="150637"/>
            <a:ext cx="1999032" cy="461664"/>
          </a:xfrm>
          <a:prstGeom prst="rect">
            <a:avLst/>
          </a:prstGeom>
          <a:noFill/>
        </p:spPr>
        <p:txBody>
          <a:bodyPr wrap="square" rtlCol="0">
            <a:spAutoFit/>
          </a:bodyPr>
          <a:lstStyle/>
          <a:p>
            <a:pPr algn="ctr"/>
            <a:r>
              <a:rPr lang="en-US" altLang="zh-CN" sz="2400" kern="100">
                <a:solidFill>
                  <a:schemeClr val="bg1"/>
                </a:solidFill>
                <a:latin typeface="Times New Roman" panose="02020603050405020304" pitchFamily="18" charset="0"/>
                <a:ea typeface="宋体" panose="02010600030101010101" pitchFamily="2" charset="-122"/>
                <a:cs typeface="黑体" panose="02010609060101010101" charset="-122"/>
              </a:rPr>
              <a:t>Main Content</a:t>
            </a:r>
          </a:p>
        </p:txBody>
      </p:sp>
      <p:cxnSp>
        <p:nvCxnSpPr>
          <p:cNvPr id="10" name="直接连接符 9"/>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25721" y="150637"/>
            <a:ext cx="1999032" cy="461664"/>
          </a:xfrm>
          <a:prstGeom prst="rect">
            <a:avLst/>
          </a:prstGeom>
          <a:noFill/>
        </p:spPr>
        <p:txBody>
          <a:bodyPr wrap="square" rtlCol="0">
            <a:spAutoFit/>
          </a:bodyPr>
          <a:lstStyle/>
          <a:p>
            <a:pPr algn="just"/>
            <a:r>
              <a:rPr lang="en-US" altLang="zh-CN" sz="2400" kern="100">
                <a:solidFill>
                  <a:schemeClr val="accent5">
                    <a:lumMod val="50000"/>
                  </a:schemeClr>
                </a:solidFill>
                <a:latin typeface="Times New Roman" panose="02020603050405020304" pitchFamily="18" charset="0"/>
                <a:ea typeface="宋体" panose="02010600030101010101" pitchFamily="2" charset="-122"/>
                <a:cs typeface="黑体" panose="02010609060101010101" charset="-122"/>
              </a:rPr>
              <a:t>Conclusion</a:t>
            </a:r>
            <a:endParaRPr lang="zh-CN" altLang="en-US" sz="2400" spc="2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2" name="矩形: 圆角 21"/>
          <p:cNvSpPr/>
          <p:nvPr/>
        </p:nvSpPr>
        <p:spPr>
          <a:xfrm>
            <a:off x="2954655" y="1661197"/>
            <a:ext cx="8314911" cy="117219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a:off x="929294" y="1912962"/>
            <a:ext cx="2808311" cy="724267"/>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62047" y="3745289"/>
            <a:ext cx="184733" cy="3047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文本框 24"/>
          <p:cNvSpPr txBox="1"/>
          <p:nvPr/>
        </p:nvSpPr>
        <p:spPr>
          <a:xfrm>
            <a:off x="4011926" y="2010237"/>
            <a:ext cx="6768754" cy="523220"/>
          </a:xfrm>
          <a:prstGeom prst="rect">
            <a:avLst/>
          </a:prstGeom>
          <a:noFill/>
        </p:spPr>
        <p:txBody>
          <a:bodyPr wrap="square" rtlCol="0">
            <a:spAutoFit/>
          </a:bodyPr>
          <a:lstStyle/>
          <a:p>
            <a:pPr algn="just"/>
            <a:r>
              <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charset="-122"/>
              </a:rPr>
              <a:t>Mass media plays an important role in our current society. We are constantly exposed to media content every day.</a:t>
            </a:r>
          </a:p>
        </p:txBody>
      </p:sp>
      <p:sp>
        <p:nvSpPr>
          <p:cNvPr id="26" name="文本框 25"/>
          <p:cNvSpPr txBox="1"/>
          <p:nvPr/>
        </p:nvSpPr>
        <p:spPr>
          <a:xfrm>
            <a:off x="969698" y="1942718"/>
            <a:ext cx="2576289" cy="646331"/>
          </a:xfrm>
          <a:prstGeom prst="rect">
            <a:avLst/>
          </a:prstGeom>
          <a:noFill/>
        </p:spPr>
        <p:txBody>
          <a:bodyPr wrap="square" rtlCol="0">
            <a:spAutoFit/>
          </a:bodyPr>
          <a:lstStyle/>
          <a:p>
            <a:pPr algn="just"/>
            <a:r>
              <a:rPr lang="en-US" altLang="zh-CN" kern="100" dirty="0">
                <a:solidFill>
                  <a:schemeClr val="bg1"/>
                </a:solidFill>
                <a:latin typeface="Times New Roman" panose="02020603050405020304" pitchFamily="18" charset="0"/>
                <a:ea typeface="宋体" panose="02010600030101010101" pitchFamily="2" charset="-122"/>
                <a:cs typeface="黑体" panose="02010609060101010101" charset="-122"/>
              </a:rPr>
              <a:t>Effects of ethnocentrism in the media</a:t>
            </a:r>
            <a:endParaRPr lang="zh-CN" altLang="en-US" spc="2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850412" y="2993267"/>
            <a:ext cx="5391150" cy="3438525"/>
          </a:xfrm>
          <a:prstGeom prst="rect">
            <a:avLst/>
          </a:prstGeom>
        </p:spPr>
      </p:pic>
      <p:sp>
        <p:nvSpPr>
          <p:cNvPr id="34" name="矩形: 圆角 33"/>
          <p:cNvSpPr/>
          <p:nvPr/>
        </p:nvSpPr>
        <p:spPr>
          <a:xfrm>
            <a:off x="6537498" y="2995510"/>
            <a:ext cx="5391150" cy="3436281"/>
          </a:xfrm>
          <a:prstGeom prst="roundRect">
            <a:avLst>
              <a:gd name="adj" fmla="val 0"/>
            </a:avLst>
          </a:prstGeom>
          <a:solidFill>
            <a:schemeClr val="bg1">
              <a:lumMod val="95000"/>
            </a:schemeClr>
          </a:solidFill>
          <a:ln>
            <a:solidFill>
              <a:schemeClr val="accent1">
                <a:lumMod val="75000"/>
              </a:schemeClr>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Researchers had found that ethnocentrism is dysfunctional in communication and similar fields because the lack of acceptance of other cultures leads to the </a:t>
            </a:r>
            <a:r>
              <a:rPr lang="en-US" altLang="zh-CN" sz="1600" dirty="0">
                <a:solidFill>
                  <a:srgbClr val="FF0000"/>
                </a:solidFill>
              </a:rPr>
              <a:t>creation of barriers for people of different backgrounds to interact with each other</a:t>
            </a:r>
            <a:r>
              <a:rPr lang="en-US" altLang="zh-CN" sz="1600" dirty="0">
                <a:solidFill>
                  <a:schemeClr val="tx1"/>
                </a:solidFill>
              </a:rPr>
              <a:t>. The presence of ethnocentrism in media content creates an issue in the </a:t>
            </a:r>
            <a:r>
              <a:rPr lang="en-US" altLang="zh-CN" sz="1600" dirty="0">
                <a:solidFill>
                  <a:srgbClr val="FF0000"/>
                </a:solidFill>
              </a:rPr>
              <a:t>exchange of messages in the communication process</a:t>
            </a:r>
            <a:r>
              <a:rPr lang="en-US" altLang="zh-CN" sz="1600" dirty="0">
                <a:solidFill>
                  <a:schemeClr val="tx1"/>
                </a:solidFill>
              </a:rPr>
              <a:t>. The media industry is dominated by the Global North, so Western ethnocentrism tends to be exposed in the media. This can be seen in the predominance of Westerner content in TV shows, film, and other forms of mass media. Some Western shows tend to </a:t>
            </a:r>
            <a:r>
              <a:rPr lang="en-US" altLang="zh-CN" sz="1600" dirty="0">
                <a:solidFill>
                  <a:srgbClr val="FF0000"/>
                </a:solidFill>
              </a:rPr>
              <a:t>depict foreign cultures as inferior or strange in contrast to their own culture</a:t>
            </a:r>
            <a:r>
              <a:rPr lang="en-US" altLang="zh-CN" sz="1600" dirty="0">
                <a:solidFill>
                  <a:schemeClr val="tx1"/>
                </a:solidFill>
              </a:rPr>
              <a:t>.</a:t>
            </a:r>
            <a:endParaRPr lang="zh-CN" altLang="en-US" sz="1600" dirty="0">
              <a:solidFill>
                <a:schemeClr val="tx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1403</Words>
  <Application>Microsoft Office PowerPoint</Application>
  <PresentationFormat>宽屏</PresentationFormat>
  <Paragraphs>119</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Gill Sans</vt:lpstr>
      <vt:lpstr>等线</vt:lpstr>
      <vt:lpstr>等线 Light</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王 少博</cp:lastModifiedBy>
  <cp:revision>100</cp:revision>
  <dcterms:created xsi:type="dcterms:W3CDTF">2018-04-08T13:27:00Z</dcterms:created>
  <dcterms:modified xsi:type="dcterms:W3CDTF">2020-06-10T09:29:10Z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