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96" r:id="rId3"/>
    <p:sldId id="298" r:id="rId4"/>
    <p:sldId id="299" r:id="rId5"/>
    <p:sldId id="324" r:id="rId6"/>
    <p:sldId id="361" r:id="rId7"/>
    <p:sldId id="362" r:id="rId8"/>
    <p:sldId id="364" r:id="rId9"/>
    <p:sldId id="365" r:id="rId10"/>
    <p:sldId id="366" r:id="rId11"/>
    <p:sldId id="307" r:id="rId12"/>
    <p:sldId id="345" r:id="rId13"/>
    <p:sldId id="308" r:id="rId14"/>
    <p:sldId id="327" r:id="rId15"/>
    <p:sldId id="328" r:id="rId16"/>
    <p:sldId id="311" r:id="rId17"/>
    <p:sldId id="338" r:id="rId18"/>
    <p:sldId id="313" r:id="rId19"/>
    <p:sldId id="314" r:id="rId20"/>
    <p:sldId id="315" r:id="rId21"/>
    <p:sldId id="316" r:id="rId22"/>
    <p:sldId id="339" r:id="rId23"/>
    <p:sldId id="340" r:id="rId24"/>
    <p:sldId id="318" r:id="rId25"/>
    <p:sldId id="341" r:id="rId26"/>
    <p:sldId id="319" r:id="rId27"/>
    <p:sldId id="342" r:id="rId28"/>
    <p:sldId id="320" r:id="rId29"/>
    <p:sldId id="343" r:id="rId30"/>
    <p:sldId id="374" r:id="rId31"/>
    <p:sldId id="367" r:id="rId32"/>
    <p:sldId id="368" r:id="rId33"/>
    <p:sldId id="369" r:id="rId34"/>
    <p:sldId id="371" r:id="rId35"/>
    <p:sldId id="370" r:id="rId36"/>
    <p:sldId id="372" r:id="rId37"/>
    <p:sldId id="373" r:id="rId38"/>
    <p:sldId id="329" r:id="rId39"/>
    <p:sldId id="330" r:id="rId40"/>
    <p:sldId id="331" r:id="rId41"/>
    <p:sldId id="332" r:id="rId42"/>
    <p:sldId id="333" r:id="rId43"/>
    <p:sldId id="335" r:id="rId44"/>
    <p:sldId id="354" r:id="rId45"/>
    <p:sldId id="336" r:id="rId46"/>
    <p:sldId id="360" r:id="rId47"/>
    <p:sldId id="347" r:id="rId48"/>
    <p:sldId id="348" r:id="rId49"/>
    <p:sldId id="349" r:id="rId50"/>
    <p:sldId id="350" r:id="rId51"/>
    <p:sldId id="351" r:id="rId52"/>
    <p:sldId id="352" r:id="rId53"/>
    <p:sldId id="380" r:id="rId54"/>
    <p:sldId id="381" r:id="rId55"/>
    <p:sldId id="382" r:id="rId56"/>
    <p:sldId id="383" r:id="rId57"/>
    <p:sldId id="355" r:id="rId58"/>
    <p:sldId id="384" r:id="rId59"/>
    <p:sldId id="385" r:id="rId60"/>
    <p:sldId id="375" r:id="rId61"/>
    <p:sldId id="376" r:id="rId62"/>
    <p:sldId id="377" r:id="rId63"/>
    <p:sldId id="378" r:id="rId64"/>
    <p:sldId id="379" r:id="rId65"/>
    <p:sldId id="386" r:id="rId66"/>
    <p:sldId id="387" r:id="rId67"/>
    <p:sldId id="388" r:id="rId68"/>
    <p:sldId id="389" r:id="rId69"/>
    <p:sldId id="390" r:id="rId70"/>
    <p:sldId id="391" r:id="rId71"/>
    <p:sldId id="392" r:id="rId72"/>
    <p:sldId id="393"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6475" autoAdjust="0"/>
  </p:normalViewPr>
  <p:slideViewPr>
    <p:cSldViewPr>
      <p:cViewPr>
        <p:scale>
          <a:sx n="66" d="100"/>
          <a:sy n="66" d="100"/>
        </p:scale>
        <p:origin x="-123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2019/10/15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1767189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 name="矩形 12"/>
          <p:cNvSpPr/>
          <p:nvPr userDrawn="1"/>
        </p:nvSpPr>
        <p:spPr>
          <a:xfrm>
            <a:off x="-3175" y="6237312"/>
            <a:ext cx="9147175" cy="629072"/>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2019/10/15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pic>
        <p:nvPicPr>
          <p:cNvPr id="14" name="Picture 3" descr="E:\云物流服务平台资料\云计算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4836" y="1640"/>
            <a:ext cx="4569163" cy="13391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E:\云物流服务平台资料\云计算3.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1"/>
            <a:ext cx="4578350" cy="1340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Picture 43" descr="shen7_03"/>
          <p:cNvPicPr>
            <a:picLocks noChangeAspect="1" noChangeArrowheads="1"/>
          </p:cNvPicPr>
          <p:nvPr userDrawn="1"/>
        </p:nvPicPr>
        <p:blipFill>
          <a:blip r:embed="rId2" cstate="print"/>
          <a:srcRect/>
          <a:stretch>
            <a:fillRect/>
          </a:stretch>
        </p:blipFill>
        <p:spPr bwMode="auto">
          <a:xfrm>
            <a:off x="6876256" y="260648"/>
            <a:ext cx="2088232" cy="526126"/>
          </a:xfrm>
          <a:prstGeom prst="rect">
            <a:avLst/>
          </a:prstGeom>
          <a:noFill/>
          <a:ln w="9525">
            <a:noFill/>
            <a:miter lim="800000"/>
            <a:headEnd/>
            <a:tailEnd/>
          </a:ln>
        </p:spPr>
      </p:pic>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2019/10/15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2019/10/15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2019/10/15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2019/10/15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2019/10/15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dirty="0" smtClean="0">
                <a:solidFill>
                  <a:srgbClr val="0000FF"/>
                </a:solidFill>
              </a:rPr>
              <a:t>fcmeng@hit.edu.cn</a:t>
            </a: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a:t>
            </a:r>
            <a:r>
              <a:rPr lang="zh-CN" altLang="en-US" dirty="0" smtClean="0"/>
              <a:t> 线程和多线程</a:t>
            </a:r>
            <a:endParaRPr lang="zh-CN" altLang="en-US" dirty="0"/>
          </a:p>
        </p:txBody>
      </p:sp>
      <p:sp>
        <p:nvSpPr>
          <p:cNvPr id="4" name="TextBox 3"/>
          <p:cNvSpPr txBox="1"/>
          <p:nvPr/>
        </p:nvSpPr>
        <p:spPr>
          <a:xfrm>
            <a:off x="251520" y="1052736"/>
            <a:ext cx="8712968" cy="3939540"/>
          </a:xfrm>
          <a:prstGeom prst="rect">
            <a:avLst/>
          </a:prstGeom>
          <a:noFill/>
        </p:spPr>
        <p:txBody>
          <a:bodyPr wrap="square" rtlCol="0">
            <a:spAutoFit/>
          </a:bodyPr>
          <a:lstStyle/>
          <a:p>
            <a:pPr algn="just">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多线程的优势</a:t>
            </a:r>
            <a:endParaRPr lang="en-US" altLang="zh-CN" sz="2800" b="1" dirty="0" smtClean="0">
              <a:solidFill>
                <a:srgbClr val="0000FF"/>
              </a:solidFill>
              <a:latin typeface="Arial" pitchFamily="34" charset="0"/>
              <a:ea typeface="华文细黑" pitchFamily="2" charset="-122"/>
              <a:cs typeface="Arial" pitchFamily="34" charset="0"/>
            </a:endParaRPr>
          </a:p>
          <a:p>
            <a:pPr marL="457200" indent="-457200" algn="just">
              <a:spcBef>
                <a:spcPts val="600"/>
              </a:spcBef>
              <a:spcAft>
                <a:spcPts val="600"/>
              </a:spcAft>
              <a:buFont typeface="Wingdings" panose="05000000000000000000" pitchFamily="2" charset="2"/>
              <a:buChar char="ü"/>
            </a:pPr>
            <a:r>
              <a:rPr lang="zh-CN" altLang="en-US" sz="2600" b="1" dirty="0" smtClean="0">
                <a:latin typeface="Arial" pitchFamily="34" charset="0"/>
                <a:ea typeface="华文细黑" pitchFamily="2" charset="-122"/>
                <a:cs typeface="Arial" pitchFamily="34" charset="0"/>
              </a:rPr>
              <a:t>多线程编程简单、效率高。使用多线程可以在线程间直接共享数据和资源，而多进程之间不能做到这一点。</a:t>
            </a:r>
            <a:endParaRPr lang="en-US" altLang="zh-CN" sz="2600" b="1" dirty="0">
              <a:latin typeface="Arial" pitchFamily="34" charset="0"/>
              <a:ea typeface="华文细黑" pitchFamily="2" charset="-122"/>
              <a:cs typeface="Arial" pitchFamily="34" charset="0"/>
            </a:endParaRPr>
          </a:p>
          <a:p>
            <a:pPr marL="457200" indent="-457200" algn="just">
              <a:spcBef>
                <a:spcPts val="600"/>
              </a:spcBef>
              <a:spcAft>
                <a:spcPts val="600"/>
              </a:spcAft>
              <a:buFont typeface="Wingdings" panose="05000000000000000000" pitchFamily="2" charset="2"/>
              <a:buChar char="ü"/>
            </a:pPr>
            <a:r>
              <a:rPr lang="zh-CN" altLang="en-US" sz="2600" b="1" dirty="0" smtClean="0">
                <a:latin typeface="Arial" pitchFamily="34" charset="0"/>
                <a:ea typeface="华文细黑" pitchFamily="2" charset="-122"/>
                <a:cs typeface="Arial" pitchFamily="34" charset="0"/>
              </a:rPr>
              <a:t>适合于开发服务程序，如</a:t>
            </a:r>
            <a:r>
              <a:rPr lang="en-US" altLang="zh-CN" sz="2600" b="1" dirty="0" smtClean="0">
                <a:latin typeface="Arial" pitchFamily="34" charset="0"/>
                <a:ea typeface="华文细黑" pitchFamily="2" charset="-122"/>
                <a:cs typeface="Arial" pitchFamily="34" charset="0"/>
              </a:rPr>
              <a:t>Web</a:t>
            </a:r>
            <a:r>
              <a:rPr lang="zh-CN" altLang="en-US" sz="2600" b="1" dirty="0" smtClean="0">
                <a:latin typeface="Arial" pitchFamily="34" charset="0"/>
                <a:ea typeface="华文细黑" pitchFamily="2" charset="-122"/>
                <a:cs typeface="Arial" pitchFamily="34" charset="0"/>
              </a:rPr>
              <a:t>服务、聊天服务等。</a:t>
            </a:r>
            <a:endParaRPr lang="en-US" altLang="zh-CN" sz="2600" b="1" dirty="0">
              <a:latin typeface="Arial" pitchFamily="34" charset="0"/>
              <a:ea typeface="华文细黑" pitchFamily="2" charset="-122"/>
              <a:cs typeface="Arial" pitchFamily="34" charset="0"/>
            </a:endParaRPr>
          </a:p>
          <a:p>
            <a:pPr marL="457200" indent="-457200" algn="just">
              <a:spcBef>
                <a:spcPts val="600"/>
              </a:spcBef>
              <a:spcAft>
                <a:spcPts val="600"/>
              </a:spcAft>
              <a:buFont typeface="Wingdings" panose="05000000000000000000" pitchFamily="2" charset="2"/>
              <a:buChar char="ü"/>
            </a:pPr>
            <a:r>
              <a:rPr lang="zh-CN" altLang="en-US" sz="2600" b="1" dirty="0" smtClean="0">
                <a:latin typeface="Arial" pitchFamily="34" charset="0"/>
                <a:ea typeface="华文细黑" pitchFamily="2" charset="-122"/>
                <a:cs typeface="Arial" pitchFamily="34" charset="0"/>
              </a:rPr>
              <a:t>适合于开发有多种交互接口的程序，如聊天程序的客户端、网络下载工具等。</a:t>
            </a:r>
            <a:endParaRPr lang="en-US" altLang="zh-CN" sz="2600" b="1" dirty="0">
              <a:latin typeface="Arial" pitchFamily="34" charset="0"/>
              <a:ea typeface="华文细黑" pitchFamily="2" charset="-122"/>
              <a:cs typeface="Arial" pitchFamily="34" charset="0"/>
            </a:endParaRPr>
          </a:p>
          <a:p>
            <a:pPr marL="457200" indent="-457200" algn="just">
              <a:spcBef>
                <a:spcPts val="600"/>
              </a:spcBef>
              <a:spcAft>
                <a:spcPts val="600"/>
              </a:spcAft>
              <a:buFont typeface="Wingdings" panose="05000000000000000000" pitchFamily="2" charset="2"/>
              <a:buChar char="ü"/>
            </a:pPr>
            <a:r>
              <a:rPr lang="zh-CN" altLang="en-US" sz="2600" b="1" dirty="0" smtClean="0">
                <a:latin typeface="Arial" pitchFamily="34" charset="0"/>
                <a:ea typeface="华文细黑" pitchFamily="2" charset="-122"/>
                <a:cs typeface="Arial" pitchFamily="34" charset="0"/>
              </a:rPr>
              <a:t>适合于有人机交互又有计算量的程序，如字处理程序</a:t>
            </a:r>
            <a:r>
              <a:rPr lang="en-US" altLang="zh-CN" sz="2600" b="1" dirty="0" smtClean="0">
                <a:latin typeface="Arial" pitchFamily="34" charset="0"/>
                <a:ea typeface="华文细黑" pitchFamily="2" charset="-122"/>
                <a:cs typeface="Arial" pitchFamily="34" charset="0"/>
              </a:rPr>
              <a:t>Word</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Excel</a:t>
            </a:r>
            <a:r>
              <a:rPr lang="zh-CN" altLang="en-US" sz="2600" b="1" dirty="0" smtClean="0">
                <a:latin typeface="Arial" pitchFamily="34" charset="0"/>
                <a:ea typeface="华文细黑" pitchFamily="2" charset="-122"/>
                <a:cs typeface="Arial" pitchFamily="34" charset="0"/>
              </a:rPr>
              <a:t>等。</a:t>
            </a:r>
            <a:endParaRPr lang="en-US" altLang="zh-CN" sz="26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382031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11.2</a:t>
            </a:r>
            <a:r>
              <a:rPr lang="zh-CN" altLang="en-US" dirty="0" smtClean="0"/>
              <a:t> 线程的状态</a:t>
            </a:r>
            <a:endParaRPr lang="zh-CN" altLang="en-US" dirty="0"/>
          </a:p>
        </p:txBody>
      </p:sp>
      <p:sp>
        <p:nvSpPr>
          <p:cNvPr id="5" name="TextBox 4"/>
          <p:cNvSpPr txBox="1"/>
          <p:nvPr/>
        </p:nvSpPr>
        <p:spPr>
          <a:xfrm>
            <a:off x="352103" y="1030083"/>
            <a:ext cx="8352928" cy="4031873"/>
          </a:xfrm>
          <a:prstGeom prst="rect">
            <a:avLst/>
          </a:prstGeom>
          <a:noFill/>
        </p:spPr>
        <p:txBody>
          <a:bodyPr wrap="square" rtlCol="0">
            <a:spAutoFit/>
          </a:bodyPr>
          <a:lstStyle/>
          <a:p>
            <a:pPr algn="just">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Thread</a:t>
            </a:r>
            <a:r>
              <a:rPr lang="zh-CN" altLang="en-US" sz="2800" b="1" dirty="0" smtClean="0">
                <a:solidFill>
                  <a:srgbClr val="FF0000"/>
                </a:solidFill>
                <a:latin typeface="Arial" pitchFamily="34" charset="0"/>
                <a:ea typeface="华文细黑" pitchFamily="2" charset="-122"/>
                <a:cs typeface="Arial" pitchFamily="34" charset="0"/>
              </a:rPr>
              <a:t>类</a:t>
            </a:r>
            <a:endParaRPr lang="en-US" altLang="zh-CN" sz="2800" b="1" dirty="0" smtClean="0">
              <a:solidFill>
                <a:srgbClr val="FF0000"/>
              </a:solidFill>
              <a:latin typeface="Arial" pitchFamily="34" charset="0"/>
              <a:ea typeface="华文细黑" pitchFamily="2" charset="-122"/>
              <a:cs typeface="Arial" pitchFamily="34" charset="0"/>
            </a:endParaRPr>
          </a:p>
          <a:p>
            <a:pPr marL="457200" indent="-457200" algn="just">
              <a:spcBef>
                <a:spcPts val="600"/>
              </a:spcBef>
              <a:spcAft>
                <a:spcPts val="600"/>
              </a:spcAft>
              <a:buFont typeface="Wingdings" panose="05000000000000000000"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的线程是通过类</a:t>
            </a:r>
            <a:r>
              <a:rPr lang="en-US" altLang="zh-CN" sz="2600" b="1" u="sng" dirty="0" smtClean="0">
                <a:solidFill>
                  <a:srgbClr val="FF00FF"/>
                </a:solidFill>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来实现的，当生成一个</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类的对象之后，就产生了一个</a:t>
            </a:r>
            <a:r>
              <a:rPr lang="zh-CN" altLang="en-US" sz="2600" b="1" u="sng" dirty="0" smtClean="0">
                <a:solidFill>
                  <a:srgbClr val="FF00FF"/>
                </a:solidFill>
                <a:latin typeface="Arial" pitchFamily="34" charset="0"/>
                <a:ea typeface="华文细黑" pitchFamily="2" charset="-122"/>
                <a:cs typeface="Arial" pitchFamily="34" charset="0"/>
              </a:rPr>
              <a:t>线程</a:t>
            </a:r>
            <a:r>
              <a:rPr lang="zh-CN" altLang="en-US" sz="2600" b="1" dirty="0" smtClean="0">
                <a:latin typeface="Arial" pitchFamily="34" charset="0"/>
                <a:ea typeface="华文细黑" pitchFamily="2" charset="-122"/>
                <a:cs typeface="Arial" pitchFamily="34" charset="0"/>
              </a:rPr>
              <a:t>。通过该对象实例，可以</a:t>
            </a:r>
            <a:r>
              <a:rPr lang="zh-CN" altLang="en-US" sz="2600" b="1" u="sng" dirty="0" smtClean="0">
                <a:solidFill>
                  <a:srgbClr val="FF00FF"/>
                </a:solidFill>
                <a:latin typeface="Arial" pitchFamily="34" charset="0"/>
                <a:ea typeface="华文细黑" pitchFamily="2" charset="-122"/>
                <a:cs typeface="Arial" pitchFamily="34" charset="0"/>
              </a:rPr>
              <a:t>启动</a:t>
            </a:r>
            <a:r>
              <a:rPr lang="zh-CN" altLang="en-US" sz="2600" b="1" dirty="0" smtClean="0">
                <a:latin typeface="Arial" pitchFamily="34" charset="0"/>
                <a:ea typeface="华文细黑" pitchFamily="2" charset="-122"/>
                <a:cs typeface="Arial" pitchFamily="34" charset="0"/>
              </a:rPr>
              <a:t>线程、</a:t>
            </a:r>
            <a:r>
              <a:rPr lang="zh-CN" altLang="en-US" sz="2600" b="1" u="sng" dirty="0" smtClean="0">
                <a:solidFill>
                  <a:srgbClr val="FF00FF"/>
                </a:solidFill>
                <a:latin typeface="Arial" pitchFamily="34" charset="0"/>
                <a:ea typeface="华文细黑" pitchFamily="2" charset="-122"/>
                <a:cs typeface="Arial" pitchFamily="34" charset="0"/>
              </a:rPr>
              <a:t>终止</a:t>
            </a:r>
            <a:r>
              <a:rPr lang="zh-CN" altLang="en-US" sz="2600" b="1" dirty="0" smtClean="0">
                <a:latin typeface="Arial" pitchFamily="34" charset="0"/>
                <a:ea typeface="华文细黑" pitchFamily="2" charset="-122"/>
                <a:cs typeface="Arial" pitchFamily="34" charset="0"/>
              </a:rPr>
              <a:t>线程，或者暂时</a:t>
            </a:r>
            <a:r>
              <a:rPr lang="zh-CN" altLang="en-US" sz="2600" b="1" u="sng" dirty="0" smtClean="0">
                <a:solidFill>
                  <a:srgbClr val="FF00FF"/>
                </a:solidFill>
                <a:latin typeface="Arial" pitchFamily="34" charset="0"/>
                <a:ea typeface="华文细黑" pitchFamily="2" charset="-122"/>
                <a:cs typeface="Arial" pitchFamily="34" charset="0"/>
              </a:rPr>
              <a:t>挂起</a:t>
            </a:r>
            <a:r>
              <a:rPr lang="zh-CN" altLang="en-US" sz="2600" b="1" dirty="0" smtClean="0">
                <a:latin typeface="Arial" pitchFamily="34" charset="0"/>
                <a:ea typeface="华文细黑" pitchFamily="2" charset="-122"/>
                <a:cs typeface="Arial" pitchFamily="34" charset="0"/>
              </a:rPr>
              <a:t>线程等。</a:t>
            </a:r>
            <a:endParaRPr lang="en-US" altLang="zh-CN" sz="2600" b="1" dirty="0">
              <a:latin typeface="Arial" pitchFamily="34" charset="0"/>
              <a:ea typeface="华文细黑" pitchFamily="2" charset="-122"/>
              <a:cs typeface="Arial" pitchFamily="34" charset="0"/>
            </a:endParaRPr>
          </a:p>
          <a:p>
            <a:pPr marL="457200" indent="-457200" algn="just">
              <a:spcBef>
                <a:spcPts val="600"/>
              </a:spcBef>
              <a:spcAft>
                <a:spcPts val="600"/>
              </a:spcAft>
              <a:buFont typeface="Wingdings" panose="05000000000000000000"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Thread</a:t>
            </a:r>
            <a:r>
              <a:rPr lang="zh-CN" altLang="en-US" sz="2600" b="1" dirty="0" smtClean="0">
                <a:solidFill>
                  <a:srgbClr val="0000FF"/>
                </a:solidFill>
                <a:latin typeface="Arial" pitchFamily="34" charset="0"/>
                <a:ea typeface="华文细黑" pitchFamily="2" charset="-122"/>
                <a:cs typeface="Arial" pitchFamily="34" charset="0"/>
              </a:rPr>
              <a:t>类</a:t>
            </a:r>
            <a:r>
              <a:rPr lang="zh-CN" altLang="en-US" sz="2600" b="1" dirty="0" smtClean="0">
                <a:latin typeface="Arial" pitchFamily="34" charset="0"/>
                <a:ea typeface="华文细黑" pitchFamily="2" charset="-122"/>
                <a:cs typeface="Arial" pitchFamily="34" charset="0"/>
              </a:rPr>
              <a:t>本身只是线程的</a:t>
            </a:r>
            <a:r>
              <a:rPr lang="zh-CN" altLang="en-US" sz="2600" b="1" dirty="0" smtClean="0">
                <a:solidFill>
                  <a:srgbClr val="0000FF"/>
                </a:solidFill>
                <a:latin typeface="Arial" pitchFamily="34" charset="0"/>
                <a:ea typeface="华文细黑" pitchFamily="2" charset="-122"/>
                <a:cs typeface="Arial" pitchFamily="34" charset="0"/>
              </a:rPr>
              <a:t>虚拟</a:t>
            </a:r>
            <a:r>
              <a:rPr lang="en-US" altLang="zh-CN" sz="2600" b="1" dirty="0" smtClean="0">
                <a:solidFill>
                  <a:srgbClr val="0000FF"/>
                </a:solidFill>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，线程所执行的代码是通过方法</a:t>
            </a:r>
            <a:r>
              <a:rPr lang="en-US" altLang="zh-CN" sz="2600" b="1" u="sng" dirty="0" smtClean="0">
                <a:solidFill>
                  <a:srgbClr val="FF00FF"/>
                </a:solidFill>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来完成的，方法</a:t>
            </a:r>
            <a:r>
              <a:rPr lang="en-US" altLang="zh-CN" sz="2600" b="1" dirty="0" smtClean="0">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称为</a:t>
            </a:r>
            <a:r>
              <a:rPr lang="zh-CN" altLang="en-US" sz="2600" b="1" u="sng" dirty="0" smtClean="0">
                <a:solidFill>
                  <a:srgbClr val="FF00FF"/>
                </a:solidFill>
                <a:latin typeface="Arial" pitchFamily="34" charset="0"/>
                <a:ea typeface="华文细黑" pitchFamily="2" charset="-122"/>
                <a:cs typeface="Arial" pitchFamily="34" charset="0"/>
              </a:rPr>
              <a:t>线程体</a:t>
            </a:r>
            <a:r>
              <a:rPr lang="zh-CN" altLang="en-US" sz="2600" b="1" dirty="0" smtClean="0">
                <a:latin typeface="Arial" pitchFamily="34" charset="0"/>
                <a:ea typeface="华文细黑" pitchFamily="2" charset="-122"/>
                <a:cs typeface="Arial" pitchFamily="34" charset="0"/>
              </a:rPr>
              <a:t>。实现线程体的特定对象是在初始化线程时传递给线程的。</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11.2</a:t>
            </a:r>
            <a:r>
              <a:rPr lang="zh-CN" altLang="en-US" dirty="0" smtClean="0"/>
              <a:t> 线程的状态</a:t>
            </a:r>
            <a:endParaRPr lang="zh-CN" altLang="en-US" dirty="0"/>
          </a:p>
        </p:txBody>
      </p:sp>
      <p:sp>
        <p:nvSpPr>
          <p:cNvPr id="5" name="TextBox 4"/>
          <p:cNvSpPr txBox="1"/>
          <p:nvPr/>
        </p:nvSpPr>
        <p:spPr>
          <a:xfrm>
            <a:off x="361628" y="1030084"/>
            <a:ext cx="8496944" cy="523220"/>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线程状态</a:t>
            </a:r>
            <a:endParaRPr lang="en-US" altLang="zh-CN" sz="2800" b="1" dirty="0" smtClean="0">
              <a:solidFill>
                <a:srgbClr val="FF0000"/>
              </a:solidFill>
              <a:latin typeface="Arial" pitchFamily="34" charset="0"/>
              <a:ea typeface="华文细黑" pitchFamily="2" charset="-122"/>
              <a:cs typeface="Arial" pitchFamily="34" charset="0"/>
            </a:endParaRPr>
          </a:p>
        </p:txBody>
      </p:sp>
      <p:grpSp>
        <p:nvGrpSpPr>
          <p:cNvPr id="9" name="组合 8"/>
          <p:cNvGrpSpPr/>
          <p:nvPr/>
        </p:nvGrpSpPr>
        <p:grpSpPr>
          <a:xfrm>
            <a:off x="395536" y="1484784"/>
            <a:ext cx="8424936" cy="5184576"/>
            <a:chOff x="841674" y="1484784"/>
            <a:chExt cx="7690766" cy="4961398"/>
          </a:xfrm>
        </p:grpSpPr>
        <p:pic>
          <p:nvPicPr>
            <p:cNvPr id="1026" name="Picture 2" descr="D:\Java程序设计\图片\线程状态转换图.jpg"/>
            <p:cNvPicPr>
              <a:picLocks noChangeAspect="1" noChangeArrowheads="1"/>
            </p:cNvPicPr>
            <p:nvPr/>
          </p:nvPicPr>
          <p:blipFill>
            <a:blip r:embed="rId2" cstate="print"/>
            <a:srcRect/>
            <a:stretch>
              <a:fillRect/>
            </a:stretch>
          </p:blipFill>
          <p:spPr bwMode="auto">
            <a:xfrm>
              <a:off x="841674" y="1484784"/>
              <a:ext cx="7690766" cy="4961398"/>
            </a:xfrm>
            <a:prstGeom prst="rect">
              <a:avLst/>
            </a:prstGeom>
            <a:noFill/>
          </p:spPr>
        </p:pic>
        <p:cxnSp>
          <p:nvCxnSpPr>
            <p:cNvPr id="7" name="直接箭头连接符 6"/>
            <p:cNvCxnSpPr/>
            <p:nvPr/>
          </p:nvCxnSpPr>
          <p:spPr>
            <a:xfrm>
              <a:off x="1878676" y="1585820"/>
              <a:ext cx="0" cy="36004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35696" y="1628800"/>
              <a:ext cx="648072" cy="246221"/>
            </a:xfrm>
            <a:prstGeom prst="rect">
              <a:avLst/>
            </a:prstGeom>
            <a:noFill/>
          </p:spPr>
          <p:txBody>
            <a:bodyPr wrap="square" rtlCol="0">
              <a:spAutoFit/>
            </a:bodyPr>
            <a:lstStyle/>
            <a:p>
              <a:r>
                <a:rPr lang="en-US" altLang="zh-CN" sz="1000" dirty="0" smtClean="0"/>
                <a:t>new()</a:t>
              </a:r>
              <a:endParaRPr lang="zh-CN" altLang="en-US" sz="1000" dirty="0"/>
            </a:p>
          </p:txBody>
        </p:sp>
      </p:grpSp>
      <p:sp>
        <p:nvSpPr>
          <p:cNvPr id="2" name="矩形 1"/>
          <p:cNvSpPr/>
          <p:nvPr/>
        </p:nvSpPr>
        <p:spPr>
          <a:xfrm>
            <a:off x="827584" y="1635278"/>
            <a:ext cx="6336704" cy="26578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11.2</a:t>
            </a:r>
            <a:r>
              <a:rPr lang="zh-CN" altLang="en-US" dirty="0" smtClean="0"/>
              <a:t> 线程的状态</a:t>
            </a:r>
            <a:endParaRPr lang="zh-CN" altLang="en-US" dirty="0"/>
          </a:p>
        </p:txBody>
      </p:sp>
      <p:sp>
        <p:nvSpPr>
          <p:cNvPr id="5" name="TextBox 4"/>
          <p:cNvSpPr txBox="1"/>
          <p:nvPr/>
        </p:nvSpPr>
        <p:spPr>
          <a:xfrm>
            <a:off x="323528" y="1013822"/>
            <a:ext cx="8496944" cy="5016758"/>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新建</a:t>
            </a:r>
            <a:r>
              <a:rPr lang="en-US" altLang="zh-CN" sz="2800" b="1" dirty="0" smtClean="0">
                <a:solidFill>
                  <a:srgbClr val="0000FF"/>
                </a:solidFill>
                <a:latin typeface="Arial" pitchFamily="34" charset="0"/>
                <a:ea typeface="华文细黑" pitchFamily="2" charset="-122"/>
                <a:cs typeface="Arial" pitchFamily="34" charset="0"/>
              </a:rPr>
              <a:t>(new)</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当一个线程的实例被创建，即使用</a:t>
            </a:r>
            <a:r>
              <a:rPr lang="en-US" altLang="zh-CN" sz="2600" b="1" dirty="0" smtClean="0">
                <a:solidFill>
                  <a:srgbClr val="C00000"/>
                </a:solidFill>
                <a:latin typeface="Arial" pitchFamily="34" charset="0"/>
                <a:ea typeface="华文细黑" pitchFamily="2" charset="-122"/>
                <a:cs typeface="Arial" pitchFamily="34" charset="0"/>
              </a:rPr>
              <a:t>new</a:t>
            </a:r>
            <a:r>
              <a:rPr lang="zh-CN" altLang="en-US" sz="2600" b="1" dirty="0" smtClean="0">
                <a:latin typeface="Arial" pitchFamily="34" charset="0"/>
                <a:ea typeface="华文细黑" pitchFamily="2" charset="-122"/>
                <a:cs typeface="Arial" pitchFamily="34" charset="0"/>
              </a:rPr>
              <a:t>关键字和</a:t>
            </a:r>
            <a:r>
              <a:rPr lang="en-US" altLang="zh-CN" sz="2600" b="1" dirty="0" smtClean="0">
                <a:solidFill>
                  <a:srgbClr val="C00000"/>
                </a:solidFill>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类或其子类创建一个线程对象后，此时该线程处于</a:t>
            </a:r>
            <a:r>
              <a:rPr lang="en-US" altLang="zh-CN" sz="2600" b="1" u="sng" dirty="0" smtClean="0">
                <a:solidFill>
                  <a:srgbClr val="FF00FF"/>
                </a:solidFill>
                <a:latin typeface="Arial" pitchFamily="34" charset="0"/>
                <a:ea typeface="华文细黑" pitchFamily="2" charset="-122"/>
                <a:cs typeface="Arial" pitchFamily="34" charset="0"/>
              </a:rPr>
              <a:t>new</a:t>
            </a:r>
            <a:r>
              <a:rPr lang="zh-CN" altLang="en-US" sz="2600" b="1" u="sng" dirty="0" smtClean="0">
                <a:solidFill>
                  <a:srgbClr val="FF00FF"/>
                </a:solidFill>
                <a:latin typeface="Arial" pitchFamily="34" charset="0"/>
                <a:ea typeface="华文细黑" pitchFamily="2" charset="-122"/>
                <a:cs typeface="Arial" pitchFamily="34" charset="0"/>
              </a:rPr>
              <a:t>状态</a:t>
            </a:r>
            <a:r>
              <a:rPr lang="zh-CN" altLang="en-US" sz="2600" b="1" dirty="0" smtClean="0">
                <a:latin typeface="Arial" pitchFamily="34" charset="0"/>
                <a:ea typeface="华文细黑" pitchFamily="2" charset="-122"/>
                <a:cs typeface="Arial" pitchFamily="34" charset="0"/>
              </a:rPr>
              <a:t>。处于</a:t>
            </a:r>
            <a:r>
              <a:rPr lang="en-US" altLang="zh-CN" sz="2600" b="1" dirty="0" smtClean="0">
                <a:latin typeface="Arial" pitchFamily="34" charset="0"/>
                <a:ea typeface="华文细黑" pitchFamily="2" charset="-122"/>
                <a:cs typeface="Arial" pitchFamily="34" charset="0"/>
              </a:rPr>
              <a:t>new</a:t>
            </a:r>
            <a:r>
              <a:rPr lang="zh-CN" altLang="en-US" sz="2600" b="1" dirty="0" smtClean="0">
                <a:latin typeface="Arial" pitchFamily="34" charset="0"/>
                <a:ea typeface="华文细黑" pitchFamily="2" charset="-122"/>
                <a:cs typeface="Arial" pitchFamily="34" charset="0"/>
              </a:rPr>
              <a:t>状态的线程有自己的内存空间，但该线程并没有运行，此时线程还不是活着的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not alive</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就绪状态</a:t>
            </a:r>
            <a:r>
              <a:rPr lang="en-US" altLang="zh-CN" sz="2800" b="1" dirty="0" smtClean="0">
                <a:solidFill>
                  <a:srgbClr val="0000FF"/>
                </a:solidFill>
                <a:latin typeface="Arial" pitchFamily="34" charset="0"/>
                <a:ea typeface="华文细黑" pitchFamily="2" charset="-122"/>
                <a:cs typeface="Arial" pitchFamily="34" charset="0"/>
              </a:rPr>
              <a:t>(runnable)</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通过调用线程实例的</a:t>
            </a:r>
            <a:r>
              <a:rPr lang="en-US" altLang="zh-CN" sz="2600" b="1" dirty="0" smtClean="0">
                <a:solidFill>
                  <a:srgbClr val="C00000"/>
                </a:solidFill>
                <a:latin typeface="Arial" pitchFamily="34" charset="0"/>
                <a:ea typeface="华文细黑" pitchFamily="2" charset="-122"/>
                <a:cs typeface="Arial" pitchFamily="34" charset="0"/>
              </a:rPr>
              <a:t>start()</a:t>
            </a:r>
            <a:r>
              <a:rPr lang="zh-CN" altLang="en-US" sz="2600" b="1" dirty="0" smtClean="0">
                <a:latin typeface="Arial" pitchFamily="34" charset="0"/>
                <a:ea typeface="华文细黑" pitchFamily="2" charset="-122"/>
                <a:cs typeface="Arial" pitchFamily="34" charset="0"/>
              </a:rPr>
              <a:t>方法来启动线程使线程进入</a:t>
            </a:r>
            <a:r>
              <a:rPr lang="zh-CN" altLang="en-US" sz="2600" b="1" u="sng" dirty="0" smtClean="0">
                <a:solidFill>
                  <a:srgbClr val="FF00FF"/>
                </a:solidFill>
                <a:latin typeface="Arial" pitchFamily="34" charset="0"/>
                <a:ea typeface="华文细黑" pitchFamily="2" charset="-122"/>
                <a:cs typeface="Arial" pitchFamily="34" charset="0"/>
              </a:rPr>
              <a:t>就绪状态</a:t>
            </a:r>
            <a:r>
              <a:rPr lang="zh-CN" altLang="en-US" sz="2600" b="1" dirty="0" smtClean="0">
                <a:latin typeface="Arial" pitchFamily="34" charset="0"/>
                <a:ea typeface="华文细黑" pitchFamily="2" charset="-122"/>
                <a:cs typeface="Arial" pitchFamily="34" charset="0"/>
              </a:rPr>
              <a:t>。处于就绪状态的线程已经具备了运行条件，但还没有被分配到</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即不一定会被立即执行，此时处于线程就绪队列，等待系统为其分配</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，等待状态并不是执行状态，此时线程是活着的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alive</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11.2</a:t>
            </a:r>
            <a:r>
              <a:rPr lang="zh-CN" altLang="en-US" dirty="0" smtClean="0"/>
              <a:t> 线程的状态</a:t>
            </a:r>
            <a:endParaRPr lang="zh-CN" altLang="en-US" dirty="0"/>
          </a:p>
        </p:txBody>
      </p:sp>
      <p:sp>
        <p:nvSpPr>
          <p:cNvPr id="4" name="TextBox 3"/>
          <p:cNvSpPr txBox="1"/>
          <p:nvPr/>
        </p:nvSpPr>
        <p:spPr>
          <a:xfrm>
            <a:off x="323528" y="980728"/>
            <a:ext cx="8496944" cy="4616648"/>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运行状态</a:t>
            </a:r>
            <a:r>
              <a:rPr lang="en-US" altLang="zh-CN" sz="2800" b="1" dirty="0" smtClean="0">
                <a:solidFill>
                  <a:srgbClr val="0000FF"/>
                </a:solidFill>
                <a:latin typeface="Arial" pitchFamily="34" charset="0"/>
                <a:ea typeface="华文细黑" pitchFamily="2" charset="-122"/>
                <a:cs typeface="Arial" pitchFamily="34" charset="0"/>
              </a:rPr>
              <a:t>(running)</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一旦</a:t>
            </a:r>
            <a:r>
              <a:rPr lang="zh-CN" altLang="en-US" sz="2600" b="1" dirty="0" smtClean="0">
                <a:solidFill>
                  <a:srgbClr val="C00000"/>
                </a:solidFill>
                <a:latin typeface="Arial" pitchFamily="34" charset="0"/>
                <a:ea typeface="华文细黑" pitchFamily="2" charset="-122"/>
                <a:cs typeface="Arial" pitchFamily="34" charset="0"/>
              </a:rPr>
              <a:t>获取</a:t>
            </a:r>
            <a:r>
              <a:rPr lang="en-US" altLang="zh-CN" sz="2600" b="1" dirty="0" smtClean="0">
                <a:solidFill>
                  <a:srgbClr val="C00000"/>
                </a:solidFill>
                <a:latin typeface="Arial" pitchFamily="34" charset="0"/>
                <a:ea typeface="华文细黑" pitchFamily="2" charset="-122"/>
                <a:cs typeface="Arial" pitchFamily="34" charset="0"/>
              </a:rPr>
              <a:t>CPU</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被</a:t>
            </a:r>
            <a:r>
              <a:rPr lang="en-US" altLang="zh-CN" sz="2600" b="1" dirty="0" smtClean="0">
                <a:latin typeface="Arial" pitchFamily="34" charset="0"/>
                <a:ea typeface="华文细黑" pitchFamily="2" charset="-122"/>
                <a:cs typeface="Arial" pitchFamily="34" charset="0"/>
              </a:rPr>
              <a:t>JVM</a:t>
            </a:r>
            <a:r>
              <a:rPr lang="zh-CN" altLang="en-US" sz="2600" b="1" dirty="0" smtClean="0">
                <a:latin typeface="Arial" pitchFamily="34" charset="0"/>
                <a:ea typeface="华文细黑" pitchFamily="2" charset="-122"/>
                <a:cs typeface="Arial" pitchFamily="34" charset="0"/>
              </a:rPr>
              <a:t>选中</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，线程就进入</a:t>
            </a:r>
            <a:r>
              <a:rPr lang="zh-CN" altLang="en-US" sz="2600" b="1" u="sng" dirty="0" smtClean="0">
                <a:solidFill>
                  <a:srgbClr val="FF00FF"/>
                </a:solidFill>
                <a:latin typeface="Arial" pitchFamily="34" charset="0"/>
                <a:ea typeface="华文细黑" pitchFamily="2" charset="-122"/>
                <a:cs typeface="Arial" pitchFamily="34" charset="0"/>
              </a:rPr>
              <a:t>运行状态</a:t>
            </a:r>
            <a:r>
              <a:rPr lang="zh-CN" altLang="en-US" sz="2600" b="1" dirty="0" smtClean="0">
                <a:latin typeface="Arial" pitchFamily="34" charset="0"/>
                <a:ea typeface="华文细黑" pitchFamily="2" charset="-122"/>
                <a:cs typeface="Arial" pitchFamily="34" charset="0"/>
              </a:rPr>
              <a:t>，线程的</a:t>
            </a:r>
            <a:r>
              <a:rPr lang="en-US" altLang="zh-CN" sz="2600" b="1" dirty="0" smtClean="0">
                <a:solidFill>
                  <a:srgbClr val="C00000"/>
                </a:solidFill>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方法才开始被执行。在运行状态的线程执行自己的</a:t>
            </a:r>
            <a:r>
              <a:rPr lang="en-US" altLang="zh-CN" sz="2600" b="1" dirty="0" smtClean="0">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方法中的操作，直到调用其他的方法而终止、或者等待某种资源而阻塞、或者完成任务而死亡。如果在给定的时间片内没有执行结束，就会被系统给换下来回到线程的等待状态；此时线程是活着的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alive</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阻塞状态</a:t>
            </a:r>
            <a:r>
              <a:rPr lang="en-US" altLang="zh-CN" sz="2800" b="1" dirty="0" smtClean="0">
                <a:solidFill>
                  <a:srgbClr val="0000FF"/>
                </a:solidFill>
                <a:latin typeface="Arial" pitchFamily="34" charset="0"/>
                <a:ea typeface="华文细黑" pitchFamily="2" charset="-122"/>
                <a:cs typeface="Arial" pitchFamily="34" charset="0"/>
              </a:rPr>
              <a:t>(blocked)</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通过调用</a:t>
            </a:r>
            <a:r>
              <a:rPr lang="en-US" altLang="zh-CN" sz="2600" b="1" dirty="0" smtClean="0">
                <a:solidFill>
                  <a:srgbClr val="C00000"/>
                </a:solidFill>
                <a:latin typeface="Arial" pitchFamily="34" charset="0"/>
                <a:ea typeface="华文细黑" pitchFamily="2" charset="-122"/>
                <a:cs typeface="Arial" pitchFamily="34" charset="0"/>
              </a:rPr>
              <a:t>join()</a:t>
            </a:r>
            <a:r>
              <a:rPr lang="zh-CN" altLang="en-US" sz="2600" b="1" dirty="0" smtClean="0">
                <a:solidFill>
                  <a:srgbClr val="C00000"/>
                </a:solidFill>
                <a:latin typeface="Arial" pitchFamily="34" charset="0"/>
                <a:ea typeface="华文细黑" pitchFamily="2" charset="-122"/>
                <a:cs typeface="Arial" pitchFamily="34" charset="0"/>
              </a:rPr>
              <a:t>、</a:t>
            </a:r>
            <a:r>
              <a:rPr lang="en-US" altLang="zh-CN" sz="2600" b="1" dirty="0" smtClean="0">
                <a:solidFill>
                  <a:srgbClr val="C00000"/>
                </a:solidFill>
                <a:latin typeface="Arial" pitchFamily="34" charset="0"/>
                <a:ea typeface="华文细黑" pitchFamily="2" charset="-122"/>
                <a:cs typeface="Arial" pitchFamily="34" charset="0"/>
              </a:rPr>
              <a:t>sleep()</a:t>
            </a:r>
            <a:r>
              <a:rPr lang="zh-CN" altLang="en-US" sz="2600" b="1" dirty="0" smtClean="0">
                <a:solidFill>
                  <a:srgbClr val="C00000"/>
                </a:solidFill>
                <a:latin typeface="Arial" pitchFamily="34" charset="0"/>
                <a:ea typeface="华文细黑" pitchFamily="2" charset="-122"/>
                <a:cs typeface="Arial" pitchFamily="34" charset="0"/>
              </a:rPr>
              <a:t>、</a:t>
            </a:r>
            <a:r>
              <a:rPr lang="en-US" altLang="zh-CN" sz="2600" b="1" dirty="0" smtClean="0">
                <a:solidFill>
                  <a:srgbClr val="C00000"/>
                </a:solidFill>
                <a:latin typeface="Arial" pitchFamily="34" charset="0"/>
                <a:ea typeface="华文细黑" pitchFamily="2" charset="-122"/>
                <a:cs typeface="Arial" pitchFamily="34" charset="0"/>
              </a:rPr>
              <a:t>wait()</a:t>
            </a:r>
            <a:r>
              <a:rPr lang="zh-CN" altLang="en-US" sz="2600" b="1" dirty="0" smtClean="0">
                <a:latin typeface="Arial" pitchFamily="34" charset="0"/>
                <a:ea typeface="华文细黑" pitchFamily="2" charset="-122"/>
                <a:cs typeface="Arial" pitchFamily="34" charset="0"/>
              </a:rPr>
              <a:t>或者资源被暂用使线程处于阻塞状态。处于阻塞状态的线程仍然是活着的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alive</a:t>
            </a:r>
            <a:r>
              <a:rPr lang="en-US" altLang="zh-CN" sz="2600" b="1" dirty="0" smtClean="0">
                <a:latin typeface="Arial" pitchFamily="34" charset="0"/>
                <a:ea typeface="华文细黑" pitchFamily="2" charset="-122"/>
                <a:cs typeface="Arial" pitchFamily="34" charset="0"/>
              </a:rPr>
              <a:t>) </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11.2</a:t>
            </a:r>
            <a:r>
              <a:rPr lang="zh-CN" altLang="en-US" dirty="0" smtClean="0"/>
              <a:t> 线程的状态</a:t>
            </a:r>
            <a:endParaRPr lang="zh-CN" altLang="en-US" dirty="0"/>
          </a:p>
        </p:txBody>
      </p:sp>
      <p:sp>
        <p:nvSpPr>
          <p:cNvPr id="4" name="TextBox 3"/>
          <p:cNvSpPr txBox="1"/>
          <p:nvPr/>
        </p:nvSpPr>
        <p:spPr>
          <a:xfrm>
            <a:off x="323528" y="1013822"/>
            <a:ext cx="8496944" cy="4031873"/>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死亡状态</a:t>
            </a:r>
            <a:r>
              <a:rPr lang="en-US" altLang="zh-CN" sz="2800" b="1" dirty="0" smtClean="0">
                <a:solidFill>
                  <a:srgbClr val="0000FF"/>
                </a:solidFill>
                <a:latin typeface="Arial" pitchFamily="34" charset="0"/>
                <a:ea typeface="华文细黑" pitchFamily="2" charset="-122"/>
                <a:cs typeface="Arial" pitchFamily="34" charset="0"/>
              </a:rPr>
              <a:t>(dead)</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当一个线程的</a:t>
            </a:r>
            <a:r>
              <a:rPr lang="en-US" altLang="zh-CN" sz="2600" b="1" dirty="0" smtClean="0">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方法运行完毕或被中断或被异常退出，该线程到达死亡</a:t>
            </a:r>
            <a:r>
              <a:rPr lang="en-US" altLang="zh-CN" sz="2600" b="1" dirty="0" smtClean="0">
                <a:latin typeface="Arial" pitchFamily="34" charset="0"/>
                <a:ea typeface="华文细黑" pitchFamily="2" charset="-122"/>
                <a:cs typeface="Arial" pitchFamily="34" charset="0"/>
              </a:rPr>
              <a:t>(dead)</a:t>
            </a:r>
            <a:r>
              <a:rPr lang="zh-CN" altLang="en-US" sz="2600" b="1" dirty="0" smtClean="0">
                <a:latin typeface="Arial" pitchFamily="34" charset="0"/>
                <a:ea typeface="华文细黑" pitchFamily="2" charset="-122"/>
                <a:cs typeface="Arial" pitchFamily="34" charset="0"/>
              </a:rPr>
              <a:t>状态。此时可能仍然存在一个该</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的实例对象，当该</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已经不可能在被作为一个可被独立执行的线程对待</a:t>
            </a:r>
            <a:r>
              <a:rPr lang="zh-CN" altLang="en-US" sz="2600" b="1" dirty="0" smtClean="0">
                <a:latin typeface="Arial" pitchFamily="34" charset="0"/>
                <a:ea typeface="华文细黑" pitchFamily="2" charset="-122"/>
                <a:cs typeface="Arial" pitchFamily="34" charset="0"/>
              </a:rPr>
              <a:t>了。</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pPr>
            <a:r>
              <a:rPr lang="zh-CN" altLang="en-US" sz="2600" b="1" dirty="0" smtClean="0">
                <a:latin typeface="Arial" pitchFamily="34" charset="0"/>
                <a:ea typeface="华文细黑" pitchFamily="2" charset="-122"/>
                <a:cs typeface="Arial" pitchFamily="34" charset="0"/>
              </a:rPr>
              <a:t>一旦</a:t>
            </a:r>
            <a:r>
              <a:rPr lang="zh-CN" altLang="en-US" sz="2600" b="1" dirty="0" smtClean="0">
                <a:latin typeface="Arial" pitchFamily="34" charset="0"/>
                <a:ea typeface="华文细黑" pitchFamily="2" charset="-122"/>
                <a:cs typeface="Arial" pitchFamily="34" charset="0"/>
              </a:rPr>
              <a:t>某一线程进入</a:t>
            </a:r>
            <a:r>
              <a:rPr lang="en-US" altLang="zh-CN" sz="2600" b="1" dirty="0">
                <a:latin typeface="Arial" pitchFamily="34" charset="0"/>
                <a:ea typeface="华文细黑" pitchFamily="2" charset="-122"/>
                <a:cs typeface="Arial" pitchFamily="34" charset="0"/>
              </a:rPr>
              <a:t>d</a:t>
            </a:r>
            <a:r>
              <a:rPr lang="en-US" altLang="zh-CN" sz="2600" b="1" dirty="0" smtClean="0">
                <a:latin typeface="Arial" pitchFamily="34" charset="0"/>
                <a:ea typeface="华文细黑" pitchFamily="2" charset="-122"/>
                <a:cs typeface="Arial" pitchFamily="34" charset="0"/>
              </a:rPr>
              <a:t>ead</a:t>
            </a:r>
            <a:r>
              <a:rPr lang="zh-CN" altLang="en-US" sz="2600" b="1" dirty="0" smtClean="0">
                <a:latin typeface="Arial" pitchFamily="34" charset="0"/>
                <a:ea typeface="华文细黑" pitchFamily="2" charset="-122"/>
                <a:cs typeface="Arial" pitchFamily="34" charset="0"/>
              </a:rPr>
              <a:t>状态，他就再也不能进入一个独立线程的生命周期了。对于一个处于</a:t>
            </a:r>
            <a:r>
              <a:rPr lang="en-US" altLang="zh-CN" sz="2600" b="1" dirty="0" smtClean="0">
                <a:latin typeface="Arial" pitchFamily="34" charset="0"/>
                <a:ea typeface="华文细黑" pitchFamily="2" charset="-122"/>
                <a:cs typeface="Arial" pitchFamily="34" charset="0"/>
              </a:rPr>
              <a:t>Dead</a:t>
            </a:r>
            <a:r>
              <a:rPr lang="zh-CN" altLang="en-US" sz="2600" b="1" dirty="0" smtClean="0">
                <a:latin typeface="Arial" pitchFamily="34" charset="0"/>
                <a:ea typeface="华文细黑" pitchFamily="2" charset="-122"/>
                <a:cs typeface="Arial" pitchFamily="34" charset="0"/>
              </a:rPr>
              <a:t>状态的线程调用</a:t>
            </a:r>
            <a:r>
              <a:rPr lang="en-US" altLang="zh-CN" sz="2600" b="1" dirty="0" smtClean="0">
                <a:latin typeface="Arial" pitchFamily="34" charset="0"/>
                <a:ea typeface="华文细黑" pitchFamily="2" charset="-122"/>
                <a:cs typeface="Arial" pitchFamily="34" charset="0"/>
              </a:rPr>
              <a:t>start()</a:t>
            </a:r>
            <a:r>
              <a:rPr lang="zh-CN" altLang="en-US" sz="2600" b="1" dirty="0" smtClean="0">
                <a:latin typeface="Arial" pitchFamily="34" charset="0"/>
                <a:ea typeface="华文细黑" pitchFamily="2" charset="-122"/>
                <a:cs typeface="Arial" pitchFamily="34" charset="0"/>
              </a:rPr>
              <a:t>方法，会出现一个运行期</a:t>
            </a:r>
            <a:r>
              <a:rPr lang="en-US" altLang="zh-CN" sz="2600" b="1" dirty="0" smtClean="0">
                <a:latin typeface="Arial" pitchFamily="34" charset="0"/>
                <a:ea typeface="华文细黑" pitchFamily="2" charset="-122"/>
                <a:cs typeface="Arial" pitchFamily="34" charset="0"/>
              </a:rPr>
              <a:t>(runtime exception)</a:t>
            </a:r>
            <a:r>
              <a:rPr lang="zh-CN" altLang="en-US" sz="2600" b="1" dirty="0" smtClean="0">
                <a:latin typeface="Arial" pitchFamily="34" charset="0"/>
                <a:ea typeface="华文细黑" pitchFamily="2" charset="-122"/>
                <a:cs typeface="Arial" pitchFamily="34" charset="0"/>
              </a:rPr>
              <a:t>的异常。处于</a:t>
            </a:r>
            <a:r>
              <a:rPr lang="en-US" altLang="zh-CN" sz="2600" b="1" dirty="0" smtClean="0">
                <a:latin typeface="Arial" pitchFamily="34" charset="0"/>
                <a:ea typeface="华文细黑" pitchFamily="2" charset="-122"/>
                <a:cs typeface="Arial" pitchFamily="34" charset="0"/>
              </a:rPr>
              <a:t>dead</a:t>
            </a:r>
            <a:r>
              <a:rPr lang="zh-CN" altLang="en-US" sz="2600" b="1" dirty="0" smtClean="0">
                <a:latin typeface="Arial" pitchFamily="34" charset="0"/>
                <a:ea typeface="华文细黑" pitchFamily="2" charset="-122"/>
                <a:cs typeface="Arial" pitchFamily="34" charset="0"/>
              </a:rPr>
              <a:t>状态的线程不是活着的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not alive</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4" name="TextBox 3"/>
          <p:cNvSpPr txBox="1"/>
          <p:nvPr/>
        </p:nvSpPr>
        <p:spPr>
          <a:xfrm>
            <a:off x="323528" y="1052736"/>
            <a:ext cx="8424936" cy="523220"/>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类</a:t>
            </a:r>
            <a:r>
              <a:rPr lang="en-US" altLang="zh-CN" sz="2800" b="1" dirty="0" smtClean="0">
                <a:solidFill>
                  <a:srgbClr val="0000FF"/>
                </a:solidFill>
                <a:latin typeface="Arial" pitchFamily="34" charset="0"/>
                <a:ea typeface="华文细黑" pitchFamily="2" charset="-122"/>
                <a:cs typeface="Arial" pitchFamily="34" charset="0"/>
              </a:rPr>
              <a:t>Thread</a:t>
            </a:r>
            <a:r>
              <a:rPr lang="zh-CN" altLang="en-US" sz="2800" b="1" dirty="0" smtClean="0">
                <a:solidFill>
                  <a:srgbClr val="0000FF"/>
                </a:solidFill>
                <a:latin typeface="Arial" pitchFamily="34" charset="0"/>
                <a:ea typeface="华文细黑" pitchFamily="2" charset="-122"/>
                <a:cs typeface="Arial" pitchFamily="34" charset="0"/>
              </a:rPr>
              <a:t>的构造方法</a:t>
            </a:r>
            <a:r>
              <a:rPr lang="zh-CN" altLang="en-US" sz="2800" dirty="0" smtClean="0">
                <a:solidFill>
                  <a:srgbClr val="0000FF"/>
                </a:solidFill>
                <a:latin typeface="Arial" pitchFamily="34" charset="0"/>
                <a:ea typeface="华文细黑" pitchFamily="2" charset="-122"/>
                <a:cs typeface="Arial" pitchFamily="34" charset="0"/>
              </a:rPr>
              <a:t>：</a:t>
            </a:r>
            <a:endParaRPr lang="en-US" altLang="zh-CN" sz="2800"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395536" y="1773977"/>
            <a:ext cx="8424936" cy="430887"/>
          </a:xfrm>
          <a:prstGeom prst="rect">
            <a:avLst/>
          </a:prstGeom>
          <a:solidFill>
            <a:srgbClr val="FFFFCC"/>
          </a:solidFill>
        </p:spPr>
        <p:txBody>
          <a:bodyPr wrap="square" rtlCol="0">
            <a:spAutoFit/>
          </a:bodyPr>
          <a:lstStyle/>
          <a:p>
            <a:r>
              <a:rPr lang="en-US" altLang="zh-CN" sz="2200" dirty="0" smtClean="0">
                <a:latin typeface="Arial" pitchFamily="34" charset="0"/>
                <a:ea typeface="华文细黑" pitchFamily="2" charset="-122"/>
                <a:cs typeface="Arial" pitchFamily="34" charset="0"/>
              </a:rPr>
              <a:t>Public Thread(</a:t>
            </a:r>
            <a:r>
              <a:rPr lang="en-US" altLang="zh-CN" sz="2200" dirty="0" err="1" smtClean="0">
                <a:latin typeface="Arial" pitchFamily="34" charset="0"/>
                <a:ea typeface="华文细黑" pitchFamily="2" charset="-122"/>
                <a:cs typeface="Arial" pitchFamily="34" charset="0"/>
              </a:rPr>
              <a:t>ThreadGroup</a:t>
            </a:r>
            <a:r>
              <a:rPr lang="en-US" altLang="zh-CN" sz="2200" dirty="0" smtClean="0">
                <a:latin typeface="Arial" pitchFamily="34" charset="0"/>
                <a:ea typeface="华文细黑" pitchFamily="2" charset="-122"/>
                <a:cs typeface="Arial" pitchFamily="34" charset="0"/>
              </a:rPr>
              <a:t> group, Runnable target, String name)</a:t>
            </a:r>
            <a:endParaRPr lang="zh-CN" altLang="en-US" sz="2200" dirty="0">
              <a:latin typeface="Arial" pitchFamily="34" charset="0"/>
              <a:ea typeface="华文细黑" pitchFamily="2" charset="-122"/>
              <a:cs typeface="Arial" pitchFamily="34" charset="0"/>
            </a:endParaRPr>
          </a:p>
        </p:txBody>
      </p:sp>
      <p:sp>
        <p:nvSpPr>
          <p:cNvPr id="6" name="TextBox 5"/>
          <p:cNvSpPr txBox="1"/>
          <p:nvPr/>
        </p:nvSpPr>
        <p:spPr>
          <a:xfrm>
            <a:off x="395536" y="2348880"/>
            <a:ext cx="8424936" cy="1600438"/>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group</a:t>
            </a:r>
            <a:r>
              <a:rPr lang="zh-CN" altLang="en-US" sz="2600" dirty="0" smtClean="0">
                <a:latin typeface="Arial" pitchFamily="34" charset="0"/>
                <a:ea typeface="华文细黑" pitchFamily="2" charset="-122"/>
                <a:cs typeface="Arial" pitchFamily="34" charset="0"/>
              </a:rPr>
              <a:t>指明了线程所属的线程组；</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target</a:t>
            </a:r>
            <a:r>
              <a:rPr lang="zh-CN" altLang="en-US" sz="2600" dirty="0" smtClean="0">
                <a:latin typeface="Arial" pitchFamily="34" charset="0"/>
                <a:ea typeface="华文细黑" pitchFamily="2" charset="-122"/>
                <a:cs typeface="Arial" pitchFamily="34" charset="0"/>
              </a:rPr>
              <a:t>是线程体</a:t>
            </a:r>
            <a:r>
              <a:rPr lang="en-US" altLang="zh-CN" sz="2600" dirty="0" smtClean="0">
                <a:latin typeface="Arial" pitchFamily="34" charset="0"/>
                <a:ea typeface="华文细黑" pitchFamily="2" charset="-122"/>
                <a:cs typeface="Arial" pitchFamily="34" charset="0"/>
              </a:rPr>
              <a:t>run()</a:t>
            </a:r>
            <a:r>
              <a:rPr lang="zh-CN" altLang="en-US" sz="2600" dirty="0" smtClean="0">
                <a:latin typeface="Arial" pitchFamily="34" charset="0"/>
                <a:ea typeface="华文细黑" pitchFamily="2" charset="-122"/>
                <a:cs typeface="Arial" pitchFamily="34" charset="0"/>
              </a:rPr>
              <a:t>方法所在的对象；</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name</a:t>
            </a:r>
            <a:r>
              <a:rPr lang="zh-CN" altLang="en-US" sz="2600" dirty="0" smtClean="0">
                <a:latin typeface="Arial" pitchFamily="34" charset="0"/>
                <a:ea typeface="华文细黑" pitchFamily="2" charset="-122"/>
                <a:cs typeface="Arial" pitchFamily="34" charset="0"/>
              </a:rPr>
              <a:t>是线程的名称。</a:t>
            </a:r>
            <a:endParaRPr lang="en-US" altLang="zh-CN" sz="2600" dirty="0" smtClean="0">
              <a:latin typeface="Arial" pitchFamily="34" charset="0"/>
              <a:ea typeface="华文细黑" pitchFamily="2" charset="-122"/>
              <a:cs typeface="Arial" pitchFamily="34" charset="0"/>
            </a:endParaRPr>
          </a:p>
        </p:txBody>
      </p:sp>
      <p:sp>
        <p:nvSpPr>
          <p:cNvPr id="9" name="TextBox 8"/>
          <p:cNvSpPr txBox="1"/>
          <p:nvPr/>
        </p:nvSpPr>
        <p:spPr>
          <a:xfrm>
            <a:off x="395536" y="4144431"/>
            <a:ext cx="8424936" cy="2092881"/>
          </a:xfrm>
          <a:prstGeom prst="rect">
            <a:avLst/>
          </a:prstGeom>
          <a:noFill/>
        </p:spPr>
        <p:txBody>
          <a:bodyPr wrap="square" rtlCol="0">
            <a:spAutoFit/>
          </a:bodyPr>
          <a:lstStyle/>
          <a:p>
            <a:pPr algn="just">
              <a:spcAft>
                <a:spcPts val="600"/>
              </a:spcAft>
            </a:pPr>
            <a:r>
              <a:rPr lang="zh-CN" altLang="en-US" sz="2600" b="1" dirty="0" smtClean="0">
                <a:solidFill>
                  <a:srgbClr val="FF0000"/>
                </a:solidFill>
                <a:latin typeface="Arial" pitchFamily="34" charset="0"/>
                <a:ea typeface="华文细黑" pitchFamily="2" charset="-122"/>
                <a:cs typeface="Arial" pitchFamily="34" charset="0"/>
              </a:rPr>
              <a:t>注：</a:t>
            </a:r>
            <a:r>
              <a:rPr lang="en-US" altLang="zh-CN" sz="2600" b="1" dirty="0" smtClean="0">
                <a:latin typeface="Arial" pitchFamily="34" charset="0"/>
                <a:ea typeface="华文楷体" pitchFamily="2" charset="-122"/>
                <a:cs typeface="Arial" pitchFamily="34" charset="0"/>
              </a:rPr>
              <a:t>Target</a:t>
            </a:r>
            <a:r>
              <a:rPr lang="zh-CN" altLang="en-US" sz="2600" b="1" dirty="0" smtClean="0">
                <a:latin typeface="Arial" pitchFamily="34" charset="0"/>
                <a:ea typeface="华文楷体" pitchFamily="2" charset="-122"/>
                <a:cs typeface="Arial" pitchFamily="34" charset="0"/>
              </a:rPr>
              <a:t>必须实现接口</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，在接口</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中只定义了一个方法</a:t>
            </a:r>
            <a:r>
              <a:rPr lang="en-US" altLang="zh-CN" sz="2600" b="1" dirty="0" smtClean="0">
                <a:latin typeface="Arial" pitchFamily="34" charset="0"/>
                <a:ea typeface="华文楷体" pitchFamily="2" charset="-122"/>
                <a:cs typeface="Arial" pitchFamily="34" charset="0"/>
              </a:rPr>
              <a:t>run()</a:t>
            </a:r>
            <a:r>
              <a:rPr lang="zh-CN" altLang="en-US" sz="2600" b="1" dirty="0" smtClean="0">
                <a:latin typeface="Arial" pitchFamily="34" charset="0"/>
                <a:ea typeface="华文楷体" pitchFamily="2" charset="-122"/>
                <a:cs typeface="Arial" pitchFamily="34" charset="0"/>
              </a:rPr>
              <a:t>作为线程体，任何实现</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的对象都可以作为一个线程的目标对象。类</a:t>
            </a:r>
            <a:r>
              <a:rPr lang="en-US" altLang="zh-CN" sz="2600" b="1" dirty="0" smtClean="0">
                <a:latin typeface="Arial" pitchFamily="34" charset="0"/>
                <a:ea typeface="华文楷体" pitchFamily="2" charset="-122"/>
                <a:cs typeface="Arial" pitchFamily="34" charset="0"/>
              </a:rPr>
              <a:t>Thread</a:t>
            </a:r>
            <a:r>
              <a:rPr lang="zh-CN" altLang="en-US" sz="2600" b="1" dirty="0" smtClean="0">
                <a:latin typeface="Arial" pitchFamily="34" charset="0"/>
                <a:ea typeface="华文楷体" pitchFamily="2" charset="-122"/>
                <a:cs typeface="Arial" pitchFamily="34" charset="0"/>
              </a:rPr>
              <a:t>本身也实现了接口</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，因此，构造方法中各参数可为</a:t>
            </a:r>
            <a:r>
              <a:rPr lang="en-US" altLang="zh-CN" sz="2600" b="1" dirty="0" smtClean="0">
                <a:latin typeface="Arial" pitchFamily="34" charset="0"/>
                <a:ea typeface="华文楷体" pitchFamily="2" charset="-122"/>
                <a:cs typeface="Arial" pitchFamily="34" charset="0"/>
              </a:rPr>
              <a:t>null</a:t>
            </a:r>
            <a:r>
              <a:rPr lang="zh-CN" altLang="en-US" sz="2600" b="1" dirty="0" smtClean="0">
                <a:latin typeface="Arial" pitchFamily="34" charset="0"/>
                <a:ea typeface="华文楷体" pitchFamily="2" charset="-122"/>
                <a:cs typeface="Arial" pitchFamily="34" charset="0"/>
              </a:rPr>
              <a:t>。</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6" name="TextBox 5"/>
          <p:cNvSpPr txBox="1"/>
          <p:nvPr/>
        </p:nvSpPr>
        <p:spPr>
          <a:xfrm>
            <a:off x="395536" y="1052731"/>
            <a:ext cx="8424936" cy="3816429"/>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600" b="1" dirty="0" smtClean="0">
                <a:solidFill>
                  <a:srgbClr val="FF0000"/>
                </a:solidFill>
                <a:latin typeface="Arial" pitchFamily="34" charset="0"/>
                <a:ea typeface="华文细黑" pitchFamily="2" charset="-122"/>
                <a:cs typeface="Arial" pitchFamily="34" charset="0"/>
              </a:rPr>
              <a:t>创建线程的方法</a:t>
            </a:r>
            <a:r>
              <a:rPr lang="en-US" altLang="zh-CN" sz="2600" b="1" dirty="0" smtClean="0">
                <a:solidFill>
                  <a:srgbClr val="FF0000"/>
                </a:solidFill>
                <a:latin typeface="Arial" pitchFamily="34" charset="0"/>
                <a:ea typeface="华文细黑" pitchFamily="2" charset="-122"/>
                <a:cs typeface="Arial" pitchFamily="34" charset="0"/>
              </a:rPr>
              <a:t>—</a:t>
            </a:r>
            <a:r>
              <a:rPr lang="zh-CN" altLang="en-US" sz="2600" b="1" dirty="0" smtClean="0">
                <a:solidFill>
                  <a:srgbClr val="FF0000"/>
                </a:solidFill>
                <a:latin typeface="Arial" pitchFamily="34" charset="0"/>
                <a:ea typeface="华文细黑" pitchFamily="2" charset="-122"/>
                <a:cs typeface="Arial" pitchFamily="34" charset="0"/>
              </a:rPr>
              <a:t>：继承</a:t>
            </a:r>
            <a:r>
              <a:rPr lang="en-US" altLang="zh-CN" sz="2600" b="1" dirty="0" smtClean="0">
                <a:solidFill>
                  <a:srgbClr val="FF0000"/>
                </a:solidFill>
                <a:latin typeface="Arial" pitchFamily="34" charset="0"/>
                <a:ea typeface="华文细黑" pitchFamily="2" charset="-122"/>
                <a:cs typeface="Arial" pitchFamily="34" charset="0"/>
              </a:rPr>
              <a:t>Thread</a:t>
            </a:r>
            <a:r>
              <a:rPr lang="zh-CN" altLang="en-US" sz="2600" b="1" dirty="0" smtClean="0">
                <a:solidFill>
                  <a:srgbClr val="FF0000"/>
                </a:solidFill>
                <a:latin typeface="Arial" pitchFamily="34" charset="0"/>
                <a:ea typeface="华文细黑" pitchFamily="2" charset="-122"/>
                <a:cs typeface="Arial" pitchFamily="34" charset="0"/>
              </a:rPr>
              <a:t>类</a:t>
            </a:r>
            <a:endParaRPr lang="en-US" altLang="zh-CN" sz="26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dirty="0" smtClean="0">
                <a:latin typeface="Arial" pitchFamily="34" charset="0"/>
                <a:ea typeface="华文细黑" pitchFamily="2" charset="-122"/>
                <a:cs typeface="Arial" pitchFamily="34" charset="0"/>
              </a:rPr>
              <a:t>如果将一个类定义为</a:t>
            </a:r>
            <a:r>
              <a:rPr lang="en-US" altLang="zh-CN" sz="2600" dirty="0" smtClean="0">
                <a:solidFill>
                  <a:srgbClr val="FF00FF"/>
                </a:solidFill>
                <a:latin typeface="Arial" pitchFamily="34" charset="0"/>
                <a:ea typeface="华文细黑" pitchFamily="2" charset="-122"/>
                <a:cs typeface="Arial" pitchFamily="34" charset="0"/>
              </a:rPr>
              <a:t>Thread</a:t>
            </a:r>
            <a:r>
              <a:rPr lang="zh-CN" altLang="en-US" sz="2600" dirty="0" smtClean="0">
                <a:solidFill>
                  <a:srgbClr val="FF00FF"/>
                </a:solidFill>
                <a:latin typeface="Arial" pitchFamily="34" charset="0"/>
                <a:ea typeface="华文细黑" pitchFamily="2" charset="-122"/>
                <a:cs typeface="Arial" pitchFamily="34" charset="0"/>
              </a:rPr>
              <a:t>的子类</a:t>
            </a:r>
            <a:r>
              <a:rPr lang="zh-CN" altLang="en-US" sz="2600" dirty="0" smtClean="0">
                <a:latin typeface="Arial" pitchFamily="34" charset="0"/>
                <a:ea typeface="华文细黑" pitchFamily="2" charset="-122"/>
                <a:cs typeface="Arial" pitchFamily="34" charset="0"/>
              </a:rPr>
              <a:t>，那么这个类就可以用来</a:t>
            </a:r>
            <a:r>
              <a:rPr lang="zh-CN" altLang="en-US" sz="2600" dirty="0" smtClean="0">
                <a:solidFill>
                  <a:srgbClr val="FF00FF"/>
                </a:solidFill>
                <a:latin typeface="Arial" pitchFamily="34" charset="0"/>
                <a:ea typeface="华文细黑" pitchFamily="2" charset="-122"/>
                <a:cs typeface="Arial" pitchFamily="34" charset="0"/>
              </a:rPr>
              <a:t>表示线程</a:t>
            </a:r>
            <a:r>
              <a:rPr lang="zh-CN" altLang="en-US" sz="2600" dirty="0" smtClean="0">
                <a:latin typeface="Arial" pitchFamily="34" charset="0"/>
                <a:ea typeface="华文细黑" pitchFamily="2" charset="-122"/>
                <a:cs typeface="Arial" pitchFamily="34" charset="0"/>
              </a:rPr>
              <a:t>。</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dirty="0" smtClean="0">
                <a:latin typeface="Arial" pitchFamily="34" charset="0"/>
                <a:ea typeface="华文细黑" pitchFamily="2" charset="-122"/>
                <a:cs typeface="Arial" pitchFamily="34" charset="0"/>
              </a:rPr>
              <a:t>定义一个线程类，它继承类</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并重写其中的方法</a:t>
            </a:r>
            <a:r>
              <a:rPr lang="en-US" altLang="zh-CN" sz="2600" dirty="0" smtClean="0">
                <a:solidFill>
                  <a:srgbClr val="FF00FF"/>
                </a:solidFill>
                <a:latin typeface="Arial" pitchFamily="34" charset="0"/>
                <a:ea typeface="华文细黑" pitchFamily="2" charset="-122"/>
                <a:cs typeface="Arial" pitchFamily="34" charset="0"/>
              </a:rPr>
              <a:t>run()</a:t>
            </a:r>
            <a:r>
              <a:rPr lang="zh-CN" altLang="en-US" sz="2600" dirty="0" smtClean="0">
                <a:latin typeface="Arial" pitchFamily="34" charset="0"/>
                <a:ea typeface="华文细黑" pitchFamily="2" charset="-122"/>
                <a:cs typeface="Arial" pitchFamily="34" charset="0"/>
              </a:rPr>
              <a:t>，这时在初始化这个类的实例时，目标对象</a:t>
            </a:r>
            <a:r>
              <a:rPr lang="en-US" altLang="zh-CN" sz="2600" dirty="0" smtClean="0">
                <a:latin typeface="Arial" pitchFamily="34" charset="0"/>
                <a:ea typeface="华文细黑" pitchFamily="2" charset="-122"/>
                <a:cs typeface="Arial" pitchFamily="34" charset="0"/>
              </a:rPr>
              <a:t>target</a:t>
            </a:r>
            <a:r>
              <a:rPr lang="zh-CN" altLang="en-US" sz="2600" dirty="0" smtClean="0">
                <a:latin typeface="Arial" pitchFamily="34" charset="0"/>
                <a:ea typeface="华文细黑" pitchFamily="2" charset="-122"/>
                <a:cs typeface="Arial" pitchFamily="34" charset="0"/>
              </a:rPr>
              <a:t>可以为</a:t>
            </a:r>
            <a:r>
              <a:rPr lang="en-US" altLang="zh-CN" sz="2600" dirty="0" smtClean="0">
                <a:solidFill>
                  <a:srgbClr val="FF00FF"/>
                </a:solidFill>
                <a:latin typeface="Arial" pitchFamily="34" charset="0"/>
                <a:ea typeface="华文细黑" pitchFamily="2" charset="-122"/>
                <a:cs typeface="Arial" pitchFamily="34" charset="0"/>
              </a:rPr>
              <a:t>null</a:t>
            </a:r>
            <a:r>
              <a:rPr lang="zh-CN" altLang="en-US" sz="2600" dirty="0" smtClean="0">
                <a:latin typeface="Arial" pitchFamily="34" charset="0"/>
                <a:ea typeface="华文细黑" pitchFamily="2" charset="-122"/>
                <a:cs typeface="Arial" pitchFamily="34" charset="0"/>
              </a:rPr>
              <a:t>，表示这个实例本身具有线程体。</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dirty="0" smtClean="0">
                <a:latin typeface="Arial" pitchFamily="34" charset="0"/>
                <a:ea typeface="华文细黑" pitchFamily="2" charset="-122"/>
                <a:cs typeface="Arial" pitchFamily="34" charset="0"/>
              </a:rPr>
              <a:t>由于</a:t>
            </a:r>
            <a:r>
              <a:rPr lang="en-US" altLang="zh-CN" sz="2600" dirty="0" smtClean="0">
                <a:latin typeface="Arial" pitchFamily="34" charset="0"/>
                <a:ea typeface="华文细黑" pitchFamily="2" charset="-122"/>
                <a:cs typeface="Arial" pitchFamily="34" charset="0"/>
              </a:rPr>
              <a:t>Java</a:t>
            </a:r>
            <a:r>
              <a:rPr lang="zh-CN" altLang="en-US" sz="2600" dirty="0" smtClean="0">
                <a:latin typeface="Arial" pitchFamily="34" charset="0"/>
                <a:ea typeface="华文细黑" pitchFamily="2" charset="-122"/>
                <a:cs typeface="Arial" pitchFamily="34" charset="0"/>
              </a:rPr>
              <a:t>只支持单继承，用这种方法定义的类不能再继承其他类。</a:t>
            </a:r>
            <a:endParaRPr lang="en-US" altLang="zh-CN" sz="2600"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6" name="TextBox 5"/>
          <p:cNvSpPr txBox="1"/>
          <p:nvPr/>
        </p:nvSpPr>
        <p:spPr>
          <a:xfrm>
            <a:off x="323528" y="980728"/>
            <a:ext cx="8424936" cy="1046440"/>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用</a:t>
            </a:r>
            <a:r>
              <a:rPr lang="en-US" altLang="zh-CN" sz="2800" b="1" dirty="0" smtClean="0">
                <a:solidFill>
                  <a:srgbClr val="0000FF"/>
                </a:solidFill>
                <a:latin typeface="Arial" pitchFamily="34" charset="0"/>
                <a:ea typeface="华文细黑" pitchFamily="2" charset="-122"/>
                <a:cs typeface="Arial" pitchFamily="34" charset="0"/>
              </a:rPr>
              <a:t>Thread</a:t>
            </a:r>
            <a:r>
              <a:rPr lang="zh-CN" altLang="en-US" sz="2800" b="1" dirty="0" smtClean="0">
                <a:solidFill>
                  <a:srgbClr val="0000FF"/>
                </a:solidFill>
                <a:latin typeface="Arial" pitchFamily="34" charset="0"/>
                <a:ea typeface="华文细黑" pitchFamily="2" charset="-122"/>
                <a:cs typeface="Arial" pitchFamily="34" charset="0"/>
              </a:rPr>
              <a:t>子类创建线程步骤：</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pPr>
            <a:r>
              <a:rPr lang="en-US" altLang="zh-CN" sz="2400" b="1" dirty="0" smtClean="0">
                <a:solidFill>
                  <a:srgbClr val="C00000"/>
                </a:solidFill>
                <a:latin typeface="Arial" pitchFamily="34" charset="0"/>
                <a:ea typeface="华文细黑" pitchFamily="2" charset="-122"/>
                <a:cs typeface="Arial" pitchFamily="34" charset="0"/>
              </a:rPr>
              <a:t>(1)</a:t>
            </a:r>
            <a:r>
              <a:rPr lang="zh-CN" altLang="en-US" sz="2400" b="1" dirty="0" smtClean="0">
                <a:solidFill>
                  <a:srgbClr val="C00000"/>
                </a:solidFill>
                <a:latin typeface="Arial" pitchFamily="34" charset="0"/>
                <a:ea typeface="华文细黑" pitchFamily="2" charset="-122"/>
                <a:cs typeface="Arial" pitchFamily="34" charset="0"/>
              </a:rPr>
              <a:t>从</a:t>
            </a:r>
            <a:r>
              <a:rPr lang="en-US" altLang="zh-CN" sz="2400" b="1" dirty="0" smtClean="0">
                <a:solidFill>
                  <a:srgbClr val="C00000"/>
                </a:solidFill>
                <a:latin typeface="Arial" pitchFamily="34" charset="0"/>
                <a:ea typeface="华文细黑" pitchFamily="2" charset="-122"/>
                <a:cs typeface="Arial" pitchFamily="34" charset="0"/>
              </a:rPr>
              <a:t>Thread</a:t>
            </a:r>
            <a:r>
              <a:rPr lang="zh-CN" altLang="en-US" sz="2400" b="1" dirty="0" smtClean="0">
                <a:solidFill>
                  <a:srgbClr val="C00000"/>
                </a:solidFill>
                <a:latin typeface="Arial" pitchFamily="34" charset="0"/>
                <a:ea typeface="华文细黑" pitchFamily="2" charset="-122"/>
                <a:cs typeface="Arial" pitchFamily="34" charset="0"/>
              </a:rPr>
              <a:t>类派生出一个子类，在类中一定要实现</a:t>
            </a:r>
            <a:r>
              <a:rPr lang="en-US" altLang="zh-CN" sz="2400" b="1" dirty="0" smtClean="0">
                <a:solidFill>
                  <a:srgbClr val="C00000"/>
                </a:solidFill>
                <a:latin typeface="Arial" pitchFamily="34" charset="0"/>
                <a:ea typeface="华文细黑" pitchFamily="2" charset="-122"/>
                <a:cs typeface="Arial" pitchFamily="34" charset="0"/>
              </a:rPr>
              <a:t>run()</a:t>
            </a:r>
            <a:r>
              <a:rPr lang="zh-CN" altLang="en-US" sz="2400" b="1" dirty="0" smtClean="0">
                <a:solidFill>
                  <a:srgbClr val="C00000"/>
                </a:solidFill>
                <a:latin typeface="Arial" pitchFamily="34" charset="0"/>
                <a:ea typeface="华文细黑" pitchFamily="2" charset="-122"/>
                <a:cs typeface="Arial" pitchFamily="34" charset="0"/>
              </a:rPr>
              <a:t>。</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4" name="TextBox 3"/>
          <p:cNvSpPr txBox="1"/>
          <p:nvPr/>
        </p:nvSpPr>
        <p:spPr>
          <a:xfrm>
            <a:off x="1763688" y="2066072"/>
            <a:ext cx="5112568" cy="1938992"/>
          </a:xfrm>
          <a:prstGeom prst="rect">
            <a:avLst/>
          </a:prstGeom>
          <a:solidFill>
            <a:srgbClr val="FFFFCC"/>
          </a:solidFill>
          <a:ln>
            <a:solidFill>
              <a:srgbClr val="FF0000"/>
            </a:solidFill>
          </a:ln>
        </p:spPr>
        <p:txBody>
          <a:bodyPr wrap="square" rtlCol="0">
            <a:spAutoFit/>
          </a:bodyPr>
          <a:lstStyle/>
          <a:p>
            <a:r>
              <a:rPr lang="en-US" altLang="zh-CN" sz="2400" dirty="0" smtClean="0">
                <a:latin typeface="Arial" pitchFamily="34" charset="0"/>
                <a:cs typeface="Arial" pitchFamily="34" charset="0"/>
              </a:rPr>
              <a:t>class </a:t>
            </a:r>
            <a:r>
              <a:rPr lang="en-US" altLang="zh-CN" sz="2400" dirty="0" smtClean="0">
                <a:solidFill>
                  <a:srgbClr val="FF00FF"/>
                </a:solidFill>
                <a:latin typeface="Arial" pitchFamily="34" charset="0"/>
                <a:cs typeface="Arial" pitchFamily="34" charset="0"/>
              </a:rPr>
              <a:t>ThreadClass </a:t>
            </a:r>
            <a:r>
              <a:rPr lang="en-US" altLang="zh-CN" sz="2400" dirty="0" smtClean="0">
                <a:latin typeface="Arial" pitchFamily="34" charset="0"/>
                <a:cs typeface="Arial" pitchFamily="34" charset="0"/>
              </a:rPr>
              <a:t>extends Thread{</a:t>
            </a:r>
          </a:p>
          <a:p>
            <a:r>
              <a:rPr lang="en-US" altLang="zh-CN" sz="2400" dirty="0" smtClean="0">
                <a:latin typeface="Arial" pitchFamily="34" charset="0"/>
                <a:cs typeface="Arial" pitchFamily="34" charset="0"/>
              </a:rPr>
              <a:t>       public void run(){</a:t>
            </a:r>
          </a:p>
          <a:p>
            <a:r>
              <a:rPr lang="en-US" altLang="zh-CN" sz="2400" dirty="0" smtClean="0">
                <a:latin typeface="Arial" pitchFamily="34" charset="0"/>
                <a:cs typeface="Arial" pitchFamily="34" charset="0"/>
              </a:rPr>
              <a:t>         </a:t>
            </a:r>
            <a:r>
              <a:rPr lang="zh-CN" altLang="en-US" sz="2400" dirty="0" smtClean="0">
                <a:latin typeface="Arial" pitchFamily="34" charset="0"/>
                <a:cs typeface="Arial" pitchFamily="34" charset="0"/>
              </a:rPr>
              <a:t> 线程实现体</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       }</a:t>
            </a:r>
          </a:p>
          <a:p>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5" name="TextBox 4"/>
          <p:cNvSpPr txBox="1"/>
          <p:nvPr/>
        </p:nvSpPr>
        <p:spPr>
          <a:xfrm>
            <a:off x="395536" y="4016677"/>
            <a:ext cx="8208912" cy="492443"/>
          </a:xfrm>
          <a:prstGeom prst="rect">
            <a:avLst/>
          </a:prstGeom>
          <a:noFill/>
        </p:spPr>
        <p:txBody>
          <a:bodyPr wrap="square" rtlCol="0">
            <a:spAutoFit/>
          </a:bodyPr>
          <a:lstStyle/>
          <a:p>
            <a:r>
              <a:rPr lang="en-US" altLang="zh-CN" sz="2600" b="1" dirty="0" smtClean="0">
                <a:solidFill>
                  <a:srgbClr val="C00000"/>
                </a:solidFill>
                <a:latin typeface="Arial" pitchFamily="34" charset="0"/>
                <a:ea typeface="华文细黑" pitchFamily="2" charset="-122"/>
                <a:cs typeface="Arial" pitchFamily="34" charset="0"/>
              </a:rPr>
              <a:t>(2)</a:t>
            </a:r>
            <a:r>
              <a:rPr lang="zh-CN" altLang="en-US" sz="2600" b="1" dirty="0" smtClean="0">
                <a:solidFill>
                  <a:srgbClr val="C00000"/>
                </a:solidFill>
                <a:latin typeface="Arial" pitchFamily="34" charset="0"/>
                <a:ea typeface="华文细黑" pitchFamily="2" charset="-122"/>
                <a:cs typeface="Arial" pitchFamily="34" charset="0"/>
              </a:rPr>
              <a:t>然后用该类创建一个对象，如：</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7" name="TextBox 6"/>
          <p:cNvSpPr txBox="1"/>
          <p:nvPr/>
        </p:nvSpPr>
        <p:spPr>
          <a:xfrm>
            <a:off x="1691680" y="4653136"/>
            <a:ext cx="6696744" cy="461665"/>
          </a:xfrm>
          <a:prstGeom prst="rect">
            <a:avLst/>
          </a:prstGeom>
          <a:solidFill>
            <a:srgbClr val="FFFFCC"/>
          </a:solidFill>
          <a:ln>
            <a:solidFill>
              <a:srgbClr val="FF0000"/>
            </a:solidFill>
          </a:ln>
        </p:spPr>
        <p:txBody>
          <a:bodyPr wrap="square" rtlCol="0">
            <a:spAutoFit/>
          </a:bodyPr>
          <a:lstStyle/>
          <a:p>
            <a:r>
              <a:rPr lang="en-US" altLang="zh-CN" sz="2400" dirty="0" smtClean="0">
                <a:solidFill>
                  <a:srgbClr val="FF00FF"/>
                </a:solidFill>
                <a:latin typeface="Arial" pitchFamily="34" charset="0"/>
                <a:cs typeface="Arial" pitchFamily="34" charset="0"/>
              </a:rPr>
              <a:t>ThreadClass</a:t>
            </a:r>
            <a:r>
              <a:rPr lang="zh-CN" altLang="en-US" sz="2400" dirty="0" smtClean="0">
                <a:latin typeface="Arial" pitchFamily="34" charset="0"/>
                <a:cs typeface="Arial" pitchFamily="34" charset="0"/>
              </a:rPr>
              <a:t> </a:t>
            </a:r>
            <a:r>
              <a:rPr lang="en-US" altLang="zh-CN" sz="2400" dirty="0" err="1" smtClean="0">
                <a:solidFill>
                  <a:srgbClr val="0000FF"/>
                </a:solidFill>
                <a:latin typeface="Arial" pitchFamily="34" charset="0"/>
                <a:cs typeface="Arial" pitchFamily="34" charset="0"/>
              </a:rPr>
              <a:t>threadObject</a:t>
            </a:r>
            <a:r>
              <a:rPr lang="en-US" altLang="zh-CN" sz="2400" dirty="0" smtClean="0">
                <a:latin typeface="Arial" pitchFamily="34" charset="0"/>
                <a:cs typeface="Arial" pitchFamily="34" charset="0"/>
              </a:rPr>
              <a:t>=new</a:t>
            </a:r>
            <a:r>
              <a:rPr lang="zh-CN" altLang="en-US" sz="2400" dirty="0" smtClean="0">
                <a:latin typeface="Arial" pitchFamily="34" charset="0"/>
                <a:cs typeface="Arial" pitchFamily="34" charset="0"/>
              </a:rPr>
              <a:t> </a:t>
            </a:r>
            <a:r>
              <a:rPr lang="en-US" altLang="zh-CN" sz="2400" dirty="0" smtClean="0">
                <a:solidFill>
                  <a:srgbClr val="FF00FF"/>
                </a:solidFill>
                <a:latin typeface="Arial" pitchFamily="34" charset="0"/>
                <a:cs typeface="Arial" pitchFamily="34" charset="0"/>
              </a:rPr>
              <a:t>ThreadClass</a:t>
            </a:r>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8" name="TextBox 7"/>
          <p:cNvSpPr txBox="1"/>
          <p:nvPr/>
        </p:nvSpPr>
        <p:spPr>
          <a:xfrm>
            <a:off x="395536" y="5240813"/>
            <a:ext cx="8136904" cy="492443"/>
          </a:xfrm>
          <a:prstGeom prst="rect">
            <a:avLst/>
          </a:prstGeom>
          <a:noFill/>
        </p:spPr>
        <p:txBody>
          <a:bodyPr wrap="square" rtlCol="0">
            <a:spAutoFit/>
          </a:bodyPr>
          <a:lstStyle/>
          <a:p>
            <a:r>
              <a:rPr lang="en-US" altLang="zh-CN" sz="2600" b="1" dirty="0" smtClean="0">
                <a:solidFill>
                  <a:srgbClr val="C00000"/>
                </a:solidFill>
                <a:latin typeface="Arial" pitchFamily="34" charset="0"/>
                <a:ea typeface="华文细黑" pitchFamily="2" charset="-122"/>
                <a:cs typeface="Arial" pitchFamily="34" charset="0"/>
              </a:rPr>
              <a:t>(3)</a:t>
            </a:r>
            <a:r>
              <a:rPr lang="zh-CN" altLang="en-US" sz="2600" b="1" dirty="0" smtClean="0">
                <a:solidFill>
                  <a:srgbClr val="C00000"/>
                </a:solidFill>
                <a:latin typeface="Arial" pitchFamily="34" charset="0"/>
                <a:ea typeface="华文细黑" pitchFamily="2" charset="-122"/>
                <a:cs typeface="Arial" pitchFamily="34" charset="0"/>
              </a:rPr>
              <a:t>用</a:t>
            </a:r>
            <a:r>
              <a:rPr lang="en-US" altLang="zh-CN" sz="2600" b="1" dirty="0" smtClean="0">
                <a:solidFill>
                  <a:srgbClr val="C00000"/>
                </a:solidFill>
                <a:latin typeface="Arial" pitchFamily="34" charset="0"/>
                <a:ea typeface="华文细黑" pitchFamily="2" charset="-122"/>
                <a:cs typeface="Arial" pitchFamily="34" charset="0"/>
              </a:rPr>
              <a:t>start()</a:t>
            </a:r>
            <a:r>
              <a:rPr lang="zh-CN" altLang="en-US" sz="2600" b="1" dirty="0" smtClean="0">
                <a:solidFill>
                  <a:srgbClr val="C00000"/>
                </a:solidFill>
                <a:latin typeface="Arial" pitchFamily="34" charset="0"/>
                <a:ea typeface="华文细黑" pitchFamily="2" charset="-122"/>
                <a:cs typeface="Arial" pitchFamily="34" charset="0"/>
              </a:rPr>
              <a:t>方法启动线程，如：</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9" name="TextBox 8"/>
          <p:cNvSpPr txBox="1"/>
          <p:nvPr/>
        </p:nvSpPr>
        <p:spPr>
          <a:xfrm>
            <a:off x="2123728" y="5775647"/>
            <a:ext cx="4104456" cy="461665"/>
          </a:xfrm>
          <a:prstGeom prst="rect">
            <a:avLst/>
          </a:prstGeom>
          <a:solidFill>
            <a:srgbClr val="FFFFCC"/>
          </a:solidFill>
          <a:ln>
            <a:solidFill>
              <a:srgbClr val="FF0000"/>
            </a:solidFill>
          </a:ln>
        </p:spPr>
        <p:txBody>
          <a:bodyPr wrap="square" rtlCol="0">
            <a:spAutoFit/>
          </a:bodyPr>
          <a:lstStyle/>
          <a:p>
            <a:r>
              <a:rPr lang="en-US" altLang="zh-CN" sz="2400" dirty="0" err="1" smtClean="0">
                <a:solidFill>
                  <a:srgbClr val="0000FF"/>
                </a:solidFill>
                <a:latin typeface="Arial" pitchFamily="34" charset="0"/>
                <a:cs typeface="Arial" pitchFamily="34" charset="0"/>
              </a:rPr>
              <a:t>threadObject</a:t>
            </a:r>
            <a:r>
              <a:rPr lang="en-US" altLang="zh-CN" sz="2400" dirty="0" err="1" smtClean="0">
                <a:latin typeface="Arial" pitchFamily="34" charset="0"/>
                <a:cs typeface="Arial" pitchFamily="34" charset="0"/>
              </a:rPr>
              <a:t>.start</a:t>
            </a:r>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p:cTn id="16" dur="500" fill="hold"/>
                                        <p:tgtEl>
                                          <p:spTgt spid="6">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6">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p:cTn id="29"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30"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31"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32"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33" dur="500"/>
                                        <p:tgtEl>
                                          <p:spTgt spid="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4" presetClass="entr" presetSubtype="0" accel="10000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strVal val="#ppt_w*0.05"/>
                                          </p:val>
                                        </p:tav>
                                        <p:tav tm="100000">
                                          <p:val>
                                            <p:strVal val="#ppt_w"/>
                                          </p:val>
                                        </p:tav>
                                      </p:tavLst>
                                    </p:anim>
                                    <p:anim calcmode="lin" valueType="num">
                                      <p:cBhvr>
                                        <p:cTn id="43" dur="500" fill="hold"/>
                                        <p:tgtEl>
                                          <p:spTgt spid="8"/>
                                        </p:tgtEl>
                                        <p:attrNameLst>
                                          <p:attrName>ppt_h</p:attrName>
                                        </p:attrNameLst>
                                      </p:cBhvr>
                                      <p:tavLst>
                                        <p:tav tm="0">
                                          <p:val>
                                            <p:strVal val="#ppt_h"/>
                                          </p:val>
                                        </p:tav>
                                        <p:tav tm="100000">
                                          <p:val>
                                            <p:strVal val="#ppt_h"/>
                                          </p:val>
                                        </p:tav>
                                      </p:tavLst>
                                    </p:anim>
                                    <p:anim calcmode="lin" valueType="num">
                                      <p:cBhvr>
                                        <p:cTn id="44" dur="500" fill="hold"/>
                                        <p:tgtEl>
                                          <p:spTgt spid="8"/>
                                        </p:tgtEl>
                                        <p:attrNameLst>
                                          <p:attrName>ppt_x</p:attrName>
                                        </p:attrNameLst>
                                      </p:cBhvr>
                                      <p:tavLst>
                                        <p:tav tm="0">
                                          <p:val>
                                            <p:strVal val="#ppt_x-.2"/>
                                          </p:val>
                                        </p:tav>
                                        <p:tav tm="100000">
                                          <p:val>
                                            <p:strVal val="#ppt_x"/>
                                          </p:val>
                                        </p:tav>
                                      </p:tavLst>
                                    </p:anim>
                                    <p:anim calcmode="lin" valueType="num">
                                      <p:cBhvr>
                                        <p:cTn id="45" dur="500" fill="hold"/>
                                        <p:tgtEl>
                                          <p:spTgt spid="8"/>
                                        </p:tgtEl>
                                        <p:attrNameLst>
                                          <p:attrName>ppt_y</p:attrName>
                                        </p:attrNameLst>
                                      </p:cBhvr>
                                      <p:tavLst>
                                        <p:tav tm="0">
                                          <p:val>
                                            <p:strVal val="#ppt_y"/>
                                          </p:val>
                                        </p:tav>
                                        <p:tav tm="100000">
                                          <p:val>
                                            <p:strVal val="#ppt_y"/>
                                          </p:val>
                                        </p:tav>
                                      </p:tavLst>
                                    </p:anim>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pic>
        <p:nvPicPr>
          <p:cNvPr id="1030" name="Picture 6"/>
          <p:cNvPicPr>
            <a:picLocks noChangeAspect="1" noChangeArrowheads="1"/>
          </p:cNvPicPr>
          <p:nvPr/>
        </p:nvPicPr>
        <p:blipFill>
          <a:blip r:embed="rId2" cstate="print"/>
          <a:srcRect/>
          <a:stretch>
            <a:fillRect/>
          </a:stretch>
        </p:blipFill>
        <p:spPr bwMode="auto">
          <a:xfrm>
            <a:off x="5796136" y="3861048"/>
            <a:ext cx="2088232" cy="2664296"/>
          </a:xfrm>
          <a:prstGeom prst="rect">
            <a:avLst/>
          </a:prstGeom>
          <a:noFill/>
          <a:ln w="9525">
            <a:solidFill>
              <a:srgbClr val="FF0000"/>
            </a:solid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179512" y="260648"/>
            <a:ext cx="4536504" cy="3024336"/>
          </a:xfrm>
          <a:prstGeom prst="rect">
            <a:avLst/>
          </a:prstGeom>
          <a:noFill/>
          <a:ln w="9525">
            <a:solidFill>
              <a:srgbClr val="C00000"/>
            </a:solid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179512" y="3356992"/>
            <a:ext cx="4536504" cy="3501008"/>
          </a:xfrm>
          <a:prstGeom prst="rect">
            <a:avLst/>
          </a:prstGeom>
          <a:noFill/>
          <a:ln w="9525">
            <a:solidFill>
              <a:srgbClr val="C00000"/>
            </a:solid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895528" y="260648"/>
            <a:ext cx="4248472" cy="3528392"/>
          </a:xfrm>
          <a:prstGeom prst="rect">
            <a:avLst/>
          </a:prstGeom>
          <a:no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slide(fromTop)">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t>第</a:t>
            </a:r>
            <a:r>
              <a:rPr lang="en-US" altLang="zh-CN" dirty="0" smtClean="0"/>
              <a:t>1</a:t>
            </a:r>
            <a:r>
              <a:rPr lang="zh-CN" altLang="en-US" dirty="0" smtClean="0"/>
              <a:t>章 概述</a:t>
            </a:r>
            <a:endParaRPr lang="en-US" altLang="zh-CN" dirty="0" smtClean="0"/>
          </a:p>
          <a:p>
            <a:r>
              <a:rPr lang="zh-CN" altLang="en-US" dirty="0" smtClean="0"/>
              <a:t>第</a:t>
            </a:r>
            <a:r>
              <a:rPr lang="en-US" altLang="zh-CN" dirty="0" smtClean="0"/>
              <a:t>2</a:t>
            </a:r>
            <a:r>
              <a:rPr lang="zh-CN" altLang="en-US" dirty="0" smtClean="0"/>
              <a:t>章 标识符和数据类型</a:t>
            </a:r>
            <a:endParaRPr lang="en-US" altLang="zh-CN" dirty="0" smtClean="0"/>
          </a:p>
          <a:p>
            <a:r>
              <a:rPr lang="zh-CN" altLang="en-US" dirty="0" smtClean="0"/>
              <a:t>第</a:t>
            </a:r>
            <a:r>
              <a:rPr lang="en-US" altLang="zh-CN" dirty="0" smtClean="0"/>
              <a:t>3</a:t>
            </a:r>
            <a:r>
              <a:rPr lang="zh-CN" altLang="en-US" dirty="0" smtClean="0"/>
              <a:t>章 表达式和流程控制语句</a:t>
            </a:r>
            <a:endParaRPr lang="en-US" altLang="zh-CN" dirty="0" smtClean="0"/>
          </a:p>
          <a:p>
            <a:r>
              <a:rPr lang="zh-CN" altLang="en-US" dirty="0" smtClean="0"/>
              <a:t>第</a:t>
            </a:r>
            <a:r>
              <a:rPr lang="en-US" altLang="zh-CN" dirty="0" smtClean="0"/>
              <a:t>4</a:t>
            </a:r>
            <a:r>
              <a:rPr lang="zh-CN" altLang="en-US" dirty="0" smtClean="0"/>
              <a:t>章 数组、向量和字符串</a:t>
            </a:r>
            <a:endParaRPr lang="en-US" altLang="zh-CN" dirty="0" smtClean="0"/>
          </a:p>
          <a:p>
            <a:r>
              <a:rPr lang="zh-CN" altLang="en-US" dirty="0" smtClean="0"/>
              <a:t>第</a:t>
            </a:r>
            <a:r>
              <a:rPr lang="en-US" altLang="zh-CN" dirty="0" smtClean="0"/>
              <a:t>5</a:t>
            </a:r>
            <a:r>
              <a:rPr lang="zh-CN" altLang="en-US" dirty="0" smtClean="0"/>
              <a:t>章 进一步讨论对象和类</a:t>
            </a:r>
            <a:endParaRPr lang="en-US" altLang="zh-CN" dirty="0" smtClean="0"/>
          </a:p>
          <a:p>
            <a:r>
              <a:rPr lang="zh-CN" altLang="en-US" dirty="0" smtClean="0"/>
              <a:t>第</a:t>
            </a:r>
            <a:r>
              <a:rPr lang="en-US" altLang="zh-CN" dirty="0" smtClean="0"/>
              <a:t>6</a:t>
            </a:r>
            <a:r>
              <a:rPr lang="zh-CN" altLang="en-US" dirty="0" smtClean="0"/>
              <a:t>章 </a:t>
            </a:r>
            <a:r>
              <a:rPr lang="en-US" altLang="zh-CN" dirty="0" smtClean="0"/>
              <a:t>Java</a:t>
            </a:r>
            <a:r>
              <a:rPr lang="zh-CN" altLang="en-US" dirty="0" smtClean="0"/>
              <a:t>语言中的异常</a:t>
            </a:r>
            <a:endParaRPr lang="en-US" altLang="zh-CN" dirty="0" smtClean="0"/>
          </a:p>
          <a:p>
            <a:r>
              <a:rPr lang="zh-CN" altLang="en-US" dirty="0" smtClean="0"/>
              <a:t>第</a:t>
            </a:r>
            <a:r>
              <a:rPr lang="en-US" altLang="zh-CN" dirty="0" smtClean="0"/>
              <a:t>7</a:t>
            </a:r>
            <a:r>
              <a:rPr lang="zh-CN" altLang="en-US" dirty="0" smtClean="0"/>
              <a:t>章 </a:t>
            </a:r>
            <a:r>
              <a:rPr lang="en-US" altLang="zh-CN" dirty="0" smtClean="0"/>
              <a:t>Java</a:t>
            </a:r>
            <a:r>
              <a:rPr lang="zh-CN" altLang="en-US" dirty="0" smtClean="0"/>
              <a:t>的图形用户界面设计</a:t>
            </a:r>
            <a:endParaRPr lang="en-US" altLang="zh-CN" dirty="0" smtClean="0"/>
          </a:p>
          <a:p>
            <a:r>
              <a:rPr lang="zh-CN" altLang="en-US" dirty="0" smtClean="0"/>
              <a:t>第</a:t>
            </a:r>
            <a:r>
              <a:rPr lang="en-US" altLang="zh-CN" dirty="0" smtClean="0"/>
              <a:t>8</a:t>
            </a:r>
            <a:r>
              <a:rPr lang="zh-CN" altLang="en-US" dirty="0" smtClean="0"/>
              <a:t>章 </a:t>
            </a:r>
            <a:r>
              <a:rPr lang="en-US" altLang="zh-CN" dirty="0" smtClean="0"/>
              <a:t>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 </a:t>
            </a:r>
            <a:r>
              <a:rPr lang="en-US" altLang="zh-CN" dirty="0" smtClean="0"/>
              <a:t>Java Applet</a:t>
            </a:r>
          </a:p>
          <a:p>
            <a:r>
              <a:rPr lang="zh-CN" altLang="en-US" dirty="0" smtClean="0"/>
              <a:t>第</a:t>
            </a:r>
            <a:r>
              <a:rPr lang="en-US" altLang="zh-CN" dirty="0" smtClean="0"/>
              <a:t>10</a:t>
            </a:r>
            <a:r>
              <a:rPr lang="zh-CN" altLang="en-US" dirty="0" smtClean="0"/>
              <a:t>章 </a:t>
            </a:r>
            <a:r>
              <a:rPr lang="en-US" altLang="zh-CN" dirty="0" smtClean="0"/>
              <a:t>Java</a:t>
            </a:r>
            <a:r>
              <a:rPr lang="zh-CN" altLang="en-US" dirty="0" smtClean="0"/>
              <a:t>数据流</a:t>
            </a:r>
            <a:endParaRPr lang="en-US" altLang="zh-CN" dirty="0" smtClean="0"/>
          </a:p>
          <a:p>
            <a:r>
              <a:rPr lang="zh-CN" altLang="en-US" dirty="0" smtClean="0">
                <a:solidFill>
                  <a:srgbClr val="FF0000"/>
                </a:solidFill>
              </a:rPr>
              <a:t>第</a:t>
            </a:r>
            <a:r>
              <a:rPr lang="en-US" altLang="zh-CN" dirty="0" smtClean="0">
                <a:solidFill>
                  <a:srgbClr val="FF0000"/>
                </a:solidFill>
              </a:rPr>
              <a:t>11</a:t>
            </a:r>
            <a:r>
              <a:rPr lang="zh-CN" altLang="en-US" dirty="0" smtClean="0">
                <a:solidFill>
                  <a:srgbClr val="FF0000"/>
                </a:solidFill>
              </a:rPr>
              <a:t>章 线程</a:t>
            </a:r>
            <a:endParaRPr lang="en-US" altLang="zh-CN" dirty="0" smtClean="0">
              <a:solidFill>
                <a:srgbClr val="FF0000"/>
              </a:solidFill>
            </a:endParaRPr>
          </a:p>
          <a:p>
            <a:r>
              <a:rPr lang="zh-CN" altLang="en-US" dirty="0" smtClean="0"/>
              <a:t>第</a:t>
            </a:r>
            <a:r>
              <a:rPr lang="en-US" altLang="zh-CN" dirty="0" smtClean="0"/>
              <a:t>12</a:t>
            </a:r>
            <a:r>
              <a:rPr lang="zh-CN" altLang="en-US" dirty="0" smtClean="0"/>
              <a:t>章  </a:t>
            </a:r>
            <a:r>
              <a:rPr lang="en-US" altLang="zh-CN" dirty="0" smtClean="0"/>
              <a:t>Java</a:t>
            </a:r>
            <a:r>
              <a:rPr lang="zh-CN" altLang="en-US" dirty="0" smtClean="0"/>
              <a:t>网络功能</a:t>
            </a:r>
            <a:endParaRPr lang="zh-CN" altLang="en-US" dirty="0"/>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6" name="TextBox 5"/>
          <p:cNvSpPr txBox="1"/>
          <p:nvPr/>
        </p:nvSpPr>
        <p:spPr>
          <a:xfrm>
            <a:off x="323528" y="980728"/>
            <a:ext cx="8424936" cy="4108817"/>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创建线程的方法二：实现</a:t>
            </a:r>
            <a:r>
              <a:rPr lang="en-US" altLang="zh-CN" sz="2800" b="1" dirty="0" smtClean="0">
                <a:solidFill>
                  <a:srgbClr val="FF0000"/>
                </a:solidFill>
                <a:latin typeface="Arial" pitchFamily="34" charset="0"/>
                <a:ea typeface="华文细黑" pitchFamily="2" charset="-122"/>
                <a:cs typeface="Arial" pitchFamily="34" charset="0"/>
              </a:rPr>
              <a:t>Runnable</a:t>
            </a:r>
            <a:r>
              <a:rPr lang="zh-CN" altLang="en-US" sz="2800" b="1" dirty="0" smtClean="0">
                <a:solidFill>
                  <a:srgbClr val="FF0000"/>
                </a:solidFill>
                <a:latin typeface="Arial" pitchFamily="34" charset="0"/>
                <a:ea typeface="华文细黑" pitchFamily="2" charset="-122"/>
                <a:cs typeface="Arial" pitchFamily="34" charset="0"/>
              </a:rPr>
              <a:t>接口</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Runnable</a:t>
            </a:r>
            <a:r>
              <a:rPr lang="zh-CN" altLang="en-US" sz="2600" b="1" dirty="0" smtClean="0">
                <a:latin typeface="Arial" pitchFamily="34" charset="0"/>
                <a:ea typeface="华文细黑" pitchFamily="2" charset="-122"/>
                <a:cs typeface="Arial" pitchFamily="34" charset="0"/>
              </a:rPr>
              <a:t>是</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中用以实现线程的接口，任何实现线程功能的类都必须实现该接口。前面所用到的</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类就是因为实现了</a:t>
            </a:r>
            <a:r>
              <a:rPr lang="en-US" altLang="zh-CN" sz="2600" b="1" dirty="0" smtClean="0">
                <a:latin typeface="Arial" pitchFamily="34" charset="0"/>
                <a:ea typeface="华文细黑" pitchFamily="2" charset="-122"/>
                <a:cs typeface="Arial" pitchFamily="34" charset="0"/>
              </a:rPr>
              <a:t>Runnable</a:t>
            </a:r>
            <a:r>
              <a:rPr lang="zh-CN" altLang="en-US" sz="2600" b="1" dirty="0" smtClean="0">
                <a:latin typeface="Arial" pitchFamily="34" charset="0"/>
                <a:ea typeface="华文细黑" pitchFamily="2" charset="-122"/>
                <a:cs typeface="Arial" pitchFamily="34" charset="0"/>
              </a:rPr>
              <a:t>接口，所以它的子类才相应具有线程功能。</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Runnable</a:t>
            </a:r>
            <a:r>
              <a:rPr lang="zh-CN" altLang="en-US" sz="2600" b="1" dirty="0" smtClean="0">
                <a:latin typeface="Arial" pitchFamily="34" charset="0"/>
                <a:ea typeface="华文细黑" pitchFamily="2" charset="-122"/>
                <a:cs typeface="Arial" pitchFamily="34" charset="0"/>
              </a:rPr>
              <a:t>接口中只定义了一个方法就是</a:t>
            </a:r>
            <a:r>
              <a:rPr lang="en-US" altLang="zh-CN" sz="2600" b="1" dirty="0" smtClean="0">
                <a:solidFill>
                  <a:srgbClr val="FF00FF"/>
                </a:solidFill>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方法，也就是线程体。</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用</a:t>
            </a:r>
            <a:r>
              <a:rPr lang="en-US" altLang="zh-CN" sz="2600" b="1" dirty="0" smtClean="0">
                <a:latin typeface="Arial" pitchFamily="34" charset="0"/>
                <a:ea typeface="华文细黑" pitchFamily="2" charset="-122"/>
                <a:cs typeface="Arial" pitchFamily="34" charset="0"/>
              </a:rPr>
              <a:t>Runnable</a:t>
            </a:r>
            <a:r>
              <a:rPr lang="zh-CN" altLang="en-US" sz="2600" b="1" dirty="0" smtClean="0">
                <a:latin typeface="Arial" pitchFamily="34" charset="0"/>
                <a:ea typeface="华文细黑" pitchFamily="2" charset="-122"/>
                <a:cs typeface="Arial" pitchFamily="34" charset="0"/>
              </a:rPr>
              <a:t>接口实现多线程时，也必须实现</a:t>
            </a:r>
            <a:r>
              <a:rPr lang="en-US" altLang="zh-CN" sz="2600" b="1" dirty="0" smtClean="0">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方法，但此时常用</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类的构造方法来创建线程对象。</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4" name="TextBox 3"/>
          <p:cNvSpPr txBox="1"/>
          <p:nvPr/>
        </p:nvSpPr>
        <p:spPr>
          <a:xfrm>
            <a:off x="323528" y="980728"/>
            <a:ext cx="8424936" cy="1231106"/>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实现</a:t>
            </a:r>
            <a:r>
              <a:rPr lang="en-US" altLang="zh-CN" sz="2600" b="1" dirty="0" smtClean="0">
                <a:solidFill>
                  <a:srgbClr val="0000FF"/>
                </a:solidFill>
                <a:latin typeface="Arial" pitchFamily="34" charset="0"/>
                <a:ea typeface="华文细黑" pitchFamily="2" charset="-122"/>
                <a:cs typeface="Arial" pitchFamily="34" charset="0"/>
              </a:rPr>
              <a:t>Runnable</a:t>
            </a:r>
            <a:r>
              <a:rPr lang="zh-CN" altLang="en-US" sz="2600" b="1" dirty="0" smtClean="0">
                <a:solidFill>
                  <a:srgbClr val="0000FF"/>
                </a:solidFill>
                <a:latin typeface="Arial" pitchFamily="34" charset="0"/>
                <a:ea typeface="华文细黑" pitchFamily="2" charset="-122"/>
                <a:cs typeface="Arial" pitchFamily="34" charset="0"/>
              </a:rPr>
              <a:t>接口创建线程步骤：</a:t>
            </a:r>
            <a:endParaRPr lang="en-US" altLang="zh-CN" sz="2600" b="1" dirty="0" smtClean="0">
              <a:solidFill>
                <a:srgbClr val="0000FF"/>
              </a:solidFill>
              <a:latin typeface="Arial" pitchFamily="34" charset="0"/>
              <a:ea typeface="华文细黑" pitchFamily="2" charset="-122"/>
              <a:cs typeface="Arial" pitchFamily="34" charset="0"/>
            </a:endParaRPr>
          </a:p>
          <a:p>
            <a:r>
              <a:rPr lang="en-US" altLang="zh-CN" sz="2400" b="1" dirty="0" smtClean="0">
                <a:solidFill>
                  <a:srgbClr val="C00000"/>
                </a:solidFill>
                <a:latin typeface="Arial" pitchFamily="34" charset="0"/>
                <a:ea typeface="华文细黑" pitchFamily="2" charset="-122"/>
                <a:cs typeface="Arial" pitchFamily="34" charset="0"/>
              </a:rPr>
              <a:t>(1)</a:t>
            </a:r>
            <a:r>
              <a:rPr lang="zh-CN" altLang="en-US" sz="2400" b="1" dirty="0" smtClean="0">
                <a:solidFill>
                  <a:srgbClr val="C00000"/>
                </a:solidFill>
                <a:latin typeface="Arial" pitchFamily="34" charset="0"/>
                <a:ea typeface="华文细黑" pitchFamily="2" charset="-122"/>
                <a:cs typeface="Arial" pitchFamily="34" charset="0"/>
              </a:rPr>
              <a:t>定义一个实现</a:t>
            </a:r>
            <a:r>
              <a:rPr lang="en-US" altLang="zh-CN" sz="2400" b="1" dirty="0" smtClean="0">
                <a:solidFill>
                  <a:srgbClr val="C00000"/>
                </a:solidFill>
                <a:latin typeface="Arial" pitchFamily="34" charset="0"/>
                <a:ea typeface="华文细黑" pitchFamily="2" charset="-122"/>
                <a:cs typeface="Arial" pitchFamily="34" charset="0"/>
              </a:rPr>
              <a:t>Runnable</a:t>
            </a:r>
            <a:r>
              <a:rPr lang="zh-CN" altLang="en-US" sz="2400" b="1" dirty="0" smtClean="0">
                <a:solidFill>
                  <a:srgbClr val="C00000"/>
                </a:solidFill>
                <a:latin typeface="Arial" pitchFamily="34" charset="0"/>
                <a:ea typeface="华文细黑" pitchFamily="2" charset="-122"/>
                <a:cs typeface="Arial" pitchFamily="34" charset="0"/>
              </a:rPr>
              <a:t>接口的实现类，在类中一定要实现</a:t>
            </a:r>
            <a:r>
              <a:rPr lang="en-US" altLang="zh-CN" sz="2400" b="1" dirty="0" smtClean="0">
                <a:solidFill>
                  <a:srgbClr val="C00000"/>
                </a:solidFill>
                <a:latin typeface="Arial" pitchFamily="34" charset="0"/>
                <a:ea typeface="华文细黑" pitchFamily="2" charset="-122"/>
                <a:cs typeface="Arial" pitchFamily="34" charset="0"/>
              </a:rPr>
              <a:t>run()</a:t>
            </a:r>
            <a:r>
              <a:rPr lang="zh-CN" altLang="en-US" sz="2400" b="1" dirty="0" smtClean="0">
                <a:solidFill>
                  <a:srgbClr val="C00000"/>
                </a:solidFill>
                <a:latin typeface="Arial" pitchFamily="34" charset="0"/>
                <a:ea typeface="华文细黑" pitchFamily="2" charset="-122"/>
                <a:cs typeface="Arial" pitchFamily="34" charset="0"/>
              </a:rPr>
              <a:t>。</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5" name="TextBox 4"/>
          <p:cNvSpPr txBox="1"/>
          <p:nvPr/>
        </p:nvSpPr>
        <p:spPr>
          <a:xfrm>
            <a:off x="1907704" y="1844824"/>
            <a:ext cx="6624736" cy="1785104"/>
          </a:xfrm>
          <a:prstGeom prst="rect">
            <a:avLst/>
          </a:prstGeom>
          <a:solidFill>
            <a:srgbClr val="FFFFCC"/>
          </a:solidFill>
          <a:ln>
            <a:solidFill>
              <a:srgbClr val="FF0000"/>
            </a:solidFill>
          </a:ln>
        </p:spPr>
        <p:txBody>
          <a:bodyPr wrap="square" rtlCol="0">
            <a:spAutoFit/>
          </a:bodyPr>
          <a:lstStyle/>
          <a:p>
            <a:r>
              <a:rPr lang="en-US" altLang="zh-CN" sz="2200" dirty="0" smtClean="0">
                <a:latin typeface="Arial" pitchFamily="34" charset="0"/>
                <a:cs typeface="Arial" pitchFamily="34" charset="0"/>
              </a:rPr>
              <a:t>class </a:t>
            </a:r>
            <a:r>
              <a:rPr lang="en-US" altLang="zh-CN" sz="2200" dirty="0" err="1" smtClean="0">
                <a:solidFill>
                  <a:srgbClr val="FF00FF"/>
                </a:solidFill>
                <a:latin typeface="Arial" pitchFamily="34" charset="0"/>
                <a:cs typeface="Arial" pitchFamily="34" charset="0"/>
              </a:rPr>
              <a:t>ThreadInterfaceImpl</a:t>
            </a:r>
            <a:r>
              <a:rPr lang="en-US" altLang="zh-CN" sz="2200" dirty="0" smtClean="0">
                <a:latin typeface="Arial" pitchFamily="34" charset="0"/>
                <a:cs typeface="Arial" pitchFamily="34" charset="0"/>
              </a:rPr>
              <a:t> implements Runnable{</a:t>
            </a:r>
          </a:p>
          <a:p>
            <a:r>
              <a:rPr lang="en-US" altLang="zh-CN" sz="2200" dirty="0" smtClean="0">
                <a:latin typeface="Arial" pitchFamily="34" charset="0"/>
                <a:cs typeface="Arial" pitchFamily="34" charset="0"/>
              </a:rPr>
              <a:t>       public void run(){</a:t>
            </a:r>
          </a:p>
          <a:p>
            <a:r>
              <a:rPr lang="en-US" altLang="zh-CN" sz="2200" dirty="0" smtClean="0">
                <a:latin typeface="Arial" pitchFamily="34" charset="0"/>
                <a:cs typeface="Arial" pitchFamily="34" charset="0"/>
              </a:rPr>
              <a:t>           </a:t>
            </a:r>
            <a:r>
              <a:rPr lang="zh-CN" altLang="en-US" sz="2200" dirty="0" smtClean="0">
                <a:latin typeface="Arial" pitchFamily="34" charset="0"/>
                <a:cs typeface="Arial" pitchFamily="34" charset="0"/>
              </a:rPr>
              <a:t>线程实现体</a:t>
            </a:r>
            <a:r>
              <a:rPr lang="en-US" altLang="zh-CN" sz="2200" dirty="0" smtClean="0">
                <a:latin typeface="Arial" pitchFamily="34" charset="0"/>
                <a:cs typeface="Arial" pitchFamily="34" charset="0"/>
              </a:rPr>
              <a:t>;</a:t>
            </a:r>
          </a:p>
          <a:p>
            <a:r>
              <a:rPr lang="en-US" altLang="zh-CN" sz="2200" dirty="0" smtClean="0">
                <a:latin typeface="Arial" pitchFamily="34" charset="0"/>
                <a:cs typeface="Arial" pitchFamily="34" charset="0"/>
              </a:rPr>
              <a:t>       }</a:t>
            </a:r>
          </a:p>
          <a:p>
            <a:r>
              <a:rPr lang="en-US" altLang="zh-CN" sz="2200" dirty="0" smtClean="0">
                <a:latin typeface="Arial" pitchFamily="34" charset="0"/>
                <a:cs typeface="Arial" pitchFamily="34" charset="0"/>
              </a:rPr>
              <a:t>}</a:t>
            </a:r>
            <a:endParaRPr lang="zh-CN" altLang="en-US" sz="2200" dirty="0">
              <a:latin typeface="Arial" pitchFamily="34" charset="0"/>
              <a:cs typeface="Arial" pitchFamily="34" charset="0"/>
            </a:endParaRPr>
          </a:p>
        </p:txBody>
      </p:sp>
      <p:sp>
        <p:nvSpPr>
          <p:cNvPr id="6" name="TextBox 5"/>
          <p:cNvSpPr txBox="1"/>
          <p:nvPr/>
        </p:nvSpPr>
        <p:spPr>
          <a:xfrm>
            <a:off x="395536" y="3645024"/>
            <a:ext cx="8424936" cy="461665"/>
          </a:xfrm>
          <a:prstGeom prst="rect">
            <a:avLst/>
          </a:prstGeom>
          <a:noFill/>
        </p:spPr>
        <p:txBody>
          <a:bodyPr wrap="square" rtlCol="0">
            <a:spAutoFit/>
          </a:bodyPr>
          <a:lstStyle/>
          <a:p>
            <a:r>
              <a:rPr lang="en-US" altLang="zh-CN" sz="2400" b="1" dirty="0" smtClean="0">
                <a:solidFill>
                  <a:srgbClr val="C00000"/>
                </a:solidFill>
                <a:latin typeface="Arial" pitchFamily="34" charset="0"/>
                <a:ea typeface="华文细黑" pitchFamily="2" charset="-122"/>
                <a:cs typeface="Arial" pitchFamily="34" charset="0"/>
              </a:rPr>
              <a:t>(2)</a:t>
            </a:r>
            <a:r>
              <a:rPr lang="zh-CN" altLang="en-US" sz="2400" b="1" dirty="0" smtClean="0">
                <a:solidFill>
                  <a:srgbClr val="C00000"/>
                </a:solidFill>
                <a:latin typeface="Arial" pitchFamily="34" charset="0"/>
                <a:ea typeface="华文细黑" pitchFamily="2" charset="-122"/>
                <a:cs typeface="Arial" pitchFamily="34" charset="0"/>
              </a:rPr>
              <a:t>然后用该接口实现类创建一个对象。如：</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7" name="TextBox 6"/>
          <p:cNvSpPr txBox="1"/>
          <p:nvPr/>
        </p:nvSpPr>
        <p:spPr>
          <a:xfrm>
            <a:off x="1907704" y="4149080"/>
            <a:ext cx="6840760" cy="430887"/>
          </a:xfrm>
          <a:prstGeom prst="rect">
            <a:avLst/>
          </a:prstGeom>
          <a:solidFill>
            <a:srgbClr val="FFFFCC"/>
          </a:solidFill>
          <a:ln>
            <a:solidFill>
              <a:srgbClr val="FF0000"/>
            </a:solidFill>
          </a:ln>
        </p:spPr>
        <p:txBody>
          <a:bodyPr wrap="square" rtlCol="0">
            <a:spAutoFit/>
          </a:bodyPr>
          <a:lstStyle/>
          <a:p>
            <a:r>
              <a:rPr lang="en-US" altLang="zh-CN" sz="2200" dirty="0" smtClean="0">
                <a:latin typeface="Arial" pitchFamily="34" charset="0"/>
                <a:cs typeface="Arial" pitchFamily="34" charset="0"/>
              </a:rPr>
              <a:t>Runnable</a:t>
            </a:r>
            <a:r>
              <a:rPr lang="zh-CN" altLang="en-US" sz="2200" dirty="0" smtClean="0">
                <a:latin typeface="Arial" pitchFamily="34" charset="0"/>
                <a:cs typeface="Arial" pitchFamily="34" charset="0"/>
              </a:rPr>
              <a:t> </a:t>
            </a:r>
            <a:r>
              <a:rPr lang="en-US" altLang="zh-CN" sz="2200" dirty="0" smtClean="0">
                <a:solidFill>
                  <a:srgbClr val="FF00FF"/>
                </a:solidFill>
                <a:latin typeface="Arial" pitchFamily="34" charset="0"/>
                <a:cs typeface="Arial" pitchFamily="34" charset="0"/>
              </a:rPr>
              <a:t>target</a:t>
            </a:r>
            <a:r>
              <a:rPr lang="en-US" altLang="zh-CN" sz="2200" dirty="0" smtClean="0">
                <a:latin typeface="Arial" pitchFamily="34" charset="0"/>
                <a:cs typeface="Arial" pitchFamily="34" charset="0"/>
              </a:rPr>
              <a:t>=new</a:t>
            </a:r>
            <a:r>
              <a:rPr lang="zh-CN" altLang="en-US" sz="2200" dirty="0" smtClean="0">
                <a:latin typeface="Arial" pitchFamily="34" charset="0"/>
                <a:cs typeface="Arial" pitchFamily="34" charset="0"/>
              </a:rPr>
              <a:t> </a:t>
            </a:r>
            <a:r>
              <a:rPr lang="en-US" altLang="zh-CN" sz="2200" dirty="0" err="1" smtClean="0">
                <a:solidFill>
                  <a:srgbClr val="FF00FF"/>
                </a:solidFill>
                <a:latin typeface="Arial" pitchFamily="34" charset="0"/>
                <a:cs typeface="Arial" pitchFamily="34" charset="0"/>
              </a:rPr>
              <a:t>ThreadInterfaceImpl</a:t>
            </a:r>
            <a:r>
              <a:rPr lang="en-US" altLang="zh-CN" sz="2200" dirty="0" smtClean="0">
                <a:latin typeface="Arial" pitchFamily="34" charset="0"/>
                <a:cs typeface="Arial" pitchFamily="34" charset="0"/>
              </a:rPr>
              <a:t>();</a:t>
            </a:r>
            <a:r>
              <a:rPr lang="zh-CN" altLang="en-US" sz="2200" dirty="0" smtClean="0">
                <a:latin typeface="Arial" pitchFamily="34" charset="0"/>
                <a:cs typeface="Arial" pitchFamily="34" charset="0"/>
              </a:rPr>
              <a:t> </a:t>
            </a:r>
            <a:endParaRPr lang="zh-CN" altLang="en-US" sz="2200" dirty="0">
              <a:latin typeface="Arial" pitchFamily="34" charset="0"/>
              <a:cs typeface="Arial" pitchFamily="34" charset="0"/>
            </a:endParaRPr>
          </a:p>
        </p:txBody>
      </p:sp>
      <p:sp>
        <p:nvSpPr>
          <p:cNvPr id="8" name="TextBox 7"/>
          <p:cNvSpPr txBox="1"/>
          <p:nvPr/>
        </p:nvSpPr>
        <p:spPr>
          <a:xfrm>
            <a:off x="467544" y="4581128"/>
            <a:ext cx="8424936" cy="830997"/>
          </a:xfrm>
          <a:prstGeom prst="rect">
            <a:avLst/>
          </a:prstGeom>
          <a:noFill/>
        </p:spPr>
        <p:txBody>
          <a:bodyPr wrap="square" rtlCol="0">
            <a:spAutoFit/>
          </a:bodyPr>
          <a:lstStyle/>
          <a:p>
            <a:r>
              <a:rPr lang="en-US" altLang="zh-CN" sz="2400" b="1" dirty="0" smtClean="0">
                <a:solidFill>
                  <a:srgbClr val="C00000"/>
                </a:solidFill>
                <a:latin typeface="Arial" pitchFamily="34" charset="0"/>
                <a:ea typeface="华文细黑" pitchFamily="2" charset="-122"/>
                <a:cs typeface="Arial" pitchFamily="34" charset="0"/>
              </a:rPr>
              <a:t>(3)</a:t>
            </a:r>
            <a:r>
              <a:rPr lang="zh-CN" altLang="en-US" sz="2400" b="1" dirty="0" smtClean="0">
                <a:solidFill>
                  <a:srgbClr val="C00000"/>
                </a:solidFill>
                <a:latin typeface="Arial" pitchFamily="34" charset="0"/>
                <a:ea typeface="华文细黑" pitchFamily="2" charset="-122"/>
                <a:cs typeface="Arial" pitchFamily="34" charset="0"/>
              </a:rPr>
              <a:t>创建一个</a:t>
            </a:r>
            <a:r>
              <a:rPr lang="en-US" altLang="zh-CN" sz="2400" b="1" dirty="0" smtClean="0">
                <a:solidFill>
                  <a:srgbClr val="C00000"/>
                </a:solidFill>
                <a:latin typeface="Arial" pitchFamily="34" charset="0"/>
                <a:ea typeface="华文细黑" pitchFamily="2" charset="-122"/>
                <a:cs typeface="Arial" pitchFamily="34" charset="0"/>
              </a:rPr>
              <a:t>Thread</a:t>
            </a:r>
            <a:r>
              <a:rPr lang="zh-CN" altLang="en-US" sz="2400" b="1" dirty="0" smtClean="0">
                <a:solidFill>
                  <a:srgbClr val="C00000"/>
                </a:solidFill>
                <a:latin typeface="Arial" pitchFamily="34" charset="0"/>
                <a:ea typeface="华文细黑" pitchFamily="2" charset="-122"/>
                <a:cs typeface="Arial" pitchFamily="34" charset="0"/>
              </a:rPr>
              <a:t>类的对象，并将上步中创建的对象作为参数传递给</a:t>
            </a:r>
            <a:r>
              <a:rPr lang="en-US" altLang="zh-CN" sz="2400" b="1" dirty="0" smtClean="0">
                <a:solidFill>
                  <a:srgbClr val="C00000"/>
                </a:solidFill>
                <a:latin typeface="Arial" pitchFamily="34" charset="0"/>
                <a:ea typeface="华文细黑" pitchFamily="2" charset="-122"/>
                <a:cs typeface="Arial" pitchFamily="34" charset="0"/>
              </a:rPr>
              <a:t>Thread</a:t>
            </a:r>
            <a:r>
              <a:rPr lang="zh-CN" altLang="en-US" sz="2400" b="1" dirty="0" smtClean="0">
                <a:solidFill>
                  <a:srgbClr val="C00000"/>
                </a:solidFill>
                <a:latin typeface="Arial" pitchFamily="34" charset="0"/>
                <a:ea typeface="华文细黑" pitchFamily="2" charset="-122"/>
                <a:cs typeface="Arial" pitchFamily="34" charset="0"/>
              </a:rPr>
              <a:t>类的构造函数中。如：</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9" name="TextBox 8"/>
          <p:cNvSpPr txBox="1"/>
          <p:nvPr/>
        </p:nvSpPr>
        <p:spPr>
          <a:xfrm>
            <a:off x="2123728" y="5446385"/>
            <a:ext cx="5688632" cy="430887"/>
          </a:xfrm>
          <a:prstGeom prst="rect">
            <a:avLst/>
          </a:prstGeom>
          <a:solidFill>
            <a:srgbClr val="FFFFCC"/>
          </a:solidFill>
          <a:ln>
            <a:solidFill>
              <a:srgbClr val="FF0000"/>
            </a:solidFill>
          </a:ln>
        </p:spPr>
        <p:txBody>
          <a:bodyPr wrap="square" rtlCol="0">
            <a:spAutoFit/>
          </a:bodyPr>
          <a:lstStyle/>
          <a:p>
            <a:r>
              <a:rPr lang="en-US" altLang="zh-CN" sz="2200" dirty="0" smtClean="0">
                <a:latin typeface="Arial" pitchFamily="34" charset="0"/>
                <a:cs typeface="Arial" pitchFamily="34" charset="0"/>
              </a:rPr>
              <a:t>Thread</a:t>
            </a:r>
            <a:r>
              <a:rPr lang="zh-CN" altLang="en-US" sz="2200" dirty="0" smtClean="0">
                <a:latin typeface="Arial" pitchFamily="34" charset="0"/>
                <a:cs typeface="Arial" pitchFamily="34" charset="0"/>
              </a:rPr>
              <a:t> </a:t>
            </a:r>
            <a:r>
              <a:rPr lang="en-US" altLang="zh-CN" sz="2200" dirty="0" smtClean="0">
                <a:solidFill>
                  <a:srgbClr val="0000FF"/>
                </a:solidFill>
                <a:latin typeface="Arial" pitchFamily="34" charset="0"/>
                <a:cs typeface="Arial" pitchFamily="34" charset="0"/>
              </a:rPr>
              <a:t>threadObject</a:t>
            </a:r>
            <a:r>
              <a:rPr lang="en-US" altLang="zh-CN" sz="2200" dirty="0" smtClean="0">
                <a:latin typeface="Arial" pitchFamily="34" charset="0"/>
                <a:cs typeface="Arial" pitchFamily="34" charset="0"/>
              </a:rPr>
              <a:t>=new</a:t>
            </a:r>
            <a:r>
              <a:rPr lang="zh-CN" altLang="en-US" sz="2200" dirty="0" smtClean="0">
                <a:latin typeface="Arial" pitchFamily="34" charset="0"/>
                <a:cs typeface="Arial" pitchFamily="34" charset="0"/>
              </a:rPr>
              <a:t> </a:t>
            </a:r>
            <a:r>
              <a:rPr lang="en-US" altLang="zh-CN" sz="2200" dirty="0" smtClean="0">
                <a:latin typeface="Arial" pitchFamily="34" charset="0"/>
                <a:cs typeface="Arial" pitchFamily="34" charset="0"/>
              </a:rPr>
              <a:t>Thread(</a:t>
            </a:r>
            <a:r>
              <a:rPr lang="en-US" altLang="zh-CN" sz="2200" dirty="0" smtClean="0">
                <a:solidFill>
                  <a:srgbClr val="FF00FF"/>
                </a:solidFill>
                <a:latin typeface="Arial" pitchFamily="34" charset="0"/>
                <a:cs typeface="Arial" pitchFamily="34" charset="0"/>
              </a:rPr>
              <a:t>target</a:t>
            </a:r>
            <a:r>
              <a:rPr lang="en-US" altLang="zh-CN" sz="2200" dirty="0" smtClean="0">
                <a:latin typeface="Arial" pitchFamily="34" charset="0"/>
                <a:cs typeface="Arial" pitchFamily="34" charset="0"/>
              </a:rPr>
              <a:t>);</a:t>
            </a:r>
            <a:r>
              <a:rPr lang="zh-CN" altLang="en-US" sz="2200" dirty="0" smtClean="0">
                <a:latin typeface="Arial" pitchFamily="34" charset="0"/>
                <a:cs typeface="Arial" pitchFamily="34" charset="0"/>
              </a:rPr>
              <a:t> </a:t>
            </a:r>
            <a:endParaRPr lang="zh-CN" altLang="en-US" sz="2200" dirty="0">
              <a:latin typeface="Arial" pitchFamily="34" charset="0"/>
              <a:cs typeface="Arial" pitchFamily="34" charset="0"/>
            </a:endParaRPr>
          </a:p>
        </p:txBody>
      </p:sp>
      <p:sp>
        <p:nvSpPr>
          <p:cNvPr id="10" name="TextBox 9"/>
          <p:cNvSpPr txBox="1"/>
          <p:nvPr/>
        </p:nvSpPr>
        <p:spPr>
          <a:xfrm>
            <a:off x="467544" y="5877272"/>
            <a:ext cx="8424936" cy="461665"/>
          </a:xfrm>
          <a:prstGeom prst="rect">
            <a:avLst/>
          </a:prstGeom>
          <a:noFill/>
        </p:spPr>
        <p:txBody>
          <a:bodyPr wrap="square" rtlCol="0">
            <a:spAutoFit/>
          </a:bodyPr>
          <a:lstStyle/>
          <a:p>
            <a:r>
              <a:rPr lang="en-US" altLang="zh-CN" sz="2400" b="1" dirty="0" smtClean="0">
                <a:solidFill>
                  <a:srgbClr val="C00000"/>
                </a:solidFill>
                <a:latin typeface="Arial" pitchFamily="34" charset="0"/>
                <a:ea typeface="华文细黑" pitchFamily="2" charset="-122"/>
                <a:cs typeface="Arial" pitchFamily="34" charset="0"/>
              </a:rPr>
              <a:t>(4)</a:t>
            </a:r>
            <a:r>
              <a:rPr lang="zh-CN" altLang="en-US" sz="2400" b="1" dirty="0" smtClean="0">
                <a:solidFill>
                  <a:srgbClr val="C00000"/>
                </a:solidFill>
                <a:latin typeface="Arial" pitchFamily="34" charset="0"/>
                <a:ea typeface="华文细黑" pitchFamily="2" charset="-122"/>
                <a:cs typeface="Arial" pitchFamily="34" charset="0"/>
              </a:rPr>
              <a:t>用</a:t>
            </a:r>
            <a:r>
              <a:rPr lang="en-US" altLang="zh-CN" sz="2400" b="1" dirty="0" smtClean="0">
                <a:solidFill>
                  <a:srgbClr val="C00000"/>
                </a:solidFill>
                <a:latin typeface="Arial" pitchFamily="34" charset="0"/>
                <a:ea typeface="华文细黑" pitchFamily="2" charset="-122"/>
                <a:cs typeface="Arial" pitchFamily="34" charset="0"/>
              </a:rPr>
              <a:t>start()</a:t>
            </a:r>
            <a:r>
              <a:rPr lang="zh-CN" altLang="en-US" sz="2400" b="1" dirty="0" smtClean="0">
                <a:solidFill>
                  <a:srgbClr val="C00000"/>
                </a:solidFill>
                <a:latin typeface="Arial" pitchFamily="34" charset="0"/>
                <a:ea typeface="华文细黑" pitchFamily="2" charset="-122"/>
                <a:cs typeface="Arial" pitchFamily="34" charset="0"/>
              </a:rPr>
              <a:t>方法启动线程。如：</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11" name="TextBox 10"/>
          <p:cNvSpPr txBox="1"/>
          <p:nvPr/>
        </p:nvSpPr>
        <p:spPr>
          <a:xfrm>
            <a:off x="2123728" y="6381328"/>
            <a:ext cx="5688632" cy="430887"/>
          </a:xfrm>
          <a:prstGeom prst="rect">
            <a:avLst/>
          </a:prstGeom>
          <a:solidFill>
            <a:srgbClr val="FFFFCC"/>
          </a:solidFill>
          <a:ln>
            <a:solidFill>
              <a:srgbClr val="FF0000"/>
            </a:solidFill>
          </a:ln>
        </p:spPr>
        <p:txBody>
          <a:bodyPr wrap="square" rtlCol="0">
            <a:spAutoFit/>
          </a:bodyPr>
          <a:lstStyle/>
          <a:p>
            <a:r>
              <a:rPr lang="en-US" altLang="zh-CN" sz="2200" dirty="0" err="1" smtClean="0">
                <a:solidFill>
                  <a:srgbClr val="0000FF"/>
                </a:solidFill>
                <a:latin typeface="Arial" pitchFamily="34" charset="0"/>
                <a:cs typeface="Arial" pitchFamily="34" charset="0"/>
              </a:rPr>
              <a:t>threadObject</a:t>
            </a:r>
            <a:r>
              <a:rPr lang="en-US" altLang="zh-CN" sz="2200" dirty="0" err="1" smtClean="0">
                <a:latin typeface="Arial" pitchFamily="34" charset="0"/>
                <a:cs typeface="Arial" pitchFamily="34" charset="0"/>
              </a:rPr>
              <a:t>.start</a:t>
            </a:r>
            <a:r>
              <a:rPr lang="en-US" altLang="zh-CN" sz="2200" dirty="0" smtClean="0">
                <a:latin typeface="Arial" pitchFamily="34" charset="0"/>
                <a:cs typeface="Arial" pitchFamily="34" charset="0"/>
              </a:rPr>
              <a:t>();</a:t>
            </a:r>
            <a:endParaRPr lang="zh-CN" alt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07504" y="188640"/>
            <a:ext cx="4608512" cy="3168352"/>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07504" y="3429000"/>
            <a:ext cx="4608512" cy="3240360"/>
          </a:xfrm>
          <a:prstGeom prst="rect">
            <a:avLst/>
          </a:prstGeom>
          <a:noFill/>
          <a:ln w="9525">
            <a:solidFill>
              <a:srgbClr val="C00000"/>
            </a:solid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752528" y="188640"/>
            <a:ext cx="4283968" cy="3816424"/>
          </a:xfrm>
          <a:prstGeom prst="rect">
            <a:avLst/>
          </a:prstGeom>
          <a:noFill/>
          <a:ln w="9525">
            <a:solidFill>
              <a:srgbClr val="C00000"/>
            </a:solid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5724128" y="4077072"/>
            <a:ext cx="2376264" cy="24533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4" name="TextBox 3"/>
          <p:cNvSpPr txBox="1"/>
          <p:nvPr/>
        </p:nvSpPr>
        <p:spPr>
          <a:xfrm>
            <a:off x="323528" y="980728"/>
            <a:ext cx="8424936" cy="3462486"/>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关于两种创建线程方法讨论</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实现</a:t>
            </a:r>
            <a:r>
              <a:rPr lang="en-US" altLang="zh-CN" sz="2600" b="1" dirty="0" smtClean="0">
                <a:solidFill>
                  <a:srgbClr val="0000FF"/>
                </a:solidFill>
                <a:latin typeface="Arial" pitchFamily="34" charset="0"/>
                <a:ea typeface="华文细黑" pitchFamily="2" charset="-122"/>
                <a:cs typeface="Arial" pitchFamily="34" charset="0"/>
              </a:rPr>
              <a:t>Runnable</a:t>
            </a:r>
            <a:r>
              <a:rPr lang="zh-CN" altLang="en-US" sz="2600" b="1" dirty="0" smtClean="0">
                <a:solidFill>
                  <a:srgbClr val="0000FF"/>
                </a:solidFill>
                <a:latin typeface="Arial" pitchFamily="34" charset="0"/>
                <a:ea typeface="华文细黑" pitchFamily="2" charset="-122"/>
                <a:cs typeface="Arial" pitchFamily="34" charset="0"/>
              </a:rPr>
              <a:t>接口方法</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pPr>
            <a:r>
              <a:rPr lang="zh-CN" altLang="en-US" sz="2600" b="1" dirty="0" smtClean="0">
                <a:latin typeface="Arial" pitchFamily="34" charset="0"/>
                <a:ea typeface="华文楷体" pitchFamily="2" charset="-122"/>
                <a:cs typeface="Arial" pitchFamily="34" charset="0"/>
              </a:rPr>
              <a:t>因为</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只允许单继承，如果一个类已经继承了</a:t>
            </a:r>
            <a:r>
              <a:rPr lang="en-US" altLang="zh-CN" sz="2600" b="1" dirty="0" smtClean="0">
                <a:latin typeface="Arial" pitchFamily="34" charset="0"/>
                <a:ea typeface="华文楷体" pitchFamily="2" charset="-122"/>
                <a:cs typeface="Arial" pitchFamily="34" charset="0"/>
              </a:rPr>
              <a:t>Thread</a:t>
            </a:r>
            <a:r>
              <a:rPr lang="zh-CN" altLang="en-US" sz="2600" b="1" dirty="0" smtClean="0">
                <a:latin typeface="Arial" pitchFamily="34" charset="0"/>
                <a:ea typeface="华文楷体" pitchFamily="2" charset="-122"/>
                <a:cs typeface="Arial" pitchFamily="34" charset="0"/>
              </a:rPr>
              <a:t>，就不能再继承其他类，在一般情况下，这就需要采用实现</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的方法。</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继承</a:t>
            </a:r>
            <a:r>
              <a:rPr lang="en-US" altLang="zh-CN" sz="2600" b="1" dirty="0" smtClean="0">
                <a:solidFill>
                  <a:srgbClr val="0000FF"/>
                </a:solidFill>
                <a:latin typeface="Arial" pitchFamily="34" charset="0"/>
                <a:ea typeface="华文细黑" pitchFamily="2" charset="-122"/>
                <a:cs typeface="Arial" pitchFamily="34" charset="0"/>
              </a:rPr>
              <a:t>Thread</a:t>
            </a:r>
            <a:r>
              <a:rPr lang="zh-CN" altLang="en-US" sz="2600" b="1" dirty="0" smtClean="0">
                <a:solidFill>
                  <a:srgbClr val="0000FF"/>
                </a:solidFill>
                <a:latin typeface="Arial" pitchFamily="34" charset="0"/>
                <a:ea typeface="华文细黑" pitchFamily="2" charset="-122"/>
                <a:cs typeface="Arial" pitchFamily="34" charset="0"/>
              </a:rPr>
              <a:t>方法</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pPr>
            <a:r>
              <a:rPr lang="zh-CN" altLang="en-US" sz="2600" b="1" dirty="0" smtClean="0">
                <a:latin typeface="华文楷体" pitchFamily="2" charset="-122"/>
                <a:ea typeface="华文楷体" pitchFamily="2" charset="-122"/>
                <a:cs typeface="Arial" pitchFamily="34" charset="0"/>
              </a:rPr>
              <a:t>代码简洁，但是不能继承其他类。</a:t>
            </a:r>
            <a:endParaRPr lang="en-US" altLang="zh-CN" sz="2600" b="1" dirty="0" smtClean="0">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11.4</a:t>
            </a:r>
            <a:r>
              <a:rPr lang="zh-CN" altLang="en-US" dirty="0" smtClean="0"/>
              <a:t> 线程的启动</a:t>
            </a:r>
            <a:endParaRPr lang="zh-CN" altLang="en-US" dirty="0"/>
          </a:p>
        </p:txBody>
      </p:sp>
      <p:sp>
        <p:nvSpPr>
          <p:cNvPr id="4" name="TextBox 3"/>
          <p:cNvSpPr txBox="1"/>
          <p:nvPr/>
        </p:nvSpPr>
        <p:spPr>
          <a:xfrm>
            <a:off x="323528" y="980728"/>
            <a:ext cx="8424936" cy="2354491"/>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线程启动</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通过</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类的</a:t>
            </a:r>
            <a:r>
              <a:rPr lang="en-US" altLang="zh-CN" sz="2600" b="1" dirty="0" smtClean="0">
                <a:latin typeface="Arial" pitchFamily="34" charset="0"/>
                <a:ea typeface="华文细黑" pitchFamily="2" charset="-122"/>
                <a:cs typeface="Arial" pitchFamily="34" charset="0"/>
              </a:rPr>
              <a:t>start()</a:t>
            </a:r>
            <a:r>
              <a:rPr lang="zh-CN" altLang="en-US" sz="2600" b="1" dirty="0" smtClean="0">
                <a:latin typeface="Arial" pitchFamily="34" charset="0"/>
                <a:ea typeface="华文细黑" pitchFamily="2" charset="-122"/>
                <a:cs typeface="Arial" pitchFamily="34" charset="0"/>
              </a:rPr>
              <a:t>方法启动线程，此时虚拟机已经就绪，可以把这一过程想象为打开虚拟机</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的开关。</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如何实现“</a:t>
            </a:r>
            <a:r>
              <a:rPr lang="zh-CN" altLang="en-US" sz="2600" b="1" dirty="0" smtClean="0">
                <a:solidFill>
                  <a:srgbClr val="FF0000"/>
                </a:solidFill>
                <a:latin typeface="Arial" pitchFamily="34" charset="0"/>
                <a:ea typeface="华文细黑" pitchFamily="2" charset="-122"/>
                <a:cs typeface="Arial" pitchFamily="34" charset="0"/>
              </a:rPr>
              <a:t>并行性</a:t>
            </a:r>
            <a:r>
              <a:rPr lang="zh-CN" altLang="en-US" sz="2600" b="1" dirty="0" smtClean="0">
                <a:latin typeface="Arial" pitchFamily="34" charset="0"/>
                <a:ea typeface="华文细黑" pitchFamily="2" charset="-122"/>
                <a:cs typeface="Arial" pitchFamily="34" charset="0"/>
              </a:rPr>
              <a:t>”？如何让一个线程让出</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，供其它线程使用？</a:t>
            </a:r>
            <a:endParaRPr lang="en-US" altLang="zh-CN" sz="2600" b="1" dirty="0" smtClean="0">
              <a:latin typeface="Arial" pitchFamily="34" charset="0"/>
              <a:ea typeface="华文细黑" pitchFamily="2" charset="-122"/>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72008" y="3356992"/>
            <a:ext cx="4427984" cy="3456384"/>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0" y="3356992"/>
            <a:ext cx="4415079" cy="3456384"/>
          </a:xfrm>
          <a:prstGeom prst="rect">
            <a:avLst/>
          </a:prstGeom>
          <a:noFill/>
          <a:ln w="9525">
            <a:solidFill>
              <a:srgbClr val="C00000"/>
            </a:solid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2531067" y="1916832"/>
            <a:ext cx="4248472" cy="3528392"/>
          </a:xfrm>
          <a:prstGeom prst="rect">
            <a:avLst/>
          </a:prstGeom>
          <a:noFill/>
          <a:ln w="9525">
            <a:solidFill>
              <a:srgbClr val="C00000"/>
            </a:solid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6948264" y="260648"/>
            <a:ext cx="2088232" cy="2929325"/>
          </a:xfrm>
          <a:prstGeom prst="rect">
            <a:avLst/>
          </a:prstGeom>
          <a:no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slide(fromBottom)">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slide(fromBottom)">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strVal val="#ppt_w*0.05"/>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anim calcmode="lin" valueType="num">
                                      <p:cBhvr>
                                        <p:cTn id="19" dur="500" fill="hold"/>
                                        <p:tgtEl>
                                          <p:spTgt spid="6"/>
                                        </p:tgtEl>
                                        <p:attrNameLst>
                                          <p:attrName>ppt_x</p:attrName>
                                        </p:attrNameLst>
                                      </p:cBhvr>
                                      <p:tavLst>
                                        <p:tav tm="0">
                                          <p:val>
                                            <p:strVal val="#ppt_x-.2"/>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3076"/>
                                        </p:tgtEl>
                                        <p:attrNameLst>
                                          <p:attrName>style.visibility</p:attrName>
                                        </p:attrNameLst>
                                      </p:cBhvr>
                                      <p:to>
                                        <p:strVal val="visible"/>
                                      </p:to>
                                    </p:set>
                                    <p:anim calcmode="lin" valueType="num">
                                      <p:cBhvr additive="base">
                                        <p:cTn id="26" dur="500" fill="hold"/>
                                        <p:tgtEl>
                                          <p:spTgt spid="3076"/>
                                        </p:tgtEl>
                                        <p:attrNameLst>
                                          <p:attrName>ppt_x</p:attrName>
                                        </p:attrNameLst>
                                      </p:cBhvr>
                                      <p:tavLst>
                                        <p:tav tm="0">
                                          <p:val>
                                            <p:strVal val="1+#ppt_w/2"/>
                                          </p:val>
                                        </p:tav>
                                        <p:tav tm="100000">
                                          <p:val>
                                            <p:strVal val="#ppt_x"/>
                                          </p:val>
                                        </p:tav>
                                      </p:tavLst>
                                    </p:anim>
                                    <p:anim calcmode="lin" valueType="num">
                                      <p:cBhvr additive="base">
                                        <p:cTn id="27"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11.4</a:t>
            </a:r>
            <a:r>
              <a:rPr lang="zh-CN" altLang="en-US" dirty="0" smtClean="0"/>
              <a:t> 线程的启动</a:t>
            </a:r>
            <a:endParaRPr lang="zh-CN" altLang="en-US" dirty="0"/>
          </a:p>
        </p:txBody>
      </p:sp>
      <p:sp>
        <p:nvSpPr>
          <p:cNvPr id="4" name="TextBox 3"/>
          <p:cNvSpPr txBox="1"/>
          <p:nvPr/>
        </p:nvSpPr>
        <p:spPr>
          <a:xfrm>
            <a:off x="323528" y="980728"/>
            <a:ext cx="8424936" cy="472437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Thread</a:t>
            </a:r>
            <a:r>
              <a:rPr lang="zh-CN" altLang="en-US" sz="2800" b="1" dirty="0" smtClean="0">
                <a:solidFill>
                  <a:srgbClr val="FF0000"/>
                </a:solidFill>
                <a:latin typeface="Arial" pitchFamily="34" charset="0"/>
                <a:ea typeface="华文细黑" pitchFamily="2" charset="-122"/>
                <a:cs typeface="Arial" pitchFamily="34" charset="0"/>
              </a:rPr>
              <a:t>类主要方法</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start();  //</a:t>
            </a:r>
            <a:r>
              <a:rPr lang="zh-CN" altLang="en-US" sz="2600" dirty="0" smtClean="0">
                <a:latin typeface="Arial" pitchFamily="34" charset="0"/>
                <a:ea typeface="华文细黑" pitchFamily="2" charset="-122"/>
                <a:cs typeface="Arial" pitchFamily="34" charset="0"/>
              </a:rPr>
              <a:t>启动线程</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run(); //</a:t>
            </a:r>
            <a:r>
              <a:rPr lang="zh-CN" altLang="en-US" sz="2600" dirty="0" smtClean="0">
                <a:latin typeface="Arial" pitchFamily="34" charset="0"/>
                <a:ea typeface="华文细黑" pitchFamily="2" charset="-122"/>
                <a:cs typeface="Arial" pitchFamily="34" charset="0"/>
              </a:rPr>
              <a:t>用来定义线程对象被调度之后执行的操作，用</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pPr>
            <a:r>
              <a:rPr lang="zh-CN" altLang="en-US" sz="2600" dirty="0" smtClean="0">
                <a:latin typeface="Arial" pitchFamily="34" charset="0"/>
                <a:ea typeface="华文细黑" pitchFamily="2" charset="-122"/>
                <a:cs typeface="Arial" pitchFamily="34" charset="0"/>
              </a:rPr>
              <a:t>             </a:t>
            </a:r>
            <a:r>
              <a:rPr lang="en-US" altLang="zh-CN" sz="2600" dirty="0" smtClean="0">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户必须重写</a:t>
            </a:r>
            <a:r>
              <a:rPr lang="en-US" altLang="zh-CN" sz="2600" dirty="0" smtClean="0">
                <a:latin typeface="Arial" pitchFamily="34" charset="0"/>
                <a:ea typeface="华文细黑" pitchFamily="2" charset="-122"/>
                <a:cs typeface="Arial" pitchFamily="34" charset="0"/>
              </a:rPr>
              <a:t>run()</a:t>
            </a:r>
            <a:r>
              <a:rPr lang="zh-CN" altLang="en-US" sz="2600" dirty="0" smtClean="0">
                <a:latin typeface="Arial" pitchFamily="34" charset="0"/>
                <a:ea typeface="华文细黑" pitchFamily="2" charset="-122"/>
                <a:cs typeface="Arial" pitchFamily="34" charset="0"/>
              </a:rPr>
              <a:t>方法</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yield(); //</a:t>
            </a:r>
            <a:r>
              <a:rPr lang="zh-CN" altLang="en-US" sz="2600" dirty="0" smtClean="0">
                <a:latin typeface="Arial" pitchFamily="34" charset="0"/>
                <a:ea typeface="华文细黑" pitchFamily="2" charset="-122"/>
                <a:cs typeface="Arial" pitchFamily="34" charset="0"/>
              </a:rPr>
              <a:t>强制终止线程执行</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err="1" smtClean="0">
                <a:latin typeface="Arial" pitchFamily="34" charset="0"/>
                <a:ea typeface="华文细黑" pitchFamily="2" charset="-122"/>
                <a:cs typeface="Arial" pitchFamily="34" charset="0"/>
              </a:rPr>
              <a:t>isAlive</a:t>
            </a:r>
            <a:r>
              <a:rPr lang="en-US" altLang="zh-CN" sz="2600" dirty="0" smtClean="0">
                <a:latin typeface="Arial" pitchFamily="34" charset="0"/>
                <a:ea typeface="华文细黑" pitchFamily="2" charset="-122"/>
                <a:cs typeface="Arial" pitchFamily="34" charset="0"/>
              </a:rPr>
              <a:t>(); //</a:t>
            </a:r>
            <a:r>
              <a:rPr lang="zh-CN" altLang="en-US" sz="2600" dirty="0" smtClean="0">
                <a:latin typeface="Arial" pitchFamily="34" charset="0"/>
                <a:ea typeface="华文细黑" pitchFamily="2" charset="-122"/>
                <a:cs typeface="Arial" pitchFamily="34" charset="0"/>
              </a:rPr>
              <a:t>测试当前线程是否在活动</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solidFill>
                  <a:srgbClr val="C00000"/>
                </a:solidFill>
                <a:latin typeface="Arial" pitchFamily="34" charset="0"/>
                <a:ea typeface="华文细黑" pitchFamily="2" charset="-122"/>
                <a:cs typeface="Arial" pitchFamily="34" charset="0"/>
              </a:rPr>
              <a:t>sleep(</a:t>
            </a:r>
            <a:r>
              <a:rPr lang="en-US" altLang="zh-CN" sz="2600" dirty="0" err="1" smtClean="0">
                <a:solidFill>
                  <a:srgbClr val="C00000"/>
                </a:solidFill>
                <a:latin typeface="Arial" pitchFamily="34" charset="0"/>
                <a:ea typeface="华文细黑" pitchFamily="2" charset="-122"/>
                <a:cs typeface="Arial" pitchFamily="34" charset="0"/>
              </a:rPr>
              <a:t>int</a:t>
            </a:r>
            <a:r>
              <a:rPr lang="en-US" altLang="zh-CN" sz="2600" dirty="0" smtClean="0">
                <a:solidFill>
                  <a:srgbClr val="C00000"/>
                </a:solidFill>
                <a:latin typeface="Arial" pitchFamily="34" charset="0"/>
                <a:ea typeface="华文细黑" pitchFamily="2" charset="-122"/>
                <a:cs typeface="Arial" pitchFamily="34" charset="0"/>
              </a:rPr>
              <a:t> </a:t>
            </a:r>
            <a:r>
              <a:rPr lang="en-US" altLang="zh-CN" sz="2600" dirty="0" err="1" smtClean="0">
                <a:solidFill>
                  <a:srgbClr val="C00000"/>
                </a:solidFill>
                <a:latin typeface="Arial" pitchFamily="34" charset="0"/>
                <a:ea typeface="华文细黑" pitchFamily="2" charset="-122"/>
                <a:cs typeface="Arial" pitchFamily="34" charset="0"/>
              </a:rPr>
              <a:t>millsecond</a:t>
            </a:r>
            <a:r>
              <a:rPr lang="en-US" altLang="zh-CN" sz="2600" dirty="0" smtClean="0">
                <a:solidFill>
                  <a:srgbClr val="C00000"/>
                </a:solidFill>
                <a:latin typeface="Arial" pitchFamily="34" charset="0"/>
                <a:ea typeface="华文细黑" pitchFamily="2" charset="-122"/>
                <a:cs typeface="Arial" pitchFamily="34" charset="0"/>
              </a:rPr>
              <a:t>); //</a:t>
            </a:r>
            <a:r>
              <a:rPr lang="zh-CN" altLang="en-US" sz="2600" dirty="0" smtClean="0">
                <a:solidFill>
                  <a:srgbClr val="C00000"/>
                </a:solidFill>
                <a:latin typeface="Arial" pitchFamily="34" charset="0"/>
                <a:ea typeface="华文细黑" pitchFamily="2" charset="-122"/>
                <a:cs typeface="Arial" pitchFamily="34" charset="0"/>
              </a:rPr>
              <a:t>使线程休眠一段时间，时间长短由参数所决定</a:t>
            </a:r>
            <a:endParaRPr lang="en-US" altLang="zh-CN" sz="2600" dirty="0" smtClean="0">
              <a:solidFill>
                <a:srgbClr val="C0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solidFill>
                  <a:srgbClr val="C00000"/>
                </a:solidFill>
                <a:latin typeface="Arial" pitchFamily="34" charset="0"/>
                <a:ea typeface="华文细黑" pitchFamily="2" charset="-122"/>
                <a:cs typeface="Arial" pitchFamily="34" charset="0"/>
              </a:rPr>
              <a:t>void wait(); //</a:t>
            </a:r>
            <a:r>
              <a:rPr lang="zh-CN" altLang="en-US" sz="2600" dirty="0" smtClean="0">
                <a:solidFill>
                  <a:srgbClr val="C00000"/>
                </a:solidFill>
                <a:latin typeface="Arial" pitchFamily="34" charset="0"/>
                <a:ea typeface="华文细黑" pitchFamily="2" charset="-122"/>
                <a:cs typeface="Arial" pitchFamily="34" charset="0"/>
              </a:rPr>
              <a:t>使线程处于等待状态</a:t>
            </a:r>
            <a:endParaRPr lang="en-US" altLang="zh-CN" sz="2600" dirty="0" smtClean="0">
              <a:solidFill>
                <a:srgbClr val="C0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sp>
        <p:nvSpPr>
          <p:cNvPr id="4" name="TextBox 3"/>
          <p:cNvSpPr txBox="1"/>
          <p:nvPr/>
        </p:nvSpPr>
        <p:spPr>
          <a:xfrm>
            <a:off x="323528" y="980728"/>
            <a:ext cx="8424936" cy="92333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线程调度策略</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时间片轮转调度策略</a:t>
            </a:r>
            <a:endParaRPr lang="en-US" altLang="zh-CN" sz="2600" b="1" dirty="0" smtClean="0">
              <a:solidFill>
                <a:srgbClr val="0000FF"/>
              </a:solidFill>
              <a:latin typeface="Arial" pitchFamily="34" charset="0"/>
              <a:ea typeface="华文细黑" pitchFamily="2" charset="-122"/>
              <a:cs typeface="Arial" pitchFamily="34" charset="0"/>
            </a:endParaRPr>
          </a:p>
        </p:txBody>
      </p:sp>
      <p:grpSp>
        <p:nvGrpSpPr>
          <p:cNvPr id="20" name="组合 19"/>
          <p:cNvGrpSpPr/>
          <p:nvPr/>
        </p:nvGrpSpPr>
        <p:grpSpPr>
          <a:xfrm>
            <a:off x="1691680" y="2276872"/>
            <a:ext cx="3816424" cy="648072"/>
            <a:chOff x="5004048" y="2420888"/>
            <a:chExt cx="3816424" cy="648072"/>
          </a:xfrm>
        </p:grpSpPr>
        <p:cxnSp>
          <p:nvCxnSpPr>
            <p:cNvPr id="6" name="直接连接符 5"/>
            <p:cNvCxnSpPr/>
            <p:nvPr/>
          </p:nvCxnSpPr>
          <p:spPr>
            <a:xfrm>
              <a:off x="5364088" y="2492896"/>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940152" y="2924944"/>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516216" y="2492896"/>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668344" y="2492896"/>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092280" y="2924944"/>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940152"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16216"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092280"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668344"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244408" y="2924944"/>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44408"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04048" y="2420888"/>
              <a:ext cx="504056" cy="338554"/>
            </a:xfrm>
            <a:prstGeom prst="rect">
              <a:avLst/>
            </a:prstGeom>
            <a:noFill/>
          </p:spPr>
          <p:txBody>
            <a:bodyPr wrap="square" rtlCol="0">
              <a:spAutoFit/>
            </a:bodyPr>
            <a:lstStyle/>
            <a:p>
              <a:pPr algn="ctr"/>
              <a:r>
                <a:rPr lang="en-US" altLang="zh-CN" sz="1600" b="1" dirty="0" smtClean="0"/>
                <a:t>1</a:t>
              </a:r>
              <a:endParaRPr lang="zh-CN" altLang="en-US" sz="1600" b="1" dirty="0"/>
            </a:p>
          </p:txBody>
        </p:sp>
        <p:sp>
          <p:nvSpPr>
            <p:cNvPr id="19" name="TextBox 18"/>
            <p:cNvSpPr txBox="1"/>
            <p:nvPr/>
          </p:nvSpPr>
          <p:spPr>
            <a:xfrm>
              <a:off x="5004048" y="2730406"/>
              <a:ext cx="504056" cy="338554"/>
            </a:xfrm>
            <a:prstGeom prst="rect">
              <a:avLst/>
            </a:prstGeom>
            <a:noFill/>
          </p:spPr>
          <p:txBody>
            <a:bodyPr wrap="square" rtlCol="0">
              <a:spAutoFit/>
            </a:bodyPr>
            <a:lstStyle/>
            <a:p>
              <a:pPr algn="ctr"/>
              <a:r>
                <a:rPr lang="en-US" altLang="zh-CN" sz="1600" b="1" dirty="0" smtClean="0"/>
                <a:t>2</a:t>
              </a:r>
              <a:endParaRPr lang="zh-CN" altLang="en-US" sz="1600" b="1" dirty="0"/>
            </a:p>
          </p:txBody>
        </p:sp>
      </p:grpSp>
      <p:sp>
        <p:nvSpPr>
          <p:cNvPr id="21" name="TextBox 20"/>
          <p:cNvSpPr txBox="1"/>
          <p:nvPr/>
        </p:nvSpPr>
        <p:spPr>
          <a:xfrm>
            <a:off x="395536" y="3971672"/>
            <a:ext cx="8424936" cy="969496"/>
          </a:xfrm>
          <a:prstGeom prst="rect">
            <a:avLst/>
          </a:prstGeom>
          <a:noFill/>
        </p:spPr>
        <p:txBody>
          <a:bodyPr wrap="square" rtlCol="0">
            <a:spAutoFit/>
          </a:bodyPr>
          <a:lstStyle/>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抢占</a:t>
            </a:r>
            <a:r>
              <a:rPr lang="zh-CN" altLang="en-US" sz="2600" b="1" dirty="0">
                <a:solidFill>
                  <a:srgbClr val="0000FF"/>
                </a:solidFill>
                <a:latin typeface="Arial" pitchFamily="34" charset="0"/>
                <a:ea typeface="华文细黑" pitchFamily="2" charset="-122"/>
                <a:cs typeface="Arial" pitchFamily="34" charset="0"/>
              </a:rPr>
              <a:t>式调度策略</a:t>
            </a:r>
            <a:endParaRPr lang="en-US" altLang="zh-CN" sz="2600" b="1" dirty="0">
              <a:solidFill>
                <a:srgbClr val="0000FF"/>
              </a:solidFill>
              <a:latin typeface="Arial" pitchFamily="34" charset="0"/>
              <a:ea typeface="华文细黑" pitchFamily="2" charset="-122"/>
              <a:cs typeface="Arial" pitchFamily="34" charset="0"/>
            </a:endParaRPr>
          </a:p>
          <a:p>
            <a:pPr>
              <a:spcAft>
                <a:spcPts val="600"/>
              </a:spcAft>
            </a:pPr>
            <a:r>
              <a:rPr lang="zh-CN" altLang="en-US" sz="2600" b="1" dirty="0" smtClean="0">
                <a:latin typeface="Arial" pitchFamily="34" charset="0"/>
                <a:ea typeface="华文细黑" pitchFamily="2" charset="-122"/>
                <a:cs typeface="Arial" pitchFamily="34" charset="0"/>
              </a:rPr>
              <a:t>高优先级的线程抢占</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 </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Java</a:t>
            </a:r>
            <a:r>
              <a:rPr lang="zh-CN" altLang="en-US" sz="2600" b="1" dirty="0" smtClean="0">
                <a:solidFill>
                  <a:srgbClr val="FF00FF"/>
                </a:solidFill>
                <a:latin typeface="Arial" pitchFamily="34" charset="0"/>
                <a:ea typeface="华文细黑" pitchFamily="2" charset="-122"/>
                <a:cs typeface="Arial" pitchFamily="34" charset="0"/>
              </a:rPr>
              <a:t>采用抢占式策略</a:t>
            </a:r>
            <a:r>
              <a:rPr lang="en-US" altLang="zh-CN" sz="2600" b="1" dirty="0" smtClean="0">
                <a:latin typeface="Arial" pitchFamily="34" charset="0"/>
                <a:ea typeface="华文细黑" pitchFamily="2" charset="-122"/>
                <a:cs typeface="Arial" pitchFamily="34" charset="0"/>
              </a:rPr>
              <a:t>)</a:t>
            </a:r>
            <a:endParaRPr lang="en-US" altLang="zh-CN" sz="2600"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p:cTn id="20" dur="500" fill="hold"/>
                                        <p:tgtEl>
                                          <p:spTgt spid="21">
                                            <p:txEl>
                                              <p:pRg st="0" end="0"/>
                                            </p:txEl>
                                          </p:spTgt>
                                        </p:tgtEl>
                                        <p:attrNameLst>
                                          <p:attrName>ppt_w</p:attrName>
                                        </p:attrNameLst>
                                      </p:cBhvr>
                                      <p:tavLst>
                                        <p:tav tm="0">
                                          <p:val>
                                            <p:strVal val="#ppt_w*0.05"/>
                                          </p:val>
                                        </p:tav>
                                        <p:tav tm="100000">
                                          <p:val>
                                            <p:strVal val="#ppt_w"/>
                                          </p:val>
                                        </p:tav>
                                      </p:tavLst>
                                    </p:anim>
                                    <p:anim calcmode="lin" valueType="num">
                                      <p:cBhvr>
                                        <p:cTn id="21" dur="500" fill="hold"/>
                                        <p:tgtEl>
                                          <p:spTgt spid="21">
                                            <p:txEl>
                                              <p:pRg st="0" end="0"/>
                                            </p:txEl>
                                          </p:spTgt>
                                        </p:tgtEl>
                                        <p:attrNameLst>
                                          <p:attrName>ppt_h</p:attrName>
                                        </p:attrNameLst>
                                      </p:cBhvr>
                                      <p:tavLst>
                                        <p:tav tm="0">
                                          <p:val>
                                            <p:strVal val="#ppt_h"/>
                                          </p:val>
                                        </p:tav>
                                        <p:tav tm="100000">
                                          <p:val>
                                            <p:strVal val="#ppt_h"/>
                                          </p:val>
                                        </p:tav>
                                      </p:tavLst>
                                    </p:anim>
                                    <p:anim calcmode="lin" valueType="num">
                                      <p:cBhvr>
                                        <p:cTn id="22" dur="500" fill="hold"/>
                                        <p:tgtEl>
                                          <p:spTgt spid="21">
                                            <p:txEl>
                                              <p:pRg st="0" end="0"/>
                                            </p:txEl>
                                          </p:spTgt>
                                        </p:tgtEl>
                                        <p:attrNameLst>
                                          <p:attrName>ppt_x</p:attrName>
                                        </p:attrNameLst>
                                      </p:cBhvr>
                                      <p:tavLst>
                                        <p:tav tm="0">
                                          <p:val>
                                            <p:strVal val="#ppt_x-.2"/>
                                          </p:val>
                                        </p:tav>
                                        <p:tav tm="100000">
                                          <p:val>
                                            <p:strVal val="#ppt_x"/>
                                          </p:val>
                                        </p:tav>
                                      </p:tavLst>
                                    </p:anim>
                                    <p:anim calcmode="lin" valueType="num">
                                      <p:cBhvr>
                                        <p:cTn id="23" dur="500" fill="hold"/>
                                        <p:tgtEl>
                                          <p:spTgt spid="21">
                                            <p:txEl>
                                              <p:pRg st="0" end="0"/>
                                            </p:txEl>
                                          </p:spTgt>
                                        </p:tgtEl>
                                        <p:attrNameLst>
                                          <p:attrName>ppt_y</p:attrName>
                                        </p:attrNameLst>
                                      </p:cBhvr>
                                      <p:tavLst>
                                        <p:tav tm="0">
                                          <p:val>
                                            <p:strVal val="#ppt_y"/>
                                          </p:val>
                                        </p:tav>
                                        <p:tav tm="100000">
                                          <p:val>
                                            <p:strVal val="#ppt_y"/>
                                          </p:val>
                                        </p:tav>
                                      </p:tavLst>
                                    </p:anim>
                                    <p:animEffect transition="in" filter="fade">
                                      <p:cBhvr>
                                        <p:cTn id="24" dur="500"/>
                                        <p:tgtEl>
                                          <p:spTgt spid="2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21">
                                            <p:txEl>
                                              <p:pRg st="1" end="1"/>
                                            </p:txEl>
                                          </p:spTgt>
                                        </p:tgtEl>
                                        <p:attrNameLst>
                                          <p:attrName>style.visibility</p:attrName>
                                        </p:attrNameLst>
                                      </p:cBhvr>
                                      <p:to>
                                        <p:strVal val="visible"/>
                                      </p:to>
                                    </p:set>
                                    <p:anim calcmode="lin" valueType="num">
                                      <p:cBhvr>
                                        <p:cTn id="29" dur="500" fill="hold"/>
                                        <p:tgtEl>
                                          <p:spTgt spid="21">
                                            <p:txEl>
                                              <p:pRg st="1" end="1"/>
                                            </p:txEl>
                                          </p:spTgt>
                                        </p:tgtEl>
                                        <p:attrNameLst>
                                          <p:attrName>ppt_w</p:attrName>
                                        </p:attrNameLst>
                                      </p:cBhvr>
                                      <p:tavLst>
                                        <p:tav tm="0">
                                          <p:val>
                                            <p:strVal val="#ppt_w*0.05"/>
                                          </p:val>
                                        </p:tav>
                                        <p:tav tm="100000">
                                          <p:val>
                                            <p:strVal val="#ppt_w"/>
                                          </p:val>
                                        </p:tav>
                                      </p:tavLst>
                                    </p:anim>
                                    <p:anim calcmode="lin" valueType="num">
                                      <p:cBhvr>
                                        <p:cTn id="30" dur="500" fill="hold"/>
                                        <p:tgtEl>
                                          <p:spTgt spid="21">
                                            <p:txEl>
                                              <p:pRg st="1" end="1"/>
                                            </p:txEl>
                                          </p:spTgt>
                                        </p:tgtEl>
                                        <p:attrNameLst>
                                          <p:attrName>ppt_h</p:attrName>
                                        </p:attrNameLst>
                                      </p:cBhvr>
                                      <p:tavLst>
                                        <p:tav tm="0">
                                          <p:val>
                                            <p:strVal val="#ppt_h"/>
                                          </p:val>
                                        </p:tav>
                                        <p:tav tm="100000">
                                          <p:val>
                                            <p:strVal val="#ppt_h"/>
                                          </p:val>
                                        </p:tav>
                                      </p:tavLst>
                                    </p:anim>
                                    <p:anim calcmode="lin" valueType="num">
                                      <p:cBhvr>
                                        <p:cTn id="31" dur="500" fill="hold"/>
                                        <p:tgtEl>
                                          <p:spTgt spid="21">
                                            <p:txEl>
                                              <p:pRg st="1" end="1"/>
                                            </p:txEl>
                                          </p:spTgt>
                                        </p:tgtEl>
                                        <p:attrNameLst>
                                          <p:attrName>ppt_x</p:attrName>
                                        </p:attrNameLst>
                                      </p:cBhvr>
                                      <p:tavLst>
                                        <p:tav tm="0">
                                          <p:val>
                                            <p:strVal val="#ppt_x-.2"/>
                                          </p:val>
                                        </p:tav>
                                        <p:tav tm="100000">
                                          <p:val>
                                            <p:strVal val="#ppt_x"/>
                                          </p:val>
                                        </p:tav>
                                      </p:tavLst>
                                    </p:anim>
                                    <p:anim calcmode="lin" valueType="num">
                                      <p:cBhvr>
                                        <p:cTn id="32" dur="500" fill="hold"/>
                                        <p:tgtEl>
                                          <p:spTgt spid="21">
                                            <p:txEl>
                                              <p:pRg st="1" end="1"/>
                                            </p:txEl>
                                          </p:spTgt>
                                        </p:tgtEl>
                                        <p:attrNameLst>
                                          <p:attrName>ppt_y</p:attrName>
                                        </p:attrNameLst>
                                      </p:cBhvr>
                                      <p:tavLst>
                                        <p:tav tm="0">
                                          <p:val>
                                            <p:strVal val="#ppt_y"/>
                                          </p:val>
                                        </p:tav>
                                        <p:tav tm="100000">
                                          <p:val>
                                            <p:strVal val="#ppt_y"/>
                                          </p:val>
                                        </p:tav>
                                      </p:tavLst>
                                    </p:anim>
                                    <p:animEffect transition="in" filter="fade">
                                      <p:cBhvr>
                                        <p:cTn id="33"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sp>
        <p:nvSpPr>
          <p:cNvPr id="23" name="TextBox 22"/>
          <p:cNvSpPr txBox="1"/>
          <p:nvPr/>
        </p:nvSpPr>
        <p:spPr>
          <a:xfrm>
            <a:off x="323528" y="1029504"/>
            <a:ext cx="8424936" cy="3139321"/>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线程调度的优先级策略</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优先级高的先执行，优先级低的后执行。</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多线程系统会自动为每个线程分配一个优先级，缺省时，继承其父类的优先级。</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任务紧急的线程，其优先级较高。</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同优先级的线程按“先进先出”的原则。</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sp>
        <p:nvSpPr>
          <p:cNvPr id="4" name="TextBox 3"/>
          <p:cNvSpPr txBox="1"/>
          <p:nvPr/>
        </p:nvSpPr>
        <p:spPr>
          <a:xfrm>
            <a:off x="323528" y="980728"/>
            <a:ext cx="8424936" cy="1862048"/>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Thread</a:t>
            </a:r>
            <a:r>
              <a:rPr lang="zh-CN" altLang="en-US" sz="2800" b="1" dirty="0" smtClean="0">
                <a:solidFill>
                  <a:srgbClr val="FF0000"/>
                </a:solidFill>
                <a:latin typeface="Arial" pitchFamily="34" charset="0"/>
                <a:ea typeface="华文细黑" pitchFamily="2" charset="-122"/>
                <a:cs typeface="Arial" pitchFamily="34" charset="0"/>
              </a:rPr>
              <a:t>类中与优先级有关的静态量</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MAX_PRIORITY</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最大优先级，值为</a:t>
            </a:r>
            <a:r>
              <a:rPr lang="en-US" altLang="zh-CN" sz="2400" b="1" dirty="0" smtClean="0">
                <a:latin typeface="Arial" pitchFamily="34" charset="0"/>
                <a:ea typeface="华文细黑" pitchFamily="2" charset="-122"/>
                <a:cs typeface="Arial" pitchFamily="34" charset="0"/>
              </a:rPr>
              <a:t>10</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MIN_PRIORITY</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最小优先级，值为</a:t>
            </a:r>
            <a:r>
              <a:rPr lang="en-US" altLang="zh-CN" sz="2400" b="1" dirty="0" smtClean="0">
                <a:latin typeface="Arial" pitchFamily="34" charset="0"/>
                <a:ea typeface="华文细黑" pitchFamily="2" charset="-122"/>
                <a:cs typeface="Arial" pitchFamily="34" charset="0"/>
              </a:rPr>
              <a:t>1</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NORM_PRIORITY</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默认优先级，值为</a:t>
            </a:r>
            <a:r>
              <a:rPr lang="en-US" altLang="zh-CN" sz="2400" b="1" dirty="0" smtClean="0">
                <a:latin typeface="Arial" pitchFamily="34" charset="0"/>
                <a:ea typeface="华文细黑" pitchFamily="2" charset="-122"/>
                <a:cs typeface="Arial" pitchFamily="34" charset="0"/>
              </a:rPr>
              <a:t>5</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p:txBody>
      </p:sp>
      <p:sp>
        <p:nvSpPr>
          <p:cNvPr id="5" name="TextBox 4"/>
          <p:cNvSpPr txBox="1"/>
          <p:nvPr/>
        </p:nvSpPr>
        <p:spPr>
          <a:xfrm>
            <a:off x="323528" y="2935104"/>
            <a:ext cx="8424936" cy="1862048"/>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Thread</a:t>
            </a:r>
            <a:r>
              <a:rPr lang="zh-CN" altLang="en-US" sz="2800" b="1" dirty="0" smtClean="0">
                <a:solidFill>
                  <a:srgbClr val="FF0000"/>
                </a:solidFill>
                <a:latin typeface="Arial" pitchFamily="34" charset="0"/>
                <a:ea typeface="华文细黑" pitchFamily="2" charset="-122"/>
                <a:cs typeface="Arial" pitchFamily="34" charset="0"/>
              </a:rPr>
              <a:t>类中与优先级有关的方法</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void</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err="1" smtClean="0">
                <a:solidFill>
                  <a:srgbClr val="0000FF"/>
                </a:solidFill>
                <a:latin typeface="Arial" pitchFamily="34" charset="0"/>
                <a:ea typeface="华文细黑" pitchFamily="2" charset="-122"/>
                <a:cs typeface="Arial" pitchFamily="34" charset="0"/>
              </a:rPr>
              <a:t>setPriority</a:t>
            </a:r>
            <a:r>
              <a:rPr lang="en-US" altLang="zh-CN" sz="2400" b="1" dirty="0" smtClean="0">
                <a:solidFill>
                  <a:srgbClr val="0000FF"/>
                </a:solidFill>
                <a:latin typeface="Arial" pitchFamily="34" charset="0"/>
                <a:ea typeface="华文细黑" pitchFamily="2" charset="-122"/>
                <a:cs typeface="Arial" pitchFamily="34" charset="0"/>
              </a:rPr>
              <a:t>(</a:t>
            </a:r>
            <a:r>
              <a:rPr lang="en-US" altLang="zh-CN" sz="2400" b="1" dirty="0" err="1" smtClean="0">
                <a:solidFill>
                  <a:srgbClr val="0000FF"/>
                </a:solidFill>
                <a:latin typeface="Arial" pitchFamily="34" charset="0"/>
                <a:ea typeface="华文细黑" pitchFamily="2" charset="-122"/>
                <a:cs typeface="Arial" pitchFamily="34" charset="0"/>
              </a:rPr>
              <a:t>int</a:t>
            </a:r>
            <a:r>
              <a:rPr lang="en-US" altLang="zh-CN" sz="2400" b="1" dirty="0" smtClean="0">
                <a:solidFill>
                  <a:srgbClr val="0000FF"/>
                </a:solidFill>
                <a:latin typeface="Arial" pitchFamily="34" charset="0"/>
                <a:ea typeface="华文细黑" pitchFamily="2" charset="-122"/>
                <a:cs typeface="Arial" pitchFamily="34" charset="0"/>
              </a:rPr>
              <a:t> </a:t>
            </a:r>
            <a:r>
              <a:rPr lang="en-US" altLang="zh-CN" sz="2400" b="1" dirty="0" err="1" smtClean="0">
                <a:solidFill>
                  <a:srgbClr val="0000FF"/>
                </a:solidFill>
                <a:latin typeface="Arial" pitchFamily="34" charset="0"/>
                <a:ea typeface="华文细黑" pitchFamily="2" charset="-122"/>
                <a:cs typeface="Arial" pitchFamily="34" charset="0"/>
              </a:rPr>
              <a:t>newPriority</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重置线程优先级。</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err="1" smtClean="0">
                <a:solidFill>
                  <a:srgbClr val="0000FF"/>
                </a:solidFill>
                <a:latin typeface="Arial" pitchFamily="34" charset="0"/>
                <a:ea typeface="华文细黑" pitchFamily="2" charset="-122"/>
                <a:cs typeface="Arial" pitchFamily="34" charset="0"/>
              </a:rPr>
              <a:t>int</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 </a:t>
            </a:r>
            <a:r>
              <a:rPr lang="en-US" altLang="zh-CN" sz="2400" b="1" dirty="0" err="1" smtClean="0">
                <a:solidFill>
                  <a:srgbClr val="0000FF"/>
                </a:solidFill>
                <a:latin typeface="Arial" pitchFamily="34" charset="0"/>
                <a:ea typeface="华文细黑" pitchFamily="2" charset="-122"/>
                <a:cs typeface="Arial" pitchFamily="34" charset="0"/>
              </a:rPr>
              <a:t>getPriority</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获得当前线程的优先级。</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static</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void yield()</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使当前线程放弃执行权。</a:t>
            </a:r>
            <a:endParaRPr lang="en-US" altLang="zh-CN" sz="2400" b="1" dirty="0" smtClean="0">
              <a:latin typeface="Arial" pitchFamily="34" charset="0"/>
              <a:ea typeface="华文细黑" pitchFamily="2" charset="-122"/>
              <a:cs typeface="Arial" pitchFamily="34" charset="0"/>
            </a:endParaRPr>
          </a:p>
        </p:txBody>
      </p:sp>
      <p:sp>
        <p:nvSpPr>
          <p:cNvPr id="6" name="TextBox 5"/>
          <p:cNvSpPr txBox="1"/>
          <p:nvPr/>
        </p:nvSpPr>
        <p:spPr>
          <a:xfrm>
            <a:off x="395536" y="5068341"/>
            <a:ext cx="8136904" cy="1384995"/>
          </a:xfrm>
          <a:prstGeom prst="rect">
            <a:avLst/>
          </a:prstGeom>
          <a:solidFill>
            <a:srgbClr val="FFFFCC"/>
          </a:solidFill>
        </p:spPr>
        <p:txBody>
          <a:bodyPr wrap="square" rtlCol="0">
            <a:spAutoFit/>
          </a:bodyPr>
          <a:lstStyle/>
          <a:p>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线程调度不是时间片式，所以在程序设计时要合理安排不同线程之间的运行顺序，以保证给其它线程留有执行的机会。</a:t>
            </a:r>
            <a:endParaRPr lang="zh-CN" altLang="en-US" sz="2800" b="1" dirty="0">
              <a:solidFill>
                <a:srgbClr val="FF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6" y="47869"/>
            <a:ext cx="6856820" cy="4216761"/>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813763"/>
            <a:ext cx="6377190" cy="3024336"/>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6640" y="1268760"/>
            <a:ext cx="1123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animEffect transition="in" filter="fade">
                                      <p:cBhvr>
                                        <p:cTn id="19"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solidFill>
                  <a:srgbClr val="0000FF"/>
                </a:solidFill>
              </a:rPr>
              <a:t>11.1</a:t>
            </a:r>
            <a:r>
              <a:rPr lang="zh-CN" altLang="en-US" dirty="0" smtClean="0">
                <a:solidFill>
                  <a:srgbClr val="0000FF"/>
                </a:solidFill>
              </a:rPr>
              <a:t> 线程和多线程</a:t>
            </a:r>
            <a:endParaRPr lang="en-US" altLang="zh-CN" dirty="0" smtClean="0">
              <a:solidFill>
                <a:srgbClr val="0000FF"/>
              </a:solidFill>
            </a:endParaRPr>
          </a:p>
          <a:p>
            <a:r>
              <a:rPr lang="en-US" altLang="zh-CN" dirty="0" smtClean="0">
                <a:solidFill>
                  <a:srgbClr val="0000FF"/>
                </a:solidFill>
              </a:rPr>
              <a:t>11.2</a:t>
            </a:r>
            <a:r>
              <a:rPr lang="zh-CN" altLang="en-US" dirty="0" smtClean="0">
                <a:solidFill>
                  <a:srgbClr val="0000FF"/>
                </a:solidFill>
              </a:rPr>
              <a:t> 线程的状态</a:t>
            </a:r>
            <a:endParaRPr lang="en-US" altLang="zh-CN" dirty="0" smtClean="0">
              <a:solidFill>
                <a:srgbClr val="0000FF"/>
              </a:solidFill>
            </a:endParaRPr>
          </a:p>
          <a:p>
            <a:r>
              <a:rPr lang="en-US" altLang="zh-CN" dirty="0" smtClean="0">
                <a:solidFill>
                  <a:srgbClr val="0000FF"/>
                </a:solidFill>
              </a:rPr>
              <a:t>11.3</a:t>
            </a:r>
            <a:r>
              <a:rPr lang="zh-CN" altLang="en-US" dirty="0" smtClean="0">
                <a:solidFill>
                  <a:srgbClr val="0000FF"/>
                </a:solidFill>
              </a:rPr>
              <a:t> 创建线程</a:t>
            </a:r>
            <a:endParaRPr lang="en-US" altLang="zh-CN" dirty="0" smtClean="0">
              <a:solidFill>
                <a:srgbClr val="0000FF"/>
              </a:solidFill>
            </a:endParaRPr>
          </a:p>
          <a:p>
            <a:r>
              <a:rPr lang="en-US" altLang="zh-CN" dirty="0" smtClean="0">
                <a:solidFill>
                  <a:srgbClr val="0000FF"/>
                </a:solidFill>
              </a:rPr>
              <a:t>11.4</a:t>
            </a:r>
            <a:r>
              <a:rPr lang="zh-CN" altLang="en-US" dirty="0" smtClean="0">
                <a:solidFill>
                  <a:srgbClr val="0000FF"/>
                </a:solidFill>
              </a:rPr>
              <a:t> 线程的启动</a:t>
            </a:r>
            <a:endParaRPr lang="en-US" altLang="zh-CN" dirty="0" smtClean="0">
              <a:solidFill>
                <a:srgbClr val="0000FF"/>
              </a:solidFill>
            </a:endParaRPr>
          </a:p>
          <a:p>
            <a:r>
              <a:rPr lang="en-US" altLang="zh-CN" dirty="0" smtClean="0">
                <a:solidFill>
                  <a:srgbClr val="0000FF"/>
                </a:solidFill>
              </a:rPr>
              <a:t>11.5</a:t>
            </a:r>
            <a:r>
              <a:rPr lang="zh-CN" altLang="en-US" dirty="0" smtClean="0">
                <a:solidFill>
                  <a:srgbClr val="0000FF"/>
                </a:solidFill>
              </a:rPr>
              <a:t> 线程的调度</a:t>
            </a:r>
            <a:endParaRPr lang="en-US" altLang="zh-CN" dirty="0" smtClean="0">
              <a:solidFill>
                <a:srgbClr val="0000FF"/>
              </a:solidFill>
            </a:endParaRPr>
          </a:p>
          <a:p>
            <a:r>
              <a:rPr lang="en-US" altLang="zh-CN" dirty="0" smtClean="0">
                <a:solidFill>
                  <a:srgbClr val="0000FF"/>
                </a:solidFill>
              </a:rPr>
              <a:t>11.6</a:t>
            </a:r>
            <a:r>
              <a:rPr lang="zh-CN" altLang="en-US" dirty="0" smtClean="0">
                <a:solidFill>
                  <a:srgbClr val="0000FF"/>
                </a:solidFill>
              </a:rPr>
              <a:t> 线程的基本控制</a:t>
            </a:r>
            <a:endParaRPr lang="en-US" altLang="zh-CN" dirty="0" smtClean="0">
              <a:solidFill>
                <a:srgbClr val="0000FF"/>
              </a:solidFill>
            </a:endParaRPr>
          </a:p>
          <a:p>
            <a:r>
              <a:rPr lang="en-US" altLang="zh-CN" dirty="0" smtClean="0">
                <a:solidFill>
                  <a:srgbClr val="0000FF"/>
                </a:solidFill>
              </a:rPr>
              <a:t>11.7</a:t>
            </a:r>
            <a:r>
              <a:rPr lang="zh-CN" altLang="en-US" dirty="0" smtClean="0">
                <a:solidFill>
                  <a:srgbClr val="0000FF"/>
                </a:solidFill>
              </a:rPr>
              <a:t> 同步问题</a:t>
            </a:r>
            <a:endParaRPr lang="en-US" altLang="zh-CN" dirty="0" smtClean="0">
              <a:solidFill>
                <a:srgbClr val="0000FF"/>
              </a:solidFill>
            </a:endParaRPr>
          </a:p>
          <a:p>
            <a:r>
              <a:rPr lang="en-US" altLang="zh-CN" dirty="0" smtClean="0">
                <a:solidFill>
                  <a:srgbClr val="0000FF"/>
                </a:solidFill>
              </a:rPr>
              <a:t>11.8</a:t>
            </a:r>
            <a:r>
              <a:rPr lang="zh-CN" altLang="en-US" dirty="0" smtClean="0">
                <a:solidFill>
                  <a:srgbClr val="0000FF"/>
                </a:solidFill>
              </a:rPr>
              <a:t> 死锁</a:t>
            </a:r>
            <a:endParaRPr lang="en-US" altLang="zh-CN" dirty="0" smtClean="0">
              <a:solidFill>
                <a:srgbClr val="0000FF"/>
              </a:solidFill>
            </a:endParaRPr>
          </a:p>
          <a:p>
            <a:r>
              <a:rPr lang="en-US" altLang="zh-CN" dirty="0" smtClean="0">
                <a:solidFill>
                  <a:srgbClr val="0000FF"/>
                </a:solidFill>
              </a:rPr>
              <a:t>11.9</a:t>
            </a:r>
            <a:r>
              <a:rPr lang="zh-CN" altLang="en-US" dirty="0" smtClean="0">
                <a:solidFill>
                  <a:srgbClr val="0000FF"/>
                </a:solidFill>
              </a:rPr>
              <a:t> 线程交互</a:t>
            </a:r>
            <a:r>
              <a:rPr lang="en-US" altLang="zh-CN" dirty="0" smtClean="0">
                <a:solidFill>
                  <a:srgbClr val="0000FF"/>
                </a:solidFill>
              </a:rPr>
              <a:t>-wait()</a:t>
            </a:r>
            <a:r>
              <a:rPr lang="zh-CN" altLang="en-US" dirty="0" smtClean="0">
                <a:solidFill>
                  <a:srgbClr val="0000FF"/>
                </a:solidFill>
              </a:rPr>
              <a:t>和</a:t>
            </a:r>
            <a:r>
              <a:rPr lang="en-US" altLang="zh-CN" dirty="0" smtClean="0">
                <a:solidFill>
                  <a:srgbClr val="0000FF"/>
                </a:solidFill>
              </a:rPr>
              <a:t>notify()</a:t>
            </a:r>
          </a:p>
        </p:txBody>
      </p:sp>
      <p:sp>
        <p:nvSpPr>
          <p:cNvPr id="3" name="标题 2"/>
          <p:cNvSpPr>
            <a:spLocks noGrp="1"/>
          </p:cNvSpPr>
          <p:nvPr>
            <p:ph type="title"/>
          </p:nvPr>
        </p:nvSpPr>
        <p:spPr/>
        <p:txBody>
          <a:bodyPr/>
          <a:lstStyle/>
          <a:p>
            <a:r>
              <a:rPr lang="zh-CN" altLang="en-US" dirty="0" smtClean="0"/>
              <a:t>第</a:t>
            </a:r>
            <a:r>
              <a:rPr lang="en-US" altLang="zh-CN" dirty="0" smtClean="0"/>
              <a:t>11</a:t>
            </a:r>
            <a:r>
              <a:rPr lang="zh-CN" altLang="en-US" dirty="0" smtClean="0"/>
              <a:t>章 线程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sp>
        <p:nvSpPr>
          <p:cNvPr id="4" name="TextBox 3"/>
          <p:cNvSpPr txBox="1"/>
          <p:nvPr/>
        </p:nvSpPr>
        <p:spPr>
          <a:xfrm>
            <a:off x="323528" y="980728"/>
            <a:ext cx="8424936" cy="1877437"/>
          </a:xfrm>
          <a:prstGeom prst="rect">
            <a:avLst/>
          </a:prstGeom>
          <a:noFill/>
        </p:spPr>
        <p:txBody>
          <a:bodyPr wrap="square" rtlCol="0">
            <a:spAutoFit/>
          </a:bodyPr>
          <a:lstStyle/>
          <a:p>
            <a:pPr>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线程调度方法</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调用</a:t>
            </a:r>
            <a:r>
              <a:rPr lang="en-US" altLang="zh-CN" sz="2600" b="1" dirty="0" smtClean="0">
                <a:solidFill>
                  <a:srgbClr val="0000FF"/>
                </a:solidFill>
                <a:latin typeface="Arial" pitchFamily="34" charset="0"/>
                <a:ea typeface="华文细黑" pitchFamily="2" charset="-122"/>
                <a:cs typeface="Arial" pitchFamily="34" charset="0"/>
              </a:rPr>
              <a:t>sleep()</a:t>
            </a:r>
            <a:r>
              <a:rPr lang="zh-CN" altLang="en-US" sz="2600" b="1" dirty="0" smtClean="0">
                <a:solidFill>
                  <a:srgbClr val="0000FF"/>
                </a:solidFill>
                <a:latin typeface="Arial" pitchFamily="34" charset="0"/>
                <a:ea typeface="华文细黑" pitchFamily="2" charset="-122"/>
                <a:cs typeface="Arial" pitchFamily="34" charset="0"/>
              </a:rPr>
              <a:t>方法，使线程休眠一段时间。</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调用</a:t>
            </a:r>
            <a:r>
              <a:rPr lang="en-US" altLang="zh-CN" sz="2600" b="1" dirty="0" smtClean="0">
                <a:solidFill>
                  <a:srgbClr val="0000FF"/>
                </a:solidFill>
                <a:latin typeface="Arial" pitchFamily="34" charset="0"/>
                <a:ea typeface="华文细黑" pitchFamily="2" charset="-122"/>
                <a:cs typeface="Arial" pitchFamily="34" charset="0"/>
              </a:rPr>
              <a:t>yield()</a:t>
            </a:r>
            <a:r>
              <a:rPr lang="zh-CN" altLang="en-US" sz="2600" b="1" dirty="0" smtClean="0">
                <a:solidFill>
                  <a:srgbClr val="0000FF"/>
                </a:solidFill>
                <a:latin typeface="Arial" pitchFamily="34" charset="0"/>
                <a:ea typeface="华文细黑" pitchFamily="2" charset="-122"/>
                <a:cs typeface="Arial" pitchFamily="34" charset="0"/>
              </a:rPr>
              <a:t>方法，可以给其他同等优先级的线程一个运行机会。</a:t>
            </a:r>
            <a:endParaRPr lang="en-US" altLang="zh-CN" sz="2600" b="1" dirty="0" smtClean="0">
              <a:solidFill>
                <a:srgbClr val="0000FF"/>
              </a:solidFill>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2952740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11.6</a:t>
            </a:r>
            <a:r>
              <a:rPr lang="zh-CN" altLang="en-US" dirty="0"/>
              <a:t> 线程的基本控制</a:t>
            </a:r>
          </a:p>
        </p:txBody>
      </p:sp>
      <p:sp>
        <p:nvSpPr>
          <p:cNvPr id="4" name="TextBox 3"/>
          <p:cNvSpPr txBox="1"/>
          <p:nvPr/>
        </p:nvSpPr>
        <p:spPr>
          <a:xfrm>
            <a:off x="323528" y="980728"/>
            <a:ext cx="8424936" cy="2523768"/>
          </a:xfrm>
          <a:prstGeom prst="rect">
            <a:avLst/>
          </a:prstGeom>
          <a:noFill/>
        </p:spPr>
        <p:txBody>
          <a:bodyPr wrap="square" rtlCol="0">
            <a:spAutoFit/>
          </a:bodyPr>
          <a:lstStyle/>
          <a:p>
            <a:pPr>
              <a:spcAft>
                <a:spcPts val="600"/>
              </a:spcAft>
              <a:buFont typeface="Wingdings" pitchFamily="2" charset="2"/>
              <a:buChar char="n"/>
            </a:pPr>
            <a:r>
              <a:rPr lang="en-US" altLang="zh-CN" sz="2800" b="1" dirty="0">
                <a:solidFill>
                  <a:srgbClr val="FF0000"/>
                </a:solidFill>
                <a:latin typeface="Arial" pitchFamily="34" charset="0"/>
                <a:ea typeface="华文细黑" pitchFamily="2" charset="-122"/>
                <a:cs typeface="Arial" pitchFamily="34" charset="0"/>
              </a:rPr>
              <a:t>j</a:t>
            </a:r>
            <a:r>
              <a:rPr lang="en-US" altLang="zh-CN" sz="2800" b="1" dirty="0" smtClean="0">
                <a:solidFill>
                  <a:srgbClr val="FF0000"/>
                </a:solidFill>
                <a:latin typeface="Arial" pitchFamily="34" charset="0"/>
                <a:ea typeface="华文细黑" pitchFamily="2" charset="-122"/>
                <a:cs typeface="Arial" pitchFamily="34" charset="0"/>
              </a:rPr>
              <a:t>oin</a:t>
            </a:r>
            <a:r>
              <a:rPr lang="zh-CN" altLang="en-US" sz="2800" b="1" dirty="0" smtClean="0">
                <a:solidFill>
                  <a:srgbClr val="FF0000"/>
                </a:solidFill>
                <a:latin typeface="Arial" pitchFamily="34" charset="0"/>
                <a:ea typeface="华文细黑" pitchFamily="2" charset="-122"/>
                <a:cs typeface="Arial" pitchFamily="34" charset="0"/>
              </a:rPr>
              <a:t>方法</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在某些情况下，需要让某一个线程等待另一个线程执行结束后再开始执行该线程，可以使用线程类的</a:t>
            </a:r>
            <a:r>
              <a:rPr lang="en-US" altLang="zh-CN" sz="2400" b="1" dirty="0" smtClean="0">
                <a:solidFill>
                  <a:srgbClr val="0000FF"/>
                </a:solidFill>
                <a:latin typeface="Arial" pitchFamily="34" charset="0"/>
                <a:ea typeface="华文细黑" pitchFamily="2" charset="-122"/>
                <a:cs typeface="Arial" pitchFamily="34" charset="0"/>
              </a:rPr>
              <a:t>join()</a:t>
            </a:r>
            <a:r>
              <a:rPr lang="zh-CN" altLang="en-US" sz="2400" b="1" dirty="0" smtClean="0">
                <a:solidFill>
                  <a:srgbClr val="0000FF"/>
                </a:solidFill>
                <a:latin typeface="Arial" pitchFamily="34" charset="0"/>
                <a:ea typeface="华文细黑" pitchFamily="2" charset="-122"/>
                <a:cs typeface="Arial" pitchFamily="34" charset="0"/>
              </a:rPr>
              <a:t>方法</a:t>
            </a:r>
            <a:r>
              <a:rPr lang="zh-CN" altLang="en-US" sz="2400" b="1" dirty="0">
                <a:solidFill>
                  <a:srgbClr val="0000FF"/>
                </a:solidFill>
                <a:latin typeface="Arial" pitchFamily="34" charset="0"/>
                <a:ea typeface="华文细黑" pitchFamily="2" charset="-122"/>
                <a:cs typeface="Arial" pitchFamily="34" charset="0"/>
              </a:rPr>
              <a:t>来</a:t>
            </a:r>
            <a:r>
              <a:rPr lang="zh-CN" altLang="en-US" sz="2400" b="1" dirty="0" smtClean="0">
                <a:solidFill>
                  <a:srgbClr val="0000FF"/>
                </a:solidFill>
                <a:latin typeface="Arial" pitchFamily="34" charset="0"/>
                <a:ea typeface="华文细黑" pitchFamily="2" charset="-122"/>
                <a:cs typeface="Arial" pitchFamily="34" charset="0"/>
              </a:rPr>
              <a:t>实现上述功能。</a:t>
            </a:r>
            <a:endParaRPr lang="en-US" altLang="zh-CN" sz="24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当调用某个线程类对象实例的</a:t>
            </a:r>
            <a:r>
              <a:rPr lang="en-US" altLang="zh-CN" sz="2400" b="1" dirty="0" smtClean="0">
                <a:solidFill>
                  <a:srgbClr val="0000FF"/>
                </a:solidFill>
                <a:latin typeface="Arial" pitchFamily="34" charset="0"/>
                <a:ea typeface="华文细黑" pitchFamily="2" charset="-122"/>
                <a:cs typeface="Arial" pitchFamily="34" charset="0"/>
              </a:rPr>
              <a:t>join()</a:t>
            </a:r>
            <a:r>
              <a:rPr lang="zh-CN" altLang="en-US" sz="2400" b="1" dirty="0" smtClean="0">
                <a:solidFill>
                  <a:srgbClr val="0000FF"/>
                </a:solidFill>
                <a:latin typeface="Arial" pitchFamily="34" charset="0"/>
                <a:ea typeface="华文细黑" pitchFamily="2" charset="-122"/>
                <a:cs typeface="Arial" pitchFamily="34" charset="0"/>
              </a:rPr>
              <a:t>方法后，将会等待该线程类对象执行结束。</a:t>
            </a:r>
            <a:endParaRPr lang="en-US" altLang="zh-CN" sz="2400" b="1"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467544" y="3861048"/>
            <a:ext cx="8208912" cy="156966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smtClean="0">
                <a:solidFill>
                  <a:srgbClr val="FF00FF"/>
                </a:solidFill>
                <a:latin typeface="华文细黑" panose="02010600040101010101" pitchFamily="2" charset="-122"/>
                <a:ea typeface="华文细黑" panose="02010600040101010101" pitchFamily="2" charset="-122"/>
              </a:rPr>
              <a:t>例：</a:t>
            </a:r>
            <a:r>
              <a:rPr lang="zh-CN" altLang="en-US" sz="2400" b="1" dirty="0" smtClean="0">
                <a:latin typeface="华文细黑" panose="02010600040101010101" pitchFamily="2" charset="-122"/>
                <a:ea typeface="华文细黑" panose="02010600040101010101" pitchFamily="2" charset="-122"/>
              </a:rPr>
              <a:t>定义三个线程，第一个线程用于产生若干个随机数，第二个线程用于计算这些数的和，第三个线程用于输出结果，只有第一个线程完成后，第二个线程才能计算，计算完成后第三个线程才能输出。</a:t>
            </a:r>
            <a:endParaRPr lang="zh-CN" altLang="en-US" sz="2400" b="1" dirty="0">
              <a:latin typeface="华文细黑" panose="02010600040101010101" pitchFamily="2" charset="-122"/>
              <a:ea typeface="华文细黑" panose="02010600040101010101" pitchFamily="2" charset="-122"/>
            </a:endParaRPr>
          </a:p>
        </p:txBody>
      </p:sp>
      <p:sp>
        <p:nvSpPr>
          <p:cNvPr id="8" name="圆角矩形 7"/>
          <p:cNvSpPr/>
          <p:nvPr/>
        </p:nvSpPr>
        <p:spPr>
          <a:xfrm>
            <a:off x="1475656" y="5661248"/>
            <a:ext cx="1224136" cy="5040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线程</a:t>
            </a:r>
            <a:r>
              <a:rPr lang="en-US" altLang="zh-CN" dirty="0" smtClean="0"/>
              <a:t>1</a:t>
            </a:r>
            <a:endParaRPr lang="zh-CN" altLang="en-US" dirty="0"/>
          </a:p>
        </p:txBody>
      </p:sp>
      <p:sp>
        <p:nvSpPr>
          <p:cNvPr id="9" name="圆角矩形 8"/>
          <p:cNvSpPr/>
          <p:nvPr/>
        </p:nvSpPr>
        <p:spPr>
          <a:xfrm>
            <a:off x="3573252" y="5661248"/>
            <a:ext cx="1224136" cy="5040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线程</a:t>
            </a:r>
            <a:r>
              <a:rPr lang="en-US" altLang="zh-CN" dirty="0" smtClean="0"/>
              <a:t>2</a:t>
            </a:r>
            <a:endParaRPr lang="zh-CN" altLang="en-US" dirty="0"/>
          </a:p>
        </p:txBody>
      </p:sp>
      <p:sp>
        <p:nvSpPr>
          <p:cNvPr id="10" name="圆角矩形 9"/>
          <p:cNvSpPr/>
          <p:nvPr/>
        </p:nvSpPr>
        <p:spPr>
          <a:xfrm>
            <a:off x="5940152" y="5661248"/>
            <a:ext cx="1224136" cy="5040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线程</a:t>
            </a:r>
            <a:r>
              <a:rPr lang="en-US" altLang="zh-CN" dirty="0" smtClean="0"/>
              <a:t>3</a:t>
            </a:r>
            <a:endParaRPr lang="zh-CN" altLang="en-US" dirty="0"/>
          </a:p>
        </p:txBody>
      </p:sp>
      <p:cxnSp>
        <p:nvCxnSpPr>
          <p:cNvPr id="12" name="直接箭头连接符 11"/>
          <p:cNvCxnSpPr>
            <a:stCxn id="8" idx="3"/>
            <a:endCxn id="9" idx="1"/>
          </p:cNvCxnSpPr>
          <p:nvPr/>
        </p:nvCxnSpPr>
        <p:spPr>
          <a:xfrm>
            <a:off x="2699792" y="5913276"/>
            <a:ext cx="8734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10" idx="1"/>
          </p:cNvCxnSpPr>
          <p:nvPr/>
        </p:nvCxnSpPr>
        <p:spPr>
          <a:xfrm>
            <a:off x="4797388" y="5913276"/>
            <a:ext cx="11427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1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11.6</a:t>
            </a:r>
            <a:r>
              <a:rPr lang="zh-CN" altLang="en-US" dirty="0"/>
              <a:t> 线程的基本控制</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53" y="1628800"/>
            <a:ext cx="8543433" cy="417646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95536" y="1052736"/>
            <a:ext cx="3384376" cy="461665"/>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b="1" dirty="0" smtClean="0">
                <a:solidFill>
                  <a:srgbClr val="C00000"/>
                </a:solidFill>
              </a:rPr>
              <a:t>线程</a:t>
            </a:r>
            <a:r>
              <a:rPr lang="en-US" altLang="zh-CN" sz="2400" b="1" dirty="0" smtClean="0">
                <a:solidFill>
                  <a:srgbClr val="C00000"/>
                </a:solidFill>
              </a:rPr>
              <a:t>1</a:t>
            </a:r>
            <a:endParaRPr lang="zh-CN" altLang="en-US" sz="2400" b="1" dirty="0">
              <a:solidFill>
                <a:srgbClr val="C00000"/>
              </a:solidFill>
            </a:endParaRPr>
          </a:p>
        </p:txBody>
      </p:sp>
    </p:spTree>
    <p:extLst>
      <p:ext uri="{BB962C8B-B14F-4D97-AF65-F5344CB8AC3E}">
        <p14:creationId xmlns:p14="http://schemas.microsoft.com/office/powerpoint/2010/main" val="1525565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11.6</a:t>
            </a:r>
            <a:r>
              <a:rPr lang="zh-CN" altLang="en-US" dirty="0"/>
              <a:t> 线程的基本控制</a:t>
            </a:r>
          </a:p>
        </p:txBody>
      </p:sp>
      <p:sp>
        <p:nvSpPr>
          <p:cNvPr id="5" name="TextBox 4"/>
          <p:cNvSpPr txBox="1"/>
          <p:nvPr/>
        </p:nvSpPr>
        <p:spPr>
          <a:xfrm>
            <a:off x="395536" y="1052736"/>
            <a:ext cx="3384376" cy="461665"/>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b="1" dirty="0" smtClean="0">
                <a:solidFill>
                  <a:srgbClr val="C00000"/>
                </a:solidFill>
              </a:rPr>
              <a:t>线程</a:t>
            </a:r>
            <a:r>
              <a:rPr lang="en-US" altLang="zh-CN" sz="2400" b="1" dirty="0" smtClean="0">
                <a:solidFill>
                  <a:srgbClr val="C00000"/>
                </a:solidFill>
              </a:rPr>
              <a:t>2</a:t>
            </a:r>
            <a:endParaRPr lang="zh-CN" altLang="en-US" sz="2400" b="1"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46831"/>
            <a:ext cx="7056784" cy="5122529"/>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68438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11.6</a:t>
            </a:r>
            <a:r>
              <a:rPr lang="zh-CN" altLang="en-US" dirty="0"/>
              <a:t> 线程的基本控制</a:t>
            </a:r>
          </a:p>
        </p:txBody>
      </p:sp>
      <p:sp>
        <p:nvSpPr>
          <p:cNvPr id="5" name="TextBox 4"/>
          <p:cNvSpPr txBox="1"/>
          <p:nvPr/>
        </p:nvSpPr>
        <p:spPr>
          <a:xfrm>
            <a:off x="395536" y="1052736"/>
            <a:ext cx="3384376" cy="461665"/>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b="1" dirty="0" smtClean="0">
                <a:solidFill>
                  <a:srgbClr val="C00000"/>
                </a:solidFill>
              </a:rPr>
              <a:t>线程</a:t>
            </a:r>
            <a:r>
              <a:rPr lang="en-US" altLang="zh-CN" sz="2400" b="1" dirty="0" smtClean="0">
                <a:solidFill>
                  <a:srgbClr val="C00000"/>
                </a:solidFill>
              </a:rPr>
              <a:t>3</a:t>
            </a:r>
            <a:endParaRPr lang="zh-CN" altLang="en-US" sz="2400" b="1" dirty="0">
              <a:solidFill>
                <a:srgbClr val="C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35468"/>
            <a:ext cx="7704856" cy="4773852"/>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1644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11.6</a:t>
            </a:r>
            <a:r>
              <a:rPr lang="zh-CN" altLang="en-US" dirty="0"/>
              <a:t> 线程的基本控制</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61" y="1523664"/>
            <a:ext cx="7612509" cy="5228561"/>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395536" y="1052736"/>
            <a:ext cx="3384376" cy="461665"/>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b="1" dirty="0" smtClean="0">
                <a:solidFill>
                  <a:srgbClr val="C00000"/>
                </a:solidFill>
              </a:rPr>
              <a:t>主线程</a:t>
            </a:r>
            <a:endParaRPr lang="zh-CN" altLang="en-US" sz="2400" b="1" dirty="0">
              <a:solidFill>
                <a:srgbClr val="C00000"/>
              </a:solidFill>
            </a:endParaRPr>
          </a:p>
        </p:txBody>
      </p:sp>
    </p:spTree>
    <p:extLst>
      <p:ext uri="{BB962C8B-B14F-4D97-AF65-F5344CB8AC3E}">
        <p14:creationId xmlns:p14="http://schemas.microsoft.com/office/powerpoint/2010/main" val="10895740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11.6</a:t>
            </a:r>
            <a:r>
              <a:rPr lang="zh-CN" altLang="en-US" dirty="0" smtClean="0"/>
              <a:t> 线程的基本控制</a:t>
            </a:r>
            <a:endParaRPr lang="zh-CN" altLang="en-US" dirty="0"/>
          </a:p>
        </p:txBody>
      </p:sp>
      <p:sp>
        <p:nvSpPr>
          <p:cNvPr id="4" name="TextBox 3"/>
          <p:cNvSpPr txBox="1"/>
          <p:nvPr/>
        </p:nvSpPr>
        <p:spPr>
          <a:xfrm>
            <a:off x="323528" y="980728"/>
            <a:ext cx="8424936" cy="4539704"/>
          </a:xfrm>
          <a:prstGeom prst="rect">
            <a:avLst/>
          </a:prstGeom>
          <a:noFill/>
        </p:spPr>
        <p:txBody>
          <a:bodyPr wrap="square" rtlCol="0">
            <a:spAutoFit/>
          </a:bodyPr>
          <a:lstStyle/>
          <a:p>
            <a:pPr>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结束线程</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当一个线程从</a:t>
            </a:r>
            <a:r>
              <a:rPr lang="en-US" altLang="zh-CN" sz="2600" b="1" dirty="0" smtClean="0">
                <a:solidFill>
                  <a:srgbClr val="0000FF"/>
                </a:solidFill>
                <a:latin typeface="Arial" pitchFamily="34" charset="0"/>
                <a:ea typeface="华文细黑" pitchFamily="2" charset="-122"/>
                <a:cs typeface="Arial" pitchFamily="34" charset="0"/>
              </a:rPr>
              <a:t>run()</a:t>
            </a:r>
            <a:r>
              <a:rPr lang="zh-CN" altLang="en-US" sz="2600" b="1" dirty="0" smtClean="0">
                <a:solidFill>
                  <a:srgbClr val="0000FF"/>
                </a:solidFill>
                <a:latin typeface="Arial" pitchFamily="34" charset="0"/>
                <a:ea typeface="华文细黑" pitchFamily="2" charset="-122"/>
                <a:cs typeface="Arial" pitchFamily="34" charset="0"/>
              </a:rPr>
              <a:t>方法的结尾处返回时，它自动消亡并不能再被运行，可以将其理解为自然死亡。</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利用</a:t>
            </a:r>
            <a:r>
              <a:rPr lang="en-US" altLang="zh-CN" sz="2600" b="1" dirty="0" smtClean="0">
                <a:solidFill>
                  <a:srgbClr val="0000FF"/>
                </a:solidFill>
                <a:latin typeface="Arial" pitchFamily="34" charset="0"/>
                <a:ea typeface="华文细黑" pitchFamily="2" charset="-122"/>
                <a:cs typeface="Arial" pitchFamily="34" charset="0"/>
              </a:rPr>
              <a:t>stop()</a:t>
            </a:r>
            <a:r>
              <a:rPr lang="zh-CN" altLang="en-US" sz="2600" b="1" dirty="0" smtClean="0">
                <a:solidFill>
                  <a:srgbClr val="0000FF"/>
                </a:solidFill>
                <a:latin typeface="Arial" pitchFamily="34" charset="0"/>
                <a:ea typeface="华文细黑" pitchFamily="2" charset="-122"/>
                <a:cs typeface="Arial" pitchFamily="34" charset="0"/>
              </a:rPr>
              <a:t>方法强制停止线程执行</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楷体" panose="02010609060101010101" pitchFamily="49" charset="-122"/>
                <a:ea typeface="楷体" panose="02010609060101010101" pitchFamily="49" charset="-122"/>
                <a:cs typeface="Arial" pitchFamily="34" charset="0"/>
              </a:rPr>
              <a:t>stop</a:t>
            </a:r>
            <a:r>
              <a:rPr lang="zh-CN" altLang="en-US" sz="2600" b="1" dirty="0" smtClean="0">
                <a:latin typeface="楷体" panose="02010609060101010101" pitchFamily="49" charset="-122"/>
                <a:ea typeface="楷体" panose="02010609060101010101" pitchFamily="49" charset="-122"/>
                <a:cs typeface="Arial" pitchFamily="34" charset="0"/>
              </a:rPr>
              <a:t>是</a:t>
            </a:r>
            <a:r>
              <a:rPr lang="en-US" altLang="zh-CN" sz="2600" b="1" dirty="0" smtClean="0">
                <a:latin typeface="楷体" panose="02010609060101010101" pitchFamily="49" charset="-122"/>
                <a:ea typeface="楷体" panose="02010609060101010101" pitchFamily="49" charset="-122"/>
                <a:cs typeface="Arial" pitchFamily="34" charset="0"/>
              </a:rPr>
              <a:t>Java</a:t>
            </a:r>
            <a:r>
              <a:rPr lang="zh-CN" altLang="en-US" sz="2600" b="1" dirty="0" smtClean="0">
                <a:latin typeface="楷体" panose="02010609060101010101" pitchFamily="49" charset="-122"/>
                <a:ea typeface="楷体" panose="02010609060101010101" pitchFamily="49" charset="-122"/>
                <a:cs typeface="Arial" pitchFamily="34" charset="0"/>
              </a:rPr>
              <a:t>早期版本的方法，目前已经不推荐使用</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中断线程</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利用</a:t>
            </a:r>
            <a:r>
              <a:rPr lang="en-US" altLang="zh-CN" sz="2600" b="1" dirty="0" smtClean="0">
                <a:solidFill>
                  <a:srgbClr val="0000FF"/>
                </a:solidFill>
                <a:latin typeface="Arial" pitchFamily="34" charset="0"/>
                <a:ea typeface="华文细黑" pitchFamily="2" charset="-122"/>
                <a:cs typeface="Arial" pitchFamily="34" charset="0"/>
              </a:rPr>
              <a:t>interrupt()</a:t>
            </a:r>
            <a:r>
              <a:rPr lang="zh-CN" altLang="en-US" sz="2600" b="1" dirty="0" smtClean="0">
                <a:solidFill>
                  <a:srgbClr val="0000FF"/>
                </a:solidFill>
                <a:latin typeface="Arial" pitchFamily="34" charset="0"/>
                <a:ea typeface="华文细黑" pitchFamily="2" charset="-122"/>
                <a:cs typeface="Arial" pitchFamily="34" charset="0"/>
              </a:rPr>
              <a:t>方法可以使线程中断执行。</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在程序中调用了线程的</a:t>
            </a:r>
            <a:r>
              <a:rPr lang="en-US" altLang="zh-CN" sz="2600" b="1" dirty="0" smtClean="0">
                <a:solidFill>
                  <a:srgbClr val="0000FF"/>
                </a:solidFill>
                <a:latin typeface="Arial" pitchFamily="34" charset="0"/>
                <a:ea typeface="华文细黑" pitchFamily="2" charset="-122"/>
                <a:cs typeface="Arial" pitchFamily="34" charset="0"/>
              </a:rPr>
              <a:t>interrupt()</a:t>
            </a:r>
            <a:r>
              <a:rPr lang="zh-CN" altLang="en-US" sz="2600" b="1" dirty="0" smtClean="0">
                <a:solidFill>
                  <a:srgbClr val="0000FF"/>
                </a:solidFill>
                <a:latin typeface="Arial" pitchFamily="34" charset="0"/>
                <a:ea typeface="华文细黑" pitchFamily="2" charset="-122"/>
                <a:cs typeface="Arial" pitchFamily="34" charset="0"/>
              </a:rPr>
              <a:t>方法后，通常</a:t>
            </a:r>
            <a:r>
              <a:rPr lang="zh-CN" altLang="en-US" sz="2600" b="1" dirty="0">
                <a:solidFill>
                  <a:srgbClr val="0000FF"/>
                </a:solidFill>
                <a:latin typeface="Arial" pitchFamily="34" charset="0"/>
                <a:ea typeface="华文细黑" pitchFamily="2" charset="-122"/>
                <a:cs typeface="Arial" pitchFamily="34" charset="0"/>
              </a:rPr>
              <a:t>需要</a:t>
            </a:r>
            <a:r>
              <a:rPr lang="zh-CN" altLang="en-US" sz="2600" b="1" dirty="0" smtClean="0">
                <a:solidFill>
                  <a:srgbClr val="0000FF"/>
                </a:solidFill>
                <a:latin typeface="Arial" pitchFamily="34" charset="0"/>
                <a:ea typeface="华文细黑" pitchFamily="2" charset="-122"/>
                <a:cs typeface="Arial" pitchFamily="34" charset="0"/>
              </a:rPr>
              <a:t>在线程的</a:t>
            </a:r>
            <a:r>
              <a:rPr lang="en-US" altLang="zh-CN" sz="2600" b="1" dirty="0" smtClean="0">
                <a:solidFill>
                  <a:srgbClr val="0000FF"/>
                </a:solidFill>
                <a:latin typeface="Arial" pitchFamily="34" charset="0"/>
                <a:ea typeface="华文细黑" pitchFamily="2" charset="-122"/>
                <a:cs typeface="Arial" pitchFamily="34" charset="0"/>
              </a:rPr>
              <a:t>run()</a:t>
            </a:r>
            <a:r>
              <a:rPr lang="zh-CN" altLang="en-US" sz="2600" b="1" dirty="0" smtClean="0">
                <a:solidFill>
                  <a:srgbClr val="0000FF"/>
                </a:solidFill>
                <a:latin typeface="Arial" pitchFamily="34" charset="0"/>
                <a:ea typeface="华文细黑" pitchFamily="2" charset="-122"/>
                <a:cs typeface="Arial" pitchFamily="34" charset="0"/>
              </a:rPr>
              <a:t>方法中使用</a:t>
            </a:r>
            <a:r>
              <a:rPr lang="en-US" altLang="zh-CN" sz="2600" b="1" dirty="0" smtClean="0">
                <a:solidFill>
                  <a:srgbClr val="0000FF"/>
                </a:solidFill>
                <a:latin typeface="Arial" pitchFamily="34" charset="0"/>
                <a:ea typeface="华文细黑" pitchFamily="2" charset="-122"/>
                <a:cs typeface="Arial" pitchFamily="34" charset="0"/>
              </a:rPr>
              <a:t>isInterrupt()</a:t>
            </a:r>
            <a:r>
              <a:rPr lang="zh-CN" altLang="en-US" sz="2600" b="1" dirty="0" smtClean="0">
                <a:solidFill>
                  <a:srgbClr val="0000FF"/>
                </a:solidFill>
                <a:latin typeface="Arial" pitchFamily="34" charset="0"/>
                <a:ea typeface="华文细黑" pitchFamily="2" charset="-122"/>
                <a:cs typeface="Arial" pitchFamily="34" charset="0"/>
              </a:rPr>
              <a:t>进行判断，并根据判断的结果执行相应的操作。</a:t>
            </a:r>
            <a:endParaRPr lang="en-US" altLang="zh-CN" sz="2600" b="1" dirty="0" smtClean="0">
              <a:solidFill>
                <a:srgbClr val="0000FF"/>
              </a:solidFill>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24770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11.6</a:t>
            </a:r>
            <a:r>
              <a:rPr lang="zh-CN" altLang="en-US" dirty="0"/>
              <a:t> 线程的基本控制</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6632"/>
            <a:ext cx="7125399" cy="453650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501008"/>
            <a:ext cx="5688632" cy="3312368"/>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735219"/>
            <a:ext cx="2390775" cy="1971675"/>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 name="椭圆 3"/>
          <p:cNvSpPr/>
          <p:nvPr/>
        </p:nvSpPr>
        <p:spPr>
          <a:xfrm>
            <a:off x="755576" y="2636912"/>
            <a:ext cx="6405319" cy="1008112"/>
          </a:xfrm>
          <a:prstGeom prst="ellipse">
            <a:avLst/>
          </a:prstGeom>
          <a:noFill/>
          <a:ln w="381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 name="椭圆 6"/>
          <p:cNvSpPr/>
          <p:nvPr/>
        </p:nvSpPr>
        <p:spPr>
          <a:xfrm>
            <a:off x="3707903" y="5758845"/>
            <a:ext cx="3888433" cy="766499"/>
          </a:xfrm>
          <a:prstGeom prst="ellipse">
            <a:avLst/>
          </a:prstGeom>
          <a:noFill/>
          <a:ln w="381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6541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1+#ppt_w/2"/>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fade">
                                      <p:cBhvr>
                                        <p:cTn id="19" dur="500"/>
                                        <p:tgtEl>
                                          <p:spTgt spid="410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156176" y="3212976"/>
            <a:ext cx="2520280" cy="288032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dirty="0">
              <a:latin typeface="Arial" pitchFamily="34" charset="0"/>
              <a:cs typeface="Arial" pitchFamily="34" charset="0"/>
            </a:endParaRPr>
          </a:p>
        </p:txBody>
      </p:sp>
      <p:sp>
        <p:nvSpPr>
          <p:cNvPr id="18" name="矩形 17"/>
          <p:cNvSpPr/>
          <p:nvPr/>
        </p:nvSpPr>
        <p:spPr>
          <a:xfrm>
            <a:off x="539552" y="2780928"/>
            <a:ext cx="2520280" cy="252028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dirty="0">
              <a:latin typeface="Arial" pitchFamily="34" charset="0"/>
              <a:cs typeface="Arial" pitchFamily="34" charset="0"/>
            </a:endParaRPr>
          </a:p>
        </p:txBody>
      </p:sp>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4" name="TextBox 3"/>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线程间的通信</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矩形 4"/>
          <p:cNvSpPr/>
          <p:nvPr/>
        </p:nvSpPr>
        <p:spPr>
          <a:xfrm>
            <a:off x="827584" y="3070701"/>
            <a:ext cx="1296144"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smtClean="0">
                <a:latin typeface="Arial" pitchFamily="34" charset="0"/>
                <a:cs typeface="Arial" pitchFamily="34" charset="0"/>
              </a:rPr>
              <a:t>辅类</a:t>
            </a:r>
            <a:endParaRPr lang="en-US" altLang="zh-CN" sz="2000" dirty="0" smtClean="0">
              <a:latin typeface="Arial" pitchFamily="34" charset="0"/>
              <a:cs typeface="Arial" pitchFamily="34" charset="0"/>
            </a:endParaRPr>
          </a:p>
          <a:p>
            <a:pPr algn="ctr"/>
            <a:r>
              <a:rPr lang="en-US" altLang="zh-CN" sz="2000" dirty="0" smtClean="0">
                <a:latin typeface="Arial" pitchFamily="34" charset="0"/>
                <a:cs typeface="Arial" pitchFamily="34" charset="0"/>
              </a:rPr>
              <a:t>myWriter</a:t>
            </a:r>
          </a:p>
          <a:p>
            <a:pPr algn="ctr"/>
            <a:r>
              <a:rPr lang="zh-CN" altLang="en-US" sz="2000" dirty="0" smtClean="0">
                <a:latin typeface="Arial" pitchFamily="34" charset="0"/>
                <a:cs typeface="Arial" pitchFamily="34" charset="0"/>
              </a:rPr>
              <a:t>线</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程</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类</a:t>
            </a:r>
            <a:endParaRPr lang="zh-CN" altLang="en-US" sz="2000" dirty="0">
              <a:latin typeface="Arial" pitchFamily="34" charset="0"/>
              <a:cs typeface="Arial" pitchFamily="34" charset="0"/>
            </a:endParaRPr>
          </a:p>
        </p:txBody>
      </p:sp>
      <p:sp>
        <p:nvSpPr>
          <p:cNvPr id="6" name="矩形 5"/>
          <p:cNvSpPr/>
          <p:nvPr/>
        </p:nvSpPr>
        <p:spPr>
          <a:xfrm>
            <a:off x="6804248" y="3501008"/>
            <a:ext cx="1512168" cy="2160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smtClean="0">
                <a:latin typeface="Arial" pitchFamily="34" charset="0"/>
                <a:cs typeface="Arial" pitchFamily="34" charset="0"/>
              </a:rPr>
              <a:t>辅类</a:t>
            </a:r>
            <a:endParaRPr lang="en-US" altLang="zh-CN" sz="2000" dirty="0" smtClean="0">
              <a:latin typeface="Arial" pitchFamily="34" charset="0"/>
              <a:cs typeface="Arial" pitchFamily="34" charset="0"/>
            </a:endParaRPr>
          </a:p>
          <a:p>
            <a:pPr algn="ctr"/>
            <a:r>
              <a:rPr lang="en-US" altLang="zh-CN" sz="2000" dirty="0" err="1" smtClean="0">
                <a:latin typeface="Arial" pitchFamily="34" charset="0"/>
                <a:cs typeface="Arial" pitchFamily="34" charset="0"/>
              </a:rPr>
              <a:t>myReader</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线</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程</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类</a:t>
            </a:r>
            <a:endParaRPr lang="zh-CN" altLang="en-US" sz="2000" dirty="0">
              <a:latin typeface="Arial" pitchFamily="34" charset="0"/>
              <a:cs typeface="Arial" pitchFamily="34" charset="0"/>
            </a:endParaRPr>
          </a:p>
        </p:txBody>
      </p:sp>
      <p:sp>
        <p:nvSpPr>
          <p:cNvPr id="7" name="矩形 6"/>
          <p:cNvSpPr/>
          <p:nvPr/>
        </p:nvSpPr>
        <p:spPr>
          <a:xfrm>
            <a:off x="3376330" y="1731015"/>
            <a:ext cx="2232248"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200" dirty="0" smtClean="0">
                <a:latin typeface="Arial" pitchFamily="34" charset="0"/>
                <a:cs typeface="Arial" pitchFamily="34" charset="0"/>
              </a:rPr>
              <a:t>主类</a:t>
            </a:r>
            <a:r>
              <a:rPr lang="en-US" altLang="zh-CN" sz="2200" dirty="0" smtClean="0">
                <a:latin typeface="Arial" pitchFamily="34" charset="0"/>
                <a:cs typeface="Arial" pitchFamily="34" charset="0"/>
              </a:rPr>
              <a:t>Pipethread</a:t>
            </a:r>
            <a:endParaRPr lang="zh-CN" altLang="en-US" sz="2200" dirty="0">
              <a:latin typeface="Arial" pitchFamily="34" charset="0"/>
              <a:cs typeface="Arial" pitchFamily="34" charset="0"/>
            </a:endParaRPr>
          </a:p>
        </p:txBody>
      </p:sp>
      <p:sp>
        <p:nvSpPr>
          <p:cNvPr id="8" name="右箭头 7"/>
          <p:cNvSpPr/>
          <p:nvPr/>
        </p:nvSpPr>
        <p:spPr>
          <a:xfrm>
            <a:off x="2195736" y="3789040"/>
            <a:ext cx="2160240"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Arial" pitchFamily="34" charset="0"/>
              <a:cs typeface="Arial" pitchFamily="34" charset="0"/>
            </a:endParaRPr>
          </a:p>
        </p:txBody>
      </p:sp>
      <p:sp>
        <p:nvSpPr>
          <p:cNvPr id="9" name="TextBox 8"/>
          <p:cNvSpPr txBox="1"/>
          <p:nvPr/>
        </p:nvSpPr>
        <p:spPr>
          <a:xfrm>
            <a:off x="2483768" y="2924944"/>
            <a:ext cx="1368152" cy="923330"/>
          </a:xfrm>
          <a:prstGeom prst="rect">
            <a:avLst/>
          </a:prstGeom>
          <a:solidFill>
            <a:schemeClr val="bg1"/>
          </a:solidFill>
        </p:spPr>
        <p:txBody>
          <a:bodyPr wrap="square" rtlCol="0">
            <a:spAutoFit/>
          </a:bodyPr>
          <a:lstStyle/>
          <a:p>
            <a:pPr algn="ctr"/>
            <a:r>
              <a:rPr lang="zh-CN" altLang="en-US" dirty="0" smtClean="0">
                <a:latin typeface="Arial" pitchFamily="34" charset="0"/>
                <a:cs typeface="Arial" pitchFamily="34" charset="0"/>
              </a:rPr>
              <a:t>输出流作为参数传递给</a:t>
            </a:r>
            <a:r>
              <a:rPr lang="en-US" altLang="zh-CN" dirty="0" smtClean="0">
                <a:latin typeface="Arial" pitchFamily="34" charset="0"/>
                <a:cs typeface="Arial" pitchFamily="34" charset="0"/>
              </a:rPr>
              <a:t>myWriter</a:t>
            </a:r>
            <a:endParaRPr lang="zh-CN" altLang="en-US" dirty="0">
              <a:latin typeface="Arial" pitchFamily="34" charset="0"/>
              <a:cs typeface="Arial" pitchFamily="34" charset="0"/>
            </a:endParaRPr>
          </a:p>
        </p:txBody>
      </p:sp>
      <p:sp>
        <p:nvSpPr>
          <p:cNvPr id="10" name="右箭头 9"/>
          <p:cNvSpPr/>
          <p:nvPr/>
        </p:nvSpPr>
        <p:spPr>
          <a:xfrm>
            <a:off x="4716016" y="4725144"/>
            <a:ext cx="2088232" cy="3600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Arial" pitchFamily="34" charset="0"/>
              <a:cs typeface="Arial" pitchFamily="34" charset="0"/>
            </a:endParaRPr>
          </a:p>
        </p:txBody>
      </p:sp>
      <p:sp>
        <p:nvSpPr>
          <p:cNvPr id="11" name="TextBox 10"/>
          <p:cNvSpPr txBox="1"/>
          <p:nvPr/>
        </p:nvSpPr>
        <p:spPr>
          <a:xfrm>
            <a:off x="5076056" y="3873822"/>
            <a:ext cx="1440160" cy="923330"/>
          </a:xfrm>
          <a:prstGeom prst="rect">
            <a:avLst/>
          </a:prstGeom>
          <a:solidFill>
            <a:schemeClr val="bg1"/>
          </a:solidFill>
        </p:spPr>
        <p:txBody>
          <a:bodyPr wrap="square" rtlCol="0">
            <a:spAutoFit/>
          </a:bodyPr>
          <a:lstStyle/>
          <a:p>
            <a:pPr algn="ctr"/>
            <a:r>
              <a:rPr lang="zh-CN" altLang="en-US" dirty="0" smtClean="0">
                <a:latin typeface="Arial" pitchFamily="34" charset="0"/>
                <a:cs typeface="Arial" pitchFamily="34" charset="0"/>
              </a:rPr>
              <a:t>输入流作为参数传递给</a:t>
            </a:r>
            <a:r>
              <a:rPr lang="en-US" altLang="zh-CN" dirty="0" err="1" smtClean="0">
                <a:latin typeface="Arial" pitchFamily="34" charset="0"/>
                <a:cs typeface="Arial" pitchFamily="34" charset="0"/>
              </a:rPr>
              <a:t>myReader</a:t>
            </a:r>
            <a:endParaRPr lang="zh-CN" altLang="en-US" dirty="0">
              <a:latin typeface="Arial" pitchFamily="34" charset="0"/>
              <a:cs typeface="Arial" pitchFamily="34" charset="0"/>
            </a:endParaRPr>
          </a:p>
        </p:txBody>
      </p:sp>
      <p:sp>
        <p:nvSpPr>
          <p:cNvPr id="12" name="TextBox 11"/>
          <p:cNvSpPr txBox="1"/>
          <p:nvPr/>
        </p:nvSpPr>
        <p:spPr>
          <a:xfrm>
            <a:off x="2195736" y="4365104"/>
            <a:ext cx="2088232" cy="369332"/>
          </a:xfrm>
          <a:prstGeom prst="rect">
            <a:avLst/>
          </a:prstGeom>
          <a:noFill/>
        </p:spPr>
        <p:txBody>
          <a:bodyPr wrap="square" rtlCol="0">
            <a:spAutoFit/>
          </a:bodyPr>
          <a:lstStyle/>
          <a:p>
            <a:pPr algn="ctr"/>
            <a:r>
              <a:rPr lang="zh-CN" altLang="en-US" dirty="0" smtClean="0">
                <a:latin typeface="Arial" pitchFamily="34" charset="0"/>
                <a:cs typeface="Arial" pitchFamily="34" charset="0"/>
              </a:rPr>
              <a:t>将数据写到输出流</a:t>
            </a:r>
            <a:endParaRPr lang="zh-CN" altLang="en-US" dirty="0">
              <a:latin typeface="Arial" pitchFamily="34" charset="0"/>
              <a:cs typeface="Arial" pitchFamily="34" charset="0"/>
            </a:endParaRPr>
          </a:p>
        </p:txBody>
      </p:sp>
      <p:sp>
        <p:nvSpPr>
          <p:cNvPr id="13" name="TextBox 12"/>
          <p:cNvSpPr txBox="1"/>
          <p:nvPr/>
        </p:nvSpPr>
        <p:spPr>
          <a:xfrm>
            <a:off x="4716016" y="5219908"/>
            <a:ext cx="2016224" cy="369332"/>
          </a:xfrm>
          <a:prstGeom prst="rect">
            <a:avLst/>
          </a:prstGeom>
          <a:noFill/>
        </p:spPr>
        <p:txBody>
          <a:bodyPr wrap="square" rtlCol="0">
            <a:spAutoFit/>
          </a:bodyPr>
          <a:lstStyle/>
          <a:p>
            <a:pPr algn="ctr"/>
            <a:r>
              <a:rPr lang="zh-CN" altLang="en-US" dirty="0" smtClean="0">
                <a:latin typeface="Arial" pitchFamily="34" charset="0"/>
                <a:cs typeface="Arial" pitchFamily="34" charset="0"/>
              </a:rPr>
              <a:t>从输入流中读数据</a:t>
            </a:r>
            <a:endParaRPr lang="zh-CN" altLang="en-US" dirty="0">
              <a:latin typeface="Arial" pitchFamily="34" charset="0"/>
              <a:cs typeface="Arial" pitchFamily="34" charset="0"/>
            </a:endParaRPr>
          </a:p>
        </p:txBody>
      </p:sp>
      <p:sp>
        <p:nvSpPr>
          <p:cNvPr id="14" name="下箭头 13"/>
          <p:cNvSpPr/>
          <p:nvPr/>
        </p:nvSpPr>
        <p:spPr>
          <a:xfrm>
            <a:off x="4283968" y="2710661"/>
            <a:ext cx="432048" cy="244827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Arial" pitchFamily="34" charset="0"/>
              <a:cs typeface="Arial" pitchFamily="34" charset="0"/>
            </a:endParaRPr>
          </a:p>
        </p:txBody>
      </p:sp>
      <p:sp>
        <p:nvSpPr>
          <p:cNvPr id="15" name="TextBox 14"/>
          <p:cNvSpPr txBox="1"/>
          <p:nvPr/>
        </p:nvSpPr>
        <p:spPr>
          <a:xfrm>
            <a:off x="4716016" y="2723435"/>
            <a:ext cx="432048" cy="923330"/>
          </a:xfrm>
          <a:prstGeom prst="rect">
            <a:avLst/>
          </a:prstGeom>
          <a:noFill/>
        </p:spPr>
        <p:txBody>
          <a:bodyPr wrap="square" rtlCol="0">
            <a:spAutoFit/>
          </a:bodyPr>
          <a:lstStyle/>
          <a:p>
            <a:pPr algn="ctr"/>
            <a:r>
              <a:rPr lang="zh-CN" altLang="en-US" dirty="0" smtClean="0">
                <a:latin typeface="Arial" pitchFamily="34" charset="0"/>
                <a:cs typeface="Arial" pitchFamily="34" charset="0"/>
              </a:rPr>
              <a:t>管道流</a:t>
            </a:r>
            <a:endParaRPr lang="zh-CN" altLang="en-US" dirty="0">
              <a:latin typeface="Arial" pitchFamily="34" charset="0"/>
              <a:cs typeface="Arial" pitchFamily="34" charset="0"/>
            </a:endParaRPr>
          </a:p>
        </p:txBody>
      </p:sp>
      <p:cxnSp>
        <p:nvCxnSpPr>
          <p:cNvPr id="17" name="直接箭头连接符 16"/>
          <p:cNvCxnSpPr>
            <a:stCxn id="7" idx="2"/>
            <a:endCxn id="14" idx="0"/>
          </p:cNvCxnSpPr>
          <p:nvPr/>
        </p:nvCxnSpPr>
        <p:spPr>
          <a:xfrm>
            <a:off x="4492454" y="2451095"/>
            <a:ext cx="7538" cy="259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292080" y="5013176"/>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771800" y="407707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755577" y="116632"/>
            <a:ext cx="7848871" cy="6669360"/>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11.1</a:t>
            </a:r>
            <a:r>
              <a:rPr lang="zh-CN" altLang="en-US" dirty="0" smtClean="0"/>
              <a:t> 线程和多线程</a:t>
            </a:r>
            <a:endParaRPr lang="zh-CN" altLang="en-US" dirty="0"/>
          </a:p>
        </p:txBody>
      </p:sp>
      <p:sp>
        <p:nvSpPr>
          <p:cNvPr id="5" name="TextBox 4"/>
          <p:cNvSpPr txBox="1"/>
          <p:nvPr/>
        </p:nvSpPr>
        <p:spPr>
          <a:xfrm>
            <a:off x="361628" y="980728"/>
            <a:ext cx="8496944" cy="5386090"/>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进程与线程</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进程一般是对操作系统而言的。</a:t>
            </a:r>
            <a:r>
              <a:rPr lang="zh-CN" altLang="en-US" sz="2600" b="1" dirty="0" smtClean="0">
                <a:latin typeface="Arial" pitchFamily="34" charset="0"/>
                <a:ea typeface="华文细黑" pitchFamily="2" charset="-122"/>
                <a:cs typeface="Arial" pitchFamily="34" charset="0"/>
              </a:rPr>
              <a:t>例如，你打开</a:t>
            </a:r>
            <a:r>
              <a:rPr lang="en-US" altLang="zh-CN" sz="2600" b="1" dirty="0" smtClean="0">
                <a:latin typeface="Arial" pitchFamily="34" charset="0"/>
                <a:ea typeface="华文细黑" pitchFamily="2" charset="-122"/>
                <a:cs typeface="Arial" pitchFamily="34" charset="0"/>
              </a:rPr>
              <a:t>word</a:t>
            </a:r>
            <a:r>
              <a:rPr lang="zh-CN" altLang="en-US" sz="2600" b="1" dirty="0" smtClean="0">
                <a:latin typeface="Arial" pitchFamily="34" charset="0"/>
                <a:ea typeface="华文细黑" pitchFamily="2" charset="-122"/>
                <a:cs typeface="Arial" pitchFamily="34" charset="0"/>
              </a:rPr>
              <a:t>编辑文档，同时打开</a:t>
            </a:r>
            <a:r>
              <a:rPr lang="en-US" altLang="zh-CN" sz="2600" b="1" dirty="0" smtClean="0">
                <a:latin typeface="Arial" pitchFamily="34" charset="0"/>
                <a:ea typeface="华文细黑" pitchFamily="2" charset="-122"/>
                <a:cs typeface="Arial" pitchFamily="34" charset="0"/>
              </a:rPr>
              <a:t>outlook</a:t>
            </a:r>
            <a:r>
              <a:rPr lang="zh-CN" altLang="en-US" sz="2600" b="1" dirty="0" smtClean="0">
                <a:latin typeface="Arial" pitchFamily="34" charset="0"/>
                <a:ea typeface="华文细黑" pitchFamily="2" charset="-122"/>
                <a:cs typeface="Arial" pitchFamily="34" charset="0"/>
              </a:rPr>
              <a:t>收取邮件。我们可以说这时系统内有两个进程在运行。即多个程序几乎在同一时间执行多个任务。</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线程一般是对某程序而言的。</a:t>
            </a:r>
            <a:r>
              <a:rPr lang="zh-CN" altLang="en-US" sz="2600" b="1" dirty="0" smtClean="0">
                <a:latin typeface="Arial" pitchFamily="34" charset="0"/>
                <a:ea typeface="华文细黑" pitchFamily="2" charset="-122"/>
                <a:cs typeface="Arial" pitchFamily="34" charset="0"/>
              </a:rPr>
              <a:t>例如，你打开</a:t>
            </a:r>
            <a:r>
              <a:rPr lang="en-US" altLang="zh-CN" sz="2600" b="1" dirty="0" smtClean="0">
                <a:latin typeface="Arial" pitchFamily="34" charset="0"/>
                <a:ea typeface="华文细黑" pitchFamily="2" charset="-122"/>
                <a:cs typeface="Arial" pitchFamily="34" charset="0"/>
              </a:rPr>
              <a:t>outlook</a:t>
            </a:r>
            <a:r>
              <a:rPr lang="zh-CN" altLang="en-US" sz="2600" b="1" dirty="0" smtClean="0">
                <a:latin typeface="Arial" pitchFamily="34" charset="0"/>
                <a:ea typeface="华文细黑" pitchFamily="2" charset="-122"/>
                <a:cs typeface="Arial" pitchFamily="34" charset="0"/>
              </a:rPr>
              <a:t>收新邮件的同时，还可以看已</a:t>
            </a:r>
            <a:r>
              <a:rPr lang="zh-CN" altLang="en-US" sz="2600" b="1" dirty="0" smtClean="0">
                <a:latin typeface="Arial" pitchFamily="34" charset="0"/>
                <a:ea typeface="华文细黑" pitchFamily="2" charset="-122"/>
                <a:cs typeface="Arial" pitchFamily="34" charset="0"/>
              </a:rPr>
              <a:t>下载的邮件</a:t>
            </a:r>
            <a:r>
              <a:rPr lang="zh-CN" altLang="en-US" sz="2600" b="1" dirty="0" smtClean="0">
                <a:latin typeface="Arial" pitchFamily="34" charset="0"/>
                <a:ea typeface="华文细黑" pitchFamily="2" charset="-122"/>
                <a:cs typeface="Arial" pitchFamily="34" charset="0"/>
              </a:rPr>
              <a:t>，这两件事情没有相互干扰，那么我们说此时这一程序中至少有两个线程在运行。即每一程序同一时间内执行多个任务。</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从逻辑的观点来看，多线程意味着一个程序的多行语句同时执行，</a:t>
            </a:r>
            <a:r>
              <a:rPr lang="zh-CN" altLang="en-US" sz="2600" b="1" dirty="0" smtClean="0">
                <a:latin typeface="Arial" pitchFamily="34" charset="0"/>
                <a:ea typeface="华文细黑" pitchFamily="2" charset="-122"/>
                <a:cs typeface="Arial" pitchFamily="34" charset="0"/>
              </a:rPr>
              <a:t>但是多线程并不等于多次启动一个程序，操作系统也不会把每个线程当作独立的进程来对待。</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slide(fromBottom)">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slide(fromBottom)">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slide(fromBottom)">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5" name="Picture 3"/>
          <p:cNvPicPr>
            <a:picLocks noChangeAspect="1" noChangeArrowheads="1"/>
          </p:cNvPicPr>
          <p:nvPr/>
        </p:nvPicPr>
        <p:blipFill>
          <a:blip r:embed="rId2" cstate="print"/>
          <a:srcRect/>
          <a:stretch>
            <a:fillRect/>
          </a:stretch>
        </p:blipFill>
        <p:spPr bwMode="auto">
          <a:xfrm>
            <a:off x="827584" y="116632"/>
            <a:ext cx="7920880" cy="6669360"/>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971600" y="980728"/>
            <a:ext cx="7056784" cy="5544616"/>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572000" y="2852936"/>
            <a:ext cx="4248472" cy="28803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5" name="TextBox 4"/>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线程间的资源互斥</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6" name="TextBox 5"/>
          <p:cNvSpPr txBox="1"/>
          <p:nvPr/>
        </p:nvSpPr>
        <p:spPr>
          <a:xfrm>
            <a:off x="323528" y="2060848"/>
            <a:ext cx="3816424" cy="3785652"/>
          </a:xfrm>
          <a:prstGeom prst="rect">
            <a:avLst/>
          </a:prstGeom>
          <a:solidFill>
            <a:srgbClr val="FFFFCC"/>
          </a:solidFill>
          <a:ln>
            <a:solidFill>
              <a:srgbClr val="FF0000"/>
            </a:solidFill>
          </a:ln>
        </p:spPr>
        <p:txBody>
          <a:bodyPr wrap="square" rtlCol="0">
            <a:spAutoFit/>
          </a:bodyPr>
          <a:lstStyle/>
          <a:p>
            <a:r>
              <a:rPr lang="en-US" altLang="zh-CN" sz="2000" dirty="0" smtClean="0"/>
              <a:t>class</a:t>
            </a:r>
            <a:r>
              <a:rPr lang="zh-CN" altLang="en-US" sz="2000" dirty="0" smtClean="0"/>
              <a:t> </a:t>
            </a:r>
            <a:r>
              <a:rPr lang="en-US" altLang="zh-CN" sz="2000" dirty="0" smtClean="0"/>
              <a:t>Stack{</a:t>
            </a:r>
          </a:p>
          <a:p>
            <a:r>
              <a:rPr lang="zh-CN" altLang="en-US" sz="2000" dirty="0" smtClean="0"/>
              <a:t>      </a:t>
            </a:r>
            <a:r>
              <a:rPr lang="en-US" altLang="zh-CN" sz="2000" dirty="0" err="1" smtClean="0"/>
              <a:t>int</a:t>
            </a:r>
            <a:r>
              <a:rPr lang="zh-CN" altLang="en-US" sz="2000" dirty="0" smtClean="0"/>
              <a:t> </a:t>
            </a:r>
            <a:r>
              <a:rPr lang="en-US" altLang="zh-CN" sz="2000" dirty="0" err="1" smtClean="0"/>
              <a:t>idx</a:t>
            </a:r>
            <a:r>
              <a:rPr lang="en-US" altLang="zh-CN" sz="2000" dirty="0" smtClean="0"/>
              <a:t>=0;</a:t>
            </a:r>
          </a:p>
          <a:p>
            <a:r>
              <a:rPr lang="en-US" altLang="zh-CN" sz="2000" dirty="0" smtClean="0"/>
              <a:t>      char data[]=new char[6]</a:t>
            </a:r>
          </a:p>
          <a:p>
            <a:r>
              <a:rPr lang="en-US" altLang="zh-CN" sz="2000" dirty="0" smtClean="0"/>
              <a:t>      public void push(char c){</a:t>
            </a:r>
          </a:p>
          <a:p>
            <a:r>
              <a:rPr lang="en-US" altLang="zh-CN" sz="2000" dirty="0" smtClean="0"/>
              <a:t>            data[</a:t>
            </a:r>
            <a:r>
              <a:rPr lang="en-US" altLang="zh-CN" sz="2000" dirty="0" err="1" smtClean="0"/>
              <a:t>idx</a:t>
            </a:r>
            <a:r>
              <a:rPr lang="en-US" altLang="zh-CN" sz="2000" dirty="0" smtClean="0"/>
              <a:t>]=c;</a:t>
            </a:r>
          </a:p>
          <a:p>
            <a:r>
              <a:rPr lang="en-US" altLang="zh-CN" sz="2000" dirty="0" smtClean="0"/>
              <a:t>             </a:t>
            </a:r>
            <a:r>
              <a:rPr lang="en-US" altLang="zh-CN" sz="2000" dirty="0" err="1" smtClean="0"/>
              <a:t>idx</a:t>
            </a:r>
            <a:r>
              <a:rPr lang="en-US" altLang="zh-CN" sz="2000" dirty="0" smtClean="0"/>
              <a:t>++;</a:t>
            </a:r>
          </a:p>
          <a:p>
            <a:r>
              <a:rPr lang="en-US" altLang="zh-CN" sz="2000" dirty="0" smtClean="0"/>
              <a:t>      }</a:t>
            </a:r>
          </a:p>
          <a:p>
            <a:r>
              <a:rPr lang="en-US" altLang="zh-CN" sz="2000" dirty="0" smtClean="0"/>
              <a:t>      public char pop{</a:t>
            </a:r>
          </a:p>
          <a:p>
            <a:r>
              <a:rPr lang="en-US" altLang="zh-CN" sz="2000" dirty="0" smtClean="0"/>
              <a:t>           </a:t>
            </a:r>
            <a:r>
              <a:rPr lang="en-US" altLang="zh-CN" sz="2000" dirty="0" err="1" smtClean="0"/>
              <a:t>idx</a:t>
            </a:r>
            <a:r>
              <a:rPr lang="en-US" altLang="zh-CN" sz="2000" dirty="0" smtClean="0"/>
              <a:t>--;</a:t>
            </a:r>
          </a:p>
          <a:p>
            <a:r>
              <a:rPr lang="en-US" altLang="zh-CN" sz="2000" dirty="0" smtClean="0"/>
              <a:t>           </a:t>
            </a:r>
            <a:r>
              <a:rPr lang="en-US" altLang="zh-CN" sz="2000" dirty="0" err="1" smtClean="0"/>
              <a:t>retrurn</a:t>
            </a:r>
            <a:r>
              <a:rPr lang="en-US" altLang="zh-CN" sz="2000" dirty="0" smtClean="0"/>
              <a:t> data[</a:t>
            </a:r>
            <a:r>
              <a:rPr lang="en-US" altLang="zh-CN" sz="2000" dirty="0" err="1" smtClean="0"/>
              <a:t>idx</a:t>
            </a:r>
            <a:r>
              <a:rPr lang="en-US" altLang="zh-CN" sz="2000" dirty="0" smtClean="0"/>
              <a:t>];</a:t>
            </a:r>
          </a:p>
          <a:p>
            <a:r>
              <a:rPr lang="en-US" altLang="zh-CN" sz="2000" dirty="0" smtClean="0"/>
              <a:t>      }</a:t>
            </a:r>
          </a:p>
          <a:p>
            <a:r>
              <a:rPr lang="en-US" altLang="zh-CN" sz="2000" dirty="0" smtClean="0"/>
              <a:t>}</a:t>
            </a:r>
            <a:endParaRPr lang="zh-CN" altLang="en-US" sz="2000" dirty="0"/>
          </a:p>
        </p:txBody>
      </p:sp>
      <p:graphicFrame>
        <p:nvGraphicFramePr>
          <p:cNvPr id="7" name="表格 6"/>
          <p:cNvGraphicFramePr>
            <a:graphicFrameLocks noGrp="1"/>
          </p:cNvGraphicFramePr>
          <p:nvPr/>
        </p:nvGraphicFramePr>
        <p:xfrm>
          <a:off x="6492552" y="3212974"/>
          <a:ext cx="527720" cy="2369058"/>
        </p:xfrm>
        <a:graphic>
          <a:graphicData uri="http://schemas.openxmlformats.org/drawingml/2006/table">
            <a:tbl>
              <a:tblPr firstRow="1" bandRow="1">
                <a:tableStyleId>{5940675A-B579-460E-94D1-54222C63F5DA}</a:tableStyleId>
              </a:tblPr>
              <a:tblGrid>
                <a:gridCol w="527720"/>
              </a:tblGrid>
              <a:tr h="394843">
                <a:tc>
                  <a:txBody>
                    <a:bodyPr/>
                    <a:lstStyle/>
                    <a:p>
                      <a:endParaRPr lang="zh-CN" altLang="en-US" dirty="0"/>
                    </a:p>
                  </a:txBody>
                  <a:tcPr/>
                </a:tc>
              </a:tr>
              <a:tr h="394843">
                <a:tc>
                  <a:txBody>
                    <a:bodyPr/>
                    <a:lstStyle/>
                    <a:p>
                      <a:endParaRPr lang="zh-CN" altLang="en-US" dirty="0"/>
                    </a:p>
                  </a:txBody>
                  <a:tcPr/>
                </a:tc>
              </a:tr>
              <a:tr h="394843">
                <a:tc>
                  <a:txBody>
                    <a:bodyPr/>
                    <a:lstStyle/>
                    <a:p>
                      <a:endParaRPr lang="zh-CN" altLang="en-US" dirty="0"/>
                    </a:p>
                  </a:txBody>
                  <a:tcPr/>
                </a:tc>
              </a:tr>
              <a:tr h="394843">
                <a:tc>
                  <a:txBody>
                    <a:bodyPr/>
                    <a:lstStyle/>
                    <a:p>
                      <a:endParaRPr lang="zh-CN" altLang="en-US"/>
                    </a:p>
                  </a:txBody>
                  <a:tcPr/>
                </a:tc>
              </a:tr>
              <a:tr h="394843">
                <a:tc>
                  <a:txBody>
                    <a:bodyPr/>
                    <a:lstStyle/>
                    <a:p>
                      <a:endParaRPr lang="zh-CN" altLang="en-US"/>
                    </a:p>
                  </a:txBody>
                  <a:tcPr/>
                </a:tc>
              </a:tr>
              <a:tr h="394843">
                <a:tc>
                  <a:txBody>
                    <a:bodyPr/>
                    <a:lstStyle/>
                    <a:p>
                      <a:endParaRPr lang="zh-CN" altLang="en-US" dirty="0"/>
                    </a:p>
                  </a:txBody>
                  <a:tcPr/>
                </a:tc>
              </a:tr>
            </a:tbl>
          </a:graphicData>
        </a:graphic>
      </p:graphicFrame>
      <p:sp>
        <p:nvSpPr>
          <p:cNvPr id="8" name="椭圆 7"/>
          <p:cNvSpPr/>
          <p:nvPr/>
        </p:nvSpPr>
        <p:spPr>
          <a:xfrm>
            <a:off x="5004048" y="1484784"/>
            <a:ext cx="144016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r>
              <a:rPr lang="en-US" altLang="zh-CN" dirty="0" smtClean="0"/>
              <a:t>a</a:t>
            </a:r>
            <a:endParaRPr lang="zh-CN" altLang="en-US" dirty="0"/>
          </a:p>
        </p:txBody>
      </p:sp>
      <p:sp>
        <p:nvSpPr>
          <p:cNvPr id="9" name="椭圆 8"/>
          <p:cNvSpPr/>
          <p:nvPr/>
        </p:nvSpPr>
        <p:spPr>
          <a:xfrm>
            <a:off x="6516216" y="1484784"/>
            <a:ext cx="144016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r>
              <a:rPr lang="en-US" altLang="zh-CN" dirty="0" smtClean="0"/>
              <a:t>b</a:t>
            </a:r>
            <a:endParaRPr lang="zh-CN" altLang="en-US" dirty="0"/>
          </a:p>
        </p:txBody>
      </p:sp>
      <p:sp>
        <p:nvSpPr>
          <p:cNvPr id="10" name="TextBox 9"/>
          <p:cNvSpPr txBox="1"/>
          <p:nvPr/>
        </p:nvSpPr>
        <p:spPr>
          <a:xfrm>
            <a:off x="6132512" y="3370382"/>
            <a:ext cx="360040" cy="369332"/>
          </a:xfrm>
          <a:prstGeom prst="rect">
            <a:avLst/>
          </a:prstGeom>
          <a:noFill/>
        </p:spPr>
        <p:txBody>
          <a:bodyPr wrap="square" rtlCol="0">
            <a:spAutoFit/>
          </a:bodyPr>
          <a:lstStyle/>
          <a:p>
            <a:pPr algn="ctr"/>
            <a:r>
              <a:rPr lang="en-US" altLang="zh-CN" dirty="0" smtClean="0"/>
              <a:t>0</a:t>
            </a:r>
            <a:endParaRPr lang="zh-CN" altLang="en-US" dirty="0"/>
          </a:p>
        </p:txBody>
      </p:sp>
      <p:sp>
        <p:nvSpPr>
          <p:cNvPr id="11" name="TextBox 10"/>
          <p:cNvSpPr txBox="1"/>
          <p:nvPr/>
        </p:nvSpPr>
        <p:spPr>
          <a:xfrm>
            <a:off x="6132512" y="3765234"/>
            <a:ext cx="360040" cy="369332"/>
          </a:xfrm>
          <a:prstGeom prst="rect">
            <a:avLst/>
          </a:prstGeom>
          <a:noFill/>
        </p:spPr>
        <p:txBody>
          <a:bodyPr wrap="square" rtlCol="0">
            <a:spAutoFit/>
          </a:bodyPr>
          <a:lstStyle/>
          <a:p>
            <a:pPr algn="ctr"/>
            <a:r>
              <a:rPr lang="en-US" altLang="zh-CN" dirty="0" smtClean="0"/>
              <a:t>1</a:t>
            </a:r>
            <a:endParaRPr lang="zh-CN" altLang="en-US" dirty="0"/>
          </a:p>
        </p:txBody>
      </p:sp>
      <p:sp>
        <p:nvSpPr>
          <p:cNvPr id="12" name="TextBox 11"/>
          <p:cNvSpPr txBox="1"/>
          <p:nvPr/>
        </p:nvSpPr>
        <p:spPr>
          <a:xfrm>
            <a:off x="6132512" y="4125274"/>
            <a:ext cx="360040" cy="369332"/>
          </a:xfrm>
          <a:prstGeom prst="rect">
            <a:avLst/>
          </a:prstGeom>
          <a:noFill/>
        </p:spPr>
        <p:txBody>
          <a:bodyPr wrap="square" rtlCol="0">
            <a:spAutoFit/>
          </a:bodyPr>
          <a:lstStyle/>
          <a:p>
            <a:pPr algn="ctr"/>
            <a:r>
              <a:rPr lang="en-US" altLang="zh-CN" dirty="0" smtClean="0"/>
              <a:t>2</a:t>
            </a:r>
            <a:endParaRPr lang="zh-CN" altLang="en-US" dirty="0"/>
          </a:p>
        </p:txBody>
      </p:sp>
      <p:sp>
        <p:nvSpPr>
          <p:cNvPr id="13" name="TextBox 12"/>
          <p:cNvSpPr txBox="1"/>
          <p:nvPr/>
        </p:nvSpPr>
        <p:spPr>
          <a:xfrm>
            <a:off x="6132512" y="4514342"/>
            <a:ext cx="360040" cy="369332"/>
          </a:xfrm>
          <a:prstGeom prst="rect">
            <a:avLst/>
          </a:prstGeom>
          <a:noFill/>
        </p:spPr>
        <p:txBody>
          <a:bodyPr wrap="square" rtlCol="0">
            <a:spAutoFit/>
          </a:bodyPr>
          <a:lstStyle/>
          <a:p>
            <a:pPr algn="ctr"/>
            <a:r>
              <a:rPr lang="en-US" altLang="zh-CN" dirty="0" smtClean="0"/>
              <a:t>3</a:t>
            </a:r>
            <a:endParaRPr lang="zh-CN" altLang="en-US" dirty="0"/>
          </a:p>
        </p:txBody>
      </p:sp>
      <p:sp>
        <p:nvSpPr>
          <p:cNvPr id="14" name="TextBox 13"/>
          <p:cNvSpPr txBox="1"/>
          <p:nvPr/>
        </p:nvSpPr>
        <p:spPr>
          <a:xfrm>
            <a:off x="6132512" y="4859868"/>
            <a:ext cx="360040" cy="369332"/>
          </a:xfrm>
          <a:prstGeom prst="rect">
            <a:avLst/>
          </a:prstGeom>
          <a:noFill/>
        </p:spPr>
        <p:txBody>
          <a:bodyPr wrap="square" rtlCol="0">
            <a:spAutoFit/>
          </a:bodyPr>
          <a:lstStyle/>
          <a:p>
            <a:pPr algn="ctr"/>
            <a:r>
              <a:rPr lang="en-US" altLang="zh-CN" dirty="0" smtClean="0"/>
              <a:t>4</a:t>
            </a:r>
            <a:endParaRPr lang="zh-CN" altLang="en-US" dirty="0"/>
          </a:p>
        </p:txBody>
      </p:sp>
      <p:sp>
        <p:nvSpPr>
          <p:cNvPr id="15" name="TextBox 14"/>
          <p:cNvSpPr txBox="1"/>
          <p:nvPr/>
        </p:nvSpPr>
        <p:spPr>
          <a:xfrm>
            <a:off x="6132512" y="5219908"/>
            <a:ext cx="360040" cy="369332"/>
          </a:xfrm>
          <a:prstGeom prst="rect">
            <a:avLst/>
          </a:prstGeom>
          <a:noFill/>
        </p:spPr>
        <p:txBody>
          <a:bodyPr wrap="square" rtlCol="0">
            <a:spAutoFit/>
          </a:bodyPr>
          <a:lstStyle/>
          <a:p>
            <a:pPr algn="ctr"/>
            <a:r>
              <a:rPr lang="en-US" altLang="zh-CN" dirty="0" smtClean="0"/>
              <a:t>4</a:t>
            </a:r>
            <a:endParaRPr lang="zh-CN" altLang="en-US" dirty="0"/>
          </a:p>
        </p:txBody>
      </p:sp>
      <p:sp>
        <p:nvSpPr>
          <p:cNvPr id="19" name="TextBox 18"/>
          <p:cNvSpPr txBox="1"/>
          <p:nvPr/>
        </p:nvSpPr>
        <p:spPr>
          <a:xfrm>
            <a:off x="4644008" y="4077072"/>
            <a:ext cx="720080" cy="369332"/>
          </a:xfrm>
          <a:prstGeom prst="rect">
            <a:avLst/>
          </a:prstGeom>
          <a:noFill/>
        </p:spPr>
        <p:txBody>
          <a:bodyPr wrap="square" rtlCol="0">
            <a:spAutoFit/>
          </a:bodyPr>
          <a:lstStyle/>
          <a:p>
            <a:pPr algn="ctr"/>
            <a:r>
              <a:rPr lang="en-US" altLang="zh-CN" dirty="0" err="1" smtClean="0"/>
              <a:t>idx</a:t>
            </a:r>
            <a:r>
              <a:rPr lang="en-US" altLang="zh-CN" dirty="0" smtClean="0"/>
              <a:t>=</a:t>
            </a:r>
            <a:endParaRPr lang="zh-CN" altLang="en-US" dirty="0"/>
          </a:p>
        </p:txBody>
      </p:sp>
      <p:sp>
        <p:nvSpPr>
          <p:cNvPr id="20" name="TextBox 19"/>
          <p:cNvSpPr txBox="1"/>
          <p:nvPr/>
        </p:nvSpPr>
        <p:spPr>
          <a:xfrm>
            <a:off x="4932040" y="2996952"/>
            <a:ext cx="1512168" cy="369332"/>
          </a:xfrm>
          <a:prstGeom prst="rect">
            <a:avLst/>
          </a:prstGeom>
          <a:noFill/>
        </p:spPr>
        <p:txBody>
          <a:bodyPr wrap="square" rtlCol="0">
            <a:spAutoFit/>
          </a:bodyPr>
          <a:lstStyle/>
          <a:p>
            <a:pPr algn="ctr"/>
            <a:r>
              <a:rPr lang="zh-CN" altLang="en-US" dirty="0" smtClean="0"/>
              <a:t>调用</a:t>
            </a:r>
            <a:r>
              <a:rPr lang="en-US" altLang="zh-CN" dirty="0" smtClean="0"/>
              <a:t>push()</a:t>
            </a:r>
            <a:endParaRPr lang="zh-CN" altLang="en-US" dirty="0"/>
          </a:p>
        </p:txBody>
      </p:sp>
      <p:sp>
        <p:nvSpPr>
          <p:cNvPr id="21" name="TextBox 20"/>
          <p:cNvSpPr txBox="1"/>
          <p:nvPr/>
        </p:nvSpPr>
        <p:spPr>
          <a:xfrm>
            <a:off x="6732240" y="2987660"/>
            <a:ext cx="1512168" cy="369332"/>
          </a:xfrm>
          <a:prstGeom prst="rect">
            <a:avLst/>
          </a:prstGeom>
          <a:noFill/>
        </p:spPr>
        <p:txBody>
          <a:bodyPr wrap="square" rtlCol="0">
            <a:spAutoFit/>
          </a:bodyPr>
          <a:lstStyle/>
          <a:p>
            <a:pPr algn="ctr"/>
            <a:r>
              <a:rPr lang="zh-CN" altLang="en-US" dirty="0" smtClean="0"/>
              <a:t>调用</a:t>
            </a:r>
            <a:r>
              <a:rPr lang="en-US" altLang="zh-CN" dirty="0" smtClean="0"/>
              <a:t>pop()</a:t>
            </a:r>
            <a:endParaRPr lang="zh-CN" altLang="en-US" dirty="0"/>
          </a:p>
        </p:txBody>
      </p:sp>
      <p:sp>
        <p:nvSpPr>
          <p:cNvPr id="23" name="TextBox 22"/>
          <p:cNvSpPr txBox="1"/>
          <p:nvPr/>
        </p:nvSpPr>
        <p:spPr>
          <a:xfrm>
            <a:off x="6012160" y="5805264"/>
            <a:ext cx="1512168" cy="400110"/>
          </a:xfrm>
          <a:prstGeom prst="rect">
            <a:avLst/>
          </a:prstGeom>
          <a:noFill/>
        </p:spPr>
        <p:txBody>
          <a:bodyPr wrap="square" rtlCol="0">
            <a:spAutoFit/>
          </a:bodyPr>
          <a:lstStyle/>
          <a:p>
            <a:pPr algn="ctr"/>
            <a:r>
              <a:rPr lang="en-US" altLang="zh-CN" sz="2000" dirty="0" smtClean="0"/>
              <a:t>Stack</a:t>
            </a:r>
            <a:r>
              <a:rPr lang="zh-CN" altLang="en-US" sz="2000" dirty="0" smtClean="0"/>
              <a:t>对象</a:t>
            </a:r>
            <a:endParaRPr lang="zh-CN" altLang="en-US" sz="2000" dirty="0"/>
          </a:p>
        </p:txBody>
      </p:sp>
      <p:cxnSp>
        <p:nvCxnSpPr>
          <p:cNvPr id="25" name="曲线连接符 24"/>
          <p:cNvCxnSpPr>
            <a:stCxn id="8" idx="4"/>
            <a:endCxn id="20" idx="0"/>
          </p:cNvCxnSpPr>
          <p:nvPr/>
        </p:nvCxnSpPr>
        <p:spPr>
          <a:xfrm rot="5400000">
            <a:off x="5202070" y="2474894"/>
            <a:ext cx="1008112" cy="36004"/>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9" idx="4"/>
            <a:endCxn id="21" idx="0"/>
          </p:cNvCxnSpPr>
          <p:nvPr/>
        </p:nvCxnSpPr>
        <p:spPr>
          <a:xfrm rot="16200000" flipH="1">
            <a:off x="6862900" y="2362236"/>
            <a:ext cx="998820" cy="252028"/>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349574" y="4048044"/>
            <a:ext cx="504056" cy="369332"/>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2</a:t>
            </a:r>
            <a:endParaRPr lang="zh-CN" altLang="en-US" dirty="0"/>
          </a:p>
        </p:txBody>
      </p:sp>
      <p:sp>
        <p:nvSpPr>
          <p:cNvPr id="44" name="TextBox 43"/>
          <p:cNvSpPr txBox="1"/>
          <p:nvPr/>
        </p:nvSpPr>
        <p:spPr>
          <a:xfrm>
            <a:off x="6545244" y="3275692"/>
            <a:ext cx="360040" cy="369332"/>
          </a:xfrm>
          <a:prstGeom prst="rect">
            <a:avLst/>
          </a:prstGeom>
          <a:noFill/>
        </p:spPr>
        <p:txBody>
          <a:bodyPr wrap="square" rtlCol="0">
            <a:spAutoFit/>
          </a:bodyPr>
          <a:lstStyle/>
          <a:p>
            <a:r>
              <a:rPr lang="en-US" altLang="zh-CN" dirty="0" smtClean="0"/>
              <a:t>p</a:t>
            </a:r>
            <a:endParaRPr lang="zh-CN" altLang="en-US" dirty="0"/>
          </a:p>
        </p:txBody>
      </p:sp>
      <p:sp>
        <p:nvSpPr>
          <p:cNvPr id="45" name="TextBox 44"/>
          <p:cNvSpPr txBox="1"/>
          <p:nvPr/>
        </p:nvSpPr>
        <p:spPr>
          <a:xfrm>
            <a:off x="6545244" y="3645024"/>
            <a:ext cx="360040" cy="369332"/>
          </a:xfrm>
          <a:prstGeom prst="rect">
            <a:avLst/>
          </a:prstGeom>
          <a:noFill/>
        </p:spPr>
        <p:txBody>
          <a:bodyPr wrap="square" rtlCol="0">
            <a:spAutoFit/>
          </a:bodyPr>
          <a:lstStyle/>
          <a:p>
            <a:r>
              <a:rPr lang="en-US" altLang="zh-CN" dirty="0" smtClean="0"/>
              <a:t>q</a:t>
            </a:r>
            <a:endParaRPr lang="zh-CN" altLang="en-US" dirty="0"/>
          </a:p>
        </p:txBody>
      </p:sp>
      <p:sp>
        <p:nvSpPr>
          <p:cNvPr id="46" name="TextBox 45"/>
          <p:cNvSpPr txBox="1"/>
          <p:nvPr/>
        </p:nvSpPr>
        <p:spPr>
          <a:xfrm>
            <a:off x="6573710" y="4077072"/>
            <a:ext cx="360040" cy="369332"/>
          </a:xfrm>
          <a:prstGeom prst="rect">
            <a:avLst/>
          </a:prstGeom>
          <a:noFill/>
        </p:spPr>
        <p:txBody>
          <a:bodyPr wrap="square" rtlCol="0">
            <a:spAutoFit/>
          </a:bodyPr>
          <a:lstStyle/>
          <a:p>
            <a:r>
              <a:rPr lang="en-US" altLang="zh-CN" dirty="0" smtClean="0"/>
              <a:t>r</a:t>
            </a:r>
            <a:endParaRPr lang="zh-CN" altLang="en-US" dirty="0"/>
          </a:p>
        </p:txBody>
      </p:sp>
      <p:sp>
        <p:nvSpPr>
          <p:cNvPr id="48" name="TextBox 47"/>
          <p:cNvSpPr txBox="1"/>
          <p:nvPr/>
        </p:nvSpPr>
        <p:spPr>
          <a:xfrm>
            <a:off x="5364088" y="4077072"/>
            <a:ext cx="504056" cy="369332"/>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1</a:t>
            </a:r>
            <a:endParaRPr lang="zh-CN" altLang="en-US" dirty="0"/>
          </a:p>
        </p:txBody>
      </p:sp>
      <p:sp>
        <p:nvSpPr>
          <p:cNvPr id="49" name="TextBox 48"/>
          <p:cNvSpPr txBox="1"/>
          <p:nvPr/>
        </p:nvSpPr>
        <p:spPr>
          <a:xfrm>
            <a:off x="4283968" y="2060848"/>
            <a:ext cx="1368152" cy="830997"/>
          </a:xfrm>
          <a:prstGeom prst="rect">
            <a:avLst/>
          </a:prstGeom>
          <a:noFill/>
        </p:spPr>
        <p:txBody>
          <a:bodyPr wrap="square" rtlCol="0">
            <a:spAutoFit/>
          </a:bodyPr>
          <a:lstStyle/>
          <a:p>
            <a:pPr algn="ctr"/>
            <a:r>
              <a:rPr lang="en-US" altLang="zh-CN" sz="2400" dirty="0" smtClean="0">
                <a:solidFill>
                  <a:srgbClr val="0000FF"/>
                </a:solidFill>
              </a:rPr>
              <a:t>(2)</a:t>
            </a:r>
            <a:r>
              <a:rPr lang="zh-CN" altLang="en-US" sz="2400" dirty="0" smtClean="0">
                <a:solidFill>
                  <a:srgbClr val="0000FF"/>
                </a:solidFill>
              </a:rPr>
              <a:t>线程</a:t>
            </a:r>
            <a:r>
              <a:rPr lang="en-US" altLang="zh-CN" sz="2400" dirty="0" smtClean="0">
                <a:solidFill>
                  <a:srgbClr val="0000FF"/>
                </a:solidFill>
              </a:rPr>
              <a:t>a</a:t>
            </a:r>
            <a:r>
              <a:rPr lang="zh-CN" altLang="en-US" sz="2400" dirty="0" smtClean="0">
                <a:solidFill>
                  <a:srgbClr val="0000FF"/>
                </a:solidFill>
              </a:rPr>
              <a:t>被抢占</a:t>
            </a:r>
            <a:endParaRPr lang="zh-CN" altLang="en-US" sz="2400" dirty="0">
              <a:solidFill>
                <a:srgbClr val="0000FF"/>
              </a:solidFill>
            </a:endParaRPr>
          </a:p>
        </p:txBody>
      </p:sp>
      <p:sp>
        <p:nvSpPr>
          <p:cNvPr id="50" name="TextBox 49"/>
          <p:cNvSpPr txBox="1"/>
          <p:nvPr/>
        </p:nvSpPr>
        <p:spPr>
          <a:xfrm>
            <a:off x="7344816" y="1988840"/>
            <a:ext cx="1763688" cy="830997"/>
          </a:xfrm>
          <a:prstGeom prst="rect">
            <a:avLst/>
          </a:prstGeom>
          <a:noFill/>
        </p:spPr>
        <p:txBody>
          <a:bodyPr wrap="square" rtlCol="0">
            <a:spAutoFit/>
          </a:bodyPr>
          <a:lstStyle/>
          <a:p>
            <a:pPr algn="ctr"/>
            <a:r>
              <a:rPr lang="en-US" altLang="zh-CN" sz="2400" dirty="0" smtClean="0">
                <a:solidFill>
                  <a:srgbClr val="0000FF"/>
                </a:solidFill>
              </a:rPr>
              <a:t>(3)</a:t>
            </a:r>
            <a:r>
              <a:rPr lang="zh-CN" altLang="en-US" sz="2400" dirty="0" smtClean="0">
                <a:solidFill>
                  <a:srgbClr val="0000FF"/>
                </a:solidFill>
              </a:rPr>
              <a:t>线程</a:t>
            </a:r>
            <a:r>
              <a:rPr lang="en-US" altLang="zh-CN" sz="2400" dirty="0" smtClean="0">
                <a:solidFill>
                  <a:srgbClr val="0000FF"/>
                </a:solidFill>
              </a:rPr>
              <a:t>b</a:t>
            </a:r>
            <a:r>
              <a:rPr lang="zh-CN" altLang="en-US" sz="2400" dirty="0" smtClean="0">
                <a:solidFill>
                  <a:srgbClr val="0000FF"/>
                </a:solidFill>
              </a:rPr>
              <a:t>得到运行机会</a:t>
            </a:r>
            <a:endParaRPr lang="zh-CN" altLang="en-US" sz="2400" dirty="0">
              <a:solidFill>
                <a:srgbClr val="0000FF"/>
              </a:solidFill>
            </a:endParaRPr>
          </a:p>
        </p:txBody>
      </p:sp>
      <p:sp>
        <p:nvSpPr>
          <p:cNvPr id="51" name="TextBox 50"/>
          <p:cNvSpPr txBox="1"/>
          <p:nvPr/>
        </p:nvSpPr>
        <p:spPr>
          <a:xfrm>
            <a:off x="5004048" y="980728"/>
            <a:ext cx="2160240" cy="461665"/>
          </a:xfrm>
          <a:prstGeom prst="rect">
            <a:avLst/>
          </a:prstGeom>
          <a:noFill/>
        </p:spPr>
        <p:txBody>
          <a:bodyPr wrap="square" rtlCol="0">
            <a:spAutoFit/>
          </a:bodyPr>
          <a:lstStyle/>
          <a:p>
            <a:pPr algn="ctr"/>
            <a:r>
              <a:rPr lang="en-US" altLang="zh-CN" sz="2400" dirty="0" smtClean="0">
                <a:solidFill>
                  <a:srgbClr val="0000FF"/>
                </a:solidFill>
              </a:rPr>
              <a:t>(1)</a:t>
            </a:r>
            <a:r>
              <a:rPr lang="zh-CN" altLang="en-US" sz="2400" dirty="0" smtClean="0">
                <a:solidFill>
                  <a:srgbClr val="0000FF"/>
                </a:solidFill>
              </a:rPr>
              <a:t>线程</a:t>
            </a:r>
            <a:r>
              <a:rPr lang="en-US" altLang="zh-CN" sz="2400" dirty="0" smtClean="0">
                <a:solidFill>
                  <a:srgbClr val="0000FF"/>
                </a:solidFill>
              </a:rPr>
              <a:t>a</a:t>
            </a:r>
            <a:r>
              <a:rPr lang="zh-CN" altLang="en-US" sz="2400" dirty="0" smtClean="0">
                <a:solidFill>
                  <a:srgbClr val="0000FF"/>
                </a:solidFill>
              </a:rPr>
              <a:t>执行</a:t>
            </a:r>
            <a:endParaRPr lang="zh-CN" altLang="en-US" sz="2400" dirty="0">
              <a:solidFill>
                <a:srgbClr val="0000FF"/>
              </a:solidFill>
            </a:endParaRPr>
          </a:p>
        </p:txBody>
      </p:sp>
      <p:sp>
        <p:nvSpPr>
          <p:cNvPr id="52" name="TextBox 51"/>
          <p:cNvSpPr txBox="1"/>
          <p:nvPr/>
        </p:nvSpPr>
        <p:spPr>
          <a:xfrm>
            <a:off x="4067944" y="6093296"/>
            <a:ext cx="1872208" cy="461665"/>
          </a:xfrm>
          <a:prstGeom prst="rect">
            <a:avLst/>
          </a:prstGeom>
          <a:noFill/>
        </p:spPr>
        <p:txBody>
          <a:bodyPr wrap="square" rtlCol="0">
            <a:spAutoFit/>
          </a:bodyPr>
          <a:lstStyle/>
          <a:p>
            <a:pPr algn="ctr"/>
            <a:r>
              <a:rPr lang="zh-CN" altLang="en-US" sz="2400" b="1" dirty="0" smtClean="0">
                <a:solidFill>
                  <a:srgbClr val="FF0000"/>
                </a:solidFill>
              </a:rPr>
              <a:t>出现不一致！</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strVal val="#ppt_w*0.05"/>
                                          </p:val>
                                        </p:tav>
                                        <p:tav tm="100000">
                                          <p:val>
                                            <p:strVal val="#ppt_w"/>
                                          </p:val>
                                        </p:tav>
                                      </p:tavLst>
                                    </p:anim>
                                    <p:anim calcmode="lin" valueType="num">
                                      <p:cBhvr>
                                        <p:cTn id="8" dur="500" fill="hold"/>
                                        <p:tgtEl>
                                          <p:spTgt spid="51"/>
                                        </p:tgtEl>
                                        <p:attrNameLst>
                                          <p:attrName>ppt_h</p:attrName>
                                        </p:attrNameLst>
                                      </p:cBhvr>
                                      <p:tavLst>
                                        <p:tav tm="0">
                                          <p:val>
                                            <p:strVal val="#ppt_h"/>
                                          </p:val>
                                        </p:tav>
                                        <p:tav tm="100000">
                                          <p:val>
                                            <p:strVal val="#ppt_h"/>
                                          </p:val>
                                        </p:tav>
                                      </p:tavLst>
                                    </p:anim>
                                    <p:anim calcmode="lin" valueType="num">
                                      <p:cBhvr>
                                        <p:cTn id="9" dur="500" fill="hold"/>
                                        <p:tgtEl>
                                          <p:spTgt spid="51"/>
                                        </p:tgtEl>
                                        <p:attrNameLst>
                                          <p:attrName>ppt_x</p:attrName>
                                        </p:attrNameLst>
                                      </p:cBhvr>
                                      <p:tavLst>
                                        <p:tav tm="0">
                                          <p:val>
                                            <p:strVal val="#ppt_x-.2"/>
                                          </p:val>
                                        </p:tav>
                                        <p:tav tm="100000">
                                          <p:val>
                                            <p:strVal val="#ppt_x"/>
                                          </p:val>
                                        </p:tav>
                                      </p:tavLst>
                                    </p:anim>
                                    <p:anim calcmode="lin" valueType="num">
                                      <p:cBhvr>
                                        <p:cTn id="10" dur="500" fill="hold"/>
                                        <p:tgtEl>
                                          <p:spTgt spid="51"/>
                                        </p:tgtEl>
                                        <p:attrNameLst>
                                          <p:attrName>ppt_y</p:attrName>
                                        </p:attrNameLst>
                                      </p:cBhvr>
                                      <p:tavLst>
                                        <p:tav tm="0">
                                          <p:val>
                                            <p:strVal val="#ppt_y"/>
                                          </p:val>
                                        </p:tav>
                                        <p:tav tm="100000">
                                          <p:val>
                                            <p:strVal val="#ppt_y"/>
                                          </p:val>
                                        </p:tav>
                                      </p:tavLst>
                                    </p:anim>
                                    <p:animEffect transition="in" filter="fade">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strVal val="#ppt_w*0.05"/>
                                          </p:val>
                                        </p:tav>
                                        <p:tav tm="100000">
                                          <p:val>
                                            <p:strVal val="#ppt_w"/>
                                          </p:val>
                                        </p:tav>
                                      </p:tavLst>
                                    </p:anim>
                                    <p:anim calcmode="lin" valueType="num">
                                      <p:cBhvr>
                                        <p:cTn id="21" dur="500" fill="hold"/>
                                        <p:tgtEl>
                                          <p:spTgt spid="49"/>
                                        </p:tgtEl>
                                        <p:attrNameLst>
                                          <p:attrName>ppt_h</p:attrName>
                                        </p:attrNameLst>
                                      </p:cBhvr>
                                      <p:tavLst>
                                        <p:tav tm="0">
                                          <p:val>
                                            <p:strVal val="#ppt_h"/>
                                          </p:val>
                                        </p:tav>
                                        <p:tav tm="100000">
                                          <p:val>
                                            <p:strVal val="#ppt_h"/>
                                          </p:val>
                                        </p:tav>
                                      </p:tavLst>
                                    </p:anim>
                                    <p:anim calcmode="lin" valueType="num">
                                      <p:cBhvr>
                                        <p:cTn id="22" dur="500" fill="hold"/>
                                        <p:tgtEl>
                                          <p:spTgt spid="49"/>
                                        </p:tgtEl>
                                        <p:attrNameLst>
                                          <p:attrName>ppt_x</p:attrName>
                                        </p:attrNameLst>
                                      </p:cBhvr>
                                      <p:tavLst>
                                        <p:tav tm="0">
                                          <p:val>
                                            <p:strVal val="#ppt_x-.2"/>
                                          </p:val>
                                        </p:tav>
                                        <p:tav tm="100000">
                                          <p:val>
                                            <p:strVal val="#ppt_x"/>
                                          </p:val>
                                        </p:tav>
                                      </p:tavLst>
                                    </p:anim>
                                    <p:anim calcmode="lin" valueType="num">
                                      <p:cBhvr>
                                        <p:cTn id="23" dur="500" fill="hold"/>
                                        <p:tgtEl>
                                          <p:spTgt spid="49"/>
                                        </p:tgtEl>
                                        <p:attrNameLst>
                                          <p:attrName>ppt_y</p:attrName>
                                        </p:attrNameLst>
                                      </p:cBhvr>
                                      <p:tavLst>
                                        <p:tav tm="0">
                                          <p:val>
                                            <p:strVal val="#ppt_y"/>
                                          </p:val>
                                        </p:tav>
                                        <p:tav tm="100000">
                                          <p:val>
                                            <p:strVal val="#ppt_y"/>
                                          </p:val>
                                        </p:tav>
                                      </p:tavLst>
                                    </p:anim>
                                    <p:animEffect transition="in" filter="fade">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strVal val="#ppt_w*0.05"/>
                                          </p:val>
                                        </p:tav>
                                        <p:tav tm="100000">
                                          <p:val>
                                            <p:strVal val="#ppt_w"/>
                                          </p:val>
                                        </p:tav>
                                      </p:tavLst>
                                    </p:anim>
                                    <p:anim calcmode="lin" valueType="num">
                                      <p:cBhvr>
                                        <p:cTn id="30" dur="500" fill="hold"/>
                                        <p:tgtEl>
                                          <p:spTgt spid="50"/>
                                        </p:tgtEl>
                                        <p:attrNameLst>
                                          <p:attrName>ppt_h</p:attrName>
                                        </p:attrNameLst>
                                      </p:cBhvr>
                                      <p:tavLst>
                                        <p:tav tm="0">
                                          <p:val>
                                            <p:strVal val="#ppt_h"/>
                                          </p:val>
                                        </p:tav>
                                        <p:tav tm="100000">
                                          <p:val>
                                            <p:strVal val="#ppt_h"/>
                                          </p:val>
                                        </p:tav>
                                      </p:tavLst>
                                    </p:anim>
                                    <p:anim calcmode="lin" valueType="num">
                                      <p:cBhvr>
                                        <p:cTn id="31" dur="500" fill="hold"/>
                                        <p:tgtEl>
                                          <p:spTgt spid="50"/>
                                        </p:tgtEl>
                                        <p:attrNameLst>
                                          <p:attrName>ppt_x</p:attrName>
                                        </p:attrNameLst>
                                      </p:cBhvr>
                                      <p:tavLst>
                                        <p:tav tm="0">
                                          <p:val>
                                            <p:strVal val="#ppt_x-.2"/>
                                          </p:val>
                                        </p:tav>
                                        <p:tav tm="100000">
                                          <p:val>
                                            <p:strVal val="#ppt_x"/>
                                          </p:val>
                                        </p:tav>
                                      </p:tavLst>
                                    </p:anim>
                                    <p:anim calcmode="lin" valueType="num">
                                      <p:cBhvr>
                                        <p:cTn id="32" dur="500" fill="hold"/>
                                        <p:tgtEl>
                                          <p:spTgt spid="50"/>
                                        </p:tgtEl>
                                        <p:attrNameLst>
                                          <p:attrName>ppt_y</p:attrName>
                                        </p:attrNameLst>
                                      </p:cBhvr>
                                      <p:tavLst>
                                        <p:tav tm="0">
                                          <p:val>
                                            <p:strVal val="#ppt_y"/>
                                          </p:val>
                                        </p:tav>
                                        <p:tav tm="100000">
                                          <p:val>
                                            <p:strVal val="#ppt_y"/>
                                          </p:val>
                                        </p:tav>
                                      </p:tavLst>
                                    </p:anim>
                                    <p:animEffect transition="in" filter="fade">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animBg="1"/>
      <p:bldP spid="49" grpId="0"/>
      <p:bldP spid="50" grpId="0"/>
      <p:bldP spid="51" grpId="0"/>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572000" y="2852936"/>
            <a:ext cx="4248472" cy="28803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5" name="TextBox 4"/>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线程间的资源互斥</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6" name="TextBox 5"/>
          <p:cNvSpPr txBox="1"/>
          <p:nvPr/>
        </p:nvSpPr>
        <p:spPr>
          <a:xfrm>
            <a:off x="323528" y="2060848"/>
            <a:ext cx="3816424" cy="3785652"/>
          </a:xfrm>
          <a:prstGeom prst="rect">
            <a:avLst/>
          </a:prstGeom>
          <a:solidFill>
            <a:srgbClr val="FFFFCC"/>
          </a:solidFill>
          <a:ln>
            <a:solidFill>
              <a:srgbClr val="FF0000"/>
            </a:solidFill>
          </a:ln>
        </p:spPr>
        <p:txBody>
          <a:bodyPr wrap="square" rtlCol="0">
            <a:spAutoFit/>
          </a:bodyPr>
          <a:lstStyle/>
          <a:p>
            <a:r>
              <a:rPr lang="en-US" altLang="zh-CN" sz="2000" dirty="0" smtClean="0"/>
              <a:t>class</a:t>
            </a:r>
            <a:r>
              <a:rPr lang="zh-CN" altLang="en-US" sz="2000" dirty="0" smtClean="0"/>
              <a:t> </a:t>
            </a:r>
            <a:r>
              <a:rPr lang="en-US" altLang="zh-CN" sz="2000" dirty="0" smtClean="0"/>
              <a:t>Stack{</a:t>
            </a:r>
          </a:p>
          <a:p>
            <a:r>
              <a:rPr lang="zh-CN" altLang="en-US" sz="2000" dirty="0" smtClean="0"/>
              <a:t>      </a:t>
            </a:r>
            <a:r>
              <a:rPr lang="en-US" altLang="zh-CN" sz="2000" dirty="0" err="1" smtClean="0"/>
              <a:t>int</a:t>
            </a:r>
            <a:r>
              <a:rPr lang="zh-CN" altLang="en-US" sz="2000" dirty="0" smtClean="0"/>
              <a:t> </a:t>
            </a:r>
            <a:r>
              <a:rPr lang="en-US" altLang="zh-CN" sz="2000" dirty="0" err="1" smtClean="0"/>
              <a:t>idx</a:t>
            </a:r>
            <a:r>
              <a:rPr lang="en-US" altLang="zh-CN" sz="2000" dirty="0" smtClean="0"/>
              <a:t>=0;</a:t>
            </a:r>
          </a:p>
          <a:p>
            <a:r>
              <a:rPr lang="en-US" altLang="zh-CN" sz="2000" dirty="0" smtClean="0"/>
              <a:t>      char data[]=new char[6]</a:t>
            </a:r>
          </a:p>
          <a:p>
            <a:r>
              <a:rPr lang="en-US" altLang="zh-CN" sz="2000" dirty="0" smtClean="0"/>
              <a:t>      public void push(char c){</a:t>
            </a:r>
          </a:p>
          <a:p>
            <a:r>
              <a:rPr lang="en-US" altLang="zh-CN" sz="2000" dirty="0" smtClean="0"/>
              <a:t>            data[</a:t>
            </a:r>
            <a:r>
              <a:rPr lang="en-US" altLang="zh-CN" sz="2000" dirty="0" err="1" smtClean="0"/>
              <a:t>idx</a:t>
            </a:r>
            <a:r>
              <a:rPr lang="en-US" altLang="zh-CN" sz="2000" dirty="0" smtClean="0"/>
              <a:t>]=c;</a:t>
            </a:r>
          </a:p>
          <a:p>
            <a:r>
              <a:rPr lang="en-US" altLang="zh-CN" sz="2000" dirty="0" smtClean="0"/>
              <a:t>             </a:t>
            </a:r>
            <a:r>
              <a:rPr lang="en-US" altLang="zh-CN" sz="2000" dirty="0" err="1" smtClean="0"/>
              <a:t>idx</a:t>
            </a:r>
            <a:r>
              <a:rPr lang="en-US" altLang="zh-CN" sz="2000" dirty="0" smtClean="0"/>
              <a:t>++;</a:t>
            </a:r>
          </a:p>
          <a:p>
            <a:r>
              <a:rPr lang="en-US" altLang="zh-CN" sz="2000" dirty="0" smtClean="0"/>
              <a:t>      }</a:t>
            </a:r>
          </a:p>
          <a:p>
            <a:r>
              <a:rPr lang="en-US" altLang="zh-CN" sz="2000" dirty="0" smtClean="0"/>
              <a:t>      public char pop{</a:t>
            </a:r>
          </a:p>
          <a:p>
            <a:r>
              <a:rPr lang="en-US" altLang="zh-CN" sz="2000" dirty="0" smtClean="0"/>
              <a:t>           </a:t>
            </a:r>
            <a:r>
              <a:rPr lang="en-US" altLang="zh-CN" sz="2000" dirty="0" err="1" smtClean="0"/>
              <a:t>idx</a:t>
            </a:r>
            <a:r>
              <a:rPr lang="en-US" altLang="zh-CN" sz="2000" dirty="0" smtClean="0"/>
              <a:t>--;</a:t>
            </a:r>
          </a:p>
          <a:p>
            <a:r>
              <a:rPr lang="en-US" altLang="zh-CN" sz="2000" dirty="0" smtClean="0"/>
              <a:t>           </a:t>
            </a:r>
            <a:r>
              <a:rPr lang="en-US" altLang="zh-CN" sz="2000" dirty="0" err="1" smtClean="0"/>
              <a:t>retrurn</a:t>
            </a:r>
            <a:r>
              <a:rPr lang="en-US" altLang="zh-CN" sz="2000" dirty="0" smtClean="0"/>
              <a:t> data[</a:t>
            </a:r>
            <a:r>
              <a:rPr lang="en-US" altLang="zh-CN" sz="2000" dirty="0" err="1" smtClean="0"/>
              <a:t>idx</a:t>
            </a:r>
            <a:r>
              <a:rPr lang="en-US" altLang="zh-CN" sz="2000" dirty="0" smtClean="0"/>
              <a:t>];</a:t>
            </a:r>
          </a:p>
          <a:p>
            <a:r>
              <a:rPr lang="en-US" altLang="zh-CN" sz="2000" dirty="0" smtClean="0"/>
              <a:t>      }</a:t>
            </a:r>
          </a:p>
          <a:p>
            <a:r>
              <a:rPr lang="en-US" altLang="zh-CN" sz="2000" dirty="0" smtClean="0"/>
              <a:t>}</a:t>
            </a:r>
            <a:endParaRPr lang="zh-CN" altLang="en-US" sz="2000" dirty="0"/>
          </a:p>
        </p:txBody>
      </p:sp>
      <p:graphicFrame>
        <p:nvGraphicFramePr>
          <p:cNvPr id="7" name="表格 6"/>
          <p:cNvGraphicFramePr>
            <a:graphicFrameLocks noGrp="1"/>
          </p:cNvGraphicFramePr>
          <p:nvPr/>
        </p:nvGraphicFramePr>
        <p:xfrm>
          <a:off x="6492552" y="3212974"/>
          <a:ext cx="527720" cy="2369058"/>
        </p:xfrm>
        <a:graphic>
          <a:graphicData uri="http://schemas.openxmlformats.org/drawingml/2006/table">
            <a:tbl>
              <a:tblPr firstRow="1" bandRow="1">
                <a:tableStyleId>{5940675A-B579-460E-94D1-54222C63F5DA}</a:tableStyleId>
              </a:tblPr>
              <a:tblGrid>
                <a:gridCol w="527720"/>
              </a:tblGrid>
              <a:tr h="394843">
                <a:tc>
                  <a:txBody>
                    <a:bodyPr/>
                    <a:lstStyle/>
                    <a:p>
                      <a:endParaRPr lang="zh-CN" altLang="en-US" dirty="0"/>
                    </a:p>
                  </a:txBody>
                  <a:tcPr/>
                </a:tc>
              </a:tr>
              <a:tr h="394843">
                <a:tc>
                  <a:txBody>
                    <a:bodyPr/>
                    <a:lstStyle/>
                    <a:p>
                      <a:endParaRPr lang="zh-CN" altLang="en-US" dirty="0"/>
                    </a:p>
                  </a:txBody>
                  <a:tcPr/>
                </a:tc>
              </a:tr>
              <a:tr h="394843">
                <a:tc>
                  <a:txBody>
                    <a:bodyPr/>
                    <a:lstStyle/>
                    <a:p>
                      <a:endParaRPr lang="zh-CN" altLang="en-US" dirty="0"/>
                    </a:p>
                  </a:txBody>
                  <a:tcPr/>
                </a:tc>
              </a:tr>
              <a:tr h="394843">
                <a:tc>
                  <a:txBody>
                    <a:bodyPr/>
                    <a:lstStyle/>
                    <a:p>
                      <a:endParaRPr lang="zh-CN" altLang="en-US"/>
                    </a:p>
                  </a:txBody>
                  <a:tcPr/>
                </a:tc>
              </a:tr>
              <a:tr h="394843">
                <a:tc>
                  <a:txBody>
                    <a:bodyPr/>
                    <a:lstStyle/>
                    <a:p>
                      <a:endParaRPr lang="zh-CN" altLang="en-US"/>
                    </a:p>
                  </a:txBody>
                  <a:tcPr/>
                </a:tc>
              </a:tr>
              <a:tr h="394843">
                <a:tc>
                  <a:txBody>
                    <a:bodyPr/>
                    <a:lstStyle/>
                    <a:p>
                      <a:endParaRPr lang="zh-CN" altLang="en-US" dirty="0"/>
                    </a:p>
                  </a:txBody>
                  <a:tcPr/>
                </a:tc>
              </a:tr>
            </a:tbl>
          </a:graphicData>
        </a:graphic>
      </p:graphicFrame>
      <p:sp>
        <p:nvSpPr>
          <p:cNvPr id="8" name="椭圆 7"/>
          <p:cNvSpPr/>
          <p:nvPr/>
        </p:nvSpPr>
        <p:spPr>
          <a:xfrm>
            <a:off x="5004048" y="1484784"/>
            <a:ext cx="144016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r>
              <a:rPr lang="en-US" altLang="zh-CN" dirty="0" smtClean="0"/>
              <a:t>a</a:t>
            </a:r>
            <a:endParaRPr lang="zh-CN" altLang="en-US" dirty="0"/>
          </a:p>
        </p:txBody>
      </p:sp>
      <p:sp>
        <p:nvSpPr>
          <p:cNvPr id="9" name="椭圆 8"/>
          <p:cNvSpPr/>
          <p:nvPr/>
        </p:nvSpPr>
        <p:spPr>
          <a:xfrm>
            <a:off x="6516216" y="1484784"/>
            <a:ext cx="144016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r>
              <a:rPr lang="en-US" altLang="zh-CN" dirty="0" smtClean="0"/>
              <a:t>b</a:t>
            </a:r>
            <a:endParaRPr lang="zh-CN" altLang="en-US" dirty="0"/>
          </a:p>
        </p:txBody>
      </p:sp>
      <p:sp>
        <p:nvSpPr>
          <p:cNvPr id="10" name="TextBox 9"/>
          <p:cNvSpPr txBox="1"/>
          <p:nvPr/>
        </p:nvSpPr>
        <p:spPr>
          <a:xfrm>
            <a:off x="6132512" y="3370382"/>
            <a:ext cx="360040" cy="369332"/>
          </a:xfrm>
          <a:prstGeom prst="rect">
            <a:avLst/>
          </a:prstGeom>
          <a:noFill/>
        </p:spPr>
        <p:txBody>
          <a:bodyPr wrap="square" rtlCol="0">
            <a:spAutoFit/>
          </a:bodyPr>
          <a:lstStyle/>
          <a:p>
            <a:pPr algn="ctr"/>
            <a:r>
              <a:rPr lang="en-US" altLang="zh-CN" dirty="0" smtClean="0"/>
              <a:t>0</a:t>
            </a:r>
            <a:endParaRPr lang="zh-CN" altLang="en-US" dirty="0"/>
          </a:p>
        </p:txBody>
      </p:sp>
      <p:sp>
        <p:nvSpPr>
          <p:cNvPr id="11" name="TextBox 10"/>
          <p:cNvSpPr txBox="1"/>
          <p:nvPr/>
        </p:nvSpPr>
        <p:spPr>
          <a:xfrm>
            <a:off x="6132512" y="3765234"/>
            <a:ext cx="360040" cy="369332"/>
          </a:xfrm>
          <a:prstGeom prst="rect">
            <a:avLst/>
          </a:prstGeom>
          <a:noFill/>
        </p:spPr>
        <p:txBody>
          <a:bodyPr wrap="square" rtlCol="0">
            <a:spAutoFit/>
          </a:bodyPr>
          <a:lstStyle/>
          <a:p>
            <a:pPr algn="ctr"/>
            <a:r>
              <a:rPr lang="en-US" altLang="zh-CN" dirty="0" smtClean="0"/>
              <a:t>1</a:t>
            </a:r>
            <a:endParaRPr lang="zh-CN" altLang="en-US" dirty="0"/>
          </a:p>
        </p:txBody>
      </p:sp>
      <p:sp>
        <p:nvSpPr>
          <p:cNvPr id="12" name="TextBox 11"/>
          <p:cNvSpPr txBox="1"/>
          <p:nvPr/>
        </p:nvSpPr>
        <p:spPr>
          <a:xfrm>
            <a:off x="6132512" y="4125274"/>
            <a:ext cx="360040" cy="369332"/>
          </a:xfrm>
          <a:prstGeom prst="rect">
            <a:avLst/>
          </a:prstGeom>
          <a:noFill/>
        </p:spPr>
        <p:txBody>
          <a:bodyPr wrap="square" rtlCol="0">
            <a:spAutoFit/>
          </a:bodyPr>
          <a:lstStyle/>
          <a:p>
            <a:pPr algn="ctr"/>
            <a:r>
              <a:rPr lang="en-US" altLang="zh-CN" dirty="0" smtClean="0"/>
              <a:t>2</a:t>
            </a:r>
            <a:endParaRPr lang="zh-CN" altLang="en-US" dirty="0"/>
          </a:p>
        </p:txBody>
      </p:sp>
      <p:sp>
        <p:nvSpPr>
          <p:cNvPr id="13" name="TextBox 12"/>
          <p:cNvSpPr txBox="1"/>
          <p:nvPr/>
        </p:nvSpPr>
        <p:spPr>
          <a:xfrm>
            <a:off x="6132512" y="4514342"/>
            <a:ext cx="360040" cy="369332"/>
          </a:xfrm>
          <a:prstGeom prst="rect">
            <a:avLst/>
          </a:prstGeom>
          <a:noFill/>
        </p:spPr>
        <p:txBody>
          <a:bodyPr wrap="square" rtlCol="0">
            <a:spAutoFit/>
          </a:bodyPr>
          <a:lstStyle/>
          <a:p>
            <a:pPr algn="ctr"/>
            <a:r>
              <a:rPr lang="en-US" altLang="zh-CN" dirty="0" smtClean="0"/>
              <a:t>3</a:t>
            </a:r>
            <a:endParaRPr lang="zh-CN" altLang="en-US" dirty="0"/>
          </a:p>
        </p:txBody>
      </p:sp>
      <p:sp>
        <p:nvSpPr>
          <p:cNvPr id="14" name="TextBox 13"/>
          <p:cNvSpPr txBox="1"/>
          <p:nvPr/>
        </p:nvSpPr>
        <p:spPr>
          <a:xfrm>
            <a:off x="6132512" y="4859868"/>
            <a:ext cx="360040" cy="369332"/>
          </a:xfrm>
          <a:prstGeom prst="rect">
            <a:avLst/>
          </a:prstGeom>
          <a:noFill/>
        </p:spPr>
        <p:txBody>
          <a:bodyPr wrap="square" rtlCol="0">
            <a:spAutoFit/>
          </a:bodyPr>
          <a:lstStyle/>
          <a:p>
            <a:pPr algn="ctr"/>
            <a:r>
              <a:rPr lang="en-US" altLang="zh-CN" dirty="0" smtClean="0"/>
              <a:t>4</a:t>
            </a:r>
            <a:endParaRPr lang="zh-CN" altLang="en-US" dirty="0"/>
          </a:p>
        </p:txBody>
      </p:sp>
      <p:sp>
        <p:nvSpPr>
          <p:cNvPr id="15" name="TextBox 14"/>
          <p:cNvSpPr txBox="1"/>
          <p:nvPr/>
        </p:nvSpPr>
        <p:spPr>
          <a:xfrm>
            <a:off x="6132512" y="5219908"/>
            <a:ext cx="360040" cy="369332"/>
          </a:xfrm>
          <a:prstGeom prst="rect">
            <a:avLst/>
          </a:prstGeom>
          <a:noFill/>
        </p:spPr>
        <p:txBody>
          <a:bodyPr wrap="square" rtlCol="0">
            <a:spAutoFit/>
          </a:bodyPr>
          <a:lstStyle/>
          <a:p>
            <a:pPr algn="ctr"/>
            <a:r>
              <a:rPr lang="en-US" altLang="zh-CN" dirty="0" smtClean="0"/>
              <a:t>4</a:t>
            </a:r>
            <a:endParaRPr lang="zh-CN" altLang="en-US" dirty="0"/>
          </a:p>
        </p:txBody>
      </p:sp>
      <p:sp>
        <p:nvSpPr>
          <p:cNvPr id="19" name="TextBox 18"/>
          <p:cNvSpPr txBox="1"/>
          <p:nvPr/>
        </p:nvSpPr>
        <p:spPr>
          <a:xfrm>
            <a:off x="4644008" y="4077072"/>
            <a:ext cx="720080" cy="369332"/>
          </a:xfrm>
          <a:prstGeom prst="rect">
            <a:avLst/>
          </a:prstGeom>
          <a:noFill/>
        </p:spPr>
        <p:txBody>
          <a:bodyPr wrap="square" rtlCol="0">
            <a:spAutoFit/>
          </a:bodyPr>
          <a:lstStyle/>
          <a:p>
            <a:pPr algn="ctr"/>
            <a:r>
              <a:rPr lang="en-US" altLang="zh-CN" dirty="0" err="1" smtClean="0"/>
              <a:t>idx</a:t>
            </a:r>
            <a:r>
              <a:rPr lang="en-US" altLang="zh-CN" dirty="0" smtClean="0"/>
              <a:t>=</a:t>
            </a:r>
            <a:endParaRPr lang="zh-CN" altLang="en-US" dirty="0"/>
          </a:p>
        </p:txBody>
      </p:sp>
      <p:sp>
        <p:nvSpPr>
          <p:cNvPr id="20" name="TextBox 19"/>
          <p:cNvSpPr txBox="1"/>
          <p:nvPr/>
        </p:nvSpPr>
        <p:spPr>
          <a:xfrm>
            <a:off x="4932040" y="2996952"/>
            <a:ext cx="1512168" cy="369332"/>
          </a:xfrm>
          <a:prstGeom prst="rect">
            <a:avLst/>
          </a:prstGeom>
          <a:noFill/>
        </p:spPr>
        <p:txBody>
          <a:bodyPr wrap="square" rtlCol="0">
            <a:spAutoFit/>
          </a:bodyPr>
          <a:lstStyle/>
          <a:p>
            <a:pPr algn="ctr"/>
            <a:r>
              <a:rPr lang="zh-CN" altLang="en-US" dirty="0" smtClean="0"/>
              <a:t>调用</a:t>
            </a:r>
            <a:r>
              <a:rPr lang="en-US" altLang="zh-CN" dirty="0" smtClean="0"/>
              <a:t>push()</a:t>
            </a:r>
            <a:endParaRPr lang="zh-CN" altLang="en-US" dirty="0"/>
          </a:p>
        </p:txBody>
      </p:sp>
      <p:sp>
        <p:nvSpPr>
          <p:cNvPr id="21" name="TextBox 20"/>
          <p:cNvSpPr txBox="1"/>
          <p:nvPr/>
        </p:nvSpPr>
        <p:spPr>
          <a:xfrm>
            <a:off x="6732240" y="2987660"/>
            <a:ext cx="1512168" cy="369332"/>
          </a:xfrm>
          <a:prstGeom prst="rect">
            <a:avLst/>
          </a:prstGeom>
          <a:noFill/>
        </p:spPr>
        <p:txBody>
          <a:bodyPr wrap="square" rtlCol="0">
            <a:spAutoFit/>
          </a:bodyPr>
          <a:lstStyle/>
          <a:p>
            <a:pPr algn="ctr"/>
            <a:r>
              <a:rPr lang="zh-CN" altLang="en-US" dirty="0" smtClean="0"/>
              <a:t>调用</a:t>
            </a:r>
            <a:r>
              <a:rPr lang="en-US" altLang="zh-CN" dirty="0" smtClean="0"/>
              <a:t>pop()</a:t>
            </a:r>
            <a:endParaRPr lang="zh-CN" altLang="en-US" dirty="0"/>
          </a:p>
        </p:txBody>
      </p:sp>
      <p:sp>
        <p:nvSpPr>
          <p:cNvPr id="23" name="TextBox 22"/>
          <p:cNvSpPr txBox="1"/>
          <p:nvPr/>
        </p:nvSpPr>
        <p:spPr>
          <a:xfrm>
            <a:off x="6012160" y="5805264"/>
            <a:ext cx="1512168" cy="400110"/>
          </a:xfrm>
          <a:prstGeom prst="rect">
            <a:avLst/>
          </a:prstGeom>
          <a:noFill/>
        </p:spPr>
        <p:txBody>
          <a:bodyPr wrap="square" rtlCol="0">
            <a:spAutoFit/>
          </a:bodyPr>
          <a:lstStyle/>
          <a:p>
            <a:pPr algn="ctr"/>
            <a:r>
              <a:rPr lang="en-US" altLang="zh-CN" sz="2000" dirty="0" smtClean="0"/>
              <a:t>Stack</a:t>
            </a:r>
            <a:r>
              <a:rPr lang="zh-CN" altLang="en-US" sz="2000" dirty="0" smtClean="0"/>
              <a:t>对象</a:t>
            </a:r>
            <a:endParaRPr lang="zh-CN" altLang="en-US" sz="2000" dirty="0"/>
          </a:p>
        </p:txBody>
      </p:sp>
      <p:cxnSp>
        <p:nvCxnSpPr>
          <p:cNvPr id="25" name="曲线连接符 24"/>
          <p:cNvCxnSpPr>
            <a:stCxn id="8" idx="4"/>
            <a:endCxn id="20" idx="0"/>
          </p:cNvCxnSpPr>
          <p:nvPr/>
        </p:nvCxnSpPr>
        <p:spPr>
          <a:xfrm rot="5400000">
            <a:off x="5202070" y="2474894"/>
            <a:ext cx="1008112" cy="36004"/>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9" idx="4"/>
            <a:endCxn id="21" idx="0"/>
          </p:cNvCxnSpPr>
          <p:nvPr/>
        </p:nvCxnSpPr>
        <p:spPr>
          <a:xfrm rot="16200000" flipH="1">
            <a:off x="6862900" y="2362236"/>
            <a:ext cx="998820" cy="252028"/>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45244" y="3275692"/>
            <a:ext cx="360040" cy="369332"/>
          </a:xfrm>
          <a:prstGeom prst="rect">
            <a:avLst/>
          </a:prstGeom>
          <a:noFill/>
        </p:spPr>
        <p:txBody>
          <a:bodyPr wrap="square" rtlCol="0">
            <a:spAutoFit/>
          </a:bodyPr>
          <a:lstStyle/>
          <a:p>
            <a:r>
              <a:rPr lang="en-US" altLang="zh-CN" dirty="0" smtClean="0"/>
              <a:t>p</a:t>
            </a:r>
            <a:endParaRPr lang="zh-CN" altLang="en-US" dirty="0"/>
          </a:p>
        </p:txBody>
      </p:sp>
      <p:sp>
        <p:nvSpPr>
          <p:cNvPr id="45" name="TextBox 44"/>
          <p:cNvSpPr txBox="1"/>
          <p:nvPr/>
        </p:nvSpPr>
        <p:spPr>
          <a:xfrm>
            <a:off x="6545244" y="3645024"/>
            <a:ext cx="360040" cy="369332"/>
          </a:xfrm>
          <a:prstGeom prst="rect">
            <a:avLst/>
          </a:prstGeom>
          <a:noFill/>
        </p:spPr>
        <p:txBody>
          <a:bodyPr wrap="square" rtlCol="0">
            <a:spAutoFit/>
          </a:bodyPr>
          <a:lstStyle/>
          <a:p>
            <a:r>
              <a:rPr lang="en-US" altLang="zh-CN" dirty="0" smtClean="0"/>
              <a:t>q</a:t>
            </a:r>
            <a:endParaRPr lang="zh-CN" altLang="en-US" dirty="0"/>
          </a:p>
        </p:txBody>
      </p:sp>
      <p:sp>
        <p:nvSpPr>
          <p:cNvPr id="48" name="TextBox 47"/>
          <p:cNvSpPr txBox="1"/>
          <p:nvPr/>
        </p:nvSpPr>
        <p:spPr>
          <a:xfrm>
            <a:off x="5364088" y="4077072"/>
            <a:ext cx="504056" cy="369332"/>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1</a:t>
            </a:r>
            <a:endParaRPr lang="zh-CN" altLang="en-US" dirty="0"/>
          </a:p>
        </p:txBody>
      </p:sp>
      <p:sp>
        <p:nvSpPr>
          <p:cNvPr id="49" name="TextBox 48"/>
          <p:cNvSpPr txBox="1"/>
          <p:nvPr/>
        </p:nvSpPr>
        <p:spPr>
          <a:xfrm>
            <a:off x="4283968" y="2060848"/>
            <a:ext cx="1368152" cy="830997"/>
          </a:xfrm>
          <a:prstGeom prst="rect">
            <a:avLst/>
          </a:prstGeom>
          <a:noFill/>
        </p:spPr>
        <p:txBody>
          <a:bodyPr wrap="square" rtlCol="0">
            <a:spAutoFit/>
          </a:bodyPr>
          <a:lstStyle/>
          <a:p>
            <a:pPr algn="ctr"/>
            <a:r>
              <a:rPr lang="en-US" altLang="zh-CN" sz="2400" dirty="0" smtClean="0">
                <a:solidFill>
                  <a:srgbClr val="0000FF"/>
                </a:solidFill>
              </a:rPr>
              <a:t>(2)</a:t>
            </a:r>
            <a:r>
              <a:rPr lang="zh-CN" altLang="en-US" sz="2400" dirty="0" smtClean="0">
                <a:solidFill>
                  <a:srgbClr val="0000FF"/>
                </a:solidFill>
              </a:rPr>
              <a:t>线程</a:t>
            </a:r>
            <a:r>
              <a:rPr lang="en-US" altLang="zh-CN" sz="2400" dirty="0" smtClean="0">
                <a:solidFill>
                  <a:srgbClr val="0000FF"/>
                </a:solidFill>
              </a:rPr>
              <a:t>a</a:t>
            </a:r>
            <a:r>
              <a:rPr lang="zh-CN" altLang="en-US" sz="2400" dirty="0" smtClean="0">
                <a:solidFill>
                  <a:srgbClr val="0000FF"/>
                </a:solidFill>
              </a:rPr>
              <a:t>被抢占</a:t>
            </a:r>
            <a:endParaRPr lang="zh-CN" altLang="en-US" sz="2400" dirty="0">
              <a:solidFill>
                <a:srgbClr val="0000FF"/>
              </a:solidFill>
            </a:endParaRPr>
          </a:p>
        </p:txBody>
      </p:sp>
      <p:sp>
        <p:nvSpPr>
          <p:cNvPr id="50" name="TextBox 49"/>
          <p:cNvSpPr txBox="1"/>
          <p:nvPr/>
        </p:nvSpPr>
        <p:spPr>
          <a:xfrm>
            <a:off x="7344816" y="1988840"/>
            <a:ext cx="1763688" cy="830997"/>
          </a:xfrm>
          <a:prstGeom prst="rect">
            <a:avLst/>
          </a:prstGeom>
          <a:noFill/>
        </p:spPr>
        <p:txBody>
          <a:bodyPr wrap="square" rtlCol="0">
            <a:spAutoFit/>
          </a:bodyPr>
          <a:lstStyle/>
          <a:p>
            <a:pPr algn="ctr"/>
            <a:r>
              <a:rPr lang="en-US" altLang="zh-CN" sz="2400" dirty="0" smtClean="0">
                <a:solidFill>
                  <a:srgbClr val="0000FF"/>
                </a:solidFill>
              </a:rPr>
              <a:t>(3)</a:t>
            </a:r>
            <a:r>
              <a:rPr lang="zh-CN" altLang="en-US" sz="2400" dirty="0" smtClean="0">
                <a:solidFill>
                  <a:srgbClr val="0000FF"/>
                </a:solidFill>
              </a:rPr>
              <a:t>线程</a:t>
            </a:r>
            <a:r>
              <a:rPr lang="en-US" altLang="zh-CN" sz="2400" dirty="0" smtClean="0">
                <a:solidFill>
                  <a:srgbClr val="0000FF"/>
                </a:solidFill>
              </a:rPr>
              <a:t>b</a:t>
            </a:r>
            <a:r>
              <a:rPr lang="zh-CN" altLang="en-US" sz="2400" dirty="0" smtClean="0">
                <a:solidFill>
                  <a:srgbClr val="0000FF"/>
                </a:solidFill>
              </a:rPr>
              <a:t>得到运行机会</a:t>
            </a:r>
            <a:endParaRPr lang="zh-CN" altLang="en-US" sz="2400" dirty="0">
              <a:solidFill>
                <a:srgbClr val="0000FF"/>
              </a:solidFill>
            </a:endParaRPr>
          </a:p>
        </p:txBody>
      </p:sp>
      <p:sp>
        <p:nvSpPr>
          <p:cNvPr id="51" name="TextBox 50"/>
          <p:cNvSpPr txBox="1"/>
          <p:nvPr/>
        </p:nvSpPr>
        <p:spPr>
          <a:xfrm>
            <a:off x="5076056" y="980728"/>
            <a:ext cx="2016224" cy="461665"/>
          </a:xfrm>
          <a:prstGeom prst="rect">
            <a:avLst/>
          </a:prstGeom>
          <a:noFill/>
        </p:spPr>
        <p:txBody>
          <a:bodyPr wrap="square" rtlCol="0">
            <a:spAutoFit/>
          </a:bodyPr>
          <a:lstStyle/>
          <a:p>
            <a:pPr algn="ctr"/>
            <a:r>
              <a:rPr lang="en-US" altLang="zh-CN" sz="2400" dirty="0" smtClean="0">
                <a:solidFill>
                  <a:srgbClr val="0000FF"/>
                </a:solidFill>
              </a:rPr>
              <a:t>(1)</a:t>
            </a:r>
            <a:r>
              <a:rPr lang="zh-CN" altLang="en-US" sz="2400" dirty="0" smtClean="0">
                <a:solidFill>
                  <a:srgbClr val="0000FF"/>
                </a:solidFill>
              </a:rPr>
              <a:t>线程</a:t>
            </a:r>
            <a:r>
              <a:rPr lang="en-US" altLang="zh-CN" sz="2400" dirty="0" smtClean="0">
                <a:solidFill>
                  <a:srgbClr val="0000FF"/>
                </a:solidFill>
              </a:rPr>
              <a:t>a</a:t>
            </a:r>
            <a:r>
              <a:rPr lang="zh-CN" altLang="en-US" sz="2400" dirty="0" smtClean="0">
                <a:solidFill>
                  <a:srgbClr val="0000FF"/>
                </a:solidFill>
              </a:rPr>
              <a:t>执行</a:t>
            </a:r>
            <a:endParaRPr lang="zh-CN" altLang="en-US" sz="2400" dirty="0">
              <a:solidFill>
                <a:srgbClr val="0000FF"/>
              </a:solidFill>
            </a:endParaRPr>
          </a:p>
        </p:txBody>
      </p:sp>
      <p:sp>
        <p:nvSpPr>
          <p:cNvPr id="31" name="TextBox 30"/>
          <p:cNvSpPr txBox="1"/>
          <p:nvPr/>
        </p:nvSpPr>
        <p:spPr>
          <a:xfrm>
            <a:off x="6573710" y="4077072"/>
            <a:ext cx="360040" cy="369332"/>
          </a:xfrm>
          <a:prstGeom prst="rect">
            <a:avLst/>
          </a:prstGeom>
          <a:noFill/>
        </p:spPr>
        <p:txBody>
          <a:bodyPr wrap="square" rtlCol="0">
            <a:spAutoFit/>
          </a:bodyPr>
          <a:lstStyle/>
          <a:p>
            <a:r>
              <a:rPr lang="en-US" altLang="zh-CN" dirty="0" smtClean="0"/>
              <a:t>r</a:t>
            </a:r>
            <a:endParaRPr lang="zh-CN" altLang="en-US" dirty="0"/>
          </a:p>
        </p:txBody>
      </p:sp>
      <p:sp>
        <p:nvSpPr>
          <p:cNvPr id="34" name="TextBox 33"/>
          <p:cNvSpPr txBox="1"/>
          <p:nvPr/>
        </p:nvSpPr>
        <p:spPr>
          <a:xfrm>
            <a:off x="7020272" y="3635732"/>
            <a:ext cx="1080120" cy="369332"/>
          </a:xfrm>
          <a:prstGeom prst="rect">
            <a:avLst/>
          </a:prstGeom>
          <a:noFill/>
        </p:spPr>
        <p:txBody>
          <a:bodyPr wrap="square" rtlCol="0">
            <a:spAutoFit/>
          </a:bodyPr>
          <a:lstStyle/>
          <a:p>
            <a:r>
              <a:rPr lang="zh-CN" altLang="en-US" dirty="0" smtClean="0">
                <a:solidFill>
                  <a:srgbClr val="0000FF"/>
                </a:solidFill>
              </a:rPr>
              <a:t>返回</a:t>
            </a:r>
            <a:r>
              <a:rPr lang="en-US" altLang="zh-CN" dirty="0" smtClean="0">
                <a:solidFill>
                  <a:srgbClr val="0000FF"/>
                </a:solidFill>
              </a:rPr>
              <a:t>q</a:t>
            </a:r>
            <a:endParaRPr lang="zh-CN" altLang="en-US" dirty="0">
              <a:solidFill>
                <a:srgbClr val="0000FF"/>
              </a:solidFill>
            </a:endParaRPr>
          </a:p>
        </p:txBody>
      </p:sp>
      <p:sp>
        <p:nvSpPr>
          <p:cNvPr id="35" name="TextBox 34"/>
          <p:cNvSpPr txBox="1"/>
          <p:nvPr/>
        </p:nvSpPr>
        <p:spPr>
          <a:xfrm>
            <a:off x="4067944" y="6093296"/>
            <a:ext cx="1872208" cy="461665"/>
          </a:xfrm>
          <a:prstGeom prst="rect">
            <a:avLst/>
          </a:prstGeom>
          <a:noFill/>
        </p:spPr>
        <p:txBody>
          <a:bodyPr wrap="square" rtlCol="0">
            <a:spAutoFit/>
          </a:bodyPr>
          <a:lstStyle/>
          <a:p>
            <a:pPr algn="ctr"/>
            <a:r>
              <a:rPr lang="zh-CN" altLang="en-US" sz="2400" b="1" dirty="0" smtClean="0">
                <a:solidFill>
                  <a:srgbClr val="FF0000"/>
                </a:solidFill>
              </a:rPr>
              <a:t>出现不一致！</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5" name="TextBox 4"/>
          <p:cNvSpPr txBox="1"/>
          <p:nvPr/>
        </p:nvSpPr>
        <p:spPr>
          <a:xfrm>
            <a:off x="3851920" y="1380832"/>
            <a:ext cx="5112568" cy="3416320"/>
          </a:xfrm>
          <a:prstGeom prst="rect">
            <a:avLst/>
          </a:prstGeom>
          <a:solidFill>
            <a:srgbClr val="FFFFCC"/>
          </a:solidFill>
          <a:ln>
            <a:solidFill>
              <a:srgbClr val="FF0000"/>
            </a:solidFill>
          </a:ln>
        </p:spPr>
        <p:txBody>
          <a:bodyPr wrap="square" rtlCol="0">
            <a:spAutoFit/>
          </a:bodyPr>
          <a:lstStyle/>
          <a:p>
            <a:r>
              <a:rPr lang="en-US" altLang="zh-CN" dirty="0" smtClean="0"/>
              <a:t>class</a:t>
            </a:r>
            <a:r>
              <a:rPr lang="zh-CN" altLang="en-US" dirty="0" smtClean="0"/>
              <a:t> </a:t>
            </a:r>
            <a:r>
              <a:rPr lang="en-US" altLang="zh-CN" dirty="0" smtClean="0"/>
              <a:t>Stack{</a:t>
            </a:r>
          </a:p>
          <a:p>
            <a:r>
              <a:rPr lang="zh-CN" altLang="en-US" dirty="0" smtClean="0"/>
              <a:t>      </a:t>
            </a:r>
            <a:r>
              <a:rPr lang="en-US" altLang="zh-CN" dirty="0" err="1" smtClean="0"/>
              <a:t>int</a:t>
            </a:r>
            <a:r>
              <a:rPr lang="zh-CN" altLang="en-US" dirty="0" smtClean="0"/>
              <a:t> </a:t>
            </a:r>
            <a:r>
              <a:rPr lang="en-US" altLang="zh-CN" dirty="0" err="1" smtClean="0"/>
              <a:t>idx</a:t>
            </a:r>
            <a:r>
              <a:rPr lang="en-US" altLang="zh-CN" dirty="0" smtClean="0"/>
              <a:t>=0;</a:t>
            </a:r>
          </a:p>
          <a:p>
            <a:r>
              <a:rPr lang="en-US" altLang="zh-CN" dirty="0" smtClean="0"/>
              <a:t>      char data[]=new char[6]</a:t>
            </a:r>
          </a:p>
          <a:p>
            <a:r>
              <a:rPr lang="en-US" altLang="zh-CN" dirty="0" smtClean="0"/>
              <a:t>      public </a:t>
            </a:r>
            <a:r>
              <a:rPr lang="en-US" altLang="zh-CN" dirty="0" smtClean="0">
                <a:solidFill>
                  <a:srgbClr val="C00000"/>
                </a:solidFill>
              </a:rPr>
              <a:t>synchronized </a:t>
            </a:r>
            <a:r>
              <a:rPr lang="en-US" altLang="zh-CN" dirty="0" smtClean="0"/>
              <a:t>void push(char c){</a:t>
            </a:r>
          </a:p>
          <a:p>
            <a:r>
              <a:rPr lang="en-US" altLang="zh-CN" dirty="0" smtClean="0"/>
              <a:t>             data[</a:t>
            </a:r>
            <a:r>
              <a:rPr lang="en-US" altLang="zh-CN" dirty="0" err="1" smtClean="0"/>
              <a:t>idx</a:t>
            </a:r>
            <a:r>
              <a:rPr lang="en-US" altLang="zh-CN" dirty="0" smtClean="0"/>
              <a:t>]=c;</a:t>
            </a:r>
          </a:p>
          <a:p>
            <a:r>
              <a:rPr lang="en-US" altLang="zh-CN" dirty="0" smtClean="0"/>
              <a:t>              </a:t>
            </a:r>
            <a:r>
              <a:rPr lang="en-US" altLang="zh-CN" dirty="0" err="1" smtClean="0"/>
              <a:t>idx</a:t>
            </a:r>
            <a:r>
              <a:rPr lang="en-US" altLang="zh-CN" dirty="0" smtClean="0"/>
              <a:t>++;</a:t>
            </a:r>
          </a:p>
          <a:p>
            <a:r>
              <a:rPr lang="en-US" altLang="zh-CN" dirty="0" smtClean="0"/>
              <a:t>      }</a:t>
            </a:r>
          </a:p>
          <a:p>
            <a:r>
              <a:rPr lang="en-US" altLang="zh-CN" dirty="0" smtClean="0"/>
              <a:t>      public </a:t>
            </a:r>
            <a:r>
              <a:rPr lang="en-US" altLang="zh-CN" dirty="0" smtClean="0">
                <a:solidFill>
                  <a:srgbClr val="C00000"/>
                </a:solidFill>
              </a:rPr>
              <a:t>synchronized</a:t>
            </a:r>
            <a:r>
              <a:rPr lang="en-US" altLang="zh-CN" dirty="0" smtClean="0"/>
              <a:t> char pop{</a:t>
            </a:r>
          </a:p>
          <a:p>
            <a:r>
              <a:rPr lang="en-US" altLang="zh-CN" dirty="0" smtClean="0"/>
              <a:t>             </a:t>
            </a:r>
            <a:r>
              <a:rPr lang="en-US" altLang="zh-CN" dirty="0" err="1" smtClean="0"/>
              <a:t>idx</a:t>
            </a:r>
            <a:r>
              <a:rPr lang="en-US" altLang="zh-CN" dirty="0" smtClean="0"/>
              <a:t>--;</a:t>
            </a:r>
          </a:p>
          <a:p>
            <a:r>
              <a:rPr lang="en-US" altLang="zh-CN" dirty="0" smtClean="0"/>
              <a:t>             </a:t>
            </a:r>
            <a:r>
              <a:rPr lang="en-US" altLang="zh-CN" dirty="0" err="1" smtClean="0"/>
              <a:t>retrurn</a:t>
            </a:r>
            <a:r>
              <a:rPr lang="en-US" altLang="zh-CN" dirty="0" smtClean="0"/>
              <a:t> data[</a:t>
            </a:r>
            <a:r>
              <a:rPr lang="en-US" altLang="zh-CN" dirty="0" err="1" smtClean="0"/>
              <a:t>idx</a:t>
            </a:r>
            <a:r>
              <a:rPr lang="en-US" altLang="zh-CN" dirty="0" smtClean="0"/>
              <a:t>];</a:t>
            </a:r>
          </a:p>
          <a:p>
            <a:r>
              <a:rPr lang="en-US" altLang="zh-CN" dirty="0" smtClean="0"/>
              <a:t>      }</a:t>
            </a:r>
          </a:p>
          <a:p>
            <a:r>
              <a:rPr lang="en-US" altLang="zh-CN" dirty="0" smtClean="0"/>
              <a:t>}</a:t>
            </a:r>
            <a:endParaRPr lang="zh-CN" altLang="en-US" dirty="0"/>
          </a:p>
        </p:txBody>
      </p:sp>
      <p:sp>
        <p:nvSpPr>
          <p:cNvPr id="6" name="TextBox 5"/>
          <p:cNvSpPr txBox="1"/>
          <p:nvPr/>
        </p:nvSpPr>
        <p:spPr>
          <a:xfrm>
            <a:off x="323528" y="1352957"/>
            <a:ext cx="3384376" cy="4524315"/>
          </a:xfrm>
          <a:prstGeom prst="rect">
            <a:avLst/>
          </a:prstGeom>
          <a:solidFill>
            <a:srgbClr val="FFFFCC"/>
          </a:solidFill>
          <a:ln>
            <a:solidFill>
              <a:srgbClr val="FF0000"/>
            </a:solidFill>
          </a:ln>
        </p:spPr>
        <p:txBody>
          <a:bodyPr wrap="square" rtlCol="0">
            <a:spAutoFit/>
          </a:bodyPr>
          <a:lstStyle/>
          <a:p>
            <a:r>
              <a:rPr lang="en-US" altLang="zh-CN" dirty="0" smtClean="0"/>
              <a:t>class</a:t>
            </a:r>
            <a:r>
              <a:rPr lang="zh-CN" altLang="en-US" dirty="0" smtClean="0"/>
              <a:t> </a:t>
            </a:r>
            <a:r>
              <a:rPr lang="en-US" altLang="zh-CN" dirty="0" smtClean="0"/>
              <a:t>Stack{</a:t>
            </a:r>
          </a:p>
          <a:p>
            <a:r>
              <a:rPr lang="zh-CN" altLang="en-US" dirty="0" smtClean="0"/>
              <a:t>      </a:t>
            </a:r>
            <a:r>
              <a:rPr lang="en-US" altLang="zh-CN" dirty="0" err="1" smtClean="0"/>
              <a:t>int</a:t>
            </a:r>
            <a:r>
              <a:rPr lang="zh-CN" altLang="en-US" dirty="0" smtClean="0"/>
              <a:t> </a:t>
            </a:r>
            <a:r>
              <a:rPr lang="en-US" altLang="zh-CN" dirty="0" err="1" smtClean="0"/>
              <a:t>idx</a:t>
            </a:r>
            <a:r>
              <a:rPr lang="en-US" altLang="zh-CN" dirty="0" smtClean="0"/>
              <a:t>=0;</a:t>
            </a:r>
          </a:p>
          <a:p>
            <a:r>
              <a:rPr lang="en-US" altLang="zh-CN" dirty="0" smtClean="0"/>
              <a:t>      char data[]=new char[6]</a:t>
            </a:r>
          </a:p>
          <a:p>
            <a:r>
              <a:rPr lang="en-US" altLang="zh-CN" dirty="0" smtClean="0"/>
              <a:t>      public void push(char c){</a:t>
            </a:r>
          </a:p>
          <a:p>
            <a:r>
              <a:rPr lang="en-US" altLang="zh-CN" dirty="0" smtClean="0"/>
              <a:t>            </a:t>
            </a:r>
            <a:r>
              <a:rPr lang="zh-CN" altLang="en-US" dirty="0" smtClean="0"/>
              <a:t> </a:t>
            </a:r>
            <a:r>
              <a:rPr lang="en-US" altLang="zh-CN" dirty="0" smtClean="0">
                <a:solidFill>
                  <a:srgbClr val="C00000"/>
                </a:solidFill>
              </a:rPr>
              <a:t>synchronized</a:t>
            </a:r>
            <a:r>
              <a:rPr lang="en-US" altLang="zh-CN" dirty="0" smtClean="0"/>
              <a:t>(this){</a:t>
            </a:r>
          </a:p>
          <a:p>
            <a:r>
              <a:rPr lang="zh-CN" altLang="en-US" dirty="0" smtClean="0"/>
              <a:t>                   </a:t>
            </a:r>
            <a:r>
              <a:rPr lang="en-US" altLang="zh-CN" dirty="0" smtClean="0"/>
              <a:t>data[</a:t>
            </a:r>
            <a:r>
              <a:rPr lang="en-US" altLang="zh-CN" dirty="0" err="1" smtClean="0"/>
              <a:t>idx</a:t>
            </a:r>
            <a:r>
              <a:rPr lang="en-US" altLang="zh-CN" dirty="0" smtClean="0"/>
              <a:t>]=c;</a:t>
            </a:r>
          </a:p>
          <a:p>
            <a:r>
              <a:rPr lang="en-US" altLang="zh-CN" dirty="0" smtClean="0"/>
              <a:t>                   </a:t>
            </a:r>
            <a:r>
              <a:rPr lang="en-US" altLang="zh-CN" dirty="0" err="1" smtClean="0"/>
              <a:t>idx</a:t>
            </a:r>
            <a:r>
              <a:rPr lang="en-US" altLang="zh-CN" dirty="0" smtClean="0"/>
              <a:t>++;</a:t>
            </a:r>
          </a:p>
          <a:p>
            <a:r>
              <a:rPr lang="en-US" altLang="zh-CN" dirty="0" smtClean="0"/>
              <a:t>              }</a:t>
            </a:r>
          </a:p>
          <a:p>
            <a:r>
              <a:rPr lang="en-US" altLang="zh-CN" dirty="0" smtClean="0"/>
              <a:t>      }</a:t>
            </a:r>
          </a:p>
          <a:p>
            <a:r>
              <a:rPr lang="en-US" altLang="zh-CN" dirty="0" smtClean="0"/>
              <a:t>      public char pop{</a:t>
            </a:r>
          </a:p>
          <a:p>
            <a:r>
              <a:rPr lang="en-US" altLang="zh-CN" dirty="0" smtClean="0"/>
              <a:t>           </a:t>
            </a:r>
            <a:r>
              <a:rPr lang="en-US" altLang="zh-CN" dirty="0" smtClean="0">
                <a:solidFill>
                  <a:srgbClr val="C00000"/>
                </a:solidFill>
              </a:rPr>
              <a:t>synchronized</a:t>
            </a:r>
            <a:r>
              <a:rPr lang="en-US" altLang="zh-CN" dirty="0" smtClean="0"/>
              <a:t>(this){</a:t>
            </a:r>
          </a:p>
          <a:p>
            <a:r>
              <a:rPr lang="en-US" altLang="zh-CN" dirty="0" smtClean="0"/>
              <a:t>                 </a:t>
            </a:r>
            <a:r>
              <a:rPr lang="en-US" altLang="zh-CN" dirty="0" err="1" smtClean="0"/>
              <a:t>idx</a:t>
            </a:r>
            <a:r>
              <a:rPr lang="en-US" altLang="zh-CN" dirty="0" smtClean="0"/>
              <a:t>--;</a:t>
            </a:r>
          </a:p>
          <a:p>
            <a:r>
              <a:rPr lang="en-US" altLang="zh-CN" dirty="0" smtClean="0"/>
              <a:t>                 </a:t>
            </a:r>
            <a:r>
              <a:rPr lang="en-US" altLang="zh-CN" dirty="0" err="1" smtClean="0"/>
              <a:t>retrurn</a:t>
            </a:r>
            <a:r>
              <a:rPr lang="en-US" altLang="zh-CN" dirty="0" smtClean="0"/>
              <a:t> data[</a:t>
            </a:r>
            <a:r>
              <a:rPr lang="en-US" altLang="zh-CN" dirty="0" err="1" smtClean="0"/>
              <a:t>idx</a:t>
            </a:r>
            <a:r>
              <a:rPr lang="en-US" altLang="zh-CN" dirty="0" smtClean="0"/>
              <a:t>];</a:t>
            </a:r>
          </a:p>
          <a:p>
            <a:r>
              <a:rPr lang="en-US" altLang="zh-CN" dirty="0" smtClean="0"/>
              <a:t>           }</a:t>
            </a:r>
          </a:p>
          <a:p>
            <a:r>
              <a:rPr lang="en-US" altLang="zh-CN" dirty="0" smtClean="0"/>
              <a:t>      }</a:t>
            </a:r>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4" name="TextBox 3"/>
          <p:cNvSpPr txBox="1"/>
          <p:nvPr/>
        </p:nvSpPr>
        <p:spPr>
          <a:xfrm>
            <a:off x="323528" y="980728"/>
            <a:ext cx="8424936" cy="4816703"/>
          </a:xfrm>
          <a:prstGeom prst="rect">
            <a:avLst/>
          </a:prstGeom>
          <a:noFill/>
        </p:spPr>
        <p:txBody>
          <a:bodyPr wrap="square" rtlCol="0">
            <a:spAutoFit/>
          </a:bodyPr>
          <a:lstStyle/>
          <a:p>
            <a:pPr>
              <a:spcAft>
                <a:spcPts val="600"/>
              </a:spcAft>
              <a:buFont typeface="Wingdings" pitchFamily="2" charset="2"/>
              <a:buChar char="n"/>
            </a:pPr>
            <a:r>
              <a:rPr lang="zh-CN" altLang="en-US" sz="3200" b="1" dirty="0" smtClean="0">
                <a:solidFill>
                  <a:srgbClr val="FF0000"/>
                </a:solidFill>
                <a:latin typeface="Arial" pitchFamily="34" charset="0"/>
                <a:ea typeface="华文细黑" pitchFamily="2" charset="-122"/>
                <a:cs typeface="Arial" pitchFamily="34" charset="0"/>
              </a:rPr>
              <a:t>线程同步</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在多个线程共享同一资源的情况下，如果不加以任何控制，有可能产生访问冲突和数据不一致。</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为了解决这样的问题，就需要给多个线程共享的资源</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如堆栈</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加锁，当一个线程访问共享资源时，就会被共享的资源加锁，其它线程就不能访问被加了锁的资源，直到共享资源的锁被释放为止。这种确保在同一时刻只允许一个线程访问共享资源的机制，称为</a:t>
            </a:r>
            <a:r>
              <a:rPr lang="zh-CN" altLang="en-US" sz="2600" b="1" dirty="0" smtClean="0">
                <a:solidFill>
                  <a:srgbClr val="FF00FF"/>
                </a:solidFill>
                <a:latin typeface="Arial" pitchFamily="34" charset="0"/>
                <a:ea typeface="华文细黑" pitchFamily="2" charset="-122"/>
                <a:cs typeface="Arial" pitchFamily="34" charset="0"/>
              </a:rPr>
              <a:t>线程同步</a:t>
            </a:r>
            <a:r>
              <a:rPr lang="zh-CN" altLang="en-US" sz="2600" b="1" dirty="0" smtClean="0">
                <a:solidFill>
                  <a:srgbClr val="0000FF"/>
                </a:solidFill>
                <a:latin typeface="Arial" pitchFamily="34" charset="0"/>
                <a:ea typeface="华文细黑" pitchFamily="2" charset="-122"/>
                <a:cs typeface="Arial" pitchFamily="34" charset="0"/>
              </a:rPr>
              <a:t>。</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在</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中，使用关键字</a:t>
            </a:r>
            <a:r>
              <a:rPr lang="en-US" altLang="zh-CN" sz="2600" b="1" dirty="0" smtClean="0">
                <a:solidFill>
                  <a:srgbClr val="C00000"/>
                </a:solidFill>
                <a:latin typeface="Arial" pitchFamily="34" charset="0"/>
                <a:ea typeface="华文细黑" pitchFamily="2" charset="-122"/>
                <a:cs typeface="Arial" pitchFamily="34" charset="0"/>
              </a:rPr>
              <a:t>synchronized</a:t>
            </a:r>
            <a:r>
              <a:rPr lang="zh-CN" altLang="en-US" sz="2600" b="1" dirty="0" smtClean="0">
                <a:solidFill>
                  <a:srgbClr val="0000FF"/>
                </a:solidFill>
                <a:latin typeface="Arial" pitchFamily="34" charset="0"/>
                <a:ea typeface="华文细黑" pitchFamily="2" charset="-122"/>
                <a:cs typeface="Arial" pitchFamily="34" charset="0"/>
              </a:rPr>
              <a:t>来保证线程同步。</a:t>
            </a:r>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b="1" dirty="0" smtClean="0">
                <a:solidFill>
                  <a:srgbClr val="0000FF"/>
                </a:solidFill>
                <a:latin typeface="Arial" pitchFamily="34" charset="0"/>
                <a:ea typeface="华文细黑" pitchFamily="2" charset="-122"/>
                <a:cs typeface="Arial" pitchFamily="34" charset="0"/>
              </a:rPr>
              <a:t>synchronized</a:t>
            </a:r>
            <a:r>
              <a:rPr lang="zh-CN" altLang="en-US" sz="2600" b="1" dirty="0" smtClean="0">
                <a:solidFill>
                  <a:srgbClr val="0000FF"/>
                </a:solidFill>
                <a:latin typeface="Arial" pitchFamily="34" charset="0"/>
                <a:ea typeface="华文细黑" pitchFamily="2" charset="-122"/>
                <a:cs typeface="Arial" pitchFamily="34" charset="0"/>
              </a:rPr>
              <a:t>可用于方法和语句块，分别称为</a:t>
            </a:r>
            <a:r>
              <a:rPr lang="zh-CN" altLang="en-US" sz="2600" b="1" u="sng" dirty="0" smtClean="0">
                <a:solidFill>
                  <a:srgbClr val="FF00FF"/>
                </a:solidFill>
                <a:latin typeface="Arial" pitchFamily="34" charset="0"/>
                <a:ea typeface="华文细黑" pitchFamily="2" charset="-122"/>
                <a:cs typeface="Arial" pitchFamily="34" charset="0"/>
              </a:rPr>
              <a:t>方法同步</a:t>
            </a:r>
            <a:r>
              <a:rPr lang="zh-CN" altLang="en-US" sz="2600" b="1" dirty="0" smtClean="0">
                <a:solidFill>
                  <a:srgbClr val="0000FF"/>
                </a:solidFill>
                <a:latin typeface="Arial" pitchFamily="34" charset="0"/>
                <a:ea typeface="华文细黑" pitchFamily="2" charset="-122"/>
                <a:cs typeface="Arial" pitchFamily="34" charset="0"/>
              </a:rPr>
              <a:t>和</a:t>
            </a:r>
            <a:r>
              <a:rPr lang="zh-CN" altLang="en-US" sz="2600" b="1" dirty="0" smtClean="0">
                <a:solidFill>
                  <a:srgbClr val="FF00FF"/>
                </a:solidFill>
                <a:latin typeface="Arial" pitchFamily="34" charset="0"/>
                <a:ea typeface="华文细黑" pitchFamily="2" charset="-122"/>
                <a:cs typeface="Arial" pitchFamily="34" charset="0"/>
              </a:rPr>
              <a:t>语句块同步</a:t>
            </a:r>
            <a:r>
              <a:rPr lang="zh-CN" altLang="en-US" sz="2600" b="1" dirty="0" smtClean="0">
                <a:solidFill>
                  <a:srgbClr val="0000FF"/>
                </a:solidFill>
                <a:latin typeface="Arial" pitchFamily="34" charset="0"/>
                <a:ea typeface="华文细黑" pitchFamily="2" charset="-122"/>
                <a:cs typeface="Arial" pitchFamily="34" charset="0"/>
              </a:rPr>
              <a:t>。</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1216571" y="1472480"/>
            <a:ext cx="7531893" cy="4476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a:t>11.7</a:t>
            </a:r>
            <a:r>
              <a:rPr lang="zh-CN" altLang="en-US" dirty="0"/>
              <a:t> 线程的同步</a:t>
            </a:r>
          </a:p>
        </p:txBody>
      </p:sp>
      <p:sp>
        <p:nvSpPr>
          <p:cNvPr id="4" name="矩形 3"/>
          <p:cNvSpPr/>
          <p:nvPr/>
        </p:nvSpPr>
        <p:spPr>
          <a:xfrm>
            <a:off x="1785390" y="2148813"/>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同步方法</a:t>
            </a:r>
            <a:endParaRPr lang="zh-CN" altLang="en-US" dirty="0"/>
          </a:p>
        </p:txBody>
      </p:sp>
      <p:sp>
        <p:nvSpPr>
          <p:cNvPr id="5" name="矩形 4"/>
          <p:cNvSpPr/>
          <p:nvPr/>
        </p:nvSpPr>
        <p:spPr>
          <a:xfrm>
            <a:off x="4593702" y="2175227"/>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同步方法</a:t>
            </a:r>
            <a:endParaRPr lang="zh-CN" altLang="en-US" dirty="0"/>
          </a:p>
        </p:txBody>
      </p:sp>
      <p:sp>
        <p:nvSpPr>
          <p:cNvPr id="6" name="矩形 5"/>
          <p:cNvSpPr/>
          <p:nvPr/>
        </p:nvSpPr>
        <p:spPr>
          <a:xfrm>
            <a:off x="3380700" y="2163147"/>
            <a:ext cx="92497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7" name="矩形 6"/>
          <p:cNvSpPr/>
          <p:nvPr/>
        </p:nvSpPr>
        <p:spPr>
          <a:xfrm>
            <a:off x="1799342" y="2972161"/>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同步方法</a:t>
            </a:r>
            <a:endParaRPr lang="zh-CN" altLang="en-US" dirty="0"/>
          </a:p>
        </p:txBody>
      </p:sp>
      <p:sp>
        <p:nvSpPr>
          <p:cNvPr id="8" name="矩形 7"/>
          <p:cNvSpPr/>
          <p:nvPr/>
        </p:nvSpPr>
        <p:spPr>
          <a:xfrm>
            <a:off x="4608216" y="2998575"/>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同步方法</a:t>
            </a:r>
            <a:endParaRPr lang="zh-CN" altLang="en-US" dirty="0"/>
          </a:p>
        </p:txBody>
      </p:sp>
      <p:sp>
        <p:nvSpPr>
          <p:cNvPr id="9" name="矩形 8"/>
          <p:cNvSpPr/>
          <p:nvPr/>
        </p:nvSpPr>
        <p:spPr>
          <a:xfrm>
            <a:off x="3395214" y="2986495"/>
            <a:ext cx="92497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0" name="矩形 9"/>
          <p:cNvSpPr/>
          <p:nvPr/>
        </p:nvSpPr>
        <p:spPr>
          <a:xfrm>
            <a:off x="1641374" y="4165037"/>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非</a:t>
            </a:r>
            <a:r>
              <a:rPr lang="zh-CN" altLang="en-US" dirty="0" smtClean="0"/>
              <a:t>同步方法</a:t>
            </a:r>
            <a:endParaRPr lang="zh-CN" altLang="en-US" dirty="0"/>
          </a:p>
        </p:txBody>
      </p:sp>
      <p:sp>
        <p:nvSpPr>
          <p:cNvPr id="11" name="矩形 10"/>
          <p:cNvSpPr/>
          <p:nvPr/>
        </p:nvSpPr>
        <p:spPr>
          <a:xfrm>
            <a:off x="4593702" y="4191451"/>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非同步方法</a:t>
            </a:r>
            <a:endParaRPr lang="zh-CN" altLang="en-US" dirty="0"/>
          </a:p>
        </p:txBody>
      </p:sp>
      <p:sp>
        <p:nvSpPr>
          <p:cNvPr id="12" name="矩形 11"/>
          <p:cNvSpPr/>
          <p:nvPr/>
        </p:nvSpPr>
        <p:spPr>
          <a:xfrm>
            <a:off x="3380700" y="4179371"/>
            <a:ext cx="92497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3" name="矩形 12"/>
          <p:cNvSpPr/>
          <p:nvPr/>
        </p:nvSpPr>
        <p:spPr>
          <a:xfrm>
            <a:off x="1655888" y="4988385"/>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非同步方法</a:t>
            </a:r>
            <a:endParaRPr lang="zh-CN" altLang="en-US" dirty="0"/>
          </a:p>
        </p:txBody>
      </p:sp>
      <p:sp>
        <p:nvSpPr>
          <p:cNvPr id="14" name="矩形 13"/>
          <p:cNvSpPr/>
          <p:nvPr/>
        </p:nvSpPr>
        <p:spPr>
          <a:xfrm>
            <a:off x="4608216" y="5014799"/>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非同步方法</a:t>
            </a:r>
            <a:endParaRPr lang="zh-CN" altLang="en-US" dirty="0"/>
          </a:p>
        </p:txBody>
      </p:sp>
      <p:sp>
        <p:nvSpPr>
          <p:cNvPr id="15" name="矩形 14"/>
          <p:cNvSpPr/>
          <p:nvPr/>
        </p:nvSpPr>
        <p:spPr>
          <a:xfrm>
            <a:off x="3395214" y="5002719"/>
            <a:ext cx="92497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6" name="圆角矩形 15"/>
          <p:cNvSpPr/>
          <p:nvPr/>
        </p:nvSpPr>
        <p:spPr>
          <a:xfrm>
            <a:off x="1425350" y="1918455"/>
            <a:ext cx="4896544" cy="1944216"/>
          </a:xfrm>
          <a:prstGeom prst="roundRect">
            <a:avLst/>
          </a:prstGeom>
          <a:noFill/>
          <a:ln>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矩形 16"/>
          <p:cNvSpPr/>
          <p:nvPr/>
        </p:nvSpPr>
        <p:spPr>
          <a:xfrm>
            <a:off x="7251372" y="2492896"/>
            <a:ext cx="100811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endParaRPr lang="zh-CN" altLang="en-US" dirty="0"/>
          </a:p>
        </p:txBody>
      </p:sp>
      <p:sp>
        <p:nvSpPr>
          <p:cNvPr id="18" name="矩形 17"/>
          <p:cNvSpPr/>
          <p:nvPr/>
        </p:nvSpPr>
        <p:spPr>
          <a:xfrm>
            <a:off x="7251372" y="3999520"/>
            <a:ext cx="100811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endParaRPr lang="zh-CN" altLang="en-US" dirty="0"/>
          </a:p>
        </p:txBody>
      </p:sp>
      <p:sp>
        <p:nvSpPr>
          <p:cNvPr id="19" name="矩形 18"/>
          <p:cNvSpPr/>
          <p:nvPr/>
        </p:nvSpPr>
        <p:spPr>
          <a:xfrm>
            <a:off x="7265886" y="3348864"/>
            <a:ext cx="1008112" cy="4056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20" name="圆角矩形 19"/>
          <p:cNvSpPr/>
          <p:nvPr/>
        </p:nvSpPr>
        <p:spPr>
          <a:xfrm>
            <a:off x="6963340" y="1691623"/>
            <a:ext cx="1512168" cy="3114319"/>
          </a:xfrm>
          <a:prstGeom prst="roundRect">
            <a:avLst/>
          </a:prstGeom>
          <a:noFill/>
          <a:ln>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24" name="肘形连接符 23"/>
          <p:cNvCxnSpPr>
            <a:stCxn id="20" idx="2"/>
            <a:endCxn id="29" idx="2"/>
          </p:cNvCxnSpPr>
          <p:nvPr/>
        </p:nvCxnSpPr>
        <p:spPr>
          <a:xfrm rot="5400000" flipH="1">
            <a:off x="3556008" y="642527"/>
            <a:ext cx="1896549" cy="6430283"/>
          </a:xfrm>
          <a:prstGeom prst="bentConnector4">
            <a:avLst>
              <a:gd name="adj1" fmla="val -67155"/>
              <a:gd name="adj2" fmla="val 103555"/>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圆柱形 28"/>
          <p:cNvSpPr/>
          <p:nvPr/>
        </p:nvSpPr>
        <p:spPr>
          <a:xfrm>
            <a:off x="1289141" y="2549353"/>
            <a:ext cx="331305" cy="72008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4" name="椭圆 33"/>
          <p:cNvSpPr/>
          <p:nvPr/>
        </p:nvSpPr>
        <p:spPr>
          <a:xfrm>
            <a:off x="251520" y="2660396"/>
            <a:ext cx="144016" cy="11992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a:stCxn id="34" idx="6"/>
          </p:cNvCxnSpPr>
          <p:nvPr/>
        </p:nvCxnSpPr>
        <p:spPr>
          <a:xfrm flipV="1">
            <a:off x="395536" y="2720357"/>
            <a:ext cx="893605" cy="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34698" y="1491568"/>
            <a:ext cx="1130426" cy="400110"/>
          </a:xfrm>
          <a:prstGeom prst="rect">
            <a:avLst/>
          </a:prstGeom>
          <a:noFill/>
        </p:spPr>
        <p:txBody>
          <a:bodyPr wrap="square" rtlCol="0">
            <a:spAutoFit/>
          </a:bodyPr>
          <a:lstStyle/>
          <a:p>
            <a:pPr algn="ctr"/>
            <a:r>
              <a:rPr lang="zh-CN" altLang="en-US" sz="2000" b="1" dirty="0"/>
              <a:t>对象</a:t>
            </a:r>
          </a:p>
        </p:txBody>
      </p:sp>
      <p:sp>
        <p:nvSpPr>
          <p:cNvPr id="38" name="TextBox 37"/>
          <p:cNvSpPr txBox="1"/>
          <p:nvPr/>
        </p:nvSpPr>
        <p:spPr>
          <a:xfrm>
            <a:off x="395536" y="2267580"/>
            <a:ext cx="813791" cy="369332"/>
          </a:xfrm>
          <a:prstGeom prst="rect">
            <a:avLst/>
          </a:prstGeom>
          <a:noFill/>
        </p:spPr>
        <p:txBody>
          <a:bodyPr wrap="square" rtlCol="0">
            <a:spAutoFit/>
          </a:bodyPr>
          <a:lstStyle/>
          <a:p>
            <a:pPr algn="ctr"/>
            <a:r>
              <a:rPr lang="zh-CN" altLang="en-US" dirty="0" smtClean="0"/>
              <a:t>线程</a:t>
            </a:r>
            <a:endParaRPr lang="en-US" altLang="zh-CN" dirty="0" smtClean="0"/>
          </a:p>
        </p:txBody>
      </p:sp>
      <p:sp>
        <p:nvSpPr>
          <p:cNvPr id="41" name="TextBox 40"/>
          <p:cNvSpPr txBox="1"/>
          <p:nvPr/>
        </p:nvSpPr>
        <p:spPr>
          <a:xfrm>
            <a:off x="214376" y="3377893"/>
            <a:ext cx="813791" cy="369332"/>
          </a:xfrm>
          <a:prstGeom prst="rect">
            <a:avLst/>
          </a:prstGeom>
          <a:noFill/>
        </p:spPr>
        <p:txBody>
          <a:bodyPr wrap="square" rtlCol="0">
            <a:spAutoFit/>
          </a:bodyPr>
          <a:lstStyle/>
          <a:p>
            <a:pPr algn="ctr"/>
            <a:r>
              <a:rPr lang="zh-CN" altLang="en-US" dirty="0" smtClean="0"/>
              <a:t>线程</a:t>
            </a:r>
            <a:endParaRPr lang="en-US" altLang="zh-CN" dirty="0" smtClean="0"/>
          </a:p>
        </p:txBody>
      </p:sp>
      <p:cxnSp>
        <p:nvCxnSpPr>
          <p:cNvPr id="43" name="直接箭头连接符 42"/>
          <p:cNvCxnSpPr>
            <a:stCxn id="16" idx="3"/>
          </p:cNvCxnSpPr>
          <p:nvPr/>
        </p:nvCxnSpPr>
        <p:spPr>
          <a:xfrm>
            <a:off x="6321894" y="2890563"/>
            <a:ext cx="641446"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60725" y="2475730"/>
            <a:ext cx="813791" cy="369332"/>
          </a:xfrm>
          <a:prstGeom prst="rect">
            <a:avLst/>
          </a:prstGeom>
          <a:noFill/>
        </p:spPr>
        <p:txBody>
          <a:bodyPr wrap="square" rtlCol="0">
            <a:spAutoFit/>
          </a:bodyPr>
          <a:lstStyle/>
          <a:p>
            <a:pPr algn="ctr"/>
            <a:r>
              <a:rPr lang="en-US" altLang="zh-CN" dirty="0" smtClean="0"/>
              <a:t>wait</a:t>
            </a:r>
          </a:p>
        </p:txBody>
      </p:sp>
      <p:sp>
        <p:nvSpPr>
          <p:cNvPr id="46" name="TextBox 45"/>
          <p:cNvSpPr txBox="1"/>
          <p:nvPr/>
        </p:nvSpPr>
        <p:spPr>
          <a:xfrm>
            <a:off x="6403979" y="5025701"/>
            <a:ext cx="1336373" cy="646331"/>
          </a:xfrm>
          <a:prstGeom prst="rect">
            <a:avLst/>
          </a:prstGeom>
          <a:noFill/>
        </p:spPr>
        <p:txBody>
          <a:bodyPr wrap="square" rtlCol="0">
            <a:spAutoFit/>
          </a:bodyPr>
          <a:lstStyle/>
          <a:p>
            <a:pPr algn="ctr"/>
            <a:r>
              <a:rPr lang="en-US" altLang="zh-CN" dirty="0" smtClean="0"/>
              <a:t>notifyAll/notify</a:t>
            </a:r>
          </a:p>
        </p:txBody>
      </p:sp>
      <p:sp>
        <p:nvSpPr>
          <p:cNvPr id="48" name="TextBox 47"/>
          <p:cNvSpPr txBox="1"/>
          <p:nvPr/>
        </p:nvSpPr>
        <p:spPr>
          <a:xfrm>
            <a:off x="5220072" y="6093296"/>
            <a:ext cx="1967317" cy="369332"/>
          </a:xfrm>
          <a:prstGeom prst="rect">
            <a:avLst/>
          </a:prstGeom>
          <a:noFill/>
        </p:spPr>
        <p:txBody>
          <a:bodyPr wrap="square" rtlCol="0">
            <a:spAutoFit/>
          </a:bodyPr>
          <a:lstStyle/>
          <a:p>
            <a:pPr algn="ctr"/>
            <a:r>
              <a:rPr lang="zh-CN" altLang="en-US" dirty="0" smtClean="0"/>
              <a:t>结束等待时间到</a:t>
            </a:r>
            <a:endParaRPr lang="en-US" altLang="zh-CN" dirty="0" smtClean="0"/>
          </a:p>
        </p:txBody>
      </p:sp>
      <p:sp>
        <p:nvSpPr>
          <p:cNvPr id="49" name="TextBox 48"/>
          <p:cNvSpPr txBox="1"/>
          <p:nvPr/>
        </p:nvSpPr>
        <p:spPr>
          <a:xfrm>
            <a:off x="7164288" y="1700808"/>
            <a:ext cx="1162980" cy="646331"/>
          </a:xfrm>
          <a:prstGeom prst="rect">
            <a:avLst/>
          </a:prstGeom>
          <a:noFill/>
        </p:spPr>
        <p:txBody>
          <a:bodyPr wrap="square" rtlCol="0">
            <a:spAutoFit/>
          </a:bodyPr>
          <a:lstStyle/>
          <a:p>
            <a:pPr algn="ctr"/>
            <a:r>
              <a:rPr lang="zh-CN" altLang="en-US" dirty="0" smtClean="0"/>
              <a:t>等候集</a:t>
            </a:r>
            <a:r>
              <a:rPr lang="en-US" altLang="zh-CN" dirty="0" smtClean="0"/>
              <a:t>(wait set)</a:t>
            </a:r>
          </a:p>
        </p:txBody>
      </p:sp>
      <p:sp>
        <p:nvSpPr>
          <p:cNvPr id="52" name="TextBox 51"/>
          <p:cNvSpPr txBox="1"/>
          <p:nvPr/>
        </p:nvSpPr>
        <p:spPr>
          <a:xfrm>
            <a:off x="1137319" y="2152757"/>
            <a:ext cx="590015" cy="369332"/>
          </a:xfrm>
          <a:prstGeom prst="rect">
            <a:avLst/>
          </a:prstGeom>
          <a:noFill/>
        </p:spPr>
        <p:txBody>
          <a:bodyPr wrap="square" rtlCol="0">
            <a:spAutoFit/>
          </a:bodyPr>
          <a:lstStyle/>
          <a:p>
            <a:pPr algn="ctr"/>
            <a:r>
              <a:rPr lang="zh-CN" altLang="en-US" b="1" dirty="0" smtClean="0"/>
              <a:t>锁</a:t>
            </a:r>
            <a:endParaRPr lang="en-US" altLang="zh-CN" b="1" dirty="0" smtClean="0"/>
          </a:p>
        </p:txBody>
      </p:sp>
    </p:spTree>
    <p:extLst>
      <p:ext uri="{BB962C8B-B14F-4D97-AF65-F5344CB8AC3E}">
        <p14:creationId xmlns:p14="http://schemas.microsoft.com/office/powerpoint/2010/main" val="24133034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4" name="TextBox 3"/>
          <p:cNvSpPr txBox="1"/>
          <p:nvPr/>
        </p:nvSpPr>
        <p:spPr>
          <a:xfrm>
            <a:off x="323528" y="1028343"/>
            <a:ext cx="8424936" cy="4031873"/>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方法同步</a:t>
            </a:r>
            <a:endParaRPr lang="en-US" altLang="zh-CN" sz="28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实例方法同步：</a:t>
            </a:r>
            <a:r>
              <a:rPr lang="zh-CN" altLang="en-US" sz="2600" b="1" dirty="0" smtClean="0">
                <a:latin typeface="Arial" pitchFamily="34" charset="0"/>
                <a:ea typeface="华文细黑" pitchFamily="2" charset="-122"/>
                <a:cs typeface="Arial" pitchFamily="34" charset="0"/>
              </a:rPr>
              <a:t>对于实例方法，</a:t>
            </a:r>
            <a:r>
              <a:rPr lang="en-US" altLang="zh-CN" sz="2600" b="1" dirty="0" smtClean="0">
                <a:latin typeface="Arial" pitchFamily="34" charset="0"/>
                <a:ea typeface="华文细黑" pitchFamily="2" charset="-122"/>
                <a:cs typeface="Arial" pitchFamily="34" charset="0"/>
              </a:rPr>
              <a:t> synchronized</a:t>
            </a:r>
            <a:r>
              <a:rPr lang="zh-CN" altLang="en-US" sz="2600" b="1" dirty="0" smtClean="0">
                <a:latin typeface="Arial" pitchFamily="34" charset="0"/>
                <a:ea typeface="华文细黑" pitchFamily="2" charset="-122"/>
                <a:cs typeface="Arial" pitchFamily="34" charset="0"/>
              </a:rPr>
              <a:t>关键字指定的同步内容是该方法中的所有语句，指定的锁是该方法所在的对象。</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静态方法同步：</a:t>
            </a:r>
            <a:r>
              <a:rPr lang="zh-CN" altLang="en-US" sz="2600" b="1" dirty="0" smtClean="0">
                <a:latin typeface="Arial" pitchFamily="34" charset="0"/>
                <a:ea typeface="华文细黑" pitchFamily="2" charset="-122"/>
                <a:cs typeface="Arial" pitchFamily="34" charset="0"/>
              </a:rPr>
              <a:t>对于类方法，</a:t>
            </a:r>
            <a:r>
              <a:rPr lang="en-US" altLang="zh-CN" sz="2600" b="1" dirty="0" smtClean="0">
                <a:latin typeface="Arial" pitchFamily="34" charset="0"/>
                <a:ea typeface="华文细黑" pitchFamily="2" charset="-122"/>
                <a:cs typeface="Arial" pitchFamily="34" charset="0"/>
              </a:rPr>
              <a:t> synchronized</a:t>
            </a:r>
            <a:r>
              <a:rPr lang="zh-CN" altLang="en-US" sz="2600" b="1" dirty="0" smtClean="0">
                <a:latin typeface="Arial" pitchFamily="34" charset="0"/>
                <a:ea typeface="华文细黑" pitchFamily="2" charset="-122"/>
                <a:cs typeface="Arial" pitchFamily="34" charset="0"/>
              </a:rPr>
              <a:t>关键字指定的锁是整个类，指定的同步内容是方法中的所有语句。只要有一个实例的线程调用了被同步的方法，整个类就被指定所锁，其它实例的线程在没有获得这个锁之前是无法调用这个类中被同步的方法。</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260648"/>
            <a:ext cx="5148064" cy="6264696"/>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716016" y="260648"/>
            <a:ext cx="4407002" cy="4896544"/>
          </a:xfrm>
          <a:prstGeom prst="rect">
            <a:avLst/>
          </a:prstGeom>
          <a:noFill/>
          <a:ln w="9525">
            <a:solidFill>
              <a:srgbClr val="C00000"/>
            </a:solid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139952" y="5517232"/>
            <a:ext cx="4244305" cy="5320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0" y="72008"/>
            <a:ext cx="5353050" cy="6785992"/>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839050" y="116632"/>
            <a:ext cx="4283968" cy="4896544"/>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707904" y="5373216"/>
            <a:ext cx="4536504" cy="75284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11.1</a:t>
            </a:r>
            <a:r>
              <a:rPr lang="zh-CN" altLang="en-US" dirty="0" smtClean="0"/>
              <a:t> 线程和多线程</a:t>
            </a:r>
            <a:endParaRPr lang="zh-CN" altLang="en-US" dirty="0"/>
          </a:p>
        </p:txBody>
      </p:sp>
      <p:sp>
        <p:nvSpPr>
          <p:cNvPr id="5" name="TextBox 4"/>
          <p:cNvSpPr txBox="1"/>
          <p:nvPr/>
        </p:nvSpPr>
        <p:spPr>
          <a:xfrm>
            <a:off x="361628" y="980728"/>
            <a:ext cx="8496944" cy="4955203"/>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两者的粒度不同，</a:t>
            </a:r>
            <a:r>
              <a:rPr lang="zh-CN" altLang="en-US" sz="2600" b="1" dirty="0" smtClean="0">
                <a:latin typeface="Arial" pitchFamily="34" charset="0"/>
                <a:ea typeface="华文细黑" pitchFamily="2" charset="-122"/>
                <a:cs typeface="Arial" pitchFamily="34" charset="0"/>
              </a:rPr>
              <a:t>是两个不同层次上的概念。进程是操作系统来管理的，而线程则是在一个程序</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进程</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内。</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不同进程的代码、内部数据和状态都是完全独立的，而一个程序内的多线程是共享同一块内存空间和同一组系统资源，又可能相互影响。</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线程本身的数据通常只有寄存器数据，以及一个程序执行时使用的堆栈，所以线程的切换比进程切换的负担要小。</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为了达到多线程的效果，</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语言把线程或执行环境当作一个封装对象，包含</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及自己的程序代码和数据，由虚拟机提供控制。</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类库中的类</a:t>
            </a:r>
            <a:r>
              <a:rPr lang="en-US" altLang="zh-CN" sz="2600" b="1" dirty="0" err="1" smtClean="0">
                <a:solidFill>
                  <a:srgbClr val="FF0000"/>
                </a:solidFill>
                <a:latin typeface="Arial" pitchFamily="34" charset="0"/>
                <a:ea typeface="华文细黑" pitchFamily="2" charset="-122"/>
                <a:cs typeface="Arial" pitchFamily="34" charset="0"/>
              </a:rPr>
              <a:t>java.lang.Thread</a:t>
            </a:r>
            <a:r>
              <a:rPr lang="zh-CN" altLang="en-US" sz="2600" b="1" dirty="0" smtClean="0">
                <a:latin typeface="Arial" pitchFamily="34" charset="0"/>
                <a:ea typeface="华文细黑" pitchFamily="2" charset="-122"/>
                <a:cs typeface="Arial" pitchFamily="34" charset="0"/>
              </a:rPr>
              <a:t>允许创建这样的线程，并可控制所创建的线程。</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lide(fromBottom)">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4" name="TextBox 3"/>
          <p:cNvSpPr txBox="1"/>
          <p:nvPr/>
        </p:nvSpPr>
        <p:spPr>
          <a:xfrm>
            <a:off x="323528" y="1028343"/>
            <a:ext cx="8424936" cy="2431435"/>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语句块同步</a:t>
            </a:r>
            <a:endParaRPr lang="en-US" altLang="zh-CN" sz="28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用</a:t>
            </a:r>
            <a:r>
              <a:rPr lang="en-US" altLang="zh-CN" sz="2600" b="1" dirty="0" smtClean="0">
                <a:latin typeface="Arial" pitchFamily="34" charset="0"/>
                <a:ea typeface="华文细黑" pitchFamily="2" charset="-122"/>
                <a:cs typeface="Arial" pitchFamily="34" charset="0"/>
              </a:rPr>
              <a:t> synchronized</a:t>
            </a:r>
            <a:r>
              <a:rPr lang="zh-CN" altLang="en-US" sz="2600" b="1" dirty="0" smtClean="0">
                <a:latin typeface="Arial" pitchFamily="34" charset="0"/>
                <a:ea typeface="华文细黑" pitchFamily="2" charset="-122"/>
                <a:cs typeface="Arial" pitchFamily="34" charset="0"/>
              </a:rPr>
              <a:t>关键字对方法进行同步，虽然简便易行，但在一定程度上会影响程序运行效率。</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为了解决这个问题，提供了语句块同步，以便缩小同步的范围，提高运行效率。</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1547664" y="3573016"/>
            <a:ext cx="5040560" cy="1631216"/>
          </a:xfrm>
          <a:prstGeom prst="rect">
            <a:avLst/>
          </a:prstGeom>
          <a:solidFill>
            <a:srgbClr val="FFFFCC"/>
          </a:solidFill>
          <a:ln>
            <a:solidFill>
              <a:srgbClr val="C00000"/>
            </a:solidFill>
          </a:ln>
        </p:spPr>
        <p:txBody>
          <a:bodyPr wrap="square" rtlCol="0">
            <a:spAutoFit/>
          </a:bodyPr>
          <a:lstStyle/>
          <a:p>
            <a:r>
              <a:rPr lang="zh-CN" altLang="en-US" sz="2000" dirty="0" smtClean="0"/>
              <a:t>方法名</a:t>
            </a:r>
            <a:r>
              <a:rPr lang="en-US" altLang="zh-CN" sz="2000" dirty="0" smtClean="0"/>
              <a:t>(){</a:t>
            </a:r>
          </a:p>
          <a:p>
            <a:r>
              <a:rPr lang="en-US" altLang="zh-CN" sz="2000" dirty="0" smtClean="0"/>
              <a:t>       …</a:t>
            </a:r>
          </a:p>
          <a:p>
            <a:r>
              <a:rPr lang="en-US" altLang="zh-CN" sz="2000" dirty="0" smtClean="0"/>
              <a:t>       </a:t>
            </a:r>
            <a:r>
              <a:rPr lang="en-US" altLang="zh-CN" sz="2000" dirty="0" smtClean="0">
                <a:solidFill>
                  <a:srgbClr val="C00000"/>
                </a:solidFill>
              </a:rPr>
              <a:t>synchronized</a:t>
            </a:r>
            <a:r>
              <a:rPr lang="en-US" altLang="zh-CN" sz="2000" dirty="0" smtClean="0"/>
              <a:t>(</a:t>
            </a:r>
            <a:r>
              <a:rPr lang="en-US" altLang="zh-CN" sz="2000" dirty="0" smtClean="0">
                <a:solidFill>
                  <a:srgbClr val="0000FF"/>
                </a:solidFill>
              </a:rPr>
              <a:t>lock</a:t>
            </a:r>
            <a:r>
              <a:rPr lang="en-US" altLang="zh-CN" sz="2000" dirty="0" smtClean="0"/>
              <a:t>){}//</a:t>
            </a:r>
            <a:r>
              <a:rPr lang="zh-CN" altLang="en-US" sz="2000" dirty="0" smtClean="0"/>
              <a:t>同步的代码段</a:t>
            </a:r>
            <a:endParaRPr lang="en-US" altLang="zh-CN" sz="2000" dirty="0" smtClean="0"/>
          </a:p>
          <a:p>
            <a:r>
              <a:rPr lang="en-US" altLang="zh-CN" sz="2000" dirty="0" smtClean="0"/>
              <a:t>       …</a:t>
            </a:r>
          </a:p>
          <a:p>
            <a:r>
              <a:rPr lang="en-US" altLang="zh-CN" sz="2000" dirty="0" smtClean="0"/>
              <a:t>}</a:t>
            </a:r>
            <a:endParaRPr lang="zh-CN" altLang="en-US" sz="2000" dirty="0"/>
          </a:p>
        </p:txBody>
      </p:sp>
      <p:sp>
        <p:nvSpPr>
          <p:cNvPr id="6" name="TextBox 5"/>
          <p:cNvSpPr txBox="1"/>
          <p:nvPr/>
        </p:nvSpPr>
        <p:spPr>
          <a:xfrm>
            <a:off x="467544" y="5456837"/>
            <a:ext cx="8208912" cy="492443"/>
          </a:xfrm>
          <a:prstGeom prst="rect">
            <a:avLst/>
          </a:prstGeom>
          <a:noFill/>
        </p:spPr>
        <p:txBody>
          <a:bodyPr wrap="square" rtlCol="0">
            <a:spAutoFit/>
          </a:bodyPr>
          <a:lstStyle/>
          <a:p>
            <a:r>
              <a:rPr lang="zh-CN" altLang="en-US" sz="2600" dirty="0" smtClean="0"/>
              <a:t>其中，</a:t>
            </a:r>
            <a:r>
              <a:rPr lang="en-US" altLang="zh-CN" sz="2600" dirty="0" smtClean="0"/>
              <a:t>lock</a:t>
            </a:r>
            <a:r>
              <a:rPr lang="zh-CN" altLang="en-US" sz="2600" dirty="0" smtClean="0"/>
              <a:t>取值可以是</a:t>
            </a:r>
            <a:r>
              <a:rPr lang="en-US" altLang="zh-CN" sz="2600" dirty="0" smtClean="0"/>
              <a:t>this</a:t>
            </a:r>
            <a:r>
              <a:rPr lang="zh-CN" altLang="en-US" sz="2600" dirty="0" smtClean="0"/>
              <a:t>、类名</a:t>
            </a:r>
            <a:r>
              <a:rPr lang="en-US" altLang="zh-CN" sz="2600" dirty="0" smtClean="0"/>
              <a:t>.class</a:t>
            </a:r>
            <a:r>
              <a:rPr lang="zh-CN" altLang="en-US" sz="2600" dirty="0" smtClean="0"/>
              <a:t>或者普通对象。</a:t>
            </a:r>
            <a:endParaRPr lang="zh-CN" altLang="en-US" sz="2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179512" y="3501008"/>
            <a:ext cx="8784976" cy="3083752"/>
          </a:xfrm>
          <a:prstGeom prst="rect">
            <a:avLst/>
          </a:prstGeom>
          <a:noFill/>
          <a:ln w="9525">
            <a:solidFill>
              <a:srgbClr val="C00000"/>
            </a:solid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179512" y="260648"/>
            <a:ext cx="8718145" cy="3168352"/>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11.9</a:t>
            </a:r>
            <a:r>
              <a:rPr lang="zh-CN" altLang="en-US" dirty="0" smtClean="0"/>
              <a:t> 线程交互</a:t>
            </a:r>
            <a:endParaRPr lang="zh-CN" altLang="en-US" dirty="0"/>
          </a:p>
        </p:txBody>
      </p:sp>
      <p:sp>
        <p:nvSpPr>
          <p:cNvPr id="4" name="TextBox 3"/>
          <p:cNvSpPr txBox="1"/>
          <p:nvPr/>
        </p:nvSpPr>
        <p:spPr>
          <a:xfrm>
            <a:off x="323528" y="980728"/>
            <a:ext cx="8424936" cy="1061829"/>
          </a:xfrm>
          <a:prstGeom prst="rect">
            <a:avLst/>
          </a:prstGeom>
          <a:noFill/>
        </p:spPr>
        <p:txBody>
          <a:bodyPr wrap="square" rtlCol="0">
            <a:spAutoFit/>
          </a:bodyPr>
          <a:lstStyle/>
          <a:p>
            <a:pPr>
              <a:spcAft>
                <a:spcPts val="600"/>
              </a:spcAft>
              <a:buFont typeface="Wingdings" pitchFamily="2" charset="2"/>
              <a:buChar char="n"/>
            </a:pPr>
            <a:r>
              <a:rPr lang="zh-CN" altLang="en-US" sz="3200" b="1" dirty="0" smtClean="0">
                <a:solidFill>
                  <a:srgbClr val="FF0000"/>
                </a:solidFill>
                <a:latin typeface="Arial" pitchFamily="34" charset="0"/>
                <a:ea typeface="华文细黑" pitchFamily="2" charset="-122"/>
                <a:cs typeface="Arial" pitchFamily="34" charset="0"/>
              </a:rPr>
              <a:t>问题提出</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生产者</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消费者问题</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5" name="矩形 4"/>
          <p:cNvSpPr/>
          <p:nvPr/>
        </p:nvSpPr>
        <p:spPr>
          <a:xfrm>
            <a:off x="611560" y="2348880"/>
            <a:ext cx="1512168"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生产者</a:t>
            </a:r>
            <a:endParaRPr lang="zh-CN" altLang="en-US" sz="2400" dirty="0"/>
          </a:p>
        </p:txBody>
      </p:sp>
      <p:sp>
        <p:nvSpPr>
          <p:cNvPr id="6" name="矩形 5"/>
          <p:cNvSpPr/>
          <p:nvPr/>
        </p:nvSpPr>
        <p:spPr>
          <a:xfrm>
            <a:off x="6732240" y="2349442"/>
            <a:ext cx="1512168"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消费者</a:t>
            </a:r>
            <a:endParaRPr lang="zh-CN" altLang="en-US" sz="2400" dirty="0"/>
          </a:p>
        </p:txBody>
      </p:sp>
      <p:sp>
        <p:nvSpPr>
          <p:cNvPr id="7" name="椭圆 6"/>
          <p:cNvSpPr/>
          <p:nvPr/>
        </p:nvSpPr>
        <p:spPr>
          <a:xfrm>
            <a:off x="3491880" y="2132856"/>
            <a:ext cx="1872208" cy="11521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dirty="0" smtClean="0"/>
              <a:t>共享</a:t>
            </a:r>
            <a:endParaRPr lang="en-US" altLang="zh-CN" sz="2400" dirty="0" smtClean="0"/>
          </a:p>
          <a:p>
            <a:pPr algn="ctr"/>
            <a:r>
              <a:rPr lang="zh-CN" altLang="en-US" sz="2400" dirty="0" smtClean="0"/>
              <a:t>对象</a:t>
            </a:r>
            <a:endParaRPr lang="zh-CN" altLang="en-US" sz="2400" dirty="0"/>
          </a:p>
        </p:txBody>
      </p:sp>
      <p:cxnSp>
        <p:nvCxnSpPr>
          <p:cNvPr id="9" name="直接箭头连接符 8"/>
          <p:cNvCxnSpPr>
            <a:stCxn id="5" idx="3"/>
            <a:endCxn id="7" idx="2"/>
          </p:cNvCxnSpPr>
          <p:nvPr/>
        </p:nvCxnSpPr>
        <p:spPr>
          <a:xfrm>
            <a:off x="2123728" y="2708920"/>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6"/>
            <a:endCxn id="6" idx="1"/>
          </p:cNvCxnSpPr>
          <p:nvPr/>
        </p:nvCxnSpPr>
        <p:spPr>
          <a:xfrm>
            <a:off x="5364088" y="2708920"/>
            <a:ext cx="1368152" cy="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11760" y="2339588"/>
            <a:ext cx="792088" cy="369332"/>
          </a:xfrm>
          <a:prstGeom prst="rect">
            <a:avLst/>
          </a:prstGeom>
          <a:noFill/>
        </p:spPr>
        <p:txBody>
          <a:bodyPr wrap="square" rtlCol="0">
            <a:spAutoFit/>
          </a:bodyPr>
          <a:lstStyle/>
          <a:p>
            <a:pPr algn="ctr"/>
            <a:r>
              <a:rPr lang="en-US" altLang="zh-CN" dirty="0" smtClean="0"/>
              <a:t>put</a:t>
            </a:r>
            <a:endParaRPr lang="zh-CN" altLang="en-US" dirty="0"/>
          </a:p>
        </p:txBody>
      </p:sp>
      <p:sp>
        <p:nvSpPr>
          <p:cNvPr id="15" name="TextBox 14"/>
          <p:cNvSpPr txBox="1"/>
          <p:nvPr/>
        </p:nvSpPr>
        <p:spPr>
          <a:xfrm>
            <a:off x="5580112" y="2348880"/>
            <a:ext cx="792088" cy="369332"/>
          </a:xfrm>
          <a:prstGeom prst="rect">
            <a:avLst/>
          </a:prstGeom>
          <a:noFill/>
        </p:spPr>
        <p:txBody>
          <a:bodyPr wrap="square" rtlCol="0">
            <a:spAutoFit/>
          </a:bodyPr>
          <a:lstStyle/>
          <a:p>
            <a:pPr algn="ctr"/>
            <a:r>
              <a:rPr lang="en-US" altLang="zh-CN" dirty="0" smtClean="0"/>
              <a:t>get</a:t>
            </a:r>
            <a:endParaRPr lang="zh-CN" altLang="en-US" dirty="0"/>
          </a:p>
        </p:txBody>
      </p:sp>
      <p:sp>
        <p:nvSpPr>
          <p:cNvPr id="16" name="TextBox 15"/>
          <p:cNvSpPr txBox="1"/>
          <p:nvPr/>
        </p:nvSpPr>
        <p:spPr>
          <a:xfrm>
            <a:off x="395536" y="3554139"/>
            <a:ext cx="8424936" cy="2631490"/>
          </a:xfrm>
          <a:prstGeom prst="rect">
            <a:avLst/>
          </a:prstGeom>
          <a:noFill/>
        </p:spPr>
        <p:txBody>
          <a:bodyPr wrap="square" rtlCol="0">
            <a:spAutoFit/>
          </a:bodyPr>
          <a:lstStyle/>
          <a:p>
            <a:pPr>
              <a:spcAft>
                <a:spcPts val="600"/>
              </a:spcAft>
              <a:buFont typeface="Wingdings" pitchFamily="2" charset="2"/>
              <a:buChar char="ü"/>
            </a:pPr>
            <a:r>
              <a:rPr lang="zh-CN" altLang="en-US" sz="2400" b="1" dirty="0" smtClean="0">
                <a:latin typeface="Arial" pitchFamily="34" charset="0"/>
                <a:ea typeface="华文细黑" pitchFamily="2" charset="-122"/>
                <a:cs typeface="Arial" pitchFamily="34" charset="0"/>
              </a:rPr>
              <a:t>生产者生产一个产品后放入共享对象中，而不管共享对象中是否已有产品；消费者从共享对象中取用产品，但不检测是否已经取过。</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若共享对象中只能存放一个数据，可能出现以下问题：</a:t>
            </a:r>
            <a:endParaRPr lang="en-US" altLang="zh-CN" sz="2600" b="1" dirty="0" smtClean="0">
              <a:latin typeface="Arial" pitchFamily="34" charset="0"/>
              <a:ea typeface="华文细黑" pitchFamily="2" charset="-122"/>
              <a:cs typeface="Arial" pitchFamily="34" charset="0"/>
            </a:endParaRPr>
          </a:p>
          <a:p>
            <a:pPr>
              <a:spcAft>
                <a:spcPts val="600"/>
              </a:spcAft>
              <a:buFont typeface="Arial" pitchFamily="34" charset="0"/>
              <a:buChar char="•"/>
            </a:pPr>
            <a:r>
              <a:rPr lang="zh-CN" altLang="en-US" sz="2600" b="1" dirty="0" smtClean="0">
                <a:solidFill>
                  <a:srgbClr val="C00000"/>
                </a:solidFill>
                <a:latin typeface="华文楷体" pitchFamily="2" charset="-122"/>
                <a:ea typeface="华文楷体" pitchFamily="2" charset="-122"/>
                <a:cs typeface="Arial" pitchFamily="34" charset="0"/>
              </a:rPr>
              <a:t>生产者比消费者快时，消费者会漏掉一些数据取不到。</a:t>
            </a:r>
            <a:endParaRPr lang="en-US" altLang="zh-CN" sz="2600" b="1" dirty="0" smtClean="0">
              <a:solidFill>
                <a:srgbClr val="C00000"/>
              </a:solidFill>
              <a:latin typeface="华文楷体" pitchFamily="2" charset="-122"/>
              <a:ea typeface="华文楷体" pitchFamily="2" charset="-122"/>
              <a:cs typeface="Arial" pitchFamily="34" charset="0"/>
            </a:endParaRPr>
          </a:p>
          <a:p>
            <a:pPr>
              <a:spcAft>
                <a:spcPts val="600"/>
              </a:spcAft>
              <a:buFont typeface="Arial" pitchFamily="34" charset="0"/>
              <a:buChar char="•"/>
            </a:pPr>
            <a:r>
              <a:rPr lang="zh-CN" altLang="en-US" sz="2600" b="1" dirty="0" smtClean="0">
                <a:solidFill>
                  <a:srgbClr val="C00000"/>
                </a:solidFill>
                <a:latin typeface="华文楷体" pitchFamily="2" charset="-122"/>
                <a:ea typeface="华文楷体" pitchFamily="2" charset="-122"/>
                <a:cs typeface="Arial" pitchFamily="34" charset="0"/>
              </a:rPr>
              <a:t>消费者比生产者快时，消费者取的数据相同。</a:t>
            </a:r>
            <a:endParaRPr lang="en-US" altLang="zh-CN" sz="2600" b="1" dirty="0" smtClean="0">
              <a:solidFill>
                <a:srgbClr val="C00000"/>
              </a:solidFill>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sp>
        <p:nvSpPr>
          <p:cNvPr id="4" name="TextBox 3"/>
          <p:cNvSpPr txBox="1"/>
          <p:nvPr/>
        </p:nvSpPr>
        <p:spPr>
          <a:xfrm>
            <a:off x="323528" y="980728"/>
            <a:ext cx="8424936" cy="3293209"/>
          </a:xfrm>
          <a:prstGeom prst="rect">
            <a:avLst/>
          </a:prstGeom>
          <a:noFill/>
        </p:spPr>
        <p:txBody>
          <a:bodyPr wrap="square" rtlCol="0">
            <a:spAutoFit/>
          </a:bodyPr>
          <a:lstStyle/>
          <a:p>
            <a:pPr>
              <a:spcAft>
                <a:spcPts val="600"/>
              </a:spcAft>
              <a:buFont typeface="Wingdings" pitchFamily="2" charset="2"/>
              <a:buChar char="n"/>
            </a:pPr>
            <a:r>
              <a:rPr lang="zh-CN" altLang="en-US" sz="3200" b="1" dirty="0" smtClean="0">
                <a:solidFill>
                  <a:srgbClr val="FF0000"/>
                </a:solidFill>
                <a:latin typeface="Arial" pitchFamily="34" charset="0"/>
                <a:ea typeface="华文细黑" pitchFamily="2" charset="-122"/>
                <a:cs typeface="Arial" pitchFamily="34" charset="0"/>
              </a:rPr>
              <a:t>等待集合</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每一个类的对象实例都有一个等待集合，当在该实例上调用方法</a:t>
            </a:r>
            <a:r>
              <a:rPr lang="en-US" altLang="zh-CN" sz="2600" b="1" dirty="0" smtClean="0">
                <a:solidFill>
                  <a:srgbClr val="0000FF"/>
                </a:solidFill>
                <a:latin typeface="Arial" pitchFamily="34" charset="0"/>
                <a:ea typeface="华文细黑" pitchFamily="2" charset="-122"/>
                <a:cs typeface="Arial" pitchFamily="34" charset="0"/>
              </a:rPr>
              <a:t>wait</a:t>
            </a:r>
            <a:r>
              <a:rPr lang="zh-CN" altLang="en-US" sz="2600" b="1" dirty="0" smtClean="0">
                <a:solidFill>
                  <a:srgbClr val="0000FF"/>
                </a:solidFill>
                <a:latin typeface="Arial" pitchFamily="34" charset="0"/>
                <a:ea typeface="华文细黑" pitchFamily="2" charset="-122"/>
                <a:cs typeface="Arial" pitchFamily="34" charset="0"/>
              </a:rPr>
              <a:t>后，线程都会进入到该实例的等待集合中，除非发生下列情况，否则会一直等待在该</a:t>
            </a:r>
            <a:r>
              <a:rPr lang="zh-CN" altLang="en-US" sz="2600" b="1" dirty="0">
                <a:solidFill>
                  <a:srgbClr val="0000FF"/>
                </a:solidFill>
                <a:latin typeface="Arial" pitchFamily="34" charset="0"/>
                <a:ea typeface="华文细黑" pitchFamily="2" charset="-122"/>
                <a:cs typeface="Arial" pitchFamily="34" charset="0"/>
              </a:rPr>
              <a:t>等待集合</a:t>
            </a:r>
            <a:r>
              <a:rPr lang="zh-CN" altLang="en-US" sz="2600" b="1" dirty="0" smtClean="0">
                <a:solidFill>
                  <a:srgbClr val="0000FF"/>
                </a:solidFill>
                <a:latin typeface="Arial" pitchFamily="34" charset="0"/>
                <a:ea typeface="华文细黑" pitchFamily="2" charset="-122"/>
                <a:cs typeface="Arial" pitchFamily="34" charset="0"/>
              </a:rPr>
              <a:t>中。</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dirty="0" smtClean="0">
                <a:solidFill>
                  <a:srgbClr val="C00000"/>
                </a:solidFill>
                <a:latin typeface="华文楷体" panose="02010600040101010101" pitchFamily="2" charset="-122"/>
                <a:ea typeface="华文楷体" panose="02010600040101010101" pitchFamily="2" charset="-122"/>
                <a:cs typeface="Arial" pitchFamily="34" charset="0"/>
              </a:rPr>
              <a:t>其他线程调用了方法</a:t>
            </a:r>
            <a:r>
              <a:rPr lang="en-US" altLang="zh-CN" sz="2600" b="1" dirty="0" smtClean="0">
                <a:solidFill>
                  <a:srgbClr val="C00000"/>
                </a:solidFill>
                <a:latin typeface="华文楷体" panose="02010600040101010101" pitchFamily="2" charset="-122"/>
                <a:ea typeface="华文楷体" panose="02010600040101010101" pitchFamily="2" charset="-122"/>
                <a:cs typeface="Arial" pitchFamily="34" charset="0"/>
              </a:rPr>
              <a:t>notify</a:t>
            </a:r>
            <a:r>
              <a:rPr lang="zh-CN" altLang="en-US" sz="2600" b="1" dirty="0" smtClean="0">
                <a:solidFill>
                  <a:srgbClr val="C00000"/>
                </a:solidFill>
                <a:latin typeface="华文楷体" panose="02010600040101010101" pitchFamily="2" charset="-122"/>
                <a:ea typeface="华文楷体" panose="02010600040101010101" pitchFamily="2" charset="-122"/>
                <a:cs typeface="Arial" pitchFamily="34" charset="0"/>
              </a:rPr>
              <a:t>或</a:t>
            </a:r>
            <a:r>
              <a:rPr lang="en-US" altLang="zh-CN" sz="2600" b="1" dirty="0" smtClean="0">
                <a:solidFill>
                  <a:srgbClr val="C00000"/>
                </a:solidFill>
                <a:latin typeface="华文楷体" panose="02010600040101010101" pitchFamily="2" charset="-122"/>
                <a:ea typeface="华文楷体" panose="02010600040101010101" pitchFamily="2" charset="-122"/>
                <a:cs typeface="Arial" pitchFamily="34" charset="0"/>
              </a:rPr>
              <a:t>notifyAll</a:t>
            </a:r>
            <a:r>
              <a:rPr lang="zh-CN" altLang="en-US" sz="2600" b="1" dirty="0" smtClean="0">
                <a:solidFill>
                  <a:srgbClr val="C00000"/>
                </a:solidFill>
                <a:latin typeface="华文楷体" panose="02010600040101010101" pitchFamily="2" charset="-122"/>
                <a:ea typeface="华文楷体" panose="02010600040101010101" pitchFamily="2" charset="-122"/>
                <a:cs typeface="Arial" pitchFamily="34" charset="0"/>
              </a:rPr>
              <a:t>。</a:t>
            </a:r>
            <a:endParaRPr lang="en-US" altLang="zh-CN" sz="2600" b="1" dirty="0" smtClean="0">
              <a:solidFill>
                <a:srgbClr val="C00000"/>
              </a:solidFill>
              <a:latin typeface="华文楷体" panose="02010600040101010101" pitchFamily="2" charset="-122"/>
              <a:ea typeface="华文楷体" panose="02010600040101010101" pitchFamily="2" charset="-122"/>
              <a:cs typeface="Arial" pitchFamily="34" charset="0"/>
            </a:endParaRPr>
          </a:p>
          <a:p>
            <a:pPr>
              <a:spcAft>
                <a:spcPts val="600"/>
              </a:spcAft>
              <a:buFont typeface="Wingdings" pitchFamily="2" charset="2"/>
              <a:buChar char="ü"/>
            </a:pPr>
            <a:r>
              <a:rPr lang="zh-CN" altLang="en-US" sz="2600" b="1" dirty="0" smtClean="0">
                <a:solidFill>
                  <a:srgbClr val="C00000"/>
                </a:solidFill>
                <a:latin typeface="华文楷体" panose="02010600040101010101" pitchFamily="2" charset="-122"/>
                <a:ea typeface="华文楷体" panose="02010600040101010101" pitchFamily="2" charset="-122"/>
                <a:cs typeface="Arial" pitchFamily="34" charset="0"/>
              </a:rPr>
              <a:t>其他线程调用了方法</a:t>
            </a:r>
            <a:r>
              <a:rPr lang="en-US" altLang="zh-CN" sz="2600" b="1" dirty="0" smtClean="0">
                <a:solidFill>
                  <a:srgbClr val="C00000"/>
                </a:solidFill>
                <a:latin typeface="华文楷体" panose="02010600040101010101" pitchFamily="2" charset="-122"/>
                <a:ea typeface="华文楷体" panose="02010600040101010101" pitchFamily="2" charset="-122"/>
                <a:cs typeface="Arial" pitchFamily="34" charset="0"/>
              </a:rPr>
              <a:t>interrupt</a:t>
            </a:r>
            <a:r>
              <a:rPr lang="zh-CN" altLang="en-US" sz="2600" b="1" dirty="0" smtClean="0">
                <a:solidFill>
                  <a:srgbClr val="C00000"/>
                </a:solidFill>
                <a:latin typeface="华文楷体" panose="02010600040101010101" pitchFamily="2" charset="-122"/>
                <a:ea typeface="华文楷体" panose="02010600040101010101" pitchFamily="2" charset="-122"/>
                <a:cs typeface="Arial" pitchFamily="34" charset="0"/>
              </a:rPr>
              <a:t>中断该线程。</a:t>
            </a:r>
            <a:endParaRPr lang="en-US" altLang="zh-CN" sz="2600" b="1" dirty="0" smtClean="0">
              <a:solidFill>
                <a:srgbClr val="C00000"/>
              </a:solidFill>
              <a:latin typeface="华文楷体" panose="02010600040101010101" pitchFamily="2" charset="-122"/>
              <a:ea typeface="华文楷体" panose="02010600040101010101" pitchFamily="2" charset="-122"/>
              <a:cs typeface="Arial" pitchFamily="34" charset="0"/>
            </a:endParaRPr>
          </a:p>
          <a:p>
            <a:pPr>
              <a:spcAft>
                <a:spcPts val="600"/>
              </a:spcAft>
              <a:buFont typeface="Wingdings" pitchFamily="2" charset="2"/>
              <a:buChar char="ü"/>
            </a:pPr>
            <a:r>
              <a:rPr lang="zh-CN" altLang="en-US" sz="2600" b="1" dirty="0" smtClean="0">
                <a:solidFill>
                  <a:srgbClr val="C00000"/>
                </a:solidFill>
                <a:latin typeface="华文楷体" panose="02010600040101010101" pitchFamily="2" charset="-122"/>
                <a:ea typeface="华文楷体" panose="02010600040101010101" pitchFamily="2" charset="-122"/>
                <a:cs typeface="Arial" pitchFamily="34" charset="0"/>
              </a:rPr>
              <a:t>方法</a:t>
            </a:r>
            <a:r>
              <a:rPr lang="en-US" altLang="zh-CN" sz="2600" b="1" dirty="0" smtClean="0">
                <a:solidFill>
                  <a:srgbClr val="C00000"/>
                </a:solidFill>
                <a:latin typeface="华文楷体" panose="02010600040101010101" pitchFamily="2" charset="-122"/>
                <a:ea typeface="华文楷体" panose="02010600040101010101" pitchFamily="2" charset="-122"/>
                <a:cs typeface="Arial" pitchFamily="34" charset="0"/>
              </a:rPr>
              <a:t>wait</a:t>
            </a:r>
            <a:r>
              <a:rPr lang="zh-CN" altLang="en-US" sz="2600" b="1" dirty="0" smtClean="0">
                <a:solidFill>
                  <a:srgbClr val="C00000"/>
                </a:solidFill>
                <a:latin typeface="华文楷体" panose="02010600040101010101" pitchFamily="2" charset="-122"/>
                <a:ea typeface="华文楷体" panose="02010600040101010101" pitchFamily="2" charset="-122"/>
                <a:cs typeface="Arial" pitchFamily="34" charset="0"/>
              </a:rPr>
              <a:t>的等待时间结束。</a:t>
            </a:r>
            <a:endParaRPr lang="en-US" altLang="zh-CN" sz="2600" b="1" dirty="0" smtClean="0">
              <a:solidFill>
                <a:srgbClr val="C00000"/>
              </a:solidFill>
              <a:latin typeface="华文楷体" panose="02010600040101010101" pitchFamily="2" charset="-122"/>
              <a:ea typeface="华文楷体" panose="02010600040101010101" pitchFamily="2" charset="-122"/>
              <a:cs typeface="Arial" pitchFamily="34" charset="0"/>
            </a:endParaRPr>
          </a:p>
        </p:txBody>
      </p:sp>
    </p:spTree>
    <p:extLst>
      <p:ext uri="{BB962C8B-B14F-4D97-AF65-F5344CB8AC3E}">
        <p14:creationId xmlns:p14="http://schemas.microsoft.com/office/powerpoint/2010/main" val="22975405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sp>
        <p:nvSpPr>
          <p:cNvPr id="4" name="TextBox 3"/>
          <p:cNvSpPr txBox="1"/>
          <p:nvPr/>
        </p:nvSpPr>
        <p:spPr>
          <a:xfrm>
            <a:off x="323528" y="980728"/>
            <a:ext cx="8424936" cy="1061829"/>
          </a:xfrm>
          <a:prstGeom prst="rect">
            <a:avLst/>
          </a:prstGeom>
          <a:noFill/>
        </p:spPr>
        <p:txBody>
          <a:bodyPr wrap="square" rtlCol="0">
            <a:spAutoFit/>
          </a:bodyPr>
          <a:lstStyle/>
          <a:p>
            <a:pPr>
              <a:spcAft>
                <a:spcPts val="600"/>
              </a:spcAft>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wait</a:t>
            </a:r>
            <a:r>
              <a:rPr lang="zh-CN" altLang="en-US" sz="3200" b="1" dirty="0" smtClean="0">
                <a:solidFill>
                  <a:srgbClr val="FF0000"/>
                </a:solidFill>
                <a:latin typeface="Arial" pitchFamily="34" charset="0"/>
                <a:ea typeface="华文细黑" pitchFamily="2" charset="-122"/>
                <a:cs typeface="Arial" pitchFamily="34" charset="0"/>
              </a:rPr>
              <a:t>、</a:t>
            </a:r>
            <a:r>
              <a:rPr lang="en-US" altLang="zh-CN" sz="3200" b="1" dirty="0" smtClean="0">
                <a:solidFill>
                  <a:srgbClr val="FF0000"/>
                </a:solidFill>
                <a:latin typeface="Arial" pitchFamily="34" charset="0"/>
                <a:ea typeface="华文细黑" pitchFamily="2" charset="-122"/>
                <a:cs typeface="Arial" pitchFamily="34" charset="0"/>
              </a:rPr>
              <a:t>notify</a:t>
            </a:r>
            <a:r>
              <a:rPr lang="zh-CN" altLang="en-US" sz="3200" b="1" dirty="0" smtClean="0">
                <a:solidFill>
                  <a:srgbClr val="FF0000"/>
                </a:solidFill>
                <a:latin typeface="Arial" pitchFamily="34" charset="0"/>
                <a:ea typeface="华文细黑" pitchFamily="2" charset="-122"/>
                <a:cs typeface="Arial" pitchFamily="34" charset="0"/>
              </a:rPr>
              <a:t>、</a:t>
            </a:r>
            <a:r>
              <a:rPr lang="en-US" altLang="zh-CN" sz="3200" b="1" dirty="0" smtClean="0">
                <a:solidFill>
                  <a:srgbClr val="FF0000"/>
                </a:solidFill>
                <a:latin typeface="Arial" pitchFamily="34" charset="0"/>
                <a:ea typeface="华文细黑" pitchFamily="2" charset="-122"/>
                <a:cs typeface="Arial" pitchFamily="34" charset="0"/>
              </a:rPr>
              <a:t>notifyAll</a:t>
            </a:r>
            <a:r>
              <a:rPr lang="zh-CN" altLang="en-US" sz="3200" b="1" dirty="0" smtClean="0">
                <a:solidFill>
                  <a:srgbClr val="FF0000"/>
                </a:solidFill>
                <a:latin typeface="Arial" pitchFamily="34" charset="0"/>
                <a:ea typeface="华文细黑" pitchFamily="2" charset="-122"/>
                <a:cs typeface="Arial" pitchFamily="34" charset="0"/>
              </a:rPr>
              <a:t>方法</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wait</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a:t>
            </a:r>
            <a:r>
              <a:rPr lang="en-US" altLang="zh-CN" sz="2600" b="1" dirty="0">
                <a:latin typeface="Arial" pitchFamily="34" charset="0"/>
                <a:ea typeface="华文细黑" pitchFamily="2" charset="-122"/>
                <a:cs typeface="Arial" pitchFamily="34" charset="0"/>
              </a:rPr>
              <a:t>notify</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和</a:t>
            </a:r>
            <a:r>
              <a:rPr lang="en-US" altLang="zh-CN" sz="2600" b="1" dirty="0" smtClean="0">
                <a:latin typeface="Arial" pitchFamily="34" charset="0"/>
                <a:ea typeface="华文细黑" pitchFamily="2" charset="-122"/>
                <a:cs typeface="Arial" pitchFamily="34" charset="0"/>
              </a:rPr>
              <a:t>notifyAll()</a:t>
            </a:r>
            <a:r>
              <a:rPr lang="zh-CN" altLang="en-US" sz="2600" b="1" dirty="0" smtClean="0">
                <a:latin typeface="Arial" pitchFamily="34" charset="0"/>
                <a:ea typeface="华文细黑" pitchFamily="2" charset="-122"/>
                <a:cs typeface="Arial" pitchFamily="34" charset="0"/>
              </a:rPr>
              <a:t>是类</a:t>
            </a:r>
            <a:r>
              <a:rPr lang="en-US" altLang="zh-CN" sz="2600" b="1" dirty="0" smtClean="0">
                <a:latin typeface="Arial" pitchFamily="34" charset="0"/>
                <a:ea typeface="华文细黑" pitchFamily="2" charset="-122"/>
                <a:cs typeface="Arial" pitchFamily="34" charset="0"/>
              </a:rPr>
              <a:t>Object</a:t>
            </a:r>
            <a:r>
              <a:rPr lang="zh-CN" altLang="en-US" sz="2600" b="1" dirty="0" smtClean="0">
                <a:latin typeface="Arial" pitchFamily="34" charset="0"/>
                <a:ea typeface="华文细黑" pitchFamily="2" charset="-122"/>
                <a:cs typeface="Arial" pitchFamily="34" charset="0"/>
              </a:rPr>
              <a:t>中的方法。</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467544" y="2204864"/>
            <a:ext cx="8064896" cy="861774"/>
          </a:xfrm>
          <a:prstGeom prst="rect">
            <a:avLst/>
          </a:prstGeom>
          <a:noFill/>
        </p:spPr>
        <p:txBody>
          <a:bodyPr wrap="square" rtlCol="0">
            <a:spAutoFit/>
          </a:bodyPr>
          <a:lstStyle/>
          <a:p>
            <a:pPr marL="285750" indent="-285750">
              <a:buFont typeface="Wingdings" panose="05000000000000000000" pitchFamily="2" charset="2"/>
              <a:buChar char="p"/>
            </a:pPr>
            <a:r>
              <a:rPr lang="zh-CN" altLang="en-US" sz="2600" b="1" dirty="0" smtClean="0">
                <a:solidFill>
                  <a:srgbClr val="FF00FF"/>
                </a:solidFill>
                <a:latin typeface="Times New Roman" panose="02020603050405020304" pitchFamily="18" charset="0"/>
                <a:cs typeface="Times New Roman" panose="02020603050405020304" pitchFamily="18" charset="0"/>
              </a:rPr>
              <a:t>方法</a:t>
            </a:r>
            <a:r>
              <a:rPr lang="en-US" altLang="zh-CN" sz="2600" b="1" dirty="0" smtClean="0">
                <a:solidFill>
                  <a:srgbClr val="FF00FF"/>
                </a:solidFill>
                <a:latin typeface="Times New Roman" panose="02020603050405020304" pitchFamily="18" charset="0"/>
                <a:cs typeface="Times New Roman" panose="02020603050405020304" pitchFamily="18" charset="0"/>
              </a:rPr>
              <a:t>wait</a:t>
            </a:r>
          </a:p>
          <a:p>
            <a:pPr marL="342900" indent="-342900">
              <a:buFont typeface="Wingdings" panose="05000000000000000000" pitchFamily="2" charset="2"/>
              <a:buChar char="ü"/>
            </a:pP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调用一般形式是：</a:t>
            </a:r>
            <a:endParaRPr lang="zh-CN" altLang="en-US" sz="2400" b="1"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 name="矩形 5"/>
          <p:cNvSpPr/>
          <p:nvPr/>
        </p:nvSpPr>
        <p:spPr>
          <a:xfrm>
            <a:off x="2987824" y="3111351"/>
            <a:ext cx="1996059" cy="461665"/>
          </a:xfrm>
          <a:prstGeom prst="rect">
            <a:avLst/>
          </a:prstGeom>
          <a:solidFill>
            <a:schemeClr val="accent1">
              <a:lumMod val="20000"/>
              <a:lumOff val="80000"/>
            </a:schemeClr>
          </a:solidFill>
        </p:spPr>
        <p:txBody>
          <a:bodyPr wrap="none">
            <a:spAutoFit/>
          </a:bodyPr>
          <a:lstStyle/>
          <a:p>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对象名</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.wait()</a:t>
            </a:r>
            <a:endParaRPr lang="zh-CN" altLang="en-US" sz="2400" dirty="0">
              <a:latin typeface="Times New Roman" panose="02020603050405020304" pitchFamily="18" charset="0"/>
              <a:cs typeface="Times New Roman" panose="02020603050405020304" pitchFamily="18" charset="0"/>
            </a:endParaRPr>
          </a:p>
        </p:txBody>
      </p:sp>
      <p:sp>
        <p:nvSpPr>
          <p:cNvPr id="7" name="矩形 6"/>
          <p:cNvSpPr/>
          <p:nvPr/>
        </p:nvSpPr>
        <p:spPr>
          <a:xfrm>
            <a:off x="709745" y="3606115"/>
            <a:ext cx="7678679" cy="830997"/>
          </a:xfrm>
          <a:prstGeom prst="rect">
            <a:avLst/>
          </a:prstGeom>
        </p:spPr>
        <p:txBody>
          <a:bodyPr wrap="square">
            <a:spAutoFit/>
          </a:bodyPr>
          <a:lstStyle/>
          <a:p>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称为线程在对象上的等待，其作用是把当前线程放入对象的等待集合中。</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矩形 7"/>
          <p:cNvSpPr/>
          <p:nvPr/>
        </p:nvSpPr>
        <p:spPr>
          <a:xfrm>
            <a:off x="395536" y="4437112"/>
            <a:ext cx="8280920" cy="1200329"/>
          </a:xfrm>
          <a:prstGeom prst="rect">
            <a:avLst/>
          </a:prstGeom>
        </p:spPr>
        <p:txBody>
          <a:bodyPr wrap="square">
            <a:spAutoFit/>
          </a:bodyPr>
          <a:lstStyle/>
          <a:p>
            <a:pPr marL="342900" indent="-342900" algn="just">
              <a:buFont typeface="Wingdings" panose="05000000000000000000" pitchFamily="2" charset="2"/>
              <a:buChar char="ü"/>
            </a:pP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方法</a:t>
            </a:r>
            <a:r>
              <a:rPr lang="en-US" altLang="zh-CN" sz="2400" b="1" dirty="0" smtClean="0">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wait()</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通常需要放入方法</a:t>
            </a:r>
            <a:r>
              <a:rPr lang="en-US" altLang="zh-CN" sz="2400" b="1" dirty="0" smtClean="0">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synchronized</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修饰的语句或方法中，如果在</a:t>
            </a:r>
            <a:r>
              <a:rPr lang="en-US" altLang="zh-CN" sz="2400" b="1" dirty="0" smtClean="0">
                <a:latin typeface="Times New Roman" panose="02020603050405020304" pitchFamily="18" charset="0"/>
                <a:ea typeface="华文细黑" panose="02010600040101010101" pitchFamily="2" charset="-122"/>
                <a:cs typeface="Times New Roman" panose="02020603050405020304" pitchFamily="18" charset="0"/>
              </a:rPr>
              <a:t>synchronized</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外部调用方法</a:t>
            </a:r>
            <a:r>
              <a:rPr lang="en-US" altLang="zh-CN" sz="2400" b="1" dirty="0" smtClean="0">
                <a:latin typeface="Times New Roman" panose="02020603050405020304" pitchFamily="18" charset="0"/>
                <a:ea typeface="华文细黑" panose="02010600040101010101" pitchFamily="2" charset="-122"/>
                <a:cs typeface="Times New Roman" panose="02020603050405020304" pitchFamily="18" charset="0"/>
              </a:rPr>
              <a:t>wait</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运行</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时</a:t>
            </a:r>
            <a:r>
              <a:rPr lang="en-US" altLang="zh-CN" sz="2400" b="1" dirty="0" smtClean="0">
                <a:latin typeface="Times New Roman" panose="02020603050405020304" pitchFamily="18" charset="0"/>
                <a:ea typeface="华文细黑" panose="02010600040101010101" pitchFamily="2" charset="-122"/>
                <a:cs typeface="Times New Roman" panose="02020603050405020304" pitchFamily="18" charset="0"/>
              </a:rPr>
              <a:t>Java</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虚拟机会抛出</a:t>
            </a:r>
            <a:r>
              <a:rPr lang="en-US" altLang="zh-CN" sz="2400" b="1" dirty="0" smtClean="0">
                <a:latin typeface="Times New Roman" panose="02020603050405020304" pitchFamily="18" charset="0"/>
                <a:ea typeface="华文细黑" panose="02010600040101010101" pitchFamily="2" charset="-122"/>
                <a:cs typeface="Times New Roman" panose="02020603050405020304" pitchFamily="18" charset="0"/>
              </a:rPr>
              <a:t>IllegalMonitorStateException</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异常。</a:t>
            </a:r>
            <a:endParaRPr lang="en-US" altLang="zh-CN" sz="2400" b="1"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615128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sp>
        <p:nvSpPr>
          <p:cNvPr id="4" name="矩形 3"/>
          <p:cNvSpPr/>
          <p:nvPr/>
        </p:nvSpPr>
        <p:spPr>
          <a:xfrm>
            <a:off x="395536" y="1076543"/>
            <a:ext cx="8280920" cy="461665"/>
          </a:xfrm>
          <a:prstGeom prst="rect">
            <a:avLst/>
          </a:prstGeom>
        </p:spPr>
        <p:txBody>
          <a:bodyPr wrap="square">
            <a:spAutoFit/>
          </a:bodyPr>
          <a:lstStyle/>
          <a:p>
            <a:pPr marL="342900" indent="-342900" algn="just">
              <a:buFont typeface="Wingdings" panose="05000000000000000000" pitchFamily="2" charset="2"/>
              <a:buChar char="ü"/>
            </a:pP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方法</a:t>
            </a:r>
            <a:r>
              <a:rPr lang="en-US" altLang="zh-CN" sz="2400" b="1" dirty="0" smtClean="0">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wait()</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通常需要放到</a:t>
            </a:r>
            <a:r>
              <a:rPr lang="en-US" altLang="zh-CN" sz="2400" b="1" dirty="0" smtClean="0">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try…catch…</a:t>
            </a:r>
            <a:r>
              <a:rPr lang="zh-CN" altLang="en-US" sz="2400" b="1" dirty="0" smtClean="0">
                <a:latin typeface="Times New Roman" panose="02020603050405020304" pitchFamily="18" charset="0"/>
                <a:ea typeface="华文细黑" panose="02010600040101010101" pitchFamily="2" charset="-122"/>
                <a:cs typeface="Times New Roman" panose="02020603050405020304" pitchFamily="18" charset="0"/>
              </a:rPr>
              <a:t>语句中。</a:t>
            </a:r>
            <a:endParaRPr lang="en-US" altLang="zh-CN" sz="2400" b="1"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TextBox 4"/>
          <p:cNvSpPr txBox="1"/>
          <p:nvPr/>
        </p:nvSpPr>
        <p:spPr>
          <a:xfrm>
            <a:off x="1403648" y="1634024"/>
            <a:ext cx="5112568" cy="1938992"/>
          </a:xfrm>
          <a:prstGeom prst="rect">
            <a:avLst/>
          </a:prstGeom>
          <a:solidFill>
            <a:schemeClr val="accent1">
              <a:lumMod val="20000"/>
              <a:lumOff val="80000"/>
            </a:schemeClr>
          </a:solidFill>
        </p:spPr>
        <p:txBody>
          <a:bodyPr wrap="square" rtlCol="0">
            <a:spAutoFit/>
          </a:bodyPr>
          <a:lstStyle/>
          <a:p>
            <a:r>
              <a:rPr lang="en-US" altLang="zh-CN" sz="2400" dirty="0"/>
              <a:t>t</a:t>
            </a:r>
            <a:r>
              <a:rPr lang="en-US" altLang="zh-CN" sz="2400" dirty="0" smtClean="0"/>
              <a:t>ry{</a:t>
            </a:r>
          </a:p>
          <a:p>
            <a:r>
              <a:rPr lang="en-US" altLang="zh-CN" sz="2400" dirty="0" smtClean="0"/>
              <a:t>    wait();</a:t>
            </a:r>
          </a:p>
          <a:p>
            <a:r>
              <a:rPr lang="en-US" altLang="zh-CN" sz="2400" dirty="0" smtClean="0"/>
              <a:t>}catch(</a:t>
            </a:r>
            <a:r>
              <a:rPr lang="en-US" altLang="zh-CN" sz="2400" dirty="0" err="1" smtClean="0"/>
              <a:t>InterruptedException</a:t>
            </a:r>
            <a:r>
              <a:rPr lang="en-US" altLang="zh-CN" sz="2400" dirty="0" smtClean="0"/>
              <a:t> e){</a:t>
            </a:r>
          </a:p>
          <a:p>
            <a:r>
              <a:rPr lang="en-US" altLang="zh-CN" sz="2400" dirty="0" smtClean="0"/>
              <a:t>    </a:t>
            </a:r>
            <a:r>
              <a:rPr lang="en-US" altLang="zh-CN" sz="2400" dirty="0" err="1" smtClean="0"/>
              <a:t>e.printStackTrace</a:t>
            </a:r>
            <a:r>
              <a:rPr lang="en-US" altLang="zh-CN" sz="2400" dirty="0" smtClean="0"/>
              <a:t>();</a:t>
            </a:r>
            <a:endParaRPr lang="en-US" altLang="zh-CN" sz="2400" dirty="0"/>
          </a:p>
          <a:p>
            <a:r>
              <a:rPr lang="en-US" altLang="zh-CN" sz="2400" dirty="0" smtClean="0"/>
              <a:t>}</a:t>
            </a:r>
            <a:endParaRPr lang="zh-CN" altLang="en-US" sz="2400" dirty="0"/>
          </a:p>
        </p:txBody>
      </p:sp>
      <p:sp>
        <p:nvSpPr>
          <p:cNvPr id="6" name="矩形 5"/>
          <p:cNvSpPr/>
          <p:nvPr/>
        </p:nvSpPr>
        <p:spPr>
          <a:xfrm>
            <a:off x="395536" y="3717032"/>
            <a:ext cx="8280920" cy="1569660"/>
          </a:xfrm>
          <a:prstGeom prst="rect">
            <a:avLst/>
          </a:prstGeom>
        </p:spPr>
        <p:txBody>
          <a:bodyPr wrap="square">
            <a:spAutoFit/>
          </a:bodyPr>
          <a:lstStyle/>
          <a:p>
            <a:pPr algn="just"/>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当线程调用方法</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wait</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后，</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Java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虚拟机会让当前线程进入休眠状态，并释放对象同步锁的控制权，允许其他线程执行同步代码块，要唤醒该线程，需要在同一个对象上调用</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notify()</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或</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notifyAll()</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959525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sp>
        <p:nvSpPr>
          <p:cNvPr id="4" name="TextBox 3"/>
          <p:cNvSpPr txBox="1"/>
          <p:nvPr/>
        </p:nvSpPr>
        <p:spPr>
          <a:xfrm>
            <a:off x="467544" y="1052736"/>
            <a:ext cx="8064896" cy="2339102"/>
          </a:xfrm>
          <a:prstGeom prst="rect">
            <a:avLst/>
          </a:prstGeom>
          <a:noFill/>
        </p:spPr>
        <p:txBody>
          <a:bodyPr wrap="square" rtlCol="0">
            <a:spAutoFit/>
          </a:bodyPr>
          <a:lstStyle/>
          <a:p>
            <a:pPr marL="285750" indent="-285750" algn="just">
              <a:buFont typeface="Wingdings" panose="05000000000000000000" pitchFamily="2" charset="2"/>
              <a:buChar char="p"/>
            </a:pPr>
            <a:r>
              <a:rPr lang="zh-CN" altLang="en-US" sz="2600" b="1" dirty="0" smtClean="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方法</a:t>
            </a:r>
            <a:r>
              <a:rPr lang="en-US" altLang="zh-CN" sz="2600" b="1" dirty="0" smtClean="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notify</a:t>
            </a:r>
          </a:p>
          <a:p>
            <a:pPr marL="342900" indent="-342900" algn="just">
              <a:buFont typeface="Wingdings" panose="05000000000000000000" pitchFamily="2" charset="2"/>
              <a:buChar char="ü"/>
            </a:pP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线程不能一直停留在等待集合中，必须有方法对其进行唤醒，方法</a:t>
            </a:r>
            <a:r>
              <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rPr>
              <a:t>notify</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可以对</a:t>
            </a:r>
            <a:r>
              <a:rPr lang="en-US" altLang="zh-CN" sz="2400" b="1" dirty="0" err="1" smtClean="0">
                <a:latin typeface="华文细黑" panose="02010600040101010101" pitchFamily="2" charset="-122"/>
                <a:ea typeface="华文细黑" panose="02010600040101010101" pitchFamily="2" charset="-122"/>
                <a:cs typeface="Times New Roman" panose="02020603050405020304" pitchFamily="18" charset="0"/>
              </a:rPr>
              <a:t>i</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线程进行唤醒。</a:t>
            </a:r>
            <a:endPar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endParaRPr>
          </a:p>
          <a:p>
            <a:pPr marL="342900" indent="-342900" algn="just">
              <a:buFont typeface="Wingdings" panose="05000000000000000000" pitchFamily="2" charset="2"/>
              <a:buChar char="ü"/>
            </a:pPr>
            <a:r>
              <a:rPr lang="zh-CN" altLang="en-US" sz="2400" b="1" dirty="0">
                <a:latin typeface="华文细黑" panose="02010600040101010101" pitchFamily="2" charset="-122"/>
                <a:ea typeface="华文细黑" panose="02010600040101010101" pitchFamily="2" charset="-122"/>
                <a:cs typeface="Times New Roman" panose="02020603050405020304" pitchFamily="18" charset="0"/>
              </a:rPr>
              <a:t>当</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调用某个对象的方法</a:t>
            </a:r>
            <a:r>
              <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rPr>
              <a:t>notify</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时，将从该对象等待集合中选择一个等待的线程唤醒，唤醒的线程将从等待集合中删除。</a:t>
            </a:r>
            <a:endParaRPr lang="zh-CN" altLang="en-US" sz="2400" b="1"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TextBox 4"/>
          <p:cNvSpPr txBox="1"/>
          <p:nvPr/>
        </p:nvSpPr>
        <p:spPr>
          <a:xfrm>
            <a:off x="437059" y="3391838"/>
            <a:ext cx="8064896" cy="1969770"/>
          </a:xfrm>
          <a:prstGeom prst="rect">
            <a:avLst/>
          </a:prstGeom>
          <a:noFill/>
        </p:spPr>
        <p:txBody>
          <a:bodyPr wrap="square" rtlCol="0">
            <a:spAutoFit/>
          </a:bodyPr>
          <a:lstStyle/>
          <a:p>
            <a:pPr marL="285750" indent="-285750" algn="just">
              <a:buFont typeface="Wingdings" panose="05000000000000000000" pitchFamily="2" charset="2"/>
              <a:buChar char="p"/>
            </a:pPr>
            <a:r>
              <a:rPr lang="zh-CN" altLang="en-US" sz="2600" b="1" dirty="0" smtClean="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方法</a:t>
            </a:r>
            <a:r>
              <a:rPr lang="en-US" altLang="zh-CN" sz="2600" b="1" dirty="0" smtClean="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notifyAll</a:t>
            </a:r>
          </a:p>
          <a:p>
            <a:pPr marL="342900" indent="-342900" algn="just">
              <a:buFont typeface="Wingdings" panose="05000000000000000000" pitchFamily="2" charset="2"/>
              <a:buChar char="ü"/>
            </a:pP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方法</a:t>
            </a:r>
            <a:r>
              <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rPr>
              <a:t>notifyAll</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会将所有等待集合中的线程唤醒，但由于所有被唤醒的线程仍然要去争用</a:t>
            </a:r>
            <a:r>
              <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rPr>
              <a:t>synchronized</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锁，而</a:t>
            </a:r>
            <a:r>
              <a:rPr lang="en-US" altLang="zh-CN" sz="2400" b="1" dirty="0">
                <a:latin typeface="华文细黑" panose="02010600040101010101" pitchFamily="2" charset="-122"/>
                <a:ea typeface="华文细黑" panose="02010600040101010101" pitchFamily="2" charset="-122"/>
                <a:cs typeface="Times New Roman" panose="02020603050405020304" pitchFamily="18" charset="0"/>
              </a:rPr>
              <a:t>synchronized</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锁具有排他性，最终只有一个线程获得该锁，进入执行状态，其他线程仍然等待。</a:t>
            </a:r>
            <a:endPar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 name="TextBox 5"/>
          <p:cNvSpPr txBox="1"/>
          <p:nvPr/>
        </p:nvSpPr>
        <p:spPr>
          <a:xfrm>
            <a:off x="467544" y="5487615"/>
            <a:ext cx="8136904" cy="1200329"/>
          </a:xfrm>
          <a:prstGeom prst="rect">
            <a:avLst/>
          </a:prstGeom>
          <a:solidFill>
            <a:schemeClr val="accent1">
              <a:lumMod val="20000"/>
              <a:lumOff val="80000"/>
            </a:schemeClr>
          </a:solidFill>
        </p:spPr>
        <p:txBody>
          <a:bodyPr wrap="square" rtlCol="0">
            <a:spAutoFit/>
          </a:bodyPr>
          <a:lstStyle/>
          <a:p>
            <a:pPr algn="just"/>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方法</a:t>
            </a:r>
            <a:r>
              <a:rPr lang="en-US" altLang="zh-CN" sz="2400" b="1" dirty="0" smtClean="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notify</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和</a:t>
            </a:r>
            <a:r>
              <a:rPr lang="en-US" altLang="zh-CN" sz="2400" b="1" dirty="0" smtClean="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notifyAll</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不需要放入</a:t>
            </a:r>
            <a:r>
              <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rPr>
              <a:t>try{}catch{}</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语句中</a:t>
            </a:r>
            <a:endPar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endParaRPr>
          </a:p>
          <a:p>
            <a:pPr algn="just"/>
            <a:r>
              <a:rPr lang="en-US" altLang="zh-CN" sz="2400" b="1" dirty="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notify</a:t>
            </a:r>
            <a:r>
              <a:rPr lang="zh-CN" altLang="en-US" sz="2400" b="1" dirty="0">
                <a:latin typeface="华文细黑" panose="02010600040101010101" pitchFamily="2" charset="-122"/>
                <a:ea typeface="华文细黑" panose="02010600040101010101" pitchFamily="2" charset="-122"/>
                <a:cs typeface="Times New Roman" panose="02020603050405020304" pitchFamily="18" charset="0"/>
              </a:rPr>
              <a:t>和</a:t>
            </a:r>
            <a:r>
              <a:rPr lang="en-US" altLang="zh-CN" sz="2400" b="1" dirty="0" smtClean="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notifyAll</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的差别在于</a:t>
            </a:r>
            <a:r>
              <a:rPr lang="en-US" altLang="zh-CN" sz="2400" b="1" dirty="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notify</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只唤醒一个线程，</a:t>
            </a:r>
            <a:r>
              <a:rPr lang="en-US" altLang="zh-CN" sz="2400" b="1" dirty="0">
                <a:solidFill>
                  <a:srgbClr val="FF00FF"/>
                </a:solidFill>
                <a:latin typeface="华文细黑" panose="02010600040101010101" pitchFamily="2" charset="-122"/>
                <a:ea typeface="华文细黑" panose="02010600040101010101" pitchFamily="2" charset="-122"/>
                <a:cs typeface="Times New Roman" panose="02020603050405020304" pitchFamily="18" charset="0"/>
              </a:rPr>
              <a:t> notifyAll</a:t>
            </a:r>
            <a:r>
              <a:rPr lang="zh-CN" altLang="en-US" sz="2400" b="1" dirty="0" smtClean="0">
                <a:latin typeface="华文细黑" panose="02010600040101010101" pitchFamily="2" charset="-122"/>
                <a:ea typeface="华文细黑" panose="02010600040101010101" pitchFamily="2" charset="-122"/>
                <a:cs typeface="Times New Roman" panose="02020603050405020304" pitchFamily="18" charset="0"/>
              </a:rPr>
              <a:t>可以唤醒所有线程。</a:t>
            </a:r>
            <a:endParaRPr lang="en-US" altLang="zh-CN" sz="2400" b="1" dirty="0" smtClean="0">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2880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11.9</a:t>
            </a:r>
            <a:r>
              <a:rPr lang="zh-CN" altLang="en-US" dirty="0" smtClean="0"/>
              <a:t> 线程交互</a:t>
            </a:r>
            <a:endParaRPr lang="zh-CN" altLang="en-US" dirty="0"/>
          </a:p>
        </p:txBody>
      </p:sp>
      <p:sp>
        <p:nvSpPr>
          <p:cNvPr id="4" name="TextBox 3"/>
          <p:cNvSpPr txBox="1"/>
          <p:nvPr/>
        </p:nvSpPr>
        <p:spPr>
          <a:xfrm>
            <a:off x="323528" y="980728"/>
            <a:ext cx="8424936" cy="492443"/>
          </a:xfrm>
          <a:prstGeom prst="rect">
            <a:avLst/>
          </a:prstGeom>
          <a:noFill/>
        </p:spPr>
        <p:txBody>
          <a:bodyPr wrap="square" rtlCol="0">
            <a:spAutoFit/>
          </a:bodyPr>
          <a:lstStyle/>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单缓冲区示例</a:t>
            </a:r>
            <a:endParaRPr lang="en-US" altLang="zh-CN" sz="2600" b="1" dirty="0" smtClean="0">
              <a:latin typeface="Arial" pitchFamily="34" charset="0"/>
              <a:ea typeface="华文细黑" pitchFamily="2" charset="-122"/>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00233"/>
            <a:ext cx="5521622"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327817"/>
            <a:ext cx="5976664" cy="341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11.9</a:t>
            </a:r>
            <a:r>
              <a:rPr lang="zh-CN" altLang="en-US" dirty="0" smtClean="0"/>
              <a:t> 线程交互</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96752"/>
            <a:ext cx="5976664" cy="3927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812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11.9</a:t>
            </a:r>
            <a:r>
              <a:rPr lang="zh-CN" altLang="en-US" dirty="0" smtClean="0"/>
              <a:t> 线程交互</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4417"/>
            <a:ext cx="4608512" cy="3368824"/>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543241"/>
            <a:ext cx="4680520" cy="3198127"/>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836712"/>
            <a:ext cx="4536504" cy="2788722"/>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693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11.1</a:t>
            </a:r>
            <a:r>
              <a:rPr lang="zh-CN" altLang="en-US" dirty="0"/>
              <a:t> 线程和多线程</a:t>
            </a:r>
          </a:p>
        </p:txBody>
      </p:sp>
      <p:sp>
        <p:nvSpPr>
          <p:cNvPr id="4" name="TextBox 3"/>
          <p:cNvSpPr txBox="1"/>
          <p:nvPr/>
        </p:nvSpPr>
        <p:spPr>
          <a:xfrm>
            <a:off x="361628" y="980728"/>
            <a:ext cx="8496944" cy="2985433"/>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并发与并行</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并发是逻辑上的同时发生，并行是物理上的同时发生。</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并发</a:t>
            </a:r>
            <a:r>
              <a:rPr lang="en-US" altLang="zh-CN" sz="2600" b="1" dirty="0" smtClean="0">
                <a:latin typeface="Arial" pitchFamily="34" charset="0"/>
                <a:ea typeface="华文细黑" pitchFamily="2" charset="-122"/>
                <a:cs typeface="Arial" pitchFamily="34" charset="0"/>
              </a:rPr>
              <a:t>(concurrency)</a:t>
            </a:r>
            <a:r>
              <a:rPr lang="zh-CN" altLang="en-US" sz="2600" b="1" dirty="0" smtClean="0">
                <a:latin typeface="Arial" pitchFamily="34" charset="0"/>
                <a:ea typeface="华文细黑" pitchFamily="2" charset="-122"/>
                <a:cs typeface="Arial" pitchFamily="34" charset="0"/>
              </a:rPr>
              <a:t>是指在某一段时间内，从宏观上多个程序在同时运行，但在微观上多个程序之间是串行的。</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并行</a:t>
            </a:r>
            <a:r>
              <a:rPr lang="en-US" altLang="zh-CN" sz="2600" b="1" dirty="0" smtClean="0">
                <a:latin typeface="Arial" pitchFamily="34" charset="0"/>
                <a:ea typeface="华文细黑" pitchFamily="2" charset="-122"/>
                <a:cs typeface="Arial" pitchFamily="34" charset="0"/>
              </a:rPr>
              <a:t>(parallelism)</a:t>
            </a:r>
            <a:r>
              <a:rPr lang="zh-CN" altLang="en-US" sz="2600" b="1" dirty="0" smtClean="0">
                <a:latin typeface="Arial" pitchFamily="34" charset="0"/>
                <a:ea typeface="华文细黑" pitchFamily="2" charset="-122"/>
                <a:cs typeface="Arial" pitchFamily="34" charset="0"/>
              </a:rPr>
              <a:t>指两个或两个以上的任务同时运行，无论从宏观上看，还是从微观上看，任务都是同时运行的。</a:t>
            </a:r>
            <a:endParaRPr lang="en-US" altLang="zh-CN" sz="26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401109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slide(fromBottom)">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slide(fromBottom)">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slide(fromBottom)">
                                      <p:cBhvr>
                                        <p:cTn id="2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5616624" cy="393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3528" y="980728"/>
            <a:ext cx="8424936" cy="492443"/>
          </a:xfrm>
          <a:prstGeom prst="rect">
            <a:avLst/>
          </a:prstGeom>
          <a:noFill/>
        </p:spPr>
        <p:txBody>
          <a:bodyPr wrap="square" rtlCol="0">
            <a:spAutoFit/>
          </a:bodyPr>
          <a:lstStyle/>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多缓冲区示例</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栈</a:t>
            </a:r>
            <a:r>
              <a:rPr lang="en-US" altLang="zh-CN" sz="2600" b="1" dirty="0" smtClean="0">
                <a:solidFill>
                  <a:srgbClr val="0000FF"/>
                </a:solidFill>
                <a:latin typeface="Arial" pitchFamily="34" charset="0"/>
                <a:ea typeface="华文细黑" pitchFamily="2" charset="-122"/>
                <a:cs typeface="Arial" pitchFamily="34" charset="0"/>
              </a:rPr>
              <a:t>)</a:t>
            </a:r>
          </a:p>
        </p:txBody>
      </p:sp>
    </p:spTree>
    <p:extLst>
      <p:ext uri="{BB962C8B-B14F-4D97-AF65-F5344CB8AC3E}">
        <p14:creationId xmlns:p14="http://schemas.microsoft.com/office/powerpoint/2010/main" val="2901255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61560"/>
            <a:ext cx="4544938" cy="440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977" y="1766164"/>
            <a:ext cx="4299492" cy="389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4787462" y="1530934"/>
            <a:ext cx="0" cy="464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625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66688"/>
            <a:ext cx="6264696" cy="573217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173198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2735"/>
            <a:ext cx="6624736" cy="564525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315374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11.9</a:t>
            </a:r>
            <a:r>
              <a:rPr lang="zh-CN" altLang="en-US" dirty="0"/>
              <a:t> 线程交互</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335" y="1250553"/>
            <a:ext cx="7008339" cy="481146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256722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11.10</a:t>
            </a:r>
            <a:r>
              <a:rPr lang="zh-CN" altLang="en-US" dirty="0" smtClean="0"/>
              <a:t>线程池</a:t>
            </a:r>
            <a:endParaRPr lang="zh-CN" altLang="en-US" dirty="0"/>
          </a:p>
        </p:txBody>
      </p:sp>
      <p:sp>
        <p:nvSpPr>
          <p:cNvPr id="4" name="TextBox 3"/>
          <p:cNvSpPr txBox="1"/>
          <p:nvPr/>
        </p:nvSpPr>
        <p:spPr>
          <a:xfrm>
            <a:off x="323528" y="1066959"/>
            <a:ext cx="8424936" cy="3370153"/>
          </a:xfrm>
          <a:prstGeom prst="rect">
            <a:avLst/>
          </a:prstGeom>
          <a:noFill/>
        </p:spPr>
        <p:txBody>
          <a:bodyPr wrap="square" rtlCol="0">
            <a:spAutoFit/>
          </a:bodyPr>
          <a:lstStyle/>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创建一个新线程的代价很高，尤其当创建多个生命周期较短的线程时，程序的执行时间可能都浪费到线程的创建和销毁上。</a:t>
            </a:r>
            <a:endParaRPr lang="en-US" altLang="zh-CN" sz="2600" b="1" dirty="0" smtClean="0">
              <a:solidFill>
                <a:srgbClr val="0000FF"/>
              </a:solidFill>
              <a:latin typeface="Arial" pitchFamily="34" charset="0"/>
              <a:ea typeface="华文细黑" pitchFamily="2" charset="-122"/>
              <a:cs typeface="Arial" pitchFamily="34" charset="0"/>
            </a:endParaRPr>
          </a:p>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在</a:t>
            </a:r>
            <a:r>
              <a:rPr lang="zh-CN" altLang="en-US" sz="2600" b="1" dirty="0">
                <a:solidFill>
                  <a:srgbClr val="0000FF"/>
                </a:solidFill>
                <a:latin typeface="Arial" pitchFamily="34" charset="0"/>
                <a:ea typeface="华文细黑" pitchFamily="2" charset="-122"/>
                <a:cs typeface="Arial" pitchFamily="34" charset="0"/>
              </a:rPr>
              <a:t>一</a:t>
            </a:r>
            <a:r>
              <a:rPr lang="zh-CN" altLang="en-US" sz="2600" b="1" dirty="0" smtClean="0">
                <a:solidFill>
                  <a:srgbClr val="0000FF"/>
                </a:solidFill>
                <a:latin typeface="Arial" pitchFamily="34" charset="0"/>
                <a:ea typeface="华文细黑" pitchFamily="2" charset="-122"/>
                <a:cs typeface="Arial" pitchFamily="34" charset="0"/>
              </a:rPr>
              <a:t>个多核处理器上，如果创建的线程的数量少，则多核处理器的处理能力没有被充分利用，如果创建的线程数量过多，则机器资源不够，多余线程只能以时间片轮转方式运行，或者等待。理想情况下，让线程数量等于多核处理器的可以同时处理的线程数量。</a:t>
            </a:r>
            <a:endParaRPr lang="en-US" altLang="zh-CN" sz="2600" b="1" dirty="0" smtClean="0">
              <a:solidFill>
                <a:srgbClr val="0000FF"/>
              </a:solidFill>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6017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11.10</a:t>
            </a:r>
            <a:r>
              <a:rPr lang="zh-CN" altLang="en-US" dirty="0"/>
              <a:t>线程池</a:t>
            </a:r>
          </a:p>
        </p:txBody>
      </p:sp>
      <p:sp>
        <p:nvSpPr>
          <p:cNvPr id="4" name="TextBox 3"/>
          <p:cNvSpPr txBox="1"/>
          <p:nvPr/>
        </p:nvSpPr>
        <p:spPr>
          <a:xfrm>
            <a:off x="323528" y="980728"/>
            <a:ext cx="8424936" cy="4170372"/>
          </a:xfrm>
          <a:prstGeom prst="rect">
            <a:avLst/>
          </a:prstGeom>
          <a:noFill/>
        </p:spPr>
        <p:txBody>
          <a:bodyPr wrap="square" rtlCol="0">
            <a:spAutoFit/>
          </a:bodyPr>
          <a:lstStyle/>
          <a:p>
            <a:pPr algn="just">
              <a:spcAft>
                <a:spcPts val="600"/>
              </a:spcAft>
              <a:buFont typeface="Wingdings" pitchFamily="2" charset="2"/>
              <a:buChar char="Ø"/>
            </a:pPr>
            <a:r>
              <a:rPr lang="zh-CN" altLang="en-US" sz="2600" b="1" dirty="0" smtClean="0">
                <a:solidFill>
                  <a:srgbClr val="C00000"/>
                </a:solidFill>
                <a:latin typeface="Arial" pitchFamily="34" charset="0"/>
                <a:ea typeface="华文细黑" pitchFamily="2" charset="-122"/>
                <a:cs typeface="Arial" pitchFamily="34" charset="0"/>
              </a:rPr>
              <a:t>线程池</a:t>
            </a:r>
            <a:r>
              <a:rPr lang="zh-CN" altLang="en-US" sz="2600" b="1" dirty="0" smtClean="0">
                <a:solidFill>
                  <a:srgbClr val="0000FF"/>
                </a:solidFill>
                <a:latin typeface="Arial" pitchFamily="34" charset="0"/>
                <a:ea typeface="华文细黑" pitchFamily="2" charset="-122"/>
                <a:cs typeface="Arial" pitchFamily="34" charset="0"/>
              </a:rPr>
              <a:t>包含了若干个准备运行的空闲线程，线程在程序运行的开始创建，可以把创建的</a:t>
            </a:r>
            <a:r>
              <a:rPr lang="en-US" altLang="zh-CN" sz="2600" b="1" dirty="0" smtClean="0">
                <a:solidFill>
                  <a:srgbClr val="0000FF"/>
                </a:solidFill>
                <a:latin typeface="Arial" pitchFamily="34" charset="0"/>
                <a:ea typeface="华文细黑" pitchFamily="2" charset="-122"/>
                <a:cs typeface="Arial" pitchFamily="34" charset="0"/>
              </a:rPr>
              <a:t>Runnable</a:t>
            </a:r>
            <a:r>
              <a:rPr lang="zh-CN" altLang="en-US" sz="2600" b="1" dirty="0" smtClean="0">
                <a:solidFill>
                  <a:srgbClr val="0000FF"/>
                </a:solidFill>
                <a:latin typeface="Arial" pitchFamily="34" charset="0"/>
                <a:ea typeface="华文细黑" pitchFamily="2" charset="-122"/>
                <a:cs typeface="Arial" pitchFamily="34" charset="0"/>
              </a:rPr>
              <a:t>对象交给线程池中的线程运行，运行完成后，如果没有其他任务，线程转入休眠状态，等待有任务的时候再唤醒，直到所有任务都执行结束后再关闭线程池，从而减少了重复创建和销毁线程的开销。</a:t>
            </a:r>
            <a:endParaRPr lang="en-US" altLang="zh-CN" sz="2600" b="1" dirty="0" smtClean="0">
              <a:solidFill>
                <a:srgbClr val="0000FF"/>
              </a:solidFill>
              <a:latin typeface="Arial" pitchFamily="34" charset="0"/>
              <a:ea typeface="华文细黑" pitchFamily="2" charset="-122"/>
              <a:cs typeface="Arial" pitchFamily="34" charset="0"/>
            </a:endParaRPr>
          </a:p>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从</a:t>
            </a:r>
            <a:r>
              <a:rPr lang="en-US" altLang="zh-CN" sz="2600" b="1" dirty="0" smtClean="0">
                <a:solidFill>
                  <a:srgbClr val="0000FF"/>
                </a:solidFill>
                <a:latin typeface="Arial" pitchFamily="34" charset="0"/>
                <a:ea typeface="华文细黑" pitchFamily="2" charset="-122"/>
                <a:cs typeface="Arial" pitchFamily="34" charset="0"/>
              </a:rPr>
              <a:t>JDK1.5</a:t>
            </a:r>
            <a:r>
              <a:rPr lang="zh-CN" altLang="en-US" sz="2600" b="1" dirty="0" smtClean="0">
                <a:solidFill>
                  <a:srgbClr val="0000FF"/>
                </a:solidFill>
                <a:latin typeface="Arial" pitchFamily="34" charset="0"/>
                <a:ea typeface="华文细黑" pitchFamily="2" charset="-122"/>
                <a:cs typeface="Arial" pitchFamily="34" charset="0"/>
              </a:rPr>
              <a:t>开始，</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并发库中引入了</a:t>
            </a:r>
            <a:r>
              <a:rPr lang="en-US" altLang="zh-CN" sz="2600" b="1" dirty="0" smtClean="0">
                <a:solidFill>
                  <a:srgbClr val="C00000"/>
                </a:solidFill>
                <a:latin typeface="Arial" pitchFamily="34" charset="0"/>
                <a:ea typeface="华文细黑" pitchFamily="2" charset="-122"/>
                <a:cs typeface="Arial" pitchFamily="34" charset="0"/>
              </a:rPr>
              <a:t>Executor</a:t>
            </a:r>
            <a:r>
              <a:rPr lang="zh-CN" altLang="en-US" sz="2600" b="1" dirty="0" smtClean="0">
                <a:solidFill>
                  <a:srgbClr val="C00000"/>
                </a:solidFill>
                <a:latin typeface="Arial" pitchFamily="34" charset="0"/>
                <a:ea typeface="华文细黑" pitchFamily="2" charset="-122"/>
                <a:cs typeface="Arial" pitchFamily="34" charset="0"/>
              </a:rPr>
              <a:t>框架</a:t>
            </a:r>
            <a:r>
              <a:rPr lang="zh-CN" altLang="en-US" sz="2600" b="1" dirty="0" smtClean="0">
                <a:solidFill>
                  <a:srgbClr val="0000FF"/>
                </a:solidFill>
                <a:latin typeface="Arial" pitchFamily="34" charset="0"/>
                <a:ea typeface="华文细黑" pitchFamily="2" charset="-122"/>
                <a:cs typeface="Arial" pitchFamily="34" charset="0"/>
              </a:rPr>
              <a:t>，该框架包括了接口</a:t>
            </a:r>
            <a:r>
              <a:rPr lang="en-US" altLang="zh-CN" sz="2600" b="1" dirty="0" smtClean="0">
                <a:solidFill>
                  <a:srgbClr val="C00000"/>
                </a:solidFill>
                <a:latin typeface="Arial" pitchFamily="34" charset="0"/>
                <a:ea typeface="华文细黑" pitchFamily="2" charset="-122"/>
                <a:cs typeface="Arial" pitchFamily="34" charset="0"/>
              </a:rPr>
              <a:t>Executor</a:t>
            </a:r>
            <a:r>
              <a:rPr lang="zh-CN" altLang="en-US" sz="2600" b="1" dirty="0" smtClean="0">
                <a:solidFill>
                  <a:srgbClr val="0000FF"/>
                </a:solidFill>
                <a:latin typeface="Arial" pitchFamily="34" charset="0"/>
                <a:ea typeface="华文细黑" pitchFamily="2" charset="-122"/>
                <a:cs typeface="Arial" pitchFamily="34" charset="0"/>
              </a:rPr>
              <a:t>及其子接口</a:t>
            </a:r>
            <a:r>
              <a:rPr lang="en-US" altLang="zh-CN" sz="2600" b="1" dirty="0" smtClean="0">
                <a:solidFill>
                  <a:srgbClr val="C00000"/>
                </a:solidFill>
                <a:latin typeface="Arial" pitchFamily="34" charset="0"/>
                <a:ea typeface="华文细黑" pitchFamily="2" charset="-122"/>
                <a:cs typeface="Arial" pitchFamily="34" charset="0"/>
              </a:rPr>
              <a:t>ExecutorService</a:t>
            </a:r>
            <a:r>
              <a:rPr lang="zh-CN" altLang="en-US" sz="2600" b="1" dirty="0" smtClean="0">
                <a:solidFill>
                  <a:srgbClr val="0000FF"/>
                </a:solidFill>
                <a:latin typeface="Arial" pitchFamily="34" charset="0"/>
                <a:ea typeface="华文细黑" pitchFamily="2" charset="-122"/>
                <a:cs typeface="Arial" pitchFamily="34" charset="0"/>
              </a:rPr>
              <a:t>，以及实现这两个接口的类</a:t>
            </a:r>
            <a:r>
              <a:rPr lang="en-US" altLang="zh-CN" sz="2600" b="1" dirty="0" smtClean="0">
                <a:solidFill>
                  <a:srgbClr val="C00000"/>
                </a:solidFill>
                <a:latin typeface="Arial" pitchFamily="34" charset="0"/>
                <a:ea typeface="华文细黑" pitchFamily="2" charset="-122"/>
                <a:cs typeface="Arial" pitchFamily="34" charset="0"/>
              </a:rPr>
              <a:t>ThreadPoolExecutor</a:t>
            </a:r>
            <a:r>
              <a:rPr lang="zh-CN" altLang="en-US" sz="2600" b="1" dirty="0" smtClean="0">
                <a:solidFill>
                  <a:srgbClr val="0000FF"/>
                </a:solidFill>
                <a:latin typeface="Arial" pitchFamily="34" charset="0"/>
                <a:ea typeface="华文细黑" pitchFamily="2" charset="-122"/>
                <a:cs typeface="Arial" pitchFamily="34" charset="0"/>
              </a:rPr>
              <a:t>。</a:t>
            </a:r>
            <a:endParaRPr lang="en-US" altLang="zh-CN" sz="2600" b="1" dirty="0" smtClean="0">
              <a:solidFill>
                <a:srgbClr val="0000FF"/>
              </a:solidFill>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22679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11.10</a:t>
            </a:r>
            <a:r>
              <a:rPr lang="zh-CN" altLang="en-US" dirty="0"/>
              <a:t>线程池</a:t>
            </a:r>
          </a:p>
        </p:txBody>
      </p:sp>
      <p:sp>
        <p:nvSpPr>
          <p:cNvPr id="4" name="TextBox 3"/>
          <p:cNvSpPr txBox="1"/>
          <p:nvPr/>
        </p:nvSpPr>
        <p:spPr>
          <a:xfrm>
            <a:off x="323528" y="980728"/>
            <a:ext cx="8424936" cy="3862596"/>
          </a:xfrm>
          <a:prstGeom prst="rect">
            <a:avLst/>
          </a:prstGeom>
          <a:noFill/>
        </p:spPr>
        <p:txBody>
          <a:bodyPr wrap="square" rtlCol="0">
            <a:spAutoFit/>
          </a:bodyPr>
          <a:lstStyle/>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接口</a:t>
            </a:r>
            <a:r>
              <a:rPr lang="en-US" altLang="zh-CN" sz="2600" b="1" dirty="0" smtClean="0">
                <a:solidFill>
                  <a:srgbClr val="0000FF"/>
                </a:solidFill>
                <a:latin typeface="Arial" pitchFamily="34" charset="0"/>
                <a:ea typeface="华文细黑" pitchFamily="2" charset="-122"/>
                <a:cs typeface="Arial" pitchFamily="34" charset="0"/>
              </a:rPr>
              <a:t>Executor</a:t>
            </a:r>
          </a:p>
          <a:p>
            <a:pPr marL="457200" indent="-457200" algn="just">
              <a:spcAft>
                <a:spcPts val="600"/>
              </a:spcAft>
              <a:buFont typeface="Wingdings" panose="05000000000000000000" pitchFamily="2" charset="2"/>
              <a:buChar char="ü"/>
            </a:pPr>
            <a:r>
              <a:rPr lang="zh-CN" altLang="en-US" sz="2400" b="1" dirty="0" smtClean="0">
                <a:latin typeface="Arial" pitchFamily="34" charset="0"/>
                <a:ea typeface="华文细黑" pitchFamily="2" charset="-122"/>
                <a:cs typeface="Arial" pitchFamily="34" charset="0"/>
              </a:rPr>
              <a:t>接口</a:t>
            </a:r>
            <a:r>
              <a:rPr lang="en-US" altLang="zh-CN" sz="2400" b="1" dirty="0" smtClean="0">
                <a:latin typeface="Arial" pitchFamily="34" charset="0"/>
                <a:ea typeface="华文细黑" pitchFamily="2" charset="-122"/>
                <a:cs typeface="Arial" pitchFamily="34" charset="0"/>
              </a:rPr>
              <a:t>Executor</a:t>
            </a:r>
            <a:r>
              <a:rPr lang="zh-CN" altLang="en-US" sz="2400" b="1" dirty="0" smtClean="0">
                <a:latin typeface="Arial" pitchFamily="34" charset="0"/>
                <a:ea typeface="华文细黑" pitchFamily="2" charset="-122"/>
                <a:cs typeface="Arial" pitchFamily="34" charset="0"/>
              </a:rPr>
              <a:t>的对象可以接收提交到线程池的</a:t>
            </a:r>
            <a:r>
              <a:rPr lang="en-US" altLang="zh-CN" sz="2400" b="1" dirty="0" smtClean="0">
                <a:latin typeface="Arial" pitchFamily="34" charset="0"/>
                <a:ea typeface="华文细黑" pitchFamily="2" charset="-122"/>
                <a:cs typeface="Arial" pitchFamily="34" charset="0"/>
              </a:rPr>
              <a:t>Runnable</a:t>
            </a:r>
            <a:r>
              <a:rPr lang="zh-CN" altLang="en-US" sz="2400" b="1" dirty="0" smtClean="0">
                <a:latin typeface="Arial" pitchFamily="34" charset="0"/>
                <a:ea typeface="华文细黑" pitchFamily="2" charset="-122"/>
                <a:cs typeface="Arial" pitchFamily="34" charset="0"/>
              </a:rPr>
              <a:t>任务，该接口实现了任务的提交与任务的执行分离。</a:t>
            </a:r>
            <a:endParaRPr lang="en-US" altLang="zh-CN" sz="2400" b="1" dirty="0" smtClean="0">
              <a:latin typeface="Arial" pitchFamily="34" charset="0"/>
              <a:ea typeface="华文细黑" pitchFamily="2" charset="-122"/>
              <a:cs typeface="Arial" pitchFamily="34" charset="0"/>
            </a:endParaRPr>
          </a:p>
          <a:p>
            <a:pPr marL="457200" indent="-457200" algn="just">
              <a:spcAft>
                <a:spcPts val="600"/>
              </a:spcAft>
              <a:buFont typeface="Wingdings" panose="05000000000000000000" pitchFamily="2" charset="2"/>
              <a:buChar char="ü"/>
            </a:pPr>
            <a:r>
              <a:rPr lang="zh-CN" altLang="en-US" sz="2400" b="1" dirty="0">
                <a:latin typeface="Arial" pitchFamily="34" charset="0"/>
                <a:ea typeface="华文细黑" pitchFamily="2" charset="-122"/>
                <a:cs typeface="Arial" pitchFamily="34" charset="0"/>
              </a:rPr>
              <a:t>该</a:t>
            </a:r>
            <a:r>
              <a:rPr lang="zh-CN" altLang="en-US" sz="2400" b="1" dirty="0" smtClean="0">
                <a:latin typeface="Arial" pitchFamily="34" charset="0"/>
                <a:ea typeface="华文细黑" pitchFamily="2" charset="-122"/>
                <a:cs typeface="Arial" pitchFamily="34" charset="0"/>
              </a:rPr>
              <a:t>接口定义个方法</a:t>
            </a:r>
            <a:r>
              <a:rPr lang="en-US" altLang="zh-CN" sz="2400" b="1" dirty="0" smtClean="0">
                <a:latin typeface="Arial" pitchFamily="34" charset="0"/>
                <a:ea typeface="华文细黑" pitchFamily="2" charset="-122"/>
                <a:cs typeface="Arial" pitchFamily="34" charset="0"/>
              </a:rPr>
              <a:t>execute(Runnable command)</a:t>
            </a:r>
            <a:r>
              <a:rPr lang="zh-CN" altLang="en-US" sz="2400" b="1" dirty="0" smtClean="0">
                <a:latin typeface="Arial" pitchFamily="34" charset="0"/>
                <a:ea typeface="华文细黑" pitchFamily="2" charset="-122"/>
                <a:cs typeface="Arial" pitchFamily="34" charset="0"/>
              </a:rPr>
              <a:t>用于异步地执行给定的</a:t>
            </a:r>
            <a:r>
              <a:rPr lang="en-US" altLang="zh-CN" sz="2400" b="1" dirty="0" smtClean="0">
                <a:latin typeface="Arial" pitchFamily="34" charset="0"/>
                <a:ea typeface="华文细黑" pitchFamily="2" charset="-122"/>
                <a:cs typeface="Arial" pitchFamily="34" charset="0"/>
              </a:rPr>
              <a:t>Runnable</a:t>
            </a:r>
            <a:r>
              <a:rPr lang="zh-CN" altLang="en-US" sz="2400" b="1" dirty="0" smtClean="0">
                <a:latin typeface="Arial" pitchFamily="34" charset="0"/>
                <a:ea typeface="华文细黑" pitchFamily="2" charset="-122"/>
                <a:cs typeface="Arial" pitchFamily="34" charset="0"/>
              </a:rPr>
              <a:t>对象。</a:t>
            </a:r>
            <a:endParaRPr lang="en-US" altLang="zh-CN" sz="2400" b="1" dirty="0" smtClean="0">
              <a:latin typeface="Arial" pitchFamily="34" charset="0"/>
              <a:ea typeface="华文细黑" pitchFamily="2" charset="-122"/>
              <a:cs typeface="Arial" pitchFamily="34" charset="0"/>
            </a:endParaRPr>
          </a:p>
          <a:p>
            <a:pPr marL="457200" indent="-457200" algn="just">
              <a:spcAft>
                <a:spcPts val="600"/>
              </a:spcAft>
              <a:buFont typeface="Wingdings" panose="05000000000000000000" pitchFamily="2" charset="2"/>
              <a:buChar char="Ø"/>
            </a:pPr>
            <a:r>
              <a:rPr lang="zh-CN" altLang="en-US" sz="2600" b="1" dirty="0">
                <a:solidFill>
                  <a:srgbClr val="0000FF"/>
                </a:solidFill>
                <a:latin typeface="Arial" pitchFamily="34" charset="0"/>
                <a:ea typeface="华文细黑" pitchFamily="2" charset="-122"/>
                <a:cs typeface="Arial" pitchFamily="34" charset="0"/>
              </a:rPr>
              <a:t>接口</a:t>
            </a:r>
            <a:r>
              <a:rPr lang="en-US" altLang="zh-CN" sz="2600" b="1" dirty="0">
                <a:solidFill>
                  <a:srgbClr val="0000FF"/>
                </a:solidFill>
                <a:latin typeface="Arial" pitchFamily="34" charset="0"/>
                <a:ea typeface="华文细黑" pitchFamily="2" charset="-122"/>
                <a:cs typeface="Arial" pitchFamily="34" charset="0"/>
              </a:rPr>
              <a:t>Executor</a:t>
            </a:r>
          </a:p>
          <a:p>
            <a:pPr marL="457200" indent="-457200" algn="just">
              <a:spcAft>
                <a:spcPts val="600"/>
              </a:spcAft>
              <a:buFont typeface="Wingdings" panose="05000000000000000000" pitchFamily="2" charset="2"/>
              <a:buChar char="ü"/>
            </a:pPr>
            <a:r>
              <a:rPr lang="zh-CN" altLang="en-US" sz="2400" b="1" dirty="0" smtClean="0">
                <a:latin typeface="Arial" pitchFamily="34" charset="0"/>
                <a:ea typeface="华文细黑" pitchFamily="2" charset="-122"/>
                <a:cs typeface="Arial" pitchFamily="34" charset="0"/>
              </a:rPr>
              <a:t>接口</a:t>
            </a:r>
            <a:r>
              <a:rPr lang="en-US" altLang="zh-CN" sz="2400" b="1" dirty="0" smtClean="0">
                <a:latin typeface="Arial" pitchFamily="34" charset="0"/>
                <a:ea typeface="华文细黑" pitchFamily="2" charset="-122"/>
                <a:cs typeface="Arial" pitchFamily="34" charset="0"/>
              </a:rPr>
              <a:t>ExecutorService</a:t>
            </a:r>
            <a:r>
              <a:rPr lang="zh-CN" altLang="en-US" sz="2400" b="1" dirty="0" smtClean="0">
                <a:latin typeface="Arial" pitchFamily="34" charset="0"/>
                <a:ea typeface="华文细黑" pitchFamily="2" charset="-122"/>
                <a:cs typeface="Arial" pitchFamily="34" charset="0"/>
              </a:rPr>
              <a:t>为</a:t>
            </a:r>
            <a:r>
              <a:rPr lang="en-US" altLang="zh-CN" sz="2400" b="1" dirty="0" smtClean="0">
                <a:latin typeface="Arial" pitchFamily="34" charset="0"/>
                <a:ea typeface="华文细黑" pitchFamily="2" charset="-122"/>
                <a:cs typeface="Arial" pitchFamily="34" charset="0"/>
              </a:rPr>
              <a:t>Executor</a:t>
            </a:r>
            <a:r>
              <a:rPr lang="zh-CN" altLang="en-US" sz="2400" b="1" dirty="0" smtClean="0">
                <a:latin typeface="Arial" pitchFamily="34" charset="0"/>
                <a:ea typeface="华文细黑" pitchFamily="2" charset="-122"/>
                <a:cs typeface="Arial" pitchFamily="34" charset="0"/>
              </a:rPr>
              <a:t>的</a:t>
            </a:r>
            <a:r>
              <a:rPr lang="zh-CN" altLang="en-US" sz="2400" b="1" dirty="0">
                <a:latin typeface="Arial" pitchFamily="34" charset="0"/>
                <a:ea typeface="华文细黑" pitchFamily="2" charset="-122"/>
                <a:cs typeface="Arial" pitchFamily="34" charset="0"/>
              </a:rPr>
              <a:t>子</a:t>
            </a:r>
            <a:r>
              <a:rPr lang="zh-CN" altLang="en-US" sz="2400" b="1" dirty="0" smtClean="0">
                <a:latin typeface="Arial" pitchFamily="34" charset="0"/>
                <a:ea typeface="华文细黑" pitchFamily="2" charset="-122"/>
                <a:cs typeface="Arial" pitchFamily="34" charset="0"/>
              </a:rPr>
              <a:t>接口。</a:t>
            </a:r>
            <a:endParaRPr lang="en-US" altLang="zh-CN" sz="2400" b="1" dirty="0" smtClean="0">
              <a:latin typeface="Arial" pitchFamily="34" charset="0"/>
              <a:ea typeface="华文细黑" pitchFamily="2" charset="-122"/>
              <a:cs typeface="Arial" pitchFamily="34" charset="0"/>
            </a:endParaRPr>
          </a:p>
          <a:p>
            <a:pPr marL="457200" indent="-457200" algn="just">
              <a:spcAft>
                <a:spcPts val="600"/>
              </a:spcAft>
              <a:buFont typeface="Wingdings" panose="05000000000000000000" pitchFamily="2" charset="2"/>
              <a:buChar char="ü"/>
            </a:pPr>
            <a:r>
              <a:rPr lang="zh-CN" altLang="en-US" sz="2400" b="1" dirty="0">
                <a:latin typeface="Arial" pitchFamily="34" charset="0"/>
                <a:ea typeface="华文细黑" pitchFamily="2" charset="-122"/>
                <a:cs typeface="Arial" pitchFamily="34" charset="0"/>
              </a:rPr>
              <a:t>该</a:t>
            </a:r>
            <a:r>
              <a:rPr lang="zh-CN" altLang="en-US" sz="2400" b="1" dirty="0" smtClean="0">
                <a:latin typeface="Arial" pitchFamily="34" charset="0"/>
                <a:ea typeface="华文细黑" pitchFamily="2" charset="-122"/>
                <a:cs typeface="Arial" pitchFamily="34" charset="0"/>
              </a:rPr>
              <a:t>接口提供了关闭线程池的方法</a:t>
            </a:r>
            <a:r>
              <a:rPr lang="en-US" altLang="zh-CN" sz="2400" b="1" dirty="0" smtClean="0">
                <a:latin typeface="Arial" pitchFamily="34" charset="0"/>
                <a:ea typeface="华文细黑" pitchFamily="2" charset="-122"/>
                <a:cs typeface="Arial" pitchFamily="34" charset="0"/>
              </a:rPr>
              <a:t>shutdown</a:t>
            </a:r>
            <a:r>
              <a:rPr lang="zh-CN" altLang="en-US" sz="2400" b="1" dirty="0" smtClean="0">
                <a:latin typeface="Arial" pitchFamily="34" charset="0"/>
                <a:ea typeface="华文细黑" pitchFamily="2" charset="-122"/>
                <a:cs typeface="Arial" pitchFamily="34" charset="0"/>
              </a:rPr>
              <a:t>，关闭后的线程池将不再接收新的任务。</a:t>
            </a:r>
            <a:endParaRPr lang="en-US" altLang="zh-CN" sz="24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261417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11.10</a:t>
            </a:r>
            <a:r>
              <a:rPr lang="zh-CN" altLang="en-US" dirty="0"/>
              <a:t>线程池</a:t>
            </a:r>
          </a:p>
        </p:txBody>
      </p:sp>
      <p:sp>
        <p:nvSpPr>
          <p:cNvPr id="4" name="TextBox 3"/>
          <p:cNvSpPr txBox="1"/>
          <p:nvPr/>
        </p:nvSpPr>
        <p:spPr>
          <a:xfrm>
            <a:off x="323528" y="1033275"/>
            <a:ext cx="8424936" cy="938719"/>
          </a:xfrm>
          <a:prstGeom prst="rect">
            <a:avLst/>
          </a:prstGeom>
          <a:noFill/>
        </p:spPr>
        <p:txBody>
          <a:bodyPr wrap="square" rtlCol="0">
            <a:spAutoFit/>
          </a:bodyPr>
          <a:lstStyle/>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类</a:t>
            </a:r>
            <a:r>
              <a:rPr lang="en-US" altLang="zh-CN" sz="2600" b="1" dirty="0" smtClean="0">
                <a:solidFill>
                  <a:srgbClr val="0000FF"/>
                </a:solidFill>
                <a:latin typeface="Arial" pitchFamily="34" charset="0"/>
                <a:ea typeface="华文细黑" pitchFamily="2" charset="-122"/>
                <a:cs typeface="Arial" pitchFamily="34" charset="0"/>
              </a:rPr>
              <a:t>ThreadPoolExecutor</a:t>
            </a:r>
          </a:p>
          <a:p>
            <a:pPr marL="457200" indent="-457200" algn="just">
              <a:buFont typeface="Wingdings" panose="05000000000000000000" pitchFamily="2" charset="2"/>
              <a:buChar char="ü"/>
            </a:pPr>
            <a:r>
              <a:rPr lang="zh-CN" altLang="en-US" sz="2400" b="1" dirty="0" smtClean="0">
                <a:latin typeface="Arial" pitchFamily="34" charset="0"/>
                <a:ea typeface="华文细黑" pitchFamily="2" charset="-122"/>
                <a:cs typeface="Arial" pitchFamily="34" charset="0"/>
              </a:rPr>
              <a:t>类</a:t>
            </a:r>
            <a:r>
              <a:rPr lang="en-US" altLang="zh-CN" sz="2400" b="1" dirty="0" smtClean="0">
                <a:latin typeface="Arial" pitchFamily="34" charset="0"/>
                <a:ea typeface="华文细黑" pitchFamily="2" charset="-122"/>
                <a:cs typeface="Arial" pitchFamily="34" charset="0"/>
              </a:rPr>
              <a:t>ThreadPoolExecutor</a:t>
            </a:r>
            <a:r>
              <a:rPr lang="zh-CN" altLang="en-US" sz="2400" b="1" dirty="0" smtClean="0">
                <a:latin typeface="Arial" pitchFamily="34" charset="0"/>
                <a:ea typeface="华文细黑" pitchFamily="2" charset="-122"/>
                <a:cs typeface="Arial" pitchFamily="34" charset="0"/>
              </a:rPr>
              <a:t>可以用来创建一个线程池。</a:t>
            </a:r>
            <a:endParaRPr lang="en-US" altLang="zh-CN" sz="2400" b="1" dirty="0" smtClean="0">
              <a:latin typeface="Arial" pitchFamily="34" charset="0"/>
              <a:ea typeface="华文细黑" pitchFamily="2" charset="-122"/>
              <a:cs typeface="Arial" pitchFamily="34" charset="0"/>
            </a:endParaRPr>
          </a:p>
        </p:txBody>
      </p:sp>
      <p:sp>
        <p:nvSpPr>
          <p:cNvPr id="2" name="TextBox 1"/>
          <p:cNvSpPr txBox="1"/>
          <p:nvPr/>
        </p:nvSpPr>
        <p:spPr>
          <a:xfrm>
            <a:off x="539552" y="2204864"/>
            <a:ext cx="8064896" cy="1631216"/>
          </a:xfrm>
          <a:prstGeom prst="rect">
            <a:avLst/>
          </a:prstGeom>
          <a:solidFill>
            <a:schemeClr val="accent1">
              <a:lumMod val="20000"/>
              <a:lumOff val="80000"/>
            </a:schemeClr>
          </a:solidFill>
        </p:spPr>
        <p:txBody>
          <a:bodyPr wrap="square" rtlCol="0">
            <a:spAutoFit/>
          </a:bodyPr>
          <a:lstStyle/>
          <a:p>
            <a:r>
              <a:rPr lang="en-US" altLang="zh-CN" sz="2000" dirty="0" smtClean="0">
                <a:solidFill>
                  <a:srgbClr val="C00000"/>
                </a:solidFill>
              </a:rPr>
              <a:t>ThreadPoolExecutor</a:t>
            </a:r>
            <a:r>
              <a:rPr lang="en-US" altLang="zh-CN" sz="2000" dirty="0" smtClean="0"/>
              <a:t>(</a:t>
            </a:r>
            <a:r>
              <a:rPr lang="en-US" altLang="zh-CN" sz="2000" dirty="0" err="1" smtClean="0"/>
              <a:t>int</a:t>
            </a:r>
            <a:r>
              <a:rPr lang="en-US" altLang="zh-CN" sz="2000" dirty="0" smtClean="0"/>
              <a:t> </a:t>
            </a:r>
            <a:r>
              <a:rPr lang="en-US" altLang="zh-CN" sz="2000" dirty="0" err="1" smtClean="0">
                <a:solidFill>
                  <a:srgbClr val="FF00FF"/>
                </a:solidFill>
              </a:rPr>
              <a:t>corePoolSize</a:t>
            </a:r>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en-US" altLang="zh-CN" sz="2000" dirty="0" err="1" smtClean="0">
                <a:solidFill>
                  <a:srgbClr val="FF00FF"/>
                </a:solidFill>
              </a:rPr>
              <a:t>maximumPoolSize</a:t>
            </a:r>
            <a:r>
              <a:rPr lang="en-US" altLang="zh-CN" sz="2000" dirty="0" smtClean="0"/>
              <a:t>,</a:t>
            </a:r>
          </a:p>
          <a:p>
            <a:r>
              <a:rPr lang="en-US" altLang="zh-CN" sz="2000" dirty="0"/>
              <a:t> </a:t>
            </a:r>
            <a:r>
              <a:rPr lang="en-US" altLang="zh-CN" sz="2000" dirty="0" smtClean="0"/>
              <a:t>                              long </a:t>
            </a:r>
            <a:r>
              <a:rPr lang="en-US" altLang="zh-CN" sz="2000" dirty="0" err="1" smtClean="0">
                <a:solidFill>
                  <a:srgbClr val="FF00FF"/>
                </a:solidFill>
              </a:rPr>
              <a:t>keepAliveTime</a:t>
            </a:r>
            <a:r>
              <a:rPr lang="en-US" altLang="zh-CN" sz="2000" dirty="0" smtClean="0"/>
              <a:t>, </a:t>
            </a:r>
          </a:p>
          <a:p>
            <a:r>
              <a:rPr lang="en-US" altLang="zh-CN" sz="2000" dirty="0"/>
              <a:t> </a:t>
            </a:r>
            <a:r>
              <a:rPr lang="en-US" altLang="zh-CN" sz="2000" dirty="0" smtClean="0"/>
              <a:t>                              </a:t>
            </a:r>
            <a:r>
              <a:rPr lang="en-US" altLang="zh-CN" sz="2000" dirty="0" err="1" smtClean="0"/>
              <a:t>TimeUnit</a:t>
            </a:r>
            <a:r>
              <a:rPr lang="en-US" altLang="zh-CN" sz="2000" dirty="0" smtClean="0"/>
              <a:t> </a:t>
            </a:r>
            <a:r>
              <a:rPr lang="en-US" altLang="zh-CN" sz="2000" dirty="0" smtClean="0">
                <a:solidFill>
                  <a:srgbClr val="FF00FF"/>
                </a:solidFill>
              </a:rPr>
              <a:t>unit</a:t>
            </a:r>
            <a:r>
              <a:rPr lang="en-US" altLang="zh-CN" sz="2000" dirty="0" smtClean="0"/>
              <a:t>, </a:t>
            </a:r>
          </a:p>
          <a:p>
            <a:r>
              <a:rPr lang="en-US" altLang="zh-CN" sz="2000" dirty="0"/>
              <a:t> </a:t>
            </a:r>
            <a:r>
              <a:rPr lang="en-US" altLang="zh-CN" sz="2000" dirty="0" smtClean="0"/>
              <a:t>                              </a:t>
            </a:r>
            <a:r>
              <a:rPr lang="en-US" altLang="zh-CN" sz="2000" dirty="0" err="1" smtClean="0"/>
              <a:t>BlockingQueue</a:t>
            </a:r>
            <a:r>
              <a:rPr lang="en-US" altLang="zh-CN" sz="2000" dirty="0" smtClean="0"/>
              <a:t>&lt;Runnable&gt; </a:t>
            </a:r>
            <a:r>
              <a:rPr lang="en-US" altLang="zh-CN" sz="2000" dirty="0" err="1" smtClean="0">
                <a:solidFill>
                  <a:srgbClr val="FF00FF"/>
                </a:solidFill>
              </a:rPr>
              <a:t>workQueue</a:t>
            </a:r>
            <a:r>
              <a:rPr lang="en-US" altLang="zh-CN" sz="2000" dirty="0" smtClean="0"/>
              <a:t>)</a:t>
            </a:r>
            <a:endParaRPr lang="zh-CN" altLang="en-US" sz="2000" dirty="0"/>
          </a:p>
        </p:txBody>
      </p:sp>
      <p:sp>
        <p:nvSpPr>
          <p:cNvPr id="5" name="TextBox 4"/>
          <p:cNvSpPr txBox="1"/>
          <p:nvPr/>
        </p:nvSpPr>
        <p:spPr>
          <a:xfrm>
            <a:off x="467544" y="4050938"/>
            <a:ext cx="8208912" cy="175432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altLang="zh-CN" dirty="0" err="1" smtClean="0">
                <a:solidFill>
                  <a:srgbClr val="FF00FF"/>
                </a:solidFill>
                <a:latin typeface="Arial" panose="020B0604020202020204" pitchFamily="34" charset="0"/>
                <a:ea typeface="华文楷体" panose="02010600040101010101" pitchFamily="2" charset="-122"/>
                <a:cs typeface="Arial" panose="020B0604020202020204" pitchFamily="34" charset="0"/>
              </a:rPr>
              <a:t>corePoolSize</a:t>
            </a:r>
            <a:r>
              <a:rPr lang="zh-CN" altLang="en-US"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a:t>
            </a:r>
            <a:r>
              <a:rPr lang="zh-CN" altLang="en-US" dirty="0" smtClean="0">
                <a:latin typeface="Arial" panose="020B0604020202020204" pitchFamily="34" charset="0"/>
                <a:ea typeface="华文楷体" panose="02010600040101010101" pitchFamily="2" charset="-122"/>
                <a:cs typeface="Arial" panose="020B0604020202020204" pitchFamily="34" charset="0"/>
              </a:rPr>
              <a:t>线程池中的线程数；</a:t>
            </a:r>
            <a:endParaRPr lang="en-US" altLang="zh-CN" dirty="0">
              <a:latin typeface="Arial" panose="020B0604020202020204" pitchFamily="34" charset="0"/>
              <a:ea typeface="华文楷体" panose="02010600040101010101" pitchFamily="2" charset="-122"/>
              <a:cs typeface="Arial" panose="020B0604020202020204" pitchFamily="34" charset="0"/>
            </a:endParaRPr>
          </a:p>
          <a:p>
            <a:pPr marL="342900" indent="-342900">
              <a:buFont typeface="Arial" panose="020B0604020202020204" pitchFamily="34" charset="0"/>
              <a:buChar char="•"/>
            </a:pPr>
            <a:r>
              <a:rPr lang="en-US" altLang="zh-CN" dirty="0" err="1" smtClean="0">
                <a:solidFill>
                  <a:srgbClr val="FF00FF"/>
                </a:solidFill>
                <a:latin typeface="Arial" panose="020B0604020202020204" pitchFamily="34" charset="0"/>
                <a:ea typeface="华文楷体" panose="02010600040101010101" pitchFamily="2" charset="-122"/>
                <a:cs typeface="Arial" panose="020B0604020202020204" pitchFamily="34" charset="0"/>
              </a:rPr>
              <a:t>maximumPoolSize</a:t>
            </a:r>
            <a:r>
              <a:rPr lang="zh-CN" altLang="en-US"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a:t>
            </a:r>
            <a:r>
              <a:rPr lang="zh-CN" altLang="en-US" dirty="0" smtClean="0">
                <a:latin typeface="Arial" panose="020B0604020202020204" pitchFamily="34" charset="0"/>
                <a:ea typeface="华文楷体" panose="02010600040101010101" pitchFamily="2" charset="-122"/>
                <a:cs typeface="Arial" panose="020B0604020202020204" pitchFamily="34" charset="0"/>
              </a:rPr>
              <a:t>线程池中允许的最大线程数；</a:t>
            </a:r>
            <a:endParaRPr lang="en-US" altLang="zh-CN" dirty="0" smtClean="0">
              <a:latin typeface="Arial" panose="020B0604020202020204" pitchFamily="34" charset="0"/>
              <a:ea typeface="华文楷体" panose="02010600040101010101" pitchFamily="2" charset="-122"/>
              <a:cs typeface="Arial" panose="020B0604020202020204" pitchFamily="34" charset="0"/>
            </a:endParaRPr>
          </a:p>
          <a:p>
            <a:pPr marL="342900" indent="-342900">
              <a:buFont typeface="Arial" panose="020B0604020202020204" pitchFamily="34" charset="0"/>
              <a:buChar char="•"/>
            </a:pPr>
            <a:r>
              <a:rPr lang="en-US" altLang="zh-CN" dirty="0" err="1" smtClean="0">
                <a:solidFill>
                  <a:srgbClr val="FF00FF"/>
                </a:solidFill>
                <a:latin typeface="Arial" panose="020B0604020202020204" pitchFamily="34" charset="0"/>
                <a:ea typeface="华文楷体" panose="02010600040101010101" pitchFamily="2" charset="-122"/>
                <a:cs typeface="Arial" panose="020B0604020202020204" pitchFamily="34" charset="0"/>
              </a:rPr>
              <a:t>keepAliveTime</a:t>
            </a:r>
            <a:r>
              <a:rPr lang="zh-CN" altLang="en-US"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a:t>
            </a:r>
            <a:r>
              <a:rPr lang="zh-CN" altLang="en-US" dirty="0" smtClean="0">
                <a:latin typeface="Arial" panose="020B0604020202020204" pitchFamily="34" charset="0"/>
                <a:ea typeface="华文楷体" panose="02010600040101010101" pitchFamily="2" charset="-122"/>
                <a:cs typeface="Arial" panose="020B0604020202020204" pitchFamily="34" charset="0"/>
              </a:rPr>
              <a:t>设置了当线程数超过处理核数时多余的空闲线程等待新任务的最长等待时间。</a:t>
            </a:r>
            <a:endParaRPr lang="en-US" altLang="zh-CN" dirty="0" smtClean="0">
              <a:latin typeface="Arial" panose="020B0604020202020204" pitchFamily="34" charset="0"/>
              <a:ea typeface="华文楷体" panose="02010600040101010101" pitchFamily="2" charset="-122"/>
              <a:cs typeface="Arial" panose="020B0604020202020204" pitchFamily="34" charset="0"/>
            </a:endParaRPr>
          </a:p>
          <a:p>
            <a:pPr marL="342900" indent="-342900">
              <a:buFont typeface="Arial" panose="020B0604020202020204" pitchFamily="34" charset="0"/>
              <a:buChar char="•"/>
            </a:pPr>
            <a:r>
              <a:rPr lang="en-US" altLang="zh-CN"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unit</a:t>
            </a:r>
            <a:r>
              <a:rPr lang="zh-CN" altLang="en-US"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a:t>
            </a:r>
            <a:r>
              <a:rPr lang="zh-CN" altLang="en-US" dirty="0" smtClean="0">
                <a:latin typeface="Arial" panose="020B0604020202020204" pitchFamily="34" charset="0"/>
                <a:ea typeface="华文楷体" panose="02010600040101010101" pitchFamily="2" charset="-122"/>
                <a:cs typeface="Arial" panose="020B0604020202020204" pitchFamily="34" charset="0"/>
              </a:rPr>
              <a:t>是</a:t>
            </a:r>
            <a:r>
              <a:rPr lang="en-US" altLang="zh-CN" dirty="0" err="1" smtClean="0">
                <a:latin typeface="Arial" panose="020B0604020202020204" pitchFamily="34" charset="0"/>
                <a:ea typeface="华文楷体" panose="02010600040101010101" pitchFamily="2" charset="-122"/>
                <a:cs typeface="Arial" panose="020B0604020202020204" pitchFamily="34" charset="0"/>
              </a:rPr>
              <a:t>keepAliveTime</a:t>
            </a:r>
            <a:r>
              <a:rPr lang="zh-CN" altLang="en-US" dirty="0" smtClean="0">
                <a:latin typeface="Arial" panose="020B0604020202020204" pitchFamily="34" charset="0"/>
                <a:ea typeface="华文楷体" panose="02010600040101010101" pitchFamily="2" charset="-122"/>
                <a:cs typeface="Arial" panose="020B0604020202020204" pitchFamily="34" charset="0"/>
              </a:rPr>
              <a:t>参数的等待时间单位。</a:t>
            </a:r>
            <a:endParaRPr lang="en-US" altLang="zh-CN" dirty="0" smtClean="0">
              <a:latin typeface="Arial" panose="020B0604020202020204" pitchFamily="34" charset="0"/>
              <a:ea typeface="华文楷体" panose="02010600040101010101" pitchFamily="2" charset="-122"/>
              <a:cs typeface="Arial" panose="020B0604020202020204" pitchFamily="34" charset="0"/>
            </a:endParaRPr>
          </a:p>
          <a:p>
            <a:pPr marL="342900" indent="-342900">
              <a:buFont typeface="Arial" panose="020B0604020202020204" pitchFamily="34" charset="0"/>
              <a:buChar char="•"/>
            </a:pPr>
            <a:r>
              <a:rPr lang="en-US" altLang="zh-CN" dirty="0" err="1" smtClean="0">
                <a:solidFill>
                  <a:srgbClr val="FF00FF"/>
                </a:solidFill>
                <a:latin typeface="Arial" panose="020B0604020202020204" pitchFamily="34" charset="0"/>
                <a:ea typeface="华文楷体" panose="02010600040101010101" pitchFamily="2" charset="-122"/>
                <a:cs typeface="Arial" panose="020B0604020202020204" pitchFamily="34" charset="0"/>
              </a:rPr>
              <a:t>workQueue</a:t>
            </a:r>
            <a:r>
              <a:rPr lang="zh-CN" altLang="en-US"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a:t>
            </a:r>
            <a:r>
              <a:rPr lang="zh-CN" altLang="en-US" dirty="0" smtClean="0">
                <a:latin typeface="Arial" panose="020B0604020202020204" pitchFamily="34" charset="0"/>
                <a:ea typeface="华文楷体" panose="02010600040101010101" pitchFamily="2" charset="-122"/>
                <a:cs typeface="Arial" panose="020B0604020202020204" pitchFamily="34" charset="0"/>
              </a:rPr>
              <a:t>调用</a:t>
            </a:r>
            <a:r>
              <a:rPr lang="en-US" altLang="zh-CN" dirty="0" smtClean="0">
                <a:latin typeface="Arial" panose="020B0604020202020204" pitchFamily="34" charset="0"/>
                <a:ea typeface="华文楷体" panose="02010600040101010101" pitchFamily="2" charset="-122"/>
                <a:cs typeface="Arial" panose="020B0604020202020204" pitchFamily="34" charset="0"/>
              </a:rPr>
              <a:t>execute</a:t>
            </a:r>
            <a:r>
              <a:rPr lang="zh-CN" altLang="en-US" dirty="0" smtClean="0">
                <a:latin typeface="Arial" panose="020B0604020202020204" pitchFamily="34" charset="0"/>
                <a:ea typeface="华文楷体" panose="02010600040101010101" pitchFamily="2" charset="-122"/>
                <a:cs typeface="Arial" panose="020B0604020202020204" pitchFamily="34" charset="0"/>
              </a:rPr>
              <a:t>方法提交的</a:t>
            </a:r>
            <a:r>
              <a:rPr lang="en-US" altLang="zh-CN" dirty="0" smtClean="0">
                <a:latin typeface="Arial" panose="020B0604020202020204" pitchFamily="34" charset="0"/>
                <a:ea typeface="华文楷体" panose="02010600040101010101" pitchFamily="2" charset="-122"/>
                <a:cs typeface="Arial" panose="020B0604020202020204" pitchFamily="34" charset="0"/>
              </a:rPr>
              <a:t>Runnable</a:t>
            </a:r>
            <a:r>
              <a:rPr lang="zh-CN" altLang="en-US" dirty="0" smtClean="0">
                <a:latin typeface="Arial" panose="020B0604020202020204" pitchFamily="34" charset="0"/>
                <a:ea typeface="华文楷体" panose="02010600040101010101" pitchFamily="2" charset="-122"/>
                <a:cs typeface="Arial" panose="020B0604020202020204" pitchFamily="34" charset="0"/>
              </a:rPr>
              <a:t>的任务队列</a:t>
            </a:r>
            <a:r>
              <a:rPr lang="zh-CN" altLang="en-US" dirty="0">
                <a:latin typeface="Arial" panose="020B0604020202020204" pitchFamily="34" charset="0"/>
                <a:ea typeface="华文楷体" panose="02010600040101010101" pitchFamily="2" charset="-122"/>
                <a:cs typeface="Arial" panose="020B0604020202020204" pitchFamily="34" charset="0"/>
              </a:rPr>
              <a:t>。</a:t>
            </a:r>
          </a:p>
        </p:txBody>
      </p:sp>
    </p:spTree>
    <p:extLst>
      <p:ext uri="{BB962C8B-B14F-4D97-AF65-F5344CB8AC3E}">
        <p14:creationId xmlns:p14="http://schemas.microsoft.com/office/powerpoint/2010/main" val="282861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11.10</a:t>
            </a:r>
            <a:r>
              <a:rPr lang="zh-CN" altLang="en-US" dirty="0"/>
              <a:t>线程池</a:t>
            </a:r>
          </a:p>
        </p:txBody>
      </p:sp>
      <p:sp>
        <p:nvSpPr>
          <p:cNvPr id="2" name="TextBox 1"/>
          <p:cNvSpPr txBox="1"/>
          <p:nvPr/>
        </p:nvSpPr>
        <p:spPr>
          <a:xfrm>
            <a:off x="611560" y="1077704"/>
            <a:ext cx="8064896" cy="1938992"/>
          </a:xfrm>
          <a:prstGeom prst="rect">
            <a:avLst/>
          </a:prstGeom>
          <a:solidFill>
            <a:schemeClr val="accent1">
              <a:lumMod val="20000"/>
              <a:lumOff val="80000"/>
            </a:schemeClr>
          </a:solidFill>
        </p:spPr>
        <p:txBody>
          <a:bodyPr wrap="square" rtlCol="0">
            <a:spAutoFit/>
          </a:bodyPr>
          <a:lstStyle/>
          <a:p>
            <a:r>
              <a:rPr lang="en-US" altLang="zh-CN" sz="2000" dirty="0" smtClean="0">
                <a:solidFill>
                  <a:srgbClr val="C00000"/>
                </a:solidFill>
              </a:rPr>
              <a:t>ThreadPoolExecutor</a:t>
            </a:r>
            <a:r>
              <a:rPr lang="en-US" altLang="zh-CN" sz="2000" dirty="0" smtClean="0"/>
              <a:t>(</a:t>
            </a:r>
            <a:r>
              <a:rPr lang="en-US" altLang="zh-CN" sz="2000" dirty="0" err="1" smtClean="0"/>
              <a:t>int</a:t>
            </a:r>
            <a:r>
              <a:rPr lang="en-US" altLang="zh-CN" sz="2000" dirty="0" smtClean="0"/>
              <a:t> </a:t>
            </a:r>
            <a:r>
              <a:rPr lang="en-US" altLang="zh-CN" sz="2000" dirty="0" err="1" smtClean="0">
                <a:solidFill>
                  <a:srgbClr val="FF00FF"/>
                </a:solidFill>
              </a:rPr>
              <a:t>corePoolSize</a:t>
            </a:r>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en-US" altLang="zh-CN" sz="2000" dirty="0" err="1" smtClean="0">
                <a:solidFill>
                  <a:srgbClr val="FF00FF"/>
                </a:solidFill>
              </a:rPr>
              <a:t>maximumPoolSize</a:t>
            </a:r>
            <a:r>
              <a:rPr lang="en-US" altLang="zh-CN" sz="2000" dirty="0" smtClean="0"/>
              <a:t>,</a:t>
            </a:r>
          </a:p>
          <a:p>
            <a:r>
              <a:rPr lang="en-US" altLang="zh-CN" sz="2000" dirty="0"/>
              <a:t> </a:t>
            </a:r>
            <a:r>
              <a:rPr lang="en-US" altLang="zh-CN" sz="2000" dirty="0" smtClean="0"/>
              <a:t>                              long </a:t>
            </a:r>
            <a:r>
              <a:rPr lang="en-US" altLang="zh-CN" sz="2000" dirty="0" err="1" smtClean="0">
                <a:solidFill>
                  <a:srgbClr val="FF00FF"/>
                </a:solidFill>
              </a:rPr>
              <a:t>keepAliveTime</a:t>
            </a:r>
            <a:r>
              <a:rPr lang="en-US" altLang="zh-CN" sz="2000" dirty="0" smtClean="0"/>
              <a:t>, </a:t>
            </a:r>
          </a:p>
          <a:p>
            <a:r>
              <a:rPr lang="en-US" altLang="zh-CN" sz="2000" dirty="0"/>
              <a:t> </a:t>
            </a:r>
            <a:r>
              <a:rPr lang="en-US" altLang="zh-CN" sz="2000" dirty="0" smtClean="0"/>
              <a:t>                              </a:t>
            </a:r>
            <a:r>
              <a:rPr lang="en-US" altLang="zh-CN" sz="2000" dirty="0" err="1" smtClean="0"/>
              <a:t>TimeUnit</a:t>
            </a:r>
            <a:r>
              <a:rPr lang="en-US" altLang="zh-CN" sz="2000" dirty="0" smtClean="0"/>
              <a:t> </a:t>
            </a:r>
            <a:r>
              <a:rPr lang="en-US" altLang="zh-CN" sz="2000" dirty="0" smtClean="0">
                <a:solidFill>
                  <a:srgbClr val="FF00FF"/>
                </a:solidFill>
              </a:rPr>
              <a:t>unit</a:t>
            </a:r>
            <a:r>
              <a:rPr lang="en-US" altLang="zh-CN" sz="2000" dirty="0" smtClean="0"/>
              <a:t>, </a:t>
            </a:r>
          </a:p>
          <a:p>
            <a:r>
              <a:rPr lang="en-US" altLang="zh-CN" sz="2000" dirty="0"/>
              <a:t> </a:t>
            </a:r>
            <a:r>
              <a:rPr lang="en-US" altLang="zh-CN" sz="2000" dirty="0" smtClean="0"/>
              <a:t>                              </a:t>
            </a:r>
            <a:r>
              <a:rPr lang="en-US" altLang="zh-CN" sz="2000" dirty="0" err="1" smtClean="0"/>
              <a:t>BlockingQueue</a:t>
            </a:r>
            <a:r>
              <a:rPr lang="en-US" altLang="zh-CN" sz="2000" dirty="0" smtClean="0"/>
              <a:t>&lt;Runnable&gt; </a:t>
            </a:r>
            <a:r>
              <a:rPr lang="en-US" altLang="zh-CN" sz="2000" dirty="0" err="1" smtClean="0">
                <a:solidFill>
                  <a:srgbClr val="FF00FF"/>
                </a:solidFill>
              </a:rPr>
              <a:t>workQueue</a:t>
            </a:r>
            <a:r>
              <a:rPr lang="en-US" altLang="zh-CN" sz="2000" dirty="0" smtClean="0"/>
              <a:t>,</a:t>
            </a:r>
          </a:p>
          <a:p>
            <a:r>
              <a:rPr lang="en-US" altLang="zh-CN" sz="2000" dirty="0"/>
              <a:t> </a:t>
            </a:r>
            <a:r>
              <a:rPr lang="en-US" altLang="zh-CN" sz="2000" dirty="0" smtClean="0"/>
              <a:t>                              </a:t>
            </a:r>
            <a:r>
              <a:rPr lang="en-US" altLang="zh-CN" sz="2000" dirty="0" err="1" smtClean="0"/>
              <a:t>RejectedExecutionHandler</a:t>
            </a:r>
            <a:r>
              <a:rPr lang="en-US" altLang="zh-CN" sz="2000" dirty="0" smtClean="0"/>
              <a:t> </a:t>
            </a:r>
            <a:r>
              <a:rPr lang="en-US" altLang="zh-CN" sz="2000" dirty="0">
                <a:solidFill>
                  <a:srgbClr val="FF00FF"/>
                </a:solidFill>
              </a:rPr>
              <a:t>h</a:t>
            </a:r>
            <a:r>
              <a:rPr lang="en-US" altLang="zh-CN" sz="2000" dirty="0" smtClean="0">
                <a:solidFill>
                  <a:srgbClr val="FF00FF"/>
                </a:solidFill>
              </a:rPr>
              <a:t>andler</a:t>
            </a:r>
            <a:r>
              <a:rPr lang="en-US" altLang="zh-CN" sz="2000" dirty="0" smtClean="0"/>
              <a:t>)</a:t>
            </a:r>
            <a:endParaRPr lang="zh-CN" altLang="en-US" sz="2000" dirty="0"/>
          </a:p>
        </p:txBody>
      </p:sp>
      <p:sp>
        <p:nvSpPr>
          <p:cNvPr id="5" name="TextBox 4"/>
          <p:cNvSpPr txBox="1"/>
          <p:nvPr/>
        </p:nvSpPr>
        <p:spPr>
          <a:xfrm>
            <a:off x="539552" y="5661248"/>
            <a:ext cx="8064896" cy="369332"/>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altLang="zh-CN" dirty="0" err="1" smtClean="0">
                <a:solidFill>
                  <a:srgbClr val="FF00FF"/>
                </a:solidFill>
                <a:latin typeface="Arial" panose="020B0604020202020204" pitchFamily="34" charset="0"/>
                <a:ea typeface="华文楷体" panose="02010600040101010101" pitchFamily="2" charset="-122"/>
                <a:cs typeface="Arial" panose="020B0604020202020204" pitchFamily="34" charset="0"/>
              </a:rPr>
              <a:t>threadFactory</a:t>
            </a:r>
            <a:r>
              <a:rPr lang="zh-CN" altLang="en-US"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a:t>
            </a:r>
            <a:r>
              <a:rPr lang="zh-CN" altLang="en-US" dirty="0" smtClean="0">
                <a:latin typeface="Arial" panose="020B0604020202020204" pitchFamily="34" charset="0"/>
                <a:ea typeface="华文楷体" panose="02010600040101010101" pitchFamily="2" charset="-122"/>
                <a:cs typeface="Arial" panose="020B0604020202020204" pitchFamily="34" charset="0"/>
              </a:rPr>
              <a:t>创建线程时所使用的工厂。</a:t>
            </a:r>
            <a:endParaRPr lang="en-US" altLang="zh-CN" dirty="0" smtClean="0">
              <a:latin typeface="Arial" panose="020B0604020202020204" pitchFamily="34" charset="0"/>
              <a:ea typeface="华文楷体" panose="02010600040101010101" pitchFamily="2" charset="-122"/>
              <a:cs typeface="Arial" panose="020B0604020202020204" pitchFamily="34" charset="0"/>
            </a:endParaRPr>
          </a:p>
        </p:txBody>
      </p:sp>
      <p:sp>
        <p:nvSpPr>
          <p:cNvPr id="6" name="TextBox 5"/>
          <p:cNvSpPr txBox="1"/>
          <p:nvPr/>
        </p:nvSpPr>
        <p:spPr>
          <a:xfrm>
            <a:off x="611560" y="3722256"/>
            <a:ext cx="8064896" cy="1938992"/>
          </a:xfrm>
          <a:prstGeom prst="rect">
            <a:avLst/>
          </a:prstGeom>
          <a:solidFill>
            <a:schemeClr val="accent1">
              <a:lumMod val="20000"/>
              <a:lumOff val="80000"/>
            </a:schemeClr>
          </a:solidFill>
        </p:spPr>
        <p:txBody>
          <a:bodyPr wrap="square" rtlCol="0">
            <a:spAutoFit/>
          </a:bodyPr>
          <a:lstStyle/>
          <a:p>
            <a:r>
              <a:rPr lang="en-US" altLang="zh-CN" sz="2000" dirty="0" smtClean="0">
                <a:solidFill>
                  <a:srgbClr val="C00000"/>
                </a:solidFill>
              </a:rPr>
              <a:t>ThreadPoolExecutor</a:t>
            </a:r>
            <a:r>
              <a:rPr lang="en-US" altLang="zh-CN" sz="2000" dirty="0" smtClean="0"/>
              <a:t>(</a:t>
            </a:r>
            <a:r>
              <a:rPr lang="en-US" altLang="zh-CN" sz="2000" dirty="0" err="1" smtClean="0"/>
              <a:t>int</a:t>
            </a:r>
            <a:r>
              <a:rPr lang="en-US" altLang="zh-CN" sz="2000" dirty="0" smtClean="0"/>
              <a:t> </a:t>
            </a:r>
            <a:r>
              <a:rPr lang="en-US" altLang="zh-CN" sz="2000" dirty="0" err="1" smtClean="0">
                <a:solidFill>
                  <a:srgbClr val="FF00FF"/>
                </a:solidFill>
              </a:rPr>
              <a:t>corePoolSize</a:t>
            </a:r>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en-US" altLang="zh-CN" sz="2000" dirty="0" err="1" smtClean="0">
                <a:solidFill>
                  <a:srgbClr val="FF00FF"/>
                </a:solidFill>
              </a:rPr>
              <a:t>maximumPoolSize</a:t>
            </a:r>
            <a:r>
              <a:rPr lang="en-US" altLang="zh-CN" sz="2000" dirty="0" smtClean="0"/>
              <a:t>,</a:t>
            </a:r>
          </a:p>
          <a:p>
            <a:r>
              <a:rPr lang="en-US" altLang="zh-CN" sz="2000" dirty="0"/>
              <a:t> </a:t>
            </a:r>
            <a:r>
              <a:rPr lang="en-US" altLang="zh-CN" sz="2000" dirty="0" smtClean="0"/>
              <a:t>                              long </a:t>
            </a:r>
            <a:r>
              <a:rPr lang="en-US" altLang="zh-CN" sz="2000" dirty="0" err="1" smtClean="0">
                <a:solidFill>
                  <a:srgbClr val="FF00FF"/>
                </a:solidFill>
              </a:rPr>
              <a:t>keepAliveTime</a:t>
            </a:r>
            <a:r>
              <a:rPr lang="en-US" altLang="zh-CN" sz="2000" dirty="0" smtClean="0"/>
              <a:t>, </a:t>
            </a:r>
          </a:p>
          <a:p>
            <a:r>
              <a:rPr lang="en-US" altLang="zh-CN" sz="2000" dirty="0"/>
              <a:t> </a:t>
            </a:r>
            <a:r>
              <a:rPr lang="en-US" altLang="zh-CN" sz="2000" dirty="0" smtClean="0"/>
              <a:t>                              </a:t>
            </a:r>
            <a:r>
              <a:rPr lang="en-US" altLang="zh-CN" sz="2000" dirty="0" err="1" smtClean="0"/>
              <a:t>TimeUnit</a:t>
            </a:r>
            <a:r>
              <a:rPr lang="en-US" altLang="zh-CN" sz="2000" dirty="0" smtClean="0"/>
              <a:t> </a:t>
            </a:r>
            <a:r>
              <a:rPr lang="en-US" altLang="zh-CN" sz="2000" dirty="0" smtClean="0">
                <a:solidFill>
                  <a:srgbClr val="FF00FF"/>
                </a:solidFill>
              </a:rPr>
              <a:t>unit</a:t>
            </a:r>
            <a:r>
              <a:rPr lang="en-US" altLang="zh-CN" sz="2000" dirty="0" smtClean="0"/>
              <a:t>, </a:t>
            </a:r>
          </a:p>
          <a:p>
            <a:r>
              <a:rPr lang="en-US" altLang="zh-CN" sz="2000" dirty="0"/>
              <a:t> </a:t>
            </a:r>
            <a:r>
              <a:rPr lang="en-US" altLang="zh-CN" sz="2000" dirty="0" smtClean="0"/>
              <a:t>                              </a:t>
            </a:r>
            <a:r>
              <a:rPr lang="en-US" altLang="zh-CN" sz="2000" dirty="0" err="1" smtClean="0"/>
              <a:t>BlockingQueue</a:t>
            </a:r>
            <a:r>
              <a:rPr lang="en-US" altLang="zh-CN" sz="2000" dirty="0" smtClean="0"/>
              <a:t>&lt;Runnable&gt; </a:t>
            </a:r>
            <a:r>
              <a:rPr lang="en-US" altLang="zh-CN" sz="2000" dirty="0" err="1" smtClean="0">
                <a:solidFill>
                  <a:srgbClr val="FF00FF"/>
                </a:solidFill>
              </a:rPr>
              <a:t>workQueue</a:t>
            </a:r>
            <a:r>
              <a:rPr lang="en-US" altLang="zh-CN" sz="2000" dirty="0" smtClean="0"/>
              <a:t>,</a:t>
            </a:r>
          </a:p>
          <a:p>
            <a:r>
              <a:rPr lang="en-US" altLang="zh-CN" sz="2000" dirty="0"/>
              <a:t> </a:t>
            </a:r>
            <a:r>
              <a:rPr lang="en-US" altLang="zh-CN" sz="2000" dirty="0" smtClean="0"/>
              <a:t>                              </a:t>
            </a:r>
            <a:r>
              <a:rPr lang="en-US" altLang="zh-CN" sz="2000" dirty="0" err="1" smtClean="0"/>
              <a:t>ThreadFactory</a:t>
            </a:r>
            <a:r>
              <a:rPr lang="en-US" altLang="zh-CN" sz="2000" dirty="0" smtClean="0"/>
              <a:t> </a:t>
            </a:r>
            <a:r>
              <a:rPr lang="en-US" altLang="zh-CN" sz="2000" dirty="0" err="1" smtClean="0">
                <a:solidFill>
                  <a:srgbClr val="FF00FF"/>
                </a:solidFill>
              </a:rPr>
              <a:t>threadFactory</a:t>
            </a:r>
            <a:r>
              <a:rPr lang="en-US" altLang="zh-CN" sz="2000" dirty="0" smtClean="0"/>
              <a:t>)</a:t>
            </a:r>
            <a:endParaRPr lang="zh-CN" altLang="en-US" sz="2000" dirty="0"/>
          </a:p>
        </p:txBody>
      </p:sp>
      <p:sp>
        <p:nvSpPr>
          <p:cNvPr id="7" name="TextBox 6"/>
          <p:cNvSpPr txBox="1"/>
          <p:nvPr/>
        </p:nvSpPr>
        <p:spPr>
          <a:xfrm>
            <a:off x="611560" y="2996952"/>
            <a:ext cx="7984504" cy="369332"/>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handler</a:t>
            </a:r>
            <a:r>
              <a:rPr lang="zh-CN" altLang="en-US" dirty="0" smtClean="0">
                <a:solidFill>
                  <a:srgbClr val="FF00FF"/>
                </a:solidFill>
                <a:latin typeface="Arial" panose="020B0604020202020204" pitchFamily="34" charset="0"/>
                <a:ea typeface="华文楷体" panose="02010600040101010101" pitchFamily="2" charset="-122"/>
                <a:cs typeface="Arial" panose="020B0604020202020204" pitchFamily="34" charset="0"/>
              </a:rPr>
              <a:t>：</a:t>
            </a:r>
            <a:r>
              <a:rPr lang="zh-CN" altLang="en-US" dirty="0" smtClean="0">
                <a:latin typeface="Arial" panose="020B0604020202020204" pitchFamily="34" charset="0"/>
                <a:ea typeface="华文楷体" panose="02010600040101010101" pitchFamily="2" charset="-122"/>
                <a:cs typeface="Arial" panose="020B0604020202020204" pitchFamily="34" charset="0"/>
              </a:rPr>
              <a:t>超出线程队列容量时的处理程序。</a:t>
            </a:r>
            <a:endParaRPr lang="en-US" altLang="zh-CN" dirty="0" smtClean="0">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253512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11.1</a:t>
            </a:r>
            <a:r>
              <a:rPr lang="zh-CN" altLang="en-US" dirty="0"/>
              <a:t> 线程和多线程</a:t>
            </a:r>
          </a:p>
        </p:txBody>
      </p:sp>
      <p:cxnSp>
        <p:nvCxnSpPr>
          <p:cNvPr id="4" name="直接连接符 3"/>
          <p:cNvCxnSpPr/>
          <p:nvPr/>
        </p:nvCxnSpPr>
        <p:spPr>
          <a:xfrm>
            <a:off x="2627784" y="1268760"/>
            <a:ext cx="0" cy="180020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627784" y="3068960"/>
            <a:ext cx="4392488"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2627784" y="1741458"/>
            <a:ext cx="38884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699792" y="2185690"/>
            <a:ext cx="38884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699792" y="2665940"/>
            <a:ext cx="38884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56176" y="3068960"/>
            <a:ext cx="792088" cy="369332"/>
          </a:xfrm>
          <a:prstGeom prst="rect">
            <a:avLst/>
          </a:prstGeom>
          <a:noFill/>
        </p:spPr>
        <p:txBody>
          <a:bodyPr wrap="square" rtlCol="0">
            <a:spAutoFit/>
          </a:bodyPr>
          <a:lstStyle/>
          <a:p>
            <a:pPr algn="ctr"/>
            <a:r>
              <a:rPr lang="zh-CN" altLang="en-US" dirty="0" smtClean="0"/>
              <a:t>时间</a:t>
            </a:r>
            <a:endParaRPr lang="zh-CN" altLang="en-US" dirty="0"/>
          </a:p>
        </p:txBody>
      </p:sp>
      <p:sp>
        <p:nvSpPr>
          <p:cNvPr id="10" name="TextBox 9"/>
          <p:cNvSpPr txBox="1"/>
          <p:nvPr/>
        </p:nvSpPr>
        <p:spPr>
          <a:xfrm>
            <a:off x="1835696" y="1556792"/>
            <a:ext cx="729084" cy="369332"/>
          </a:xfrm>
          <a:prstGeom prst="rect">
            <a:avLst/>
          </a:prstGeom>
          <a:noFill/>
        </p:spPr>
        <p:txBody>
          <a:bodyPr wrap="square" rtlCol="0">
            <a:spAutoFit/>
          </a:bodyPr>
          <a:lstStyle/>
          <a:p>
            <a:pPr algn="r"/>
            <a:r>
              <a:rPr lang="en-US" altLang="zh-CN" b="1" dirty="0" smtClean="0">
                <a:solidFill>
                  <a:srgbClr val="FF0000"/>
                </a:solidFill>
              </a:rPr>
              <a:t>A</a:t>
            </a:r>
            <a:endParaRPr lang="zh-CN" altLang="en-US" b="1" dirty="0">
              <a:solidFill>
                <a:srgbClr val="FF0000"/>
              </a:solidFill>
            </a:endParaRPr>
          </a:p>
        </p:txBody>
      </p:sp>
      <p:sp>
        <p:nvSpPr>
          <p:cNvPr id="11" name="TextBox 10"/>
          <p:cNvSpPr txBox="1"/>
          <p:nvPr/>
        </p:nvSpPr>
        <p:spPr>
          <a:xfrm>
            <a:off x="1835696" y="2017868"/>
            <a:ext cx="729084" cy="369332"/>
          </a:xfrm>
          <a:prstGeom prst="rect">
            <a:avLst/>
          </a:prstGeom>
          <a:noFill/>
        </p:spPr>
        <p:txBody>
          <a:bodyPr wrap="square" rtlCol="0">
            <a:spAutoFit/>
          </a:bodyPr>
          <a:lstStyle/>
          <a:p>
            <a:pPr algn="r"/>
            <a:r>
              <a:rPr lang="en-US" altLang="zh-CN" b="1" dirty="0" smtClean="0">
                <a:solidFill>
                  <a:srgbClr val="FF0000"/>
                </a:solidFill>
              </a:rPr>
              <a:t>B</a:t>
            </a:r>
            <a:endParaRPr lang="zh-CN" altLang="en-US" b="1" dirty="0">
              <a:solidFill>
                <a:srgbClr val="FF0000"/>
              </a:solidFill>
            </a:endParaRPr>
          </a:p>
        </p:txBody>
      </p:sp>
      <p:sp>
        <p:nvSpPr>
          <p:cNvPr id="12" name="TextBox 11"/>
          <p:cNvSpPr txBox="1"/>
          <p:nvPr/>
        </p:nvSpPr>
        <p:spPr>
          <a:xfrm>
            <a:off x="1836258" y="2483604"/>
            <a:ext cx="729084" cy="369332"/>
          </a:xfrm>
          <a:prstGeom prst="rect">
            <a:avLst/>
          </a:prstGeom>
          <a:noFill/>
        </p:spPr>
        <p:txBody>
          <a:bodyPr wrap="square" rtlCol="0">
            <a:spAutoFit/>
          </a:bodyPr>
          <a:lstStyle/>
          <a:p>
            <a:pPr algn="r"/>
            <a:r>
              <a:rPr lang="en-US" altLang="zh-CN" b="1" dirty="0" smtClean="0">
                <a:solidFill>
                  <a:srgbClr val="FF0000"/>
                </a:solidFill>
              </a:rPr>
              <a:t>C</a:t>
            </a:r>
            <a:endParaRPr lang="zh-CN" altLang="en-US" b="1" dirty="0">
              <a:solidFill>
                <a:srgbClr val="FF0000"/>
              </a:solidFill>
            </a:endParaRPr>
          </a:p>
        </p:txBody>
      </p:sp>
      <p:sp>
        <p:nvSpPr>
          <p:cNvPr id="13" name="矩形 12"/>
          <p:cNvSpPr/>
          <p:nvPr/>
        </p:nvSpPr>
        <p:spPr>
          <a:xfrm>
            <a:off x="2655126" y="1530656"/>
            <a:ext cx="540000" cy="1846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矩形 13"/>
          <p:cNvSpPr/>
          <p:nvPr/>
        </p:nvSpPr>
        <p:spPr>
          <a:xfrm>
            <a:off x="3217800" y="2006246"/>
            <a:ext cx="540000" cy="1846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矩形 14"/>
          <p:cNvSpPr/>
          <p:nvPr/>
        </p:nvSpPr>
        <p:spPr>
          <a:xfrm>
            <a:off x="3779912" y="2452246"/>
            <a:ext cx="540000" cy="1846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15"/>
          <p:cNvSpPr/>
          <p:nvPr/>
        </p:nvSpPr>
        <p:spPr>
          <a:xfrm>
            <a:off x="4342024" y="1528326"/>
            <a:ext cx="540000" cy="1846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矩形 16"/>
          <p:cNvSpPr/>
          <p:nvPr/>
        </p:nvSpPr>
        <p:spPr>
          <a:xfrm>
            <a:off x="4874546" y="2005684"/>
            <a:ext cx="540000" cy="1846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矩形 17"/>
          <p:cNvSpPr/>
          <p:nvPr/>
        </p:nvSpPr>
        <p:spPr>
          <a:xfrm>
            <a:off x="5436096" y="2449354"/>
            <a:ext cx="540000" cy="1846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9" name="直接连接符 18"/>
          <p:cNvCxnSpPr/>
          <p:nvPr/>
        </p:nvCxnSpPr>
        <p:spPr>
          <a:xfrm>
            <a:off x="2627784" y="3995772"/>
            <a:ext cx="0" cy="180020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27784" y="5795972"/>
            <a:ext cx="4392488"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627784" y="4468470"/>
            <a:ext cx="38884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699792" y="4912702"/>
            <a:ext cx="38884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699792" y="5392952"/>
            <a:ext cx="38884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56176" y="5795972"/>
            <a:ext cx="792088" cy="369332"/>
          </a:xfrm>
          <a:prstGeom prst="rect">
            <a:avLst/>
          </a:prstGeom>
          <a:noFill/>
        </p:spPr>
        <p:txBody>
          <a:bodyPr wrap="square" rtlCol="0">
            <a:spAutoFit/>
          </a:bodyPr>
          <a:lstStyle/>
          <a:p>
            <a:pPr algn="ctr"/>
            <a:r>
              <a:rPr lang="zh-CN" altLang="en-US" dirty="0" smtClean="0"/>
              <a:t>时间</a:t>
            </a:r>
            <a:endParaRPr lang="zh-CN" altLang="en-US" dirty="0"/>
          </a:p>
        </p:txBody>
      </p:sp>
      <p:sp>
        <p:nvSpPr>
          <p:cNvPr id="25" name="TextBox 24"/>
          <p:cNvSpPr txBox="1"/>
          <p:nvPr/>
        </p:nvSpPr>
        <p:spPr>
          <a:xfrm>
            <a:off x="1835696" y="4283804"/>
            <a:ext cx="729084" cy="369332"/>
          </a:xfrm>
          <a:prstGeom prst="rect">
            <a:avLst/>
          </a:prstGeom>
          <a:noFill/>
        </p:spPr>
        <p:txBody>
          <a:bodyPr wrap="square" rtlCol="0">
            <a:spAutoFit/>
          </a:bodyPr>
          <a:lstStyle/>
          <a:p>
            <a:pPr algn="r"/>
            <a:r>
              <a:rPr lang="en-US" altLang="zh-CN" b="1" dirty="0" smtClean="0">
                <a:solidFill>
                  <a:srgbClr val="FF0000"/>
                </a:solidFill>
              </a:rPr>
              <a:t>A</a:t>
            </a:r>
            <a:endParaRPr lang="zh-CN" altLang="en-US" b="1" dirty="0">
              <a:solidFill>
                <a:srgbClr val="FF0000"/>
              </a:solidFill>
            </a:endParaRPr>
          </a:p>
        </p:txBody>
      </p:sp>
      <p:sp>
        <p:nvSpPr>
          <p:cNvPr id="26" name="TextBox 25"/>
          <p:cNvSpPr txBox="1"/>
          <p:nvPr/>
        </p:nvSpPr>
        <p:spPr>
          <a:xfrm>
            <a:off x="1835696" y="4744880"/>
            <a:ext cx="729084" cy="369332"/>
          </a:xfrm>
          <a:prstGeom prst="rect">
            <a:avLst/>
          </a:prstGeom>
          <a:noFill/>
        </p:spPr>
        <p:txBody>
          <a:bodyPr wrap="square" rtlCol="0">
            <a:spAutoFit/>
          </a:bodyPr>
          <a:lstStyle/>
          <a:p>
            <a:pPr algn="r"/>
            <a:r>
              <a:rPr lang="en-US" altLang="zh-CN" b="1" dirty="0" smtClean="0">
                <a:solidFill>
                  <a:srgbClr val="FF0000"/>
                </a:solidFill>
              </a:rPr>
              <a:t>B</a:t>
            </a:r>
            <a:endParaRPr lang="zh-CN" altLang="en-US" b="1" dirty="0">
              <a:solidFill>
                <a:srgbClr val="FF0000"/>
              </a:solidFill>
            </a:endParaRPr>
          </a:p>
        </p:txBody>
      </p:sp>
      <p:sp>
        <p:nvSpPr>
          <p:cNvPr id="27" name="TextBox 26"/>
          <p:cNvSpPr txBox="1"/>
          <p:nvPr/>
        </p:nvSpPr>
        <p:spPr>
          <a:xfrm>
            <a:off x="1836258" y="5210616"/>
            <a:ext cx="729084" cy="369332"/>
          </a:xfrm>
          <a:prstGeom prst="rect">
            <a:avLst/>
          </a:prstGeom>
          <a:noFill/>
        </p:spPr>
        <p:txBody>
          <a:bodyPr wrap="square" rtlCol="0">
            <a:spAutoFit/>
          </a:bodyPr>
          <a:lstStyle/>
          <a:p>
            <a:pPr algn="r"/>
            <a:r>
              <a:rPr lang="en-US" altLang="zh-CN" b="1" dirty="0" smtClean="0">
                <a:solidFill>
                  <a:srgbClr val="FF0000"/>
                </a:solidFill>
              </a:rPr>
              <a:t>C</a:t>
            </a:r>
            <a:endParaRPr lang="zh-CN" altLang="en-US" b="1" dirty="0">
              <a:solidFill>
                <a:srgbClr val="FF0000"/>
              </a:solidFill>
            </a:endParaRPr>
          </a:p>
        </p:txBody>
      </p:sp>
      <p:sp>
        <p:nvSpPr>
          <p:cNvPr id="28" name="矩形 27"/>
          <p:cNvSpPr/>
          <p:nvPr/>
        </p:nvSpPr>
        <p:spPr>
          <a:xfrm>
            <a:off x="2662942" y="4250116"/>
            <a:ext cx="2628570" cy="2108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4" name="矩形 33"/>
          <p:cNvSpPr/>
          <p:nvPr/>
        </p:nvSpPr>
        <p:spPr>
          <a:xfrm>
            <a:off x="2648428" y="4672872"/>
            <a:ext cx="2628570" cy="2108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矩形 34"/>
          <p:cNvSpPr/>
          <p:nvPr/>
        </p:nvSpPr>
        <p:spPr>
          <a:xfrm>
            <a:off x="2648428" y="5176928"/>
            <a:ext cx="2628570" cy="2108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6" name="TextBox 35"/>
          <p:cNvSpPr txBox="1"/>
          <p:nvPr/>
        </p:nvSpPr>
        <p:spPr>
          <a:xfrm>
            <a:off x="576064" y="1959517"/>
            <a:ext cx="1584176" cy="461665"/>
          </a:xfrm>
          <a:prstGeom prst="rect">
            <a:avLst/>
          </a:prstGeom>
          <a:noFill/>
        </p:spPr>
        <p:txBody>
          <a:bodyPr wrap="square" rtlCol="0">
            <a:spAutoFit/>
          </a:bodyPr>
          <a:lstStyle/>
          <a:p>
            <a:pPr algn="ctr"/>
            <a:r>
              <a:rPr lang="zh-CN" altLang="en-US" sz="2400" b="1" dirty="0" smtClean="0">
                <a:solidFill>
                  <a:srgbClr val="0000FF"/>
                </a:solidFill>
              </a:rPr>
              <a:t>并发执行</a:t>
            </a:r>
            <a:endParaRPr lang="zh-CN" altLang="en-US" sz="2400" b="1" dirty="0">
              <a:solidFill>
                <a:srgbClr val="0000FF"/>
              </a:solidFill>
            </a:endParaRPr>
          </a:p>
        </p:txBody>
      </p:sp>
      <p:sp>
        <p:nvSpPr>
          <p:cNvPr id="37" name="TextBox 36"/>
          <p:cNvSpPr txBox="1"/>
          <p:nvPr/>
        </p:nvSpPr>
        <p:spPr>
          <a:xfrm>
            <a:off x="582532" y="4695527"/>
            <a:ext cx="1584176" cy="461665"/>
          </a:xfrm>
          <a:prstGeom prst="rect">
            <a:avLst/>
          </a:prstGeom>
          <a:noFill/>
        </p:spPr>
        <p:txBody>
          <a:bodyPr wrap="square" rtlCol="0">
            <a:spAutoFit/>
          </a:bodyPr>
          <a:lstStyle/>
          <a:p>
            <a:pPr algn="ctr"/>
            <a:r>
              <a:rPr lang="zh-CN" altLang="en-US" sz="2400" b="1" dirty="0" smtClean="0">
                <a:solidFill>
                  <a:srgbClr val="0000FF"/>
                </a:solidFill>
              </a:rPr>
              <a:t>并行执行</a:t>
            </a:r>
            <a:endParaRPr lang="zh-CN" altLang="en-US" sz="2400" b="1" dirty="0">
              <a:solidFill>
                <a:srgbClr val="0000FF"/>
              </a:solidFill>
            </a:endParaRPr>
          </a:p>
        </p:txBody>
      </p:sp>
    </p:spTree>
    <p:extLst>
      <p:ext uri="{BB962C8B-B14F-4D97-AF65-F5344CB8AC3E}">
        <p14:creationId xmlns:p14="http://schemas.microsoft.com/office/powerpoint/2010/main" val="88072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11.10</a:t>
            </a:r>
            <a:r>
              <a:rPr lang="zh-CN" altLang="en-US" dirty="0"/>
              <a:t>线程池</a:t>
            </a:r>
          </a:p>
        </p:txBody>
      </p:sp>
      <p:graphicFrame>
        <p:nvGraphicFramePr>
          <p:cNvPr id="4" name="表格 3"/>
          <p:cNvGraphicFramePr>
            <a:graphicFrameLocks noGrp="1"/>
          </p:cNvGraphicFramePr>
          <p:nvPr>
            <p:extLst>
              <p:ext uri="{D42A27DB-BD31-4B8C-83A1-F6EECF244321}">
                <p14:modId xmlns:p14="http://schemas.microsoft.com/office/powerpoint/2010/main" val="55846354"/>
              </p:ext>
            </p:extLst>
          </p:nvPr>
        </p:nvGraphicFramePr>
        <p:xfrm>
          <a:off x="323528" y="1556792"/>
          <a:ext cx="8496944" cy="5123800"/>
        </p:xfrm>
        <a:graphic>
          <a:graphicData uri="http://schemas.openxmlformats.org/drawingml/2006/table">
            <a:tbl>
              <a:tblPr firstRow="1" bandRow="1">
                <a:tableStyleId>{5C22544A-7EE6-4342-B048-85BDC9FD1C3A}</a:tableStyleId>
              </a:tblPr>
              <a:tblGrid>
                <a:gridCol w="3744416"/>
                <a:gridCol w="4752528"/>
              </a:tblGrid>
              <a:tr h="370840">
                <a:tc>
                  <a:txBody>
                    <a:bodyPr/>
                    <a:lstStyle/>
                    <a:p>
                      <a:r>
                        <a:rPr lang="zh-CN" altLang="en-US" dirty="0" smtClean="0"/>
                        <a:t>方法</a:t>
                      </a:r>
                      <a:endParaRPr lang="zh-CN" altLang="en-US" dirty="0"/>
                    </a:p>
                  </a:txBody>
                  <a:tcPr/>
                </a:tc>
                <a:tc>
                  <a:txBody>
                    <a:bodyPr/>
                    <a:lstStyle/>
                    <a:p>
                      <a:r>
                        <a:rPr lang="zh-CN" altLang="en-US" dirty="0" smtClean="0"/>
                        <a:t>含义</a:t>
                      </a:r>
                      <a:endParaRPr lang="zh-CN" altLang="en-US" dirty="0"/>
                    </a:p>
                  </a:txBody>
                  <a:tcPr/>
                </a:tc>
              </a:tr>
              <a:tr h="709280">
                <a:tc>
                  <a:txBody>
                    <a:bodyPr/>
                    <a:lstStyle/>
                    <a:p>
                      <a:r>
                        <a:rPr lang="en-US" altLang="zh-CN" dirty="0" smtClean="0"/>
                        <a:t>void</a:t>
                      </a:r>
                      <a:r>
                        <a:rPr lang="zh-CN" altLang="en-US" baseline="0" dirty="0" smtClean="0"/>
                        <a:t> </a:t>
                      </a:r>
                      <a:r>
                        <a:rPr lang="en-US" altLang="zh-CN" baseline="0" dirty="0" err="1" smtClean="0"/>
                        <a:t>afterExecute</a:t>
                      </a:r>
                      <a:r>
                        <a:rPr lang="en-US" altLang="zh-CN" baseline="0" dirty="0" smtClean="0"/>
                        <a:t>(Runnable r, </a:t>
                      </a:r>
                      <a:r>
                        <a:rPr lang="en-US" altLang="zh-CN" baseline="0" dirty="0" err="1" smtClean="0"/>
                        <a:t>Throwable</a:t>
                      </a:r>
                      <a:r>
                        <a:rPr lang="en-US" altLang="zh-CN" baseline="0" dirty="0" smtClean="0"/>
                        <a:t> t)</a:t>
                      </a:r>
                      <a:endParaRPr lang="en-US" altLang="zh-CN" dirty="0" smtClean="0"/>
                    </a:p>
                  </a:txBody>
                  <a:tcPr/>
                </a:tc>
                <a:tc>
                  <a:txBody>
                    <a:bodyPr/>
                    <a:lstStyle/>
                    <a:p>
                      <a:r>
                        <a:rPr lang="zh-CN" altLang="en-US" dirty="0" smtClean="0"/>
                        <a:t>在执行给定的</a:t>
                      </a:r>
                      <a:r>
                        <a:rPr lang="en-US" altLang="zh-CN" dirty="0" err="1" smtClean="0"/>
                        <a:t>Runable</a:t>
                      </a:r>
                      <a:r>
                        <a:rPr lang="zh-CN" altLang="en-US" dirty="0" smtClean="0"/>
                        <a:t>对象</a:t>
                      </a:r>
                      <a:r>
                        <a:rPr lang="en-US" altLang="zh-CN" dirty="0" smtClean="0"/>
                        <a:t>r</a:t>
                      </a:r>
                      <a:r>
                        <a:rPr lang="zh-CN" altLang="en-US" dirty="0" smtClean="0"/>
                        <a:t>之后调用的方法</a:t>
                      </a:r>
                      <a:endParaRPr lang="zh-CN" altLang="en-US" dirty="0"/>
                    </a:p>
                  </a:txBody>
                  <a:tcPr/>
                </a:tc>
              </a:tr>
              <a:tr h="370840">
                <a:tc>
                  <a:txBody>
                    <a:bodyPr/>
                    <a:lstStyle/>
                    <a:p>
                      <a:r>
                        <a:rPr lang="en-US" altLang="zh-CN" dirty="0" smtClean="0"/>
                        <a:t>void </a:t>
                      </a:r>
                      <a:r>
                        <a:rPr lang="en-US" altLang="zh-CN" dirty="0" err="1" smtClean="0"/>
                        <a:t>beforeExecute</a:t>
                      </a:r>
                      <a:r>
                        <a:rPr lang="en-US" altLang="zh-CN" dirty="0" smtClean="0"/>
                        <a:t>(Thread t, Runnable r)</a:t>
                      </a:r>
                      <a:endParaRPr lang="zh-CN" altLang="en-US" dirty="0"/>
                    </a:p>
                  </a:txBody>
                  <a:tcPr/>
                </a:tc>
                <a:tc>
                  <a:txBody>
                    <a:bodyPr/>
                    <a:lstStyle/>
                    <a:p>
                      <a:r>
                        <a:rPr lang="zh-CN" altLang="en-US" dirty="0" smtClean="0"/>
                        <a:t>在执行给定的</a:t>
                      </a:r>
                      <a:r>
                        <a:rPr lang="en-US" altLang="zh-CN" dirty="0" smtClean="0"/>
                        <a:t>Runnable</a:t>
                      </a:r>
                      <a:r>
                        <a:rPr lang="zh-CN" altLang="en-US" dirty="0" smtClean="0"/>
                        <a:t>对象</a:t>
                      </a:r>
                      <a:r>
                        <a:rPr lang="en-US" altLang="zh-CN" dirty="0" smtClean="0"/>
                        <a:t>r</a:t>
                      </a:r>
                      <a:r>
                        <a:rPr lang="zh-CN" altLang="en-US" dirty="0" smtClean="0"/>
                        <a:t>之前调用的方法</a:t>
                      </a:r>
                      <a:endParaRPr lang="zh-CN" altLang="en-US" dirty="0"/>
                    </a:p>
                  </a:txBody>
                  <a:tcPr/>
                </a:tc>
              </a:tr>
              <a:tr h="370840">
                <a:tc>
                  <a:txBody>
                    <a:bodyPr/>
                    <a:lstStyle/>
                    <a:p>
                      <a:r>
                        <a:rPr lang="en-US" altLang="zh-CN" dirty="0" smtClean="0"/>
                        <a:t>void execute(Runnable command)</a:t>
                      </a:r>
                      <a:endParaRPr lang="zh-CN" altLang="en-US" dirty="0"/>
                    </a:p>
                  </a:txBody>
                  <a:tcPr/>
                </a:tc>
                <a:tc>
                  <a:txBody>
                    <a:bodyPr/>
                    <a:lstStyle/>
                    <a:p>
                      <a:r>
                        <a:rPr lang="zh-CN" altLang="en-US" dirty="0" smtClean="0"/>
                        <a:t>执行给定的</a:t>
                      </a:r>
                      <a:r>
                        <a:rPr lang="en-US" altLang="zh-CN" dirty="0" smtClean="0"/>
                        <a:t>Runnable</a:t>
                      </a:r>
                      <a:r>
                        <a:rPr lang="zh-CN" altLang="en-US" dirty="0" smtClean="0"/>
                        <a:t>对象</a:t>
                      </a:r>
                      <a:endParaRPr lang="zh-CN" altLang="en-US" dirty="0"/>
                    </a:p>
                  </a:txBody>
                  <a:tcPr/>
                </a:tc>
              </a:tr>
              <a:tr h="370840">
                <a:tc>
                  <a:txBody>
                    <a:bodyPr/>
                    <a:lstStyle/>
                    <a:p>
                      <a:r>
                        <a:rPr lang="en-US" altLang="zh-CN" dirty="0" err="1" smtClean="0"/>
                        <a:t>int</a:t>
                      </a:r>
                      <a:r>
                        <a:rPr lang="en-US" altLang="zh-CN" dirty="0" smtClean="0"/>
                        <a:t> </a:t>
                      </a:r>
                      <a:r>
                        <a:rPr lang="en-US" altLang="zh-CN" dirty="0" err="1" smtClean="0"/>
                        <a:t>getActiveCount</a:t>
                      </a:r>
                      <a:r>
                        <a:rPr lang="en-US" altLang="zh-CN" dirty="0" smtClean="0"/>
                        <a:t>()</a:t>
                      </a:r>
                      <a:endParaRPr lang="zh-CN" altLang="en-US" dirty="0"/>
                    </a:p>
                  </a:txBody>
                  <a:tcPr/>
                </a:tc>
                <a:tc>
                  <a:txBody>
                    <a:bodyPr/>
                    <a:lstStyle/>
                    <a:p>
                      <a:r>
                        <a:rPr lang="zh-CN" altLang="en-US" dirty="0" smtClean="0"/>
                        <a:t>获得处于活动状态的线程数</a:t>
                      </a:r>
                      <a:endParaRPr lang="zh-CN" altLang="en-US" dirty="0"/>
                    </a:p>
                  </a:txBody>
                  <a:tcPr/>
                </a:tc>
              </a:tr>
              <a:tr h="370840">
                <a:tc>
                  <a:txBody>
                    <a:bodyPr/>
                    <a:lstStyle/>
                    <a:p>
                      <a:r>
                        <a:rPr lang="en-US" altLang="zh-CN" dirty="0" err="1" smtClean="0"/>
                        <a:t>int</a:t>
                      </a:r>
                      <a:r>
                        <a:rPr lang="en-US" altLang="zh-CN" dirty="0" smtClean="0"/>
                        <a:t> </a:t>
                      </a:r>
                      <a:r>
                        <a:rPr lang="en-US" altLang="zh-CN" dirty="0" err="1" smtClean="0"/>
                        <a:t>getMaximumPoolSize</a:t>
                      </a:r>
                      <a:r>
                        <a:rPr lang="en-US" altLang="zh-CN" dirty="0" smtClean="0"/>
                        <a:t>()</a:t>
                      </a:r>
                      <a:endParaRPr lang="zh-CN" altLang="en-US" dirty="0"/>
                    </a:p>
                  </a:txBody>
                  <a:tcPr/>
                </a:tc>
                <a:tc>
                  <a:txBody>
                    <a:bodyPr/>
                    <a:lstStyle/>
                    <a:p>
                      <a:r>
                        <a:rPr lang="zh-CN" altLang="en-US" dirty="0" smtClean="0"/>
                        <a:t>获得线程池的最大容量</a:t>
                      </a:r>
                      <a:endParaRPr lang="zh-CN" altLang="en-US" dirty="0"/>
                    </a:p>
                  </a:txBody>
                  <a:tcPr/>
                </a:tc>
              </a:tr>
              <a:tr h="370840">
                <a:tc>
                  <a:txBody>
                    <a:bodyPr/>
                    <a:lstStyle/>
                    <a:p>
                      <a:r>
                        <a:rPr lang="en-US" altLang="zh-CN" dirty="0" err="1" smtClean="0"/>
                        <a:t>BlockingQueue</a:t>
                      </a:r>
                      <a:r>
                        <a:rPr lang="en-US" altLang="zh-CN" dirty="0" smtClean="0"/>
                        <a:t>&lt;Runnable&gt; </a:t>
                      </a:r>
                      <a:r>
                        <a:rPr lang="en-US" altLang="zh-CN" dirty="0" err="1" smtClean="0"/>
                        <a:t>getQueue</a:t>
                      </a:r>
                      <a:endParaRPr lang="zh-CN" altLang="en-US" dirty="0"/>
                    </a:p>
                  </a:txBody>
                  <a:tcPr/>
                </a:tc>
                <a:tc>
                  <a:txBody>
                    <a:bodyPr/>
                    <a:lstStyle/>
                    <a:p>
                      <a:r>
                        <a:rPr lang="zh-CN" altLang="en-US" dirty="0" smtClean="0"/>
                        <a:t>获得阻塞队列</a:t>
                      </a:r>
                      <a:endParaRPr lang="zh-CN" altLang="en-US" dirty="0"/>
                    </a:p>
                  </a:txBody>
                  <a:tcPr/>
                </a:tc>
              </a:tr>
              <a:tr h="370840">
                <a:tc>
                  <a:txBody>
                    <a:bodyPr/>
                    <a:lstStyle/>
                    <a:p>
                      <a:r>
                        <a:rPr lang="en-US" altLang="zh-CN" dirty="0" err="1" smtClean="0"/>
                        <a:t>boolean</a:t>
                      </a:r>
                      <a:r>
                        <a:rPr lang="en-US" altLang="zh-CN" baseline="0" dirty="0" smtClean="0"/>
                        <a:t> </a:t>
                      </a:r>
                      <a:r>
                        <a:rPr lang="en-US" altLang="zh-CN" baseline="0" dirty="0" err="1" smtClean="0"/>
                        <a:t>isShutdown</a:t>
                      </a:r>
                      <a:r>
                        <a:rPr lang="en-US" altLang="zh-CN" baseline="0" dirty="0" smtClean="0"/>
                        <a:t>()</a:t>
                      </a:r>
                      <a:endParaRPr lang="zh-CN" altLang="en-US" dirty="0"/>
                    </a:p>
                  </a:txBody>
                  <a:tcPr/>
                </a:tc>
                <a:tc>
                  <a:txBody>
                    <a:bodyPr/>
                    <a:lstStyle/>
                    <a:p>
                      <a:r>
                        <a:rPr lang="zh-CN" altLang="en-US" dirty="0" smtClean="0"/>
                        <a:t>判断线程池是否关闭</a:t>
                      </a:r>
                      <a:endParaRPr lang="zh-CN" altLang="en-US" dirty="0"/>
                    </a:p>
                  </a:txBody>
                  <a:tcPr/>
                </a:tc>
              </a:tr>
              <a:tr h="370840">
                <a:tc>
                  <a:txBody>
                    <a:bodyPr/>
                    <a:lstStyle/>
                    <a:p>
                      <a:r>
                        <a:rPr lang="en-US" altLang="zh-CN" dirty="0" smtClean="0"/>
                        <a:t>void shutdown()</a:t>
                      </a:r>
                      <a:endParaRPr lang="zh-CN" altLang="en-US" dirty="0"/>
                    </a:p>
                  </a:txBody>
                  <a:tcPr/>
                </a:tc>
                <a:tc>
                  <a:txBody>
                    <a:bodyPr/>
                    <a:lstStyle/>
                    <a:p>
                      <a:r>
                        <a:rPr lang="zh-CN" altLang="en-US" dirty="0" smtClean="0"/>
                        <a:t>关闭线程</a:t>
                      </a:r>
                      <a:endParaRPr lang="zh-CN" altLang="en-US" dirty="0"/>
                    </a:p>
                  </a:txBody>
                  <a:tcPr/>
                </a:tc>
              </a:tr>
              <a:tr h="370840">
                <a:tc>
                  <a:txBody>
                    <a:bodyPr/>
                    <a:lstStyle/>
                    <a:p>
                      <a:r>
                        <a:rPr lang="en-US" altLang="zh-CN" dirty="0" smtClean="0"/>
                        <a:t>List&lt;Runnable&gt; </a:t>
                      </a:r>
                      <a:r>
                        <a:rPr lang="en-US" altLang="zh-CN" dirty="0" err="1" smtClean="0"/>
                        <a:t>shutdownNow</a:t>
                      </a:r>
                      <a:r>
                        <a:rPr lang="en-US" altLang="zh-CN" dirty="0" smtClean="0"/>
                        <a:t>()</a:t>
                      </a:r>
                      <a:endParaRPr lang="zh-CN" altLang="en-US" dirty="0"/>
                    </a:p>
                  </a:txBody>
                  <a:tcPr/>
                </a:tc>
                <a:tc>
                  <a:txBody>
                    <a:bodyPr/>
                    <a:lstStyle/>
                    <a:p>
                      <a:r>
                        <a:rPr lang="zh-CN" altLang="en-US" dirty="0" smtClean="0"/>
                        <a:t>尝试停止所有处于活动状态的线程，返回等待执行的任务列表</a:t>
                      </a:r>
                      <a:endParaRPr lang="zh-CN" altLang="en-US" dirty="0"/>
                    </a:p>
                  </a:txBody>
                  <a:tcPr/>
                </a:tc>
              </a:tr>
            </a:tbl>
          </a:graphicData>
        </a:graphic>
      </p:graphicFrame>
      <p:sp>
        <p:nvSpPr>
          <p:cNvPr id="9" name="TextBox 8"/>
          <p:cNvSpPr txBox="1"/>
          <p:nvPr/>
        </p:nvSpPr>
        <p:spPr>
          <a:xfrm>
            <a:off x="323528" y="1052736"/>
            <a:ext cx="8352928" cy="461665"/>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smtClean="0"/>
              <a:t>类</a:t>
            </a:r>
            <a:r>
              <a:rPr lang="en-US" altLang="zh-CN" sz="2400" dirty="0" smtClean="0"/>
              <a:t>ThreadPoolExecutor</a:t>
            </a:r>
            <a:r>
              <a:rPr lang="zh-CN" altLang="en-US" sz="2400" dirty="0" smtClean="0"/>
              <a:t>的常用方法</a:t>
            </a:r>
            <a:endParaRPr lang="zh-CN" altLang="en-US" sz="2400" dirty="0"/>
          </a:p>
        </p:txBody>
      </p:sp>
    </p:spTree>
    <p:extLst>
      <p:ext uri="{BB962C8B-B14F-4D97-AF65-F5344CB8AC3E}">
        <p14:creationId xmlns:p14="http://schemas.microsoft.com/office/powerpoint/2010/main" val="28673912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11.10</a:t>
            </a:r>
            <a:r>
              <a:rPr lang="zh-CN" altLang="en-US" dirty="0"/>
              <a:t>线程池</a:t>
            </a:r>
          </a:p>
        </p:txBody>
      </p:sp>
      <p:sp>
        <p:nvSpPr>
          <p:cNvPr id="4" name="TextBox 3"/>
          <p:cNvSpPr txBox="1"/>
          <p:nvPr/>
        </p:nvSpPr>
        <p:spPr>
          <a:xfrm>
            <a:off x="323528" y="1033275"/>
            <a:ext cx="8424936" cy="938719"/>
          </a:xfrm>
          <a:prstGeom prst="rect">
            <a:avLst/>
          </a:prstGeom>
          <a:noFill/>
        </p:spPr>
        <p:txBody>
          <a:bodyPr wrap="square" rtlCol="0">
            <a:spAutoFit/>
          </a:bodyPr>
          <a:lstStyle/>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工厂类</a:t>
            </a:r>
            <a:r>
              <a:rPr lang="en-US" altLang="zh-CN" sz="2600" b="1" dirty="0" smtClean="0">
                <a:solidFill>
                  <a:srgbClr val="0000FF"/>
                </a:solidFill>
                <a:latin typeface="Arial" pitchFamily="34" charset="0"/>
                <a:ea typeface="华文细黑" pitchFamily="2" charset="-122"/>
                <a:cs typeface="Arial" pitchFamily="34" charset="0"/>
              </a:rPr>
              <a:t>Executors</a:t>
            </a:r>
          </a:p>
          <a:p>
            <a:pPr marL="457200" indent="-457200" algn="just">
              <a:buFont typeface="Wingdings" panose="05000000000000000000" pitchFamily="2" charset="2"/>
              <a:buChar char="ü"/>
            </a:pPr>
            <a:r>
              <a:rPr lang="zh-CN" altLang="en-US" sz="2400" b="1" dirty="0" smtClean="0">
                <a:latin typeface="Arial" pitchFamily="34" charset="0"/>
                <a:ea typeface="华文细黑" pitchFamily="2" charset="-122"/>
                <a:cs typeface="Arial" pitchFamily="34" charset="0"/>
              </a:rPr>
              <a:t>类</a:t>
            </a:r>
            <a:r>
              <a:rPr lang="en-US" altLang="zh-CN" sz="2400" b="1" dirty="0" smtClean="0">
                <a:latin typeface="Arial" pitchFamily="34" charset="0"/>
                <a:ea typeface="华文细黑" pitchFamily="2" charset="-122"/>
                <a:cs typeface="Arial" pitchFamily="34" charset="0"/>
              </a:rPr>
              <a:t>Executors</a:t>
            </a:r>
            <a:r>
              <a:rPr lang="zh-CN" altLang="en-US" sz="2400" b="1" dirty="0" smtClean="0">
                <a:latin typeface="Arial" pitchFamily="34" charset="0"/>
                <a:ea typeface="华文细黑" pitchFamily="2" charset="-122"/>
                <a:cs typeface="Arial" pitchFamily="34" charset="0"/>
              </a:rPr>
              <a:t>提供了线程池创建的工厂方法</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静态</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98036017"/>
              </p:ext>
            </p:extLst>
          </p:nvPr>
        </p:nvGraphicFramePr>
        <p:xfrm>
          <a:off x="323528" y="2060848"/>
          <a:ext cx="8568952" cy="4119880"/>
        </p:xfrm>
        <a:graphic>
          <a:graphicData uri="http://schemas.openxmlformats.org/drawingml/2006/table">
            <a:tbl>
              <a:tblPr firstRow="1" bandRow="1">
                <a:tableStyleId>{5C22544A-7EE6-4342-B048-85BDC9FD1C3A}</a:tableStyleId>
              </a:tblPr>
              <a:tblGrid>
                <a:gridCol w="4248472"/>
                <a:gridCol w="4320480"/>
              </a:tblGrid>
              <a:tr h="370840">
                <a:tc>
                  <a:txBody>
                    <a:bodyPr/>
                    <a:lstStyle/>
                    <a:p>
                      <a:r>
                        <a:rPr lang="zh-CN" altLang="en-US" dirty="0" smtClean="0"/>
                        <a:t>方法</a:t>
                      </a:r>
                      <a:endParaRPr lang="zh-CN" altLang="en-US" dirty="0"/>
                    </a:p>
                  </a:txBody>
                  <a:tcPr/>
                </a:tc>
                <a:tc>
                  <a:txBody>
                    <a:bodyPr/>
                    <a:lstStyle/>
                    <a:p>
                      <a:r>
                        <a:rPr lang="zh-CN" altLang="en-US" dirty="0" smtClean="0"/>
                        <a:t>含义</a:t>
                      </a:r>
                      <a:endParaRPr lang="zh-CN" altLang="en-US" dirty="0"/>
                    </a:p>
                  </a:txBody>
                  <a:tcPr/>
                </a:tc>
              </a:tr>
              <a:tr h="370840">
                <a:tc>
                  <a:txBody>
                    <a:bodyPr/>
                    <a:lstStyle/>
                    <a:p>
                      <a:r>
                        <a:rPr lang="en-US" altLang="zh-CN" dirty="0" err="1" smtClean="0"/>
                        <a:t>newFixedThreadPool</a:t>
                      </a:r>
                      <a:endParaRPr lang="zh-CN" altLang="en-US" dirty="0"/>
                    </a:p>
                  </a:txBody>
                  <a:tcPr/>
                </a:tc>
                <a:tc>
                  <a:txBody>
                    <a:bodyPr/>
                    <a:lstStyle/>
                    <a:p>
                      <a:r>
                        <a:rPr lang="zh-CN" altLang="en-US" dirty="0" smtClean="0"/>
                        <a:t>创建一个固定大小的线程池，空闲线程会一直保留</a:t>
                      </a:r>
                      <a:endParaRPr lang="zh-CN" altLang="en-US" dirty="0"/>
                    </a:p>
                  </a:txBody>
                  <a:tcPr/>
                </a:tc>
              </a:tr>
              <a:tr h="370840">
                <a:tc>
                  <a:txBody>
                    <a:bodyPr/>
                    <a:lstStyle/>
                    <a:p>
                      <a:r>
                        <a:rPr lang="en-US" altLang="zh-CN" dirty="0" err="1" smtClean="0"/>
                        <a:t>newSingleThreadExecutor</a:t>
                      </a:r>
                      <a:endParaRPr lang="zh-CN" altLang="en-US" dirty="0"/>
                    </a:p>
                  </a:txBody>
                  <a:tcPr/>
                </a:tc>
                <a:tc>
                  <a:txBody>
                    <a:bodyPr/>
                    <a:lstStyle/>
                    <a:p>
                      <a:r>
                        <a:rPr lang="zh-CN" altLang="en-US" dirty="0" smtClean="0"/>
                        <a:t>创建只有一个线程的线程池，该线程池将顺序执行每一个提交的任务</a:t>
                      </a:r>
                      <a:endParaRPr lang="zh-CN" altLang="en-US" dirty="0"/>
                    </a:p>
                  </a:txBody>
                  <a:tcPr/>
                </a:tc>
              </a:tr>
              <a:tr h="370840">
                <a:tc>
                  <a:txBody>
                    <a:bodyPr/>
                    <a:lstStyle/>
                    <a:p>
                      <a:r>
                        <a:rPr lang="en-US" altLang="zh-CN" dirty="0" err="1" smtClean="0"/>
                        <a:t>newCachedThreadPool</a:t>
                      </a:r>
                      <a:endParaRPr lang="zh-CN" altLang="en-US" dirty="0"/>
                    </a:p>
                  </a:txBody>
                  <a:tcPr/>
                </a:tc>
                <a:tc>
                  <a:txBody>
                    <a:bodyPr/>
                    <a:lstStyle/>
                    <a:p>
                      <a:r>
                        <a:rPr lang="zh-CN" altLang="en-US" dirty="0" smtClean="0"/>
                        <a:t>创建一个线程池，该线程池在需要时创建新的线程，而且会重复已经创建的线程，该线程池对于那些生命周期较短的异步任务的程序有利于提高性能</a:t>
                      </a:r>
                      <a:endParaRPr lang="zh-CN" altLang="en-US" dirty="0"/>
                    </a:p>
                  </a:txBody>
                  <a:tcPr/>
                </a:tc>
              </a:tr>
              <a:tr h="370840">
                <a:tc>
                  <a:txBody>
                    <a:bodyPr/>
                    <a:lstStyle/>
                    <a:p>
                      <a:r>
                        <a:rPr lang="en-US" altLang="zh-CN" dirty="0" err="1" smtClean="0"/>
                        <a:t>newSingleThreadScheduledExecutor</a:t>
                      </a:r>
                      <a:endParaRPr lang="zh-CN" altLang="en-US" dirty="0"/>
                    </a:p>
                  </a:txBody>
                  <a:tcPr/>
                </a:tc>
                <a:tc>
                  <a:txBody>
                    <a:bodyPr/>
                    <a:lstStyle/>
                    <a:p>
                      <a:r>
                        <a:rPr lang="zh-CN" altLang="en-US" dirty="0" smtClean="0"/>
                        <a:t>创建只有一个线程的线程池，可以在经过指定的时间间隔或周期执行</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newScheduledThreadPool</a:t>
                      </a:r>
                      <a:endParaRPr lang="zh-CN" altLang="en-US" dirty="0" smtClean="0"/>
                    </a:p>
                  </a:txBody>
                  <a:tcPr/>
                </a:tc>
                <a:tc>
                  <a:txBody>
                    <a:bodyPr/>
                    <a:lstStyle/>
                    <a:p>
                      <a:r>
                        <a:rPr lang="zh-CN" altLang="en-US" dirty="0" smtClean="0"/>
                        <a:t>创建一个线程池，可以在经过指定的时间间隔或周期执行</a:t>
                      </a:r>
                      <a:endParaRPr lang="zh-CN" altLang="en-US" dirty="0"/>
                    </a:p>
                  </a:txBody>
                  <a:tcPr/>
                </a:tc>
              </a:tr>
            </a:tbl>
          </a:graphicData>
        </a:graphic>
      </p:graphicFrame>
    </p:spTree>
    <p:extLst>
      <p:ext uri="{BB962C8B-B14F-4D97-AF65-F5344CB8AC3E}">
        <p14:creationId xmlns:p14="http://schemas.microsoft.com/office/powerpoint/2010/main" val="21839734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11.10</a:t>
            </a:r>
            <a:r>
              <a:rPr lang="zh-CN" altLang="en-US" dirty="0" smtClean="0"/>
              <a:t>线程</a:t>
            </a:r>
            <a:r>
              <a:rPr lang="zh-CN" altLang="en-US" dirty="0"/>
              <a:t>池</a:t>
            </a:r>
          </a:p>
        </p:txBody>
      </p:sp>
      <p:sp>
        <p:nvSpPr>
          <p:cNvPr id="4" name="TextBox 3"/>
          <p:cNvSpPr txBox="1"/>
          <p:nvPr/>
        </p:nvSpPr>
        <p:spPr>
          <a:xfrm>
            <a:off x="251520" y="980728"/>
            <a:ext cx="799288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smtClean="0">
                <a:solidFill>
                  <a:srgbClr val="C00000"/>
                </a:solidFill>
              </a:rPr>
              <a:t>示例</a:t>
            </a:r>
            <a:endParaRPr lang="zh-CN" altLang="en-US" sz="2400" b="1"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6846862" cy="2541790"/>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03500"/>
            <a:ext cx="7343775" cy="2809875"/>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537" y="116632"/>
            <a:ext cx="4896036" cy="2232248"/>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356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11.1</a:t>
            </a:r>
            <a:r>
              <a:rPr lang="zh-CN" altLang="en-US" dirty="0" smtClean="0"/>
              <a:t> 线程和多线程</a:t>
            </a:r>
            <a:endParaRPr lang="zh-CN" altLang="en-US" dirty="0"/>
          </a:p>
        </p:txBody>
      </p:sp>
      <p:sp>
        <p:nvSpPr>
          <p:cNvPr id="5" name="TextBox 4"/>
          <p:cNvSpPr txBox="1"/>
          <p:nvPr/>
        </p:nvSpPr>
        <p:spPr>
          <a:xfrm>
            <a:off x="361628" y="980728"/>
            <a:ext cx="8496944"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线程的结构</a:t>
            </a:r>
            <a:endParaRPr lang="en-US" altLang="zh-CN" sz="2800" b="1" dirty="0" smtClean="0">
              <a:solidFill>
                <a:srgbClr val="FF0000"/>
              </a:solidFill>
              <a:latin typeface="Arial" pitchFamily="34" charset="0"/>
              <a:ea typeface="华文细黑" pitchFamily="2" charset="-122"/>
              <a:cs typeface="Arial" pitchFamily="34" charset="0"/>
            </a:endParaRPr>
          </a:p>
        </p:txBody>
      </p:sp>
      <p:grpSp>
        <p:nvGrpSpPr>
          <p:cNvPr id="35" name="组合 34"/>
          <p:cNvGrpSpPr/>
          <p:nvPr/>
        </p:nvGrpSpPr>
        <p:grpSpPr>
          <a:xfrm>
            <a:off x="6588224" y="2852936"/>
            <a:ext cx="2160240" cy="1872208"/>
            <a:chOff x="6012160" y="1988840"/>
            <a:chExt cx="2160240" cy="1872208"/>
          </a:xfrm>
        </p:grpSpPr>
        <p:sp>
          <p:nvSpPr>
            <p:cNvPr id="21" name="椭圆 20"/>
            <p:cNvSpPr/>
            <p:nvPr/>
          </p:nvSpPr>
          <p:spPr>
            <a:xfrm>
              <a:off x="6012160" y="1988840"/>
              <a:ext cx="2160240" cy="18722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22" name="TextBox 21"/>
            <p:cNvSpPr txBox="1"/>
            <p:nvPr/>
          </p:nvSpPr>
          <p:spPr>
            <a:xfrm>
              <a:off x="6703212" y="2305338"/>
              <a:ext cx="821116" cy="400110"/>
            </a:xfrm>
            <a:prstGeom prst="rect">
              <a:avLst/>
            </a:prstGeom>
            <a:noFill/>
          </p:spPr>
          <p:txBody>
            <a:bodyPr wrap="square" rtlCol="0">
              <a:spAutoFit/>
            </a:bodyPr>
            <a:lstStyle/>
            <a:p>
              <a:pPr algn="ctr"/>
              <a:r>
                <a:rPr lang="en-US" altLang="zh-CN" sz="2000" b="1" dirty="0" smtClean="0"/>
                <a:t>CPU</a:t>
              </a:r>
              <a:endParaRPr lang="zh-CN" altLang="en-US" sz="2000" b="1" dirty="0"/>
            </a:p>
          </p:txBody>
        </p:sp>
        <p:sp>
          <p:nvSpPr>
            <p:cNvPr id="23" name="TextBox 22"/>
            <p:cNvSpPr txBox="1"/>
            <p:nvPr/>
          </p:nvSpPr>
          <p:spPr>
            <a:xfrm>
              <a:off x="6084168" y="2924944"/>
              <a:ext cx="936104" cy="400110"/>
            </a:xfrm>
            <a:prstGeom prst="rect">
              <a:avLst/>
            </a:prstGeom>
            <a:noFill/>
          </p:spPr>
          <p:txBody>
            <a:bodyPr wrap="square" rtlCol="0">
              <a:spAutoFit/>
            </a:bodyPr>
            <a:lstStyle/>
            <a:p>
              <a:pPr algn="ctr"/>
              <a:r>
                <a:rPr lang="en-US" altLang="zh-CN" sz="2000" b="1" dirty="0" smtClean="0"/>
                <a:t>Code</a:t>
              </a:r>
              <a:endParaRPr lang="zh-CN" altLang="en-US" sz="2000" b="1" dirty="0"/>
            </a:p>
          </p:txBody>
        </p:sp>
        <p:sp>
          <p:nvSpPr>
            <p:cNvPr id="24" name="TextBox 23"/>
            <p:cNvSpPr txBox="1"/>
            <p:nvPr/>
          </p:nvSpPr>
          <p:spPr>
            <a:xfrm>
              <a:off x="7308304" y="2924944"/>
              <a:ext cx="792088" cy="400110"/>
            </a:xfrm>
            <a:prstGeom prst="rect">
              <a:avLst/>
            </a:prstGeom>
            <a:noFill/>
          </p:spPr>
          <p:txBody>
            <a:bodyPr wrap="square" rtlCol="0">
              <a:spAutoFit/>
            </a:bodyPr>
            <a:lstStyle/>
            <a:p>
              <a:pPr algn="ctr"/>
              <a:r>
                <a:rPr lang="en-US" altLang="zh-CN" sz="2000" b="1" dirty="0" smtClean="0"/>
                <a:t>Data</a:t>
              </a:r>
              <a:endParaRPr lang="zh-CN" altLang="en-US" sz="2000" b="1" dirty="0"/>
            </a:p>
          </p:txBody>
        </p:sp>
        <p:cxnSp>
          <p:nvCxnSpPr>
            <p:cNvPr id="26" name="直接连接符 25"/>
            <p:cNvCxnSpPr/>
            <p:nvPr/>
          </p:nvCxnSpPr>
          <p:spPr>
            <a:xfrm>
              <a:off x="6156176" y="2420888"/>
              <a:ext cx="93610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092280" y="2348880"/>
              <a:ext cx="86409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1" idx="4"/>
            </p:cNvCxnSpPr>
            <p:nvPr/>
          </p:nvCxnSpPr>
          <p:spPr>
            <a:xfrm>
              <a:off x="7092280" y="2996952"/>
              <a:ext cx="0" cy="8640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39552" y="1628800"/>
            <a:ext cx="5040560"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在</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中，线程由三部分组成：</a:t>
            </a:r>
            <a:endParaRPr lang="zh-CN" altLang="en-US" sz="2600" b="1" dirty="0">
              <a:solidFill>
                <a:srgbClr val="0000FF"/>
              </a:solidFill>
              <a:latin typeface="Arial" pitchFamily="34" charset="0"/>
              <a:ea typeface="华文细黑" pitchFamily="2" charset="-122"/>
              <a:cs typeface="Arial" pitchFamily="34" charset="0"/>
            </a:endParaRPr>
          </a:p>
        </p:txBody>
      </p:sp>
      <p:sp>
        <p:nvSpPr>
          <p:cNvPr id="37" name="TextBox 36"/>
          <p:cNvSpPr txBox="1"/>
          <p:nvPr/>
        </p:nvSpPr>
        <p:spPr>
          <a:xfrm>
            <a:off x="611560" y="2204864"/>
            <a:ext cx="5760640" cy="2800767"/>
          </a:xfrm>
          <a:prstGeom prst="rect">
            <a:avLst/>
          </a:prstGeom>
          <a:noFill/>
        </p:spPr>
        <p:txBody>
          <a:bodyPr wrap="square" rtlCol="0">
            <a:spAutoFit/>
          </a:bodyPr>
          <a:lstStyle/>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虚拟</a:t>
            </a:r>
            <a:r>
              <a:rPr lang="en-US" altLang="zh-CN" sz="2600" b="1" dirty="0" smtClean="0">
                <a:solidFill>
                  <a:srgbClr val="C00000"/>
                </a:solidFill>
                <a:latin typeface="Arial" pitchFamily="34" charset="0"/>
                <a:ea typeface="华文细黑" pitchFamily="2" charset="-122"/>
                <a:cs typeface="Arial" pitchFamily="34" charset="0"/>
              </a:rPr>
              <a:t>CPU</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封装在</a:t>
            </a:r>
            <a:r>
              <a:rPr lang="en-US" altLang="zh-CN" sz="2600" dirty="0" err="1" smtClean="0">
                <a:latin typeface="Arial" pitchFamily="34" charset="0"/>
                <a:ea typeface="华文细黑" pitchFamily="2" charset="-122"/>
                <a:cs typeface="Arial" pitchFamily="34" charset="0"/>
              </a:rPr>
              <a:t>java.lang.Thread</a:t>
            </a:r>
            <a:r>
              <a:rPr lang="zh-CN" altLang="en-US" sz="2600" dirty="0" smtClean="0">
                <a:latin typeface="Arial" pitchFamily="34" charset="0"/>
                <a:ea typeface="华文细黑" pitchFamily="2" charset="-122"/>
                <a:cs typeface="Arial" pitchFamily="34" charset="0"/>
              </a:rPr>
              <a:t>中，它控制着整个线程的运行。</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执行的代码，</a:t>
            </a:r>
            <a:r>
              <a:rPr lang="zh-CN" altLang="en-US" sz="2600" dirty="0" smtClean="0">
                <a:latin typeface="Arial" pitchFamily="34" charset="0"/>
                <a:ea typeface="华文细黑" pitchFamily="2" charset="-122"/>
                <a:cs typeface="Arial" pitchFamily="34" charset="0"/>
              </a:rPr>
              <a:t>传递给</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类，由</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类控制顺序执行。</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处理的数据，</a:t>
            </a:r>
            <a:r>
              <a:rPr lang="zh-CN" altLang="en-US" sz="2600" dirty="0" smtClean="0">
                <a:latin typeface="Arial" pitchFamily="34" charset="0"/>
                <a:ea typeface="华文细黑" pitchFamily="2" charset="-122"/>
                <a:cs typeface="Arial" pitchFamily="34" charset="0"/>
              </a:rPr>
              <a:t>传递给</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类，是在代码执行过程中所要处理的数据。</a:t>
            </a:r>
            <a:endParaRPr lang="zh-CN" altLang="en-US" sz="2600" dirty="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3297223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a:t>
            </a:r>
            <a:r>
              <a:rPr lang="zh-CN" altLang="en-US" dirty="0" smtClean="0"/>
              <a:t> 线程和多线程</a:t>
            </a:r>
            <a:endParaRPr lang="zh-CN" altLang="en-US" dirty="0"/>
          </a:p>
        </p:txBody>
      </p:sp>
      <p:sp>
        <p:nvSpPr>
          <p:cNvPr id="4" name="TextBox 3"/>
          <p:cNvSpPr txBox="1"/>
          <p:nvPr/>
        </p:nvSpPr>
        <p:spPr>
          <a:xfrm>
            <a:off x="323528" y="995242"/>
            <a:ext cx="8496944"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多线程</a:t>
            </a:r>
            <a:endParaRPr lang="zh-CN" altLang="en-US" sz="2600" b="1" dirty="0">
              <a:solidFill>
                <a:srgbClr val="0000FF"/>
              </a:solidFill>
              <a:latin typeface="Arial" pitchFamily="34" charset="0"/>
              <a:ea typeface="华文细黑" pitchFamily="2" charset="-122"/>
              <a:cs typeface="Arial" pitchFamily="34" charset="0"/>
            </a:endParaRPr>
          </a:p>
        </p:txBody>
      </p:sp>
      <p:grpSp>
        <p:nvGrpSpPr>
          <p:cNvPr id="2" name="组合 1"/>
          <p:cNvGrpSpPr/>
          <p:nvPr/>
        </p:nvGrpSpPr>
        <p:grpSpPr>
          <a:xfrm>
            <a:off x="107504" y="1700808"/>
            <a:ext cx="4320480" cy="4926161"/>
            <a:chOff x="107504" y="1700808"/>
            <a:chExt cx="4320480" cy="4926161"/>
          </a:xfrm>
        </p:grpSpPr>
        <p:sp>
          <p:nvSpPr>
            <p:cNvPr id="17" name="矩形 16"/>
            <p:cNvSpPr/>
            <p:nvPr/>
          </p:nvSpPr>
          <p:spPr>
            <a:xfrm>
              <a:off x="827584" y="2636912"/>
              <a:ext cx="3312368" cy="2808312"/>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矩形 4"/>
            <p:cNvSpPr/>
            <p:nvPr/>
          </p:nvSpPr>
          <p:spPr>
            <a:xfrm>
              <a:off x="107504" y="1700808"/>
              <a:ext cx="895404"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文件</a:t>
              </a:r>
              <a:endParaRPr lang="zh-CN" altLang="en-US" sz="1600" dirty="0"/>
            </a:p>
          </p:txBody>
        </p:sp>
        <p:sp>
          <p:nvSpPr>
            <p:cNvPr id="6" name="矩形 5"/>
            <p:cNvSpPr/>
            <p:nvPr/>
          </p:nvSpPr>
          <p:spPr>
            <a:xfrm>
              <a:off x="1187624" y="1729836"/>
              <a:ext cx="1515299"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各种系统资源</a:t>
              </a:r>
              <a:endParaRPr lang="zh-CN" altLang="en-US" sz="1600" dirty="0"/>
            </a:p>
          </p:txBody>
        </p:sp>
        <p:sp>
          <p:nvSpPr>
            <p:cNvPr id="7" name="矩形 6"/>
            <p:cNvSpPr/>
            <p:nvPr/>
          </p:nvSpPr>
          <p:spPr>
            <a:xfrm>
              <a:off x="2843808" y="1700808"/>
              <a:ext cx="1584176"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输入输出装置</a:t>
              </a:r>
              <a:endParaRPr lang="zh-CN" altLang="en-US" sz="1600" dirty="0"/>
            </a:p>
          </p:txBody>
        </p:sp>
        <p:sp>
          <p:nvSpPr>
            <p:cNvPr id="11" name="矩形 10"/>
            <p:cNvSpPr/>
            <p:nvPr/>
          </p:nvSpPr>
          <p:spPr>
            <a:xfrm>
              <a:off x="1043608" y="2780928"/>
              <a:ext cx="2808312"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矩形 11"/>
            <p:cNvSpPr/>
            <p:nvPr/>
          </p:nvSpPr>
          <p:spPr>
            <a:xfrm>
              <a:off x="1043608" y="4077072"/>
              <a:ext cx="2808312"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1691680" y="3429000"/>
              <a:ext cx="1512168" cy="400110"/>
            </a:xfrm>
            <a:prstGeom prst="rect">
              <a:avLst/>
            </a:prstGeom>
            <a:noFill/>
          </p:spPr>
          <p:txBody>
            <a:bodyPr wrap="square" rtlCol="0">
              <a:spAutoFit/>
            </a:bodyPr>
            <a:lstStyle/>
            <a:p>
              <a:pPr algn="ctr"/>
              <a:r>
                <a:rPr lang="zh-CN" altLang="en-US" sz="2000" dirty="0" smtClean="0"/>
                <a:t>数据区段</a:t>
              </a:r>
              <a:endParaRPr lang="zh-CN" altLang="en-US" sz="2000" dirty="0"/>
            </a:p>
          </p:txBody>
        </p:sp>
        <p:sp>
          <p:nvSpPr>
            <p:cNvPr id="14" name="TextBox 13"/>
            <p:cNvSpPr txBox="1"/>
            <p:nvPr/>
          </p:nvSpPr>
          <p:spPr>
            <a:xfrm>
              <a:off x="1734660" y="4767535"/>
              <a:ext cx="1512168" cy="400110"/>
            </a:xfrm>
            <a:prstGeom prst="rect">
              <a:avLst/>
            </a:prstGeom>
            <a:noFill/>
          </p:spPr>
          <p:txBody>
            <a:bodyPr wrap="square" rtlCol="0">
              <a:spAutoFit/>
            </a:bodyPr>
            <a:lstStyle/>
            <a:p>
              <a:pPr algn="ctr"/>
              <a:r>
                <a:rPr lang="zh-CN" altLang="en-US" sz="2000" dirty="0" smtClean="0"/>
                <a:t>程序区段</a:t>
              </a:r>
              <a:endParaRPr lang="zh-CN" altLang="en-US" sz="2000" dirty="0"/>
            </a:p>
          </p:txBody>
        </p:sp>
        <p:sp>
          <p:nvSpPr>
            <p:cNvPr id="15" name="任意多边形 14"/>
            <p:cNvSpPr/>
            <p:nvPr/>
          </p:nvSpPr>
          <p:spPr>
            <a:xfrm>
              <a:off x="1259632" y="4293096"/>
              <a:ext cx="2220686" cy="130746"/>
            </a:xfrm>
            <a:custGeom>
              <a:avLst/>
              <a:gdLst>
                <a:gd name="connsiteX0" fmla="*/ 0 w 2220686"/>
                <a:gd name="connsiteY0" fmla="*/ 53917 h 130746"/>
                <a:gd name="connsiteX1" fmla="*/ 159658 w 2220686"/>
                <a:gd name="connsiteY1" fmla="*/ 53917 h 130746"/>
                <a:gd name="connsiteX2" fmla="*/ 246743 w 2220686"/>
                <a:gd name="connsiteY2" fmla="*/ 111974 h 130746"/>
                <a:gd name="connsiteX3" fmla="*/ 290286 w 2220686"/>
                <a:gd name="connsiteY3" fmla="*/ 126489 h 130746"/>
                <a:gd name="connsiteX4" fmla="*/ 333829 w 2220686"/>
                <a:gd name="connsiteY4" fmla="*/ 97460 h 130746"/>
                <a:gd name="connsiteX5" fmla="*/ 377372 w 2220686"/>
                <a:gd name="connsiteY5" fmla="*/ 82946 h 130746"/>
                <a:gd name="connsiteX6" fmla="*/ 420915 w 2220686"/>
                <a:gd name="connsiteY6" fmla="*/ 39403 h 130746"/>
                <a:gd name="connsiteX7" fmla="*/ 522515 w 2220686"/>
                <a:gd name="connsiteY7" fmla="*/ 68431 h 130746"/>
                <a:gd name="connsiteX8" fmla="*/ 609600 w 2220686"/>
                <a:gd name="connsiteY8" fmla="*/ 111974 h 130746"/>
                <a:gd name="connsiteX9" fmla="*/ 725715 w 2220686"/>
                <a:gd name="connsiteY9" fmla="*/ 97460 h 130746"/>
                <a:gd name="connsiteX10" fmla="*/ 812800 w 2220686"/>
                <a:gd name="connsiteY10" fmla="*/ 39403 h 130746"/>
                <a:gd name="connsiteX11" fmla="*/ 943429 w 2220686"/>
                <a:gd name="connsiteY11" fmla="*/ 53917 h 130746"/>
                <a:gd name="connsiteX12" fmla="*/ 986972 w 2220686"/>
                <a:gd name="connsiteY12" fmla="*/ 82946 h 130746"/>
                <a:gd name="connsiteX13" fmla="*/ 1030515 w 2220686"/>
                <a:gd name="connsiteY13" fmla="*/ 97460 h 130746"/>
                <a:gd name="connsiteX14" fmla="*/ 1074058 w 2220686"/>
                <a:gd name="connsiteY14" fmla="*/ 126489 h 130746"/>
                <a:gd name="connsiteX15" fmla="*/ 1204686 w 2220686"/>
                <a:gd name="connsiteY15" fmla="*/ 97460 h 130746"/>
                <a:gd name="connsiteX16" fmla="*/ 1233715 w 2220686"/>
                <a:gd name="connsiteY16" fmla="*/ 53917 h 130746"/>
                <a:gd name="connsiteX17" fmla="*/ 1393372 w 2220686"/>
                <a:gd name="connsiteY17" fmla="*/ 53917 h 130746"/>
                <a:gd name="connsiteX18" fmla="*/ 1480458 w 2220686"/>
                <a:gd name="connsiteY18" fmla="*/ 82946 h 130746"/>
                <a:gd name="connsiteX19" fmla="*/ 1524000 w 2220686"/>
                <a:gd name="connsiteY19" fmla="*/ 97460 h 130746"/>
                <a:gd name="connsiteX20" fmla="*/ 1654629 w 2220686"/>
                <a:gd name="connsiteY20" fmla="*/ 82946 h 130746"/>
                <a:gd name="connsiteX21" fmla="*/ 1741715 w 2220686"/>
                <a:gd name="connsiteY21" fmla="*/ 53917 h 130746"/>
                <a:gd name="connsiteX22" fmla="*/ 1756229 w 2220686"/>
                <a:gd name="connsiteY22" fmla="*/ 97460 h 130746"/>
                <a:gd name="connsiteX23" fmla="*/ 1799772 w 2220686"/>
                <a:gd name="connsiteY23" fmla="*/ 111974 h 130746"/>
                <a:gd name="connsiteX24" fmla="*/ 1944915 w 2220686"/>
                <a:gd name="connsiteY24" fmla="*/ 97460 h 130746"/>
                <a:gd name="connsiteX25" fmla="*/ 2075543 w 2220686"/>
                <a:gd name="connsiteY25" fmla="*/ 53917 h 130746"/>
                <a:gd name="connsiteX26" fmla="*/ 2119086 w 2220686"/>
                <a:gd name="connsiteY26" fmla="*/ 82946 h 130746"/>
                <a:gd name="connsiteX27" fmla="*/ 2220686 w 2220686"/>
                <a:gd name="connsiteY27" fmla="*/ 68431 h 1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20686" h="130746">
                  <a:moveTo>
                    <a:pt x="0" y="53917"/>
                  </a:moveTo>
                  <a:cubicBezTo>
                    <a:pt x="63233" y="32840"/>
                    <a:pt x="72505" y="22791"/>
                    <a:pt x="159658" y="53917"/>
                  </a:cubicBezTo>
                  <a:cubicBezTo>
                    <a:pt x="192513" y="65651"/>
                    <a:pt x="213646" y="100941"/>
                    <a:pt x="246743" y="111974"/>
                  </a:cubicBezTo>
                  <a:lnTo>
                    <a:pt x="290286" y="126489"/>
                  </a:lnTo>
                  <a:cubicBezTo>
                    <a:pt x="304800" y="116813"/>
                    <a:pt x="318227" y="105261"/>
                    <a:pt x="333829" y="97460"/>
                  </a:cubicBezTo>
                  <a:cubicBezTo>
                    <a:pt x="347513" y="90618"/>
                    <a:pt x="364642" y="91433"/>
                    <a:pt x="377372" y="82946"/>
                  </a:cubicBezTo>
                  <a:cubicBezTo>
                    <a:pt x="394451" y="71560"/>
                    <a:pt x="406401" y="53917"/>
                    <a:pt x="420915" y="39403"/>
                  </a:cubicBezTo>
                  <a:cubicBezTo>
                    <a:pt x="439515" y="44053"/>
                    <a:pt x="501694" y="58020"/>
                    <a:pt x="522515" y="68431"/>
                  </a:cubicBezTo>
                  <a:cubicBezTo>
                    <a:pt x="635063" y="124705"/>
                    <a:pt x="500154" y="75492"/>
                    <a:pt x="609600" y="111974"/>
                  </a:cubicBezTo>
                  <a:cubicBezTo>
                    <a:pt x="648305" y="107136"/>
                    <a:pt x="688981" y="110579"/>
                    <a:pt x="725715" y="97460"/>
                  </a:cubicBezTo>
                  <a:cubicBezTo>
                    <a:pt x="758570" y="85726"/>
                    <a:pt x="812800" y="39403"/>
                    <a:pt x="812800" y="39403"/>
                  </a:cubicBezTo>
                  <a:cubicBezTo>
                    <a:pt x="856343" y="44241"/>
                    <a:pt x="900926" y="43291"/>
                    <a:pt x="943429" y="53917"/>
                  </a:cubicBezTo>
                  <a:cubicBezTo>
                    <a:pt x="960352" y="58148"/>
                    <a:pt x="971370" y="75145"/>
                    <a:pt x="986972" y="82946"/>
                  </a:cubicBezTo>
                  <a:cubicBezTo>
                    <a:pt x="1000656" y="89788"/>
                    <a:pt x="1016001" y="92622"/>
                    <a:pt x="1030515" y="97460"/>
                  </a:cubicBezTo>
                  <a:cubicBezTo>
                    <a:pt x="1045029" y="107136"/>
                    <a:pt x="1056721" y="124563"/>
                    <a:pt x="1074058" y="126489"/>
                  </a:cubicBezTo>
                  <a:cubicBezTo>
                    <a:pt x="1112371" y="130746"/>
                    <a:pt x="1166426" y="110213"/>
                    <a:pt x="1204686" y="97460"/>
                  </a:cubicBezTo>
                  <a:cubicBezTo>
                    <a:pt x="1214362" y="82946"/>
                    <a:pt x="1221380" y="66252"/>
                    <a:pt x="1233715" y="53917"/>
                  </a:cubicBezTo>
                  <a:cubicBezTo>
                    <a:pt x="1287633" y="0"/>
                    <a:pt x="1312528" y="26969"/>
                    <a:pt x="1393372" y="53917"/>
                  </a:cubicBezTo>
                  <a:lnTo>
                    <a:pt x="1480458" y="82946"/>
                  </a:lnTo>
                  <a:lnTo>
                    <a:pt x="1524000" y="97460"/>
                  </a:lnTo>
                  <a:cubicBezTo>
                    <a:pt x="1567543" y="92622"/>
                    <a:pt x="1611669" y="91538"/>
                    <a:pt x="1654629" y="82946"/>
                  </a:cubicBezTo>
                  <a:cubicBezTo>
                    <a:pt x="1684634" y="76945"/>
                    <a:pt x="1741715" y="53917"/>
                    <a:pt x="1741715" y="53917"/>
                  </a:cubicBezTo>
                  <a:cubicBezTo>
                    <a:pt x="1746553" y="68431"/>
                    <a:pt x="1745411" y="86642"/>
                    <a:pt x="1756229" y="97460"/>
                  </a:cubicBezTo>
                  <a:cubicBezTo>
                    <a:pt x="1767047" y="108278"/>
                    <a:pt x="1784473" y="111974"/>
                    <a:pt x="1799772" y="111974"/>
                  </a:cubicBezTo>
                  <a:cubicBezTo>
                    <a:pt x="1848394" y="111974"/>
                    <a:pt x="1896534" y="102298"/>
                    <a:pt x="1944915" y="97460"/>
                  </a:cubicBezTo>
                  <a:cubicBezTo>
                    <a:pt x="2044730" y="30916"/>
                    <a:pt x="1998902" y="28371"/>
                    <a:pt x="2075543" y="53917"/>
                  </a:cubicBezTo>
                  <a:cubicBezTo>
                    <a:pt x="2090057" y="63593"/>
                    <a:pt x="2101728" y="81210"/>
                    <a:pt x="2119086" y="82946"/>
                  </a:cubicBezTo>
                  <a:cubicBezTo>
                    <a:pt x="2153127" y="86350"/>
                    <a:pt x="2220686" y="68431"/>
                    <a:pt x="2220686" y="684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115616" y="5589240"/>
              <a:ext cx="2808312" cy="50405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smtClean="0"/>
                <a:t>只有一个地方在执行</a:t>
              </a:r>
              <a:endParaRPr lang="zh-CN" altLang="en-US" b="1" dirty="0"/>
            </a:p>
          </p:txBody>
        </p:sp>
        <p:cxnSp>
          <p:nvCxnSpPr>
            <p:cNvPr id="19" name="形状 18"/>
            <p:cNvCxnSpPr>
              <a:stCxn id="5" idx="2"/>
              <a:endCxn id="11" idx="1"/>
            </p:cNvCxnSpPr>
            <p:nvPr/>
          </p:nvCxnSpPr>
          <p:spPr>
            <a:xfrm rot="16200000" flipH="1">
              <a:off x="259347" y="2572731"/>
              <a:ext cx="1080120" cy="488402"/>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形状 19"/>
            <p:cNvCxnSpPr>
              <a:stCxn id="6" idx="2"/>
              <a:endCxn id="11" idx="0"/>
            </p:cNvCxnSpPr>
            <p:nvPr/>
          </p:nvCxnSpPr>
          <p:spPr>
            <a:xfrm rot="16200000" flipH="1">
              <a:off x="1959005" y="2292169"/>
              <a:ext cx="475028" cy="50249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形状 19"/>
            <p:cNvCxnSpPr>
              <a:stCxn id="7" idx="2"/>
              <a:endCxn id="11" idx="3"/>
            </p:cNvCxnSpPr>
            <p:nvPr/>
          </p:nvCxnSpPr>
          <p:spPr>
            <a:xfrm rot="16200000" flipH="1">
              <a:off x="3203848" y="2708920"/>
              <a:ext cx="1080120" cy="216024"/>
            </a:xfrm>
            <a:prstGeom prst="curvedConnector4">
              <a:avLst>
                <a:gd name="adj1" fmla="val 23333"/>
                <a:gd name="adj2" fmla="val 47248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形状 40"/>
            <p:cNvCxnSpPr>
              <a:stCxn id="16" idx="1"/>
            </p:cNvCxnSpPr>
            <p:nvPr/>
          </p:nvCxnSpPr>
          <p:spPr>
            <a:xfrm rot="10800000">
              <a:off x="1043608" y="4405754"/>
              <a:ext cx="72008" cy="1435514"/>
            </a:xfrm>
            <a:prstGeom prst="curvedConnector3">
              <a:avLst>
                <a:gd name="adj1" fmla="val 679498"/>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475656" y="6165304"/>
              <a:ext cx="2232248" cy="461665"/>
            </a:xfrm>
            <a:prstGeom prst="rect">
              <a:avLst/>
            </a:prstGeom>
            <a:noFill/>
          </p:spPr>
          <p:txBody>
            <a:bodyPr wrap="square" rtlCol="0">
              <a:spAutoFit/>
            </a:bodyPr>
            <a:lstStyle/>
            <a:p>
              <a:pPr algn="ctr"/>
              <a:r>
                <a:rPr lang="zh-CN" altLang="en-US" sz="2400" b="1" dirty="0" smtClean="0">
                  <a:solidFill>
                    <a:srgbClr val="FF0000"/>
                  </a:solidFill>
                  <a:latin typeface="Arial" pitchFamily="34" charset="0"/>
                  <a:ea typeface="华文细黑" pitchFamily="2" charset="-122"/>
                  <a:cs typeface="Arial" pitchFamily="34" charset="0"/>
                </a:rPr>
                <a:t>传统的进程</a:t>
              </a:r>
              <a:endParaRPr lang="zh-CN" altLang="en-US" sz="2400" b="1" dirty="0">
                <a:solidFill>
                  <a:srgbClr val="FF0000"/>
                </a:solidFill>
                <a:latin typeface="Arial" pitchFamily="34" charset="0"/>
                <a:ea typeface="华文细黑" pitchFamily="2" charset="-122"/>
                <a:cs typeface="Arial" pitchFamily="34" charset="0"/>
              </a:endParaRPr>
            </a:p>
          </p:txBody>
        </p:sp>
      </p:grpSp>
      <p:grpSp>
        <p:nvGrpSpPr>
          <p:cNvPr id="8" name="组合 7"/>
          <p:cNvGrpSpPr/>
          <p:nvPr/>
        </p:nvGrpSpPr>
        <p:grpSpPr>
          <a:xfrm>
            <a:off x="4572000" y="1700808"/>
            <a:ext cx="4320480" cy="4926161"/>
            <a:chOff x="4716016" y="1700808"/>
            <a:chExt cx="4320480" cy="4926161"/>
          </a:xfrm>
        </p:grpSpPr>
        <p:sp>
          <p:nvSpPr>
            <p:cNvPr id="26" name="矩形 25"/>
            <p:cNvSpPr/>
            <p:nvPr/>
          </p:nvSpPr>
          <p:spPr>
            <a:xfrm>
              <a:off x="5436096" y="2636912"/>
              <a:ext cx="3312368" cy="2808312"/>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矩形 26"/>
            <p:cNvSpPr/>
            <p:nvPr/>
          </p:nvSpPr>
          <p:spPr>
            <a:xfrm>
              <a:off x="4716016" y="1700808"/>
              <a:ext cx="895404"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文件</a:t>
              </a:r>
              <a:endParaRPr lang="zh-CN" altLang="en-US" sz="1600" dirty="0"/>
            </a:p>
          </p:txBody>
        </p:sp>
        <p:sp>
          <p:nvSpPr>
            <p:cNvPr id="28" name="矩形 27"/>
            <p:cNvSpPr/>
            <p:nvPr/>
          </p:nvSpPr>
          <p:spPr>
            <a:xfrm>
              <a:off x="5796136" y="1729836"/>
              <a:ext cx="1515299"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各种系统资源</a:t>
              </a:r>
              <a:endParaRPr lang="zh-CN" altLang="en-US" sz="1600" dirty="0"/>
            </a:p>
          </p:txBody>
        </p:sp>
        <p:sp>
          <p:nvSpPr>
            <p:cNvPr id="29" name="矩形 28"/>
            <p:cNvSpPr/>
            <p:nvPr/>
          </p:nvSpPr>
          <p:spPr>
            <a:xfrm>
              <a:off x="7452320" y="1700808"/>
              <a:ext cx="1584176"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输入输出装置</a:t>
              </a:r>
              <a:endParaRPr lang="zh-CN" altLang="en-US" sz="1600" dirty="0"/>
            </a:p>
          </p:txBody>
        </p:sp>
        <p:sp>
          <p:nvSpPr>
            <p:cNvPr id="30" name="矩形 29"/>
            <p:cNvSpPr/>
            <p:nvPr/>
          </p:nvSpPr>
          <p:spPr>
            <a:xfrm>
              <a:off x="5652120" y="2780928"/>
              <a:ext cx="2808312"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矩形 30"/>
            <p:cNvSpPr/>
            <p:nvPr/>
          </p:nvSpPr>
          <p:spPr>
            <a:xfrm>
              <a:off x="5652120" y="4077072"/>
              <a:ext cx="2808312"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TextBox 31"/>
            <p:cNvSpPr txBox="1"/>
            <p:nvPr/>
          </p:nvSpPr>
          <p:spPr>
            <a:xfrm>
              <a:off x="6300192" y="3429000"/>
              <a:ext cx="1512168" cy="400110"/>
            </a:xfrm>
            <a:prstGeom prst="rect">
              <a:avLst/>
            </a:prstGeom>
            <a:noFill/>
          </p:spPr>
          <p:txBody>
            <a:bodyPr wrap="square" rtlCol="0">
              <a:spAutoFit/>
            </a:bodyPr>
            <a:lstStyle/>
            <a:p>
              <a:pPr algn="ctr"/>
              <a:r>
                <a:rPr lang="zh-CN" altLang="en-US" sz="2000" dirty="0" smtClean="0"/>
                <a:t>数据区段</a:t>
              </a:r>
              <a:endParaRPr lang="zh-CN" altLang="en-US" sz="2000" dirty="0"/>
            </a:p>
          </p:txBody>
        </p:sp>
        <p:sp>
          <p:nvSpPr>
            <p:cNvPr id="33" name="TextBox 32"/>
            <p:cNvSpPr txBox="1"/>
            <p:nvPr/>
          </p:nvSpPr>
          <p:spPr>
            <a:xfrm>
              <a:off x="6343172" y="4767535"/>
              <a:ext cx="1512168" cy="400110"/>
            </a:xfrm>
            <a:prstGeom prst="rect">
              <a:avLst/>
            </a:prstGeom>
            <a:noFill/>
          </p:spPr>
          <p:txBody>
            <a:bodyPr wrap="square" rtlCol="0">
              <a:spAutoFit/>
            </a:bodyPr>
            <a:lstStyle/>
            <a:p>
              <a:pPr algn="ctr"/>
              <a:r>
                <a:rPr lang="zh-CN" altLang="en-US" sz="2000" dirty="0" smtClean="0"/>
                <a:t>程序区段</a:t>
              </a:r>
              <a:endParaRPr lang="zh-CN" altLang="en-US" sz="2000" dirty="0"/>
            </a:p>
          </p:txBody>
        </p:sp>
        <p:sp>
          <p:nvSpPr>
            <p:cNvPr id="34" name="任意多边形 33"/>
            <p:cNvSpPr/>
            <p:nvPr/>
          </p:nvSpPr>
          <p:spPr>
            <a:xfrm>
              <a:off x="5868144" y="4206012"/>
              <a:ext cx="2220686" cy="130746"/>
            </a:xfrm>
            <a:custGeom>
              <a:avLst/>
              <a:gdLst>
                <a:gd name="connsiteX0" fmla="*/ 0 w 2220686"/>
                <a:gd name="connsiteY0" fmla="*/ 53917 h 130746"/>
                <a:gd name="connsiteX1" fmla="*/ 159658 w 2220686"/>
                <a:gd name="connsiteY1" fmla="*/ 53917 h 130746"/>
                <a:gd name="connsiteX2" fmla="*/ 246743 w 2220686"/>
                <a:gd name="connsiteY2" fmla="*/ 111974 h 130746"/>
                <a:gd name="connsiteX3" fmla="*/ 290286 w 2220686"/>
                <a:gd name="connsiteY3" fmla="*/ 126489 h 130746"/>
                <a:gd name="connsiteX4" fmla="*/ 333829 w 2220686"/>
                <a:gd name="connsiteY4" fmla="*/ 97460 h 130746"/>
                <a:gd name="connsiteX5" fmla="*/ 377372 w 2220686"/>
                <a:gd name="connsiteY5" fmla="*/ 82946 h 130746"/>
                <a:gd name="connsiteX6" fmla="*/ 420915 w 2220686"/>
                <a:gd name="connsiteY6" fmla="*/ 39403 h 130746"/>
                <a:gd name="connsiteX7" fmla="*/ 522515 w 2220686"/>
                <a:gd name="connsiteY7" fmla="*/ 68431 h 130746"/>
                <a:gd name="connsiteX8" fmla="*/ 609600 w 2220686"/>
                <a:gd name="connsiteY8" fmla="*/ 111974 h 130746"/>
                <a:gd name="connsiteX9" fmla="*/ 725715 w 2220686"/>
                <a:gd name="connsiteY9" fmla="*/ 97460 h 130746"/>
                <a:gd name="connsiteX10" fmla="*/ 812800 w 2220686"/>
                <a:gd name="connsiteY10" fmla="*/ 39403 h 130746"/>
                <a:gd name="connsiteX11" fmla="*/ 943429 w 2220686"/>
                <a:gd name="connsiteY11" fmla="*/ 53917 h 130746"/>
                <a:gd name="connsiteX12" fmla="*/ 986972 w 2220686"/>
                <a:gd name="connsiteY12" fmla="*/ 82946 h 130746"/>
                <a:gd name="connsiteX13" fmla="*/ 1030515 w 2220686"/>
                <a:gd name="connsiteY13" fmla="*/ 97460 h 130746"/>
                <a:gd name="connsiteX14" fmla="*/ 1074058 w 2220686"/>
                <a:gd name="connsiteY14" fmla="*/ 126489 h 130746"/>
                <a:gd name="connsiteX15" fmla="*/ 1204686 w 2220686"/>
                <a:gd name="connsiteY15" fmla="*/ 97460 h 130746"/>
                <a:gd name="connsiteX16" fmla="*/ 1233715 w 2220686"/>
                <a:gd name="connsiteY16" fmla="*/ 53917 h 130746"/>
                <a:gd name="connsiteX17" fmla="*/ 1393372 w 2220686"/>
                <a:gd name="connsiteY17" fmla="*/ 53917 h 130746"/>
                <a:gd name="connsiteX18" fmla="*/ 1480458 w 2220686"/>
                <a:gd name="connsiteY18" fmla="*/ 82946 h 130746"/>
                <a:gd name="connsiteX19" fmla="*/ 1524000 w 2220686"/>
                <a:gd name="connsiteY19" fmla="*/ 97460 h 130746"/>
                <a:gd name="connsiteX20" fmla="*/ 1654629 w 2220686"/>
                <a:gd name="connsiteY20" fmla="*/ 82946 h 130746"/>
                <a:gd name="connsiteX21" fmla="*/ 1741715 w 2220686"/>
                <a:gd name="connsiteY21" fmla="*/ 53917 h 130746"/>
                <a:gd name="connsiteX22" fmla="*/ 1756229 w 2220686"/>
                <a:gd name="connsiteY22" fmla="*/ 97460 h 130746"/>
                <a:gd name="connsiteX23" fmla="*/ 1799772 w 2220686"/>
                <a:gd name="connsiteY23" fmla="*/ 111974 h 130746"/>
                <a:gd name="connsiteX24" fmla="*/ 1944915 w 2220686"/>
                <a:gd name="connsiteY24" fmla="*/ 97460 h 130746"/>
                <a:gd name="connsiteX25" fmla="*/ 2075543 w 2220686"/>
                <a:gd name="connsiteY25" fmla="*/ 53917 h 130746"/>
                <a:gd name="connsiteX26" fmla="*/ 2119086 w 2220686"/>
                <a:gd name="connsiteY26" fmla="*/ 82946 h 130746"/>
                <a:gd name="connsiteX27" fmla="*/ 2220686 w 2220686"/>
                <a:gd name="connsiteY27" fmla="*/ 68431 h 1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20686" h="130746">
                  <a:moveTo>
                    <a:pt x="0" y="53917"/>
                  </a:moveTo>
                  <a:cubicBezTo>
                    <a:pt x="63233" y="32840"/>
                    <a:pt x="72505" y="22791"/>
                    <a:pt x="159658" y="53917"/>
                  </a:cubicBezTo>
                  <a:cubicBezTo>
                    <a:pt x="192513" y="65651"/>
                    <a:pt x="213646" y="100941"/>
                    <a:pt x="246743" y="111974"/>
                  </a:cubicBezTo>
                  <a:lnTo>
                    <a:pt x="290286" y="126489"/>
                  </a:lnTo>
                  <a:cubicBezTo>
                    <a:pt x="304800" y="116813"/>
                    <a:pt x="318227" y="105261"/>
                    <a:pt x="333829" y="97460"/>
                  </a:cubicBezTo>
                  <a:cubicBezTo>
                    <a:pt x="347513" y="90618"/>
                    <a:pt x="364642" y="91433"/>
                    <a:pt x="377372" y="82946"/>
                  </a:cubicBezTo>
                  <a:cubicBezTo>
                    <a:pt x="394451" y="71560"/>
                    <a:pt x="406401" y="53917"/>
                    <a:pt x="420915" y="39403"/>
                  </a:cubicBezTo>
                  <a:cubicBezTo>
                    <a:pt x="439515" y="44053"/>
                    <a:pt x="501694" y="58020"/>
                    <a:pt x="522515" y="68431"/>
                  </a:cubicBezTo>
                  <a:cubicBezTo>
                    <a:pt x="635063" y="124705"/>
                    <a:pt x="500154" y="75492"/>
                    <a:pt x="609600" y="111974"/>
                  </a:cubicBezTo>
                  <a:cubicBezTo>
                    <a:pt x="648305" y="107136"/>
                    <a:pt x="688981" y="110579"/>
                    <a:pt x="725715" y="97460"/>
                  </a:cubicBezTo>
                  <a:cubicBezTo>
                    <a:pt x="758570" y="85726"/>
                    <a:pt x="812800" y="39403"/>
                    <a:pt x="812800" y="39403"/>
                  </a:cubicBezTo>
                  <a:cubicBezTo>
                    <a:pt x="856343" y="44241"/>
                    <a:pt x="900926" y="43291"/>
                    <a:pt x="943429" y="53917"/>
                  </a:cubicBezTo>
                  <a:cubicBezTo>
                    <a:pt x="960352" y="58148"/>
                    <a:pt x="971370" y="75145"/>
                    <a:pt x="986972" y="82946"/>
                  </a:cubicBezTo>
                  <a:cubicBezTo>
                    <a:pt x="1000656" y="89788"/>
                    <a:pt x="1016001" y="92622"/>
                    <a:pt x="1030515" y="97460"/>
                  </a:cubicBezTo>
                  <a:cubicBezTo>
                    <a:pt x="1045029" y="107136"/>
                    <a:pt x="1056721" y="124563"/>
                    <a:pt x="1074058" y="126489"/>
                  </a:cubicBezTo>
                  <a:cubicBezTo>
                    <a:pt x="1112371" y="130746"/>
                    <a:pt x="1166426" y="110213"/>
                    <a:pt x="1204686" y="97460"/>
                  </a:cubicBezTo>
                  <a:cubicBezTo>
                    <a:pt x="1214362" y="82946"/>
                    <a:pt x="1221380" y="66252"/>
                    <a:pt x="1233715" y="53917"/>
                  </a:cubicBezTo>
                  <a:cubicBezTo>
                    <a:pt x="1287633" y="0"/>
                    <a:pt x="1312528" y="26969"/>
                    <a:pt x="1393372" y="53917"/>
                  </a:cubicBezTo>
                  <a:lnTo>
                    <a:pt x="1480458" y="82946"/>
                  </a:lnTo>
                  <a:lnTo>
                    <a:pt x="1524000" y="97460"/>
                  </a:lnTo>
                  <a:cubicBezTo>
                    <a:pt x="1567543" y="92622"/>
                    <a:pt x="1611669" y="91538"/>
                    <a:pt x="1654629" y="82946"/>
                  </a:cubicBezTo>
                  <a:cubicBezTo>
                    <a:pt x="1684634" y="76945"/>
                    <a:pt x="1741715" y="53917"/>
                    <a:pt x="1741715" y="53917"/>
                  </a:cubicBezTo>
                  <a:cubicBezTo>
                    <a:pt x="1746553" y="68431"/>
                    <a:pt x="1745411" y="86642"/>
                    <a:pt x="1756229" y="97460"/>
                  </a:cubicBezTo>
                  <a:cubicBezTo>
                    <a:pt x="1767047" y="108278"/>
                    <a:pt x="1784473" y="111974"/>
                    <a:pt x="1799772" y="111974"/>
                  </a:cubicBezTo>
                  <a:cubicBezTo>
                    <a:pt x="1848394" y="111974"/>
                    <a:pt x="1896534" y="102298"/>
                    <a:pt x="1944915" y="97460"/>
                  </a:cubicBezTo>
                  <a:cubicBezTo>
                    <a:pt x="2044730" y="30916"/>
                    <a:pt x="1998902" y="28371"/>
                    <a:pt x="2075543" y="53917"/>
                  </a:cubicBezTo>
                  <a:cubicBezTo>
                    <a:pt x="2090057" y="63593"/>
                    <a:pt x="2101728" y="81210"/>
                    <a:pt x="2119086" y="82946"/>
                  </a:cubicBezTo>
                  <a:cubicBezTo>
                    <a:pt x="2153127" y="86350"/>
                    <a:pt x="2220686" y="68431"/>
                    <a:pt x="2220686" y="684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5724128" y="5589240"/>
              <a:ext cx="2808312" cy="50405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smtClean="0"/>
                <a:t>同时有数个地方在执行</a:t>
              </a:r>
              <a:endParaRPr lang="zh-CN" altLang="en-US" b="1" dirty="0"/>
            </a:p>
          </p:txBody>
        </p:sp>
        <p:cxnSp>
          <p:nvCxnSpPr>
            <p:cNvPr id="36" name="形状 35"/>
            <p:cNvCxnSpPr>
              <a:stCxn id="27" idx="2"/>
              <a:endCxn id="30" idx="1"/>
            </p:cNvCxnSpPr>
            <p:nvPr/>
          </p:nvCxnSpPr>
          <p:spPr>
            <a:xfrm rot="16200000" flipH="1">
              <a:off x="4867859" y="2572731"/>
              <a:ext cx="1080120" cy="488402"/>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形状 19"/>
            <p:cNvCxnSpPr>
              <a:stCxn id="28" idx="2"/>
              <a:endCxn id="30" idx="0"/>
            </p:cNvCxnSpPr>
            <p:nvPr/>
          </p:nvCxnSpPr>
          <p:spPr>
            <a:xfrm rot="16200000" flipH="1">
              <a:off x="6567517" y="2292169"/>
              <a:ext cx="475028" cy="50249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19"/>
            <p:cNvCxnSpPr>
              <a:stCxn id="29" idx="2"/>
              <a:endCxn id="30" idx="3"/>
            </p:cNvCxnSpPr>
            <p:nvPr/>
          </p:nvCxnSpPr>
          <p:spPr>
            <a:xfrm rot="16200000" flipH="1">
              <a:off x="7812360" y="2708920"/>
              <a:ext cx="1080120" cy="216024"/>
            </a:xfrm>
            <a:prstGeom prst="curvedConnector4">
              <a:avLst>
                <a:gd name="adj1" fmla="val 23333"/>
                <a:gd name="adj2" fmla="val 47248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任意多边形 38"/>
            <p:cNvSpPr/>
            <p:nvPr/>
          </p:nvSpPr>
          <p:spPr>
            <a:xfrm>
              <a:off x="5868144" y="4358412"/>
              <a:ext cx="2220686" cy="130746"/>
            </a:xfrm>
            <a:custGeom>
              <a:avLst/>
              <a:gdLst>
                <a:gd name="connsiteX0" fmla="*/ 0 w 2220686"/>
                <a:gd name="connsiteY0" fmla="*/ 53917 h 130746"/>
                <a:gd name="connsiteX1" fmla="*/ 159658 w 2220686"/>
                <a:gd name="connsiteY1" fmla="*/ 53917 h 130746"/>
                <a:gd name="connsiteX2" fmla="*/ 246743 w 2220686"/>
                <a:gd name="connsiteY2" fmla="*/ 111974 h 130746"/>
                <a:gd name="connsiteX3" fmla="*/ 290286 w 2220686"/>
                <a:gd name="connsiteY3" fmla="*/ 126489 h 130746"/>
                <a:gd name="connsiteX4" fmla="*/ 333829 w 2220686"/>
                <a:gd name="connsiteY4" fmla="*/ 97460 h 130746"/>
                <a:gd name="connsiteX5" fmla="*/ 377372 w 2220686"/>
                <a:gd name="connsiteY5" fmla="*/ 82946 h 130746"/>
                <a:gd name="connsiteX6" fmla="*/ 420915 w 2220686"/>
                <a:gd name="connsiteY6" fmla="*/ 39403 h 130746"/>
                <a:gd name="connsiteX7" fmla="*/ 522515 w 2220686"/>
                <a:gd name="connsiteY7" fmla="*/ 68431 h 130746"/>
                <a:gd name="connsiteX8" fmla="*/ 609600 w 2220686"/>
                <a:gd name="connsiteY8" fmla="*/ 111974 h 130746"/>
                <a:gd name="connsiteX9" fmla="*/ 725715 w 2220686"/>
                <a:gd name="connsiteY9" fmla="*/ 97460 h 130746"/>
                <a:gd name="connsiteX10" fmla="*/ 812800 w 2220686"/>
                <a:gd name="connsiteY10" fmla="*/ 39403 h 130746"/>
                <a:gd name="connsiteX11" fmla="*/ 943429 w 2220686"/>
                <a:gd name="connsiteY11" fmla="*/ 53917 h 130746"/>
                <a:gd name="connsiteX12" fmla="*/ 986972 w 2220686"/>
                <a:gd name="connsiteY12" fmla="*/ 82946 h 130746"/>
                <a:gd name="connsiteX13" fmla="*/ 1030515 w 2220686"/>
                <a:gd name="connsiteY13" fmla="*/ 97460 h 130746"/>
                <a:gd name="connsiteX14" fmla="*/ 1074058 w 2220686"/>
                <a:gd name="connsiteY14" fmla="*/ 126489 h 130746"/>
                <a:gd name="connsiteX15" fmla="*/ 1204686 w 2220686"/>
                <a:gd name="connsiteY15" fmla="*/ 97460 h 130746"/>
                <a:gd name="connsiteX16" fmla="*/ 1233715 w 2220686"/>
                <a:gd name="connsiteY16" fmla="*/ 53917 h 130746"/>
                <a:gd name="connsiteX17" fmla="*/ 1393372 w 2220686"/>
                <a:gd name="connsiteY17" fmla="*/ 53917 h 130746"/>
                <a:gd name="connsiteX18" fmla="*/ 1480458 w 2220686"/>
                <a:gd name="connsiteY18" fmla="*/ 82946 h 130746"/>
                <a:gd name="connsiteX19" fmla="*/ 1524000 w 2220686"/>
                <a:gd name="connsiteY19" fmla="*/ 97460 h 130746"/>
                <a:gd name="connsiteX20" fmla="*/ 1654629 w 2220686"/>
                <a:gd name="connsiteY20" fmla="*/ 82946 h 130746"/>
                <a:gd name="connsiteX21" fmla="*/ 1741715 w 2220686"/>
                <a:gd name="connsiteY21" fmla="*/ 53917 h 130746"/>
                <a:gd name="connsiteX22" fmla="*/ 1756229 w 2220686"/>
                <a:gd name="connsiteY22" fmla="*/ 97460 h 130746"/>
                <a:gd name="connsiteX23" fmla="*/ 1799772 w 2220686"/>
                <a:gd name="connsiteY23" fmla="*/ 111974 h 130746"/>
                <a:gd name="connsiteX24" fmla="*/ 1944915 w 2220686"/>
                <a:gd name="connsiteY24" fmla="*/ 97460 h 130746"/>
                <a:gd name="connsiteX25" fmla="*/ 2075543 w 2220686"/>
                <a:gd name="connsiteY25" fmla="*/ 53917 h 130746"/>
                <a:gd name="connsiteX26" fmla="*/ 2119086 w 2220686"/>
                <a:gd name="connsiteY26" fmla="*/ 82946 h 130746"/>
                <a:gd name="connsiteX27" fmla="*/ 2220686 w 2220686"/>
                <a:gd name="connsiteY27" fmla="*/ 68431 h 1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20686" h="130746">
                  <a:moveTo>
                    <a:pt x="0" y="53917"/>
                  </a:moveTo>
                  <a:cubicBezTo>
                    <a:pt x="63233" y="32840"/>
                    <a:pt x="72505" y="22791"/>
                    <a:pt x="159658" y="53917"/>
                  </a:cubicBezTo>
                  <a:cubicBezTo>
                    <a:pt x="192513" y="65651"/>
                    <a:pt x="213646" y="100941"/>
                    <a:pt x="246743" y="111974"/>
                  </a:cubicBezTo>
                  <a:lnTo>
                    <a:pt x="290286" y="126489"/>
                  </a:lnTo>
                  <a:cubicBezTo>
                    <a:pt x="304800" y="116813"/>
                    <a:pt x="318227" y="105261"/>
                    <a:pt x="333829" y="97460"/>
                  </a:cubicBezTo>
                  <a:cubicBezTo>
                    <a:pt x="347513" y="90618"/>
                    <a:pt x="364642" y="91433"/>
                    <a:pt x="377372" y="82946"/>
                  </a:cubicBezTo>
                  <a:cubicBezTo>
                    <a:pt x="394451" y="71560"/>
                    <a:pt x="406401" y="53917"/>
                    <a:pt x="420915" y="39403"/>
                  </a:cubicBezTo>
                  <a:cubicBezTo>
                    <a:pt x="439515" y="44053"/>
                    <a:pt x="501694" y="58020"/>
                    <a:pt x="522515" y="68431"/>
                  </a:cubicBezTo>
                  <a:cubicBezTo>
                    <a:pt x="635063" y="124705"/>
                    <a:pt x="500154" y="75492"/>
                    <a:pt x="609600" y="111974"/>
                  </a:cubicBezTo>
                  <a:cubicBezTo>
                    <a:pt x="648305" y="107136"/>
                    <a:pt x="688981" y="110579"/>
                    <a:pt x="725715" y="97460"/>
                  </a:cubicBezTo>
                  <a:cubicBezTo>
                    <a:pt x="758570" y="85726"/>
                    <a:pt x="812800" y="39403"/>
                    <a:pt x="812800" y="39403"/>
                  </a:cubicBezTo>
                  <a:cubicBezTo>
                    <a:pt x="856343" y="44241"/>
                    <a:pt x="900926" y="43291"/>
                    <a:pt x="943429" y="53917"/>
                  </a:cubicBezTo>
                  <a:cubicBezTo>
                    <a:pt x="960352" y="58148"/>
                    <a:pt x="971370" y="75145"/>
                    <a:pt x="986972" y="82946"/>
                  </a:cubicBezTo>
                  <a:cubicBezTo>
                    <a:pt x="1000656" y="89788"/>
                    <a:pt x="1016001" y="92622"/>
                    <a:pt x="1030515" y="97460"/>
                  </a:cubicBezTo>
                  <a:cubicBezTo>
                    <a:pt x="1045029" y="107136"/>
                    <a:pt x="1056721" y="124563"/>
                    <a:pt x="1074058" y="126489"/>
                  </a:cubicBezTo>
                  <a:cubicBezTo>
                    <a:pt x="1112371" y="130746"/>
                    <a:pt x="1166426" y="110213"/>
                    <a:pt x="1204686" y="97460"/>
                  </a:cubicBezTo>
                  <a:cubicBezTo>
                    <a:pt x="1214362" y="82946"/>
                    <a:pt x="1221380" y="66252"/>
                    <a:pt x="1233715" y="53917"/>
                  </a:cubicBezTo>
                  <a:cubicBezTo>
                    <a:pt x="1287633" y="0"/>
                    <a:pt x="1312528" y="26969"/>
                    <a:pt x="1393372" y="53917"/>
                  </a:cubicBezTo>
                  <a:lnTo>
                    <a:pt x="1480458" y="82946"/>
                  </a:lnTo>
                  <a:lnTo>
                    <a:pt x="1524000" y="97460"/>
                  </a:lnTo>
                  <a:cubicBezTo>
                    <a:pt x="1567543" y="92622"/>
                    <a:pt x="1611669" y="91538"/>
                    <a:pt x="1654629" y="82946"/>
                  </a:cubicBezTo>
                  <a:cubicBezTo>
                    <a:pt x="1684634" y="76945"/>
                    <a:pt x="1741715" y="53917"/>
                    <a:pt x="1741715" y="53917"/>
                  </a:cubicBezTo>
                  <a:cubicBezTo>
                    <a:pt x="1746553" y="68431"/>
                    <a:pt x="1745411" y="86642"/>
                    <a:pt x="1756229" y="97460"/>
                  </a:cubicBezTo>
                  <a:cubicBezTo>
                    <a:pt x="1767047" y="108278"/>
                    <a:pt x="1784473" y="111974"/>
                    <a:pt x="1799772" y="111974"/>
                  </a:cubicBezTo>
                  <a:cubicBezTo>
                    <a:pt x="1848394" y="111974"/>
                    <a:pt x="1896534" y="102298"/>
                    <a:pt x="1944915" y="97460"/>
                  </a:cubicBezTo>
                  <a:cubicBezTo>
                    <a:pt x="2044730" y="30916"/>
                    <a:pt x="1998902" y="28371"/>
                    <a:pt x="2075543" y="53917"/>
                  </a:cubicBezTo>
                  <a:cubicBezTo>
                    <a:pt x="2090057" y="63593"/>
                    <a:pt x="2101728" y="81210"/>
                    <a:pt x="2119086" y="82946"/>
                  </a:cubicBezTo>
                  <a:cubicBezTo>
                    <a:pt x="2153127" y="86350"/>
                    <a:pt x="2220686" y="68431"/>
                    <a:pt x="2220686" y="684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任意多边形 39"/>
            <p:cNvSpPr/>
            <p:nvPr/>
          </p:nvSpPr>
          <p:spPr>
            <a:xfrm>
              <a:off x="5868144" y="4594398"/>
              <a:ext cx="2220686" cy="130746"/>
            </a:xfrm>
            <a:custGeom>
              <a:avLst/>
              <a:gdLst>
                <a:gd name="connsiteX0" fmla="*/ 0 w 2220686"/>
                <a:gd name="connsiteY0" fmla="*/ 53917 h 130746"/>
                <a:gd name="connsiteX1" fmla="*/ 159658 w 2220686"/>
                <a:gd name="connsiteY1" fmla="*/ 53917 h 130746"/>
                <a:gd name="connsiteX2" fmla="*/ 246743 w 2220686"/>
                <a:gd name="connsiteY2" fmla="*/ 111974 h 130746"/>
                <a:gd name="connsiteX3" fmla="*/ 290286 w 2220686"/>
                <a:gd name="connsiteY3" fmla="*/ 126489 h 130746"/>
                <a:gd name="connsiteX4" fmla="*/ 333829 w 2220686"/>
                <a:gd name="connsiteY4" fmla="*/ 97460 h 130746"/>
                <a:gd name="connsiteX5" fmla="*/ 377372 w 2220686"/>
                <a:gd name="connsiteY5" fmla="*/ 82946 h 130746"/>
                <a:gd name="connsiteX6" fmla="*/ 420915 w 2220686"/>
                <a:gd name="connsiteY6" fmla="*/ 39403 h 130746"/>
                <a:gd name="connsiteX7" fmla="*/ 522515 w 2220686"/>
                <a:gd name="connsiteY7" fmla="*/ 68431 h 130746"/>
                <a:gd name="connsiteX8" fmla="*/ 609600 w 2220686"/>
                <a:gd name="connsiteY8" fmla="*/ 111974 h 130746"/>
                <a:gd name="connsiteX9" fmla="*/ 725715 w 2220686"/>
                <a:gd name="connsiteY9" fmla="*/ 97460 h 130746"/>
                <a:gd name="connsiteX10" fmla="*/ 812800 w 2220686"/>
                <a:gd name="connsiteY10" fmla="*/ 39403 h 130746"/>
                <a:gd name="connsiteX11" fmla="*/ 943429 w 2220686"/>
                <a:gd name="connsiteY11" fmla="*/ 53917 h 130746"/>
                <a:gd name="connsiteX12" fmla="*/ 986972 w 2220686"/>
                <a:gd name="connsiteY12" fmla="*/ 82946 h 130746"/>
                <a:gd name="connsiteX13" fmla="*/ 1030515 w 2220686"/>
                <a:gd name="connsiteY13" fmla="*/ 97460 h 130746"/>
                <a:gd name="connsiteX14" fmla="*/ 1074058 w 2220686"/>
                <a:gd name="connsiteY14" fmla="*/ 126489 h 130746"/>
                <a:gd name="connsiteX15" fmla="*/ 1204686 w 2220686"/>
                <a:gd name="connsiteY15" fmla="*/ 97460 h 130746"/>
                <a:gd name="connsiteX16" fmla="*/ 1233715 w 2220686"/>
                <a:gd name="connsiteY16" fmla="*/ 53917 h 130746"/>
                <a:gd name="connsiteX17" fmla="*/ 1393372 w 2220686"/>
                <a:gd name="connsiteY17" fmla="*/ 53917 h 130746"/>
                <a:gd name="connsiteX18" fmla="*/ 1480458 w 2220686"/>
                <a:gd name="connsiteY18" fmla="*/ 82946 h 130746"/>
                <a:gd name="connsiteX19" fmla="*/ 1524000 w 2220686"/>
                <a:gd name="connsiteY19" fmla="*/ 97460 h 130746"/>
                <a:gd name="connsiteX20" fmla="*/ 1654629 w 2220686"/>
                <a:gd name="connsiteY20" fmla="*/ 82946 h 130746"/>
                <a:gd name="connsiteX21" fmla="*/ 1741715 w 2220686"/>
                <a:gd name="connsiteY21" fmla="*/ 53917 h 130746"/>
                <a:gd name="connsiteX22" fmla="*/ 1756229 w 2220686"/>
                <a:gd name="connsiteY22" fmla="*/ 97460 h 130746"/>
                <a:gd name="connsiteX23" fmla="*/ 1799772 w 2220686"/>
                <a:gd name="connsiteY23" fmla="*/ 111974 h 130746"/>
                <a:gd name="connsiteX24" fmla="*/ 1944915 w 2220686"/>
                <a:gd name="connsiteY24" fmla="*/ 97460 h 130746"/>
                <a:gd name="connsiteX25" fmla="*/ 2075543 w 2220686"/>
                <a:gd name="connsiteY25" fmla="*/ 53917 h 130746"/>
                <a:gd name="connsiteX26" fmla="*/ 2119086 w 2220686"/>
                <a:gd name="connsiteY26" fmla="*/ 82946 h 130746"/>
                <a:gd name="connsiteX27" fmla="*/ 2220686 w 2220686"/>
                <a:gd name="connsiteY27" fmla="*/ 68431 h 1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20686" h="130746">
                  <a:moveTo>
                    <a:pt x="0" y="53917"/>
                  </a:moveTo>
                  <a:cubicBezTo>
                    <a:pt x="63233" y="32840"/>
                    <a:pt x="72505" y="22791"/>
                    <a:pt x="159658" y="53917"/>
                  </a:cubicBezTo>
                  <a:cubicBezTo>
                    <a:pt x="192513" y="65651"/>
                    <a:pt x="213646" y="100941"/>
                    <a:pt x="246743" y="111974"/>
                  </a:cubicBezTo>
                  <a:lnTo>
                    <a:pt x="290286" y="126489"/>
                  </a:lnTo>
                  <a:cubicBezTo>
                    <a:pt x="304800" y="116813"/>
                    <a:pt x="318227" y="105261"/>
                    <a:pt x="333829" y="97460"/>
                  </a:cubicBezTo>
                  <a:cubicBezTo>
                    <a:pt x="347513" y="90618"/>
                    <a:pt x="364642" y="91433"/>
                    <a:pt x="377372" y="82946"/>
                  </a:cubicBezTo>
                  <a:cubicBezTo>
                    <a:pt x="394451" y="71560"/>
                    <a:pt x="406401" y="53917"/>
                    <a:pt x="420915" y="39403"/>
                  </a:cubicBezTo>
                  <a:cubicBezTo>
                    <a:pt x="439515" y="44053"/>
                    <a:pt x="501694" y="58020"/>
                    <a:pt x="522515" y="68431"/>
                  </a:cubicBezTo>
                  <a:cubicBezTo>
                    <a:pt x="635063" y="124705"/>
                    <a:pt x="500154" y="75492"/>
                    <a:pt x="609600" y="111974"/>
                  </a:cubicBezTo>
                  <a:cubicBezTo>
                    <a:pt x="648305" y="107136"/>
                    <a:pt x="688981" y="110579"/>
                    <a:pt x="725715" y="97460"/>
                  </a:cubicBezTo>
                  <a:cubicBezTo>
                    <a:pt x="758570" y="85726"/>
                    <a:pt x="812800" y="39403"/>
                    <a:pt x="812800" y="39403"/>
                  </a:cubicBezTo>
                  <a:cubicBezTo>
                    <a:pt x="856343" y="44241"/>
                    <a:pt x="900926" y="43291"/>
                    <a:pt x="943429" y="53917"/>
                  </a:cubicBezTo>
                  <a:cubicBezTo>
                    <a:pt x="960352" y="58148"/>
                    <a:pt x="971370" y="75145"/>
                    <a:pt x="986972" y="82946"/>
                  </a:cubicBezTo>
                  <a:cubicBezTo>
                    <a:pt x="1000656" y="89788"/>
                    <a:pt x="1016001" y="92622"/>
                    <a:pt x="1030515" y="97460"/>
                  </a:cubicBezTo>
                  <a:cubicBezTo>
                    <a:pt x="1045029" y="107136"/>
                    <a:pt x="1056721" y="124563"/>
                    <a:pt x="1074058" y="126489"/>
                  </a:cubicBezTo>
                  <a:cubicBezTo>
                    <a:pt x="1112371" y="130746"/>
                    <a:pt x="1166426" y="110213"/>
                    <a:pt x="1204686" y="97460"/>
                  </a:cubicBezTo>
                  <a:cubicBezTo>
                    <a:pt x="1214362" y="82946"/>
                    <a:pt x="1221380" y="66252"/>
                    <a:pt x="1233715" y="53917"/>
                  </a:cubicBezTo>
                  <a:cubicBezTo>
                    <a:pt x="1287633" y="0"/>
                    <a:pt x="1312528" y="26969"/>
                    <a:pt x="1393372" y="53917"/>
                  </a:cubicBezTo>
                  <a:lnTo>
                    <a:pt x="1480458" y="82946"/>
                  </a:lnTo>
                  <a:lnTo>
                    <a:pt x="1524000" y="97460"/>
                  </a:lnTo>
                  <a:cubicBezTo>
                    <a:pt x="1567543" y="92622"/>
                    <a:pt x="1611669" y="91538"/>
                    <a:pt x="1654629" y="82946"/>
                  </a:cubicBezTo>
                  <a:cubicBezTo>
                    <a:pt x="1684634" y="76945"/>
                    <a:pt x="1741715" y="53917"/>
                    <a:pt x="1741715" y="53917"/>
                  </a:cubicBezTo>
                  <a:cubicBezTo>
                    <a:pt x="1746553" y="68431"/>
                    <a:pt x="1745411" y="86642"/>
                    <a:pt x="1756229" y="97460"/>
                  </a:cubicBezTo>
                  <a:cubicBezTo>
                    <a:pt x="1767047" y="108278"/>
                    <a:pt x="1784473" y="111974"/>
                    <a:pt x="1799772" y="111974"/>
                  </a:cubicBezTo>
                  <a:cubicBezTo>
                    <a:pt x="1848394" y="111974"/>
                    <a:pt x="1896534" y="102298"/>
                    <a:pt x="1944915" y="97460"/>
                  </a:cubicBezTo>
                  <a:cubicBezTo>
                    <a:pt x="2044730" y="30916"/>
                    <a:pt x="1998902" y="28371"/>
                    <a:pt x="2075543" y="53917"/>
                  </a:cubicBezTo>
                  <a:cubicBezTo>
                    <a:pt x="2090057" y="63593"/>
                    <a:pt x="2101728" y="81210"/>
                    <a:pt x="2119086" y="82946"/>
                  </a:cubicBezTo>
                  <a:cubicBezTo>
                    <a:pt x="2153127" y="86350"/>
                    <a:pt x="2220686" y="68431"/>
                    <a:pt x="2220686" y="684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形状 40"/>
            <p:cNvCxnSpPr>
              <a:stCxn id="35" idx="1"/>
            </p:cNvCxnSpPr>
            <p:nvPr/>
          </p:nvCxnSpPr>
          <p:spPr>
            <a:xfrm rot="10800000">
              <a:off x="5652120" y="4333746"/>
              <a:ext cx="72008" cy="1507522"/>
            </a:xfrm>
            <a:prstGeom prst="curvedConnector3">
              <a:avLst>
                <a:gd name="adj1" fmla="val 417465"/>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5580112" y="4437112"/>
              <a:ext cx="288032" cy="504056"/>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5580112" y="4661520"/>
              <a:ext cx="368424" cy="2796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84168" y="6165304"/>
              <a:ext cx="2232248" cy="461665"/>
            </a:xfrm>
            <a:prstGeom prst="rect">
              <a:avLst/>
            </a:prstGeom>
            <a:noFill/>
          </p:spPr>
          <p:txBody>
            <a:bodyPr wrap="square" rtlCol="0">
              <a:spAutoFit/>
            </a:bodyPr>
            <a:lstStyle/>
            <a:p>
              <a:pPr algn="ctr"/>
              <a:r>
                <a:rPr lang="zh-CN" altLang="en-US" sz="2400" b="1" dirty="0" smtClean="0">
                  <a:solidFill>
                    <a:srgbClr val="FF0000"/>
                  </a:solidFill>
                  <a:latin typeface="Arial" pitchFamily="34" charset="0"/>
                  <a:ea typeface="华文细黑" pitchFamily="2" charset="-122"/>
                  <a:cs typeface="Arial" pitchFamily="34" charset="0"/>
                </a:rPr>
                <a:t>多线程的任务</a:t>
              </a:r>
              <a:endParaRPr lang="zh-CN" altLang="en-US" sz="2400" b="1" dirty="0">
                <a:solidFill>
                  <a:srgbClr val="FF0000"/>
                </a:solidFill>
                <a:latin typeface="Arial" pitchFamily="34" charset="0"/>
                <a:ea typeface="华文细黑" pitchFamily="2" charset="-122"/>
                <a:cs typeface="Arial" pitchFamily="34" charset="0"/>
              </a:endParaRPr>
            </a:p>
          </p:txBody>
        </p:sp>
      </p:grpSp>
    </p:spTree>
    <p:extLst>
      <p:ext uri="{BB962C8B-B14F-4D97-AF65-F5344CB8AC3E}">
        <p14:creationId xmlns:p14="http://schemas.microsoft.com/office/powerpoint/2010/main" val="244841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79249</TotalTime>
  <Words>4537</Words>
  <Application>Microsoft Office PowerPoint</Application>
  <PresentationFormat>全屏显示(4:3)</PresentationFormat>
  <Paragraphs>520</Paragraphs>
  <Slides>72</Slides>
  <Notes>0</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聚合</vt:lpstr>
      <vt:lpstr>Java程序设计</vt:lpstr>
      <vt:lpstr>课程内容</vt:lpstr>
      <vt:lpstr>第11章 线程</vt:lpstr>
      <vt:lpstr>11.1 线程和多线程</vt:lpstr>
      <vt:lpstr>11.1 线程和多线程</vt:lpstr>
      <vt:lpstr>11.1 线程和多线程</vt:lpstr>
      <vt:lpstr>11.1 线程和多线程</vt:lpstr>
      <vt:lpstr>11.1 线程和多线程</vt:lpstr>
      <vt:lpstr>11.1 线程和多线程</vt:lpstr>
      <vt:lpstr>11.1 线程和多线程</vt:lpstr>
      <vt:lpstr>11.2 线程的状态</vt:lpstr>
      <vt:lpstr>11.2 线程的状态</vt:lpstr>
      <vt:lpstr>11.2 线程的状态</vt:lpstr>
      <vt:lpstr>11.2 线程的状态</vt:lpstr>
      <vt:lpstr>11.2 线程的状态</vt:lpstr>
      <vt:lpstr>11.3 创建线程</vt:lpstr>
      <vt:lpstr>11.3 创建线程</vt:lpstr>
      <vt:lpstr>11.3 创建线程</vt:lpstr>
      <vt:lpstr>11.3 创建线程</vt:lpstr>
      <vt:lpstr>11.3 创建线程</vt:lpstr>
      <vt:lpstr>11.3 创建线程</vt:lpstr>
      <vt:lpstr>11.3 创建线程</vt:lpstr>
      <vt:lpstr>11.3 创建线程</vt:lpstr>
      <vt:lpstr>11.4 线程的启动</vt:lpstr>
      <vt:lpstr>11.4 线程的启动</vt:lpstr>
      <vt:lpstr>11.5线程的调度</vt:lpstr>
      <vt:lpstr>11.5线程的调度</vt:lpstr>
      <vt:lpstr>11.5线程的调度</vt:lpstr>
      <vt:lpstr>11.5线程的调度</vt:lpstr>
      <vt:lpstr>11.5线程的调度</vt:lpstr>
      <vt:lpstr>11.6 线程的基本控制</vt:lpstr>
      <vt:lpstr>11.6 线程的基本控制</vt:lpstr>
      <vt:lpstr>11.6 线程的基本控制</vt:lpstr>
      <vt:lpstr>11.6 线程的基本控制</vt:lpstr>
      <vt:lpstr>11.6 线程的基本控制</vt:lpstr>
      <vt:lpstr>11.6 线程的基本控制</vt:lpstr>
      <vt:lpstr>11.6 线程的基本控制</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11.9 线程交互</vt:lpstr>
      <vt:lpstr>11.9 线程交互</vt:lpstr>
      <vt:lpstr>11.9 线程交互</vt:lpstr>
      <vt:lpstr>11.9 线程交互</vt:lpstr>
      <vt:lpstr>11.9 线程交互</vt:lpstr>
      <vt:lpstr>11.9 线程交互</vt:lpstr>
      <vt:lpstr>11.9 线程交互</vt:lpstr>
      <vt:lpstr>11.9 线程交互</vt:lpstr>
      <vt:lpstr>11.9 线程交互</vt:lpstr>
      <vt:lpstr>11.9 线程交互</vt:lpstr>
      <vt:lpstr>11.9 线程交互</vt:lpstr>
      <vt:lpstr>11.9 线程交互</vt:lpstr>
      <vt:lpstr>11.9 线程交互</vt:lpstr>
      <vt:lpstr>11.10线程池</vt:lpstr>
      <vt:lpstr>11.10线程池</vt:lpstr>
      <vt:lpstr>11.10线程池</vt:lpstr>
      <vt:lpstr>11.10线程池</vt:lpstr>
      <vt:lpstr>11.10线程池</vt:lpstr>
      <vt:lpstr>11.10线程池</vt:lpstr>
      <vt:lpstr>11.10线程池</vt:lpstr>
      <vt:lpstr>11.10线程池</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fanchao meng</cp:lastModifiedBy>
  <cp:revision>1143</cp:revision>
  <dcterms:created xsi:type="dcterms:W3CDTF">2010-11-29T01:45:49Z</dcterms:created>
  <dcterms:modified xsi:type="dcterms:W3CDTF">2019-10-15T23:47:59Z</dcterms:modified>
</cp:coreProperties>
</file>