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256" r:id="rId2"/>
    <p:sldId id="296" r:id="rId3"/>
    <p:sldId id="298" r:id="rId4"/>
    <p:sldId id="301" r:id="rId5"/>
    <p:sldId id="303" r:id="rId6"/>
    <p:sldId id="302" r:id="rId7"/>
    <p:sldId id="354" r:id="rId8"/>
    <p:sldId id="355" r:id="rId9"/>
    <p:sldId id="356" r:id="rId10"/>
    <p:sldId id="308" r:id="rId11"/>
    <p:sldId id="304" r:id="rId12"/>
    <p:sldId id="305" r:id="rId13"/>
    <p:sldId id="330" r:id="rId14"/>
    <p:sldId id="331" r:id="rId15"/>
    <p:sldId id="307" r:id="rId16"/>
    <p:sldId id="309" r:id="rId17"/>
    <p:sldId id="310" r:id="rId18"/>
    <p:sldId id="311" r:id="rId19"/>
    <p:sldId id="312" r:id="rId20"/>
    <p:sldId id="313" r:id="rId21"/>
    <p:sldId id="299" r:id="rId22"/>
    <p:sldId id="315" r:id="rId23"/>
    <p:sldId id="314" r:id="rId24"/>
    <p:sldId id="316" r:id="rId25"/>
    <p:sldId id="317" r:id="rId26"/>
    <p:sldId id="332" r:id="rId27"/>
    <p:sldId id="318" r:id="rId28"/>
    <p:sldId id="333" r:id="rId29"/>
    <p:sldId id="334" r:id="rId30"/>
    <p:sldId id="335" r:id="rId31"/>
    <p:sldId id="336" r:id="rId32"/>
    <p:sldId id="337" r:id="rId33"/>
    <p:sldId id="338" r:id="rId34"/>
    <p:sldId id="344" r:id="rId35"/>
    <p:sldId id="345" r:id="rId36"/>
    <p:sldId id="339" r:id="rId37"/>
    <p:sldId id="329" r:id="rId38"/>
    <p:sldId id="321" r:id="rId39"/>
    <p:sldId id="325" r:id="rId40"/>
    <p:sldId id="327" r:id="rId41"/>
    <p:sldId id="341" r:id="rId42"/>
    <p:sldId id="342" r:id="rId43"/>
    <p:sldId id="343" r:id="rId44"/>
    <p:sldId id="346" r:id="rId45"/>
    <p:sldId id="347" r:id="rId46"/>
    <p:sldId id="348" r:id="rId47"/>
    <p:sldId id="349" r:id="rId48"/>
    <p:sldId id="350" r:id="rId49"/>
    <p:sldId id="351" r:id="rId50"/>
    <p:sldId id="352" r:id="rId51"/>
    <p:sldId id="353" r:id="rId5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C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9" autoAdjust="0"/>
    <p:restoredTop sz="93567" autoAdjust="0"/>
  </p:normalViewPr>
  <p:slideViewPr>
    <p:cSldViewPr>
      <p:cViewPr varScale="1">
        <p:scale>
          <a:sx n="63" d="100"/>
          <a:sy n="63" d="100"/>
        </p:scale>
        <p:origin x="-1316" y="-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E6F887-8D2C-434B-9B77-E273844654E6}" type="datetimeFigureOut">
              <a:rPr lang="zh-CN" altLang="en-US" smtClean="0"/>
              <a:pPr/>
              <a:t>2019/10/21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1A1A2A-E813-441E-9C62-C79E591E2B55}" type="slidenum">
              <a:rPr lang="zh-CN" altLang="en-US" smtClean="0"/>
              <a:pPr/>
              <a:t>‹#›</a:t>
            </a:fld>
            <a:endParaRPr lang="zh-CN" altLang="en-US"/>
          </a:p>
        </p:txBody>
      </p:sp>
    </p:spTree>
    <p:extLst>
      <p:ext uri="{BB962C8B-B14F-4D97-AF65-F5344CB8AC3E}">
        <p14:creationId xmlns:p14="http://schemas.microsoft.com/office/powerpoint/2010/main" val="47323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85000" lnSpcReduction="20000"/>
          </a:bodyPr>
          <a:lstStyle/>
          <a:p>
            <a:pPr>
              <a:spcBef>
                <a:spcPts val="300"/>
              </a:spcBef>
              <a:spcAft>
                <a:spcPts val="300"/>
              </a:spcAft>
              <a:buFont typeface="Wingdings" pitchFamily="2" charset="2"/>
              <a:buChar char="ü"/>
            </a:pPr>
            <a:r>
              <a:rPr lang="zh-CN" altLang="en-US" sz="1200" b="1" dirty="0">
                <a:solidFill>
                  <a:srgbClr val="0000FF"/>
                </a:solidFill>
                <a:latin typeface="华文细黑" pitchFamily="2" charset="-122"/>
                <a:ea typeface="华文细黑" pitchFamily="2" charset="-122"/>
                <a:cs typeface="Arial" pitchFamily="34" charset="0"/>
              </a:rPr>
              <a:t>物理层：</a:t>
            </a:r>
            <a:r>
              <a:rPr kumimoji="1" lang="zh-CN" altLang="en-US" sz="1200" b="1" dirty="0">
                <a:latin typeface="华文细黑" pitchFamily="2" charset="-122"/>
                <a:ea typeface="华文细黑" pitchFamily="2" charset="-122"/>
              </a:rPr>
              <a:t>物理层传输数据的</a:t>
            </a:r>
            <a:r>
              <a:rPr kumimoji="1" lang="zh-CN" altLang="en-US" sz="1200" b="1" dirty="0">
                <a:solidFill>
                  <a:schemeClr val="tx2"/>
                </a:solidFill>
                <a:latin typeface="华文细黑" pitchFamily="2" charset="-122"/>
                <a:ea typeface="华文细黑" pitchFamily="2" charset="-122"/>
              </a:rPr>
              <a:t>单位是</a:t>
            </a:r>
            <a:r>
              <a:rPr kumimoji="1" lang="zh-CN" altLang="en-US" sz="1200" b="1" dirty="0">
                <a:solidFill>
                  <a:srgbClr val="FF0000"/>
                </a:solidFill>
                <a:latin typeface="华文细黑" pitchFamily="2" charset="-122"/>
                <a:ea typeface="华文细黑" pitchFamily="2" charset="-122"/>
              </a:rPr>
              <a:t>比特</a:t>
            </a:r>
            <a:r>
              <a:rPr kumimoji="1" lang="zh-CN" altLang="en-US" sz="1200" b="1" dirty="0">
                <a:latin typeface="华文细黑" pitchFamily="2" charset="-122"/>
                <a:ea typeface="华文细黑" pitchFamily="2" charset="-122"/>
              </a:rPr>
              <a:t>。物理层不是指连接计算机的具体的物理设备或具体的传输媒体是什么，因为它们的种类非常多，物理层的作用是尽可能的屏蔽这些差异，对它的高层即数据链路层提供统一的服务。所以物理层主要关心的是在连接各种计算机的传输媒体上传输数据的比特流。</a:t>
            </a:r>
            <a:endParaRPr kumimoji="1" lang="en-US" altLang="zh-CN" sz="1200" b="1" dirty="0">
              <a:latin typeface="华文细黑" pitchFamily="2" charset="-122"/>
              <a:ea typeface="华文细黑" pitchFamily="2" charset="-122"/>
            </a:endParaRPr>
          </a:p>
          <a:p>
            <a:pPr>
              <a:spcBef>
                <a:spcPts val="300"/>
              </a:spcBef>
              <a:spcAft>
                <a:spcPts val="300"/>
              </a:spcAft>
              <a:buFont typeface="Wingdings" pitchFamily="2" charset="2"/>
              <a:buChar char="ü"/>
            </a:pPr>
            <a:r>
              <a:rPr lang="zh-CN" altLang="en-US" sz="1200" b="1" dirty="0">
                <a:solidFill>
                  <a:srgbClr val="0000FF"/>
                </a:solidFill>
                <a:latin typeface="华文细黑" pitchFamily="2" charset="-122"/>
                <a:ea typeface="华文细黑" pitchFamily="2" charset="-122"/>
                <a:cs typeface="Arial" pitchFamily="34" charset="0"/>
              </a:rPr>
              <a:t>数据链路层：</a:t>
            </a:r>
            <a:r>
              <a:rPr kumimoji="1" lang="zh-CN" altLang="en-US" sz="1200" b="1" dirty="0">
                <a:latin typeface="华文细黑" pitchFamily="2" charset="-122"/>
                <a:ea typeface="华文细黑" pitchFamily="2" charset="-122"/>
              </a:rPr>
              <a:t>数据链路层传输数据的单位是</a:t>
            </a:r>
            <a:r>
              <a:rPr kumimoji="1" lang="zh-CN" altLang="en-US" sz="1200" b="1" dirty="0">
                <a:solidFill>
                  <a:srgbClr val="FF0000"/>
                </a:solidFill>
                <a:latin typeface="华文细黑" pitchFamily="2" charset="-122"/>
                <a:ea typeface="华文细黑" pitchFamily="2" charset="-122"/>
              </a:rPr>
              <a:t>帧</a:t>
            </a:r>
            <a:r>
              <a:rPr kumimoji="1" lang="zh-CN" altLang="en-US" sz="1200" b="1" dirty="0">
                <a:latin typeface="华文细黑" pitchFamily="2" charset="-122"/>
                <a:ea typeface="华文细黑" pitchFamily="2" charset="-122"/>
              </a:rPr>
              <a:t>，数据帧的帧格式中包括的信息有：地址信息部分、控制信息部分、数据部分、校验信息部分。数据链路层的主要作用是通过数据链路层协议（即链路控制规程），在不太可靠的物理链路上实现可靠的数据传输。 </a:t>
            </a:r>
            <a:endParaRPr kumimoji="1" lang="en-US" altLang="zh-CN" sz="1200" b="1" dirty="0">
              <a:latin typeface="华文细黑" pitchFamily="2" charset="-122"/>
              <a:ea typeface="华文细黑" pitchFamily="2" charset="-122"/>
            </a:endParaRPr>
          </a:p>
          <a:p>
            <a:pPr marL="0" marR="0" indent="0" algn="l" defTabSz="914400" rtl="0" eaLnBrk="1" fontAlgn="auto" latinLnBrk="0" hangingPunct="1">
              <a:lnSpc>
                <a:spcPct val="100000"/>
              </a:lnSpc>
              <a:spcBef>
                <a:spcPts val="300"/>
              </a:spcBef>
              <a:spcAft>
                <a:spcPts val="300"/>
              </a:spcAft>
              <a:buClrTx/>
              <a:buSzTx/>
              <a:buFont typeface="Wingdings" pitchFamily="2" charset="2"/>
              <a:buChar char="ü"/>
              <a:tabLst/>
              <a:defRPr/>
            </a:pPr>
            <a:r>
              <a:rPr lang="zh-CN" altLang="en-US" sz="1200" b="1" dirty="0">
                <a:solidFill>
                  <a:srgbClr val="0000FF"/>
                </a:solidFill>
                <a:latin typeface="华文细黑" pitchFamily="2" charset="-122"/>
                <a:ea typeface="华文细黑" pitchFamily="2" charset="-122"/>
                <a:cs typeface="Arial" pitchFamily="34" charset="0"/>
              </a:rPr>
              <a:t>网络层：</a:t>
            </a:r>
            <a:r>
              <a:rPr kumimoji="1" lang="zh-CN" altLang="en-US" sz="1200" b="1" dirty="0">
                <a:latin typeface="华文细黑" pitchFamily="2" charset="-122"/>
                <a:ea typeface="华文细黑" pitchFamily="2" charset="-122"/>
              </a:rPr>
              <a:t>网络层传送的数据单位是</a:t>
            </a:r>
            <a:r>
              <a:rPr kumimoji="1" lang="zh-CN" altLang="en-US" sz="1200" b="1" dirty="0">
                <a:solidFill>
                  <a:srgbClr val="FF0000"/>
                </a:solidFill>
                <a:latin typeface="华文细黑" pitchFamily="2" charset="-122"/>
                <a:ea typeface="华文细黑" pitchFamily="2" charset="-122"/>
              </a:rPr>
              <a:t>分组或包</a:t>
            </a:r>
            <a:r>
              <a:rPr kumimoji="1" lang="zh-CN" altLang="en-US" sz="1200" b="1" dirty="0">
                <a:latin typeface="华文细黑" pitchFamily="2" charset="-122"/>
                <a:ea typeface="华文细黑" pitchFamily="2" charset="-122"/>
              </a:rPr>
              <a:t>。在计算机网络中进行通信的两个计算机之间可能要经过许多个结点和链路，也可能还要经过好几个路由器所连接的通信子网。网络层的任务就是要选择最佳的路由，使发送站的运输层所传下来的报文能够正确无误地按照目的地址找到目的站，并交付给目的站的运输层。这就是网络层的路由选择功能。</a:t>
            </a:r>
            <a:endParaRPr kumimoji="1" lang="en-US" altLang="zh-CN" sz="1200" b="1" dirty="0">
              <a:latin typeface="华文细黑" pitchFamily="2" charset="-122"/>
              <a:ea typeface="华文细黑" pitchFamily="2" charset="-122"/>
            </a:endParaRPr>
          </a:p>
          <a:p>
            <a:pPr>
              <a:spcBef>
                <a:spcPts val="300"/>
              </a:spcBef>
              <a:spcAft>
                <a:spcPts val="300"/>
              </a:spcAft>
              <a:buFont typeface="Wingdings" pitchFamily="2" charset="2"/>
              <a:buChar char="ü"/>
            </a:pPr>
            <a:r>
              <a:rPr kumimoji="1" lang="zh-CN" altLang="en-US" sz="1400" b="1" dirty="0">
                <a:solidFill>
                  <a:srgbClr val="C00000"/>
                </a:solidFill>
                <a:latin typeface="华文细黑" pitchFamily="2" charset="-122"/>
                <a:ea typeface="华文细黑" pitchFamily="2" charset="-122"/>
              </a:rPr>
              <a:t>传输层：</a:t>
            </a:r>
            <a:endParaRPr kumimoji="1" lang="en-US" altLang="zh-CN" sz="1400" dirty="0">
              <a:solidFill>
                <a:srgbClr val="C00000"/>
              </a:solidFill>
              <a:latin typeface="Times New Roman" pitchFamily="18" charset="0"/>
              <a:ea typeface="宋体" pitchFamily="2" charset="-122"/>
            </a:endParaRPr>
          </a:p>
          <a:p>
            <a:pPr>
              <a:spcBef>
                <a:spcPts val="300"/>
              </a:spcBef>
              <a:spcAft>
                <a:spcPts val="300"/>
              </a:spcAft>
              <a:buFont typeface="Arial" pitchFamily="34" charset="0"/>
              <a:buChar char="•"/>
            </a:pPr>
            <a:r>
              <a:rPr kumimoji="1" lang="en-US" altLang="zh-CN" sz="1200" b="1" dirty="0">
                <a:latin typeface="宋体" pitchFamily="2" charset="-122"/>
                <a:ea typeface="宋体" pitchFamily="2" charset="-122"/>
              </a:rPr>
              <a:t>OSI</a:t>
            </a:r>
            <a:r>
              <a:rPr kumimoji="1" lang="zh-CN" altLang="en-US" sz="1200" b="1" dirty="0">
                <a:latin typeface="宋体" pitchFamily="2" charset="-122"/>
                <a:ea typeface="宋体" pitchFamily="2" charset="-122"/>
              </a:rPr>
              <a:t>（开放式系统互连）所定义的传输层正好是七层的中间一层，是通信子网（下面</a:t>
            </a:r>
            <a:r>
              <a:rPr kumimoji="1" lang="en-US" altLang="zh-CN" sz="1200" b="1" dirty="0">
                <a:latin typeface="宋体" pitchFamily="2" charset="-122"/>
                <a:ea typeface="宋体" pitchFamily="2" charset="-122"/>
              </a:rPr>
              <a:t>3</a:t>
            </a:r>
            <a:r>
              <a:rPr kumimoji="1" lang="zh-CN" altLang="en-US" sz="1200" b="1" dirty="0">
                <a:latin typeface="宋体" pitchFamily="2" charset="-122"/>
                <a:ea typeface="宋体" pitchFamily="2" charset="-122"/>
              </a:rPr>
              <a:t>层）和资源子网（上面</a:t>
            </a:r>
            <a:r>
              <a:rPr kumimoji="1" lang="en-US" altLang="zh-CN" sz="1200" b="1" dirty="0">
                <a:latin typeface="宋体" pitchFamily="2" charset="-122"/>
                <a:ea typeface="宋体" pitchFamily="2" charset="-122"/>
              </a:rPr>
              <a:t>3</a:t>
            </a:r>
            <a:r>
              <a:rPr kumimoji="1" lang="zh-CN" altLang="en-US" sz="1200" b="1" dirty="0">
                <a:latin typeface="宋体" pitchFamily="2" charset="-122"/>
                <a:ea typeface="宋体" pitchFamily="2" charset="-122"/>
              </a:rPr>
              <a:t>层）的</a:t>
            </a:r>
            <a:r>
              <a:rPr kumimoji="1" lang="zh-CN" altLang="en-US" sz="1200" b="1" dirty="0">
                <a:solidFill>
                  <a:schemeClr val="accent1"/>
                </a:solidFill>
                <a:latin typeface="宋体" pitchFamily="2" charset="-122"/>
                <a:ea typeface="宋体" pitchFamily="2" charset="-122"/>
              </a:rPr>
              <a:t>分界线</a:t>
            </a:r>
            <a:r>
              <a:rPr kumimoji="1" lang="zh-CN" altLang="en-US" sz="1200" b="1" dirty="0">
                <a:latin typeface="宋体" pitchFamily="2" charset="-122"/>
                <a:ea typeface="宋体" pitchFamily="2" charset="-122"/>
              </a:rPr>
              <a:t>，它屏蔽通信子网的不同，使高层用户感觉不到通信子网的存在。它完成资源子网中两结点的直接逻辑通信，实现通信子网中端到端的透明传输。运输层信息的传送</a:t>
            </a:r>
            <a:r>
              <a:rPr kumimoji="1" lang="zh-CN" altLang="en-US" sz="1200" b="1" dirty="0">
                <a:solidFill>
                  <a:schemeClr val="tx2"/>
                </a:solidFill>
                <a:latin typeface="宋体" pitchFamily="2" charset="-122"/>
                <a:ea typeface="宋体" pitchFamily="2" charset="-122"/>
              </a:rPr>
              <a:t>单位是报文</a:t>
            </a:r>
            <a:r>
              <a:rPr kumimoji="1" lang="zh-CN" altLang="en-US" sz="1200" b="1" dirty="0">
                <a:latin typeface="宋体" pitchFamily="2" charset="-122"/>
                <a:ea typeface="宋体" pitchFamily="2" charset="-122"/>
              </a:rPr>
              <a:t>。传输层的基本功能是从会话层接收数据报文，并且在当所发送的报文较长时，在运输层先要把它分割成若干个报文分组，然后再交给它的下一层（即网络层）进行传输。另外，这一层还负责报文错误的确认和恢复，以确保信息的可靠传递。</a:t>
            </a:r>
            <a:endParaRPr kumimoji="1" lang="en-US" altLang="zh-CN" sz="1200" b="1" dirty="0">
              <a:latin typeface="华文细黑" pitchFamily="2" charset="-122"/>
              <a:ea typeface="华文细黑" pitchFamily="2" charset="-122"/>
            </a:endParaRPr>
          </a:p>
          <a:p>
            <a:pPr marL="0" marR="0" indent="0" algn="l" defTabSz="914400" rtl="0" eaLnBrk="1" fontAlgn="auto" latinLnBrk="0" hangingPunct="1">
              <a:lnSpc>
                <a:spcPct val="100000"/>
              </a:lnSpc>
              <a:spcBef>
                <a:spcPts val="300"/>
              </a:spcBef>
              <a:spcAft>
                <a:spcPts val="300"/>
              </a:spcAft>
              <a:buClrTx/>
              <a:buSzTx/>
              <a:buFont typeface="Wingdings" pitchFamily="2" charset="2"/>
              <a:buChar char="ü"/>
              <a:tabLst/>
              <a:defRPr/>
            </a:pPr>
            <a:r>
              <a:rPr lang="zh-CN" altLang="en-US" sz="1200" b="1" dirty="0">
                <a:solidFill>
                  <a:srgbClr val="0000FF"/>
                </a:solidFill>
                <a:latin typeface="华文细黑" pitchFamily="2" charset="-122"/>
                <a:ea typeface="华文细黑" pitchFamily="2" charset="-122"/>
                <a:cs typeface="Arial" pitchFamily="34" charset="0"/>
              </a:rPr>
              <a:t>会话层：</a:t>
            </a:r>
            <a:r>
              <a:rPr kumimoji="1" lang="zh-CN" altLang="en-US" sz="1200" b="1" dirty="0">
                <a:latin typeface="宋体" pitchFamily="2" charset="-122"/>
                <a:ea typeface="宋体" pitchFamily="2" charset="-122"/>
              </a:rPr>
              <a:t>会话层对高层提供的服务主要是“管理会话”。</a:t>
            </a:r>
          </a:p>
          <a:p>
            <a:pPr marL="0" marR="0" indent="0" algn="l" defTabSz="914400" rtl="0" eaLnBrk="1" fontAlgn="auto" latinLnBrk="0" hangingPunct="1">
              <a:lnSpc>
                <a:spcPct val="100000"/>
              </a:lnSpc>
              <a:spcBef>
                <a:spcPts val="300"/>
              </a:spcBef>
              <a:spcAft>
                <a:spcPts val="300"/>
              </a:spcAft>
              <a:buClrTx/>
              <a:buSzTx/>
              <a:buFont typeface="Wingdings" pitchFamily="2" charset="2"/>
              <a:buChar char="ü"/>
              <a:tabLst/>
              <a:defRPr/>
            </a:pPr>
            <a:r>
              <a:rPr kumimoji="1" lang="zh-CN" altLang="en-US" sz="1200" b="1" dirty="0">
                <a:latin typeface="宋体" pitchFamily="2" charset="-122"/>
                <a:ea typeface="宋体" pitchFamily="2" charset="-122"/>
              </a:rPr>
              <a:t>表示层：在计算机与计算机的用户之间进行数据交换时，并非是随机的交换数据比特流，而是交换一些有具体意义的数据信息，这些数据信息有一定的表示格式，例如表示人名用字符型数据，表示货币数量用浮点数数据等等。表示层管理这些抽象数据结构，并且在计算机内部表示和网络的标准表示法之间进行转换，也即表示层关心的是数据传送的语义和语法两个方面的内容。</a:t>
            </a:r>
            <a:endParaRPr kumimoji="1" lang="en-US" altLang="zh-CN" sz="1200" b="1" dirty="0">
              <a:latin typeface="宋体" pitchFamily="2" charset="-122"/>
              <a:ea typeface="宋体" pitchFamily="2" charset="-122"/>
            </a:endParaRPr>
          </a:p>
          <a:p>
            <a:pPr marL="0" marR="0" indent="0" algn="l" defTabSz="914400" rtl="0" eaLnBrk="1" fontAlgn="auto" latinLnBrk="0" hangingPunct="1">
              <a:lnSpc>
                <a:spcPct val="100000"/>
              </a:lnSpc>
              <a:spcBef>
                <a:spcPts val="300"/>
              </a:spcBef>
              <a:spcAft>
                <a:spcPts val="300"/>
              </a:spcAft>
              <a:buClrTx/>
              <a:buSzTx/>
              <a:buFont typeface="Wingdings" pitchFamily="2" charset="2"/>
              <a:buChar char="ü"/>
              <a:tabLst/>
              <a:defRPr/>
            </a:pPr>
            <a:r>
              <a:rPr kumimoji="1" lang="zh-CN" altLang="en-US" sz="1200" b="1" dirty="0">
                <a:latin typeface="宋体" pitchFamily="2" charset="-122"/>
                <a:ea typeface="宋体" pitchFamily="2" charset="-122"/>
              </a:rPr>
              <a:t>应用层：应用层是</a:t>
            </a:r>
            <a:r>
              <a:rPr kumimoji="1" lang="en-US" altLang="zh-CN" sz="1200" b="1" dirty="0">
                <a:latin typeface="宋体" pitchFamily="2" charset="-122"/>
                <a:ea typeface="宋体" pitchFamily="2" charset="-122"/>
              </a:rPr>
              <a:t>OSI</a:t>
            </a:r>
            <a:r>
              <a:rPr kumimoji="1" lang="zh-CN" altLang="en-US" sz="1200" b="1" dirty="0">
                <a:latin typeface="宋体" pitchFamily="2" charset="-122"/>
                <a:ea typeface="宋体" pitchFamily="2" charset="-122"/>
              </a:rPr>
              <a:t>网络协议体系结构的最高层，是计算机网络与最终用户的界面，为网络用户之间的通信提供专用的程序。如文件传输、电子邮件、网络管理、远程登录等。</a:t>
            </a:r>
            <a:endParaRPr kumimoji="1" lang="en-US" altLang="zh-CN" sz="1200" b="1" dirty="0">
              <a:latin typeface="华文细黑" pitchFamily="2" charset="-122"/>
              <a:ea typeface="华文细黑" pitchFamily="2" charset="-122"/>
            </a:endParaRPr>
          </a:p>
          <a:p>
            <a:pPr>
              <a:spcBef>
                <a:spcPts val="300"/>
              </a:spcBef>
              <a:spcAft>
                <a:spcPts val="300"/>
              </a:spcAft>
              <a:buFont typeface="Wingdings" pitchFamily="2" charset="2"/>
              <a:buChar char="ü"/>
            </a:pPr>
            <a:endParaRPr kumimoji="1" lang="en-US" altLang="zh-CN" sz="1200" b="1" dirty="0">
              <a:latin typeface="华文细黑" pitchFamily="2" charset="-122"/>
              <a:ea typeface="华文细黑" pitchFamily="2" charset="-122"/>
            </a:endParaRPr>
          </a:p>
          <a:p>
            <a:endParaRPr lang="zh-CN" altLang="en-US" dirty="0"/>
          </a:p>
        </p:txBody>
      </p:sp>
      <p:sp>
        <p:nvSpPr>
          <p:cNvPr id="4" name="灯片编号占位符 3"/>
          <p:cNvSpPr>
            <a:spLocks noGrp="1"/>
          </p:cNvSpPr>
          <p:nvPr>
            <p:ph type="sldNum" sz="quarter" idx="10"/>
          </p:nvPr>
        </p:nvSpPr>
        <p:spPr/>
        <p:txBody>
          <a:bodyPr/>
          <a:lstStyle/>
          <a:p>
            <a:fld id="{641A1A2A-E813-441E-9C62-C79E591E2B55}" type="slidenum">
              <a:rPr lang="zh-CN" altLang="en-US" smtClean="0"/>
              <a:pPr/>
              <a:t>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85000" lnSpcReduction="20000"/>
          </a:bodyPr>
          <a:lstStyle/>
          <a:p>
            <a:pPr>
              <a:spcBef>
                <a:spcPts val="300"/>
              </a:spcBef>
              <a:spcAft>
                <a:spcPts val="300"/>
              </a:spcAft>
              <a:buFont typeface="Wingdings" pitchFamily="2" charset="2"/>
              <a:buChar char="ü"/>
            </a:pPr>
            <a:r>
              <a:rPr lang="zh-CN" altLang="en-US" sz="1200" b="1" dirty="0">
                <a:solidFill>
                  <a:srgbClr val="0000FF"/>
                </a:solidFill>
                <a:latin typeface="华文细黑" pitchFamily="2" charset="-122"/>
                <a:ea typeface="华文细黑" pitchFamily="2" charset="-122"/>
                <a:cs typeface="Arial" pitchFamily="34" charset="0"/>
              </a:rPr>
              <a:t>物理层：</a:t>
            </a:r>
            <a:r>
              <a:rPr kumimoji="1" lang="zh-CN" altLang="en-US" sz="1200" b="1" dirty="0">
                <a:latin typeface="华文细黑" pitchFamily="2" charset="-122"/>
                <a:ea typeface="华文细黑" pitchFamily="2" charset="-122"/>
              </a:rPr>
              <a:t>物理层传输数据的</a:t>
            </a:r>
            <a:r>
              <a:rPr kumimoji="1" lang="zh-CN" altLang="en-US" sz="1200" b="1" dirty="0">
                <a:solidFill>
                  <a:schemeClr val="tx2"/>
                </a:solidFill>
                <a:latin typeface="华文细黑" pitchFamily="2" charset="-122"/>
                <a:ea typeface="华文细黑" pitchFamily="2" charset="-122"/>
              </a:rPr>
              <a:t>单位是</a:t>
            </a:r>
            <a:r>
              <a:rPr kumimoji="1" lang="zh-CN" altLang="en-US" sz="1200" b="1" dirty="0">
                <a:solidFill>
                  <a:srgbClr val="FF0000"/>
                </a:solidFill>
                <a:latin typeface="华文细黑" pitchFamily="2" charset="-122"/>
                <a:ea typeface="华文细黑" pitchFamily="2" charset="-122"/>
              </a:rPr>
              <a:t>比特</a:t>
            </a:r>
            <a:r>
              <a:rPr kumimoji="1" lang="zh-CN" altLang="en-US" sz="1200" b="1" dirty="0">
                <a:latin typeface="华文细黑" pitchFamily="2" charset="-122"/>
                <a:ea typeface="华文细黑" pitchFamily="2" charset="-122"/>
              </a:rPr>
              <a:t>。物理层不是指连接计算机的具体的物理设备或具体的传输媒体是什么，因为它们的种类非常多，物理层的作用是尽可能的屏蔽这些差异，对它的高层即数据链路层提供统一的服务。所以物理层主要关心的是在连接各种计算机的传输媒体上传输数据的比特流。</a:t>
            </a:r>
            <a:endParaRPr kumimoji="1" lang="en-US" altLang="zh-CN" sz="1200" b="1" dirty="0">
              <a:latin typeface="华文细黑" pitchFamily="2" charset="-122"/>
              <a:ea typeface="华文细黑" pitchFamily="2" charset="-122"/>
            </a:endParaRPr>
          </a:p>
          <a:p>
            <a:pPr>
              <a:spcBef>
                <a:spcPts val="300"/>
              </a:spcBef>
              <a:spcAft>
                <a:spcPts val="300"/>
              </a:spcAft>
              <a:buFont typeface="Wingdings" pitchFamily="2" charset="2"/>
              <a:buChar char="ü"/>
            </a:pPr>
            <a:r>
              <a:rPr lang="zh-CN" altLang="en-US" sz="1200" b="1" dirty="0">
                <a:solidFill>
                  <a:srgbClr val="0000FF"/>
                </a:solidFill>
                <a:latin typeface="华文细黑" pitchFamily="2" charset="-122"/>
                <a:ea typeface="华文细黑" pitchFamily="2" charset="-122"/>
                <a:cs typeface="Arial" pitchFamily="34" charset="0"/>
              </a:rPr>
              <a:t>数据链路层：</a:t>
            </a:r>
            <a:r>
              <a:rPr kumimoji="1" lang="zh-CN" altLang="en-US" sz="1200" b="1" dirty="0">
                <a:latin typeface="华文细黑" pitchFamily="2" charset="-122"/>
                <a:ea typeface="华文细黑" pitchFamily="2" charset="-122"/>
              </a:rPr>
              <a:t>数据链路层传输数据的单位是</a:t>
            </a:r>
            <a:r>
              <a:rPr kumimoji="1" lang="zh-CN" altLang="en-US" sz="1200" b="1" dirty="0">
                <a:solidFill>
                  <a:srgbClr val="FF0000"/>
                </a:solidFill>
                <a:latin typeface="华文细黑" pitchFamily="2" charset="-122"/>
                <a:ea typeface="华文细黑" pitchFamily="2" charset="-122"/>
              </a:rPr>
              <a:t>帧</a:t>
            </a:r>
            <a:r>
              <a:rPr kumimoji="1" lang="zh-CN" altLang="en-US" sz="1200" b="1" dirty="0">
                <a:latin typeface="华文细黑" pitchFamily="2" charset="-122"/>
                <a:ea typeface="华文细黑" pitchFamily="2" charset="-122"/>
              </a:rPr>
              <a:t>，数据帧的帧格式中包括的信息有：地址信息部分、控制信息部分、数据部分、校验信息部分。数据链路层的主要作用是通过数据链路层协议（即链路控制规程），在不太可靠的物理链路上实现可靠的数据传输。 </a:t>
            </a:r>
            <a:endParaRPr kumimoji="1" lang="en-US" altLang="zh-CN" sz="1200" b="1" dirty="0">
              <a:latin typeface="华文细黑" pitchFamily="2" charset="-122"/>
              <a:ea typeface="华文细黑" pitchFamily="2" charset="-122"/>
            </a:endParaRPr>
          </a:p>
          <a:p>
            <a:pPr marL="0" marR="0" indent="0" algn="l" defTabSz="914400" rtl="0" eaLnBrk="1" fontAlgn="auto" latinLnBrk="0" hangingPunct="1">
              <a:lnSpc>
                <a:spcPct val="100000"/>
              </a:lnSpc>
              <a:spcBef>
                <a:spcPts val="300"/>
              </a:spcBef>
              <a:spcAft>
                <a:spcPts val="300"/>
              </a:spcAft>
              <a:buClrTx/>
              <a:buSzTx/>
              <a:buFont typeface="Wingdings" pitchFamily="2" charset="2"/>
              <a:buChar char="ü"/>
              <a:tabLst/>
              <a:defRPr/>
            </a:pPr>
            <a:r>
              <a:rPr lang="zh-CN" altLang="en-US" sz="1200" b="1" dirty="0">
                <a:solidFill>
                  <a:srgbClr val="0000FF"/>
                </a:solidFill>
                <a:latin typeface="华文细黑" pitchFamily="2" charset="-122"/>
                <a:ea typeface="华文细黑" pitchFamily="2" charset="-122"/>
                <a:cs typeface="Arial" pitchFamily="34" charset="0"/>
              </a:rPr>
              <a:t>网络层：</a:t>
            </a:r>
            <a:r>
              <a:rPr kumimoji="1" lang="zh-CN" altLang="en-US" sz="1200" b="1" dirty="0">
                <a:latin typeface="华文细黑" pitchFamily="2" charset="-122"/>
                <a:ea typeface="华文细黑" pitchFamily="2" charset="-122"/>
              </a:rPr>
              <a:t>网络层传送的数据单位是</a:t>
            </a:r>
            <a:r>
              <a:rPr kumimoji="1" lang="zh-CN" altLang="en-US" sz="1200" b="1" dirty="0">
                <a:solidFill>
                  <a:srgbClr val="FF0000"/>
                </a:solidFill>
                <a:latin typeface="华文细黑" pitchFamily="2" charset="-122"/>
                <a:ea typeface="华文细黑" pitchFamily="2" charset="-122"/>
              </a:rPr>
              <a:t>分组或包</a:t>
            </a:r>
            <a:r>
              <a:rPr kumimoji="1" lang="zh-CN" altLang="en-US" sz="1200" b="1" dirty="0">
                <a:latin typeface="华文细黑" pitchFamily="2" charset="-122"/>
                <a:ea typeface="华文细黑" pitchFamily="2" charset="-122"/>
              </a:rPr>
              <a:t>。在计算机网络中进行通信的两个计算机之间可能要经过许多个结点和链路，也可能还要经过好几个路由器所连接的通信子网。网络层的任务就是要选择最佳的路由，使发送站的运输层所传下来的报文能够正确无误地按照目的地址找到目的站，并交付给目的站的运输层。这就是网络层的路由选择功能。</a:t>
            </a:r>
            <a:endParaRPr kumimoji="1" lang="en-US" altLang="zh-CN" sz="1200" b="1" dirty="0">
              <a:latin typeface="华文细黑" pitchFamily="2" charset="-122"/>
              <a:ea typeface="华文细黑" pitchFamily="2" charset="-122"/>
            </a:endParaRPr>
          </a:p>
          <a:p>
            <a:pPr>
              <a:spcBef>
                <a:spcPts val="300"/>
              </a:spcBef>
              <a:spcAft>
                <a:spcPts val="300"/>
              </a:spcAft>
              <a:buFont typeface="Wingdings" pitchFamily="2" charset="2"/>
              <a:buChar char="ü"/>
            </a:pPr>
            <a:r>
              <a:rPr kumimoji="1" lang="zh-CN" altLang="en-US" sz="1400" b="1" dirty="0">
                <a:solidFill>
                  <a:srgbClr val="C00000"/>
                </a:solidFill>
                <a:latin typeface="华文细黑" pitchFamily="2" charset="-122"/>
                <a:ea typeface="华文细黑" pitchFamily="2" charset="-122"/>
              </a:rPr>
              <a:t>传输层：</a:t>
            </a:r>
            <a:endParaRPr kumimoji="1" lang="en-US" altLang="zh-CN" sz="1400" dirty="0">
              <a:solidFill>
                <a:srgbClr val="C00000"/>
              </a:solidFill>
              <a:latin typeface="Times New Roman" pitchFamily="18" charset="0"/>
              <a:ea typeface="宋体" pitchFamily="2" charset="-122"/>
            </a:endParaRPr>
          </a:p>
          <a:p>
            <a:pPr>
              <a:spcBef>
                <a:spcPts val="300"/>
              </a:spcBef>
              <a:spcAft>
                <a:spcPts val="300"/>
              </a:spcAft>
              <a:buFont typeface="Arial" pitchFamily="34" charset="0"/>
              <a:buChar char="•"/>
            </a:pPr>
            <a:r>
              <a:rPr kumimoji="1" lang="en-US" altLang="zh-CN" sz="1200" b="1" dirty="0">
                <a:latin typeface="宋体" pitchFamily="2" charset="-122"/>
                <a:ea typeface="宋体" pitchFamily="2" charset="-122"/>
              </a:rPr>
              <a:t>OSI</a:t>
            </a:r>
            <a:r>
              <a:rPr kumimoji="1" lang="zh-CN" altLang="en-US" sz="1200" b="1" dirty="0">
                <a:latin typeface="宋体" pitchFamily="2" charset="-122"/>
                <a:ea typeface="宋体" pitchFamily="2" charset="-122"/>
              </a:rPr>
              <a:t>（开放式系统互连）所定义的传输层正好是七层的中间一层，是通信子网（下面</a:t>
            </a:r>
            <a:r>
              <a:rPr kumimoji="1" lang="en-US" altLang="zh-CN" sz="1200" b="1" dirty="0">
                <a:latin typeface="宋体" pitchFamily="2" charset="-122"/>
                <a:ea typeface="宋体" pitchFamily="2" charset="-122"/>
              </a:rPr>
              <a:t>3</a:t>
            </a:r>
            <a:r>
              <a:rPr kumimoji="1" lang="zh-CN" altLang="en-US" sz="1200" b="1" dirty="0">
                <a:latin typeface="宋体" pitchFamily="2" charset="-122"/>
                <a:ea typeface="宋体" pitchFamily="2" charset="-122"/>
              </a:rPr>
              <a:t>层）和资源子网（上面</a:t>
            </a:r>
            <a:r>
              <a:rPr kumimoji="1" lang="en-US" altLang="zh-CN" sz="1200" b="1" dirty="0">
                <a:latin typeface="宋体" pitchFamily="2" charset="-122"/>
                <a:ea typeface="宋体" pitchFamily="2" charset="-122"/>
              </a:rPr>
              <a:t>3</a:t>
            </a:r>
            <a:r>
              <a:rPr kumimoji="1" lang="zh-CN" altLang="en-US" sz="1200" b="1" dirty="0">
                <a:latin typeface="宋体" pitchFamily="2" charset="-122"/>
                <a:ea typeface="宋体" pitchFamily="2" charset="-122"/>
              </a:rPr>
              <a:t>层）的</a:t>
            </a:r>
            <a:r>
              <a:rPr kumimoji="1" lang="zh-CN" altLang="en-US" sz="1200" b="1" dirty="0">
                <a:solidFill>
                  <a:schemeClr val="accent1"/>
                </a:solidFill>
                <a:latin typeface="宋体" pitchFamily="2" charset="-122"/>
                <a:ea typeface="宋体" pitchFamily="2" charset="-122"/>
              </a:rPr>
              <a:t>分界线</a:t>
            </a:r>
            <a:r>
              <a:rPr kumimoji="1" lang="zh-CN" altLang="en-US" sz="1200" b="1" dirty="0">
                <a:latin typeface="宋体" pitchFamily="2" charset="-122"/>
                <a:ea typeface="宋体" pitchFamily="2" charset="-122"/>
              </a:rPr>
              <a:t>，它屏蔽通信子网的不同，使高层用户感觉不到通信子网的存在。它完成资源子网中两结点的直接逻辑通信，实现通信子网中端到端的透明传输。运输层信息的传送</a:t>
            </a:r>
            <a:r>
              <a:rPr kumimoji="1" lang="zh-CN" altLang="en-US" sz="1200" b="1" dirty="0">
                <a:solidFill>
                  <a:schemeClr val="tx2"/>
                </a:solidFill>
                <a:latin typeface="宋体" pitchFamily="2" charset="-122"/>
                <a:ea typeface="宋体" pitchFamily="2" charset="-122"/>
              </a:rPr>
              <a:t>单位是报文</a:t>
            </a:r>
            <a:r>
              <a:rPr kumimoji="1" lang="zh-CN" altLang="en-US" sz="1200" b="1" dirty="0">
                <a:latin typeface="宋体" pitchFamily="2" charset="-122"/>
                <a:ea typeface="宋体" pitchFamily="2" charset="-122"/>
              </a:rPr>
              <a:t>。传输层的基本功能是从会话层接收数据报文，并且在当所发送的报文较长时，在运输层先要把它分割成若干个报文分组，然后再交给它的下一层（即网络层）进行传输。另外，这一层还负责报文错误的确认和恢复，以确保信息的可靠传递。</a:t>
            </a:r>
            <a:endParaRPr kumimoji="1" lang="en-US" altLang="zh-CN" sz="1200" b="1" dirty="0">
              <a:latin typeface="华文细黑" pitchFamily="2" charset="-122"/>
              <a:ea typeface="华文细黑" pitchFamily="2" charset="-122"/>
            </a:endParaRPr>
          </a:p>
          <a:p>
            <a:pPr marL="0" marR="0" indent="0" algn="l" defTabSz="914400" rtl="0" eaLnBrk="1" fontAlgn="auto" latinLnBrk="0" hangingPunct="1">
              <a:lnSpc>
                <a:spcPct val="100000"/>
              </a:lnSpc>
              <a:spcBef>
                <a:spcPts val="300"/>
              </a:spcBef>
              <a:spcAft>
                <a:spcPts val="300"/>
              </a:spcAft>
              <a:buClrTx/>
              <a:buSzTx/>
              <a:buFont typeface="Wingdings" pitchFamily="2" charset="2"/>
              <a:buChar char="ü"/>
              <a:tabLst/>
              <a:defRPr/>
            </a:pPr>
            <a:r>
              <a:rPr lang="zh-CN" altLang="en-US" sz="1200" b="1" dirty="0">
                <a:solidFill>
                  <a:srgbClr val="0000FF"/>
                </a:solidFill>
                <a:latin typeface="华文细黑" pitchFamily="2" charset="-122"/>
                <a:ea typeface="华文细黑" pitchFamily="2" charset="-122"/>
                <a:cs typeface="Arial" pitchFamily="34" charset="0"/>
              </a:rPr>
              <a:t>会话层：</a:t>
            </a:r>
            <a:r>
              <a:rPr kumimoji="1" lang="zh-CN" altLang="en-US" sz="1200" b="1" dirty="0">
                <a:latin typeface="宋体" pitchFamily="2" charset="-122"/>
                <a:ea typeface="宋体" pitchFamily="2" charset="-122"/>
              </a:rPr>
              <a:t>会话层对高层提供的服务主要是“管理会话”。</a:t>
            </a:r>
          </a:p>
          <a:p>
            <a:pPr marL="0" marR="0" indent="0" algn="l" defTabSz="914400" rtl="0" eaLnBrk="1" fontAlgn="auto" latinLnBrk="0" hangingPunct="1">
              <a:lnSpc>
                <a:spcPct val="100000"/>
              </a:lnSpc>
              <a:spcBef>
                <a:spcPts val="300"/>
              </a:spcBef>
              <a:spcAft>
                <a:spcPts val="300"/>
              </a:spcAft>
              <a:buClrTx/>
              <a:buSzTx/>
              <a:buFont typeface="Wingdings" pitchFamily="2" charset="2"/>
              <a:buChar char="ü"/>
              <a:tabLst/>
              <a:defRPr/>
            </a:pPr>
            <a:r>
              <a:rPr kumimoji="1" lang="zh-CN" altLang="en-US" sz="1200" b="1" dirty="0">
                <a:latin typeface="宋体" pitchFamily="2" charset="-122"/>
                <a:ea typeface="宋体" pitchFamily="2" charset="-122"/>
              </a:rPr>
              <a:t>表示层：在计算机与计算机的用户之间进行数据交换时，并非是随机的交换数据比特流，而是交换一些有具体意义的数据信息，这些数据信息有一定的表示格式，例如表示人名用字符型数据，表示货币数量用浮点数数据等等。表示层管理这些抽象数据结构，并且在计算机内部表示和网络的标准表示法之间进行转换，也即表示层关心的是数据传送的语义和语法两个方面的内容。</a:t>
            </a:r>
            <a:endParaRPr kumimoji="1" lang="en-US" altLang="zh-CN" sz="1200" b="1" dirty="0">
              <a:latin typeface="宋体" pitchFamily="2" charset="-122"/>
              <a:ea typeface="宋体" pitchFamily="2" charset="-122"/>
            </a:endParaRPr>
          </a:p>
          <a:p>
            <a:pPr marL="0" marR="0" indent="0" algn="l" defTabSz="914400" rtl="0" eaLnBrk="1" fontAlgn="auto" latinLnBrk="0" hangingPunct="1">
              <a:lnSpc>
                <a:spcPct val="100000"/>
              </a:lnSpc>
              <a:spcBef>
                <a:spcPts val="300"/>
              </a:spcBef>
              <a:spcAft>
                <a:spcPts val="300"/>
              </a:spcAft>
              <a:buClrTx/>
              <a:buSzTx/>
              <a:buFont typeface="Wingdings" pitchFamily="2" charset="2"/>
              <a:buChar char="ü"/>
              <a:tabLst/>
              <a:defRPr/>
            </a:pPr>
            <a:r>
              <a:rPr kumimoji="1" lang="zh-CN" altLang="en-US" sz="1200" b="1" dirty="0">
                <a:latin typeface="宋体" pitchFamily="2" charset="-122"/>
                <a:ea typeface="宋体" pitchFamily="2" charset="-122"/>
              </a:rPr>
              <a:t>应用层：应用层是</a:t>
            </a:r>
            <a:r>
              <a:rPr kumimoji="1" lang="en-US" altLang="zh-CN" sz="1200" b="1" dirty="0">
                <a:latin typeface="宋体" pitchFamily="2" charset="-122"/>
                <a:ea typeface="宋体" pitchFamily="2" charset="-122"/>
              </a:rPr>
              <a:t>OSI</a:t>
            </a:r>
            <a:r>
              <a:rPr kumimoji="1" lang="zh-CN" altLang="en-US" sz="1200" b="1" dirty="0">
                <a:latin typeface="宋体" pitchFamily="2" charset="-122"/>
                <a:ea typeface="宋体" pitchFamily="2" charset="-122"/>
              </a:rPr>
              <a:t>网络协议体系结构的最高层，是计算机网络与最终用户的界面，为网络用户之间的通信提供专用的程序。如文件传输、电子邮件、网络管理、远程登录等。</a:t>
            </a:r>
            <a:endParaRPr kumimoji="1" lang="en-US" altLang="zh-CN" sz="1200" b="1" dirty="0">
              <a:latin typeface="华文细黑" pitchFamily="2" charset="-122"/>
              <a:ea typeface="华文细黑" pitchFamily="2" charset="-122"/>
            </a:endParaRPr>
          </a:p>
          <a:p>
            <a:pPr>
              <a:spcBef>
                <a:spcPts val="300"/>
              </a:spcBef>
              <a:spcAft>
                <a:spcPts val="300"/>
              </a:spcAft>
              <a:buFont typeface="Wingdings" pitchFamily="2" charset="2"/>
              <a:buChar char="ü"/>
            </a:pPr>
            <a:endParaRPr kumimoji="1" lang="en-US" altLang="zh-CN" sz="1200" b="1" dirty="0">
              <a:latin typeface="华文细黑" pitchFamily="2" charset="-122"/>
              <a:ea typeface="华文细黑" pitchFamily="2" charset="-122"/>
            </a:endParaRPr>
          </a:p>
          <a:p>
            <a:endParaRPr lang="zh-CN" altLang="en-US" dirty="0"/>
          </a:p>
        </p:txBody>
      </p:sp>
      <p:sp>
        <p:nvSpPr>
          <p:cNvPr id="4" name="灯片编号占位符 3"/>
          <p:cNvSpPr>
            <a:spLocks noGrp="1"/>
          </p:cNvSpPr>
          <p:nvPr>
            <p:ph type="sldNum" sz="quarter" idx="10"/>
          </p:nvPr>
        </p:nvSpPr>
        <p:spPr/>
        <p:txBody>
          <a:bodyPr/>
          <a:lstStyle/>
          <a:p>
            <a:fld id="{641A1A2A-E813-441E-9C62-C79E591E2B55}" type="slidenum">
              <a:rPr lang="zh-CN" altLang="en-US" smtClean="0"/>
              <a:pPr/>
              <a:t>7</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85000" lnSpcReduction="20000"/>
          </a:bodyPr>
          <a:lstStyle/>
          <a:p>
            <a:pPr>
              <a:spcBef>
                <a:spcPts val="300"/>
              </a:spcBef>
              <a:spcAft>
                <a:spcPts val="300"/>
              </a:spcAft>
              <a:buFont typeface="Wingdings" pitchFamily="2" charset="2"/>
              <a:buChar char="ü"/>
            </a:pPr>
            <a:endParaRPr kumimoji="1" lang="en-US" altLang="zh-CN" sz="1200" b="1" dirty="0">
              <a:latin typeface="华文细黑" pitchFamily="2" charset="-122"/>
              <a:ea typeface="华文细黑" pitchFamily="2" charset="-122"/>
            </a:endParaRPr>
          </a:p>
          <a:p>
            <a:endParaRPr lang="zh-CN" altLang="en-US" dirty="0"/>
          </a:p>
        </p:txBody>
      </p:sp>
      <p:sp>
        <p:nvSpPr>
          <p:cNvPr id="4" name="灯片编号占位符 3"/>
          <p:cNvSpPr>
            <a:spLocks noGrp="1"/>
          </p:cNvSpPr>
          <p:nvPr>
            <p:ph type="sldNum" sz="quarter" idx="10"/>
          </p:nvPr>
        </p:nvSpPr>
        <p:spPr/>
        <p:txBody>
          <a:bodyPr/>
          <a:lstStyle/>
          <a:p>
            <a:fld id="{641A1A2A-E813-441E-9C62-C79E591E2B55}" type="slidenum">
              <a:rPr lang="zh-CN" altLang="en-US" smtClean="0"/>
              <a:pPr/>
              <a:t>8</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85000" lnSpcReduction="20000"/>
          </a:bodyPr>
          <a:lstStyle/>
          <a:p>
            <a:pPr>
              <a:spcBef>
                <a:spcPts val="300"/>
              </a:spcBef>
              <a:spcAft>
                <a:spcPts val="300"/>
              </a:spcAft>
              <a:buFont typeface="Wingdings" pitchFamily="2" charset="2"/>
              <a:buChar char="ü"/>
            </a:pPr>
            <a:endParaRPr kumimoji="1" lang="en-US" altLang="zh-CN" sz="1200" b="1" dirty="0">
              <a:latin typeface="华文细黑" pitchFamily="2" charset="-122"/>
              <a:ea typeface="华文细黑" pitchFamily="2" charset="-122"/>
            </a:endParaRPr>
          </a:p>
          <a:p>
            <a:endParaRPr lang="zh-CN" altLang="en-US" dirty="0"/>
          </a:p>
        </p:txBody>
      </p:sp>
      <p:sp>
        <p:nvSpPr>
          <p:cNvPr id="4" name="灯片编号占位符 3"/>
          <p:cNvSpPr>
            <a:spLocks noGrp="1"/>
          </p:cNvSpPr>
          <p:nvPr>
            <p:ph type="sldNum" sz="quarter" idx="10"/>
          </p:nvPr>
        </p:nvSpPr>
        <p:spPr/>
        <p:txBody>
          <a:bodyPr/>
          <a:lstStyle/>
          <a:p>
            <a:fld id="{641A1A2A-E813-441E-9C62-C79E591E2B55}" type="slidenum">
              <a:rPr lang="zh-CN" altLang="en-US" smtClean="0"/>
              <a:pPr/>
              <a:t>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41A1A2A-E813-441E-9C62-C79E591E2B55}" type="slidenum">
              <a:rPr lang="zh-CN" altLang="en-US" smtClean="0"/>
              <a:pPr/>
              <a:t>12</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41A1A2A-E813-441E-9C62-C79E591E2B55}" type="slidenum">
              <a:rPr lang="zh-CN" altLang="en-US" smtClean="0"/>
              <a:pPr/>
              <a:t>13</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41A1A2A-E813-441E-9C62-C79E591E2B55}" type="slidenum">
              <a:rPr lang="zh-CN" altLang="en-US" smtClean="0"/>
              <a:pPr/>
              <a:t>14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xmlns="" id="{3882934B-F778-43AF-B6EE-8E9768D855DA}"/>
              </a:ext>
            </a:extLst>
          </p:cNvPr>
          <p:cNvSpPr/>
          <p:nvPr userDrawn="1"/>
        </p:nvSpPr>
        <p:spPr>
          <a:xfrm>
            <a:off x="-3175" y="6237312"/>
            <a:ext cx="9147175" cy="629072"/>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a:t>单击此处编辑母版副标题样式</a:t>
            </a:r>
            <a:endParaRPr kumimoji="0" lang="en-US"/>
          </a:p>
        </p:txBody>
      </p:sp>
      <p:sp>
        <p:nvSpPr>
          <p:cNvPr id="30" name="日期占位符 29"/>
          <p:cNvSpPr>
            <a:spLocks noGrp="1"/>
          </p:cNvSpPr>
          <p:nvPr>
            <p:ph type="dt" sz="half" idx="10"/>
          </p:nvPr>
        </p:nvSpPr>
        <p:spPr/>
        <p:txBody>
          <a:bodyPr/>
          <a:lstStyle>
            <a:lvl1pPr>
              <a:defRPr>
                <a:solidFill>
                  <a:srgbClr val="FFFFFF"/>
                </a:solidFill>
              </a:defRPr>
            </a:lvl1pPr>
            <a:extLst/>
          </a:lstStyle>
          <a:p>
            <a:fld id="{C9A03C77-6C6D-424C-AADC-567200E98A25}" type="datetimeFigureOut">
              <a:rPr lang="zh-CN" altLang="en-US" smtClean="0"/>
              <a:pPr/>
              <a:t>2019/10/21</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9548BD0B-0607-40D4-8E89-53F685825ED3}" type="slidenum">
              <a:rPr lang="zh-CN" altLang="en-US" smtClean="0"/>
              <a:pPr/>
              <a:t>‹#›</a:t>
            </a:fld>
            <a:endParaRPr lang="zh-CN" altLang="en-US"/>
          </a:p>
        </p:txBody>
      </p:sp>
      <p:pic>
        <p:nvPicPr>
          <p:cNvPr id="14" name="Picture 3" descr="E:\云物流服务平台资料\云计算1.jpg">
            <a:extLst>
              <a:ext uri="{FF2B5EF4-FFF2-40B4-BE49-F238E27FC236}">
                <a16:creationId xmlns:a16="http://schemas.microsoft.com/office/drawing/2014/main" xmlns="" id="{571756EB-753B-4D76-9787-C1B03672270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4836" y="1640"/>
            <a:ext cx="4569163" cy="133913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5" descr="E:\云物流服务平台资料\云计算3.jpg">
            <a:extLst>
              <a:ext uri="{FF2B5EF4-FFF2-40B4-BE49-F238E27FC236}">
                <a16:creationId xmlns:a16="http://schemas.microsoft.com/office/drawing/2014/main" xmlns="" id="{83B7621E-2994-4B76-BD0A-F41A9809436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75" y="1"/>
            <a:ext cx="4578350" cy="13407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C9A03C77-6C6D-424C-AADC-567200E98A25}" type="datetimeFigureOut">
              <a:rPr lang="zh-CN" altLang="en-US" smtClean="0"/>
              <a:pPr/>
              <a:t>2019/10/21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48BD0B-0607-40D4-8E89-53F685825ED3}"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C9A03C77-6C6D-424C-AADC-567200E98A25}" type="datetimeFigureOut">
              <a:rPr lang="zh-CN" altLang="en-US" smtClean="0"/>
              <a:pPr/>
              <a:t>2019/10/21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48BD0B-0607-40D4-8E89-53F685825ED3}"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2" name="Picture 43" descr="shen7_03"/>
          <p:cNvPicPr>
            <a:picLocks noChangeAspect="1" noChangeArrowheads="1"/>
          </p:cNvPicPr>
          <p:nvPr userDrawn="1"/>
        </p:nvPicPr>
        <p:blipFill>
          <a:blip r:embed="rId2" cstate="print"/>
          <a:srcRect/>
          <a:stretch>
            <a:fillRect/>
          </a:stretch>
        </p:blipFill>
        <p:spPr bwMode="auto">
          <a:xfrm>
            <a:off x="6924800" y="282377"/>
            <a:ext cx="2088232" cy="554335"/>
          </a:xfrm>
          <a:prstGeom prst="rect">
            <a:avLst/>
          </a:prstGeom>
          <a:noFill/>
          <a:ln w="9525">
            <a:noFill/>
            <a:miter lim="800000"/>
            <a:headEnd/>
            <a:tailEnd/>
          </a:ln>
        </p:spPr>
      </p:pic>
      <p:sp>
        <p:nvSpPr>
          <p:cNvPr id="3" name="内容占位符 2"/>
          <p:cNvSpPr>
            <a:spLocks noGrp="1"/>
          </p:cNvSpPr>
          <p:nvPr>
            <p:ph idx="1"/>
          </p:nvPr>
        </p:nvSpPr>
        <p:spPr>
          <a:xfrm>
            <a:off x="395536" y="1052736"/>
            <a:ext cx="8229600" cy="5026563"/>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C9A03C77-6C6D-424C-AADC-567200E98A25}" type="datetimeFigureOut">
              <a:rPr lang="zh-CN" altLang="en-US" smtClean="0"/>
              <a:pPr/>
              <a:t>2019/10/21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48BD0B-0607-40D4-8E89-53F685825ED3}" type="slidenum">
              <a:rPr lang="zh-CN" altLang="en-US" smtClean="0"/>
              <a:pPr/>
              <a:t>‹#›</a:t>
            </a:fld>
            <a:endParaRPr lang="zh-CN" altLang="en-US" dirty="0"/>
          </a:p>
        </p:txBody>
      </p:sp>
      <p:sp>
        <p:nvSpPr>
          <p:cNvPr id="7" name="标题 6"/>
          <p:cNvSpPr>
            <a:spLocks noGrp="1"/>
          </p:cNvSpPr>
          <p:nvPr>
            <p:ph type="title"/>
          </p:nvPr>
        </p:nvSpPr>
        <p:spPr>
          <a:xfrm>
            <a:off x="404948" y="142758"/>
            <a:ext cx="8229600" cy="778098"/>
          </a:xfrm>
        </p:spPr>
        <p:txBody>
          <a:bodyPr rtlCol="0">
            <a:normAutofit/>
          </a:bodyPr>
          <a:lstStyle>
            <a:lvl1pPr>
              <a:defRPr sz="4000">
                <a:solidFill>
                  <a:srgbClr val="FF0000"/>
                </a:solidFill>
              </a:defRPr>
            </a:lvl1pPr>
            <a:extLst/>
          </a:lstStyle>
          <a:p>
            <a:r>
              <a:rPr kumimoji="0" lang="zh-CN" altLang="en-US" dirty="0"/>
              <a:t>单击此处编辑母版标题样式</a:t>
            </a:r>
            <a:endParaRPr kumimoji="0" lang="en-US" dirty="0"/>
          </a:p>
        </p:txBody>
      </p:sp>
      <p:cxnSp>
        <p:nvCxnSpPr>
          <p:cNvPr id="9" name="直接连接符 8"/>
          <p:cNvCxnSpPr/>
          <p:nvPr userDrawn="1"/>
        </p:nvCxnSpPr>
        <p:spPr>
          <a:xfrm>
            <a:off x="323528" y="993791"/>
            <a:ext cx="8496944"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251520" y="6381328"/>
            <a:ext cx="504056" cy="369332"/>
          </a:xfrm>
          <a:prstGeom prst="rect">
            <a:avLst/>
          </a:prstGeom>
          <a:noFill/>
        </p:spPr>
        <p:txBody>
          <a:bodyPr wrap="square" rtlCol="0">
            <a:spAutoFit/>
          </a:bodyPr>
          <a:lstStyle/>
          <a:p>
            <a:fld id="{412936E2-E68A-4693-A9BD-61C525D57B06}" type="slidenum">
              <a:rPr lang="zh-CN" altLang="en-US" smtClean="0"/>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C9A03C77-6C6D-424C-AADC-567200E98A25}" type="datetimeFigureOut">
              <a:rPr lang="zh-CN" altLang="en-US" smtClean="0"/>
              <a:pPr/>
              <a:t>2019/10/21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48BD0B-0607-40D4-8E89-53F685825ED3}"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C9A03C77-6C6D-424C-AADC-567200E98A25}" type="datetimeFigureOut">
              <a:rPr lang="zh-CN" altLang="en-US" smtClean="0"/>
              <a:pPr/>
              <a:t>2019/10/21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548BD0B-0607-40D4-8E89-53F685825ED3}" type="slidenum">
              <a:rPr lang="zh-CN" altLang="en-US" smtClean="0"/>
              <a:pPr/>
              <a:t>‹#›</a:t>
            </a:fld>
            <a:endParaRPr lang="zh-CN" altLang="en-US"/>
          </a:p>
        </p:txBody>
      </p:sp>
      <p:sp>
        <p:nvSpPr>
          <p:cNvPr id="8" name="标题 7"/>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C9A03C77-6C6D-424C-AADC-567200E98A25}" type="datetimeFigureOut">
              <a:rPr lang="zh-CN" altLang="en-US" smtClean="0"/>
              <a:pPr/>
              <a:t>2019/10/21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548BD0B-0607-40D4-8E89-53F685825ED3}"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9A03C77-6C6D-424C-AADC-567200E98A25}" type="datetimeFigureOut">
              <a:rPr lang="zh-CN" altLang="en-US" smtClean="0"/>
              <a:pPr/>
              <a:t>2019/10/21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548BD0B-0607-40D4-8E89-53F685825ED3}" type="slidenum">
              <a:rPr lang="zh-CN" altLang="en-US" smtClean="0"/>
              <a:pPr/>
              <a:t>‹#›</a:t>
            </a:fld>
            <a:endParaRPr lang="zh-CN" altLang="en-US"/>
          </a:p>
        </p:txBody>
      </p:sp>
      <p:sp>
        <p:nvSpPr>
          <p:cNvPr id="6" name="标题 5"/>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9A03C77-6C6D-424C-AADC-567200E98A25}" type="datetimeFigureOut">
              <a:rPr lang="zh-CN" altLang="en-US" smtClean="0"/>
              <a:pPr/>
              <a:t>2019/10/21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548BD0B-0607-40D4-8E89-53F685825ED3}"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fld id="{C9A03C77-6C6D-424C-AADC-567200E98A25}" type="datetimeFigureOut">
              <a:rPr lang="zh-CN" altLang="en-US" smtClean="0"/>
              <a:pPr/>
              <a:t>2019/10/21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548BD0B-0607-40D4-8E89-53F685825ED3}"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C9A03C77-6C6D-424C-AADC-567200E98A25}" type="datetimeFigureOut">
              <a:rPr lang="zh-CN" altLang="en-US" smtClean="0"/>
              <a:pPr/>
              <a:t>2019/10/21</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9548BD0B-0607-40D4-8E89-53F685825ED3}"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9A03C77-6C6D-424C-AADC-567200E98A25}" type="datetimeFigureOut">
              <a:rPr lang="zh-CN" altLang="en-US" smtClean="0"/>
              <a:pPr/>
              <a:t>2019/10/21</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548BD0B-0607-40D4-8E89-53F685825ED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baike.baidu.com/view/635005.htm" TargetMode="External"/><Relationship Id="rId2" Type="http://schemas.openxmlformats.org/officeDocument/2006/relationships/hyperlink" Target="http://baike.baidu.com/view/185322.ht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052736"/>
            <a:ext cx="7772400" cy="1829761"/>
          </a:xfrm>
        </p:spPr>
        <p:txBody>
          <a:bodyPr/>
          <a:lstStyle/>
          <a:p>
            <a:pPr algn="ctr"/>
            <a:r>
              <a:rPr lang="en-US" altLang="zh-CN" dirty="0">
                <a:solidFill>
                  <a:srgbClr val="FF0000"/>
                </a:solidFill>
              </a:rPr>
              <a:t>Java</a:t>
            </a:r>
            <a:r>
              <a:rPr lang="zh-CN" altLang="en-US" dirty="0">
                <a:solidFill>
                  <a:srgbClr val="FF0000"/>
                </a:solidFill>
              </a:rPr>
              <a:t>程序设计</a:t>
            </a:r>
          </a:p>
        </p:txBody>
      </p:sp>
      <p:sp>
        <p:nvSpPr>
          <p:cNvPr id="3" name="副标题 2"/>
          <p:cNvSpPr>
            <a:spLocks noGrp="1"/>
          </p:cNvSpPr>
          <p:nvPr>
            <p:ph type="subTitle" idx="1"/>
          </p:nvPr>
        </p:nvSpPr>
        <p:spPr>
          <a:xfrm>
            <a:off x="685800" y="3827630"/>
            <a:ext cx="7772400" cy="1257554"/>
          </a:xfrm>
        </p:spPr>
        <p:txBody>
          <a:bodyPr>
            <a:normAutofit fontScale="92500" lnSpcReduction="10000"/>
          </a:bodyPr>
          <a:lstStyle/>
          <a:p>
            <a:pPr algn="ctr"/>
            <a:r>
              <a:rPr lang="zh-CN" altLang="en-US" dirty="0">
                <a:solidFill>
                  <a:srgbClr val="0000FF"/>
                </a:solidFill>
              </a:rPr>
              <a:t>孟凡超</a:t>
            </a:r>
            <a:endParaRPr lang="en-US" altLang="zh-CN" dirty="0">
              <a:solidFill>
                <a:srgbClr val="0000FF"/>
              </a:solidFill>
            </a:endParaRPr>
          </a:p>
          <a:p>
            <a:pPr algn="ctr"/>
            <a:r>
              <a:rPr lang="zh-CN" altLang="en-US" dirty="0">
                <a:solidFill>
                  <a:srgbClr val="0000FF"/>
                </a:solidFill>
              </a:rPr>
              <a:t>哈尔滨工业大学</a:t>
            </a:r>
            <a:r>
              <a:rPr lang="en-US" altLang="zh-CN" dirty="0">
                <a:solidFill>
                  <a:srgbClr val="0000FF"/>
                </a:solidFill>
              </a:rPr>
              <a:t>(</a:t>
            </a:r>
            <a:r>
              <a:rPr lang="zh-CN" altLang="en-US" dirty="0">
                <a:solidFill>
                  <a:srgbClr val="0000FF"/>
                </a:solidFill>
              </a:rPr>
              <a:t>威海</a:t>
            </a:r>
            <a:r>
              <a:rPr lang="en-US" altLang="zh-CN" dirty="0">
                <a:solidFill>
                  <a:srgbClr val="0000FF"/>
                </a:solidFill>
              </a:rPr>
              <a:t>)</a:t>
            </a:r>
            <a:r>
              <a:rPr lang="zh-CN" altLang="en-US" dirty="0">
                <a:solidFill>
                  <a:srgbClr val="0000FF"/>
                </a:solidFill>
              </a:rPr>
              <a:t>计算机科学与技术学院</a:t>
            </a:r>
            <a:endParaRPr lang="en-US" altLang="zh-CN" dirty="0">
              <a:solidFill>
                <a:srgbClr val="0000FF"/>
              </a:solidFill>
            </a:endParaRPr>
          </a:p>
          <a:p>
            <a:pPr algn="ctr"/>
            <a:r>
              <a:rPr lang="en-US" altLang="zh-CN" dirty="0">
                <a:solidFill>
                  <a:srgbClr val="0000FF"/>
                </a:solidFill>
              </a:rPr>
              <a:t>fcmeng@hit.edu.cn</a:t>
            </a:r>
          </a:p>
          <a:p>
            <a:pPr algn="ct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12.1</a:t>
            </a:r>
            <a:r>
              <a:rPr lang="zh-CN" altLang="en-US" dirty="0"/>
              <a:t>概述</a:t>
            </a:r>
          </a:p>
        </p:txBody>
      </p:sp>
      <p:sp>
        <p:nvSpPr>
          <p:cNvPr id="5" name="TextBox 4"/>
          <p:cNvSpPr txBox="1"/>
          <p:nvPr/>
        </p:nvSpPr>
        <p:spPr>
          <a:xfrm>
            <a:off x="323528" y="980728"/>
            <a:ext cx="8496944" cy="3631763"/>
          </a:xfrm>
          <a:prstGeom prst="rect">
            <a:avLst/>
          </a:prstGeom>
          <a:noFill/>
        </p:spPr>
        <p:txBody>
          <a:bodyPr wrap="square" rtlCol="0">
            <a:spAutoFit/>
          </a:bodyPr>
          <a:lstStyle/>
          <a:p>
            <a:pPr>
              <a:spcBef>
                <a:spcPts val="300"/>
              </a:spcBef>
              <a:spcAft>
                <a:spcPts val="300"/>
              </a:spcAft>
              <a:buFont typeface="Wingdings" pitchFamily="2" charset="2"/>
              <a:buChar char="Ø"/>
            </a:pPr>
            <a:r>
              <a:rPr lang="en-US" altLang="zh-CN" sz="2800" b="1" dirty="0">
                <a:solidFill>
                  <a:srgbClr val="0000FF"/>
                </a:solidFill>
                <a:latin typeface="Arial" pitchFamily="34" charset="0"/>
                <a:ea typeface="华文细黑" pitchFamily="2" charset="-122"/>
                <a:cs typeface="Arial" pitchFamily="34" charset="0"/>
              </a:rPr>
              <a:t>TCP/IP</a:t>
            </a:r>
            <a:r>
              <a:rPr lang="zh-CN" altLang="en-US" sz="2800" b="1" dirty="0">
                <a:solidFill>
                  <a:srgbClr val="0000FF"/>
                </a:solidFill>
                <a:latin typeface="Arial" pitchFamily="34" charset="0"/>
                <a:ea typeface="华文细黑" pitchFamily="2" charset="-122"/>
                <a:cs typeface="Arial" pitchFamily="34" charset="0"/>
              </a:rPr>
              <a:t>网络参考模型</a:t>
            </a:r>
            <a:endParaRPr lang="en-US" altLang="zh-CN" sz="2800" b="1" dirty="0">
              <a:solidFill>
                <a:srgbClr val="0000FF"/>
              </a:solidFill>
              <a:latin typeface="Arial" pitchFamily="34" charset="0"/>
              <a:ea typeface="华文细黑" pitchFamily="2" charset="-122"/>
              <a:cs typeface="Arial" pitchFamily="34" charset="0"/>
            </a:endParaRPr>
          </a:p>
          <a:p>
            <a:pPr marL="457200" indent="-457200">
              <a:spcBef>
                <a:spcPts val="300"/>
              </a:spcBef>
              <a:spcAft>
                <a:spcPts val="300"/>
              </a:spcAft>
              <a:buFont typeface="Wingdings" panose="05000000000000000000" pitchFamily="2" charset="2"/>
              <a:buChar char="ü"/>
            </a:pPr>
            <a:r>
              <a:rPr lang="en-US" altLang="zh-CN" sz="2600" dirty="0">
                <a:latin typeface="Arial" pitchFamily="34" charset="0"/>
                <a:ea typeface="华文细黑" pitchFamily="2" charset="-122"/>
                <a:cs typeface="Arial" pitchFamily="34" charset="0"/>
              </a:rPr>
              <a:t>TCP/IP</a:t>
            </a:r>
            <a:r>
              <a:rPr lang="zh-CN" altLang="en-US" sz="2600" dirty="0">
                <a:latin typeface="Arial" pitchFamily="34" charset="0"/>
                <a:ea typeface="华文细黑" pitchFamily="2" charset="-122"/>
                <a:cs typeface="Arial" pitchFamily="34" charset="0"/>
              </a:rPr>
              <a:t>参考模型是计算机网络的祖父</a:t>
            </a:r>
            <a:r>
              <a:rPr lang="en-US" altLang="zh-CN" sz="2600" dirty="0">
                <a:latin typeface="Arial" pitchFamily="34" charset="0"/>
                <a:ea typeface="华文细黑" pitchFamily="2" charset="-122"/>
                <a:cs typeface="Arial" pitchFamily="34" charset="0"/>
              </a:rPr>
              <a:t>ARPANET</a:t>
            </a:r>
            <a:r>
              <a:rPr lang="zh-CN" altLang="en-US" sz="2600" dirty="0">
                <a:latin typeface="Arial" pitchFamily="34" charset="0"/>
                <a:ea typeface="华文细黑" pitchFamily="2" charset="-122"/>
                <a:cs typeface="Arial" pitchFamily="34" charset="0"/>
              </a:rPr>
              <a:t>和其后继的因特网使用的参考模型</a:t>
            </a:r>
            <a:r>
              <a:rPr lang="zh-CN" altLang="en-US" sz="2600" dirty="0" smtClean="0">
                <a:latin typeface="Arial" pitchFamily="34" charset="0"/>
                <a:ea typeface="华文细黑" pitchFamily="2" charset="-122"/>
                <a:cs typeface="Arial" pitchFamily="34" charset="0"/>
              </a:rPr>
              <a:t>。</a:t>
            </a:r>
            <a:endParaRPr lang="en-US" altLang="zh-CN" sz="2600" dirty="0">
              <a:latin typeface="Arial" pitchFamily="34" charset="0"/>
              <a:ea typeface="华文细黑" pitchFamily="2" charset="-122"/>
              <a:cs typeface="Arial" pitchFamily="34" charset="0"/>
            </a:endParaRPr>
          </a:p>
          <a:p>
            <a:pPr marL="457200" indent="-457200">
              <a:spcBef>
                <a:spcPts val="300"/>
              </a:spcBef>
              <a:spcAft>
                <a:spcPts val="300"/>
              </a:spcAft>
              <a:buFont typeface="Wingdings" panose="05000000000000000000" pitchFamily="2" charset="2"/>
              <a:buChar char="ü"/>
            </a:pPr>
            <a:r>
              <a:rPr lang="en-US" altLang="zh-CN" sz="2600" dirty="0" smtClean="0">
                <a:latin typeface="Arial" pitchFamily="34" charset="0"/>
                <a:ea typeface="华文细黑" pitchFamily="2" charset="-122"/>
                <a:cs typeface="Arial" pitchFamily="34" charset="0"/>
              </a:rPr>
              <a:t>TCP/IP</a:t>
            </a:r>
            <a:r>
              <a:rPr lang="zh-CN" altLang="en-US" sz="2600" dirty="0">
                <a:latin typeface="Arial" pitchFamily="34" charset="0"/>
                <a:ea typeface="华文细黑" pitchFamily="2" charset="-122"/>
                <a:cs typeface="Arial" pitchFamily="34" charset="0"/>
              </a:rPr>
              <a:t>是一组用于实现网络互连的</a:t>
            </a:r>
            <a:r>
              <a:rPr lang="zh-CN" altLang="en-US" sz="2600" dirty="0">
                <a:latin typeface="Arial" pitchFamily="34" charset="0"/>
                <a:ea typeface="华文细黑" pitchFamily="2" charset="-122"/>
                <a:cs typeface="Arial" pitchFamily="34" charset="0"/>
                <a:hlinkClick r:id="rId2" action="ppaction://hlinkfile"/>
              </a:rPr>
              <a:t>通信协议</a:t>
            </a:r>
            <a:r>
              <a:rPr lang="zh-CN" altLang="en-US" sz="2600" dirty="0" smtClean="0">
                <a:latin typeface="Arial" pitchFamily="34" charset="0"/>
                <a:ea typeface="华文细黑" pitchFamily="2" charset="-122"/>
                <a:cs typeface="Arial" pitchFamily="34" charset="0"/>
              </a:rPr>
              <a:t>。</a:t>
            </a:r>
            <a:endParaRPr lang="en-US" altLang="zh-CN" sz="2600" dirty="0">
              <a:latin typeface="Arial" pitchFamily="34" charset="0"/>
              <a:ea typeface="华文细黑" pitchFamily="2" charset="-122"/>
              <a:cs typeface="Arial" pitchFamily="34" charset="0"/>
            </a:endParaRPr>
          </a:p>
          <a:p>
            <a:pPr marL="457200" indent="-457200">
              <a:spcBef>
                <a:spcPts val="300"/>
              </a:spcBef>
              <a:spcAft>
                <a:spcPts val="300"/>
              </a:spcAft>
              <a:buFont typeface="Wingdings" panose="05000000000000000000" pitchFamily="2" charset="2"/>
              <a:buChar char="ü"/>
            </a:pPr>
            <a:r>
              <a:rPr lang="en-US" altLang="zh-CN" sz="2600" dirty="0" smtClean="0">
                <a:latin typeface="Arial" pitchFamily="34" charset="0"/>
                <a:ea typeface="华文细黑" pitchFamily="2" charset="-122"/>
                <a:cs typeface="Arial" pitchFamily="34" charset="0"/>
              </a:rPr>
              <a:t>Internet</a:t>
            </a:r>
            <a:r>
              <a:rPr lang="zh-CN" altLang="en-US" sz="2600" dirty="0">
                <a:latin typeface="Arial" pitchFamily="34" charset="0"/>
                <a:ea typeface="华文细黑" pitchFamily="2" charset="-122"/>
                <a:cs typeface="Arial" pitchFamily="34" charset="0"/>
                <a:hlinkClick r:id="rId3" action="ppaction://hlinkfile"/>
              </a:rPr>
              <a:t>网络体系结构</a:t>
            </a:r>
            <a:r>
              <a:rPr lang="zh-CN" altLang="en-US" sz="2600" dirty="0">
                <a:latin typeface="Arial" pitchFamily="34" charset="0"/>
                <a:ea typeface="华文细黑" pitchFamily="2" charset="-122"/>
                <a:cs typeface="Arial" pitchFamily="34" charset="0"/>
              </a:rPr>
              <a:t>以</a:t>
            </a:r>
            <a:r>
              <a:rPr lang="en-US" altLang="zh-CN" sz="2600" dirty="0">
                <a:latin typeface="Arial" pitchFamily="34" charset="0"/>
                <a:ea typeface="华文细黑" pitchFamily="2" charset="-122"/>
                <a:cs typeface="Arial" pitchFamily="34" charset="0"/>
              </a:rPr>
              <a:t>TCP/IP</a:t>
            </a:r>
            <a:r>
              <a:rPr lang="zh-CN" altLang="en-US" sz="2600" dirty="0">
                <a:latin typeface="Arial" pitchFamily="34" charset="0"/>
                <a:ea typeface="华文细黑" pitchFamily="2" charset="-122"/>
                <a:cs typeface="Arial" pitchFamily="34" charset="0"/>
              </a:rPr>
              <a:t>为核心</a:t>
            </a:r>
            <a:r>
              <a:rPr lang="zh-CN" altLang="en-US" sz="2600" dirty="0" smtClean="0">
                <a:latin typeface="Arial" pitchFamily="34" charset="0"/>
                <a:ea typeface="华文细黑" pitchFamily="2" charset="-122"/>
                <a:cs typeface="Arial" pitchFamily="34" charset="0"/>
              </a:rPr>
              <a:t>。</a:t>
            </a:r>
            <a:endParaRPr lang="en-US" altLang="zh-CN" sz="2600" dirty="0">
              <a:latin typeface="Arial" pitchFamily="34" charset="0"/>
              <a:ea typeface="华文细黑" pitchFamily="2" charset="-122"/>
              <a:cs typeface="Arial" pitchFamily="34" charset="0"/>
            </a:endParaRPr>
          </a:p>
          <a:p>
            <a:pPr marL="457200" indent="-457200">
              <a:spcBef>
                <a:spcPts val="300"/>
              </a:spcBef>
              <a:spcAft>
                <a:spcPts val="300"/>
              </a:spcAft>
              <a:buFont typeface="Wingdings" panose="05000000000000000000" pitchFamily="2" charset="2"/>
              <a:buChar char="ü"/>
            </a:pPr>
            <a:r>
              <a:rPr lang="zh-CN" altLang="en-US" sz="2600" dirty="0" smtClean="0">
                <a:latin typeface="Arial" pitchFamily="34" charset="0"/>
                <a:ea typeface="华文细黑" pitchFamily="2" charset="-122"/>
                <a:cs typeface="Arial" pitchFamily="34" charset="0"/>
              </a:rPr>
              <a:t>基于</a:t>
            </a:r>
            <a:r>
              <a:rPr lang="en-US" altLang="zh-CN" sz="2600" dirty="0">
                <a:latin typeface="Arial" pitchFamily="34" charset="0"/>
                <a:ea typeface="华文细黑" pitchFamily="2" charset="-122"/>
                <a:cs typeface="Arial" pitchFamily="34" charset="0"/>
              </a:rPr>
              <a:t>TCP/IP</a:t>
            </a:r>
            <a:r>
              <a:rPr lang="zh-CN" altLang="en-US" sz="2600" dirty="0">
                <a:latin typeface="Arial" pitchFamily="34" charset="0"/>
                <a:ea typeface="华文细黑" pitchFamily="2" charset="-122"/>
                <a:cs typeface="Arial" pitchFamily="34" charset="0"/>
              </a:rPr>
              <a:t>的参考模型将协议分成五个层次，它们分别是：应用层、传输层、网络层、数据链路层、物理层。</a:t>
            </a:r>
            <a:endParaRPr lang="en-US" altLang="zh-CN" sz="2600" b="1" dirty="0">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12.1</a:t>
            </a:r>
            <a:r>
              <a:rPr lang="zh-CN" altLang="en-US" dirty="0"/>
              <a:t>概述</a:t>
            </a:r>
          </a:p>
        </p:txBody>
      </p:sp>
      <p:graphicFrame>
        <p:nvGraphicFramePr>
          <p:cNvPr id="7" name="表格 6"/>
          <p:cNvGraphicFramePr>
            <a:graphicFrameLocks noGrp="1"/>
          </p:cNvGraphicFramePr>
          <p:nvPr>
            <p:extLst>
              <p:ext uri="{D42A27DB-BD31-4B8C-83A1-F6EECF244321}">
                <p14:modId xmlns:p14="http://schemas.microsoft.com/office/powerpoint/2010/main" val="610405049"/>
              </p:ext>
            </p:extLst>
          </p:nvPr>
        </p:nvGraphicFramePr>
        <p:xfrm>
          <a:off x="1187624" y="1772816"/>
          <a:ext cx="5976664" cy="3657600"/>
        </p:xfrm>
        <a:graphic>
          <a:graphicData uri="http://schemas.openxmlformats.org/drawingml/2006/table">
            <a:tbl>
              <a:tblPr firstRow="1" bandRow="1">
                <a:tableStyleId>{5C22544A-7EE6-4342-B048-85BDC9FD1C3A}</a:tableStyleId>
              </a:tblPr>
              <a:tblGrid>
                <a:gridCol w="2988332">
                  <a:extLst>
                    <a:ext uri="{9D8B030D-6E8A-4147-A177-3AD203B41FA5}">
                      <a16:colId xmlns:a16="http://schemas.microsoft.com/office/drawing/2014/main" xmlns="" val="20000"/>
                    </a:ext>
                  </a:extLst>
                </a:gridCol>
                <a:gridCol w="2988332">
                  <a:extLst>
                    <a:ext uri="{9D8B030D-6E8A-4147-A177-3AD203B41FA5}">
                      <a16:colId xmlns:a16="http://schemas.microsoft.com/office/drawing/2014/main" xmlns="" val="20001"/>
                    </a:ext>
                  </a:extLst>
                </a:gridCol>
              </a:tblGrid>
              <a:tr h="370840">
                <a:tc>
                  <a:txBody>
                    <a:bodyPr/>
                    <a:lstStyle/>
                    <a:p>
                      <a:pPr algn="ctr"/>
                      <a:r>
                        <a:rPr lang="en-US" altLang="zh-CN" sz="2400" dirty="0"/>
                        <a:t>OSI</a:t>
                      </a:r>
                      <a:r>
                        <a:rPr lang="zh-CN" altLang="en-US" sz="2400" dirty="0"/>
                        <a:t>参考模型</a:t>
                      </a:r>
                    </a:p>
                  </a:txBody>
                  <a:tcPr/>
                </a:tc>
                <a:tc>
                  <a:txBody>
                    <a:bodyPr/>
                    <a:lstStyle/>
                    <a:p>
                      <a:pPr algn="ctr"/>
                      <a:r>
                        <a:rPr lang="en-US" altLang="zh-CN" sz="2400" dirty="0"/>
                        <a:t>TCP/IP</a:t>
                      </a:r>
                      <a:r>
                        <a:rPr lang="zh-CN" altLang="en-US" sz="2400" dirty="0"/>
                        <a:t>参考模型</a:t>
                      </a:r>
                    </a:p>
                  </a:txBody>
                  <a:tcPr/>
                </a:tc>
                <a:extLst>
                  <a:ext uri="{0D108BD9-81ED-4DB2-BD59-A6C34878D82A}">
                    <a16:rowId xmlns:a16="http://schemas.microsoft.com/office/drawing/2014/main" xmlns="" val="10000"/>
                  </a:ext>
                </a:extLst>
              </a:tr>
              <a:tr h="370840">
                <a:tc>
                  <a:txBody>
                    <a:bodyPr/>
                    <a:lstStyle/>
                    <a:p>
                      <a:pPr algn="ctr"/>
                      <a:r>
                        <a:rPr lang="zh-CN" altLang="en-US" sz="2400" dirty="0"/>
                        <a:t>应用层</a:t>
                      </a:r>
                    </a:p>
                  </a:txBody>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dirty="0">
                          <a:solidFill>
                            <a:srgbClr val="FF0000"/>
                          </a:solidFill>
                        </a:rPr>
                        <a:t>应用层</a:t>
                      </a:r>
                    </a:p>
                  </a:txBody>
                  <a:tcPr/>
                </a:tc>
                <a:extLst>
                  <a:ext uri="{0D108BD9-81ED-4DB2-BD59-A6C34878D82A}">
                    <a16:rowId xmlns:a16="http://schemas.microsoft.com/office/drawing/2014/main" xmlns="" val="10001"/>
                  </a:ext>
                </a:extLst>
              </a:tr>
              <a:tr h="370840">
                <a:tc>
                  <a:txBody>
                    <a:bodyPr/>
                    <a:lstStyle/>
                    <a:p>
                      <a:pPr algn="ctr"/>
                      <a:r>
                        <a:rPr lang="zh-CN" altLang="en-US" sz="2400" dirty="0"/>
                        <a:t>表示层</a:t>
                      </a:r>
                    </a:p>
                  </a:txBody>
                  <a:tcPr/>
                </a:tc>
                <a:tc vMerge="1">
                  <a:txBody>
                    <a:bodyPr/>
                    <a:lstStyle/>
                    <a:p>
                      <a:pPr algn="ctr"/>
                      <a:endParaRPr lang="zh-CN" altLang="en-US" sz="2400" dirty="0"/>
                    </a:p>
                  </a:txBody>
                  <a:tcPr/>
                </a:tc>
                <a:extLst>
                  <a:ext uri="{0D108BD9-81ED-4DB2-BD59-A6C34878D82A}">
                    <a16:rowId xmlns:a16="http://schemas.microsoft.com/office/drawing/2014/main" xmlns="" val="10002"/>
                  </a:ext>
                </a:extLst>
              </a:tr>
              <a:tr h="370840">
                <a:tc>
                  <a:txBody>
                    <a:bodyPr/>
                    <a:lstStyle/>
                    <a:p>
                      <a:pPr algn="ctr"/>
                      <a:r>
                        <a:rPr lang="zh-CN" altLang="en-US" sz="2400" dirty="0"/>
                        <a:t>对话层</a:t>
                      </a:r>
                    </a:p>
                  </a:txBody>
                  <a:tcPr/>
                </a:tc>
                <a:tc vMerge="1">
                  <a:txBody>
                    <a:bodyPr/>
                    <a:lstStyle/>
                    <a:p>
                      <a:pPr algn="ctr"/>
                      <a:endParaRPr lang="zh-CN" altLang="en-US" sz="2400" dirty="0"/>
                    </a:p>
                  </a:txBody>
                  <a:tcPr/>
                </a:tc>
                <a:extLst>
                  <a:ext uri="{0D108BD9-81ED-4DB2-BD59-A6C34878D82A}">
                    <a16:rowId xmlns:a16="http://schemas.microsoft.com/office/drawing/2014/main" xmlns="" val="10003"/>
                  </a:ext>
                </a:extLst>
              </a:tr>
              <a:tr h="370840">
                <a:tc>
                  <a:txBody>
                    <a:bodyPr/>
                    <a:lstStyle/>
                    <a:p>
                      <a:pPr algn="ctr"/>
                      <a:r>
                        <a:rPr lang="zh-CN" altLang="en-US" sz="2400" dirty="0"/>
                        <a:t>传输层</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FF0000"/>
                          </a:solidFill>
                        </a:rPr>
                        <a:t>传输层</a:t>
                      </a:r>
                    </a:p>
                  </a:txBody>
                  <a:tcPr/>
                </a:tc>
                <a:extLst>
                  <a:ext uri="{0D108BD9-81ED-4DB2-BD59-A6C34878D82A}">
                    <a16:rowId xmlns:a16="http://schemas.microsoft.com/office/drawing/2014/main" xmlns="" val="10004"/>
                  </a:ext>
                </a:extLst>
              </a:tr>
              <a:tr h="370840">
                <a:tc>
                  <a:txBody>
                    <a:bodyPr/>
                    <a:lstStyle/>
                    <a:p>
                      <a:pPr algn="ctr"/>
                      <a:r>
                        <a:rPr lang="zh-CN" altLang="en-US" sz="2400" dirty="0"/>
                        <a:t>网络层</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FF0000"/>
                          </a:solidFill>
                        </a:rPr>
                        <a:t>网络层</a:t>
                      </a:r>
                    </a:p>
                  </a:txBody>
                  <a:tcPr/>
                </a:tc>
                <a:extLst>
                  <a:ext uri="{0D108BD9-81ED-4DB2-BD59-A6C34878D82A}">
                    <a16:rowId xmlns:a16="http://schemas.microsoft.com/office/drawing/2014/main" xmlns="" val="10005"/>
                  </a:ext>
                </a:extLst>
              </a:tr>
              <a:tr h="370840">
                <a:tc>
                  <a:txBody>
                    <a:bodyPr/>
                    <a:lstStyle/>
                    <a:p>
                      <a:pPr algn="ctr"/>
                      <a:r>
                        <a:rPr lang="zh-CN" altLang="en-US" sz="2400" dirty="0"/>
                        <a:t>数据链路层</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dirty="0">
                          <a:solidFill>
                            <a:srgbClr val="FF0000"/>
                          </a:solidFill>
                        </a:rPr>
                        <a:t>数据链路层</a:t>
                      </a:r>
                    </a:p>
                  </a:txBody>
                  <a:tcPr/>
                </a:tc>
                <a:extLst>
                  <a:ext uri="{0D108BD9-81ED-4DB2-BD59-A6C34878D82A}">
                    <a16:rowId xmlns:a16="http://schemas.microsoft.com/office/drawing/2014/main" xmlns="" val="10006"/>
                  </a:ext>
                </a:extLst>
              </a:tr>
              <a:tr h="370840">
                <a:tc>
                  <a:txBody>
                    <a:bodyPr/>
                    <a:lstStyle/>
                    <a:p>
                      <a:pPr algn="ctr"/>
                      <a:r>
                        <a:rPr lang="zh-CN" altLang="en-US" sz="2400" dirty="0"/>
                        <a:t>物理层</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dirty="0">
                          <a:solidFill>
                            <a:srgbClr val="FF0000"/>
                          </a:solidFill>
                        </a:rPr>
                        <a:t>物理层</a:t>
                      </a:r>
                    </a:p>
                  </a:txBody>
                  <a:tcPr/>
                </a:tc>
                <a:extLst>
                  <a:ext uri="{0D108BD9-81ED-4DB2-BD59-A6C34878D82A}">
                    <a16:rowId xmlns:a16="http://schemas.microsoft.com/office/drawing/2014/main" xmlns="" val="10007"/>
                  </a:ext>
                </a:extLst>
              </a:tr>
            </a:tbl>
          </a:graphicData>
        </a:graphic>
      </p:graphicFrame>
      <p:sp>
        <p:nvSpPr>
          <p:cNvPr id="8" name="TextBox 7"/>
          <p:cNvSpPr txBox="1"/>
          <p:nvPr/>
        </p:nvSpPr>
        <p:spPr>
          <a:xfrm>
            <a:off x="323528" y="995242"/>
            <a:ext cx="8496944" cy="492443"/>
          </a:xfrm>
          <a:prstGeom prst="rect">
            <a:avLst/>
          </a:prstGeom>
          <a:noFill/>
        </p:spPr>
        <p:txBody>
          <a:bodyPr wrap="square" rtlCol="0">
            <a:spAutoFit/>
          </a:bodyPr>
          <a:lstStyle/>
          <a:p>
            <a:pPr>
              <a:spcBef>
                <a:spcPts val="300"/>
              </a:spcBef>
              <a:spcAft>
                <a:spcPts val="300"/>
              </a:spcAft>
              <a:buFont typeface="Wingdings" pitchFamily="2" charset="2"/>
              <a:buChar char="Ø"/>
            </a:pPr>
            <a:r>
              <a:rPr lang="en-US" altLang="zh-CN" sz="2600" b="1" dirty="0">
                <a:solidFill>
                  <a:srgbClr val="0000FF"/>
                </a:solidFill>
                <a:latin typeface="Arial" pitchFamily="34" charset="0"/>
                <a:ea typeface="华文细黑" pitchFamily="2" charset="-122"/>
                <a:cs typeface="Arial" pitchFamily="34" charset="0"/>
              </a:rPr>
              <a:t>OSI</a:t>
            </a:r>
            <a:r>
              <a:rPr lang="zh-CN" altLang="en-US" sz="2600" b="1" dirty="0">
                <a:solidFill>
                  <a:srgbClr val="0000FF"/>
                </a:solidFill>
                <a:latin typeface="Arial" pitchFamily="34" charset="0"/>
                <a:ea typeface="华文细黑" pitchFamily="2" charset="-122"/>
                <a:cs typeface="Arial" pitchFamily="34" charset="0"/>
              </a:rPr>
              <a:t>参考模型和</a:t>
            </a:r>
            <a:r>
              <a:rPr lang="en-US" altLang="zh-CN" sz="2600" b="1" dirty="0">
                <a:solidFill>
                  <a:srgbClr val="0000FF"/>
                </a:solidFill>
                <a:latin typeface="Arial" pitchFamily="34" charset="0"/>
                <a:ea typeface="华文细黑" pitchFamily="2" charset="-122"/>
                <a:cs typeface="Arial" pitchFamily="34" charset="0"/>
              </a:rPr>
              <a:t>TCP/IP</a:t>
            </a:r>
            <a:r>
              <a:rPr lang="zh-CN" altLang="en-US" sz="2600" b="1" dirty="0">
                <a:solidFill>
                  <a:srgbClr val="0000FF"/>
                </a:solidFill>
                <a:latin typeface="Arial" pitchFamily="34" charset="0"/>
                <a:ea typeface="华文细黑" pitchFamily="2" charset="-122"/>
                <a:cs typeface="Arial" pitchFamily="34" charset="0"/>
              </a:rPr>
              <a:t>网络参考模型对应关系</a:t>
            </a:r>
            <a:endParaRPr lang="en-US" altLang="zh-CN" sz="2600" b="1" dirty="0">
              <a:solidFill>
                <a:srgbClr val="0000FF"/>
              </a:solidFill>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12.1</a:t>
            </a:r>
            <a:r>
              <a:rPr lang="zh-CN" altLang="en-US" dirty="0"/>
              <a:t>概述</a:t>
            </a:r>
          </a:p>
        </p:txBody>
      </p:sp>
      <p:sp>
        <p:nvSpPr>
          <p:cNvPr id="4" name="TextBox 3"/>
          <p:cNvSpPr txBox="1"/>
          <p:nvPr/>
        </p:nvSpPr>
        <p:spPr>
          <a:xfrm>
            <a:off x="323528" y="980728"/>
            <a:ext cx="8496944" cy="5693866"/>
          </a:xfrm>
          <a:prstGeom prst="rect">
            <a:avLst/>
          </a:prstGeom>
          <a:solidFill>
            <a:schemeClr val="bg1"/>
          </a:solidFill>
        </p:spPr>
        <p:txBody>
          <a:bodyPr wrap="square" rtlCol="0">
            <a:spAutoFit/>
          </a:bodyPr>
          <a:lstStyle/>
          <a:p>
            <a:pPr>
              <a:spcBef>
                <a:spcPts val="300"/>
              </a:spcBef>
              <a:spcAft>
                <a:spcPts val="300"/>
              </a:spcAft>
              <a:buFont typeface="Wingdings" pitchFamily="2" charset="2"/>
              <a:buChar char="Ø"/>
            </a:pPr>
            <a:r>
              <a:rPr lang="en-US" altLang="zh-CN" sz="2800" b="1" dirty="0">
                <a:solidFill>
                  <a:srgbClr val="0000FF"/>
                </a:solidFill>
                <a:latin typeface="Arial" pitchFamily="34" charset="0"/>
                <a:ea typeface="华文细黑" pitchFamily="2" charset="-122"/>
                <a:cs typeface="Arial" pitchFamily="34" charset="0"/>
              </a:rPr>
              <a:t>TCP/IP</a:t>
            </a:r>
            <a:r>
              <a:rPr lang="zh-CN" altLang="en-US" sz="2800" b="1" dirty="0">
                <a:solidFill>
                  <a:srgbClr val="0000FF"/>
                </a:solidFill>
                <a:latin typeface="Arial" pitchFamily="34" charset="0"/>
                <a:ea typeface="华文细黑" pitchFamily="2" charset="-122"/>
                <a:cs typeface="Arial" pitchFamily="34" charset="0"/>
              </a:rPr>
              <a:t>网络参考模型</a:t>
            </a:r>
            <a:r>
              <a:rPr lang="en-US" altLang="zh-CN" sz="2800" b="1" dirty="0">
                <a:solidFill>
                  <a:srgbClr val="0000FF"/>
                </a:solidFill>
                <a:latin typeface="Arial" pitchFamily="34" charset="0"/>
                <a:ea typeface="华文细黑" pitchFamily="2" charset="-122"/>
                <a:cs typeface="Arial" pitchFamily="34" charset="0"/>
              </a:rPr>
              <a:t>5</a:t>
            </a:r>
            <a:r>
              <a:rPr lang="zh-CN" altLang="en-US" sz="2800" b="1" dirty="0">
                <a:solidFill>
                  <a:srgbClr val="0000FF"/>
                </a:solidFill>
                <a:latin typeface="Arial" pitchFamily="34" charset="0"/>
                <a:ea typeface="华文细黑" pitchFamily="2" charset="-122"/>
                <a:cs typeface="Arial" pitchFamily="34" charset="0"/>
              </a:rPr>
              <a:t>个层次：</a:t>
            </a:r>
            <a:endParaRPr lang="en-US" altLang="zh-CN" sz="2800" b="1" dirty="0">
              <a:solidFill>
                <a:srgbClr val="0000FF"/>
              </a:solidFill>
              <a:latin typeface="Arial" pitchFamily="34" charset="0"/>
              <a:ea typeface="华文细黑" pitchFamily="2" charset="-122"/>
              <a:cs typeface="Arial" pitchFamily="34" charset="0"/>
            </a:endParaRPr>
          </a:p>
          <a:p>
            <a:pPr lvl="1" indent="-457200">
              <a:spcBef>
                <a:spcPts val="300"/>
              </a:spcBef>
              <a:spcAft>
                <a:spcPts val="300"/>
              </a:spcAft>
              <a:buFont typeface="Wingdings" panose="05000000000000000000" pitchFamily="2" charset="2"/>
              <a:buChar char="ü"/>
            </a:pPr>
            <a:r>
              <a:rPr lang="zh-CN" altLang="en-US" sz="2600" b="1" dirty="0">
                <a:solidFill>
                  <a:srgbClr val="C00000"/>
                </a:solidFill>
                <a:latin typeface="Arial" pitchFamily="34" charset="0"/>
                <a:ea typeface="华文细黑" pitchFamily="2" charset="-122"/>
                <a:cs typeface="Arial" pitchFamily="34" charset="0"/>
              </a:rPr>
              <a:t>应用层：</a:t>
            </a:r>
            <a:r>
              <a:rPr lang="zh-CN" altLang="en-US" sz="2600" b="1" dirty="0">
                <a:latin typeface="Arial" pitchFamily="34" charset="0"/>
                <a:ea typeface="华文细黑" pitchFamily="2" charset="-122"/>
                <a:cs typeface="Arial" pitchFamily="34" charset="0"/>
              </a:rPr>
              <a:t>应用层是网络应用程序及其应用层协议存留的地方。应用层包括许多协议，如</a:t>
            </a:r>
            <a:r>
              <a:rPr lang="en-US" altLang="zh-CN" sz="2600" b="1" dirty="0">
                <a:latin typeface="Arial" pitchFamily="34" charset="0"/>
                <a:ea typeface="华文细黑" pitchFamily="2" charset="-122"/>
                <a:cs typeface="Arial" pitchFamily="34" charset="0"/>
              </a:rPr>
              <a:t>HTTP</a:t>
            </a:r>
            <a:r>
              <a:rPr lang="zh-CN" altLang="en-US" sz="2600" b="1" dirty="0">
                <a:latin typeface="Arial" pitchFamily="34" charset="0"/>
                <a:ea typeface="华文细黑" pitchFamily="2" charset="-122"/>
                <a:cs typeface="Arial" pitchFamily="34" charset="0"/>
              </a:rPr>
              <a:t>协议</a:t>
            </a:r>
            <a:r>
              <a:rPr lang="en-US" altLang="zh-CN" sz="2600" b="1" dirty="0">
                <a:latin typeface="Arial" pitchFamily="34" charset="0"/>
                <a:ea typeface="华文细黑" pitchFamily="2" charset="-122"/>
                <a:cs typeface="Arial" pitchFamily="34" charset="0"/>
              </a:rPr>
              <a:t>(</a:t>
            </a:r>
            <a:r>
              <a:rPr lang="zh-CN" altLang="en-US" sz="2800" b="1" dirty="0">
                <a:latin typeface="Arial" pitchFamily="34" charset="0"/>
                <a:ea typeface="华文细黑" pitchFamily="2" charset="-122"/>
                <a:cs typeface="Arial" pitchFamily="34" charset="0"/>
              </a:rPr>
              <a:t>它为</a:t>
            </a:r>
            <a:r>
              <a:rPr lang="en-US" altLang="zh-CN" sz="2800" b="1" dirty="0">
                <a:latin typeface="Arial" pitchFamily="34" charset="0"/>
                <a:ea typeface="华文细黑" pitchFamily="2" charset="-122"/>
                <a:cs typeface="Arial" pitchFamily="34" charset="0"/>
              </a:rPr>
              <a:t>Web</a:t>
            </a:r>
            <a:r>
              <a:rPr lang="zh-CN" altLang="en-US" sz="2800" b="1" dirty="0">
                <a:latin typeface="Arial" pitchFamily="34" charset="0"/>
                <a:ea typeface="华文细黑" pitchFamily="2" charset="-122"/>
                <a:cs typeface="Arial" pitchFamily="34" charset="0"/>
              </a:rPr>
              <a:t>文档提供了请求和转发</a:t>
            </a:r>
            <a:r>
              <a:rPr lang="en-US" altLang="zh-CN" sz="2600" b="1" dirty="0">
                <a:latin typeface="Arial" pitchFamily="34" charset="0"/>
                <a:ea typeface="华文细黑" pitchFamily="2" charset="-122"/>
                <a:cs typeface="Arial" pitchFamily="34" charset="0"/>
              </a:rPr>
              <a:t>)</a:t>
            </a:r>
            <a:r>
              <a:rPr lang="zh-CN" altLang="en-US" sz="2600" b="1" dirty="0">
                <a:latin typeface="Arial" pitchFamily="34" charset="0"/>
                <a:ea typeface="华文细黑" pitchFamily="2" charset="-122"/>
                <a:cs typeface="Arial" pitchFamily="34" charset="0"/>
              </a:rPr>
              <a:t>、简单电子邮件传输（</a:t>
            </a:r>
            <a:r>
              <a:rPr lang="en-US" altLang="zh-CN" sz="2600" b="1" dirty="0">
                <a:latin typeface="Arial" pitchFamily="34" charset="0"/>
                <a:ea typeface="华文细黑" pitchFamily="2" charset="-122"/>
                <a:cs typeface="Arial" pitchFamily="34" charset="0"/>
              </a:rPr>
              <a:t>SMTP</a:t>
            </a:r>
            <a:r>
              <a:rPr lang="zh-CN" altLang="en-US" sz="2600" b="1" dirty="0">
                <a:latin typeface="Arial" pitchFamily="34" charset="0"/>
                <a:ea typeface="华文细黑" pitchFamily="2" charset="-122"/>
                <a:cs typeface="Arial" pitchFamily="34" charset="0"/>
              </a:rPr>
              <a:t>）、文件传输协议（</a:t>
            </a:r>
            <a:r>
              <a:rPr lang="en-US" altLang="zh-CN" sz="2600" b="1" dirty="0">
                <a:latin typeface="Arial" pitchFamily="34" charset="0"/>
                <a:ea typeface="华文细黑" pitchFamily="2" charset="-122"/>
                <a:cs typeface="Arial" pitchFamily="34" charset="0"/>
              </a:rPr>
              <a:t>FTP</a:t>
            </a:r>
            <a:r>
              <a:rPr lang="zh-CN" altLang="en-US" sz="2600" b="1" dirty="0">
                <a:latin typeface="Arial" pitchFamily="34" charset="0"/>
                <a:ea typeface="华文细黑" pitchFamily="2" charset="-122"/>
                <a:cs typeface="Arial" pitchFamily="34" charset="0"/>
              </a:rPr>
              <a:t>）、网络远程访问协议（</a:t>
            </a:r>
            <a:r>
              <a:rPr lang="en-US" altLang="zh-CN" sz="2600" b="1" dirty="0">
                <a:latin typeface="Arial" pitchFamily="34" charset="0"/>
                <a:ea typeface="华文细黑" pitchFamily="2" charset="-122"/>
                <a:cs typeface="Arial" pitchFamily="34" charset="0"/>
              </a:rPr>
              <a:t>Telnet</a:t>
            </a:r>
            <a:r>
              <a:rPr lang="zh-CN" altLang="en-US" sz="2600" b="1" dirty="0">
                <a:latin typeface="Arial" pitchFamily="34" charset="0"/>
                <a:ea typeface="华文细黑" pitchFamily="2" charset="-122"/>
                <a:cs typeface="Arial" pitchFamily="34" charset="0"/>
              </a:rPr>
              <a:t>）等</a:t>
            </a:r>
            <a:r>
              <a:rPr lang="zh-CN" altLang="en-US" sz="2600" b="1" dirty="0" smtClean="0">
                <a:latin typeface="Arial" pitchFamily="34" charset="0"/>
                <a:ea typeface="华文细黑" pitchFamily="2" charset="-122"/>
                <a:cs typeface="Arial" pitchFamily="34" charset="0"/>
              </a:rPr>
              <a:t>。</a:t>
            </a:r>
            <a:endParaRPr lang="en-US" altLang="zh-CN" sz="2600" b="1" dirty="0" smtClean="0">
              <a:latin typeface="Arial" pitchFamily="34" charset="0"/>
              <a:ea typeface="华文细黑" pitchFamily="2" charset="-122"/>
              <a:cs typeface="Arial" pitchFamily="34" charset="0"/>
            </a:endParaRPr>
          </a:p>
          <a:p>
            <a:pPr lvl="1" indent="-457200">
              <a:spcBef>
                <a:spcPts val="300"/>
              </a:spcBef>
              <a:spcAft>
                <a:spcPts val="300"/>
              </a:spcAft>
              <a:buFont typeface="Wingdings" panose="05000000000000000000" pitchFamily="2" charset="2"/>
              <a:buChar char="ü"/>
            </a:pPr>
            <a:r>
              <a:rPr lang="zh-CN" altLang="en-US" sz="2600" b="1" dirty="0" smtClean="0">
                <a:solidFill>
                  <a:srgbClr val="C00000"/>
                </a:solidFill>
                <a:latin typeface="Arial" pitchFamily="34" charset="0"/>
                <a:ea typeface="华文细黑" pitchFamily="2" charset="-122"/>
                <a:cs typeface="Arial" pitchFamily="34" charset="0"/>
              </a:rPr>
              <a:t>传输</a:t>
            </a:r>
            <a:r>
              <a:rPr lang="zh-CN" altLang="en-US" sz="2600" b="1" dirty="0">
                <a:solidFill>
                  <a:srgbClr val="C00000"/>
                </a:solidFill>
                <a:latin typeface="Arial" pitchFamily="34" charset="0"/>
                <a:ea typeface="华文细黑" pitchFamily="2" charset="-122"/>
                <a:cs typeface="Arial" pitchFamily="34" charset="0"/>
              </a:rPr>
              <a:t>层：</a:t>
            </a:r>
            <a:r>
              <a:rPr lang="zh-CN" altLang="en-US" sz="2600" b="1" dirty="0">
                <a:latin typeface="Arial" pitchFamily="34" charset="0"/>
                <a:ea typeface="华文细黑" pitchFamily="2" charset="-122"/>
                <a:cs typeface="Arial" pitchFamily="34" charset="0"/>
              </a:rPr>
              <a:t>传输层提供了一个在应用程序的客户机和服务器之间传输应用层报文的服务。在因特网中，有两种传输层协议，即</a:t>
            </a:r>
            <a:r>
              <a:rPr lang="en-US" altLang="zh-CN" sz="2600" b="1" dirty="0">
                <a:solidFill>
                  <a:srgbClr val="FF0000"/>
                </a:solidFill>
                <a:latin typeface="Arial" pitchFamily="34" charset="0"/>
                <a:ea typeface="华文细黑" pitchFamily="2" charset="-122"/>
                <a:cs typeface="Arial" pitchFamily="34" charset="0"/>
              </a:rPr>
              <a:t>TCP</a:t>
            </a:r>
            <a:r>
              <a:rPr lang="zh-CN" altLang="en-US" sz="2600" b="1" dirty="0">
                <a:latin typeface="Arial" pitchFamily="34" charset="0"/>
                <a:ea typeface="华文细黑" pitchFamily="2" charset="-122"/>
                <a:cs typeface="Arial" pitchFamily="34" charset="0"/>
              </a:rPr>
              <a:t>和</a:t>
            </a:r>
            <a:r>
              <a:rPr lang="en-US" altLang="zh-CN" sz="2600" b="1" dirty="0">
                <a:solidFill>
                  <a:srgbClr val="FF0000"/>
                </a:solidFill>
                <a:latin typeface="Arial" pitchFamily="34" charset="0"/>
                <a:ea typeface="华文细黑" pitchFamily="2" charset="-122"/>
                <a:cs typeface="Arial" pitchFamily="34" charset="0"/>
              </a:rPr>
              <a:t>UDP</a:t>
            </a:r>
            <a:r>
              <a:rPr lang="zh-CN" altLang="en-US" sz="2600" b="1" dirty="0">
                <a:latin typeface="Arial" pitchFamily="34" charset="0"/>
                <a:ea typeface="华文细黑" pitchFamily="2" charset="-122"/>
                <a:cs typeface="Arial" pitchFamily="34" charset="0"/>
              </a:rPr>
              <a:t>。</a:t>
            </a:r>
            <a:endParaRPr lang="en-US" altLang="zh-CN" sz="2600" b="1" dirty="0">
              <a:latin typeface="Arial" pitchFamily="34" charset="0"/>
              <a:ea typeface="华文细黑" pitchFamily="2" charset="-122"/>
              <a:cs typeface="Arial" pitchFamily="34" charset="0"/>
            </a:endParaRPr>
          </a:p>
          <a:p>
            <a:pPr lvl="1" indent="-457200">
              <a:spcBef>
                <a:spcPts val="300"/>
              </a:spcBef>
              <a:spcAft>
                <a:spcPts val="300"/>
              </a:spcAft>
              <a:buFont typeface="Arial" panose="020B0604020202020204" pitchFamily="34" charset="0"/>
              <a:buChar char="•"/>
            </a:pPr>
            <a:r>
              <a:rPr lang="en-US" altLang="zh-CN" sz="2600" b="1" dirty="0">
                <a:solidFill>
                  <a:srgbClr val="FF0000"/>
                </a:solidFill>
                <a:latin typeface="Arial" pitchFamily="34" charset="0"/>
                <a:ea typeface="华文楷体" pitchFamily="2" charset="-122"/>
                <a:cs typeface="Arial" pitchFamily="34" charset="0"/>
              </a:rPr>
              <a:t>TCP</a:t>
            </a:r>
            <a:r>
              <a:rPr lang="zh-CN" altLang="en-US" sz="2600" b="1" dirty="0">
                <a:latin typeface="Arial" pitchFamily="34" charset="0"/>
                <a:ea typeface="华文楷体" pitchFamily="2" charset="-122"/>
                <a:cs typeface="Arial" pitchFamily="34" charset="0"/>
              </a:rPr>
              <a:t>向它的应用程序提供了面向连接的服务，这种服务包括了应用层报文向目的地的确保传递和流量控制</a:t>
            </a:r>
            <a:r>
              <a:rPr lang="zh-CN" altLang="en-US" sz="2600" b="1" dirty="0" smtClean="0">
                <a:latin typeface="Arial" pitchFamily="34" charset="0"/>
                <a:ea typeface="华文楷体" pitchFamily="2" charset="-122"/>
                <a:cs typeface="Arial" pitchFamily="34" charset="0"/>
              </a:rPr>
              <a:t>。</a:t>
            </a:r>
            <a:endParaRPr lang="en-US" altLang="zh-CN" sz="2600" b="1" dirty="0">
              <a:latin typeface="Arial" pitchFamily="34" charset="0"/>
              <a:ea typeface="华文楷体" pitchFamily="2" charset="-122"/>
              <a:cs typeface="Arial" pitchFamily="34" charset="0"/>
            </a:endParaRPr>
          </a:p>
          <a:p>
            <a:pPr lvl="1" indent="-457200">
              <a:spcBef>
                <a:spcPts val="300"/>
              </a:spcBef>
              <a:spcAft>
                <a:spcPts val="300"/>
              </a:spcAft>
              <a:buFont typeface="Arial" panose="020B0604020202020204" pitchFamily="34" charset="0"/>
              <a:buChar char="•"/>
            </a:pPr>
            <a:r>
              <a:rPr lang="en-US" altLang="zh-CN" sz="2600" b="1" dirty="0" smtClean="0">
                <a:solidFill>
                  <a:srgbClr val="FF0000"/>
                </a:solidFill>
                <a:latin typeface="Arial" pitchFamily="34" charset="0"/>
                <a:ea typeface="华文楷体" pitchFamily="2" charset="-122"/>
                <a:cs typeface="Arial" pitchFamily="34" charset="0"/>
              </a:rPr>
              <a:t>UDP</a:t>
            </a:r>
            <a:r>
              <a:rPr lang="zh-CN" altLang="en-US" sz="2600" b="1" dirty="0">
                <a:latin typeface="Arial" pitchFamily="34" charset="0"/>
                <a:ea typeface="华文楷体" pitchFamily="2" charset="-122"/>
                <a:cs typeface="Arial" pitchFamily="34" charset="0"/>
              </a:rPr>
              <a:t>向它的应用程序提供无连接服务，它是一种最基本的服务。</a:t>
            </a:r>
            <a:endParaRPr lang="en-US" altLang="zh-CN" sz="2600" b="1" dirty="0">
              <a:latin typeface="Arial" pitchFamily="34" charset="0"/>
              <a:ea typeface="华文楷体"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slide(fromBottom)">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slide(fromBottom)">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12.1</a:t>
            </a:r>
            <a:r>
              <a:rPr lang="zh-CN" altLang="en-US" dirty="0"/>
              <a:t>概述</a:t>
            </a:r>
          </a:p>
        </p:txBody>
      </p:sp>
      <p:sp>
        <p:nvSpPr>
          <p:cNvPr id="4" name="TextBox 3"/>
          <p:cNvSpPr txBox="1"/>
          <p:nvPr/>
        </p:nvSpPr>
        <p:spPr>
          <a:xfrm>
            <a:off x="323528" y="980728"/>
            <a:ext cx="8496944" cy="5047536"/>
          </a:xfrm>
          <a:prstGeom prst="rect">
            <a:avLst/>
          </a:prstGeom>
          <a:noFill/>
        </p:spPr>
        <p:txBody>
          <a:bodyPr wrap="square" rtlCol="0">
            <a:spAutoFit/>
          </a:bodyPr>
          <a:lstStyle/>
          <a:p>
            <a:pPr lvl="1" indent="-457200">
              <a:spcBef>
                <a:spcPts val="300"/>
              </a:spcBef>
              <a:spcAft>
                <a:spcPts val="300"/>
              </a:spcAft>
              <a:buFont typeface="Wingdings" panose="05000000000000000000" pitchFamily="2" charset="2"/>
              <a:buChar char="ü"/>
            </a:pPr>
            <a:r>
              <a:rPr lang="zh-CN" altLang="en-US" sz="2600" b="1" dirty="0">
                <a:solidFill>
                  <a:srgbClr val="C00000"/>
                </a:solidFill>
                <a:latin typeface="Arial" pitchFamily="34" charset="0"/>
                <a:ea typeface="华文细黑" pitchFamily="2" charset="-122"/>
                <a:cs typeface="Arial" pitchFamily="34" charset="0"/>
              </a:rPr>
              <a:t>网络层：</a:t>
            </a:r>
            <a:r>
              <a:rPr lang="zh-CN" altLang="en-US" sz="2600" b="1" dirty="0">
                <a:latin typeface="Arial" pitchFamily="34" charset="0"/>
                <a:ea typeface="华文细黑" pitchFamily="2" charset="-122"/>
                <a:cs typeface="Arial" pitchFamily="34" charset="0"/>
              </a:rPr>
              <a:t>网络层负责将称为数据报的网络层分组从一台主机移</a:t>
            </a:r>
            <a:r>
              <a:rPr lang="zh-CN" altLang="en-US" sz="2600" b="1" dirty="0" smtClean="0">
                <a:latin typeface="Arial" pitchFamily="34" charset="0"/>
                <a:ea typeface="华文细黑" pitchFamily="2" charset="-122"/>
                <a:cs typeface="Arial" pitchFamily="34" charset="0"/>
              </a:rPr>
              <a:t>到另</a:t>
            </a:r>
            <a:r>
              <a:rPr lang="zh-CN" altLang="en-US" sz="2600" b="1" dirty="0">
                <a:latin typeface="Arial" pitchFamily="34" charset="0"/>
                <a:ea typeface="华文细黑" pitchFamily="2" charset="-122"/>
                <a:cs typeface="Arial" pitchFamily="34" charset="0"/>
              </a:rPr>
              <a:t>一台主机。在源主机中的运输层协议</a:t>
            </a:r>
            <a:r>
              <a:rPr lang="en-US" altLang="zh-CN" sz="2600" b="1" dirty="0">
                <a:latin typeface="Arial" pitchFamily="34" charset="0"/>
                <a:ea typeface="华文细黑" pitchFamily="2" charset="-122"/>
                <a:cs typeface="Arial" pitchFamily="34" charset="0"/>
              </a:rPr>
              <a:t>(TCP/</a:t>
            </a:r>
            <a:r>
              <a:rPr lang="zh-CN" altLang="en-US" sz="2600" b="1" dirty="0">
                <a:latin typeface="Arial" pitchFamily="34" charset="0"/>
                <a:ea typeface="华文细黑" pitchFamily="2" charset="-122"/>
                <a:cs typeface="Arial" pitchFamily="34" charset="0"/>
              </a:rPr>
              <a:t> </a:t>
            </a:r>
            <a:r>
              <a:rPr lang="en-US" altLang="zh-CN" sz="2600" b="1" dirty="0">
                <a:latin typeface="Arial" pitchFamily="34" charset="0"/>
                <a:ea typeface="华文细黑" pitchFamily="2" charset="-122"/>
                <a:cs typeface="Arial" pitchFamily="34" charset="0"/>
              </a:rPr>
              <a:t>UDP)</a:t>
            </a:r>
            <a:r>
              <a:rPr lang="zh-CN" altLang="en-US" sz="2600" b="1" dirty="0">
                <a:latin typeface="Arial" pitchFamily="34" charset="0"/>
                <a:ea typeface="华文细黑" pitchFamily="2" charset="-122"/>
                <a:cs typeface="Arial" pitchFamily="34" charset="0"/>
              </a:rPr>
              <a:t>向网络层递交运输层报文段和目的地址，就像你向邮政信件提供目的地址一样</a:t>
            </a:r>
            <a:r>
              <a:rPr lang="zh-CN" altLang="en-US" sz="2600" b="1" dirty="0" smtClean="0">
                <a:latin typeface="Arial" pitchFamily="34" charset="0"/>
                <a:ea typeface="华文细黑" pitchFamily="2" charset="-122"/>
                <a:cs typeface="Arial" pitchFamily="34" charset="0"/>
              </a:rPr>
              <a:t>。</a:t>
            </a:r>
            <a:endParaRPr lang="en-US" altLang="zh-CN" sz="2600" b="1" dirty="0">
              <a:latin typeface="Arial" pitchFamily="34" charset="0"/>
              <a:ea typeface="华文细黑" pitchFamily="2" charset="-122"/>
              <a:cs typeface="Arial" pitchFamily="34" charset="0"/>
            </a:endParaRPr>
          </a:p>
          <a:p>
            <a:pPr lvl="1" indent="-457200">
              <a:spcBef>
                <a:spcPts val="300"/>
              </a:spcBef>
              <a:spcAft>
                <a:spcPts val="300"/>
              </a:spcAft>
              <a:buFont typeface="Wingdings" panose="05000000000000000000" pitchFamily="2" charset="2"/>
              <a:buChar char="ü"/>
            </a:pPr>
            <a:r>
              <a:rPr lang="zh-CN" altLang="en-US" sz="2600" b="1" dirty="0" smtClean="0">
                <a:solidFill>
                  <a:srgbClr val="C00000"/>
                </a:solidFill>
                <a:latin typeface="Arial" pitchFamily="34" charset="0"/>
                <a:ea typeface="华文细黑" pitchFamily="2" charset="-122"/>
                <a:cs typeface="Arial" pitchFamily="34" charset="0"/>
              </a:rPr>
              <a:t>数据链路层</a:t>
            </a:r>
            <a:r>
              <a:rPr lang="zh-CN" altLang="en-US" sz="2600" b="1" dirty="0">
                <a:solidFill>
                  <a:srgbClr val="C00000"/>
                </a:solidFill>
                <a:latin typeface="Arial" pitchFamily="34" charset="0"/>
                <a:ea typeface="华文细黑" pitchFamily="2" charset="-122"/>
                <a:cs typeface="Arial" pitchFamily="34" charset="0"/>
              </a:rPr>
              <a:t>：</a:t>
            </a:r>
            <a:r>
              <a:rPr lang="zh-CN" altLang="en-US" sz="2600" b="1" dirty="0">
                <a:latin typeface="Arial" pitchFamily="34" charset="0"/>
                <a:ea typeface="华文细黑" pitchFamily="2" charset="-122"/>
                <a:cs typeface="Arial" pitchFamily="34" charset="0"/>
              </a:rPr>
              <a:t>为了将分组从一个节点</a:t>
            </a:r>
            <a:r>
              <a:rPr lang="en-US" altLang="zh-CN" sz="2600" b="1" dirty="0">
                <a:latin typeface="Arial" pitchFamily="34" charset="0"/>
                <a:ea typeface="华文细黑" pitchFamily="2" charset="-122"/>
                <a:cs typeface="Arial" pitchFamily="34" charset="0"/>
              </a:rPr>
              <a:t>(</a:t>
            </a:r>
            <a:r>
              <a:rPr lang="zh-CN" altLang="en-US" sz="2600" b="1" dirty="0">
                <a:latin typeface="Arial" pitchFamily="34" charset="0"/>
                <a:ea typeface="华文细黑" pitchFamily="2" charset="-122"/>
                <a:cs typeface="Arial" pitchFamily="34" charset="0"/>
              </a:rPr>
              <a:t>主机或分组交换机</a:t>
            </a:r>
            <a:r>
              <a:rPr lang="en-US" altLang="zh-CN" sz="2600" b="1" dirty="0">
                <a:latin typeface="Arial" pitchFamily="34" charset="0"/>
                <a:ea typeface="华文细黑" pitchFamily="2" charset="-122"/>
                <a:cs typeface="Arial" pitchFamily="34" charset="0"/>
              </a:rPr>
              <a:t>)</a:t>
            </a:r>
            <a:r>
              <a:rPr lang="zh-CN" altLang="en-US" sz="2600" b="1" dirty="0">
                <a:latin typeface="Arial" pitchFamily="34" charset="0"/>
                <a:ea typeface="华文细黑" pitchFamily="2" charset="-122"/>
                <a:cs typeface="Arial" pitchFamily="34" charset="0"/>
              </a:rPr>
              <a:t>移动到路由器上的下一个节点，网络层必须依靠链路层的服务。在每个节点，网络层将数据报下传给链路层，链路层沿着路由将数据报传递给下一个节点，在该下一个节点，链路层将数据报上传给网络层</a:t>
            </a:r>
            <a:r>
              <a:rPr lang="zh-CN" altLang="en-US" sz="2600" b="1" dirty="0" smtClean="0">
                <a:latin typeface="Arial" pitchFamily="34" charset="0"/>
                <a:ea typeface="华文细黑" pitchFamily="2" charset="-122"/>
                <a:cs typeface="Arial" pitchFamily="34" charset="0"/>
              </a:rPr>
              <a:t>。</a:t>
            </a:r>
            <a:endParaRPr lang="en-US" altLang="zh-CN" sz="2600" b="1" dirty="0">
              <a:latin typeface="Arial" pitchFamily="34" charset="0"/>
              <a:ea typeface="华文细黑" pitchFamily="2" charset="-122"/>
              <a:cs typeface="Arial" pitchFamily="34" charset="0"/>
            </a:endParaRPr>
          </a:p>
          <a:p>
            <a:pPr lvl="1" indent="-457200">
              <a:spcBef>
                <a:spcPts val="300"/>
              </a:spcBef>
              <a:spcAft>
                <a:spcPts val="300"/>
              </a:spcAft>
              <a:buFont typeface="Wingdings" panose="05000000000000000000" pitchFamily="2" charset="2"/>
              <a:buChar char="ü"/>
            </a:pPr>
            <a:r>
              <a:rPr lang="zh-CN" altLang="en-US" sz="2600" b="1" dirty="0" smtClean="0">
                <a:solidFill>
                  <a:srgbClr val="C00000"/>
                </a:solidFill>
                <a:latin typeface="Arial" pitchFamily="34" charset="0"/>
                <a:ea typeface="华文细黑" pitchFamily="2" charset="-122"/>
                <a:cs typeface="Arial" pitchFamily="34" charset="0"/>
              </a:rPr>
              <a:t>物理层</a:t>
            </a:r>
            <a:r>
              <a:rPr lang="zh-CN" altLang="en-US" sz="2600" b="1" dirty="0">
                <a:solidFill>
                  <a:srgbClr val="C00000"/>
                </a:solidFill>
                <a:latin typeface="Arial" pitchFamily="34" charset="0"/>
                <a:ea typeface="华文细黑" pitchFamily="2" charset="-122"/>
                <a:cs typeface="Arial" pitchFamily="34" charset="0"/>
              </a:rPr>
              <a:t>：</a:t>
            </a:r>
            <a:r>
              <a:rPr lang="zh-CN" altLang="en-US" sz="2600" b="1" dirty="0">
                <a:latin typeface="Arial" pitchFamily="34" charset="0"/>
                <a:ea typeface="华文细黑" pitchFamily="2" charset="-122"/>
                <a:cs typeface="Arial" pitchFamily="34" charset="0"/>
              </a:rPr>
              <a:t>链路层的任务是从一个网络单元向邻近的网络单元移动整个帧，而物理层的任务是将该帧的一个一个比特从一个节点移动到下一个节点。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slide(fromBottom)">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slide(fromBottom)">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slide(fromBottom)">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12.1</a:t>
            </a:r>
            <a:r>
              <a:rPr lang="zh-CN" altLang="en-US" dirty="0"/>
              <a:t>概述</a:t>
            </a:r>
          </a:p>
        </p:txBody>
      </p:sp>
      <p:pic>
        <p:nvPicPr>
          <p:cNvPr id="5" name="Picture 7" descr="C:\Users\Administrator\Desktop\云服务平台\客户端.jpg"/>
          <p:cNvPicPr>
            <a:picLocks noChangeAspect="1" noChangeArrowheads="1"/>
          </p:cNvPicPr>
          <p:nvPr/>
        </p:nvPicPr>
        <p:blipFill>
          <a:blip r:embed="rId3" cstate="print"/>
          <a:srcRect/>
          <a:stretch>
            <a:fillRect/>
          </a:stretch>
        </p:blipFill>
        <p:spPr bwMode="auto">
          <a:xfrm>
            <a:off x="3275856" y="1772816"/>
            <a:ext cx="774700" cy="641350"/>
          </a:xfrm>
          <a:prstGeom prst="rect">
            <a:avLst/>
          </a:prstGeom>
          <a:noFill/>
          <a:ln w="9525">
            <a:noFill/>
            <a:miter lim="800000"/>
            <a:headEnd/>
            <a:tailEnd/>
          </a:ln>
        </p:spPr>
      </p:pic>
      <p:pic>
        <p:nvPicPr>
          <p:cNvPr id="6" name="Picture 7" descr="C:\Users\Administrator\Desktop\云服务平台\客户端.jpg"/>
          <p:cNvPicPr>
            <a:picLocks noChangeAspect="1" noChangeArrowheads="1"/>
          </p:cNvPicPr>
          <p:nvPr/>
        </p:nvPicPr>
        <p:blipFill>
          <a:blip r:embed="rId3" cstate="print"/>
          <a:srcRect/>
          <a:stretch>
            <a:fillRect/>
          </a:stretch>
        </p:blipFill>
        <p:spPr bwMode="auto">
          <a:xfrm>
            <a:off x="3347864" y="4193902"/>
            <a:ext cx="774700" cy="641350"/>
          </a:xfrm>
          <a:prstGeom prst="rect">
            <a:avLst/>
          </a:prstGeom>
          <a:noFill/>
          <a:ln w="9525">
            <a:noFill/>
            <a:miter lim="800000"/>
            <a:headEnd/>
            <a:tailEnd/>
          </a:ln>
        </p:spPr>
      </p:pic>
      <p:graphicFrame>
        <p:nvGraphicFramePr>
          <p:cNvPr id="8" name="表格 7"/>
          <p:cNvGraphicFramePr>
            <a:graphicFrameLocks noGrp="1"/>
          </p:cNvGraphicFramePr>
          <p:nvPr/>
        </p:nvGraphicFramePr>
        <p:xfrm>
          <a:off x="2285132" y="1268758"/>
          <a:ext cx="1008112" cy="1748410"/>
        </p:xfrm>
        <a:graphic>
          <a:graphicData uri="http://schemas.openxmlformats.org/drawingml/2006/table">
            <a:tbl>
              <a:tblPr firstRow="1" bandRow="1">
                <a:tableStyleId>{5940675A-B579-460E-94D1-54222C63F5DA}</a:tableStyleId>
              </a:tblPr>
              <a:tblGrid>
                <a:gridCol w="1008112">
                  <a:extLst>
                    <a:ext uri="{9D8B030D-6E8A-4147-A177-3AD203B41FA5}">
                      <a16:colId xmlns:a16="http://schemas.microsoft.com/office/drawing/2014/main" xmlns="" val="20000"/>
                    </a:ext>
                  </a:extLst>
                </a:gridCol>
              </a:tblGrid>
              <a:tr h="349682">
                <a:tc>
                  <a:txBody>
                    <a:bodyPr/>
                    <a:lstStyle/>
                    <a:p>
                      <a:pPr algn="ctr"/>
                      <a:r>
                        <a:rPr lang="zh-CN" altLang="en-US" sz="1600" dirty="0"/>
                        <a:t>应用层</a:t>
                      </a:r>
                    </a:p>
                  </a:txBody>
                  <a:tcPr/>
                </a:tc>
                <a:extLst>
                  <a:ext uri="{0D108BD9-81ED-4DB2-BD59-A6C34878D82A}">
                    <a16:rowId xmlns:a16="http://schemas.microsoft.com/office/drawing/2014/main" xmlns="" val="10000"/>
                  </a:ext>
                </a:extLst>
              </a:tr>
              <a:tr h="349682">
                <a:tc>
                  <a:txBody>
                    <a:bodyPr/>
                    <a:lstStyle/>
                    <a:p>
                      <a:pPr algn="ctr"/>
                      <a:r>
                        <a:rPr lang="zh-CN" altLang="en-US" sz="1600" dirty="0"/>
                        <a:t>运输层</a:t>
                      </a:r>
                    </a:p>
                  </a:txBody>
                  <a:tcPr/>
                </a:tc>
                <a:extLst>
                  <a:ext uri="{0D108BD9-81ED-4DB2-BD59-A6C34878D82A}">
                    <a16:rowId xmlns:a16="http://schemas.microsoft.com/office/drawing/2014/main" xmlns="" val="10001"/>
                  </a:ext>
                </a:extLst>
              </a:tr>
              <a:tr h="349682">
                <a:tc>
                  <a:txBody>
                    <a:bodyPr/>
                    <a:lstStyle/>
                    <a:p>
                      <a:pPr algn="ctr"/>
                      <a:r>
                        <a:rPr lang="zh-CN" altLang="en-US" sz="1600" dirty="0"/>
                        <a:t>网络层</a:t>
                      </a:r>
                    </a:p>
                  </a:txBody>
                  <a:tcPr/>
                </a:tc>
                <a:extLst>
                  <a:ext uri="{0D108BD9-81ED-4DB2-BD59-A6C34878D82A}">
                    <a16:rowId xmlns:a16="http://schemas.microsoft.com/office/drawing/2014/main" xmlns="" val="10002"/>
                  </a:ext>
                </a:extLst>
              </a:tr>
              <a:tr h="349682">
                <a:tc>
                  <a:txBody>
                    <a:bodyPr/>
                    <a:lstStyle/>
                    <a:p>
                      <a:pPr algn="ctr"/>
                      <a:r>
                        <a:rPr lang="zh-CN" altLang="en-US" sz="1600" dirty="0"/>
                        <a:t>链路层</a:t>
                      </a:r>
                    </a:p>
                  </a:txBody>
                  <a:tcPr/>
                </a:tc>
                <a:extLst>
                  <a:ext uri="{0D108BD9-81ED-4DB2-BD59-A6C34878D82A}">
                    <a16:rowId xmlns:a16="http://schemas.microsoft.com/office/drawing/2014/main" xmlns="" val="10003"/>
                  </a:ext>
                </a:extLst>
              </a:tr>
              <a:tr h="349682">
                <a:tc>
                  <a:txBody>
                    <a:bodyPr/>
                    <a:lstStyle/>
                    <a:p>
                      <a:pPr algn="ctr"/>
                      <a:r>
                        <a:rPr lang="zh-CN" altLang="en-US" sz="1600" dirty="0"/>
                        <a:t>物理层</a:t>
                      </a:r>
                    </a:p>
                  </a:txBody>
                  <a:tcPr/>
                </a:tc>
                <a:extLst>
                  <a:ext uri="{0D108BD9-81ED-4DB2-BD59-A6C34878D82A}">
                    <a16:rowId xmlns:a16="http://schemas.microsoft.com/office/drawing/2014/main" xmlns="" val="10004"/>
                  </a:ext>
                </a:extLst>
              </a:tr>
            </a:tbl>
          </a:graphicData>
        </a:graphic>
      </p:graphicFrame>
      <p:sp>
        <p:nvSpPr>
          <p:cNvPr id="9" name="TextBox 8"/>
          <p:cNvSpPr txBox="1"/>
          <p:nvPr/>
        </p:nvSpPr>
        <p:spPr>
          <a:xfrm>
            <a:off x="1828701" y="1270288"/>
            <a:ext cx="432048" cy="338554"/>
          </a:xfrm>
          <a:prstGeom prst="rect">
            <a:avLst/>
          </a:prstGeom>
          <a:solidFill>
            <a:srgbClr val="FFFFCC"/>
          </a:solidFill>
        </p:spPr>
        <p:txBody>
          <a:bodyPr wrap="square" rtlCol="0">
            <a:spAutoFit/>
          </a:bodyPr>
          <a:lstStyle/>
          <a:p>
            <a:pPr algn="ctr"/>
            <a:r>
              <a:rPr lang="en-US" altLang="zh-CN" sz="1600" dirty="0"/>
              <a:t>M</a:t>
            </a:r>
            <a:endParaRPr lang="zh-CN" altLang="en-US" sz="1600" dirty="0"/>
          </a:p>
        </p:txBody>
      </p:sp>
      <p:sp>
        <p:nvSpPr>
          <p:cNvPr id="10" name="TextBox 9"/>
          <p:cNvSpPr txBox="1"/>
          <p:nvPr/>
        </p:nvSpPr>
        <p:spPr>
          <a:xfrm>
            <a:off x="1828701" y="1626700"/>
            <a:ext cx="432048" cy="338554"/>
          </a:xfrm>
          <a:prstGeom prst="rect">
            <a:avLst/>
          </a:prstGeom>
          <a:solidFill>
            <a:srgbClr val="FFFFCC"/>
          </a:solidFill>
        </p:spPr>
        <p:txBody>
          <a:bodyPr wrap="square" rtlCol="0">
            <a:spAutoFit/>
          </a:bodyPr>
          <a:lstStyle/>
          <a:p>
            <a:pPr algn="ctr"/>
            <a:r>
              <a:rPr lang="en-US" altLang="zh-CN" sz="1600" dirty="0"/>
              <a:t>M</a:t>
            </a:r>
            <a:endParaRPr lang="zh-CN" altLang="en-US" sz="1600" dirty="0"/>
          </a:p>
        </p:txBody>
      </p:sp>
      <p:sp>
        <p:nvSpPr>
          <p:cNvPr id="11" name="TextBox 10"/>
          <p:cNvSpPr txBox="1"/>
          <p:nvPr/>
        </p:nvSpPr>
        <p:spPr>
          <a:xfrm>
            <a:off x="1343695" y="1624264"/>
            <a:ext cx="432048" cy="338554"/>
          </a:xfrm>
          <a:prstGeom prst="rect">
            <a:avLst/>
          </a:prstGeom>
          <a:solidFill>
            <a:srgbClr val="FFFFCC"/>
          </a:solidFill>
        </p:spPr>
        <p:txBody>
          <a:bodyPr wrap="square" rtlCol="0">
            <a:spAutoFit/>
          </a:bodyPr>
          <a:lstStyle/>
          <a:p>
            <a:pPr algn="ctr"/>
            <a:r>
              <a:rPr lang="en-US" altLang="zh-CN" sz="1600" dirty="0"/>
              <a:t>H</a:t>
            </a:r>
            <a:r>
              <a:rPr lang="en-US" altLang="zh-CN" sz="1600" baseline="-25000" dirty="0"/>
              <a:t>t</a:t>
            </a:r>
            <a:endParaRPr lang="zh-CN" altLang="en-US" sz="1600" baseline="-25000" dirty="0"/>
          </a:p>
        </p:txBody>
      </p:sp>
      <p:sp>
        <p:nvSpPr>
          <p:cNvPr id="12" name="TextBox 11"/>
          <p:cNvSpPr txBox="1"/>
          <p:nvPr/>
        </p:nvSpPr>
        <p:spPr>
          <a:xfrm>
            <a:off x="1821291" y="1979206"/>
            <a:ext cx="432048" cy="338554"/>
          </a:xfrm>
          <a:prstGeom prst="rect">
            <a:avLst/>
          </a:prstGeom>
          <a:solidFill>
            <a:srgbClr val="FFFFCC"/>
          </a:solidFill>
        </p:spPr>
        <p:txBody>
          <a:bodyPr wrap="square" rtlCol="0">
            <a:spAutoFit/>
          </a:bodyPr>
          <a:lstStyle/>
          <a:p>
            <a:pPr algn="ctr"/>
            <a:r>
              <a:rPr lang="en-US" altLang="zh-CN" sz="1600" dirty="0"/>
              <a:t>M</a:t>
            </a:r>
            <a:endParaRPr lang="zh-CN" altLang="en-US" sz="1600" dirty="0"/>
          </a:p>
        </p:txBody>
      </p:sp>
      <p:sp>
        <p:nvSpPr>
          <p:cNvPr id="13" name="TextBox 12"/>
          <p:cNvSpPr txBox="1"/>
          <p:nvPr/>
        </p:nvSpPr>
        <p:spPr>
          <a:xfrm>
            <a:off x="1821979" y="2334022"/>
            <a:ext cx="432048" cy="338554"/>
          </a:xfrm>
          <a:prstGeom prst="rect">
            <a:avLst/>
          </a:prstGeom>
          <a:solidFill>
            <a:srgbClr val="FFFFCC"/>
          </a:solidFill>
        </p:spPr>
        <p:txBody>
          <a:bodyPr wrap="square" rtlCol="0">
            <a:spAutoFit/>
          </a:bodyPr>
          <a:lstStyle/>
          <a:p>
            <a:pPr algn="ctr"/>
            <a:r>
              <a:rPr lang="en-US" altLang="zh-CN" sz="1600" dirty="0"/>
              <a:t>M</a:t>
            </a:r>
            <a:endParaRPr lang="zh-CN" altLang="en-US" sz="1600" dirty="0"/>
          </a:p>
        </p:txBody>
      </p:sp>
      <p:sp>
        <p:nvSpPr>
          <p:cNvPr id="15" name="TextBox 14"/>
          <p:cNvSpPr txBox="1"/>
          <p:nvPr/>
        </p:nvSpPr>
        <p:spPr>
          <a:xfrm>
            <a:off x="1348532" y="1976418"/>
            <a:ext cx="432048" cy="338554"/>
          </a:xfrm>
          <a:prstGeom prst="rect">
            <a:avLst/>
          </a:prstGeom>
          <a:solidFill>
            <a:srgbClr val="FFFFCC"/>
          </a:solidFill>
        </p:spPr>
        <p:txBody>
          <a:bodyPr wrap="square" rtlCol="0">
            <a:spAutoFit/>
          </a:bodyPr>
          <a:lstStyle/>
          <a:p>
            <a:pPr algn="ctr"/>
            <a:r>
              <a:rPr lang="en-US" altLang="zh-CN" sz="1600" dirty="0"/>
              <a:t>H</a:t>
            </a:r>
            <a:r>
              <a:rPr lang="en-US" altLang="zh-CN" sz="1600" baseline="-25000" dirty="0"/>
              <a:t>t</a:t>
            </a:r>
            <a:endParaRPr lang="zh-CN" altLang="en-US" sz="1600" baseline="-25000" dirty="0"/>
          </a:p>
        </p:txBody>
      </p:sp>
      <p:sp>
        <p:nvSpPr>
          <p:cNvPr id="16" name="TextBox 15"/>
          <p:cNvSpPr txBox="1"/>
          <p:nvPr/>
        </p:nvSpPr>
        <p:spPr>
          <a:xfrm>
            <a:off x="1350690" y="2332266"/>
            <a:ext cx="432048" cy="338554"/>
          </a:xfrm>
          <a:prstGeom prst="rect">
            <a:avLst/>
          </a:prstGeom>
          <a:solidFill>
            <a:srgbClr val="FFFFCC"/>
          </a:solidFill>
        </p:spPr>
        <p:txBody>
          <a:bodyPr wrap="square" rtlCol="0">
            <a:spAutoFit/>
          </a:bodyPr>
          <a:lstStyle/>
          <a:p>
            <a:pPr algn="ctr"/>
            <a:r>
              <a:rPr lang="en-US" altLang="zh-CN" sz="1600" dirty="0"/>
              <a:t>H</a:t>
            </a:r>
            <a:r>
              <a:rPr lang="en-US" altLang="zh-CN" sz="1600" baseline="-25000" dirty="0"/>
              <a:t>t</a:t>
            </a:r>
            <a:endParaRPr lang="zh-CN" altLang="en-US" sz="1600" baseline="-25000" dirty="0"/>
          </a:p>
        </p:txBody>
      </p:sp>
      <p:sp>
        <p:nvSpPr>
          <p:cNvPr id="17" name="TextBox 16"/>
          <p:cNvSpPr txBox="1"/>
          <p:nvPr/>
        </p:nvSpPr>
        <p:spPr>
          <a:xfrm>
            <a:off x="884734" y="1976140"/>
            <a:ext cx="432048" cy="338554"/>
          </a:xfrm>
          <a:prstGeom prst="rect">
            <a:avLst/>
          </a:prstGeom>
          <a:solidFill>
            <a:srgbClr val="FFFFCC"/>
          </a:solidFill>
        </p:spPr>
        <p:txBody>
          <a:bodyPr wrap="square" rtlCol="0">
            <a:spAutoFit/>
          </a:bodyPr>
          <a:lstStyle/>
          <a:p>
            <a:pPr algn="ctr"/>
            <a:r>
              <a:rPr lang="en-US" altLang="zh-CN" sz="1600" dirty="0"/>
              <a:t>H</a:t>
            </a:r>
            <a:r>
              <a:rPr lang="en-US" altLang="zh-CN" sz="1600" baseline="-25000" dirty="0"/>
              <a:t>n</a:t>
            </a:r>
            <a:endParaRPr lang="zh-CN" altLang="en-US" sz="1600" baseline="-25000" dirty="0"/>
          </a:p>
        </p:txBody>
      </p:sp>
      <p:sp>
        <p:nvSpPr>
          <p:cNvPr id="18" name="TextBox 17"/>
          <p:cNvSpPr txBox="1"/>
          <p:nvPr/>
        </p:nvSpPr>
        <p:spPr>
          <a:xfrm>
            <a:off x="886892" y="2331988"/>
            <a:ext cx="432048" cy="338554"/>
          </a:xfrm>
          <a:prstGeom prst="rect">
            <a:avLst/>
          </a:prstGeom>
          <a:solidFill>
            <a:srgbClr val="FFFFCC"/>
          </a:solidFill>
        </p:spPr>
        <p:txBody>
          <a:bodyPr wrap="square" rtlCol="0">
            <a:spAutoFit/>
          </a:bodyPr>
          <a:lstStyle/>
          <a:p>
            <a:pPr algn="ctr"/>
            <a:r>
              <a:rPr lang="en-US" altLang="zh-CN" sz="1600" dirty="0"/>
              <a:t>H</a:t>
            </a:r>
            <a:r>
              <a:rPr lang="en-US" altLang="zh-CN" sz="1600" baseline="-25000" dirty="0"/>
              <a:t>n</a:t>
            </a:r>
            <a:endParaRPr lang="zh-CN" altLang="en-US" sz="1600" baseline="-25000" dirty="0"/>
          </a:p>
        </p:txBody>
      </p:sp>
      <p:sp>
        <p:nvSpPr>
          <p:cNvPr id="19" name="TextBox 18"/>
          <p:cNvSpPr txBox="1"/>
          <p:nvPr/>
        </p:nvSpPr>
        <p:spPr>
          <a:xfrm>
            <a:off x="427286" y="2323758"/>
            <a:ext cx="432048" cy="338554"/>
          </a:xfrm>
          <a:prstGeom prst="rect">
            <a:avLst/>
          </a:prstGeom>
          <a:solidFill>
            <a:srgbClr val="FFFFCC"/>
          </a:solidFill>
        </p:spPr>
        <p:txBody>
          <a:bodyPr wrap="square" rtlCol="0">
            <a:spAutoFit/>
          </a:bodyPr>
          <a:lstStyle/>
          <a:p>
            <a:pPr algn="ctr"/>
            <a:r>
              <a:rPr lang="en-US" altLang="zh-CN" sz="1600" dirty="0"/>
              <a:t>H</a:t>
            </a:r>
            <a:r>
              <a:rPr lang="en-US" altLang="zh-CN" sz="1600" baseline="-25000" dirty="0"/>
              <a:t>l</a:t>
            </a:r>
            <a:endParaRPr lang="zh-CN" altLang="en-US" sz="1600" baseline="-25000" dirty="0"/>
          </a:p>
        </p:txBody>
      </p:sp>
      <p:sp>
        <p:nvSpPr>
          <p:cNvPr id="20" name="TextBox 19"/>
          <p:cNvSpPr txBox="1"/>
          <p:nvPr/>
        </p:nvSpPr>
        <p:spPr>
          <a:xfrm>
            <a:off x="1210866" y="1268760"/>
            <a:ext cx="648072" cy="307777"/>
          </a:xfrm>
          <a:prstGeom prst="rect">
            <a:avLst/>
          </a:prstGeom>
          <a:noFill/>
        </p:spPr>
        <p:txBody>
          <a:bodyPr wrap="square" rtlCol="0">
            <a:spAutoFit/>
          </a:bodyPr>
          <a:lstStyle/>
          <a:p>
            <a:r>
              <a:rPr lang="zh-CN" altLang="en-US" sz="1400" dirty="0"/>
              <a:t>报文</a:t>
            </a:r>
          </a:p>
        </p:txBody>
      </p:sp>
      <p:sp>
        <p:nvSpPr>
          <p:cNvPr id="21" name="TextBox 20"/>
          <p:cNvSpPr txBox="1"/>
          <p:nvPr/>
        </p:nvSpPr>
        <p:spPr>
          <a:xfrm>
            <a:off x="611560" y="1609055"/>
            <a:ext cx="720080" cy="307777"/>
          </a:xfrm>
          <a:prstGeom prst="rect">
            <a:avLst/>
          </a:prstGeom>
          <a:noFill/>
        </p:spPr>
        <p:txBody>
          <a:bodyPr wrap="square" rtlCol="0">
            <a:spAutoFit/>
          </a:bodyPr>
          <a:lstStyle/>
          <a:p>
            <a:pPr algn="ctr"/>
            <a:r>
              <a:rPr lang="zh-CN" altLang="en-US" sz="1400" dirty="0"/>
              <a:t>报文段</a:t>
            </a:r>
          </a:p>
        </p:txBody>
      </p:sp>
      <p:sp>
        <p:nvSpPr>
          <p:cNvPr id="22" name="TextBox 21"/>
          <p:cNvSpPr txBox="1"/>
          <p:nvPr/>
        </p:nvSpPr>
        <p:spPr>
          <a:xfrm>
            <a:off x="160462" y="1969095"/>
            <a:ext cx="720080" cy="307777"/>
          </a:xfrm>
          <a:prstGeom prst="rect">
            <a:avLst/>
          </a:prstGeom>
          <a:noFill/>
        </p:spPr>
        <p:txBody>
          <a:bodyPr wrap="square" rtlCol="0">
            <a:spAutoFit/>
          </a:bodyPr>
          <a:lstStyle/>
          <a:p>
            <a:pPr algn="ctr"/>
            <a:r>
              <a:rPr lang="zh-CN" altLang="en-US" sz="1400" dirty="0"/>
              <a:t>数据报</a:t>
            </a:r>
          </a:p>
        </p:txBody>
      </p:sp>
      <p:sp>
        <p:nvSpPr>
          <p:cNvPr id="23" name="TextBox 22"/>
          <p:cNvSpPr txBox="1"/>
          <p:nvPr/>
        </p:nvSpPr>
        <p:spPr>
          <a:xfrm>
            <a:off x="0" y="2314972"/>
            <a:ext cx="432048" cy="307777"/>
          </a:xfrm>
          <a:prstGeom prst="rect">
            <a:avLst/>
          </a:prstGeom>
          <a:noFill/>
        </p:spPr>
        <p:txBody>
          <a:bodyPr wrap="square" rtlCol="0">
            <a:spAutoFit/>
          </a:bodyPr>
          <a:lstStyle/>
          <a:p>
            <a:pPr algn="ctr"/>
            <a:r>
              <a:rPr lang="zh-CN" altLang="en-US" sz="1400" dirty="0"/>
              <a:t>帧</a:t>
            </a:r>
          </a:p>
        </p:txBody>
      </p:sp>
      <p:sp>
        <p:nvSpPr>
          <p:cNvPr id="24" name="TextBox 23"/>
          <p:cNvSpPr txBox="1"/>
          <p:nvPr/>
        </p:nvSpPr>
        <p:spPr>
          <a:xfrm>
            <a:off x="2469816" y="980728"/>
            <a:ext cx="648072" cy="307777"/>
          </a:xfrm>
          <a:prstGeom prst="rect">
            <a:avLst/>
          </a:prstGeom>
          <a:noFill/>
        </p:spPr>
        <p:txBody>
          <a:bodyPr wrap="square" rtlCol="0">
            <a:spAutoFit/>
          </a:bodyPr>
          <a:lstStyle/>
          <a:p>
            <a:pPr algn="ctr"/>
            <a:r>
              <a:rPr lang="zh-CN" altLang="en-US" sz="1400" b="1" dirty="0">
                <a:solidFill>
                  <a:srgbClr val="FF0000"/>
                </a:solidFill>
              </a:rPr>
              <a:t>源</a:t>
            </a:r>
          </a:p>
        </p:txBody>
      </p:sp>
      <p:graphicFrame>
        <p:nvGraphicFramePr>
          <p:cNvPr id="25" name="表格 24"/>
          <p:cNvGraphicFramePr>
            <a:graphicFrameLocks noGrp="1"/>
          </p:cNvGraphicFramePr>
          <p:nvPr/>
        </p:nvGraphicFramePr>
        <p:xfrm>
          <a:off x="2320628" y="4451624"/>
          <a:ext cx="1008112" cy="1748410"/>
        </p:xfrm>
        <a:graphic>
          <a:graphicData uri="http://schemas.openxmlformats.org/drawingml/2006/table">
            <a:tbl>
              <a:tblPr firstRow="1" bandRow="1">
                <a:tableStyleId>{5940675A-B579-460E-94D1-54222C63F5DA}</a:tableStyleId>
              </a:tblPr>
              <a:tblGrid>
                <a:gridCol w="1008112">
                  <a:extLst>
                    <a:ext uri="{9D8B030D-6E8A-4147-A177-3AD203B41FA5}">
                      <a16:colId xmlns:a16="http://schemas.microsoft.com/office/drawing/2014/main" xmlns="" val="20000"/>
                    </a:ext>
                  </a:extLst>
                </a:gridCol>
              </a:tblGrid>
              <a:tr h="349682">
                <a:tc>
                  <a:txBody>
                    <a:bodyPr/>
                    <a:lstStyle/>
                    <a:p>
                      <a:pPr algn="ctr"/>
                      <a:r>
                        <a:rPr lang="zh-CN" altLang="en-US" sz="1600" dirty="0"/>
                        <a:t>应用层</a:t>
                      </a:r>
                    </a:p>
                  </a:txBody>
                  <a:tcPr/>
                </a:tc>
                <a:extLst>
                  <a:ext uri="{0D108BD9-81ED-4DB2-BD59-A6C34878D82A}">
                    <a16:rowId xmlns:a16="http://schemas.microsoft.com/office/drawing/2014/main" xmlns="" val="10000"/>
                  </a:ext>
                </a:extLst>
              </a:tr>
              <a:tr h="349682">
                <a:tc>
                  <a:txBody>
                    <a:bodyPr/>
                    <a:lstStyle/>
                    <a:p>
                      <a:pPr algn="ctr"/>
                      <a:r>
                        <a:rPr lang="zh-CN" altLang="en-US" sz="1600" dirty="0"/>
                        <a:t>运输层</a:t>
                      </a:r>
                    </a:p>
                  </a:txBody>
                  <a:tcPr/>
                </a:tc>
                <a:extLst>
                  <a:ext uri="{0D108BD9-81ED-4DB2-BD59-A6C34878D82A}">
                    <a16:rowId xmlns:a16="http://schemas.microsoft.com/office/drawing/2014/main" xmlns="" val="10001"/>
                  </a:ext>
                </a:extLst>
              </a:tr>
              <a:tr h="349682">
                <a:tc>
                  <a:txBody>
                    <a:bodyPr/>
                    <a:lstStyle/>
                    <a:p>
                      <a:pPr algn="ctr"/>
                      <a:r>
                        <a:rPr lang="zh-CN" altLang="en-US" sz="1600" dirty="0"/>
                        <a:t>网络层</a:t>
                      </a:r>
                    </a:p>
                  </a:txBody>
                  <a:tcPr/>
                </a:tc>
                <a:extLst>
                  <a:ext uri="{0D108BD9-81ED-4DB2-BD59-A6C34878D82A}">
                    <a16:rowId xmlns:a16="http://schemas.microsoft.com/office/drawing/2014/main" xmlns="" val="10002"/>
                  </a:ext>
                </a:extLst>
              </a:tr>
              <a:tr h="349682">
                <a:tc>
                  <a:txBody>
                    <a:bodyPr/>
                    <a:lstStyle/>
                    <a:p>
                      <a:pPr algn="ctr"/>
                      <a:r>
                        <a:rPr lang="zh-CN" altLang="en-US" sz="1600" dirty="0"/>
                        <a:t>链路层</a:t>
                      </a:r>
                    </a:p>
                  </a:txBody>
                  <a:tcPr/>
                </a:tc>
                <a:extLst>
                  <a:ext uri="{0D108BD9-81ED-4DB2-BD59-A6C34878D82A}">
                    <a16:rowId xmlns:a16="http://schemas.microsoft.com/office/drawing/2014/main" xmlns="" val="10003"/>
                  </a:ext>
                </a:extLst>
              </a:tr>
              <a:tr h="349682">
                <a:tc>
                  <a:txBody>
                    <a:bodyPr/>
                    <a:lstStyle/>
                    <a:p>
                      <a:pPr algn="ctr"/>
                      <a:r>
                        <a:rPr lang="zh-CN" altLang="en-US" sz="1600" dirty="0"/>
                        <a:t>物理层</a:t>
                      </a:r>
                    </a:p>
                  </a:txBody>
                  <a:tcPr/>
                </a:tc>
                <a:extLst>
                  <a:ext uri="{0D108BD9-81ED-4DB2-BD59-A6C34878D82A}">
                    <a16:rowId xmlns:a16="http://schemas.microsoft.com/office/drawing/2014/main" xmlns="" val="10004"/>
                  </a:ext>
                </a:extLst>
              </a:tr>
            </a:tbl>
          </a:graphicData>
        </a:graphic>
      </p:graphicFrame>
      <p:sp>
        <p:nvSpPr>
          <p:cNvPr id="26" name="TextBox 25"/>
          <p:cNvSpPr txBox="1"/>
          <p:nvPr/>
        </p:nvSpPr>
        <p:spPr>
          <a:xfrm>
            <a:off x="1864197" y="4453154"/>
            <a:ext cx="432048" cy="338554"/>
          </a:xfrm>
          <a:prstGeom prst="rect">
            <a:avLst/>
          </a:prstGeom>
          <a:solidFill>
            <a:srgbClr val="FFFFCC"/>
          </a:solidFill>
        </p:spPr>
        <p:txBody>
          <a:bodyPr wrap="square" rtlCol="0">
            <a:spAutoFit/>
          </a:bodyPr>
          <a:lstStyle/>
          <a:p>
            <a:pPr algn="ctr"/>
            <a:r>
              <a:rPr lang="en-US" altLang="zh-CN" sz="1600" dirty="0"/>
              <a:t>M</a:t>
            </a:r>
            <a:endParaRPr lang="zh-CN" altLang="en-US" sz="1600" dirty="0"/>
          </a:p>
        </p:txBody>
      </p:sp>
      <p:sp>
        <p:nvSpPr>
          <p:cNvPr id="27" name="TextBox 26"/>
          <p:cNvSpPr txBox="1"/>
          <p:nvPr/>
        </p:nvSpPr>
        <p:spPr>
          <a:xfrm>
            <a:off x="1864197" y="4809566"/>
            <a:ext cx="432048" cy="338554"/>
          </a:xfrm>
          <a:prstGeom prst="rect">
            <a:avLst/>
          </a:prstGeom>
          <a:solidFill>
            <a:srgbClr val="FFFFCC"/>
          </a:solidFill>
        </p:spPr>
        <p:txBody>
          <a:bodyPr wrap="square" rtlCol="0">
            <a:spAutoFit/>
          </a:bodyPr>
          <a:lstStyle/>
          <a:p>
            <a:pPr algn="ctr"/>
            <a:r>
              <a:rPr lang="en-US" altLang="zh-CN" sz="1600" dirty="0"/>
              <a:t>M</a:t>
            </a:r>
            <a:endParaRPr lang="zh-CN" altLang="en-US" sz="1600" dirty="0"/>
          </a:p>
        </p:txBody>
      </p:sp>
      <p:sp>
        <p:nvSpPr>
          <p:cNvPr id="28" name="TextBox 27"/>
          <p:cNvSpPr txBox="1"/>
          <p:nvPr/>
        </p:nvSpPr>
        <p:spPr>
          <a:xfrm>
            <a:off x="1379191" y="4807130"/>
            <a:ext cx="432048" cy="338554"/>
          </a:xfrm>
          <a:prstGeom prst="rect">
            <a:avLst/>
          </a:prstGeom>
          <a:solidFill>
            <a:srgbClr val="FFFFCC"/>
          </a:solidFill>
        </p:spPr>
        <p:txBody>
          <a:bodyPr wrap="square" rtlCol="0">
            <a:spAutoFit/>
          </a:bodyPr>
          <a:lstStyle/>
          <a:p>
            <a:pPr algn="ctr"/>
            <a:r>
              <a:rPr lang="en-US" altLang="zh-CN" sz="1600" dirty="0"/>
              <a:t>H</a:t>
            </a:r>
            <a:r>
              <a:rPr lang="en-US" altLang="zh-CN" sz="1600" baseline="-25000" dirty="0"/>
              <a:t>t</a:t>
            </a:r>
            <a:endParaRPr lang="zh-CN" altLang="en-US" sz="1600" baseline="-25000" dirty="0"/>
          </a:p>
        </p:txBody>
      </p:sp>
      <p:sp>
        <p:nvSpPr>
          <p:cNvPr id="29" name="TextBox 28"/>
          <p:cNvSpPr txBox="1"/>
          <p:nvPr/>
        </p:nvSpPr>
        <p:spPr>
          <a:xfrm>
            <a:off x="1856787" y="5162072"/>
            <a:ext cx="432048" cy="338554"/>
          </a:xfrm>
          <a:prstGeom prst="rect">
            <a:avLst/>
          </a:prstGeom>
          <a:solidFill>
            <a:srgbClr val="FFFFCC"/>
          </a:solidFill>
        </p:spPr>
        <p:txBody>
          <a:bodyPr wrap="square" rtlCol="0">
            <a:spAutoFit/>
          </a:bodyPr>
          <a:lstStyle/>
          <a:p>
            <a:pPr algn="ctr"/>
            <a:r>
              <a:rPr lang="en-US" altLang="zh-CN" sz="1600" dirty="0"/>
              <a:t>M</a:t>
            </a:r>
            <a:endParaRPr lang="zh-CN" altLang="en-US" sz="1600" dirty="0"/>
          </a:p>
        </p:txBody>
      </p:sp>
      <p:sp>
        <p:nvSpPr>
          <p:cNvPr id="30" name="TextBox 29"/>
          <p:cNvSpPr txBox="1"/>
          <p:nvPr/>
        </p:nvSpPr>
        <p:spPr>
          <a:xfrm>
            <a:off x="1857475" y="5516888"/>
            <a:ext cx="432048" cy="338554"/>
          </a:xfrm>
          <a:prstGeom prst="rect">
            <a:avLst/>
          </a:prstGeom>
          <a:solidFill>
            <a:srgbClr val="FFFFCC"/>
          </a:solidFill>
        </p:spPr>
        <p:txBody>
          <a:bodyPr wrap="square" rtlCol="0">
            <a:spAutoFit/>
          </a:bodyPr>
          <a:lstStyle/>
          <a:p>
            <a:pPr algn="ctr"/>
            <a:r>
              <a:rPr lang="en-US" altLang="zh-CN" sz="1600" dirty="0"/>
              <a:t>M</a:t>
            </a:r>
            <a:endParaRPr lang="zh-CN" altLang="en-US" sz="1600" dirty="0"/>
          </a:p>
        </p:txBody>
      </p:sp>
      <p:sp>
        <p:nvSpPr>
          <p:cNvPr id="31" name="TextBox 30"/>
          <p:cNvSpPr txBox="1"/>
          <p:nvPr/>
        </p:nvSpPr>
        <p:spPr>
          <a:xfrm>
            <a:off x="1384028" y="5159284"/>
            <a:ext cx="432048" cy="338554"/>
          </a:xfrm>
          <a:prstGeom prst="rect">
            <a:avLst/>
          </a:prstGeom>
          <a:solidFill>
            <a:srgbClr val="FFFFCC"/>
          </a:solidFill>
        </p:spPr>
        <p:txBody>
          <a:bodyPr wrap="square" rtlCol="0">
            <a:spAutoFit/>
          </a:bodyPr>
          <a:lstStyle/>
          <a:p>
            <a:pPr algn="ctr"/>
            <a:r>
              <a:rPr lang="en-US" altLang="zh-CN" sz="1600" dirty="0"/>
              <a:t>H</a:t>
            </a:r>
            <a:r>
              <a:rPr lang="en-US" altLang="zh-CN" sz="1600" baseline="-25000" dirty="0"/>
              <a:t>t</a:t>
            </a:r>
            <a:endParaRPr lang="zh-CN" altLang="en-US" sz="1600" baseline="-25000" dirty="0"/>
          </a:p>
        </p:txBody>
      </p:sp>
      <p:sp>
        <p:nvSpPr>
          <p:cNvPr id="32" name="TextBox 31"/>
          <p:cNvSpPr txBox="1"/>
          <p:nvPr/>
        </p:nvSpPr>
        <p:spPr>
          <a:xfrm>
            <a:off x="1386186" y="5515132"/>
            <a:ext cx="432048" cy="338554"/>
          </a:xfrm>
          <a:prstGeom prst="rect">
            <a:avLst/>
          </a:prstGeom>
          <a:solidFill>
            <a:srgbClr val="FFFFCC"/>
          </a:solidFill>
        </p:spPr>
        <p:txBody>
          <a:bodyPr wrap="square" rtlCol="0">
            <a:spAutoFit/>
          </a:bodyPr>
          <a:lstStyle/>
          <a:p>
            <a:pPr algn="ctr"/>
            <a:r>
              <a:rPr lang="en-US" altLang="zh-CN" sz="1600" dirty="0"/>
              <a:t>H</a:t>
            </a:r>
            <a:r>
              <a:rPr lang="en-US" altLang="zh-CN" sz="1600" baseline="-25000" dirty="0"/>
              <a:t>t</a:t>
            </a:r>
            <a:endParaRPr lang="zh-CN" altLang="en-US" sz="1600" baseline="-25000" dirty="0"/>
          </a:p>
        </p:txBody>
      </p:sp>
      <p:sp>
        <p:nvSpPr>
          <p:cNvPr id="33" name="TextBox 32"/>
          <p:cNvSpPr txBox="1"/>
          <p:nvPr/>
        </p:nvSpPr>
        <p:spPr>
          <a:xfrm>
            <a:off x="920230" y="5159006"/>
            <a:ext cx="432048" cy="338554"/>
          </a:xfrm>
          <a:prstGeom prst="rect">
            <a:avLst/>
          </a:prstGeom>
          <a:solidFill>
            <a:srgbClr val="FFFFCC"/>
          </a:solidFill>
        </p:spPr>
        <p:txBody>
          <a:bodyPr wrap="square" rtlCol="0">
            <a:spAutoFit/>
          </a:bodyPr>
          <a:lstStyle/>
          <a:p>
            <a:pPr algn="ctr"/>
            <a:r>
              <a:rPr lang="en-US" altLang="zh-CN" sz="1600" dirty="0"/>
              <a:t>H</a:t>
            </a:r>
            <a:r>
              <a:rPr lang="en-US" altLang="zh-CN" sz="1600" baseline="-25000" dirty="0"/>
              <a:t>n</a:t>
            </a:r>
            <a:endParaRPr lang="zh-CN" altLang="en-US" sz="1600" baseline="-25000" dirty="0"/>
          </a:p>
        </p:txBody>
      </p:sp>
      <p:sp>
        <p:nvSpPr>
          <p:cNvPr id="34" name="TextBox 33"/>
          <p:cNvSpPr txBox="1"/>
          <p:nvPr/>
        </p:nvSpPr>
        <p:spPr>
          <a:xfrm>
            <a:off x="922388" y="5514854"/>
            <a:ext cx="432048" cy="338554"/>
          </a:xfrm>
          <a:prstGeom prst="rect">
            <a:avLst/>
          </a:prstGeom>
          <a:solidFill>
            <a:srgbClr val="FFFFCC"/>
          </a:solidFill>
        </p:spPr>
        <p:txBody>
          <a:bodyPr wrap="square" rtlCol="0">
            <a:spAutoFit/>
          </a:bodyPr>
          <a:lstStyle/>
          <a:p>
            <a:pPr algn="ctr"/>
            <a:r>
              <a:rPr lang="en-US" altLang="zh-CN" sz="1600" dirty="0"/>
              <a:t>H</a:t>
            </a:r>
            <a:r>
              <a:rPr lang="en-US" altLang="zh-CN" sz="1600" baseline="-25000" dirty="0"/>
              <a:t>n</a:t>
            </a:r>
            <a:endParaRPr lang="zh-CN" altLang="en-US" sz="1600" baseline="-25000" dirty="0"/>
          </a:p>
        </p:txBody>
      </p:sp>
      <p:sp>
        <p:nvSpPr>
          <p:cNvPr id="35" name="TextBox 34"/>
          <p:cNvSpPr txBox="1"/>
          <p:nvPr/>
        </p:nvSpPr>
        <p:spPr>
          <a:xfrm>
            <a:off x="462782" y="5506624"/>
            <a:ext cx="432048" cy="338554"/>
          </a:xfrm>
          <a:prstGeom prst="rect">
            <a:avLst/>
          </a:prstGeom>
          <a:solidFill>
            <a:srgbClr val="FFFFCC"/>
          </a:solidFill>
        </p:spPr>
        <p:txBody>
          <a:bodyPr wrap="square" rtlCol="0">
            <a:spAutoFit/>
          </a:bodyPr>
          <a:lstStyle/>
          <a:p>
            <a:pPr algn="ctr"/>
            <a:r>
              <a:rPr lang="en-US" altLang="zh-CN" sz="1600" dirty="0"/>
              <a:t>H</a:t>
            </a:r>
            <a:r>
              <a:rPr lang="en-US" altLang="zh-CN" sz="1600" baseline="-25000" dirty="0"/>
              <a:t>l</a:t>
            </a:r>
            <a:endParaRPr lang="zh-CN" altLang="en-US" sz="1600" baseline="-25000" dirty="0"/>
          </a:p>
        </p:txBody>
      </p:sp>
      <p:sp>
        <p:nvSpPr>
          <p:cNvPr id="36" name="TextBox 35"/>
          <p:cNvSpPr txBox="1"/>
          <p:nvPr/>
        </p:nvSpPr>
        <p:spPr>
          <a:xfrm>
            <a:off x="1246362" y="4451626"/>
            <a:ext cx="648072" cy="307777"/>
          </a:xfrm>
          <a:prstGeom prst="rect">
            <a:avLst/>
          </a:prstGeom>
          <a:noFill/>
        </p:spPr>
        <p:txBody>
          <a:bodyPr wrap="square" rtlCol="0">
            <a:spAutoFit/>
          </a:bodyPr>
          <a:lstStyle/>
          <a:p>
            <a:r>
              <a:rPr lang="zh-CN" altLang="en-US" sz="1400" dirty="0"/>
              <a:t>报文</a:t>
            </a:r>
          </a:p>
        </p:txBody>
      </p:sp>
      <p:sp>
        <p:nvSpPr>
          <p:cNvPr id="37" name="TextBox 36"/>
          <p:cNvSpPr txBox="1"/>
          <p:nvPr/>
        </p:nvSpPr>
        <p:spPr>
          <a:xfrm>
            <a:off x="647056" y="4791921"/>
            <a:ext cx="720080" cy="307777"/>
          </a:xfrm>
          <a:prstGeom prst="rect">
            <a:avLst/>
          </a:prstGeom>
          <a:noFill/>
        </p:spPr>
        <p:txBody>
          <a:bodyPr wrap="square" rtlCol="0">
            <a:spAutoFit/>
          </a:bodyPr>
          <a:lstStyle/>
          <a:p>
            <a:pPr algn="ctr"/>
            <a:r>
              <a:rPr lang="zh-CN" altLang="en-US" sz="1400" dirty="0"/>
              <a:t>报文段</a:t>
            </a:r>
          </a:p>
        </p:txBody>
      </p:sp>
      <p:sp>
        <p:nvSpPr>
          <p:cNvPr id="38" name="TextBox 37"/>
          <p:cNvSpPr txBox="1"/>
          <p:nvPr/>
        </p:nvSpPr>
        <p:spPr>
          <a:xfrm>
            <a:off x="195958" y="5151961"/>
            <a:ext cx="720080" cy="307777"/>
          </a:xfrm>
          <a:prstGeom prst="rect">
            <a:avLst/>
          </a:prstGeom>
          <a:noFill/>
        </p:spPr>
        <p:txBody>
          <a:bodyPr wrap="square" rtlCol="0">
            <a:spAutoFit/>
          </a:bodyPr>
          <a:lstStyle/>
          <a:p>
            <a:pPr algn="ctr"/>
            <a:r>
              <a:rPr lang="zh-CN" altLang="en-US" sz="1400" dirty="0"/>
              <a:t>数据报</a:t>
            </a:r>
          </a:p>
        </p:txBody>
      </p:sp>
      <p:sp>
        <p:nvSpPr>
          <p:cNvPr id="39" name="TextBox 38"/>
          <p:cNvSpPr txBox="1"/>
          <p:nvPr/>
        </p:nvSpPr>
        <p:spPr>
          <a:xfrm>
            <a:off x="35496" y="5497838"/>
            <a:ext cx="432048" cy="307777"/>
          </a:xfrm>
          <a:prstGeom prst="rect">
            <a:avLst/>
          </a:prstGeom>
          <a:noFill/>
        </p:spPr>
        <p:txBody>
          <a:bodyPr wrap="square" rtlCol="0">
            <a:spAutoFit/>
          </a:bodyPr>
          <a:lstStyle/>
          <a:p>
            <a:pPr algn="ctr"/>
            <a:r>
              <a:rPr lang="zh-CN" altLang="en-US" sz="1400" dirty="0"/>
              <a:t>帧</a:t>
            </a:r>
          </a:p>
        </p:txBody>
      </p:sp>
      <p:sp>
        <p:nvSpPr>
          <p:cNvPr id="40" name="TextBox 39"/>
          <p:cNvSpPr txBox="1"/>
          <p:nvPr/>
        </p:nvSpPr>
        <p:spPr>
          <a:xfrm>
            <a:off x="2339752" y="4129335"/>
            <a:ext cx="828600" cy="307777"/>
          </a:xfrm>
          <a:prstGeom prst="rect">
            <a:avLst/>
          </a:prstGeom>
          <a:noFill/>
        </p:spPr>
        <p:txBody>
          <a:bodyPr wrap="square" rtlCol="0">
            <a:spAutoFit/>
          </a:bodyPr>
          <a:lstStyle/>
          <a:p>
            <a:pPr algn="ctr"/>
            <a:r>
              <a:rPr lang="zh-CN" altLang="en-US" sz="1400" b="1" dirty="0">
                <a:solidFill>
                  <a:srgbClr val="FF0000"/>
                </a:solidFill>
              </a:rPr>
              <a:t>目的地</a:t>
            </a:r>
          </a:p>
        </p:txBody>
      </p:sp>
      <p:cxnSp>
        <p:nvCxnSpPr>
          <p:cNvPr id="45" name="形状 44"/>
          <p:cNvCxnSpPr>
            <a:stCxn id="5" idx="2"/>
            <a:endCxn id="7" idx="2"/>
          </p:cNvCxnSpPr>
          <p:nvPr/>
        </p:nvCxnSpPr>
        <p:spPr>
          <a:xfrm rot="16200000" flipH="1">
            <a:off x="3839480" y="2237891"/>
            <a:ext cx="870818" cy="122336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41" idx="2"/>
            <a:endCxn id="6" idx="3"/>
          </p:cNvCxnSpPr>
          <p:nvPr/>
        </p:nvCxnSpPr>
        <p:spPr>
          <a:xfrm flipH="1">
            <a:off x="4122564" y="4509120"/>
            <a:ext cx="764009" cy="5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7" idx="3"/>
            <a:endCxn id="41" idx="1"/>
          </p:cNvCxnSpPr>
          <p:nvPr/>
        </p:nvCxnSpPr>
        <p:spPr>
          <a:xfrm>
            <a:off x="5534645" y="3501008"/>
            <a:ext cx="0" cy="79208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52" name="表格 51"/>
          <p:cNvGraphicFramePr>
            <a:graphicFrameLocks noGrp="1"/>
          </p:cNvGraphicFramePr>
          <p:nvPr/>
        </p:nvGraphicFramePr>
        <p:xfrm>
          <a:off x="6228184" y="2441604"/>
          <a:ext cx="1008112" cy="699364"/>
        </p:xfrm>
        <a:graphic>
          <a:graphicData uri="http://schemas.openxmlformats.org/drawingml/2006/table">
            <a:tbl>
              <a:tblPr firstRow="1" bandRow="1">
                <a:tableStyleId>{5940675A-B579-460E-94D1-54222C63F5DA}</a:tableStyleId>
              </a:tblPr>
              <a:tblGrid>
                <a:gridCol w="1008112">
                  <a:extLst>
                    <a:ext uri="{9D8B030D-6E8A-4147-A177-3AD203B41FA5}">
                      <a16:colId xmlns:a16="http://schemas.microsoft.com/office/drawing/2014/main" xmlns="" val="20000"/>
                    </a:ext>
                  </a:extLst>
                </a:gridCol>
              </a:tblGrid>
              <a:tr h="349682">
                <a:tc>
                  <a:txBody>
                    <a:bodyPr/>
                    <a:lstStyle/>
                    <a:p>
                      <a:pPr algn="ctr"/>
                      <a:r>
                        <a:rPr lang="zh-CN" altLang="en-US" sz="1600" dirty="0"/>
                        <a:t>链路层</a:t>
                      </a:r>
                    </a:p>
                  </a:txBody>
                  <a:tcPr/>
                </a:tc>
                <a:extLst>
                  <a:ext uri="{0D108BD9-81ED-4DB2-BD59-A6C34878D82A}">
                    <a16:rowId xmlns:a16="http://schemas.microsoft.com/office/drawing/2014/main" xmlns="" val="10000"/>
                  </a:ext>
                </a:extLst>
              </a:tr>
              <a:tr h="349682">
                <a:tc>
                  <a:txBody>
                    <a:bodyPr/>
                    <a:lstStyle/>
                    <a:p>
                      <a:pPr algn="ctr"/>
                      <a:r>
                        <a:rPr lang="zh-CN" altLang="en-US" sz="1600" dirty="0"/>
                        <a:t>物理层</a:t>
                      </a:r>
                    </a:p>
                  </a:txBody>
                  <a:tcPr/>
                </a:tc>
                <a:extLst>
                  <a:ext uri="{0D108BD9-81ED-4DB2-BD59-A6C34878D82A}">
                    <a16:rowId xmlns:a16="http://schemas.microsoft.com/office/drawing/2014/main" xmlns="" val="10001"/>
                  </a:ext>
                </a:extLst>
              </a:tr>
            </a:tbl>
          </a:graphicData>
        </a:graphic>
      </p:graphicFrame>
      <p:graphicFrame>
        <p:nvGraphicFramePr>
          <p:cNvPr id="53" name="表格 52"/>
          <p:cNvGraphicFramePr>
            <a:graphicFrameLocks noGrp="1"/>
          </p:cNvGraphicFramePr>
          <p:nvPr/>
        </p:nvGraphicFramePr>
        <p:xfrm>
          <a:off x="6012160" y="4871206"/>
          <a:ext cx="1008112" cy="1049046"/>
        </p:xfrm>
        <a:graphic>
          <a:graphicData uri="http://schemas.openxmlformats.org/drawingml/2006/table">
            <a:tbl>
              <a:tblPr firstRow="1" bandRow="1">
                <a:tableStyleId>{5940675A-B579-460E-94D1-54222C63F5DA}</a:tableStyleId>
              </a:tblPr>
              <a:tblGrid>
                <a:gridCol w="1008112">
                  <a:extLst>
                    <a:ext uri="{9D8B030D-6E8A-4147-A177-3AD203B41FA5}">
                      <a16:colId xmlns:a16="http://schemas.microsoft.com/office/drawing/2014/main" xmlns="" val="20000"/>
                    </a:ext>
                  </a:extLst>
                </a:gridCol>
              </a:tblGrid>
              <a:tr h="349682">
                <a:tc>
                  <a:txBody>
                    <a:bodyPr/>
                    <a:lstStyle/>
                    <a:p>
                      <a:pPr algn="ctr"/>
                      <a:r>
                        <a:rPr lang="zh-CN" altLang="en-US" sz="1600" dirty="0"/>
                        <a:t>网络层</a:t>
                      </a:r>
                    </a:p>
                  </a:txBody>
                  <a:tcPr/>
                </a:tc>
                <a:extLst>
                  <a:ext uri="{0D108BD9-81ED-4DB2-BD59-A6C34878D82A}">
                    <a16:rowId xmlns:a16="http://schemas.microsoft.com/office/drawing/2014/main" xmlns="" val="10000"/>
                  </a:ext>
                </a:extLst>
              </a:tr>
              <a:tr h="349682">
                <a:tc>
                  <a:txBody>
                    <a:bodyPr/>
                    <a:lstStyle/>
                    <a:p>
                      <a:pPr algn="ctr"/>
                      <a:r>
                        <a:rPr lang="zh-CN" altLang="en-US" sz="1600" dirty="0"/>
                        <a:t>链路层</a:t>
                      </a:r>
                    </a:p>
                  </a:txBody>
                  <a:tcPr/>
                </a:tc>
                <a:extLst>
                  <a:ext uri="{0D108BD9-81ED-4DB2-BD59-A6C34878D82A}">
                    <a16:rowId xmlns:a16="http://schemas.microsoft.com/office/drawing/2014/main" xmlns="" val="10001"/>
                  </a:ext>
                </a:extLst>
              </a:tr>
              <a:tr h="349682">
                <a:tc>
                  <a:txBody>
                    <a:bodyPr/>
                    <a:lstStyle/>
                    <a:p>
                      <a:pPr algn="ctr"/>
                      <a:r>
                        <a:rPr lang="zh-CN" altLang="en-US" sz="1600" dirty="0"/>
                        <a:t>物理层</a:t>
                      </a:r>
                    </a:p>
                  </a:txBody>
                  <a:tcPr/>
                </a:tc>
                <a:extLst>
                  <a:ext uri="{0D108BD9-81ED-4DB2-BD59-A6C34878D82A}">
                    <a16:rowId xmlns:a16="http://schemas.microsoft.com/office/drawing/2014/main" xmlns="" val="10002"/>
                  </a:ext>
                </a:extLst>
              </a:tr>
            </a:tbl>
          </a:graphicData>
        </a:graphic>
      </p:graphicFrame>
      <p:sp>
        <p:nvSpPr>
          <p:cNvPr id="54" name="TextBox 53"/>
          <p:cNvSpPr txBox="1"/>
          <p:nvPr/>
        </p:nvSpPr>
        <p:spPr>
          <a:xfrm>
            <a:off x="5777210" y="2447254"/>
            <a:ext cx="432048" cy="338554"/>
          </a:xfrm>
          <a:prstGeom prst="rect">
            <a:avLst/>
          </a:prstGeom>
          <a:solidFill>
            <a:srgbClr val="FFFFCC"/>
          </a:solidFill>
        </p:spPr>
        <p:txBody>
          <a:bodyPr wrap="square" rtlCol="0">
            <a:spAutoFit/>
          </a:bodyPr>
          <a:lstStyle/>
          <a:p>
            <a:pPr algn="ctr"/>
            <a:r>
              <a:rPr lang="en-US" altLang="zh-CN" sz="1600" dirty="0"/>
              <a:t>M</a:t>
            </a:r>
            <a:endParaRPr lang="zh-CN" altLang="en-US" sz="1600" dirty="0"/>
          </a:p>
        </p:txBody>
      </p:sp>
      <p:sp>
        <p:nvSpPr>
          <p:cNvPr id="55" name="TextBox 54"/>
          <p:cNvSpPr txBox="1"/>
          <p:nvPr/>
        </p:nvSpPr>
        <p:spPr>
          <a:xfrm>
            <a:off x="5305921" y="2445498"/>
            <a:ext cx="432048" cy="338554"/>
          </a:xfrm>
          <a:prstGeom prst="rect">
            <a:avLst/>
          </a:prstGeom>
          <a:solidFill>
            <a:srgbClr val="FFFFCC"/>
          </a:solidFill>
        </p:spPr>
        <p:txBody>
          <a:bodyPr wrap="square" rtlCol="0">
            <a:spAutoFit/>
          </a:bodyPr>
          <a:lstStyle/>
          <a:p>
            <a:pPr algn="ctr"/>
            <a:r>
              <a:rPr lang="en-US" altLang="zh-CN" sz="1600" dirty="0"/>
              <a:t>H</a:t>
            </a:r>
            <a:r>
              <a:rPr lang="en-US" altLang="zh-CN" sz="1600" baseline="-25000" dirty="0"/>
              <a:t>t</a:t>
            </a:r>
            <a:endParaRPr lang="zh-CN" altLang="en-US" sz="1600" baseline="-25000" dirty="0"/>
          </a:p>
        </p:txBody>
      </p:sp>
      <p:sp>
        <p:nvSpPr>
          <p:cNvPr id="56" name="TextBox 55"/>
          <p:cNvSpPr txBox="1"/>
          <p:nvPr/>
        </p:nvSpPr>
        <p:spPr>
          <a:xfrm>
            <a:off x="4842123" y="2445220"/>
            <a:ext cx="432048" cy="338554"/>
          </a:xfrm>
          <a:prstGeom prst="rect">
            <a:avLst/>
          </a:prstGeom>
          <a:solidFill>
            <a:srgbClr val="FFFFCC"/>
          </a:solidFill>
        </p:spPr>
        <p:txBody>
          <a:bodyPr wrap="square" rtlCol="0">
            <a:spAutoFit/>
          </a:bodyPr>
          <a:lstStyle/>
          <a:p>
            <a:pPr algn="ctr"/>
            <a:r>
              <a:rPr lang="en-US" altLang="zh-CN" sz="1600" dirty="0"/>
              <a:t>H</a:t>
            </a:r>
            <a:r>
              <a:rPr lang="en-US" altLang="zh-CN" sz="1600" baseline="-25000" dirty="0"/>
              <a:t>n</a:t>
            </a:r>
            <a:endParaRPr lang="zh-CN" altLang="en-US" sz="1600" baseline="-25000" dirty="0"/>
          </a:p>
        </p:txBody>
      </p:sp>
      <p:sp>
        <p:nvSpPr>
          <p:cNvPr id="57" name="TextBox 56"/>
          <p:cNvSpPr txBox="1"/>
          <p:nvPr/>
        </p:nvSpPr>
        <p:spPr>
          <a:xfrm>
            <a:off x="4382517" y="2436990"/>
            <a:ext cx="432048" cy="338554"/>
          </a:xfrm>
          <a:prstGeom prst="rect">
            <a:avLst/>
          </a:prstGeom>
          <a:solidFill>
            <a:srgbClr val="FFFFCC"/>
          </a:solidFill>
        </p:spPr>
        <p:txBody>
          <a:bodyPr wrap="square" rtlCol="0">
            <a:spAutoFit/>
          </a:bodyPr>
          <a:lstStyle/>
          <a:p>
            <a:pPr algn="ctr"/>
            <a:r>
              <a:rPr lang="en-US" altLang="zh-CN" sz="1600" dirty="0"/>
              <a:t>H</a:t>
            </a:r>
            <a:r>
              <a:rPr lang="en-US" altLang="zh-CN" sz="1600" baseline="-25000" dirty="0"/>
              <a:t>l</a:t>
            </a:r>
            <a:endParaRPr lang="zh-CN" altLang="en-US" sz="1600" baseline="-25000" dirty="0"/>
          </a:p>
        </p:txBody>
      </p:sp>
      <p:sp>
        <p:nvSpPr>
          <p:cNvPr id="58" name="TextBox 57"/>
          <p:cNvSpPr txBox="1"/>
          <p:nvPr/>
        </p:nvSpPr>
        <p:spPr>
          <a:xfrm>
            <a:off x="8698805" y="2477760"/>
            <a:ext cx="432048" cy="338554"/>
          </a:xfrm>
          <a:prstGeom prst="rect">
            <a:avLst/>
          </a:prstGeom>
          <a:solidFill>
            <a:srgbClr val="FFFFCC"/>
          </a:solidFill>
        </p:spPr>
        <p:txBody>
          <a:bodyPr wrap="square" rtlCol="0">
            <a:spAutoFit/>
          </a:bodyPr>
          <a:lstStyle/>
          <a:p>
            <a:pPr algn="ctr"/>
            <a:r>
              <a:rPr lang="en-US" altLang="zh-CN" sz="1600" dirty="0"/>
              <a:t>M</a:t>
            </a:r>
            <a:endParaRPr lang="zh-CN" altLang="en-US" sz="1600" dirty="0"/>
          </a:p>
        </p:txBody>
      </p:sp>
      <p:sp>
        <p:nvSpPr>
          <p:cNvPr id="59" name="TextBox 58"/>
          <p:cNvSpPr txBox="1"/>
          <p:nvPr/>
        </p:nvSpPr>
        <p:spPr>
          <a:xfrm>
            <a:off x="8227516" y="2476004"/>
            <a:ext cx="432048" cy="338554"/>
          </a:xfrm>
          <a:prstGeom prst="rect">
            <a:avLst/>
          </a:prstGeom>
          <a:solidFill>
            <a:srgbClr val="FFFFCC"/>
          </a:solidFill>
        </p:spPr>
        <p:txBody>
          <a:bodyPr wrap="square" rtlCol="0">
            <a:spAutoFit/>
          </a:bodyPr>
          <a:lstStyle/>
          <a:p>
            <a:pPr algn="ctr"/>
            <a:r>
              <a:rPr lang="en-US" altLang="zh-CN" sz="1600" dirty="0"/>
              <a:t>H</a:t>
            </a:r>
            <a:r>
              <a:rPr lang="en-US" altLang="zh-CN" sz="1600" baseline="-25000" dirty="0"/>
              <a:t>t</a:t>
            </a:r>
            <a:endParaRPr lang="zh-CN" altLang="en-US" sz="1600" baseline="-25000" dirty="0"/>
          </a:p>
        </p:txBody>
      </p:sp>
      <p:sp>
        <p:nvSpPr>
          <p:cNvPr id="60" name="TextBox 59"/>
          <p:cNvSpPr txBox="1"/>
          <p:nvPr/>
        </p:nvSpPr>
        <p:spPr>
          <a:xfrm>
            <a:off x="7763718" y="2475726"/>
            <a:ext cx="432048" cy="338554"/>
          </a:xfrm>
          <a:prstGeom prst="rect">
            <a:avLst/>
          </a:prstGeom>
          <a:solidFill>
            <a:srgbClr val="FFFFCC"/>
          </a:solidFill>
        </p:spPr>
        <p:txBody>
          <a:bodyPr wrap="square" rtlCol="0">
            <a:spAutoFit/>
          </a:bodyPr>
          <a:lstStyle/>
          <a:p>
            <a:pPr algn="ctr"/>
            <a:r>
              <a:rPr lang="en-US" altLang="zh-CN" sz="1600" dirty="0"/>
              <a:t>H</a:t>
            </a:r>
            <a:r>
              <a:rPr lang="en-US" altLang="zh-CN" sz="1600" baseline="-25000" dirty="0"/>
              <a:t>n</a:t>
            </a:r>
            <a:endParaRPr lang="zh-CN" altLang="en-US" sz="1600" baseline="-25000" dirty="0"/>
          </a:p>
        </p:txBody>
      </p:sp>
      <p:sp>
        <p:nvSpPr>
          <p:cNvPr id="61" name="TextBox 60"/>
          <p:cNvSpPr txBox="1"/>
          <p:nvPr/>
        </p:nvSpPr>
        <p:spPr>
          <a:xfrm>
            <a:off x="7304112" y="2467496"/>
            <a:ext cx="432048" cy="338554"/>
          </a:xfrm>
          <a:prstGeom prst="rect">
            <a:avLst/>
          </a:prstGeom>
          <a:solidFill>
            <a:srgbClr val="FFFFCC"/>
          </a:solidFill>
        </p:spPr>
        <p:txBody>
          <a:bodyPr wrap="square" rtlCol="0">
            <a:spAutoFit/>
          </a:bodyPr>
          <a:lstStyle/>
          <a:p>
            <a:pPr algn="ctr"/>
            <a:r>
              <a:rPr lang="en-US" altLang="zh-CN" sz="1600" dirty="0"/>
              <a:t>H</a:t>
            </a:r>
            <a:r>
              <a:rPr lang="en-US" altLang="zh-CN" sz="1600" baseline="-25000" dirty="0"/>
              <a:t>l</a:t>
            </a:r>
            <a:endParaRPr lang="zh-CN" altLang="en-US" sz="1600" baseline="-25000" dirty="0"/>
          </a:p>
        </p:txBody>
      </p:sp>
      <p:sp>
        <p:nvSpPr>
          <p:cNvPr id="62" name="TextBox 61"/>
          <p:cNvSpPr txBox="1"/>
          <p:nvPr/>
        </p:nvSpPr>
        <p:spPr>
          <a:xfrm>
            <a:off x="8656842" y="4936765"/>
            <a:ext cx="432048" cy="338554"/>
          </a:xfrm>
          <a:prstGeom prst="rect">
            <a:avLst/>
          </a:prstGeom>
          <a:solidFill>
            <a:srgbClr val="FFFFCC"/>
          </a:solidFill>
        </p:spPr>
        <p:txBody>
          <a:bodyPr wrap="square" rtlCol="0">
            <a:spAutoFit/>
          </a:bodyPr>
          <a:lstStyle/>
          <a:p>
            <a:pPr algn="ctr"/>
            <a:r>
              <a:rPr lang="en-US" altLang="zh-CN" sz="1600" dirty="0"/>
              <a:t>M</a:t>
            </a:r>
            <a:endParaRPr lang="zh-CN" altLang="en-US" sz="1600" dirty="0"/>
          </a:p>
        </p:txBody>
      </p:sp>
      <p:sp>
        <p:nvSpPr>
          <p:cNvPr id="63" name="TextBox 62"/>
          <p:cNvSpPr txBox="1"/>
          <p:nvPr/>
        </p:nvSpPr>
        <p:spPr>
          <a:xfrm>
            <a:off x="8657530" y="5291581"/>
            <a:ext cx="432048" cy="338554"/>
          </a:xfrm>
          <a:prstGeom prst="rect">
            <a:avLst/>
          </a:prstGeom>
          <a:solidFill>
            <a:srgbClr val="FFFFCC"/>
          </a:solidFill>
        </p:spPr>
        <p:txBody>
          <a:bodyPr wrap="square" rtlCol="0">
            <a:spAutoFit/>
          </a:bodyPr>
          <a:lstStyle/>
          <a:p>
            <a:pPr algn="ctr"/>
            <a:r>
              <a:rPr lang="en-US" altLang="zh-CN" sz="1600" dirty="0"/>
              <a:t>M</a:t>
            </a:r>
            <a:endParaRPr lang="zh-CN" altLang="en-US" sz="1600" dirty="0"/>
          </a:p>
        </p:txBody>
      </p:sp>
      <p:sp>
        <p:nvSpPr>
          <p:cNvPr id="64" name="TextBox 63"/>
          <p:cNvSpPr txBox="1"/>
          <p:nvPr/>
        </p:nvSpPr>
        <p:spPr>
          <a:xfrm>
            <a:off x="8184083" y="4933977"/>
            <a:ext cx="432048" cy="338554"/>
          </a:xfrm>
          <a:prstGeom prst="rect">
            <a:avLst/>
          </a:prstGeom>
          <a:solidFill>
            <a:srgbClr val="FFFFCC"/>
          </a:solidFill>
        </p:spPr>
        <p:txBody>
          <a:bodyPr wrap="square" rtlCol="0">
            <a:spAutoFit/>
          </a:bodyPr>
          <a:lstStyle/>
          <a:p>
            <a:pPr algn="ctr"/>
            <a:r>
              <a:rPr lang="en-US" altLang="zh-CN" sz="1600" dirty="0"/>
              <a:t>H</a:t>
            </a:r>
            <a:r>
              <a:rPr lang="en-US" altLang="zh-CN" sz="1600" baseline="-25000" dirty="0"/>
              <a:t>t</a:t>
            </a:r>
            <a:endParaRPr lang="zh-CN" altLang="en-US" sz="1600" baseline="-25000" dirty="0"/>
          </a:p>
        </p:txBody>
      </p:sp>
      <p:sp>
        <p:nvSpPr>
          <p:cNvPr id="65" name="TextBox 64"/>
          <p:cNvSpPr txBox="1"/>
          <p:nvPr/>
        </p:nvSpPr>
        <p:spPr>
          <a:xfrm>
            <a:off x="8186241" y="5289825"/>
            <a:ext cx="432048" cy="338554"/>
          </a:xfrm>
          <a:prstGeom prst="rect">
            <a:avLst/>
          </a:prstGeom>
          <a:solidFill>
            <a:srgbClr val="FFFFCC"/>
          </a:solidFill>
        </p:spPr>
        <p:txBody>
          <a:bodyPr wrap="square" rtlCol="0">
            <a:spAutoFit/>
          </a:bodyPr>
          <a:lstStyle/>
          <a:p>
            <a:pPr algn="ctr"/>
            <a:r>
              <a:rPr lang="en-US" altLang="zh-CN" sz="1600" dirty="0"/>
              <a:t>H</a:t>
            </a:r>
            <a:r>
              <a:rPr lang="en-US" altLang="zh-CN" sz="1600" baseline="-25000" dirty="0"/>
              <a:t>t</a:t>
            </a:r>
            <a:endParaRPr lang="zh-CN" altLang="en-US" sz="1600" baseline="-25000" dirty="0"/>
          </a:p>
        </p:txBody>
      </p:sp>
      <p:sp>
        <p:nvSpPr>
          <p:cNvPr id="66" name="TextBox 65"/>
          <p:cNvSpPr txBox="1"/>
          <p:nvPr/>
        </p:nvSpPr>
        <p:spPr>
          <a:xfrm>
            <a:off x="7720285" y="4933699"/>
            <a:ext cx="432048" cy="338554"/>
          </a:xfrm>
          <a:prstGeom prst="rect">
            <a:avLst/>
          </a:prstGeom>
          <a:solidFill>
            <a:srgbClr val="FFFFCC"/>
          </a:solidFill>
        </p:spPr>
        <p:txBody>
          <a:bodyPr wrap="square" rtlCol="0">
            <a:spAutoFit/>
          </a:bodyPr>
          <a:lstStyle/>
          <a:p>
            <a:pPr algn="ctr"/>
            <a:r>
              <a:rPr lang="en-US" altLang="zh-CN" sz="1600" dirty="0"/>
              <a:t>H</a:t>
            </a:r>
            <a:r>
              <a:rPr lang="en-US" altLang="zh-CN" sz="1600" baseline="-25000" dirty="0"/>
              <a:t>n</a:t>
            </a:r>
            <a:endParaRPr lang="zh-CN" altLang="en-US" sz="1600" baseline="-25000" dirty="0"/>
          </a:p>
        </p:txBody>
      </p:sp>
      <p:sp>
        <p:nvSpPr>
          <p:cNvPr id="67" name="TextBox 66"/>
          <p:cNvSpPr txBox="1"/>
          <p:nvPr/>
        </p:nvSpPr>
        <p:spPr>
          <a:xfrm>
            <a:off x="7722443" y="5289547"/>
            <a:ext cx="432048" cy="338554"/>
          </a:xfrm>
          <a:prstGeom prst="rect">
            <a:avLst/>
          </a:prstGeom>
          <a:solidFill>
            <a:srgbClr val="FFFFCC"/>
          </a:solidFill>
        </p:spPr>
        <p:txBody>
          <a:bodyPr wrap="square" rtlCol="0">
            <a:spAutoFit/>
          </a:bodyPr>
          <a:lstStyle/>
          <a:p>
            <a:pPr algn="ctr"/>
            <a:r>
              <a:rPr lang="en-US" altLang="zh-CN" sz="1600" dirty="0"/>
              <a:t>H</a:t>
            </a:r>
            <a:r>
              <a:rPr lang="en-US" altLang="zh-CN" sz="1600" baseline="-25000" dirty="0"/>
              <a:t>n</a:t>
            </a:r>
            <a:endParaRPr lang="zh-CN" altLang="en-US" sz="1600" baseline="-25000" dirty="0"/>
          </a:p>
        </p:txBody>
      </p:sp>
      <p:sp>
        <p:nvSpPr>
          <p:cNvPr id="68" name="TextBox 67"/>
          <p:cNvSpPr txBox="1"/>
          <p:nvPr/>
        </p:nvSpPr>
        <p:spPr>
          <a:xfrm>
            <a:off x="7262837" y="5281317"/>
            <a:ext cx="432048" cy="338554"/>
          </a:xfrm>
          <a:prstGeom prst="rect">
            <a:avLst/>
          </a:prstGeom>
          <a:solidFill>
            <a:srgbClr val="FFFFCC"/>
          </a:solidFill>
        </p:spPr>
        <p:txBody>
          <a:bodyPr wrap="square" rtlCol="0">
            <a:spAutoFit/>
          </a:bodyPr>
          <a:lstStyle/>
          <a:p>
            <a:pPr algn="ctr"/>
            <a:r>
              <a:rPr lang="en-US" altLang="zh-CN" sz="1600" dirty="0"/>
              <a:t>H</a:t>
            </a:r>
            <a:r>
              <a:rPr lang="en-US" altLang="zh-CN" sz="1600" baseline="-25000" dirty="0"/>
              <a:t>l</a:t>
            </a:r>
            <a:endParaRPr lang="zh-CN" altLang="en-US" sz="1600" baseline="-25000" dirty="0"/>
          </a:p>
        </p:txBody>
      </p:sp>
      <p:sp>
        <p:nvSpPr>
          <p:cNvPr id="71" name="TextBox 70"/>
          <p:cNvSpPr txBox="1"/>
          <p:nvPr/>
        </p:nvSpPr>
        <p:spPr>
          <a:xfrm>
            <a:off x="5461949" y="4944234"/>
            <a:ext cx="432048" cy="338554"/>
          </a:xfrm>
          <a:prstGeom prst="rect">
            <a:avLst/>
          </a:prstGeom>
          <a:solidFill>
            <a:srgbClr val="FFFFCC"/>
          </a:solidFill>
        </p:spPr>
        <p:txBody>
          <a:bodyPr wrap="square" rtlCol="0">
            <a:spAutoFit/>
          </a:bodyPr>
          <a:lstStyle/>
          <a:p>
            <a:pPr algn="ctr"/>
            <a:r>
              <a:rPr lang="en-US" altLang="zh-CN" sz="1600" dirty="0"/>
              <a:t>M</a:t>
            </a:r>
            <a:endParaRPr lang="zh-CN" altLang="en-US" sz="1600" dirty="0"/>
          </a:p>
        </p:txBody>
      </p:sp>
      <p:sp>
        <p:nvSpPr>
          <p:cNvPr id="72" name="TextBox 71"/>
          <p:cNvSpPr txBox="1"/>
          <p:nvPr/>
        </p:nvSpPr>
        <p:spPr>
          <a:xfrm>
            <a:off x="5462637" y="5299050"/>
            <a:ext cx="432048" cy="338554"/>
          </a:xfrm>
          <a:prstGeom prst="rect">
            <a:avLst/>
          </a:prstGeom>
          <a:solidFill>
            <a:srgbClr val="FFFFCC"/>
          </a:solidFill>
        </p:spPr>
        <p:txBody>
          <a:bodyPr wrap="square" rtlCol="0">
            <a:spAutoFit/>
          </a:bodyPr>
          <a:lstStyle/>
          <a:p>
            <a:pPr algn="ctr"/>
            <a:r>
              <a:rPr lang="en-US" altLang="zh-CN" sz="1600" dirty="0"/>
              <a:t>M</a:t>
            </a:r>
            <a:endParaRPr lang="zh-CN" altLang="en-US" sz="1600" dirty="0"/>
          </a:p>
        </p:txBody>
      </p:sp>
      <p:sp>
        <p:nvSpPr>
          <p:cNvPr id="73" name="TextBox 72"/>
          <p:cNvSpPr txBox="1"/>
          <p:nvPr/>
        </p:nvSpPr>
        <p:spPr>
          <a:xfrm>
            <a:off x="4989190" y="4941446"/>
            <a:ext cx="432048" cy="338554"/>
          </a:xfrm>
          <a:prstGeom prst="rect">
            <a:avLst/>
          </a:prstGeom>
          <a:solidFill>
            <a:srgbClr val="FFFFCC"/>
          </a:solidFill>
        </p:spPr>
        <p:txBody>
          <a:bodyPr wrap="square" rtlCol="0">
            <a:spAutoFit/>
          </a:bodyPr>
          <a:lstStyle/>
          <a:p>
            <a:pPr algn="ctr"/>
            <a:r>
              <a:rPr lang="en-US" altLang="zh-CN" sz="1600" dirty="0"/>
              <a:t>H</a:t>
            </a:r>
            <a:r>
              <a:rPr lang="en-US" altLang="zh-CN" sz="1600" baseline="-25000" dirty="0"/>
              <a:t>t</a:t>
            </a:r>
            <a:endParaRPr lang="zh-CN" altLang="en-US" sz="1600" baseline="-25000" dirty="0"/>
          </a:p>
        </p:txBody>
      </p:sp>
      <p:sp>
        <p:nvSpPr>
          <p:cNvPr id="74" name="TextBox 73"/>
          <p:cNvSpPr txBox="1"/>
          <p:nvPr/>
        </p:nvSpPr>
        <p:spPr>
          <a:xfrm>
            <a:off x="4991348" y="5297294"/>
            <a:ext cx="432048" cy="338554"/>
          </a:xfrm>
          <a:prstGeom prst="rect">
            <a:avLst/>
          </a:prstGeom>
          <a:solidFill>
            <a:srgbClr val="FFFFCC"/>
          </a:solidFill>
        </p:spPr>
        <p:txBody>
          <a:bodyPr wrap="square" rtlCol="0">
            <a:spAutoFit/>
          </a:bodyPr>
          <a:lstStyle/>
          <a:p>
            <a:pPr algn="ctr"/>
            <a:r>
              <a:rPr lang="en-US" altLang="zh-CN" sz="1600" dirty="0"/>
              <a:t>H</a:t>
            </a:r>
            <a:r>
              <a:rPr lang="en-US" altLang="zh-CN" sz="1600" baseline="-25000" dirty="0"/>
              <a:t>t</a:t>
            </a:r>
            <a:endParaRPr lang="zh-CN" altLang="en-US" sz="1600" baseline="-25000" dirty="0"/>
          </a:p>
        </p:txBody>
      </p:sp>
      <p:sp>
        <p:nvSpPr>
          <p:cNvPr id="75" name="TextBox 74"/>
          <p:cNvSpPr txBox="1"/>
          <p:nvPr/>
        </p:nvSpPr>
        <p:spPr>
          <a:xfrm>
            <a:off x="4525392" y="4941168"/>
            <a:ext cx="432048" cy="338554"/>
          </a:xfrm>
          <a:prstGeom prst="rect">
            <a:avLst/>
          </a:prstGeom>
          <a:solidFill>
            <a:srgbClr val="FFFFCC"/>
          </a:solidFill>
        </p:spPr>
        <p:txBody>
          <a:bodyPr wrap="square" rtlCol="0">
            <a:spAutoFit/>
          </a:bodyPr>
          <a:lstStyle/>
          <a:p>
            <a:pPr algn="ctr"/>
            <a:r>
              <a:rPr lang="en-US" altLang="zh-CN" sz="1600" dirty="0"/>
              <a:t>H</a:t>
            </a:r>
            <a:r>
              <a:rPr lang="en-US" altLang="zh-CN" sz="1600" baseline="-25000" dirty="0"/>
              <a:t>n</a:t>
            </a:r>
            <a:endParaRPr lang="zh-CN" altLang="en-US" sz="1600" baseline="-25000" dirty="0"/>
          </a:p>
        </p:txBody>
      </p:sp>
      <p:sp>
        <p:nvSpPr>
          <p:cNvPr id="76" name="TextBox 75"/>
          <p:cNvSpPr txBox="1"/>
          <p:nvPr/>
        </p:nvSpPr>
        <p:spPr>
          <a:xfrm>
            <a:off x="4527550" y="5297016"/>
            <a:ext cx="432048" cy="338554"/>
          </a:xfrm>
          <a:prstGeom prst="rect">
            <a:avLst/>
          </a:prstGeom>
          <a:solidFill>
            <a:srgbClr val="FFFFCC"/>
          </a:solidFill>
        </p:spPr>
        <p:txBody>
          <a:bodyPr wrap="square" rtlCol="0">
            <a:spAutoFit/>
          </a:bodyPr>
          <a:lstStyle/>
          <a:p>
            <a:pPr algn="ctr"/>
            <a:r>
              <a:rPr lang="en-US" altLang="zh-CN" sz="1600" dirty="0"/>
              <a:t>H</a:t>
            </a:r>
            <a:r>
              <a:rPr lang="en-US" altLang="zh-CN" sz="1600" baseline="-25000" dirty="0"/>
              <a:t>n</a:t>
            </a:r>
            <a:endParaRPr lang="zh-CN" altLang="en-US" sz="1600" baseline="-25000" dirty="0"/>
          </a:p>
        </p:txBody>
      </p:sp>
      <p:sp>
        <p:nvSpPr>
          <p:cNvPr id="77" name="TextBox 76"/>
          <p:cNvSpPr txBox="1"/>
          <p:nvPr/>
        </p:nvSpPr>
        <p:spPr>
          <a:xfrm>
            <a:off x="4067944" y="5288786"/>
            <a:ext cx="432048" cy="338554"/>
          </a:xfrm>
          <a:prstGeom prst="rect">
            <a:avLst/>
          </a:prstGeom>
          <a:solidFill>
            <a:srgbClr val="FFFFCC"/>
          </a:solidFill>
        </p:spPr>
        <p:txBody>
          <a:bodyPr wrap="square" rtlCol="0">
            <a:spAutoFit/>
          </a:bodyPr>
          <a:lstStyle/>
          <a:p>
            <a:pPr algn="ctr"/>
            <a:r>
              <a:rPr lang="en-US" altLang="zh-CN" sz="1600" dirty="0"/>
              <a:t>H</a:t>
            </a:r>
            <a:r>
              <a:rPr lang="en-US" altLang="zh-CN" sz="1600" baseline="-25000" dirty="0"/>
              <a:t>l</a:t>
            </a:r>
            <a:endParaRPr lang="zh-CN" altLang="en-US" sz="1600" baseline="-25000" dirty="0"/>
          </a:p>
        </p:txBody>
      </p:sp>
      <p:grpSp>
        <p:nvGrpSpPr>
          <p:cNvPr id="97" name="组合 96"/>
          <p:cNvGrpSpPr/>
          <p:nvPr/>
        </p:nvGrpSpPr>
        <p:grpSpPr>
          <a:xfrm>
            <a:off x="4886573" y="4293096"/>
            <a:ext cx="1296144" cy="432048"/>
            <a:chOff x="5220072" y="4293096"/>
            <a:chExt cx="1296144" cy="432048"/>
          </a:xfrm>
        </p:grpSpPr>
        <p:sp>
          <p:nvSpPr>
            <p:cNvPr id="41" name="圆柱形 40"/>
            <p:cNvSpPr/>
            <p:nvPr/>
          </p:nvSpPr>
          <p:spPr>
            <a:xfrm>
              <a:off x="5220072" y="4293096"/>
              <a:ext cx="1296144" cy="432048"/>
            </a:xfrm>
            <a:prstGeom prst="can">
              <a:avLst>
                <a:gd name="adj" fmla="val 45157"/>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cxnSp>
          <p:nvCxnSpPr>
            <p:cNvPr id="85" name="直接连接符 84"/>
            <p:cNvCxnSpPr/>
            <p:nvPr/>
          </p:nvCxnSpPr>
          <p:spPr>
            <a:xfrm>
              <a:off x="5623654" y="4350590"/>
              <a:ext cx="504056" cy="720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flipH="1">
              <a:off x="5623654" y="4350590"/>
              <a:ext cx="504056" cy="720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6" name="组合 95"/>
          <p:cNvGrpSpPr/>
          <p:nvPr/>
        </p:nvGrpSpPr>
        <p:grpSpPr>
          <a:xfrm>
            <a:off x="4886573" y="3068960"/>
            <a:ext cx="1296144" cy="432048"/>
            <a:chOff x="5220072" y="3068960"/>
            <a:chExt cx="1296144" cy="432048"/>
          </a:xfrm>
        </p:grpSpPr>
        <p:sp>
          <p:nvSpPr>
            <p:cNvPr id="7" name="圆柱形 6"/>
            <p:cNvSpPr/>
            <p:nvPr/>
          </p:nvSpPr>
          <p:spPr>
            <a:xfrm>
              <a:off x="5220072" y="3068960"/>
              <a:ext cx="1296144" cy="432048"/>
            </a:xfrm>
            <a:prstGeom prst="can">
              <a:avLst>
                <a:gd name="adj" fmla="val 48516"/>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grpSp>
          <p:nvGrpSpPr>
            <p:cNvPr id="95" name="组合 94"/>
            <p:cNvGrpSpPr/>
            <p:nvPr/>
          </p:nvGrpSpPr>
          <p:grpSpPr>
            <a:xfrm>
              <a:off x="5594064" y="3069522"/>
              <a:ext cx="576064" cy="230538"/>
              <a:chOff x="6876256" y="3356992"/>
              <a:chExt cx="576064" cy="230538"/>
            </a:xfrm>
          </p:grpSpPr>
          <p:cxnSp>
            <p:nvCxnSpPr>
              <p:cNvPr id="90" name="直接连接符 89"/>
              <p:cNvCxnSpPr/>
              <p:nvPr/>
            </p:nvCxnSpPr>
            <p:spPr>
              <a:xfrm>
                <a:off x="6876256" y="3429000"/>
                <a:ext cx="57606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6876256" y="3494316"/>
                <a:ext cx="57606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flipH="1">
                <a:off x="7020272" y="3356992"/>
                <a:ext cx="72008" cy="216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flipH="1">
                <a:off x="7201700" y="3371506"/>
                <a:ext cx="72008" cy="216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8" name="TextBox 97"/>
          <p:cNvSpPr txBox="1"/>
          <p:nvPr/>
        </p:nvSpPr>
        <p:spPr>
          <a:xfrm>
            <a:off x="4175448" y="3284984"/>
            <a:ext cx="828600" cy="523220"/>
          </a:xfrm>
          <a:prstGeom prst="rect">
            <a:avLst/>
          </a:prstGeom>
          <a:noFill/>
        </p:spPr>
        <p:txBody>
          <a:bodyPr wrap="square" rtlCol="0">
            <a:spAutoFit/>
          </a:bodyPr>
          <a:lstStyle/>
          <a:p>
            <a:pPr algn="ctr"/>
            <a:r>
              <a:rPr lang="zh-CN" altLang="en-US" sz="1400" b="1" dirty="0">
                <a:solidFill>
                  <a:srgbClr val="0000FF"/>
                </a:solidFill>
              </a:rPr>
              <a:t>链路层交换机</a:t>
            </a:r>
          </a:p>
        </p:txBody>
      </p:sp>
      <p:sp>
        <p:nvSpPr>
          <p:cNvPr id="99" name="TextBox 98"/>
          <p:cNvSpPr txBox="1"/>
          <p:nvPr/>
        </p:nvSpPr>
        <p:spPr>
          <a:xfrm>
            <a:off x="4175448" y="4129335"/>
            <a:ext cx="828600" cy="307777"/>
          </a:xfrm>
          <a:prstGeom prst="rect">
            <a:avLst/>
          </a:prstGeom>
          <a:noFill/>
        </p:spPr>
        <p:txBody>
          <a:bodyPr wrap="square" rtlCol="0">
            <a:spAutoFit/>
          </a:bodyPr>
          <a:lstStyle/>
          <a:p>
            <a:pPr algn="ctr"/>
            <a:r>
              <a:rPr lang="zh-CN" altLang="en-US" sz="1400" b="1" dirty="0">
                <a:solidFill>
                  <a:srgbClr val="0000FF"/>
                </a:solidFill>
              </a:rPr>
              <a:t>路由器</a:t>
            </a:r>
          </a:p>
        </p:txBody>
      </p:sp>
      <p:grpSp>
        <p:nvGrpSpPr>
          <p:cNvPr id="131" name="组合 130"/>
          <p:cNvGrpSpPr/>
          <p:nvPr/>
        </p:nvGrpSpPr>
        <p:grpSpPr>
          <a:xfrm>
            <a:off x="3131840" y="1139258"/>
            <a:ext cx="4032448" cy="5170062"/>
            <a:chOff x="3131840" y="1139258"/>
            <a:chExt cx="4032448" cy="5170062"/>
          </a:xfrm>
        </p:grpSpPr>
        <p:cxnSp>
          <p:nvCxnSpPr>
            <p:cNvPr id="107" name="直接连接符 106"/>
            <p:cNvCxnSpPr/>
            <p:nvPr/>
          </p:nvCxnSpPr>
          <p:spPr>
            <a:xfrm>
              <a:off x="3190458" y="2952286"/>
              <a:ext cx="309634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flipV="1">
              <a:off x="3189334" y="1139258"/>
              <a:ext cx="0" cy="18002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flipV="1">
              <a:off x="6281142" y="2511946"/>
              <a:ext cx="0" cy="43204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6281142" y="2502421"/>
              <a:ext cx="86409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a:off x="7154763" y="2492896"/>
              <a:ext cx="0" cy="38164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H="1">
              <a:off x="6948264" y="6309320"/>
              <a:ext cx="21602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flipV="1">
              <a:off x="6948264" y="4941168"/>
              <a:ext cx="0" cy="136815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flipH="1">
              <a:off x="6084168" y="4941168"/>
              <a:ext cx="86409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6084168" y="4941168"/>
              <a:ext cx="0" cy="115212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flipH="1">
              <a:off x="3131840" y="6093296"/>
              <a:ext cx="295232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9" name="直接箭头连接符 128"/>
            <p:cNvCxnSpPr/>
            <p:nvPr/>
          </p:nvCxnSpPr>
          <p:spPr>
            <a:xfrm flipV="1">
              <a:off x="3131840" y="4221088"/>
              <a:ext cx="0" cy="187220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12.1</a:t>
            </a:r>
            <a:r>
              <a:rPr lang="zh-CN" altLang="en-US" dirty="0"/>
              <a:t>概述</a:t>
            </a:r>
          </a:p>
        </p:txBody>
      </p:sp>
      <p:sp>
        <p:nvSpPr>
          <p:cNvPr id="4" name="TextBox 3"/>
          <p:cNvSpPr txBox="1"/>
          <p:nvPr/>
        </p:nvSpPr>
        <p:spPr>
          <a:xfrm>
            <a:off x="323528" y="1050116"/>
            <a:ext cx="8496944" cy="4755148"/>
          </a:xfrm>
          <a:prstGeom prst="rect">
            <a:avLst/>
          </a:prstGeom>
          <a:noFill/>
        </p:spPr>
        <p:txBody>
          <a:bodyPr wrap="square" rtlCol="0">
            <a:spAutoFit/>
          </a:bodyPr>
          <a:lstStyle/>
          <a:p>
            <a:pPr algn="just">
              <a:spcBef>
                <a:spcPts val="300"/>
              </a:spcBef>
              <a:spcAft>
                <a:spcPts val="300"/>
              </a:spcAft>
              <a:buFont typeface="Wingdings" pitchFamily="2" charset="2"/>
              <a:buChar char="n"/>
            </a:pPr>
            <a:r>
              <a:rPr lang="en-US" altLang="zh-CN" sz="2800" b="1" dirty="0">
                <a:solidFill>
                  <a:srgbClr val="FF0000"/>
                </a:solidFill>
                <a:latin typeface="Arial" pitchFamily="34" charset="0"/>
                <a:ea typeface="华文细黑" pitchFamily="2" charset="-122"/>
                <a:cs typeface="Arial" pitchFamily="34" charset="0"/>
              </a:rPr>
              <a:t>TCP/IP</a:t>
            </a:r>
            <a:r>
              <a:rPr lang="zh-CN" altLang="en-US" sz="2800" b="1" dirty="0">
                <a:solidFill>
                  <a:srgbClr val="FF0000"/>
                </a:solidFill>
                <a:latin typeface="Arial" pitchFamily="34" charset="0"/>
                <a:ea typeface="华文细黑" pitchFamily="2" charset="-122"/>
                <a:cs typeface="Arial" pitchFamily="34" charset="0"/>
              </a:rPr>
              <a:t>网络一些基本概念</a:t>
            </a:r>
            <a:endParaRPr lang="en-US" altLang="zh-CN" sz="2800" b="1" dirty="0">
              <a:solidFill>
                <a:srgbClr val="FF0000"/>
              </a:solidFill>
              <a:latin typeface="Arial" pitchFamily="34" charset="0"/>
              <a:ea typeface="华文细黑" pitchFamily="2" charset="-122"/>
              <a:cs typeface="Arial" pitchFamily="34" charset="0"/>
            </a:endParaRPr>
          </a:p>
          <a:p>
            <a:pPr marL="457200" indent="-457200" algn="just">
              <a:spcBef>
                <a:spcPts val="300"/>
              </a:spcBef>
              <a:spcAft>
                <a:spcPts val="300"/>
              </a:spcAft>
              <a:buFont typeface="Wingdings" panose="05000000000000000000" pitchFamily="2" charset="2"/>
              <a:buChar char="Ø"/>
            </a:pPr>
            <a:r>
              <a:rPr lang="en-US" altLang="zh-CN" sz="2600" b="1" dirty="0">
                <a:solidFill>
                  <a:srgbClr val="0000FF"/>
                </a:solidFill>
                <a:latin typeface="Arial" pitchFamily="34" charset="0"/>
                <a:ea typeface="华文细黑" pitchFamily="2" charset="-122"/>
                <a:cs typeface="Arial" pitchFamily="34" charset="0"/>
              </a:rPr>
              <a:t>IP</a:t>
            </a:r>
            <a:r>
              <a:rPr lang="zh-CN" altLang="en-US" sz="2600" b="1" dirty="0">
                <a:solidFill>
                  <a:srgbClr val="0000FF"/>
                </a:solidFill>
                <a:latin typeface="Arial" pitchFamily="34" charset="0"/>
                <a:ea typeface="华文细黑" pitchFamily="2" charset="-122"/>
                <a:cs typeface="Arial" pitchFamily="34" charset="0"/>
              </a:rPr>
              <a:t>地址：</a:t>
            </a:r>
            <a:r>
              <a:rPr lang="zh-CN" altLang="en-US" sz="2600" b="1" dirty="0">
                <a:latin typeface="Arial" pitchFamily="34" charset="0"/>
                <a:ea typeface="华文细黑" pitchFamily="2" charset="-122"/>
                <a:cs typeface="Arial" pitchFamily="34" charset="0"/>
              </a:rPr>
              <a:t>连接到</a:t>
            </a:r>
            <a:r>
              <a:rPr lang="en-US" altLang="zh-CN" sz="2600" b="1" dirty="0">
                <a:latin typeface="Arial" pitchFamily="34" charset="0"/>
                <a:ea typeface="华文细黑" pitchFamily="2" charset="-122"/>
                <a:cs typeface="Arial" pitchFamily="34" charset="0"/>
              </a:rPr>
              <a:t>TCP/IP</a:t>
            </a:r>
            <a:r>
              <a:rPr lang="zh-CN" altLang="en-US" sz="2600" b="1" dirty="0">
                <a:latin typeface="Arial" pitchFamily="34" charset="0"/>
                <a:ea typeface="华文细黑" pitchFamily="2" charset="-122"/>
                <a:cs typeface="Arial" pitchFamily="34" charset="0"/>
              </a:rPr>
              <a:t>网络中的每台计算机</a:t>
            </a:r>
            <a:r>
              <a:rPr lang="en-US" altLang="zh-CN" sz="2600" b="1" dirty="0">
                <a:latin typeface="Arial" pitchFamily="34" charset="0"/>
                <a:ea typeface="华文细黑" pitchFamily="2" charset="-122"/>
                <a:cs typeface="Arial" pitchFamily="34" charset="0"/>
              </a:rPr>
              <a:t>(</a:t>
            </a:r>
            <a:r>
              <a:rPr lang="zh-CN" altLang="en-US" sz="2600" b="1" dirty="0">
                <a:latin typeface="Arial" pitchFamily="34" charset="0"/>
                <a:ea typeface="华文细黑" pitchFamily="2" charset="-122"/>
                <a:cs typeface="Arial" pitchFamily="34" charset="0"/>
              </a:rPr>
              <a:t>或其他设备</a:t>
            </a:r>
            <a:r>
              <a:rPr lang="en-US" altLang="zh-CN" sz="2600" b="1" dirty="0">
                <a:latin typeface="Arial" pitchFamily="34" charset="0"/>
                <a:ea typeface="华文细黑" pitchFamily="2" charset="-122"/>
                <a:cs typeface="Arial" pitchFamily="34" charset="0"/>
              </a:rPr>
              <a:t>)</a:t>
            </a:r>
            <a:r>
              <a:rPr lang="zh-CN" altLang="en-US" sz="2600" b="1" dirty="0">
                <a:latin typeface="Arial" pitchFamily="34" charset="0"/>
                <a:ea typeface="华文细黑" pitchFamily="2" charset="-122"/>
                <a:cs typeface="Arial" pitchFamily="34" charset="0"/>
              </a:rPr>
              <a:t>都有唯一的地址，这就是</a:t>
            </a:r>
            <a:r>
              <a:rPr lang="en-US" altLang="zh-CN" sz="2600" b="1" dirty="0">
                <a:latin typeface="Arial" pitchFamily="34" charset="0"/>
                <a:ea typeface="华文细黑" pitchFamily="2" charset="-122"/>
                <a:cs typeface="Arial" pitchFamily="34" charset="0"/>
              </a:rPr>
              <a:t>IP</a:t>
            </a:r>
            <a:r>
              <a:rPr lang="zh-CN" altLang="en-US" sz="2600" b="1" dirty="0">
                <a:latin typeface="Arial" pitchFamily="34" charset="0"/>
                <a:ea typeface="华文细黑" pitchFamily="2" charset="-122"/>
                <a:cs typeface="Arial" pitchFamily="34" charset="0"/>
              </a:rPr>
              <a:t>地址</a:t>
            </a:r>
            <a:r>
              <a:rPr lang="zh-CN" altLang="en-US" sz="2600" b="1" dirty="0" smtClean="0">
                <a:latin typeface="Arial" pitchFamily="34" charset="0"/>
                <a:ea typeface="华文细黑" pitchFamily="2" charset="-122"/>
                <a:cs typeface="Arial" pitchFamily="34" charset="0"/>
              </a:rPr>
              <a:t>。</a:t>
            </a:r>
            <a:endParaRPr lang="en-US" altLang="zh-CN" sz="2600" b="1" dirty="0">
              <a:latin typeface="Arial" pitchFamily="34" charset="0"/>
              <a:ea typeface="华文细黑" pitchFamily="2" charset="-122"/>
              <a:cs typeface="Arial" pitchFamily="34" charset="0"/>
            </a:endParaRPr>
          </a:p>
          <a:p>
            <a:pPr marL="457200" indent="-457200" algn="just">
              <a:spcBef>
                <a:spcPts val="300"/>
              </a:spcBef>
              <a:spcAft>
                <a:spcPts val="300"/>
              </a:spcAft>
              <a:buFont typeface="Wingdings" panose="05000000000000000000"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端口</a:t>
            </a:r>
            <a:r>
              <a:rPr lang="zh-CN" altLang="en-US" sz="2600" b="1" dirty="0">
                <a:solidFill>
                  <a:srgbClr val="0000FF"/>
                </a:solidFill>
                <a:latin typeface="Arial" pitchFamily="34" charset="0"/>
                <a:ea typeface="华文细黑" pitchFamily="2" charset="-122"/>
                <a:cs typeface="Arial" pitchFamily="34" charset="0"/>
              </a:rPr>
              <a:t>号</a:t>
            </a:r>
            <a:r>
              <a:rPr lang="en-US" altLang="zh-CN" sz="2600" b="1" dirty="0">
                <a:solidFill>
                  <a:srgbClr val="0000FF"/>
                </a:solidFill>
                <a:latin typeface="Arial" pitchFamily="34" charset="0"/>
                <a:ea typeface="华文细黑" pitchFamily="2" charset="-122"/>
                <a:cs typeface="Arial" pitchFamily="34" charset="0"/>
              </a:rPr>
              <a:t>(Port)</a:t>
            </a:r>
            <a:r>
              <a:rPr lang="zh-CN" altLang="en-US" sz="2600" b="1" dirty="0">
                <a:solidFill>
                  <a:srgbClr val="0000FF"/>
                </a:solidFill>
                <a:latin typeface="Arial" pitchFamily="34" charset="0"/>
                <a:ea typeface="华文细黑" pitchFamily="2" charset="-122"/>
                <a:cs typeface="Arial" pitchFamily="34" charset="0"/>
              </a:rPr>
              <a:t>：</a:t>
            </a:r>
            <a:r>
              <a:rPr lang="zh-CN" altLang="en-US" sz="2600" b="1" dirty="0">
                <a:latin typeface="Arial" pitchFamily="34" charset="0"/>
                <a:ea typeface="华文细黑" pitchFamily="2" charset="-122"/>
                <a:cs typeface="Arial" pitchFamily="34" charset="0"/>
              </a:rPr>
              <a:t>一台机器只能通过一条链路连接到网络，但一台机器中往往有很多程序需要进行网络通信，仅靠</a:t>
            </a:r>
            <a:r>
              <a:rPr lang="en-US" altLang="zh-CN" sz="2600" b="1" dirty="0">
                <a:latin typeface="Arial" pitchFamily="34" charset="0"/>
                <a:ea typeface="华文细黑" pitchFamily="2" charset="-122"/>
                <a:cs typeface="Arial" pitchFamily="34" charset="0"/>
              </a:rPr>
              <a:t>IP</a:t>
            </a:r>
            <a:r>
              <a:rPr lang="zh-CN" altLang="en-US" sz="2600" b="1" dirty="0">
                <a:latin typeface="Arial" pitchFamily="34" charset="0"/>
                <a:ea typeface="华文细黑" pitchFamily="2" charset="-122"/>
                <a:cs typeface="Arial" pitchFamily="34" charset="0"/>
              </a:rPr>
              <a:t>地址区分不了各应用程序，这就需要端口号。端口号是一个标记机器的逻辑通信信道的整整数。端口号取值范围</a:t>
            </a:r>
            <a:r>
              <a:rPr lang="en-US" altLang="zh-CN" sz="2600" b="1" dirty="0">
                <a:latin typeface="Arial" pitchFamily="34" charset="0"/>
                <a:ea typeface="华文细黑" pitchFamily="2" charset="-122"/>
                <a:cs typeface="Arial" pitchFamily="34" charset="0"/>
              </a:rPr>
              <a:t>0-65535</a:t>
            </a:r>
            <a:r>
              <a:rPr lang="zh-CN" altLang="en-US" sz="2600" b="1" dirty="0">
                <a:latin typeface="Arial" pitchFamily="34" charset="0"/>
                <a:ea typeface="华文细黑" pitchFamily="2" charset="-122"/>
                <a:cs typeface="Arial" pitchFamily="34" charset="0"/>
              </a:rPr>
              <a:t>，其中</a:t>
            </a:r>
            <a:r>
              <a:rPr lang="en-US" altLang="zh-CN" sz="2600" b="1" dirty="0">
                <a:latin typeface="Arial" pitchFamily="34" charset="0"/>
                <a:ea typeface="华文细黑" pitchFamily="2" charset="-122"/>
                <a:cs typeface="Arial" pitchFamily="34" charset="0"/>
              </a:rPr>
              <a:t>0-1023</a:t>
            </a:r>
            <a:r>
              <a:rPr lang="zh-CN" altLang="en-US" sz="2600" b="1" dirty="0">
                <a:latin typeface="Arial" pitchFamily="34" charset="0"/>
                <a:ea typeface="华文细黑" pitchFamily="2" charset="-122"/>
                <a:cs typeface="Arial" pitchFamily="34" charset="0"/>
              </a:rPr>
              <a:t>为系统所保留</a:t>
            </a:r>
            <a:r>
              <a:rPr lang="zh-CN" altLang="en-US" sz="2600" b="1" dirty="0" smtClean="0">
                <a:latin typeface="Arial" pitchFamily="34" charset="0"/>
                <a:ea typeface="华文细黑" pitchFamily="2" charset="-122"/>
                <a:cs typeface="Arial" pitchFamily="34" charset="0"/>
              </a:rPr>
              <a:t>。</a:t>
            </a:r>
            <a:endParaRPr lang="en-US" altLang="zh-CN" sz="2600" b="1" dirty="0">
              <a:latin typeface="Arial" pitchFamily="34" charset="0"/>
              <a:ea typeface="华文细黑" pitchFamily="2" charset="-122"/>
              <a:cs typeface="Arial" pitchFamily="34" charset="0"/>
            </a:endParaRPr>
          </a:p>
          <a:p>
            <a:pPr marL="457200" indent="-457200" algn="just">
              <a:spcBef>
                <a:spcPts val="300"/>
              </a:spcBef>
              <a:spcAft>
                <a:spcPts val="300"/>
              </a:spcAft>
              <a:buFont typeface="Wingdings" panose="05000000000000000000"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套</a:t>
            </a:r>
            <a:r>
              <a:rPr lang="zh-CN" altLang="en-US" sz="2600" b="1" dirty="0">
                <a:solidFill>
                  <a:srgbClr val="0000FF"/>
                </a:solidFill>
                <a:latin typeface="Arial" pitchFamily="34" charset="0"/>
                <a:ea typeface="华文细黑" pitchFamily="2" charset="-122"/>
                <a:cs typeface="Arial" pitchFamily="34" charset="0"/>
              </a:rPr>
              <a:t>接字</a:t>
            </a:r>
            <a:r>
              <a:rPr lang="en-US" altLang="zh-CN" sz="2600" b="1" dirty="0">
                <a:solidFill>
                  <a:srgbClr val="0000FF"/>
                </a:solidFill>
                <a:latin typeface="Arial" pitchFamily="34" charset="0"/>
                <a:ea typeface="华文细黑" pitchFamily="2" charset="-122"/>
                <a:cs typeface="Arial" pitchFamily="34" charset="0"/>
              </a:rPr>
              <a:t>(Socket)</a:t>
            </a:r>
            <a:r>
              <a:rPr lang="zh-CN" altLang="en-US" sz="2600" b="1" dirty="0">
                <a:solidFill>
                  <a:srgbClr val="0000FF"/>
                </a:solidFill>
                <a:latin typeface="Arial" pitchFamily="34" charset="0"/>
                <a:ea typeface="华文细黑" pitchFamily="2" charset="-122"/>
                <a:cs typeface="Arial" pitchFamily="34" charset="0"/>
              </a:rPr>
              <a:t>：</a:t>
            </a:r>
            <a:r>
              <a:rPr lang="zh-CN" altLang="en-US" sz="2600" b="1" dirty="0">
                <a:latin typeface="Arial" pitchFamily="34" charset="0"/>
                <a:ea typeface="华文细黑" pitchFamily="2" charset="-122"/>
                <a:cs typeface="Arial" pitchFamily="34" charset="0"/>
              </a:rPr>
              <a:t>传输层是通常是以</a:t>
            </a:r>
            <a:r>
              <a:rPr lang="en-US" altLang="zh-CN" sz="2600" b="1" dirty="0">
                <a:latin typeface="Arial" pitchFamily="34" charset="0"/>
                <a:ea typeface="华文细黑" pitchFamily="2" charset="-122"/>
                <a:cs typeface="Arial" pitchFamily="34" charset="0"/>
              </a:rPr>
              <a:t>TCP</a:t>
            </a:r>
            <a:r>
              <a:rPr lang="zh-CN" altLang="en-US" sz="2600" b="1" dirty="0">
                <a:latin typeface="Arial" pitchFamily="34" charset="0"/>
                <a:ea typeface="华文细黑" pitchFamily="2" charset="-122"/>
                <a:cs typeface="Arial" pitchFamily="34" charset="0"/>
              </a:rPr>
              <a:t>和</a:t>
            </a:r>
            <a:r>
              <a:rPr lang="en-US" altLang="zh-CN" sz="2600" b="1" dirty="0">
                <a:latin typeface="Arial" pitchFamily="34" charset="0"/>
                <a:ea typeface="华文细黑" pitchFamily="2" charset="-122"/>
                <a:cs typeface="Arial" pitchFamily="34" charset="0"/>
              </a:rPr>
              <a:t>UDP</a:t>
            </a:r>
            <a:r>
              <a:rPr lang="zh-CN" altLang="en-US" sz="2600" b="1" dirty="0">
                <a:latin typeface="Arial" pitchFamily="34" charset="0"/>
                <a:ea typeface="华文细黑" pitchFamily="2" charset="-122"/>
                <a:cs typeface="Arial" pitchFamily="34" charset="0"/>
              </a:rPr>
              <a:t>协议来控制端点到端点的通信，用于通信的端点是由</a:t>
            </a:r>
            <a:r>
              <a:rPr lang="en-US" altLang="zh-CN" sz="2600" b="1" dirty="0">
                <a:latin typeface="Arial" pitchFamily="34" charset="0"/>
                <a:ea typeface="华文细黑" pitchFamily="2" charset="-122"/>
                <a:cs typeface="Arial" pitchFamily="34" charset="0"/>
              </a:rPr>
              <a:t>Socket</a:t>
            </a:r>
            <a:r>
              <a:rPr lang="zh-CN" altLang="en-US" sz="2600" b="1" dirty="0">
                <a:latin typeface="Arial" pitchFamily="34" charset="0"/>
                <a:ea typeface="华文细黑" pitchFamily="2" charset="-122"/>
                <a:cs typeface="Arial" pitchFamily="34" charset="0"/>
              </a:rPr>
              <a:t>来定义的，</a:t>
            </a:r>
            <a:r>
              <a:rPr lang="en-US" altLang="zh-CN" sz="2600" b="1" dirty="0">
                <a:latin typeface="Arial" pitchFamily="34" charset="0"/>
                <a:ea typeface="华文细黑" pitchFamily="2" charset="-122"/>
                <a:cs typeface="Arial" pitchFamily="34" charset="0"/>
              </a:rPr>
              <a:t>Socket</a:t>
            </a:r>
            <a:r>
              <a:rPr lang="zh-CN" altLang="en-US" sz="2600" b="1" dirty="0">
                <a:latin typeface="Arial" pitchFamily="34" charset="0"/>
                <a:ea typeface="华文细黑" pitchFamily="2" charset="-122"/>
                <a:cs typeface="Arial" pitchFamily="34" charset="0"/>
              </a:rPr>
              <a:t>是由</a:t>
            </a:r>
            <a:r>
              <a:rPr lang="en-US" altLang="zh-CN" sz="2600" b="1" dirty="0">
                <a:latin typeface="Arial" pitchFamily="34" charset="0"/>
                <a:ea typeface="华文细黑" pitchFamily="2" charset="-122"/>
                <a:cs typeface="Arial" pitchFamily="34" charset="0"/>
              </a:rPr>
              <a:t>IP</a:t>
            </a:r>
            <a:r>
              <a:rPr lang="zh-CN" altLang="en-US" sz="2600" b="1" dirty="0">
                <a:latin typeface="Arial" pitchFamily="34" charset="0"/>
                <a:ea typeface="华文细黑" pitchFamily="2" charset="-122"/>
                <a:cs typeface="Arial" pitchFamily="34" charset="0"/>
              </a:rPr>
              <a:t>地址和端口号组成的。</a:t>
            </a:r>
            <a:endParaRPr lang="en-US" altLang="zh-CN" sz="2600" b="1" dirty="0">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 calcmode="lin" valueType="num">
                                      <p:cBhvr>
                                        <p:cTn id="16" dur="500" fill="hold"/>
                                        <p:tgtEl>
                                          <p:spTgt spid="4">
                                            <p:txEl>
                                              <p:pRg st="1" end="1"/>
                                            </p:txEl>
                                          </p:spTgt>
                                        </p:tgtEl>
                                        <p:attrNameLst>
                                          <p:attrName>ppt_w</p:attrName>
                                        </p:attrNameLst>
                                      </p:cBhvr>
                                      <p:tavLst>
                                        <p:tav tm="0">
                                          <p:val>
                                            <p:strVal val="#ppt_w*0.05"/>
                                          </p:val>
                                        </p:tav>
                                        <p:tav tm="100000">
                                          <p:val>
                                            <p:strVal val="#ppt_w"/>
                                          </p:val>
                                        </p:tav>
                                      </p:tavLst>
                                    </p:anim>
                                    <p:anim calcmode="lin" valueType="num">
                                      <p:cBhvr>
                                        <p:cTn id="17" dur="500" fill="hold"/>
                                        <p:tgtEl>
                                          <p:spTgt spid="4">
                                            <p:txEl>
                                              <p:pRg st="1" end="1"/>
                                            </p:txEl>
                                          </p:spTgt>
                                        </p:tgtEl>
                                        <p:attrNameLst>
                                          <p:attrName>ppt_h</p:attrName>
                                        </p:attrNameLst>
                                      </p:cBhvr>
                                      <p:tavLst>
                                        <p:tav tm="0">
                                          <p:val>
                                            <p:strVal val="#ppt_h"/>
                                          </p:val>
                                        </p:tav>
                                        <p:tav tm="100000">
                                          <p:val>
                                            <p:strVal val="#ppt_h"/>
                                          </p:val>
                                        </p:tav>
                                      </p:tavLst>
                                    </p:anim>
                                    <p:anim calcmode="lin" valueType="num">
                                      <p:cBhvr>
                                        <p:cTn id="18" dur="500" fill="hold"/>
                                        <p:tgtEl>
                                          <p:spTgt spid="4">
                                            <p:txEl>
                                              <p:pRg st="1" end="1"/>
                                            </p:txEl>
                                          </p:spTgt>
                                        </p:tgtEl>
                                        <p:attrNameLst>
                                          <p:attrName>ppt_x</p:attrName>
                                        </p:attrNameLst>
                                      </p:cBhvr>
                                      <p:tavLst>
                                        <p:tav tm="0">
                                          <p:val>
                                            <p:strVal val="#ppt_x-.2"/>
                                          </p:val>
                                        </p:tav>
                                        <p:tav tm="100000">
                                          <p:val>
                                            <p:strVal val="#ppt_x"/>
                                          </p:val>
                                        </p:tav>
                                      </p:tavLst>
                                    </p:anim>
                                    <p:anim calcmode="lin" valueType="num">
                                      <p:cBhvr>
                                        <p:cTn id="19" dur="500" fill="hold"/>
                                        <p:tgtEl>
                                          <p:spTgt spid="4">
                                            <p:txEl>
                                              <p:pRg st="1" end="1"/>
                                            </p:txEl>
                                          </p:spTgt>
                                        </p:tgtEl>
                                        <p:attrNameLst>
                                          <p:attrName>ppt_y</p:attrName>
                                        </p:attrNameLst>
                                      </p:cBhvr>
                                      <p:tavLst>
                                        <p:tav tm="0">
                                          <p:val>
                                            <p:strVal val="#ppt_y"/>
                                          </p:val>
                                        </p:tav>
                                        <p:tav tm="100000">
                                          <p:val>
                                            <p:strVal val="#ppt_y"/>
                                          </p:val>
                                        </p:tav>
                                      </p:tavLst>
                                    </p:anim>
                                    <p:animEffect transition="in" filter="fade">
                                      <p:cBhvr>
                                        <p:cTn id="20" dur="500"/>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4" presetClass="entr" presetSubtype="0" accel="100000"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p:cTn id="25" dur="500" fill="hold"/>
                                        <p:tgtEl>
                                          <p:spTgt spid="4">
                                            <p:txEl>
                                              <p:pRg st="2" end="2"/>
                                            </p:txEl>
                                          </p:spTgt>
                                        </p:tgtEl>
                                        <p:attrNameLst>
                                          <p:attrName>ppt_w</p:attrName>
                                        </p:attrNameLst>
                                      </p:cBhvr>
                                      <p:tavLst>
                                        <p:tav tm="0">
                                          <p:val>
                                            <p:strVal val="#ppt_w*0.05"/>
                                          </p:val>
                                        </p:tav>
                                        <p:tav tm="100000">
                                          <p:val>
                                            <p:strVal val="#ppt_w"/>
                                          </p:val>
                                        </p:tav>
                                      </p:tavLst>
                                    </p:anim>
                                    <p:anim calcmode="lin" valueType="num">
                                      <p:cBhvr>
                                        <p:cTn id="26" dur="500" fill="hold"/>
                                        <p:tgtEl>
                                          <p:spTgt spid="4">
                                            <p:txEl>
                                              <p:pRg st="2" end="2"/>
                                            </p:txEl>
                                          </p:spTgt>
                                        </p:tgtEl>
                                        <p:attrNameLst>
                                          <p:attrName>ppt_h</p:attrName>
                                        </p:attrNameLst>
                                      </p:cBhvr>
                                      <p:tavLst>
                                        <p:tav tm="0">
                                          <p:val>
                                            <p:strVal val="#ppt_h"/>
                                          </p:val>
                                        </p:tav>
                                        <p:tav tm="100000">
                                          <p:val>
                                            <p:strVal val="#ppt_h"/>
                                          </p:val>
                                        </p:tav>
                                      </p:tavLst>
                                    </p:anim>
                                    <p:anim calcmode="lin" valueType="num">
                                      <p:cBhvr>
                                        <p:cTn id="27" dur="500" fill="hold"/>
                                        <p:tgtEl>
                                          <p:spTgt spid="4">
                                            <p:txEl>
                                              <p:pRg st="2" end="2"/>
                                            </p:txEl>
                                          </p:spTgt>
                                        </p:tgtEl>
                                        <p:attrNameLst>
                                          <p:attrName>ppt_x</p:attrName>
                                        </p:attrNameLst>
                                      </p:cBhvr>
                                      <p:tavLst>
                                        <p:tav tm="0">
                                          <p:val>
                                            <p:strVal val="#ppt_x-.2"/>
                                          </p:val>
                                        </p:tav>
                                        <p:tav tm="100000">
                                          <p:val>
                                            <p:strVal val="#ppt_x"/>
                                          </p:val>
                                        </p:tav>
                                      </p:tavLst>
                                    </p:anim>
                                    <p:anim calcmode="lin" valueType="num">
                                      <p:cBhvr>
                                        <p:cTn id="28" dur="500" fill="hold"/>
                                        <p:tgtEl>
                                          <p:spTgt spid="4">
                                            <p:txEl>
                                              <p:pRg st="2" end="2"/>
                                            </p:txEl>
                                          </p:spTgt>
                                        </p:tgtEl>
                                        <p:attrNameLst>
                                          <p:attrName>ppt_y</p:attrName>
                                        </p:attrNameLst>
                                      </p:cBhvr>
                                      <p:tavLst>
                                        <p:tav tm="0">
                                          <p:val>
                                            <p:strVal val="#ppt_y"/>
                                          </p:val>
                                        </p:tav>
                                        <p:tav tm="100000">
                                          <p:val>
                                            <p:strVal val="#ppt_y"/>
                                          </p:val>
                                        </p:tav>
                                      </p:tavLst>
                                    </p:anim>
                                    <p:animEffect transition="in" filter="fade">
                                      <p:cBhvr>
                                        <p:cTn id="29" dur="500"/>
                                        <p:tgtEl>
                                          <p:spTgt spid="4">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4" presetClass="entr" presetSubtype="0" accel="100000" fill="hold" nodeType="clickEffect">
                                  <p:stCondLst>
                                    <p:cond delay="0"/>
                                  </p:stCondLst>
                                  <p:childTnLst>
                                    <p:set>
                                      <p:cBhvr>
                                        <p:cTn id="33" dur="1" fill="hold">
                                          <p:stCondLst>
                                            <p:cond delay="0"/>
                                          </p:stCondLst>
                                        </p:cTn>
                                        <p:tgtEl>
                                          <p:spTgt spid="4">
                                            <p:txEl>
                                              <p:pRg st="3" end="3"/>
                                            </p:txEl>
                                          </p:spTgt>
                                        </p:tgtEl>
                                        <p:attrNameLst>
                                          <p:attrName>style.visibility</p:attrName>
                                        </p:attrNameLst>
                                      </p:cBhvr>
                                      <p:to>
                                        <p:strVal val="visible"/>
                                      </p:to>
                                    </p:set>
                                    <p:anim calcmode="lin" valueType="num">
                                      <p:cBhvr>
                                        <p:cTn id="34" dur="500" fill="hold"/>
                                        <p:tgtEl>
                                          <p:spTgt spid="4">
                                            <p:txEl>
                                              <p:pRg st="3" end="3"/>
                                            </p:txEl>
                                          </p:spTgt>
                                        </p:tgtEl>
                                        <p:attrNameLst>
                                          <p:attrName>ppt_w</p:attrName>
                                        </p:attrNameLst>
                                      </p:cBhvr>
                                      <p:tavLst>
                                        <p:tav tm="0">
                                          <p:val>
                                            <p:strVal val="#ppt_w*0.05"/>
                                          </p:val>
                                        </p:tav>
                                        <p:tav tm="100000">
                                          <p:val>
                                            <p:strVal val="#ppt_w"/>
                                          </p:val>
                                        </p:tav>
                                      </p:tavLst>
                                    </p:anim>
                                    <p:anim calcmode="lin" valueType="num">
                                      <p:cBhvr>
                                        <p:cTn id="35" dur="500" fill="hold"/>
                                        <p:tgtEl>
                                          <p:spTgt spid="4">
                                            <p:txEl>
                                              <p:pRg st="3" end="3"/>
                                            </p:txEl>
                                          </p:spTgt>
                                        </p:tgtEl>
                                        <p:attrNameLst>
                                          <p:attrName>ppt_h</p:attrName>
                                        </p:attrNameLst>
                                      </p:cBhvr>
                                      <p:tavLst>
                                        <p:tav tm="0">
                                          <p:val>
                                            <p:strVal val="#ppt_h"/>
                                          </p:val>
                                        </p:tav>
                                        <p:tav tm="100000">
                                          <p:val>
                                            <p:strVal val="#ppt_h"/>
                                          </p:val>
                                        </p:tav>
                                      </p:tavLst>
                                    </p:anim>
                                    <p:anim calcmode="lin" valueType="num">
                                      <p:cBhvr>
                                        <p:cTn id="36" dur="500" fill="hold"/>
                                        <p:tgtEl>
                                          <p:spTgt spid="4">
                                            <p:txEl>
                                              <p:pRg st="3" end="3"/>
                                            </p:txEl>
                                          </p:spTgt>
                                        </p:tgtEl>
                                        <p:attrNameLst>
                                          <p:attrName>ppt_x</p:attrName>
                                        </p:attrNameLst>
                                      </p:cBhvr>
                                      <p:tavLst>
                                        <p:tav tm="0">
                                          <p:val>
                                            <p:strVal val="#ppt_x-.2"/>
                                          </p:val>
                                        </p:tav>
                                        <p:tav tm="100000">
                                          <p:val>
                                            <p:strVal val="#ppt_x"/>
                                          </p:val>
                                        </p:tav>
                                      </p:tavLst>
                                    </p:anim>
                                    <p:anim calcmode="lin" valueType="num">
                                      <p:cBhvr>
                                        <p:cTn id="37" dur="500" fill="hold"/>
                                        <p:tgtEl>
                                          <p:spTgt spid="4">
                                            <p:txEl>
                                              <p:pRg st="3" end="3"/>
                                            </p:txEl>
                                          </p:spTgt>
                                        </p:tgtEl>
                                        <p:attrNameLst>
                                          <p:attrName>ppt_y</p:attrName>
                                        </p:attrNameLst>
                                      </p:cBhvr>
                                      <p:tavLst>
                                        <p:tav tm="0">
                                          <p:val>
                                            <p:strVal val="#ppt_y"/>
                                          </p:val>
                                        </p:tav>
                                        <p:tav tm="100000">
                                          <p:val>
                                            <p:strVal val="#ppt_y"/>
                                          </p:val>
                                        </p:tav>
                                      </p:tavLst>
                                    </p:anim>
                                    <p:animEffect transition="in" filter="fade">
                                      <p:cBhvr>
                                        <p:cTn id="38"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12.1</a:t>
            </a:r>
            <a:r>
              <a:rPr lang="zh-CN" altLang="en-US" dirty="0"/>
              <a:t>概述</a:t>
            </a:r>
          </a:p>
        </p:txBody>
      </p:sp>
      <p:sp>
        <p:nvSpPr>
          <p:cNvPr id="5" name="TextBox 4"/>
          <p:cNvSpPr txBox="1"/>
          <p:nvPr/>
        </p:nvSpPr>
        <p:spPr>
          <a:xfrm>
            <a:off x="323528" y="980728"/>
            <a:ext cx="8496944" cy="4647426"/>
          </a:xfrm>
          <a:prstGeom prst="rect">
            <a:avLst/>
          </a:prstGeom>
          <a:noFill/>
        </p:spPr>
        <p:txBody>
          <a:bodyPr wrap="square" rtlCol="0">
            <a:spAutoFit/>
          </a:bodyPr>
          <a:lstStyle/>
          <a:p>
            <a:pPr>
              <a:spcBef>
                <a:spcPts val="300"/>
              </a:spcBef>
              <a:spcAft>
                <a:spcPts val="300"/>
              </a:spcAft>
              <a:buFont typeface="Wingdings" pitchFamily="2" charset="2"/>
              <a:buChar char="Ø"/>
            </a:pPr>
            <a:r>
              <a:rPr lang="zh-CN" altLang="en-US" sz="2600" b="1" dirty="0">
                <a:solidFill>
                  <a:srgbClr val="0000FF"/>
                </a:solidFill>
                <a:latin typeface="Arial" pitchFamily="34" charset="0"/>
                <a:ea typeface="华文细黑" pitchFamily="2" charset="-122"/>
                <a:cs typeface="Arial" pitchFamily="34" charset="0"/>
              </a:rPr>
              <a:t>传输控制协议</a:t>
            </a:r>
            <a:r>
              <a:rPr lang="en-US" altLang="zh-CN" sz="2600" b="1" dirty="0">
                <a:solidFill>
                  <a:srgbClr val="0000FF"/>
                </a:solidFill>
                <a:latin typeface="Arial" pitchFamily="34" charset="0"/>
                <a:ea typeface="华文细黑" pitchFamily="2" charset="-122"/>
                <a:cs typeface="Arial" pitchFamily="34" charset="0"/>
              </a:rPr>
              <a:t>(TCP)</a:t>
            </a:r>
            <a:r>
              <a:rPr lang="zh-CN" altLang="en-US" sz="2600" b="1" dirty="0">
                <a:solidFill>
                  <a:srgbClr val="0000FF"/>
                </a:solidFill>
                <a:latin typeface="Arial" pitchFamily="34" charset="0"/>
                <a:ea typeface="华文细黑" pitchFamily="2" charset="-122"/>
                <a:cs typeface="Arial" pitchFamily="34" charset="0"/>
              </a:rPr>
              <a:t> </a:t>
            </a:r>
            <a:endParaRPr lang="en-US" altLang="zh-CN" sz="2600" b="1" dirty="0">
              <a:solidFill>
                <a:srgbClr val="0000FF"/>
              </a:solidFill>
              <a:latin typeface="Arial" pitchFamily="34" charset="0"/>
              <a:ea typeface="华文细黑" pitchFamily="2" charset="-122"/>
              <a:cs typeface="Arial" pitchFamily="34" charset="0"/>
            </a:endParaRPr>
          </a:p>
          <a:p>
            <a:pPr marL="457200" indent="-457200">
              <a:spcBef>
                <a:spcPts val="300"/>
              </a:spcBef>
              <a:spcAft>
                <a:spcPts val="300"/>
              </a:spcAft>
              <a:buFont typeface="Wingdings" panose="05000000000000000000" pitchFamily="2" charset="2"/>
              <a:buChar char="ü"/>
            </a:pPr>
            <a:r>
              <a:rPr lang="en-US" altLang="zh-CN" sz="2600" b="1" dirty="0">
                <a:latin typeface="Arial" pitchFamily="34" charset="0"/>
                <a:ea typeface="华文细黑" pitchFamily="2" charset="-122"/>
                <a:cs typeface="Arial" pitchFamily="34" charset="0"/>
              </a:rPr>
              <a:t>TCP</a:t>
            </a:r>
            <a:r>
              <a:rPr lang="zh-CN" altLang="en-US" sz="2600" b="1" dirty="0">
                <a:latin typeface="Arial" pitchFamily="34" charset="0"/>
                <a:ea typeface="华文细黑" pitchFamily="2" charset="-122"/>
                <a:cs typeface="Arial" pitchFamily="34" charset="0"/>
              </a:rPr>
              <a:t>定义了网络上程序到程序的数据传输格式和规则，提供了</a:t>
            </a:r>
            <a:r>
              <a:rPr lang="en-US" altLang="zh-CN" sz="2600" b="1" dirty="0">
                <a:latin typeface="Arial" pitchFamily="34" charset="0"/>
                <a:ea typeface="华文细黑" pitchFamily="2" charset="-122"/>
                <a:cs typeface="Arial" pitchFamily="34" charset="0"/>
              </a:rPr>
              <a:t>IP</a:t>
            </a:r>
            <a:r>
              <a:rPr lang="zh-CN" altLang="en-US" sz="2600" b="1" dirty="0">
                <a:latin typeface="Arial" pitchFamily="34" charset="0"/>
                <a:ea typeface="华文细黑" pitchFamily="2" charset="-122"/>
                <a:cs typeface="Arial" pitchFamily="34" charset="0"/>
              </a:rPr>
              <a:t>数据包的传输确认、丢失数据包的重新请求、将收到的数据包按照它们的发送次序重新装配的机制，是一种面向连接的保证可靠传输的协议</a:t>
            </a:r>
            <a:r>
              <a:rPr lang="zh-CN" altLang="en-US" sz="2600" b="1" dirty="0" smtClean="0">
                <a:latin typeface="Arial" pitchFamily="34" charset="0"/>
                <a:ea typeface="华文细黑" pitchFamily="2" charset="-122"/>
                <a:cs typeface="Arial" pitchFamily="34" charset="0"/>
              </a:rPr>
              <a:t>。</a:t>
            </a:r>
            <a:endParaRPr lang="en-US" altLang="zh-CN" sz="2600" b="1" dirty="0">
              <a:latin typeface="Arial" pitchFamily="34" charset="0"/>
              <a:ea typeface="华文细黑" pitchFamily="2" charset="-122"/>
              <a:cs typeface="Arial" pitchFamily="34" charset="0"/>
            </a:endParaRPr>
          </a:p>
          <a:p>
            <a:pPr marL="457200" indent="-457200" algn="just">
              <a:spcBef>
                <a:spcPts val="300"/>
              </a:spcBef>
              <a:spcAft>
                <a:spcPts val="300"/>
              </a:spcAft>
              <a:buFont typeface="Wingdings" panose="05000000000000000000" pitchFamily="2" charset="2"/>
              <a:buChar char="ü"/>
            </a:pPr>
            <a:r>
              <a:rPr lang="zh-CN" altLang="en-US" sz="2600" b="1" dirty="0" smtClean="0">
                <a:latin typeface="Arial" pitchFamily="34" charset="0"/>
                <a:ea typeface="华文细黑" pitchFamily="2" charset="-122"/>
                <a:cs typeface="Arial" pitchFamily="34" charset="0"/>
              </a:rPr>
              <a:t>发送</a:t>
            </a:r>
            <a:r>
              <a:rPr lang="zh-CN" altLang="en-US" sz="2600" b="1" dirty="0">
                <a:latin typeface="Arial" pitchFamily="34" charset="0"/>
                <a:ea typeface="华文细黑" pitchFamily="2" charset="-122"/>
                <a:cs typeface="Arial" pitchFamily="34" charset="0"/>
              </a:rPr>
              <a:t>方和接收方的成对的两个</a:t>
            </a:r>
            <a:r>
              <a:rPr lang="en-US" altLang="zh-CN" sz="2600" b="1" dirty="0">
                <a:latin typeface="Arial" pitchFamily="34" charset="0"/>
                <a:ea typeface="华文细黑" pitchFamily="2" charset="-122"/>
                <a:cs typeface="Arial" pitchFamily="34" charset="0"/>
              </a:rPr>
              <a:t>socket</a:t>
            </a:r>
            <a:r>
              <a:rPr lang="zh-CN" altLang="en-US" sz="2600" b="1" dirty="0">
                <a:latin typeface="Arial" pitchFamily="34" charset="0"/>
                <a:ea typeface="华文细黑" pitchFamily="2" charset="-122"/>
                <a:cs typeface="Arial" pitchFamily="34" charset="0"/>
              </a:rPr>
              <a:t>之间必须建立连接，以便在</a:t>
            </a:r>
            <a:r>
              <a:rPr lang="en-US" altLang="zh-CN" sz="2600" b="1" dirty="0">
                <a:latin typeface="Arial" pitchFamily="34" charset="0"/>
                <a:ea typeface="华文细黑" pitchFamily="2" charset="-122"/>
                <a:cs typeface="Arial" pitchFamily="34" charset="0"/>
              </a:rPr>
              <a:t>TCP</a:t>
            </a:r>
            <a:r>
              <a:rPr lang="zh-CN" altLang="en-US" sz="2600" b="1" dirty="0">
                <a:latin typeface="Arial" pitchFamily="34" charset="0"/>
                <a:ea typeface="华文细黑" pitchFamily="2" charset="-122"/>
                <a:cs typeface="Arial" pitchFamily="34" charset="0"/>
              </a:rPr>
              <a:t>协议的基础上进行通信，当一个</a:t>
            </a:r>
            <a:r>
              <a:rPr lang="en-US" altLang="zh-CN" sz="2600" b="1" dirty="0">
                <a:latin typeface="Arial" pitchFamily="34" charset="0"/>
                <a:ea typeface="华文细黑" pitchFamily="2" charset="-122"/>
                <a:cs typeface="Arial" pitchFamily="34" charset="0"/>
              </a:rPr>
              <a:t>socket</a:t>
            </a:r>
            <a:r>
              <a:rPr lang="zh-CN" altLang="en-US" sz="2600" b="1" dirty="0">
                <a:latin typeface="Arial" pitchFamily="34" charset="0"/>
                <a:ea typeface="华文细黑" pitchFamily="2" charset="-122"/>
                <a:cs typeface="Arial" pitchFamily="34" charset="0"/>
              </a:rPr>
              <a:t>（通常都是</a:t>
            </a:r>
            <a:r>
              <a:rPr lang="en-US" altLang="zh-CN" sz="2600" b="1" dirty="0">
                <a:latin typeface="Arial" pitchFamily="34" charset="0"/>
                <a:ea typeface="华文细黑" pitchFamily="2" charset="-122"/>
                <a:cs typeface="Arial" pitchFamily="34" charset="0"/>
              </a:rPr>
              <a:t>server socket</a:t>
            </a:r>
            <a:r>
              <a:rPr lang="zh-CN" altLang="en-US" sz="2600" b="1" dirty="0">
                <a:latin typeface="Arial" pitchFamily="34" charset="0"/>
                <a:ea typeface="华文细黑" pitchFamily="2" charset="-122"/>
                <a:cs typeface="Arial" pitchFamily="34" charset="0"/>
              </a:rPr>
              <a:t>）等待建立连接时，另一个</a:t>
            </a:r>
            <a:r>
              <a:rPr lang="en-US" altLang="zh-CN" sz="2600" b="1" dirty="0">
                <a:latin typeface="Arial" pitchFamily="34" charset="0"/>
                <a:ea typeface="华文细黑" pitchFamily="2" charset="-122"/>
                <a:cs typeface="Arial" pitchFamily="34" charset="0"/>
              </a:rPr>
              <a:t>socket</a:t>
            </a:r>
            <a:r>
              <a:rPr lang="zh-CN" altLang="en-US" sz="2600" b="1" dirty="0">
                <a:latin typeface="Arial" pitchFamily="34" charset="0"/>
                <a:ea typeface="华文细黑" pitchFamily="2" charset="-122"/>
                <a:cs typeface="Arial" pitchFamily="34" charset="0"/>
              </a:rPr>
              <a:t>可以要求进行连接，一旦这两个</a:t>
            </a:r>
            <a:r>
              <a:rPr lang="en-US" altLang="zh-CN" sz="2600" b="1" dirty="0">
                <a:latin typeface="Arial" pitchFamily="34" charset="0"/>
                <a:ea typeface="华文细黑" pitchFamily="2" charset="-122"/>
                <a:cs typeface="Arial" pitchFamily="34" charset="0"/>
              </a:rPr>
              <a:t>socket</a:t>
            </a:r>
            <a:r>
              <a:rPr lang="zh-CN" altLang="en-US" sz="2600" b="1" dirty="0">
                <a:latin typeface="Arial" pitchFamily="34" charset="0"/>
                <a:ea typeface="华文细黑" pitchFamily="2" charset="-122"/>
                <a:cs typeface="Arial" pitchFamily="34" charset="0"/>
              </a:rPr>
              <a:t>连接起来，它们就可以进行双向数据传输，双方都可以进行发送或接收操作。  </a:t>
            </a:r>
            <a:endParaRPr lang="en-US" altLang="zh-CN" sz="2600" b="1" dirty="0">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5">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5">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5">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 calcmode="lin" valueType="num">
                                      <p:cBhvr>
                                        <p:cTn id="16" dur="500" fill="hold"/>
                                        <p:tgtEl>
                                          <p:spTgt spid="5">
                                            <p:txEl>
                                              <p:pRg st="1" end="1"/>
                                            </p:txEl>
                                          </p:spTgt>
                                        </p:tgtEl>
                                        <p:attrNameLst>
                                          <p:attrName>ppt_w</p:attrName>
                                        </p:attrNameLst>
                                      </p:cBhvr>
                                      <p:tavLst>
                                        <p:tav tm="0">
                                          <p:val>
                                            <p:strVal val="#ppt_w*0.05"/>
                                          </p:val>
                                        </p:tav>
                                        <p:tav tm="100000">
                                          <p:val>
                                            <p:strVal val="#ppt_w"/>
                                          </p:val>
                                        </p:tav>
                                      </p:tavLst>
                                    </p:anim>
                                    <p:anim calcmode="lin" valueType="num">
                                      <p:cBhvr>
                                        <p:cTn id="17" dur="500" fill="hold"/>
                                        <p:tgtEl>
                                          <p:spTgt spid="5">
                                            <p:txEl>
                                              <p:pRg st="1" end="1"/>
                                            </p:txEl>
                                          </p:spTgt>
                                        </p:tgtEl>
                                        <p:attrNameLst>
                                          <p:attrName>ppt_h</p:attrName>
                                        </p:attrNameLst>
                                      </p:cBhvr>
                                      <p:tavLst>
                                        <p:tav tm="0">
                                          <p:val>
                                            <p:strVal val="#ppt_h"/>
                                          </p:val>
                                        </p:tav>
                                        <p:tav tm="100000">
                                          <p:val>
                                            <p:strVal val="#ppt_h"/>
                                          </p:val>
                                        </p:tav>
                                      </p:tavLst>
                                    </p:anim>
                                    <p:anim calcmode="lin" valueType="num">
                                      <p:cBhvr>
                                        <p:cTn id="18" dur="500" fill="hold"/>
                                        <p:tgtEl>
                                          <p:spTgt spid="5">
                                            <p:txEl>
                                              <p:pRg st="1" end="1"/>
                                            </p:txEl>
                                          </p:spTgt>
                                        </p:tgtEl>
                                        <p:attrNameLst>
                                          <p:attrName>ppt_x</p:attrName>
                                        </p:attrNameLst>
                                      </p:cBhvr>
                                      <p:tavLst>
                                        <p:tav tm="0">
                                          <p:val>
                                            <p:strVal val="#ppt_x-.2"/>
                                          </p:val>
                                        </p:tav>
                                        <p:tav tm="100000">
                                          <p:val>
                                            <p:strVal val="#ppt_x"/>
                                          </p:val>
                                        </p:tav>
                                      </p:tavLst>
                                    </p:anim>
                                    <p:anim calcmode="lin" valueType="num">
                                      <p:cBhvr>
                                        <p:cTn id="19" dur="500" fill="hold"/>
                                        <p:tgtEl>
                                          <p:spTgt spid="5">
                                            <p:txEl>
                                              <p:pRg st="1" end="1"/>
                                            </p:txEl>
                                          </p:spTgt>
                                        </p:tgtEl>
                                        <p:attrNameLst>
                                          <p:attrName>ppt_y</p:attrName>
                                        </p:attrNameLst>
                                      </p:cBhvr>
                                      <p:tavLst>
                                        <p:tav tm="0">
                                          <p:val>
                                            <p:strVal val="#ppt_y"/>
                                          </p:val>
                                        </p:tav>
                                        <p:tav tm="100000">
                                          <p:val>
                                            <p:strVal val="#ppt_y"/>
                                          </p:val>
                                        </p:tav>
                                      </p:tavLst>
                                    </p:anim>
                                    <p:animEffect transition="in" filter="fade">
                                      <p:cBhvr>
                                        <p:cTn id="20" dur="500"/>
                                        <p:tgtEl>
                                          <p:spTgt spid="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4" presetClass="entr" presetSubtype="0" accel="100000"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p:cTn id="25" dur="500" fill="hold"/>
                                        <p:tgtEl>
                                          <p:spTgt spid="5">
                                            <p:txEl>
                                              <p:pRg st="2" end="2"/>
                                            </p:txEl>
                                          </p:spTgt>
                                        </p:tgtEl>
                                        <p:attrNameLst>
                                          <p:attrName>ppt_w</p:attrName>
                                        </p:attrNameLst>
                                      </p:cBhvr>
                                      <p:tavLst>
                                        <p:tav tm="0">
                                          <p:val>
                                            <p:strVal val="#ppt_w*0.05"/>
                                          </p:val>
                                        </p:tav>
                                        <p:tav tm="100000">
                                          <p:val>
                                            <p:strVal val="#ppt_w"/>
                                          </p:val>
                                        </p:tav>
                                      </p:tavLst>
                                    </p:anim>
                                    <p:anim calcmode="lin" valueType="num">
                                      <p:cBhvr>
                                        <p:cTn id="26" dur="500" fill="hold"/>
                                        <p:tgtEl>
                                          <p:spTgt spid="5">
                                            <p:txEl>
                                              <p:pRg st="2" end="2"/>
                                            </p:txEl>
                                          </p:spTgt>
                                        </p:tgtEl>
                                        <p:attrNameLst>
                                          <p:attrName>ppt_h</p:attrName>
                                        </p:attrNameLst>
                                      </p:cBhvr>
                                      <p:tavLst>
                                        <p:tav tm="0">
                                          <p:val>
                                            <p:strVal val="#ppt_h"/>
                                          </p:val>
                                        </p:tav>
                                        <p:tav tm="100000">
                                          <p:val>
                                            <p:strVal val="#ppt_h"/>
                                          </p:val>
                                        </p:tav>
                                      </p:tavLst>
                                    </p:anim>
                                    <p:anim calcmode="lin" valueType="num">
                                      <p:cBhvr>
                                        <p:cTn id="27" dur="500" fill="hold"/>
                                        <p:tgtEl>
                                          <p:spTgt spid="5">
                                            <p:txEl>
                                              <p:pRg st="2" end="2"/>
                                            </p:txEl>
                                          </p:spTgt>
                                        </p:tgtEl>
                                        <p:attrNameLst>
                                          <p:attrName>ppt_x</p:attrName>
                                        </p:attrNameLst>
                                      </p:cBhvr>
                                      <p:tavLst>
                                        <p:tav tm="0">
                                          <p:val>
                                            <p:strVal val="#ppt_x-.2"/>
                                          </p:val>
                                        </p:tav>
                                        <p:tav tm="100000">
                                          <p:val>
                                            <p:strVal val="#ppt_x"/>
                                          </p:val>
                                        </p:tav>
                                      </p:tavLst>
                                    </p:anim>
                                    <p:anim calcmode="lin" valueType="num">
                                      <p:cBhvr>
                                        <p:cTn id="28" dur="500" fill="hold"/>
                                        <p:tgtEl>
                                          <p:spTgt spid="5">
                                            <p:txEl>
                                              <p:pRg st="2" end="2"/>
                                            </p:txEl>
                                          </p:spTgt>
                                        </p:tgtEl>
                                        <p:attrNameLst>
                                          <p:attrName>ppt_y</p:attrName>
                                        </p:attrNameLst>
                                      </p:cBhvr>
                                      <p:tavLst>
                                        <p:tav tm="0">
                                          <p:val>
                                            <p:strVal val="#ppt_y"/>
                                          </p:val>
                                        </p:tav>
                                        <p:tav tm="100000">
                                          <p:val>
                                            <p:strVal val="#ppt_y"/>
                                          </p:val>
                                        </p:tav>
                                      </p:tavLst>
                                    </p:anim>
                                    <p:animEffect transition="in" filter="fade">
                                      <p:cBhvr>
                                        <p:cTn id="29"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12.1</a:t>
            </a:r>
            <a:r>
              <a:rPr lang="zh-CN" altLang="en-US" dirty="0"/>
              <a:t>概述</a:t>
            </a:r>
          </a:p>
        </p:txBody>
      </p:sp>
      <p:sp>
        <p:nvSpPr>
          <p:cNvPr id="5" name="TextBox 4"/>
          <p:cNvSpPr txBox="1"/>
          <p:nvPr/>
        </p:nvSpPr>
        <p:spPr>
          <a:xfrm>
            <a:off x="323528" y="980728"/>
            <a:ext cx="8496944" cy="3123932"/>
          </a:xfrm>
          <a:prstGeom prst="rect">
            <a:avLst/>
          </a:prstGeom>
          <a:noFill/>
        </p:spPr>
        <p:txBody>
          <a:bodyPr wrap="square" rtlCol="0">
            <a:spAutoFit/>
          </a:bodyPr>
          <a:lstStyle/>
          <a:p>
            <a:pPr>
              <a:spcBef>
                <a:spcPts val="300"/>
              </a:spcBef>
              <a:spcAft>
                <a:spcPts val="300"/>
              </a:spcAft>
              <a:buFont typeface="Wingdings" pitchFamily="2" charset="2"/>
              <a:buChar char="Ø"/>
            </a:pPr>
            <a:r>
              <a:rPr lang="zh-CN" altLang="en-US" sz="2600" b="1" dirty="0">
                <a:solidFill>
                  <a:srgbClr val="0000FF"/>
                </a:solidFill>
                <a:latin typeface="Arial" pitchFamily="34" charset="0"/>
                <a:ea typeface="华文细黑" pitchFamily="2" charset="-122"/>
                <a:cs typeface="Arial" pitchFamily="34" charset="0"/>
              </a:rPr>
              <a:t>用户数据报协议</a:t>
            </a:r>
            <a:r>
              <a:rPr lang="en-US" altLang="zh-CN" sz="2600" b="1" dirty="0">
                <a:solidFill>
                  <a:srgbClr val="0000FF"/>
                </a:solidFill>
                <a:latin typeface="Arial" pitchFamily="34" charset="0"/>
                <a:ea typeface="华文细黑" pitchFamily="2" charset="-122"/>
                <a:cs typeface="Arial" pitchFamily="34" charset="0"/>
              </a:rPr>
              <a:t>(UDP)</a:t>
            </a:r>
          </a:p>
          <a:p>
            <a:pPr>
              <a:spcBef>
                <a:spcPts val="300"/>
              </a:spcBef>
              <a:spcAft>
                <a:spcPts val="300"/>
              </a:spcAft>
              <a:buFont typeface="Wingdings" pitchFamily="2" charset="2"/>
              <a:buChar char="ü"/>
            </a:pPr>
            <a:r>
              <a:rPr lang="zh-CN" altLang="en-US" sz="2600" b="1" dirty="0">
                <a:latin typeface="Arial" pitchFamily="34" charset="0"/>
                <a:ea typeface="华文细黑" pitchFamily="2" charset="-122"/>
                <a:cs typeface="Arial" pitchFamily="34" charset="0"/>
              </a:rPr>
              <a:t>与</a:t>
            </a:r>
            <a:r>
              <a:rPr lang="en-US" altLang="zh-CN" sz="2600" b="1" dirty="0">
                <a:latin typeface="Arial" pitchFamily="34" charset="0"/>
                <a:ea typeface="华文细黑" pitchFamily="2" charset="-122"/>
                <a:cs typeface="Arial" pitchFamily="34" charset="0"/>
              </a:rPr>
              <a:t>TCP</a:t>
            </a:r>
            <a:r>
              <a:rPr lang="zh-CN" altLang="en-US" sz="2600" b="1" dirty="0">
                <a:latin typeface="Arial" pitchFamily="34" charset="0"/>
                <a:ea typeface="华文细黑" pitchFamily="2" charset="-122"/>
                <a:cs typeface="Arial" pitchFamily="34" charset="0"/>
              </a:rPr>
              <a:t>协议不同， </a:t>
            </a:r>
            <a:r>
              <a:rPr lang="en-US" altLang="zh-CN" sz="2600" b="1" dirty="0">
                <a:latin typeface="Arial" pitchFamily="34" charset="0"/>
                <a:ea typeface="华文细黑" pitchFamily="2" charset="-122"/>
                <a:cs typeface="Arial" pitchFamily="34" charset="0"/>
              </a:rPr>
              <a:t>UDP</a:t>
            </a:r>
            <a:r>
              <a:rPr lang="zh-CN" altLang="en-US" sz="2600" b="1" dirty="0">
                <a:latin typeface="Arial" pitchFamily="34" charset="0"/>
                <a:ea typeface="华文细黑" pitchFamily="2" charset="-122"/>
                <a:cs typeface="Arial" pitchFamily="34" charset="0"/>
              </a:rPr>
              <a:t>则是一种无连接的传输协议。</a:t>
            </a:r>
            <a:endParaRPr lang="en-US" altLang="zh-CN" sz="2600" b="1" dirty="0">
              <a:latin typeface="Arial" pitchFamily="34" charset="0"/>
              <a:ea typeface="华文细黑" pitchFamily="2" charset="-122"/>
              <a:cs typeface="Arial" pitchFamily="34" charset="0"/>
            </a:endParaRPr>
          </a:p>
          <a:p>
            <a:pPr>
              <a:spcBef>
                <a:spcPts val="300"/>
              </a:spcBef>
              <a:spcAft>
                <a:spcPts val="300"/>
              </a:spcAft>
              <a:buFont typeface="Wingdings" pitchFamily="2" charset="2"/>
              <a:buChar char="ü"/>
            </a:pPr>
            <a:r>
              <a:rPr lang="zh-CN" altLang="en-US" sz="2600" b="1" dirty="0">
                <a:latin typeface="Arial" pitchFamily="34" charset="0"/>
                <a:ea typeface="华文细黑" pitchFamily="2" charset="-122"/>
                <a:cs typeface="Arial" pitchFamily="34" charset="0"/>
              </a:rPr>
              <a:t>利用</a:t>
            </a:r>
            <a:r>
              <a:rPr lang="en-US" altLang="zh-CN" sz="2600" b="1" dirty="0">
                <a:latin typeface="Arial" pitchFamily="34" charset="0"/>
                <a:ea typeface="华文细黑" pitchFamily="2" charset="-122"/>
                <a:cs typeface="Arial" pitchFamily="34" charset="0"/>
              </a:rPr>
              <a:t>UDP</a:t>
            </a:r>
            <a:r>
              <a:rPr lang="zh-CN" altLang="en-US" sz="2600" b="1" dirty="0">
                <a:latin typeface="Arial" pitchFamily="34" charset="0"/>
                <a:ea typeface="华文细黑" pitchFamily="2" charset="-122"/>
                <a:cs typeface="Arial" pitchFamily="34" charset="0"/>
              </a:rPr>
              <a:t>进行数据传输时，首先需要将要传输</a:t>
            </a:r>
            <a:r>
              <a:rPr lang="zh-CN" altLang="en-US" sz="2600" b="1" dirty="0" smtClean="0">
                <a:latin typeface="Arial" pitchFamily="34" charset="0"/>
                <a:ea typeface="华文细黑" pitchFamily="2" charset="-122"/>
                <a:cs typeface="Arial" pitchFamily="34" charset="0"/>
              </a:rPr>
              <a:t>的数据</a:t>
            </a:r>
            <a:r>
              <a:rPr lang="zh-CN" altLang="en-US" sz="2600" b="1" dirty="0">
                <a:latin typeface="Arial" pitchFamily="34" charset="0"/>
                <a:ea typeface="华文细黑" pitchFamily="2" charset="-122"/>
                <a:cs typeface="Arial" pitchFamily="34" charset="0"/>
              </a:rPr>
              <a:t>定义成数据报</a:t>
            </a:r>
            <a:r>
              <a:rPr lang="en-US" altLang="zh-CN" sz="2600" b="1" dirty="0">
                <a:latin typeface="Arial" pitchFamily="34" charset="0"/>
                <a:ea typeface="华文细黑" pitchFamily="2" charset="-122"/>
                <a:cs typeface="Arial" pitchFamily="34" charset="0"/>
              </a:rPr>
              <a:t>(Datagram)</a:t>
            </a:r>
            <a:r>
              <a:rPr lang="zh-CN" altLang="en-US" sz="2600" b="1" dirty="0">
                <a:latin typeface="Arial" pitchFamily="34" charset="0"/>
                <a:ea typeface="华文细黑" pitchFamily="2" charset="-122"/>
                <a:cs typeface="Arial" pitchFamily="34" charset="0"/>
              </a:rPr>
              <a:t>，在数据报中指明数据所要到达的端点</a:t>
            </a:r>
            <a:r>
              <a:rPr lang="en-US" altLang="zh-CN" sz="2600" b="1" dirty="0">
                <a:latin typeface="Arial" pitchFamily="34" charset="0"/>
                <a:ea typeface="华文细黑" pitchFamily="2" charset="-122"/>
                <a:cs typeface="Arial" pitchFamily="34" charset="0"/>
              </a:rPr>
              <a:t>(Socket)</a:t>
            </a:r>
            <a:r>
              <a:rPr lang="zh-CN" altLang="en-US" sz="2600" b="1" dirty="0">
                <a:latin typeface="Arial" pitchFamily="34" charset="0"/>
                <a:ea typeface="华文细黑" pitchFamily="2" charset="-122"/>
                <a:cs typeface="Arial" pitchFamily="34" charset="0"/>
              </a:rPr>
              <a:t>，然后再将数据报发送出去。</a:t>
            </a:r>
            <a:endParaRPr lang="en-US" altLang="zh-CN" sz="2600" b="1" dirty="0">
              <a:latin typeface="Arial" pitchFamily="34" charset="0"/>
              <a:ea typeface="华文细黑" pitchFamily="2" charset="-122"/>
              <a:cs typeface="Arial" pitchFamily="34" charset="0"/>
            </a:endParaRPr>
          </a:p>
          <a:p>
            <a:pPr>
              <a:spcBef>
                <a:spcPts val="300"/>
              </a:spcBef>
              <a:spcAft>
                <a:spcPts val="300"/>
              </a:spcAft>
              <a:buFont typeface="Wingdings" pitchFamily="2" charset="2"/>
              <a:buChar char="ü"/>
            </a:pPr>
            <a:r>
              <a:rPr lang="en-US" altLang="zh-CN" sz="2600" b="1" dirty="0">
                <a:latin typeface="Arial" pitchFamily="34" charset="0"/>
                <a:ea typeface="华文细黑" pitchFamily="2" charset="-122"/>
                <a:cs typeface="Arial" pitchFamily="34" charset="0"/>
              </a:rPr>
              <a:t>UDP</a:t>
            </a:r>
            <a:r>
              <a:rPr lang="zh-CN" altLang="en-US" sz="2600" b="1" dirty="0">
                <a:latin typeface="Arial" pitchFamily="34" charset="0"/>
                <a:ea typeface="华文细黑" pitchFamily="2" charset="-122"/>
                <a:cs typeface="Arial" pitchFamily="34" charset="0"/>
              </a:rPr>
              <a:t>是无序的，不能确保绝对的安全可靠，但是它简单、效率高。</a:t>
            </a:r>
            <a:endParaRPr lang="en-US" altLang="zh-CN" sz="2600" b="1" dirty="0">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5">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5">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5">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 calcmode="lin" valueType="num">
                                      <p:cBhvr>
                                        <p:cTn id="16" dur="500" fill="hold"/>
                                        <p:tgtEl>
                                          <p:spTgt spid="5">
                                            <p:txEl>
                                              <p:pRg st="1" end="1"/>
                                            </p:txEl>
                                          </p:spTgt>
                                        </p:tgtEl>
                                        <p:attrNameLst>
                                          <p:attrName>ppt_w</p:attrName>
                                        </p:attrNameLst>
                                      </p:cBhvr>
                                      <p:tavLst>
                                        <p:tav tm="0">
                                          <p:val>
                                            <p:strVal val="#ppt_w*0.05"/>
                                          </p:val>
                                        </p:tav>
                                        <p:tav tm="100000">
                                          <p:val>
                                            <p:strVal val="#ppt_w"/>
                                          </p:val>
                                        </p:tav>
                                      </p:tavLst>
                                    </p:anim>
                                    <p:anim calcmode="lin" valueType="num">
                                      <p:cBhvr>
                                        <p:cTn id="17" dur="500" fill="hold"/>
                                        <p:tgtEl>
                                          <p:spTgt spid="5">
                                            <p:txEl>
                                              <p:pRg st="1" end="1"/>
                                            </p:txEl>
                                          </p:spTgt>
                                        </p:tgtEl>
                                        <p:attrNameLst>
                                          <p:attrName>ppt_h</p:attrName>
                                        </p:attrNameLst>
                                      </p:cBhvr>
                                      <p:tavLst>
                                        <p:tav tm="0">
                                          <p:val>
                                            <p:strVal val="#ppt_h"/>
                                          </p:val>
                                        </p:tav>
                                        <p:tav tm="100000">
                                          <p:val>
                                            <p:strVal val="#ppt_h"/>
                                          </p:val>
                                        </p:tav>
                                      </p:tavLst>
                                    </p:anim>
                                    <p:anim calcmode="lin" valueType="num">
                                      <p:cBhvr>
                                        <p:cTn id="18" dur="500" fill="hold"/>
                                        <p:tgtEl>
                                          <p:spTgt spid="5">
                                            <p:txEl>
                                              <p:pRg st="1" end="1"/>
                                            </p:txEl>
                                          </p:spTgt>
                                        </p:tgtEl>
                                        <p:attrNameLst>
                                          <p:attrName>ppt_x</p:attrName>
                                        </p:attrNameLst>
                                      </p:cBhvr>
                                      <p:tavLst>
                                        <p:tav tm="0">
                                          <p:val>
                                            <p:strVal val="#ppt_x-.2"/>
                                          </p:val>
                                        </p:tav>
                                        <p:tav tm="100000">
                                          <p:val>
                                            <p:strVal val="#ppt_x"/>
                                          </p:val>
                                        </p:tav>
                                      </p:tavLst>
                                    </p:anim>
                                    <p:anim calcmode="lin" valueType="num">
                                      <p:cBhvr>
                                        <p:cTn id="19" dur="500" fill="hold"/>
                                        <p:tgtEl>
                                          <p:spTgt spid="5">
                                            <p:txEl>
                                              <p:pRg st="1" end="1"/>
                                            </p:txEl>
                                          </p:spTgt>
                                        </p:tgtEl>
                                        <p:attrNameLst>
                                          <p:attrName>ppt_y</p:attrName>
                                        </p:attrNameLst>
                                      </p:cBhvr>
                                      <p:tavLst>
                                        <p:tav tm="0">
                                          <p:val>
                                            <p:strVal val="#ppt_y"/>
                                          </p:val>
                                        </p:tav>
                                        <p:tav tm="100000">
                                          <p:val>
                                            <p:strVal val="#ppt_y"/>
                                          </p:val>
                                        </p:tav>
                                      </p:tavLst>
                                    </p:anim>
                                    <p:animEffect transition="in" filter="fade">
                                      <p:cBhvr>
                                        <p:cTn id="20" dur="500"/>
                                        <p:tgtEl>
                                          <p:spTgt spid="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4" presetClass="entr" presetSubtype="0" accel="100000"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p:cTn id="25" dur="500" fill="hold"/>
                                        <p:tgtEl>
                                          <p:spTgt spid="5">
                                            <p:txEl>
                                              <p:pRg st="2" end="2"/>
                                            </p:txEl>
                                          </p:spTgt>
                                        </p:tgtEl>
                                        <p:attrNameLst>
                                          <p:attrName>ppt_w</p:attrName>
                                        </p:attrNameLst>
                                      </p:cBhvr>
                                      <p:tavLst>
                                        <p:tav tm="0">
                                          <p:val>
                                            <p:strVal val="#ppt_w*0.05"/>
                                          </p:val>
                                        </p:tav>
                                        <p:tav tm="100000">
                                          <p:val>
                                            <p:strVal val="#ppt_w"/>
                                          </p:val>
                                        </p:tav>
                                      </p:tavLst>
                                    </p:anim>
                                    <p:anim calcmode="lin" valueType="num">
                                      <p:cBhvr>
                                        <p:cTn id="26" dur="500" fill="hold"/>
                                        <p:tgtEl>
                                          <p:spTgt spid="5">
                                            <p:txEl>
                                              <p:pRg st="2" end="2"/>
                                            </p:txEl>
                                          </p:spTgt>
                                        </p:tgtEl>
                                        <p:attrNameLst>
                                          <p:attrName>ppt_h</p:attrName>
                                        </p:attrNameLst>
                                      </p:cBhvr>
                                      <p:tavLst>
                                        <p:tav tm="0">
                                          <p:val>
                                            <p:strVal val="#ppt_h"/>
                                          </p:val>
                                        </p:tav>
                                        <p:tav tm="100000">
                                          <p:val>
                                            <p:strVal val="#ppt_h"/>
                                          </p:val>
                                        </p:tav>
                                      </p:tavLst>
                                    </p:anim>
                                    <p:anim calcmode="lin" valueType="num">
                                      <p:cBhvr>
                                        <p:cTn id="27" dur="500" fill="hold"/>
                                        <p:tgtEl>
                                          <p:spTgt spid="5">
                                            <p:txEl>
                                              <p:pRg st="2" end="2"/>
                                            </p:txEl>
                                          </p:spTgt>
                                        </p:tgtEl>
                                        <p:attrNameLst>
                                          <p:attrName>ppt_x</p:attrName>
                                        </p:attrNameLst>
                                      </p:cBhvr>
                                      <p:tavLst>
                                        <p:tav tm="0">
                                          <p:val>
                                            <p:strVal val="#ppt_x-.2"/>
                                          </p:val>
                                        </p:tav>
                                        <p:tav tm="100000">
                                          <p:val>
                                            <p:strVal val="#ppt_x"/>
                                          </p:val>
                                        </p:tav>
                                      </p:tavLst>
                                    </p:anim>
                                    <p:anim calcmode="lin" valueType="num">
                                      <p:cBhvr>
                                        <p:cTn id="28" dur="500" fill="hold"/>
                                        <p:tgtEl>
                                          <p:spTgt spid="5">
                                            <p:txEl>
                                              <p:pRg st="2" end="2"/>
                                            </p:txEl>
                                          </p:spTgt>
                                        </p:tgtEl>
                                        <p:attrNameLst>
                                          <p:attrName>ppt_y</p:attrName>
                                        </p:attrNameLst>
                                      </p:cBhvr>
                                      <p:tavLst>
                                        <p:tav tm="0">
                                          <p:val>
                                            <p:strVal val="#ppt_y"/>
                                          </p:val>
                                        </p:tav>
                                        <p:tav tm="100000">
                                          <p:val>
                                            <p:strVal val="#ppt_y"/>
                                          </p:val>
                                        </p:tav>
                                      </p:tavLst>
                                    </p:anim>
                                    <p:animEffect transition="in" filter="fade">
                                      <p:cBhvr>
                                        <p:cTn id="29" dur="500"/>
                                        <p:tgtEl>
                                          <p:spTgt spid="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4" presetClass="entr" presetSubtype="0" accel="100000" fill="hold"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 calcmode="lin" valueType="num">
                                      <p:cBhvr>
                                        <p:cTn id="34" dur="500" fill="hold"/>
                                        <p:tgtEl>
                                          <p:spTgt spid="5">
                                            <p:txEl>
                                              <p:pRg st="3" end="3"/>
                                            </p:txEl>
                                          </p:spTgt>
                                        </p:tgtEl>
                                        <p:attrNameLst>
                                          <p:attrName>ppt_w</p:attrName>
                                        </p:attrNameLst>
                                      </p:cBhvr>
                                      <p:tavLst>
                                        <p:tav tm="0">
                                          <p:val>
                                            <p:strVal val="#ppt_w*0.05"/>
                                          </p:val>
                                        </p:tav>
                                        <p:tav tm="100000">
                                          <p:val>
                                            <p:strVal val="#ppt_w"/>
                                          </p:val>
                                        </p:tav>
                                      </p:tavLst>
                                    </p:anim>
                                    <p:anim calcmode="lin" valueType="num">
                                      <p:cBhvr>
                                        <p:cTn id="35" dur="500" fill="hold"/>
                                        <p:tgtEl>
                                          <p:spTgt spid="5">
                                            <p:txEl>
                                              <p:pRg st="3" end="3"/>
                                            </p:txEl>
                                          </p:spTgt>
                                        </p:tgtEl>
                                        <p:attrNameLst>
                                          <p:attrName>ppt_h</p:attrName>
                                        </p:attrNameLst>
                                      </p:cBhvr>
                                      <p:tavLst>
                                        <p:tav tm="0">
                                          <p:val>
                                            <p:strVal val="#ppt_h"/>
                                          </p:val>
                                        </p:tav>
                                        <p:tav tm="100000">
                                          <p:val>
                                            <p:strVal val="#ppt_h"/>
                                          </p:val>
                                        </p:tav>
                                      </p:tavLst>
                                    </p:anim>
                                    <p:anim calcmode="lin" valueType="num">
                                      <p:cBhvr>
                                        <p:cTn id="36" dur="500" fill="hold"/>
                                        <p:tgtEl>
                                          <p:spTgt spid="5">
                                            <p:txEl>
                                              <p:pRg st="3" end="3"/>
                                            </p:txEl>
                                          </p:spTgt>
                                        </p:tgtEl>
                                        <p:attrNameLst>
                                          <p:attrName>ppt_x</p:attrName>
                                        </p:attrNameLst>
                                      </p:cBhvr>
                                      <p:tavLst>
                                        <p:tav tm="0">
                                          <p:val>
                                            <p:strVal val="#ppt_x-.2"/>
                                          </p:val>
                                        </p:tav>
                                        <p:tav tm="100000">
                                          <p:val>
                                            <p:strVal val="#ppt_x"/>
                                          </p:val>
                                        </p:tav>
                                      </p:tavLst>
                                    </p:anim>
                                    <p:anim calcmode="lin" valueType="num">
                                      <p:cBhvr>
                                        <p:cTn id="37" dur="500" fill="hold"/>
                                        <p:tgtEl>
                                          <p:spTgt spid="5">
                                            <p:txEl>
                                              <p:pRg st="3" end="3"/>
                                            </p:txEl>
                                          </p:spTgt>
                                        </p:tgtEl>
                                        <p:attrNameLst>
                                          <p:attrName>ppt_y</p:attrName>
                                        </p:attrNameLst>
                                      </p:cBhvr>
                                      <p:tavLst>
                                        <p:tav tm="0">
                                          <p:val>
                                            <p:strVal val="#ppt_y"/>
                                          </p:val>
                                        </p:tav>
                                        <p:tav tm="100000">
                                          <p:val>
                                            <p:strVal val="#ppt_y"/>
                                          </p:val>
                                        </p:tav>
                                      </p:tavLst>
                                    </p:anim>
                                    <p:animEffect transition="in" filter="fade">
                                      <p:cBhvr>
                                        <p:cTn id="38"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12.1</a:t>
            </a:r>
            <a:r>
              <a:rPr lang="zh-CN" altLang="en-US" dirty="0"/>
              <a:t>概述</a:t>
            </a:r>
          </a:p>
        </p:txBody>
      </p:sp>
      <p:sp>
        <p:nvSpPr>
          <p:cNvPr id="4" name="TextBox 3"/>
          <p:cNvSpPr txBox="1"/>
          <p:nvPr/>
        </p:nvSpPr>
        <p:spPr>
          <a:xfrm>
            <a:off x="323528" y="980728"/>
            <a:ext cx="8496944" cy="4866460"/>
          </a:xfrm>
          <a:prstGeom prst="rect">
            <a:avLst/>
          </a:prstGeom>
          <a:noFill/>
        </p:spPr>
        <p:txBody>
          <a:bodyPr wrap="square" rtlCol="0">
            <a:spAutoFit/>
          </a:bodyPr>
          <a:lstStyle/>
          <a:p>
            <a:pPr>
              <a:spcBef>
                <a:spcPts val="300"/>
              </a:spcBef>
              <a:spcAft>
                <a:spcPts val="300"/>
              </a:spcAft>
              <a:buFont typeface="Wingdings" pitchFamily="2" charset="2"/>
              <a:buChar char="Ø"/>
            </a:pPr>
            <a:r>
              <a:rPr lang="zh-CN" altLang="en-US" sz="2600" b="1" dirty="0">
                <a:solidFill>
                  <a:srgbClr val="0000FF"/>
                </a:solidFill>
                <a:latin typeface="Arial" pitchFamily="34" charset="0"/>
                <a:ea typeface="华文细黑" pitchFamily="2" charset="-122"/>
                <a:cs typeface="Arial" pitchFamily="34" charset="0"/>
              </a:rPr>
              <a:t>域名：</a:t>
            </a:r>
            <a:r>
              <a:rPr lang="zh-CN" altLang="en-US" sz="2600" b="1" dirty="0">
                <a:latin typeface="Arial" pitchFamily="34" charset="0"/>
                <a:ea typeface="华文细黑" pitchFamily="2" charset="-122"/>
                <a:cs typeface="Arial" pitchFamily="34" charset="0"/>
              </a:rPr>
              <a:t>一个域名的目的是便于记忆和沟通的一组服务器的地址。</a:t>
            </a:r>
            <a:endParaRPr lang="en-US" altLang="zh-CN" sz="2600" b="1" dirty="0">
              <a:latin typeface="Arial" pitchFamily="34" charset="0"/>
              <a:ea typeface="华文细黑" pitchFamily="2" charset="-122"/>
              <a:cs typeface="Arial" pitchFamily="34" charset="0"/>
            </a:endParaRPr>
          </a:p>
          <a:p>
            <a:pPr>
              <a:spcBef>
                <a:spcPts val="300"/>
              </a:spcBef>
              <a:spcAft>
                <a:spcPts val="300"/>
              </a:spcAft>
              <a:buFont typeface="Wingdings" pitchFamily="2" charset="2"/>
              <a:buChar char="Ø"/>
            </a:pPr>
            <a:r>
              <a:rPr lang="zh-CN" altLang="en-US" sz="2600" b="1" dirty="0">
                <a:solidFill>
                  <a:srgbClr val="0000FF"/>
                </a:solidFill>
                <a:latin typeface="Arial" pitchFamily="34" charset="0"/>
                <a:ea typeface="华文细黑" pitchFamily="2" charset="-122"/>
                <a:cs typeface="Arial" pitchFamily="34" charset="0"/>
              </a:rPr>
              <a:t>统一资源定位器</a:t>
            </a:r>
            <a:r>
              <a:rPr lang="en-US" altLang="zh-CN" sz="2600" b="1" dirty="0">
                <a:solidFill>
                  <a:srgbClr val="0000FF"/>
                </a:solidFill>
                <a:latin typeface="Arial" pitchFamily="34" charset="0"/>
                <a:ea typeface="华文细黑" pitchFamily="2" charset="-122"/>
                <a:cs typeface="Arial" pitchFamily="34" charset="0"/>
              </a:rPr>
              <a:t>(URL)</a:t>
            </a:r>
            <a:r>
              <a:rPr lang="zh-CN" altLang="en-US" sz="2600" b="1" dirty="0">
                <a:solidFill>
                  <a:srgbClr val="0000FF"/>
                </a:solidFill>
                <a:latin typeface="Arial" pitchFamily="34" charset="0"/>
                <a:ea typeface="华文细黑" pitchFamily="2" charset="-122"/>
                <a:cs typeface="Arial" pitchFamily="34" charset="0"/>
              </a:rPr>
              <a:t>：</a:t>
            </a:r>
            <a:endParaRPr lang="en-US" altLang="zh-CN" sz="2600" b="1" dirty="0">
              <a:solidFill>
                <a:srgbClr val="0000FF"/>
              </a:solidFill>
              <a:latin typeface="Arial" pitchFamily="34" charset="0"/>
              <a:ea typeface="华文细黑" pitchFamily="2" charset="-122"/>
              <a:cs typeface="Arial" pitchFamily="34" charset="0"/>
            </a:endParaRPr>
          </a:p>
          <a:p>
            <a:pPr marL="457200" indent="-457200">
              <a:spcBef>
                <a:spcPts val="300"/>
              </a:spcBef>
              <a:spcAft>
                <a:spcPts val="300"/>
              </a:spcAft>
              <a:buFont typeface="Wingdings" panose="05000000000000000000" pitchFamily="2" charset="2"/>
              <a:buChar char="ü"/>
            </a:pPr>
            <a:r>
              <a:rPr lang="en-US" altLang="zh-CN" sz="2600" b="1" dirty="0">
                <a:latin typeface="Arial" pitchFamily="34" charset="0"/>
                <a:ea typeface="华文细黑" pitchFamily="2" charset="-122"/>
                <a:cs typeface="Arial" pitchFamily="34" charset="0"/>
              </a:rPr>
              <a:t>URL</a:t>
            </a:r>
            <a:r>
              <a:rPr lang="zh-CN" altLang="en-US" sz="2600" b="1" dirty="0">
                <a:latin typeface="Arial" pitchFamily="34" charset="0"/>
                <a:ea typeface="华文细黑" pitchFamily="2" charset="-122"/>
                <a:cs typeface="Arial" pitchFamily="34" charset="0"/>
              </a:rPr>
              <a:t>表示</a:t>
            </a:r>
            <a:r>
              <a:rPr lang="en-US" altLang="zh-CN" sz="2600" b="1" dirty="0">
                <a:latin typeface="Arial" pitchFamily="34" charset="0"/>
                <a:ea typeface="华文细黑" pitchFamily="2" charset="-122"/>
                <a:cs typeface="Arial" pitchFamily="34" charset="0"/>
              </a:rPr>
              <a:t>Internet</a:t>
            </a:r>
            <a:r>
              <a:rPr lang="zh-CN" altLang="en-US" sz="2600" b="1" dirty="0">
                <a:latin typeface="Arial" pitchFamily="34" charset="0"/>
                <a:ea typeface="华文细黑" pitchFamily="2" charset="-122"/>
                <a:cs typeface="Arial" pitchFamily="34" charset="0"/>
              </a:rPr>
              <a:t>上某一资源的地址。</a:t>
            </a:r>
            <a:r>
              <a:rPr lang="en-US" altLang="zh-CN" sz="2600" b="1" dirty="0">
                <a:latin typeface="Arial" pitchFamily="34" charset="0"/>
                <a:ea typeface="华文细黑" pitchFamily="2" charset="-122"/>
                <a:cs typeface="Arial" pitchFamily="34" charset="0"/>
              </a:rPr>
              <a:t> Internet</a:t>
            </a:r>
            <a:r>
              <a:rPr lang="zh-CN" altLang="en-US" sz="2600" b="1" dirty="0">
                <a:latin typeface="Arial" pitchFamily="34" charset="0"/>
                <a:ea typeface="华文细黑" pitchFamily="2" charset="-122"/>
                <a:cs typeface="Arial" pitchFamily="34" charset="0"/>
              </a:rPr>
              <a:t>上资源包括</a:t>
            </a:r>
            <a:r>
              <a:rPr lang="en-US" altLang="zh-CN" sz="2600" b="1" dirty="0">
                <a:latin typeface="Arial" pitchFamily="34" charset="0"/>
                <a:ea typeface="华文细黑" pitchFamily="2" charset="-122"/>
                <a:cs typeface="Arial" pitchFamily="34" charset="0"/>
              </a:rPr>
              <a:t>HTML</a:t>
            </a:r>
            <a:r>
              <a:rPr lang="zh-CN" altLang="en-US" sz="2600" b="1" dirty="0">
                <a:latin typeface="Arial" pitchFamily="34" charset="0"/>
                <a:ea typeface="华文细黑" pitchFamily="2" charset="-122"/>
                <a:cs typeface="Arial" pitchFamily="34" charset="0"/>
              </a:rPr>
              <a:t>文件、图像文件、声音文件、动画文件以及其他任何内容</a:t>
            </a:r>
            <a:r>
              <a:rPr lang="zh-CN" altLang="en-US" sz="2600" b="1" dirty="0" smtClean="0">
                <a:latin typeface="Arial" pitchFamily="34" charset="0"/>
                <a:ea typeface="华文细黑" pitchFamily="2" charset="-122"/>
                <a:cs typeface="Arial" pitchFamily="34" charset="0"/>
              </a:rPr>
              <a:t>。</a:t>
            </a:r>
            <a:endParaRPr lang="en-US" altLang="zh-CN" sz="2600" b="1" dirty="0">
              <a:latin typeface="Arial" pitchFamily="34" charset="0"/>
              <a:ea typeface="华文细黑" pitchFamily="2" charset="-122"/>
              <a:cs typeface="Arial" pitchFamily="34" charset="0"/>
            </a:endParaRPr>
          </a:p>
          <a:p>
            <a:pPr marL="457200" indent="-457200">
              <a:spcBef>
                <a:spcPts val="300"/>
              </a:spcBef>
              <a:spcAft>
                <a:spcPts val="300"/>
              </a:spcAft>
              <a:buFont typeface="Wingdings" panose="05000000000000000000" pitchFamily="2" charset="2"/>
              <a:buChar char="ü"/>
            </a:pPr>
            <a:r>
              <a:rPr lang="zh-CN" altLang="en-US" sz="2600" b="1" dirty="0" smtClean="0">
                <a:latin typeface="Arial" pitchFamily="34" charset="0"/>
                <a:ea typeface="华文细黑" pitchFamily="2" charset="-122"/>
                <a:cs typeface="Arial" pitchFamily="34" charset="0"/>
              </a:rPr>
              <a:t>通过</a:t>
            </a:r>
            <a:r>
              <a:rPr lang="en-US" altLang="zh-CN" sz="2600" b="1" dirty="0">
                <a:latin typeface="Arial" pitchFamily="34" charset="0"/>
                <a:ea typeface="华文细黑" pitchFamily="2" charset="-122"/>
                <a:cs typeface="Arial" pitchFamily="34" charset="0"/>
              </a:rPr>
              <a:t>URL</a:t>
            </a:r>
            <a:r>
              <a:rPr lang="zh-CN" altLang="en-US" sz="2600" b="1" dirty="0">
                <a:latin typeface="Arial" pitchFamily="34" charset="0"/>
                <a:ea typeface="华文细黑" pitchFamily="2" charset="-122"/>
                <a:cs typeface="Arial" pitchFamily="34" charset="0"/>
              </a:rPr>
              <a:t>就可以访问</a:t>
            </a:r>
            <a:r>
              <a:rPr lang="en-US" altLang="zh-CN" sz="2600" b="1" dirty="0">
                <a:latin typeface="Arial" pitchFamily="34" charset="0"/>
                <a:ea typeface="华文细黑" pitchFamily="2" charset="-122"/>
                <a:cs typeface="Arial" pitchFamily="34" charset="0"/>
              </a:rPr>
              <a:t>Internet</a:t>
            </a:r>
            <a:r>
              <a:rPr lang="zh-CN" altLang="en-US" sz="2600" b="1" dirty="0">
                <a:latin typeface="Arial" pitchFamily="34" charset="0"/>
                <a:ea typeface="华文细黑" pitchFamily="2" charset="-122"/>
                <a:cs typeface="Arial" pitchFamily="34" charset="0"/>
              </a:rPr>
              <a:t>。浏览器或其他程序通过解析格给定的</a:t>
            </a:r>
            <a:r>
              <a:rPr lang="en-US" altLang="zh-CN" sz="2600" b="1" dirty="0">
                <a:latin typeface="Arial" pitchFamily="34" charset="0"/>
                <a:ea typeface="华文细黑" pitchFamily="2" charset="-122"/>
                <a:cs typeface="Arial" pitchFamily="34" charset="0"/>
              </a:rPr>
              <a:t>URL</a:t>
            </a:r>
            <a:r>
              <a:rPr lang="zh-CN" altLang="en-US" sz="2600" b="1" dirty="0">
                <a:latin typeface="Arial" pitchFamily="34" charset="0"/>
                <a:ea typeface="华文细黑" pitchFamily="2" charset="-122"/>
                <a:cs typeface="Arial" pitchFamily="34" charset="0"/>
              </a:rPr>
              <a:t>就可以在网络上查找相应的文件或其他资源</a:t>
            </a:r>
            <a:r>
              <a:rPr lang="zh-CN" altLang="en-US" sz="2600" b="1" dirty="0" smtClean="0">
                <a:latin typeface="Arial" pitchFamily="34" charset="0"/>
                <a:ea typeface="华文细黑" pitchFamily="2" charset="-122"/>
                <a:cs typeface="Arial" pitchFamily="34" charset="0"/>
              </a:rPr>
              <a:t>。</a:t>
            </a:r>
            <a:endParaRPr lang="en-US" altLang="zh-CN" sz="2600" b="1" dirty="0">
              <a:latin typeface="Arial" pitchFamily="34" charset="0"/>
              <a:ea typeface="华文细黑" pitchFamily="2" charset="-122"/>
              <a:cs typeface="Arial" pitchFamily="34" charset="0"/>
            </a:endParaRPr>
          </a:p>
          <a:p>
            <a:pPr marL="457200" indent="-457200">
              <a:spcBef>
                <a:spcPts val="300"/>
              </a:spcBef>
              <a:spcAft>
                <a:spcPts val="300"/>
              </a:spcAft>
              <a:buFont typeface="Wingdings" panose="05000000000000000000" pitchFamily="2" charset="2"/>
              <a:buChar char="ü"/>
            </a:pPr>
            <a:r>
              <a:rPr lang="zh-CN" altLang="en-US" sz="2800" b="1" dirty="0" smtClean="0"/>
              <a:t>一</a:t>
            </a:r>
            <a:r>
              <a:rPr lang="zh-CN" altLang="en-US" sz="2800" b="1" dirty="0"/>
              <a:t>个</a:t>
            </a:r>
            <a:r>
              <a:rPr lang="en-US" altLang="zh-CN" sz="2800" b="1" dirty="0"/>
              <a:t>URL</a:t>
            </a:r>
            <a:r>
              <a:rPr lang="zh-CN" altLang="en-US" sz="2800" b="1" dirty="0"/>
              <a:t>的语法格式如下：</a:t>
            </a:r>
          </a:p>
          <a:p>
            <a:pPr marL="365760" lvl="0" indent="-256032" algn="just">
              <a:lnSpc>
                <a:spcPct val="80000"/>
              </a:lnSpc>
              <a:spcBef>
                <a:spcPts val="400"/>
              </a:spcBef>
              <a:buClr>
                <a:schemeClr val="accent1"/>
              </a:buClr>
              <a:buSzPct val="68000"/>
              <a:defRPr/>
            </a:pPr>
            <a:r>
              <a:rPr lang="zh-CN" altLang="en-US" sz="2800" b="1" dirty="0"/>
              <a:t>  </a:t>
            </a:r>
            <a:r>
              <a:rPr lang="en-US" altLang="zh-CN" sz="2800" b="1" dirty="0"/>
              <a:t>&lt;protocol&gt;://&lt;hostname:port&gt;/dir/filename</a:t>
            </a:r>
            <a:endParaRPr lang="en-US" altLang="zh-CN" sz="2600" b="1" dirty="0">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 calcmode="lin" valueType="num">
                                      <p:cBhvr>
                                        <p:cTn id="16" dur="500" fill="hold"/>
                                        <p:tgtEl>
                                          <p:spTgt spid="4">
                                            <p:txEl>
                                              <p:pRg st="1" end="1"/>
                                            </p:txEl>
                                          </p:spTgt>
                                        </p:tgtEl>
                                        <p:attrNameLst>
                                          <p:attrName>ppt_w</p:attrName>
                                        </p:attrNameLst>
                                      </p:cBhvr>
                                      <p:tavLst>
                                        <p:tav tm="0">
                                          <p:val>
                                            <p:strVal val="#ppt_w*0.05"/>
                                          </p:val>
                                        </p:tav>
                                        <p:tav tm="100000">
                                          <p:val>
                                            <p:strVal val="#ppt_w"/>
                                          </p:val>
                                        </p:tav>
                                      </p:tavLst>
                                    </p:anim>
                                    <p:anim calcmode="lin" valueType="num">
                                      <p:cBhvr>
                                        <p:cTn id="17" dur="500" fill="hold"/>
                                        <p:tgtEl>
                                          <p:spTgt spid="4">
                                            <p:txEl>
                                              <p:pRg st="1" end="1"/>
                                            </p:txEl>
                                          </p:spTgt>
                                        </p:tgtEl>
                                        <p:attrNameLst>
                                          <p:attrName>ppt_h</p:attrName>
                                        </p:attrNameLst>
                                      </p:cBhvr>
                                      <p:tavLst>
                                        <p:tav tm="0">
                                          <p:val>
                                            <p:strVal val="#ppt_h"/>
                                          </p:val>
                                        </p:tav>
                                        <p:tav tm="100000">
                                          <p:val>
                                            <p:strVal val="#ppt_h"/>
                                          </p:val>
                                        </p:tav>
                                      </p:tavLst>
                                    </p:anim>
                                    <p:anim calcmode="lin" valueType="num">
                                      <p:cBhvr>
                                        <p:cTn id="18" dur="500" fill="hold"/>
                                        <p:tgtEl>
                                          <p:spTgt spid="4">
                                            <p:txEl>
                                              <p:pRg st="1" end="1"/>
                                            </p:txEl>
                                          </p:spTgt>
                                        </p:tgtEl>
                                        <p:attrNameLst>
                                          <p:attrName>ppt_x</p:attrName>
                                        </p:attrNameLst>
                                      </p:cBhvr>
                                      <p:tavLst>
                                        <p:tav tm="0">
                                          <p:val>
                                            <p:strVal val="#ppt_x-.2"/>
                                          </p:val>
                                        </p:tav>
                                        <p:tav tm="100000">
                                          <p:val>
                                            <p:strVal val="#ppt_x"/>
                                          </p:val>
                                        </p:tav>
                                      </p:tavLst>
                                    </p:anim>
                                    <p:anim calcmode="lin" valueType="num">
                                      <p:cBhvr>
                                        <p:cTn id="19" dur="500" fill="hold"/>
                                        <p:tgtEl>
                                          <p:spTgt spid="4">
                                            <p:txEl>
                                              <p:pRg st="1" end="1"/>
                                            </p:txEl>
                                          </p:spTgt>
                                        </p:tgtEl>
                                        <p:attrNameLst>
                                          <p:attrName>ppt_y</p:attrName>
                                        </p:attrNameLst>
                                      </p:cBhvr>
                                      <p:tavLst>
                                        <p:tav tm="0">
                                          <p:val>
                                            <p:strVal val="#ppt_y"/>
                                          </p:val>
                                        </p:tav>
                                        <p:tav tm="100000">
                                          <p:val>
                                            <p:strVal val="#ppt_y"/>
                                          </p:val>
                                        </p:tav>
                                      </p:tavLst>
                                    </p:anim>
                                    <p:animEffect transition="in" filter="fade">
                                      <p:cBhvr>
                                        <p:cTn id="20" dur="500"/>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4" presetClass="entr" presetSubtype="0" accel="100000"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p:cTn id="25" dur="500" fill="hold"/>
                                        <p:tgtEl>
                                          <p:spTgt spid="4">
                                            <p:txEl>
                                              <p:pRg st="2" end="2"/>
                                            </p:txEl>
                                          </p:spTgt>
                                        </p:tgtEl>
                                        <p:attrNameLst>
                                          <p:attrName>ppt_w</p:attrName>
                                        </p:attrNameLst>
                                      </p:cBhvr>
                                      <p:tavLst>
                                        <p:tav tm="0">
                                          <p:val>
                                            <p:strVal val="#ppt_w*0.05"/>
                                          </p:val>
                                        </p:tav>
                                        <p:tav tm="100000">
                                          <p:val>
                                            <p:strVal val="#ppt_w"/>
                                          </p:val>
                                        </p:tav>
                                      </p:tavLst>
                                    </p:anim>
                                    <p:anim calcmode="lin" valueType="num">
                                      <p:cBhvr>
                                        <p:cTn id="26" dur="500" fill="hold"/>
                                        <p:tgtEl>
                                          <p:spTgt spid="4">
                                            <p:txEl>
                                              <p:pRg st="2" end="2"/>
                                            </p:txEl>
                                          </p:spTgt>
                                        </p:tgtEl>
                                        <p:attrNameLst>
                                          <p:attrName>ppt_h</p:attrName>
                                        </p:attrNameLst>
                                      </p:cBhvr>
                                      <p:tavLst>
                                        <p:tav tm="0">
                                          <p:val>
                                            <p:strVal val="#ppt_h"/>
                                          </p:val>
                                        </p:tav>
                                        <p:tav tm="100000">
                                          <p:val>
                                            <p:strVal val="#ppt_h"/>
                                          </p:val>
                                        </p:tav>
                                      </p:tavLst>
                                    </p:anim>
                                    <p:anim calcmode="lin" valueType="num">
                                      <p:cBhvr>
                                        <p:cTn id="27" dur="500" fill="hold"/>
                                        <p:tgtEl>
                                          <p:spTgt spid="4">
                                            <p:txEl>
                                              <p:pRg st="2" end="2"/>
                                            </p:txEl>
                                          </p:spTgt>
                                        </p:tgtEl>
                                        <p:attrNameLst>
                                          <p:attrName>ppt_x</p:attrName>
                                        </p:attrNameLst>
                                      </p:cBhvr>
                                      <p:tavLst>
                                        <p:tav tm="0">
                                          <p:val>
                                            <p:strVal val="#ppt_x-.2"/>
                                          </p:val>
                                        </p:tav>
                                        <p:tav tm="100000">
                                          <p:val>
                                            <p:strVal val="#ppt_x"/>
                                          </p:val>
                                        </p:tav>
                                      </p:tavLst>
                                    </p:anim>
                                    <p:anim calcmode="lin" valueType="num">
                                      <p:cBhvr>
                                        <p:cTn id="28" dur="500" fill="hold"/>
                                        <p:tgtEl>
                                          <p:spTgt spid="4">
                                            <p:txEl>
                                              <p:pRg st="2" end="2"/>
                                            </p:txEl>
                                          </p:spTgt>
                                        </p:tgtEl>
                                        <p:attrNameLst>
                                          <p:attrName>ppt_y</p:attrName>
                                        </p:attrNameLst>
                                      </p:cBhvr>
                                      <p:tavLst>
                                        <p:tav tm="0">
                                          <p:val>
                                            <p:strVal val="#ppt_y"/>
                                          </p:val>
                                        </p:tav>
                                        <p:tav tm="100000">
                                          <p:val>
                                            <p:strVal val="#ppt_y"/>
                                          </p:val>
                                        </p:tav>
                                      </p:tavLst>
                                    </p:anim>
                                    <p:animEffect transition="in" filter="fade">
                                      <p:cBhvr>
                                        <p:cTn id="29" dur="500"/>
                                        <p:tgtEl>
                                          <p:spTgt spid="4">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4" presetClass="entr" presetSubtype="0" accel="100000" fill="hold" nodeType="clickEffect">
                                  <p:stCondLst>
                                    <p:cond delay="0"/>
                                  </p:stCondLst>
                                  <p:childTnLst>
                                    <p:set>
                                      <p:cBhvr>
                                        <p:cTn id="33" dur="1" fill="hold">
                                          <p:stCondLst>
                                            <p:cond delay="0"/>
                                          </p:stCondLst>
                                        </p:cTn>
                                        <p:tgtEl>
                                          <p:spTgt spid="4">
                                            <p:txEl>
                                              <p:pRg st="3" end="3"/>
                                            </p:txEl>
                                          </p:spTgt>
                                        </p:tgtEl>
                                        <p:attrNameLst>
                                          <p:attrName>style.visibility</p:attrName>
                                        </p:attrNameLst>
                                      </p:cBhvr>
                                      <p:to>
                                        <p:strVal val="visible"/>
                                      </p:to>
                                    </p:set>
                                    <p:anim calcmode="lin" valueType="num">
                                      <p:cBhvr>
                                        <p:cTn id="34" dur="500" fill="hold"/>
                                        <p:tgtEl>
                                          <p:spTgt spid="4">
                                            <p:txEl>
                                              <p:pRg st="3" end="3"/>
                                            </p:txEl>
                                          </p:spTgt>
                                        </p:tgtEl>
                                        <p:attrNameLst>
                                          <p:attrName>ppt_w</p:attrName>
                                        </p:attrNameLst>
                                      </p:cBhvr>
                                      <p:tavLst>
                                        <p:tav tm="0">
                                          <p:val>
                                            <p:strVal val="#ppt_w*0.05"/>
                                          </p:val>
                                        </p:tav>
                                        <p:tav tm="100000">
                                          <p:val>
                                            <p:strVal val="#ppt_w"/>
                                          </p:val>
                                        </p:tav>
                                      </p:tavLst>
                                    </p:anim>
                                    <p:anim calcmode="lin" valueType="num">
                                      <p:cBhvr>
                                        <p:cTn id="35" dur="500" fill="hold"/>
                                        <p:tgtEl>
                                          <p:spTgt spid="4">
                                            <p:txEl>
                                              <p:pRg st="3" end="3"/>
                                            </p:txEl>
                                          </p:spTgt>
                                        </p:tgtEl>
                                        <p:attrNameLst>
                                          <p:attrName>ppt_h</p:attrName>
                                        </p:attrNameLst>
                                      </p:cBhvr>
                                      <p:tavLst>
                                        <p:tav tm="0">
                                          <p:val>
                                            <p:strVal val="#ppt_h"/>
                                          </p:val>
                                        </p:tav>
                                        <p:tav tm="100000">
                                          <p:val>
                                            <p:strVal val="#ppt_h"/>
                                          </p:val>
                                        </p:tav>
                                      </p:tavLst>
                                    </p:anim>
                                    <p:anim calcmode="lin" valueType="num">
                                      <p:cBhvr>
                                        <p:cTn id="36" dur="500" fill="hold"/>
                                        <p:tgtEl>
                                          <p:spTgt spid="4">
                                            <p:txEl>
                                              <p:pRg st="3" end="3"/>
                                            </p:txEl>
                                          </p:spTgt>
                                        </p:tgtEl>
                                        <p:attrNameLst>
                                          <p:attrName>ppt_x</p:attrName>
                                        </p:attrNameLst>
                                      </p:cBhvr>
                                      <p:tavLst>
                                        <p:tav tm="0">
                                          <p:val>
                                            <p:strVal val="#ppt_x-.2"/>
                                          </p:val>
                                        </p:tav>
                                        <p:tav tm="100000">
                                          <p:val>
                                            <p:strVal val="#ppt_x"/>
                                          </p:val>
                                        </p:tav>
                                      </p:tavLst>
                                    </p:anim>
                                    <p:anim calcmode="lin" valueType="num">
                                      <p:cBhvr>
                                        <p:cTn id="37" dur="500" fill="hold"/>
                                        <p:tgtEl>
                                          <p:spTgt spid="4">
                                            <p:txEl>
                                              <p:pRg st="3" end="3"/>
                                            </p:txEl>
                                          </p:spTgt>
                                        </p:tgtEl>
                                        <p:attrNameLst>
                                          <p:attrName>ppt_y</p:attrName>
                                        </p:attrNameLst>
                                      </p:cBhvr>
                                      <p:tavLst>
                                        <p:tav tm="0">
                                          <p:val>
                                            <p:strVal val="#ppt_y"/>
                                          </p:val>
                                        </p:tav>
                                        <p:tav tm="100000">
                                          <p:val>
                                            <p:strVal val="#ppt_y"/>
                                          </p:val>
                                        </p:tav>
                                      </p:tavLst>
                                    </p:anim>
                                    <p:animEffect transition="in" filter="fade">
                                      <p:cBhvr>
                                        <p:cTn id="38" dur="500"/>
                                        <p:tgtEl>
                                          <p:spTgt spid="4">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4" presetClass="entr" presetSubtype="0" accel="100000" fill="hold"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anim calcmode="lin" valueType="num">
                                      <p:cBhvr>
                                        <p:cTn id="43" dur="500" fill="hold"/>
                                        <p:tgtEl>
                                          <p:spTgt spid="4">
                                            <p:txEl>
                                              <p:pRg st="4" end="4"/>
                                            </p:txEl>
                                          </p:spTgt>
                                        </p:tgtEl>
                                        <p:attrNameLst>
                                          <p:attrName>ppt_w</p:attrName>
                                        </p:attrNameLst>
                                      </p:cBhvr>
                                      <p:tavLst>
                                        <p:tav tm="0">
                                          <p:val>
                                            <p:strVal val="#ppt_w*0.05"/>
                                          </p:val>
                                        </p:tav>
                                        <p:tav tm="100000">
                                          <p:val>
                                            <p:strVal val="#ppt_w"/>
                                          </p:val>
                                        </p:tav>
                                      </p:tavLst>
                                    </p:anim>
                                    <p:anim calcmode="lin" valueType="num">
                                      <p:cBhvr>
                                        <p:cTn id="44" dur="500" fill="hold"/>
                                        <p:tgtEl>
                                          <p:spTgt spid="4">
                                            <p:txEl>
                                              <p:pRg st="4" end="4"/>
                                            </p:txEl>
                                          </p:spTgt>
                                        </p:tgtEl>
                                        <p:attrNameLst>
                                          <p:attrName>ppt_h</p:attrName>
                                        </p:attrNameLst>
                                      </p:cBhvr>
                                      <p:tavLst>
                                        <p:tav tm="0">
                                          <p:val>
                                            <p:strVal val="#ppt_h"/>
                                          </p:val>
                                        </p:tav>
                                        <p:tav tm="100000">
                                          <p:val>
                                            <p:strVal val="#ppt_h"/>
                                          </p:val>
                                        </p:tav>
                                      </p:tavLst>
                                    </p:anim>
                                    <p:anim calcmode="lin" valueType="num">
                                      <p:cBhvr>
                                        <p:cTn id="45" dur="500" fill="hold"/>
                                        <p:tgtEl>
                                          <p:spTgt spid="4">
                                            <p:txEl>
                                              <p:pRg st="4" end="4"/>
                                            </p:txEl>
                                          </p:spTgt>
                                        </p:tgtEl>
                                        <p:attrNameLst>
                                          <p:attrName>ppt_x</p:attrName>
                                        </p:attrNameLst>
                                      </p:cBhvr>
                                      <p:tavLst>
                                        <p:tav tm="0">
                                          <p:val>
                                            <p:strVal val="#ppt_x-.2"/>
                                          </p:val>
                                        </p:tav>
                                        <p:tav tm="100000">
                                          <p:val>
                                            <p:strVal val="#ppt_x"/>
                                          </p:val>
                                        </p:tav>
                                      </p:tavLst>
                                    </p:anim>
                                    <p:anim calcmode="lin" valueType="num">
                                      <p:cBhvr>
                                        <p:cTn id="46" dur="500" fill="hold"/>
                                        <p:tgtEl>
                                          <p:spTgt spid="4">
                                            <p:txEl>
                                              <p:pRg st="4" end="4"/>
                                            </p:txEl>
                                          </p:spTgt>
                                        </p:tgtEl>
                                        <p:attrNameLst>
                                          <p:attrName>ppt_y</p:attrName>
                                        </p:attrNameLst>
                                      </p:cBhvr>
                                      <p:tavLst>
                                        <p:tav tm="0">
                                          <p:val>
                                            <p:strVal val="#ppt_y"/>
                                          </p:val>
                                        </p:tav>
                                        <p:tav tm="100000">
                                          <p:val>
                                            <p:strVal val="#ppt_y"/>
                                          </p:val>
                                        </p:tav>
                                      </p:tavLst>
                                    </p:anim>
                                    <p:animEffect transition="in" filter="fade">
                                      <p:cBhvr>
                                        <p:cTn id="47" dur="500"/>
                                        <p:tgtEl>
                                          <p:spTgt spid="4">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4" presetClass="entr" presetSubtype="0" accel="100000" fill="hold" nodeType="clickEffect">
                                  <p:stCondLst>
                                    <p:cond delay="0"/>
                                  </p:stCondLst>
                                  <p:childTnLst>
                                    <p:set>
                                      <p:cBhvr>
                                        <p:cTn id="51" dur="1" fill="hold">
                                          <p:stCondLst>
                                            <p:cond delay="0"/>
                                          </p:stCondLst>
                                        </p:cTn>
                                        <p:tgtEl>
                                          <p:spTgt spid="4">
                                            <p:txEl>
                                              <p:pRg st="5" end="5"/>
                                            </p:txEl>
                                          </p:spTgt>
                                        </p:tgtEl>
                                        <p:attrNameLst>
                                          <p:attrName>style.visibility</p:attrName>
                                        </p:attrNameLst>
                                      </p:cBhvr>
                                      <p:to>
                                        <p:strVal val="visible"/>
                                      </p:to>
                                    </p:set>
                                    <p:anim calcmode="lin" valueType="num">
                                      <p:cBhvr>
                                        <p:cTn id="52" dur="500" fill="hold"/>
                                        <p:tgtEl>
                                          <p:spTgt spid="4">
                                            <p:txEl>
                                              <p:pRg st="5" end="5"/>
                                            </p:txEl>
                                          </p:spTgt>
                                        </p:tgtEl>
                                        <p:attrNameLst>
                                          <p:attrName>ppt_w</p:attrName>
                                        </p:attrNameLst>
                                      </p:cBhvr>
                                      <p:tavLst>
                                        <p:tav tm="0">
                                          <p:val>
                                            <p:strVal val="#ppt_w*0.05"/>
                                          </p:val>
                                        </p:tav>
                                        <p:tav tm="100000">
                                          <p:val>
                                            <p:strVal val="#ppt_w"/>
                                          </p:val>
                                        </p:tav>
                                      </p:tavLst>
                                    </p:anim>
                                    <p:anim calcmode="lin" valueType="num">
                                      <p:cBhvr>
                                        <p:cTn id="53" dur="500" fill="hold"/>
                                        <p:tgtEl>
                                          <p:spTgt spid="4">
                                            <p:txEl>
                                              <p:pRg st="5" end="5"/>
                                            </p:txEl>
                                          </p:spTgt>
                                        </p:tgtEl>
                                        <p:attrNameLst>
                                          <p:attrName>ppt_h</p:attrName>
                                        </p:attrNameLst>
                                      </p:cBhvr>
                                      <p:tavLst>
                                        <p:tav tm="0">
                                          <p:val>
                                            <p:strVal val="#ppt_h"/>
                                          </p:val>
                                        </p:tav>
                                        <p:tav tm="100000">
                                          <p:val>
                                            <p:strVal val="#ppt_h"/>
                                          </p:val>
                                        </p:tav>
                                      </p:tavLst>
                                    </p:anim>
                                    <p:anim calcmode="lin" valueType="num">
                                      <p:cBhvr>
                                        <p:cTn id="54" dur="500" fill="hold"/>
                                        <p:tgtEl>
                                          <p:spTgt spid="4">
                                            <p:txEl>
                                              <p:pRg st="5" end="5"/>
                                            </p:txEl>
                                          </p:spTgt>
                                        </p:tgtEl>
                                        <p:attrNameLst>
                                          <p:attrName>ppt_x</p:attrName>
                                        </p:attrNameLst>
                                      </p:cBhvr>
                                      <p:tavLst>
                                        <p:tav tm="0">
                                          <p:val>
                                            <p:strVal val="#ppt_x-.2"/>
                                          </p:val>
                                        </p:tav>
                                        <p:tav tm="100000">
                                          <p:val>
                                            <p:strVal val="#ppt_x"/>
                                          </p:val>
                                        </p:tav>
                                      </p:tavLst>
                                    </p:anim>
                                    <p:anim calcmode="lin" valueType="num">
                                      <p:cBhvr>
                                        <p:cTn id="55" dur="500" fill="hold"/>
                                        <p:tgtEl>
                                          <p:spTgt spid="4">
                                            <p:txEl>
                                              <p:pRg st="5" end="5"/>
                                            </p:txEl>
                                          </p:spTgt>
                                        </p:tgtEl>
                                        <p:attrNameLst>
                                          <p:attrName>ppt_y</p:attrName>
                                        </p:attrNameLst>
                                      </p:cBhvr>
                                      <p:tavLst>
                                        <p:tav tm="0">
                                          <p:val>
                                            <p:strVal val="#ppt_y"/>
                                          </p:val>
                                        </p:tav>
                                        <p:tav tm="100000">
                                          <p:val>
                                            <p:strVal val="#ppt_y"/>
                                          </p:val>
                                        </p:tav>
                                      </p:tavLst>
                                    </p:anim>
                                    <p:animEffect transition="in" filter="fade">
                                      <p:cBhvr>
                                        <p:cTn id="56"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12.1</a:t>
            </a:r>
            <a:r>
              <a:rPr lang="zh-CN" altLang="en-US" dirty="0"/>
              <a:t>概述</a:t>
            </a:r>
          </a:p>
        </p:txBody>
      </p:sp>
      <p:sp>
        <p:nvSpPr>
          <p:cNvPr id="4" name="TextBox 3"/>
          <p:cNvSpPr txBox="1"/>
          <p:nvPr/>
        </p:nvSpPr>
        <p:spPr>
          <a:xfrm>
            <a:off x="323528" y="980728"/>
            <a:ext cx="8496944" cy="3477875"/>
          </a:xfrm>
          <a:prstGeom prst="rect">
            <a:avLst/>
          </a:prstGeom>
          <a:noFill/>
        </p:spPr>
        <p:txBody>
          <a:bodyPr wrap="square" rtlCol="0">
            <a:spAutoFit/>
          </a:bodyPr>
          <a:lstStyle/>
          <a:p>
            <a:pPr>
              <a:spcBef>
                <a:spcPts val="300"/>
              </a:spcBef>
              <a:spcAft>
                <a:spcPts val="300"/>
              </a:spcAft>
              <a:buFont typeface="Wingdings" pitchFamily="2" charset="2"/>
              <a:buChar char="n"/>
            </a:pPr>
            <a:r>
              <a:rPr lang="en-US" altLang="zh-CN" sz="2800" b="1" dirty="0">
                <a:solidFill>
                  <a:srgbClr val="FF0000"/>
                </a:solidFill>
                <a:latin typeface="Arial" pitchFamily="34" charset="0"/>
                <a:ea typeface="华文细黑" pitchFamily="2" charset="-122"/>
                <a:cs typeface="Arial" pitchFamily="34" charset="0"/>
              </a:rPr>
              <a:t>Java</a:t>
            </a:r>
            <a:r>
              <a:rPr lang="zh-CN" altLang="en-US" sz="2800" b="1" dirty="0">
                <a:solidFill>
                  <a:srgbClr val="FF0000"/>
                </a:solidFill>
                <a:latin typeface="Arial" pitchFamily="34" charset="0"/>
                <a:ea typeface="华文细黑" pitchFamily="2" charset="-122"/>
                <a:cs typeface="Arial" pitchFamily="34" charset="0"/>
              </a:rPr>
              <a:t>网络编程</a:t>
            </a:r>
            <a:endParaRPr lang="en-US" altLang="zh-CN" sz="2800" b="1" dirty="0">
              <a:solidFill>
                <a:srgbClr val="FF0000"/>
              </a:solidFill>
              <a:latin typeface="Arial" pitchFamily="34" charset="0"/>
              <a:ea typeface="华文细黑" pitchFamily="2" charset="-122"/>
              <a:cs typeface="Arial" pitchFamily="34" charset="0"/>
            </a:endParaRPr>
          </a:p>
          <a:p>
            <a:pPr marL="457200" indent="-457200">
              <a:spcBef>
                <a:spcPts val="300"/>
              </a:spcBef>
              <a:spcAft>
                <a:spcPts val="300"/>
              </a:spcAft>
              <a:buFont typeface="Wingdings" panose="05000000000000000000" pitchFamily="2" charset="2"/>
              <a:buChar char="Ø"/>
            </a:pPr>
            <a:r>
              <a:rPr lang="zh-CN" altLang="en-US" sz="2600" b="1" dirty="0">
                <a:latin typeface="Arial" pitchFamily="34" charset="0"/>
                <a:ea typeface="华文细黑" pitchFamily="2" charset="-122"/>
                <a:cs typeface="Arial" pitchFamily="34" charset="0"/>
              </a:rPr>
              <a:t>作为一种成功的网络编程语言，</a:t>
            </a:r>
            <a:r>
              <a:rPr lang="en-US" altLang="zh-CN" sz="2600" b="1" dirty="0">
                <a:latin typeface="Arial" pitchFamily="34" charset="0"/>
                <a:ea typeface="华文细黑" pitchFamily="2" charset="-122"/>
                <a:cs typeface="Arial" pitchFamily="34" charset="0"/>
              </a:rPr>
              <a:t>Java</a:t>
            </a:r>
            <a:r>
              <a:rPr lang="zh-CN" altLang="en-US" sz="2600" b="1" dirty="0">
                <a:latin typeface="Arial" pitchFamily="34" charset="0"/>
                <a:ea typeface="华文细黑" pitchFamily="2" charset="-122"/>
                <a:cs typeface="Arial" pitchFamily="34" charset="0"/>
              </a:rPr>
              <a:t>为用户提供了十分完善的网络功能，例如，获取网络上的各种资源、与服务器建立连接和通信等</a:t>
            </a:r>
            <a:r>
              <a:rPr lang="zh-CN" altLang="en-US" sz="2600" b="1" dirty="0" smtClean="0">
                <a:latin typeface="Arial" pitchFamily="34" charset="0"/>
                <a:ea typeface="华文细黑" pitchFamily="2" charset="-122"/>
                <a:cs typeface="Arial" pitchFamily="34" charset="0"/>
              </a:rPr>
              <a:t>。</a:t>
            </a:r>
            <a:endParaRPr lang="en-US" altLang="zh-CN" sz="2600" b="1" dirty="0">
              <a:latin typeface="Arial" pitchFamily="34" charset="0"/>
              <a:ea typeface="华文细黑" pitchFamily="2" charset="-122"/>
              <a:cs typeface="Arial" pitchFamily="34" charset="0"/>
            </a:endParaRPr>
          </a:p>
          <a:p>
            <a:pPr marL="457200" indent="-457200">
              <a:spcBef>
                <a:spcPts val="300"/>
              </a:spcBef>
              <a:spcAft>
                <a:spcPts val="300"/>
              </a:spcAft>
              <a:buFont typeface="Wingdings" panose="05000000000000000000" pitchFamily="2" charset="2"/>
              <a:buChar char="Ø"/>
            </a:pPr>
            <a:r>
              <a:rPr lang="en-US" altLang="zh-CN" sz="2600" b="1" dirty="0" smtClean="0">
                <a:latin typeface="Arial" pitchFamily="34" charset="0"/>
                <a:ea typeface="华文细黑" pitchFamily="2" charset="-122"/>
                <a:cs typeface="Arial" pitchFamily="34" charset="0"/>
              </a:rPr>
              <a:t>Java</a:t>
            </a:r>
            <a:r>
              <a:rPr lang="zh-CN" altLang="en-US" sz="2600" b="1" dirty="0">
                <a:latin typeface="Arial" pitchFamily="34" charset="0"/>
                <a:ea typeface="华文细黑" pitchFamily="2" charset="-122"/>
                <a:cs typeface="Arial" pitchFamily="34" charset="0"/>
              </a:rPr>
              <a:t>使用流模式来实现网络交互，在这里，一个接口同时拥有两种流：输入流和输出流。当一个进程向另一个进程发送数据时，只需将数据写入相应接口的输出流上；而另一个进程在接口的输入流上读取数据。</a:t>
            </a:r>
            <a:endParaRPr lang="en-US" altLang="zh-CN" sz="2600" b="1" dirty="0">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 calcmode="lin" valueType="num">
                                      <p:cBhvr>
                                        <p:cTn id="16" dur="500" fill="hold"/>
                                        <p:tgtEl>
                                          <p:spTgt spid="4">
                                            <p:txEl>
                                              <p:pRg st="1" end="1"/>
                                            </p:txEl>
                                          </p:spTgt>
                                        </p:tgtEl>
                                        <p:attrNameLst>
                                          <p:attrName>ppt_w</p:attrName>
                                        </p:attrNameLst>
                                      </p:cBhvr>
                                      <p:tavLst>
                                        <p:tav tm="0">
                                          <p:val>
                                            <p:strVal val="#ppt_w*0.05"/>
                                          </p:val>
                                        </p:tav>
                                        <p:tav tm="100000">
                                          <p:val>
                                            <p:strVal val="#ppt_w"/>
                                          </p:val>
                                        </p:tav>
                                      </p:tavLst>
                                    </p:anim>
                                    <p:anim calcmode="lin" valueType="num">
                                      <p:cBhvr>
                                        <p:cTn id="17" dur="500" fill="hold"/>
                                        <p:tgtEl>
                                          <p:spTgt spid="4">
                                            <p:txEl>
                                              <p:pRg st="1" end="1"/>
                                            </p:txEl>
                                          </p:spTgt>
                                        </p:tgtEl>
                                        <p:attrNameLst>
                                          <p:attrName>ppt_h</p:attrName>
                                        </p:attrNameLst>
                                      </p:cBhvr>
                                      <p:tavLst>
                                        <p:tav tm="0">
                                          <p:val>
                                            <p:strVal val="#ppt_h"/>
                                          </p:val>
                                        </p:tav>
                                        <p:tav tm="100000">
                                          <p:val>
                                            <p:strVal val="#ppt_h"/>
                                          </p:val>
                                        </p:tav>
                                      </p:tavLst>
                                    </p:anim>
                                    <p:anim calcmode="lin" valueType="num">
                                      <p:cBhvr>
                                        <p:cTn id="18" dur="500" fill="hold"/>
                                        <p:tgtEl>
                                          <p:spTgt spid="4">
                                            <p:txEl>
                                              <p:pRg st="1" end="1"/>
                                            </p:txEl>
                                          </p:spTgt>
                                        </p:tgtEl>
                                        <p:attrNameLst>
                                          <p:attrName>ppt_x</p:attrName>
                                        </p:attrNameLst>
                                      </p:cBhvr>
                                      <p:tavLst>
                                        <p:tav tm="0">
                                          <p:val>
                                            <p:strVal val="#ppt_x-.2"/>
                                          </p:val>
                                        </p:tav>
                                        <p:tav tm="100000">
                                          <p:val>
                                            <p:strVal val="#ppt_x"/>
                                          </p:val>
                                        </p:tav>
                                      </p:tavLst>
                                    </p:anim>
                                    <p:anim calcmode="lin" valueType="num">
                                      <p:cBhvr>
                                        <p:cTn id="19" dur="500" fill="hold"/>
                                        <p:tgtEl>
                                          <p:spTgt spid="4">
                                            <p:txEl>
                                              <p:pRg st="1" end="1"/>
                                            </p:txEl>
                                          </p:spTgt>
                                        </p:tgtEl>
                                        <p:attrNameLst>
                                          <p:attrName>ppt_y</p:attrName>
                                        </p:attrNameLst>
                                      </p:cBhvr>
                                      <p:tavLst>
                                        <p:tav tm="0">
                                          <p:val>
                                            <p:strVal val="#ppt_y"/>
                                          </p:val>
                                        </p:tav>
                                        <p:tav tm="100000">
                                          <p:val>
                                            <p:strVal val="#ppt_y"/>
                                          </p:val>
                                        </p:tav>
                                      </p:tavLst>
                                    </p:anim>
                                    <p:animEffect transition="in" filter="fade">
                                      <p:cBhvr>
                                        <p:cTn id="20" dur="500"/>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4" presetClass="entr" presetSubtype="0" accel="100000"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p:cTn id="25" dur="500" fill="hold"/>
                                        <p:tgtEl>
                                          <p:spTgt spid="4">
                                            <p:txEl>
                                              <p:pRg st="2" end="2"/>
                                            </p:txEl>
                                          </p:spTgt>
                                        </p:tgtEl>
                                        <p:attrNameLst>
                                          <p:attrName>ppt_w</p:attrName>
                                        </p:attrNameLst>
                                      </p:cBhvr>
                                      <p:tavLst>
                                        <p:tav tm="0">
                                          <p:val>
                                            <p:strVal val="#ppt_w*0.05"/>
                                          </p:val>
                                        </p:tav>
                                        <p:tav tm="100000">
                                          <p:val>
                                            <p:strVal val="#ppt_w"/>
                                          </p:val>
                                        </p:tav>
                                      </p:tavLst>
                                    </p:anim>
                                    <p:anim calcmode="lin" valueType="num">
                                      <p:cBhvr>
                                        <p:cTn id="26" dur="500" fill="hold"/>
                                        <p:tgtEl>
                                          <p:spTgt spid="4">
                                            <p:txEl>
                                              <p:pRg st="2" end="2"/>
                                            </p:txEl>
                                          </p:spTgt>
                                        </p:tgtEl>
                                        <p:attrNameLst>
                                          <p:attrName>ppt_h</p:attrName>
                                        </p:attrNameLst>
                                      </p:cBhvr>
                                      <p:tavLst>
                                        <p:tav tm="0">
                                          <p:val>
                                            <p:strVal val="#ppt_h"/>
                                          </p:val>
                                        </p:tav>
                                        <p:tav tm="100000">
                                          <p:val>
                                            <p:strVal val="#ppt_h"/>
                                          </p:val>
                                        </p:tav>
                                      </p:tavLst>
                                    </p:anim>
                                    <p:anim calcmode="lin" valueType="num">
                                      <p:cBhvr>
                                        <p:cTn id="27" dur="500" fill="hold"/>
                                        <p:tgtEl>
                                          <p:spTgt spid="4">
                                            <p:txEl>
                                              <p:pRg st="2" end="2"/>
                                            </p:txEl>
                                          </p:spTgt>
                                        </p:tgtEl>
                                        <p:attrNameLst>
                                          <p:attrName>ppt_x</p:attrName>
                                        </p:attrNameLst>
                                      </p:cBhvr>
                                      <p:tavLst>
                                        <p:tav tm="0">
                                          <p:val>
                                            <p:strVal val="#ppt_x-.2"/>
                                          </p:val>
                                        </p:tav>
                                        <p:tav tm="100000">
                                          <p:val>
                                            <p:strVal val="#ppt_x"/>
                                          </p:val>
                                        </p:tav>
                                      </p:tavLst>
                                    </p:anim>
                                    <p:anim calcmode="lin" valueType="num">
                                      <p:cBhvr>
                                        <p:cTn id="28" dur="500" fill="hold"/>
                                        <p:tgtEl>
                                          <p:spTgt spid="4">
                                            <p:txEl>
                                              <p:pRg st="2" end="2"/>
                                            </p:txEl>
                                          </p:spTgt>
                                        </p:tgtEl>
                                        <p:attrNameLst>
                                          <p:attrName>ppt_y</p:attrName>
                                        </p:attrNameLst>
                                      </p:cBhvr>
                                      <p:tavLst>
                                        <p:tav tm="0">
                                          <p:val>
                                            <p:strVal val="#ppt_y"/>
                                          </p:val>
                                        </p:tav>
                                        <p:tav tm="100000">
                                          <p:val>
                                            <p:strVal val="#ppt_y"/>
                                          </p:val>
                                        </p:tav>
                                      </p:tavLst>
                                    </p:anim>
                                    <p:animEffect transition="in" filter="fade">
                                      <p:cBhvr>
                                        <p:cTn id="29"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1052736"/>
            <a:ext cx="8229600" cy="5256584"/>
          </a:xfrm>
        </p:spPr>
        <p:txBody>
          <a:bodyPr>
            <a:normAutofit lnSpcReduction="10000"/>
          </a:bodyPr>
          <a:lstStyle/>
          <a:p>
            <a:r>
              <a:rPr lang="zh-CN" altLang="en-US" dirty="0"/>
              <a:t>第</a:t>
            </a:r>
            <a:r>
              <a:rPr lang="en-US" altLang="zh-CN" dirty="0"/>
              <a:t>1</a:t>
            </a:r>
            <a:r>
              <a:rPr lang="zh-CN" altLang="en-US" dirty="0"/>
              <a:t>章 概述</a:t>
            </a:r>
            <a:endParaRPr lang="en-US" altLang="zh-CN" dirty="0"/>
          </a:p>
          <a:p>
            <a:r>
              <a:rPr lang="zh-CN" altLang="en-US" dirty="0"/>
              <a:t>第</a:t>
            </a:r>
            <a:r>
              <a:rPr lang="en-US" altLang="zh-CN" dirty="0"/>
              <a:t>2</a:t>
            </a:r>
            <a:r>
              <a:rPr lang="zh-CN" altLang="en-US" dirty="0"/>
              <a:t>章 标识符和数据类型</a:t>
            </a:r>
            <a:endParaRPr lang="en-US" altLang="zh-CN" dirty="0"/>
          </a:p>
          <a:p>
            <a:r>
              <a:rPr lang="zh-CN" altLang="en-US" dirty="0"/>
              <a:t>第</a:t>
            </a:r>
            <a:r>
              <a:rPr lang="en-US" altLang="zh-CN" dirty="0"/>
              <a:t>3</a:t>
            </a:r>
            <a:r>
              <a:rPr lang="zh-CN" altLang="en-US" dirty="0"/>
              <a:t>章 表达式和流程控制语句</a:t>
            </a:r>
            <a:endParaRPr lang="en-US" altLang="zh-CN" dirty="0"/>
          </a:p>
          <a:p>
            <a:r>
              <a:rPr lang="zh-CN" altLang="en-US" dirty="0"/>
              <a:t>第</a:t>
            </a:r>
            <a:r>
              <a:rPr lang="en-US" altLang="zh-CN" dirty="0"/>
              <a:t>4</a:t>
            </a:r>
            <a:r>
              <a:rPr lang="zh-CN" altLang="en-US" dirty="0"/>
              <a:t>章 数组、向量和字符串</a:t>
            </a:r>
            <a:endParaRPr lang="en-US" altLang="zh-CN" dirty="0"/>
          </a:p>
          <a:p>
            <a:r>
              <a:rPr lang="zh-CN" altLang="en-US" dirty="0"/>
              <a:t>第</a:t>
            </a:r>
            <a:r>
              <a:rPr lang="en-US" altLang="zh-CN" dirty="0"/>
              <a:t>5</a:t>
            </a:r>
            <a:r>
              <a:rPr lang="zh-CN" altLang="en-US" dirty="0"/>
              <a:t>章 进一步讨论对象和类</a:t>
            </a:r>
            <a:endParaRPr lang="en-US" altLang="zh-CN" dirty="0"/>
          </a:p>
          <a:p>
            <a:r>
              <a:rPr lang="zh-CN" altLang="en-US" dirty="0"/>
              <a:t>第</a:t>
            </a:r>
            <a:r>
              <a:rPr lang="en-US" altLang="zh-CN" dirty="0"/>
              <a:t>6</a:t>
            </a:r>
            <a:r>
              <a:rPr lang="zh-CN" altLang="en-US" dirty="0"/>
              <a:t>章 </a:t>
            </a:r>
            <a:r>
              <a:rPr lang="en-US" altLang="zh-CN" dirty="0"/>
              <a:t>Java</a:t>
            </a:r>
            <a:r>
              <a:rPr lang="zh-CN" altLang="en-US" dirty="0"/>
              <a:t>语言中的异常</a:t>
            </a:r>
            <a:endParaRPr lang="en-US" altLang="zh-CN" dirty="0"/>
          </a:p>
          <a:p>
            <a:r>
              <a:rPr lang="zh-CN" altLang="en-US" dirty="0"/>
              <a:t>第</a:t>
            </a:r>
            <a:r>
              <a:rPr lang="en-US" altLang="zh-CN" dirty="0"/>
              <a:t>7</a:t>
            </a:r>
            <a:r>
              <a:rPr lang="zh-CN" altLang="en-US" dirty="0"/>
              <a:t>章 </a:t>
            </a:r>
            <a:r>
              <a:rPr lang="en-US" altLang="zh-CN" dirty="0"/>
              <a:t>Java</a:t>
            </a:r>
            <a:r>
              <a:rPr lang="zh-CN" altLang="en-US" dirty="0"/>
              <a:t>的图形用户界面设计</a:t>
            </a:r>
            <a:endParaRPr lang="en-US" altLang="zh-CN" dirty="0"/>
          </a:p>
          <a:p>
            <a:r>
              <a:rPr lang="zh-CN" altLang="en-US" dirty="0"/>
              <a:t>第</a:t>
            </a:r>
            <a:r>
              <a:rPr lang="en-US" altLang="zh-CN" dirty="0"/>
              <a:t>8</a:t>
            </a:r>
            <a:r>
              <a:rPr lang="zh-CN" altLang="en-US" dirty="0"/>
              <a:t>章 </a:t>
            </a:r>
            <a:r>
              <a:rPr lang="en-US" altLang="zh-CN" dirty="0"/>
              <a:t>Swing</a:t>
            </a:r>
            <a:r>
              <a:rPr lang="zh-CN" altLang="en-US" dirty="0"/>
              <a:t>组件</a:t>
            </a:r>
            <a:endParaRPr lang="en-US" altLang="zh-CN" dirty="0"/>
          </a:p>
          <a:p>
            <a:r>
              <a:rPr lang="zh-CN" altLang="en-US" dirty="0"/>
              <a:t>第</a:t>
            </a:r>
            <a:r>
              <a:rPr lang="en-US" altLang="zh-CN" dirty="0"/>
              <a:t>9</a:t>
            </a:r>
            <a:r>
              <a:rPr lang="zh-CN" altLang="en-US" dirty="0"/>
              <a:t>章 </a:t>
            </a:r>
            <a:r>
              <a:rPr lang="en-US" altLang="zh-CN" dirty="0"/>
              <a:t>Java Applet</a:t>
            </a:r>
          </a:p>
          <a:p>
            <a:r>
              <a:rPr lang="zh-CN" altLang="en-US" dirty="0"/>
              <a:t>第</a:t>
            </a:r>
            <a:r>
              <a:rPr lang="en-US" altLang="zh-CN" dirty="0"/>
              <a:t>10</a:t>
            </a:r>
            <a:r>
              <a:rPr lang="zh-CN" altLang="en-US" dirty="0"/>
              <a:t>章 </a:t>
            </a:r>
            <a:r>
              <a:rPr lang="en-US" altLang="zh-CN" dirty="0"/>
              <a:t>Java</a:t>
            </a:r>
            <a:r>
              <a:rPr lang="zh-CN" altLang="en-US" dirty="0"/>
              <a:t>数据流</a:t>
            </a:r>
            <a:endParaRPr lang="en-US" altLang="zh-CN" dirty="0"/>
          </a:p>
          <a:p>
            <a:r>
              <a:rPr lang="zh-CN" altLang="en-US" dirty="0"/>
              <a:t>第</a:t>
            </a:r>
            <a:r>
              <a:rPr lang="en-US" altLang="zh-CN" dirty="0"/>
              <a:t>11</a:t>
            </a:r>
            <a:r>
              <a:rPr lang="zh-CN" altLang="en-US" dirty="0"/>
              <a:t>章 线程</a:t>
            </a:r>
            <a:endParaRPr lang="en-US" altLang="zh-CN" dirty="0"/>
          </a:p>
          <a:p>
            <a:r>
              <a:rPr lang="zh-CN" altLang="en-US" dirty="0">
                <a:solidFill>
                  <a:srgbClr val="FF0000"/>
                </a:solidFill>
              </a:rPr>
              <a:t>第</a:t>
            </a:r>
            <a:r>
              <a:rPr lang="en-US" altLang="zh-CN" dirty="0">
                <a:solidFill>
                  <a:srgbClr val="FF0000"/>
                </a:solidFill>
              </a:rPr>
              <a:t>12</a:t>
            </a:r>
            <a:r>
              <a:rPr lang="zh-CN" altLang="en-US" dirty="0">
                <a:solidFill>
                  <a:srgbClr val="FF0000"/>
                </a:solidFill>
              </a:rPr>
              <a:t>章  </a:t>
            </a:r>
            <a:r>
              <a:rPr lang="en-US" altLang="zh-CN" dirty="0">
                <a:solidFill>
                  <a:srgbClr val="FF0000"/>
                </a:solidFill>
              </a:rPr>
              <a:t>Java</a:t>
            </a:r>
            <a:r>
              <a:rPr lang="zh-CN" altLang="en-US" dirty="0">
                <a:solidFill>
                  <a:srgbClr val="FF0000"/>
                </a:solidFill>
              </a:rPr>
              <a:t>网络功能</a:t>
            </a:r>
          </a:p>
        </p:txBody>
      </p:sp>
      <p:sp>
        <p:nvSpPr>
          <p:cNvPr id="3" name="标题 2"/>
          <p:cNvSpPr>
            <a:spLocks noGrp="1"/>
          </p:cNvSpPr>
          <p:nvPr>
            <p:ph type="title"/>
          </p:nvPr>
        </p:nvSpPr>
        <p:spPr/>
        <p:txBody>
          <a:bodyPr/>
          <a:lstStyle/>
          <a:p>
            <a:r>
              <a:rPr lang="zh-CN" altLang="en-US" dirty="0"/>
              <a:t>课程内容</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12.1</a:t>
            </a:r>
            <a:r>
              <a:rPr lang="zh-CN" altLang="en-US" dirty="0"/>
              <a:t>概述</a:t>
            </a:r>
          </a:p>
        </p:txBody>
      </p:sp>
      <p:sp>
        <p:nvSpPr>
          <p:cNvPr id="4" name="TextBox 3"/>
          <p:cNvSpPr txBox="1"/>
          <p:nvPr/>
        </p:nvSpPr>
        <p:spPr>
          <a:xfrm>
            <a:off x="323528" y="980728"/>
            <a:ext cx="8496944" cy="492443"/>
          </a:xfrm>
          <a:prstGeom prst="rect">
            <a:avLst/>
          </a:prstGeom>
          <a:noFill/>
        </p:spPr>
        <p:txBody>
          <a:bodyPr wrap="square" rtlCol="0">
            <a:spAutoFit/>
          </a:bodyPr>
          <a:lstStyle/>
          <a:p>
            <a:pPr>
              <a:spcBef>
                <a:spcPts val="300"/>
              </a:spcBef>
              <a:spcAft>
                <a:spcPts val="300"/>
              </a:spcAft>
              <a:buFont typeface="Wingdings" pitchFamily="2" charset="2"/>
              <a:buChar char="Ø"/>
            </a:pPr>
            <a:r>
              <a:rPr lang="en-US" altLang="zh-CN" sz="2600" b="1" dirty="0">
                <a:solidFill>
                  <a:srgbClr val="0000FF"/>
                </a:solidFill>
                <a:latin typeface="Arial" pitchFamily="34" charset="0"/>
                <a:ea typeface="华文细黑" pitchFamily="2" charset="-122"/>
                <a:cs typeface="Arial" pitchFamily="34" charset="0"/>
              </a:rPr>
              <a:t>Java</a:t>
            </a:r>
            <a:r>
              <a:rPr lang="zh-CN" altLang="en-US" sz="2600" b="1" dirty="0">
                <a:solidFill>
                  <a:srgbClr val="0000FF"/>
                </a:solidFill>
                <a:latin typeface="Arial" pitchFamily="34" charset="0"/>
                <a:ea typeface="华文细黑" pitchFamily="2" charset="-122"/>
                <a:cs typeface="Arial" pitchFamily="34" charset="0"/>
              </a:rPr>
              <a:t>提供的网络编程类：</a:t>
            </a:r>
            <a:endParaRPr lang="en-US" altLang="zh-CN" sz="2600" b="1" dirty="0">
              <a:solidFill>
                <a:srgbClr val="0000FF"/>
              </a:solidFill>
              <a:latin typeface="Arial" pitchFamily="34" charset="0"/>
              <a:ea typeface="华文细黑" pitchFamily="2" charset="-122"/>
              <a:cs typeface="Arial" pitchFamily="34"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2889009099"/>
              </p:ext>
            </p:extLst>
          </p:nvPr>
        </p:nvGraphicFramePr>
        <p:xfrm>
          <a:off x="467544" y="1628800"/>
          <a:ext cx="8352928" cy="4846320"/>
        </p:xfrm>
        <a:graphic>
          <a:graphicData uri="http://schemas.openxmlformats.org/drawingml/2006/table">
            <a:tbl>
              <a:tblPr firstRow="1" bandRow="1">
                <a:tableStyleId>{5940675A-B579-460E-94D1-54222C63F5DA}</a:tableStyleId>
              </a:tblPr>
              <a:tblGrid>
                <a:gridCol w="2664296">
                  <a:extLst>
                    <a:ext uri="{9D8B030D-6E8A-4147-A177-3AD203B41FA5}">
                      <a16:colId xmlns:a16="http://schemas.microsoft.com/office/drawing/2014/main" xmlns="" val="20000"/>
                    </a:ext>
                  </a:extLst>
                </a:gridCol>
                <a:gridCol w="5688632">
                  <a:extLst>
                    <a:ext uri="{9D8B030D-6E8A-4147-A177-3AD203B41FA5}">
                      <a16:colId xmlns:a16="http://schemas.microsoft.com/office/drawing/2014/main" xmlns="" val="20001"/>
                    </a:ext>
                  </a:extLst>
                </a:gridCol>
              </a:tblGrid>
              <a:tr h="370840">
                <a:tc>
                  <a:txBody>
                    <a:bodyPr/>
                    <a:lstStyle/>
                    <a:p>
                      <a:r>
                        <a:rPr lang="zh-CN" altLang="en-US" sz="2400" dirty="0"/>
                        <a:t>面向应用层的类</a:t>
                      </a:r>
                    </a:p>
                  </a:txBody>
                  <a:tcPr>
                    <a:solidFill>
                      <a:srgbClr val="FFFFCC"/>
                    </a:solidFill>
                  </a:tcPr>
                </a:tc>
                <a:tc>
                  <a:txBody>
                    <a:bodyPr/>
                    <a:lstStyle/>
                    <a:p>
                      <a:r>
                        <a:rPr lang="en-US" altLang="zh-CN" sz="2400" dirty="0"/>
                        <a:t>URL</a:t>
                      </a:r>
                      <a:r>
                        <a:rPr lang="zh-CN" altLang="en-US" sz="2400" dirty="0"/>
                        <a:t>、</a:t>
                      </a:r>
                      <a:r>
                        <a:rPr lang="en-US" altLang="zh-CN" sz="2400" dirty="0" err="1"/>
                        <a:t>URLConnection</a:t>
                      </a:r>
                      <a:endParaRPr lang="zh-CN" altLang="en-US" sz="2400" dirty="0"/>
                    </a:p>
                  </a:txBody>
                  <a:tcPr>
                    <a:solidFill>
                      <a:srgbClr val="FFFFCC"/>
                    </a:solidFill>
                  </a:tcPr>
                </a:tc>
                <a:extLst>
                  <a:ext uri="{0D108BD9-81ED-4DB2-BD59-A6C34878D82A}">
                    <a16:rowId xmlns:a16="http://schemas.microsoft.com/office/drawing/2014/main" xmlns="" val="10000"/>
                  </a:ext>
                </a:extLst>
              </a:tr>
              <a:tr h="370840">
                <a:tc>
                  <a:txBody>
                    <a:bodyPr/>
                    <a:lstStyle/>
                    <a:p>
                      <a:r>
                        <a:rPr lang="zh-CN" altLang="en-US" sz="2400" dirty="0"/>
                        <a:t>面向运输层中与</a:t>
                      </a:r>
                      <a:r>
                        <a:rPr lang="en-US" altLang="zh-CN" sz="2400" dirty="0"/>
                        <a:t>TCP</a:t>
                      </a:r>
                      <a:r>
                        <a:rPr lang="zh-CN" altLang="en-US" sz="2400" dirty="0"/>
                        <a:t>协议相关的类</a:t>
                      </a:r>
                    </a:p>
                  </a:txBody>
                  <a:tcPr>
                    <a:solidFill>
                      <a:srgbClr val="FFFFCC"/>
                    </a:solidFill>
                  </a:tcPr>
                </a:tc>
                <a:tc>
                  <a:txBody>
                    <a:bodyPr/>
                    <a:lstStyle/>
                    <a:p>
                      <a:r>
                        <a:rPr lang="en-US" altLang="zh-CN" sz="2400" dirty="0"/>
                        <a:t>Socket</a:t>
                      </a:r>
                      <a:r>
                        <a:rPr lang="zh-CN" altLang="en-US" sz="2400" dirty="0"/>
                        <a:t>、</a:t>
                      </a:r>
                      <a:r>
                        <a:rPr lang="en-US" altLang="zh-CN" sz="2400" dirty="0" err="1"/>
                        <a:t>ServerSocket</a:t>
                      </a:r>
                      <a:endParaRPr lang="zh-CN" altLang="en-US" sz="2400" dirty="0"/>
                    </a:p>
                  </a:txBody>
                  <a:tcPr>
                    <a:solidFill>
                      <a:srgbClr val="FFFFCC"/>
                    </a:solidFill>
                  </a:tcPr>
                </a:tc>
                <a:extLst>
                  <a:ext uri="{0D108BD9-81ED-4DB2-BD59-A6C34878D82A}">
                    <a16:rowId xmlns:a16="http://schemas.microsoft.com/office/drawing/2014/main" xmlns=""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dirty="0"/>
                        <a:t>面向运输层中与</a:t>
                      </a:r>
                      <a:r>
                        <a:rPr lang="en-US" altLang="zh-CN" sz="2400" dirty="0"/>
                        <a:t>UDP</a:t>
                      </a:r>
                      <a:r>
                        <a:rPr lang="zh-CN" altLang="en-US" sz="2400" dirty="0"/>
                        <a:t>协议相关的类</a:t>
                      </a:r>
                    </a:p>
                  </a:txBody>
                  <a:tcPr>
                    <a:solidFill>
                      <a:srgbClr val="FFFFCC"/>
                    </a:solidFill>
                  </a:tcPr>
                </a:tc>
                <a:tc>
                  <a:txBody>
                    <a:bodyPr/>
                    <a:lstStyle/>
                    <a:p>
                      <a:r>
                        <a:rPr lang="en-US" altLang="zh-CN" sz="2400" dirty="0" err="1"/>
                        <a:t>DatagramPacket</a:t>
                      </a:r>
                      <a:r>
                        <a:rPr lang="zh-CN" altLang="en-US" sz="2400" dirty="0"/>
                        <a:t>、</a:t>
                      </a:r>
                      <a:endParaRPr lang="en-US" altLang="zh-CN" sz="2400" dirty="0"/>
                    </a:p>
                    <a:p>
                      <a:r>
                        <a:rPr lang="en-US" altLang="zh-CN" sz="2400" dirty="0" err="1"/>
                        <a:t>DatagramSocket</a:t>
                      </a:r>
                      <a:r>
                        <a:rPr lang="zh-CN" altLang="en-US" sz="2400" dirty="0"/>
                        <a:t>、</a:t>
                      </a:r>
                      <a:r>
                        <a:rPr lang="en-US" altLang="zh-CN" sz="2400" dirty="0" err="1"/>
                        <a:t>MulticastSocket</a:t>
                      </a:r>
                      <a:endParaRPr lang="en-US" altLang="zh-CN" sz="2400" dirty="0"/>
                    </a:p>
                  </a:txBody>
                  <a:tcPr>
                    <a:solidFill>
                      <a:srgbClr val="FFFFCC"/>
                    </a:solidFill>
                  </a:tcPr>
                </a:tc>
                <a:extLst>
                  <a:ext uri="{0D108BD9-81ED-4DB2-BD59-A6C34878D82A}">
                    <a16:rowId xmlns:a16="http://schemas.microsoft.com/office/drawing/2014/main" xmlns="" val="10002"/>
                  </a:ext>
                </a:extLst>
              </a:tr>
              <a:tr h="370840">
                <a:tc>
                  <a:txBody>
                    <a:bodyPr/>
                    <a:lstStyle/>
                    <a:p>
                      <a:r>
                        <a:rPr lang="zh-CN" altLang="en-US" sz="2400" dirty="0"/>
                        <a:t>指向网络层的类</a:t>
                      </a:r>
                    </a:p>
                  </a:txBody>
                  <a:tcPr>
                    <a:solidFill>
                      <a:srgbClr val="FFFFCC"/>
                    </a:solidFill>
                  </a:tcPr>
                </a:tc>
                <a:tc>
                  <a:txBody>
                    <a:bodyPr/>
                    <a:lstStyle/>
                    <a:p>
                      <a:r>
                        <a:rPr lang="en-US" altLang="zh-CN" sz="2400" dirty="0"/>
                        <a:t>InetAddress</a:t>
                      </a:r>
                      <a:endParaRPr lang="zh-CN" altLang="en-US" sz="2400" dirty="0"/>
                    </a:p>
                  </a:txBody>
                  <a:tcPr>
                    <a:solidFill>
                      <a:srgbClr val="FFFFCC"/>
                    </a:solidFill>
                  </a:tcPr>
                </a:tc>
                <a:extLst>
                  <a:ext uri="{0D108BD9-81ED-4DB2-BD59-A6C34878D82A}">
                    <a16:rowId xmlns:a16="http://schemas.microsoft.com/office/drawing/2014/main" xmlns="" val="10003"/>
                  </a:ext>
                </a:extLst>
              </a:tr>
              <a:tr h="370840">
                <a:tc>
                  <a:txBody>
                    <a:bodyPr/>
                    <a:lstStyle/>
                    <a:p>
                      <a:r>
                        <a:rPr lang="zh-CN" altLang="en-US" sz="2400" dirty="0"/>
                        <a:t>可能产生的例外</a:t>
                      </a:r>
                    </a:p>
                  </a:txBody>
                  <a:tcPr>
                    <a:solidFill>
                      <a:srgbClr val="FFFFCC"/>
                    </a:solidFill>
                  </a:tcPr>
                </a:tc>
                <a:tc>
                  <a:txBody>
                    <a:bodyPr/>
                    <a:lstStyle/>
                    <a:p>
                      <a:r>
                        <a:rPr lang="en-US" altLang="zh-CN" sz="2400" dirty="0" err="1"/>
                        <a:t>BindException</a:t>
                      </a:r>
                      <a:r>
                        <a:rPr lang="zh-CN" altLang="en-US" sz="2400" dirty="0"/>
                        <a:t>、</a:t>
                      </a:r>
                      <a:r>
                        <a:rPr lang="en-US" altLang="zh-CN" sz="2400" dirty="0" err="1"/>
                        <a:t>ConnectException</a:t>
                      </a:r>
                      <a:r>
                        <a:rPr lang="zh-CN" altLang="en-US" sz="2400" dirty="0"/>
                        <a:t>、</a:t>
                      </a:r>
                      <a:r>
                        <a:rPr lang="en-US" altLang="zh-CN" sz="2400" dirty="0" err="1"/>
                        <a:t>MalformedURLException</a:t>
                      </a:r>
                      <a:r>
                        <a:rPr lang="zh-CN" altLang="en-US" sz="2400" dirty="0"/>
                        <a:t>、</a:t>
                      </a:r>
                      <a:r>
                        <a:rPr lang="en-US" altLang="zh-CN" sz="2400" dirty="0" err="1"/>
                        <a:t>NoRouteToHostException</a:t>
                      </a:r>
                      <a:r>
                        <a:rPr lang="zh-CN" altLang="en-US" sz="2400" dirty="0"/>
                        <a:t>、</a:t>
                      </a:r>
                      <a:r>
                        <a:rPr lang="en-US" altLang="zh-CN" sz="2400" dirty="0" err="1"/>
                        <a:t>ProtocolException</a:t>
                      </a:r>
                      <a:r>
                        <a:rPr lang="zh-CN" altLang="en-US" sz="2400" dirty="0"/>
                        <a:t>、</a:t>
                      </a:r>
                      <a:r>
                        <a:rPr lang="en-US" altLang="zh-CN" sz="2400" dirty="0" err="1"/>
                        <a:t>SocketException</a:t>
                      </a:r>
                      <a:r>
                        <a:rPr lang="zh-CN" altLang="en-US" sz="2400" dirty="0"/>
                        <a:t>、</a:t>
                      </a:r>
                      <a:r>
                        <a:rPr lang="en-US" altLang="zh-CN" sz="2400" dirty="0" err="1"/>
                        <a:t>UnknownHostException</a:t>
                      </a:r>
                      <a:r>
                        <a:rPr lang="zh-CN" altLang="en-US" sz="2400" dirty="0"/>
                        <a:t>、</a:t>
                      </a:r>
                      <a:r>
                        <a:rPr lang="en-US" altLang="zh-CN" sz="2400" dirty="0" err="1"/>
                        <a:t>UnknownServiceException</a:t>
                      </a:r>
                      <a:r>
                        <a:rPr lang="zh-CN" altLang="en-US" sz="2400" dirty="0"/>
                        <a:t>、</a:t>
                      </a:r>
                    </a:p>
                  </a:txBody>
                  <a:tcPr>
                    <a:solidFill>
                      <a:srgbClr val="FFFFCC"/>
                    </a:solidFill>
                  </a:tcPr>
                </a:tc>
                <a:extLst>
                  <a:ext uri="{0D108BD9-81ED-4DB2-BD59-A6C34878D82A}">
                    <a16:rowId xmlns:a16="http://schemas.microsoft.com/office/drawing/2014/main" xmlns="" val="10004"/>
                  </a:ext>
                </a:extLst>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12.2</a:t>
            </a:r>
            <a:r>
              <a:rPr lang="zh-CN" altLang="en-US" dirty="0"/>
              <a:t> 使用</a:t>
            </a:r>
            <a:r>
              <a:rPr lang="en-US" altLang="zh-CN" dirty="0" err="1"/>
              <a:t>IntetAddress</a:t>
            </a:r>
            <a:endParaRPr lang="zh-CN" altLang="en-US" dirty="0"/>
          </a:p>
        </p:txBody>
      </p:sp>
      <p:sp>
        <p:nvSpPr>
          <p:cNvPr id="4" name="TextBox 3"/>
          <p:cNvSpPr txBox="1"/>
          <p:nvPr/>
        </p:nvSpPr>
        <p:spPr>
          <a:xfrm>
            <a:off x="306341" y="1016149"/>
            <a:ext cx="8612366" cy="2169825"/>
          </a:xfrm>
          <a:prstGeom prst="rect">
            <a:avLst/>
          </a:prstGeom>
          <a:noFill/>
        </p:spPr>
        <p:txBody>
          <a:bodyPr wrap="square" rtlCol="0">
            <a:spAutoFit/>
          </a:bodyPr>
          <a:lstStyle/>
          <a:p>
            <a:pPr marL="457200" indent="-457200">
              <a:spcAft>
                <a:spcPts val="600"/>
              </a:spcAft>
              <a:buFont typeface="Wingdings" panose="05000000000000000000" pitchFamily="2" charset="2"/>
              <a:buChar char="Ø"/>
            </a:pPr>
            <a:r>
              <a:rPr lang="zh-CN" altLang="en-US" sz="2600" b="1" dirty="0">
                <a:solidFill>
                  <a:srgbClr val="0000FF"/>
                </a:solidFill>
                <a:latin typeface="Arial" pitchFamily="34" charset="0"/>
                <a:ea typeface="华文细黑" pitchFamily="2" charset="-122"/>
                <a:cs typeface="Arial" pitchFamily="34" charset="0"/>
              </a:rPr>
              <a:t>类</a:t>
            </a:r>
            <a:r>
              <a:rPr lang="en-US" altLang="zh-CN" sz="2600" b="1" dirty="0">
                <a:solidFill>
                  <a:srgbClr val="0000FF"/>
                </a:solidFill>
                <a:latin typeface="Arial" pitchFamily="34" charset="0"/>
                <a:ea typeface="华文细黑" pitchFamily="2" charset="-122"/>
                <a:cs typeface="Arial" pitchFamily="34" charset="0"/>
              </a:rPr>
              <a:t>InetAddress</a:t>
            </a:r>
            <a:r>
              <a:rPr lang="zh-CN" altLang="en-US" sz="2600" b="1" dirty="0">
                <a:solidFill>
                  <a:srgbClr val="0000FF"/>
                </a:solidFill>
                <a:latin typeface="Arial" pitchFamily="34" charset="0"/>
                <a:ea typeface="华文细黑" pitchFamily="2" charset="-122"/>
                <a:cs typeface="Arial" pitchFamily="34" charset="0"/>
              </a:rPr>
              <a:t>是</a:t>
            </a:r>
            <a:r>
              <a:rPr lang="en-US" altLang="zh-CN" sz="2600" b="1" dirty="0">
                <a:solidFill>
                  <a:srgbClr val="0000FF"/>
                </a:solidFill>
                <a:latin typeface="Arial" pitchFamily="34" charset="0"/>
                <a:ea typeface="华文细黑" pitchFamily="2" charset="-122"/>
                <a:cs typeface="Arial" pitchFamily="34" charset="0"/>
              </a:rPr>
              <a:t>Java</a:t>
            </a:r>
            <a:r>
              <a:rPr lang="zh-CN" altLang="en-US" sz="2600" b="1" dirty="0">
                <a:solidFill>
                  <a:srgbClr val="0000FF"/>
                </a:solidFill>
                <a:latin typeface="Arial" pitchFamily="34" charset="0"/>
                <a:ea typeface="华文细黑" pitchFamily="2" charset="-122"/>
                <a:cs typeface="Arial" pitchFamily="34" charset="0"/>
              </a:rPr>
              <a:t>的</a:t>
            </a:r>
            <a:r>
              <a:rPr lang="en-US" altLang="zh-CN" sz="2600" b="1" dirty="0">
                <a:solidFill>
                  <a:srgbClr val="0000FF"/>
                </a:solidFill>
                <a:latin typeface="Arial" pitchFamily="34" charset="0"/>
                <a:ea typeface="华文细黑" pitchFamily="2" charset="-122"/>
                <a:cs typeface="Arial" pitchFamily="34" charset="0"/>
              </a:rPr>
              <a:t>IP</a:t>
            </a:r>
            <a:r>
              <a:rPr lang="zh-CN" altLang="en-US" sz="2600" b="1" dirty="0">
                <a:solidFill>
                  <a:srgbClr val="0000FF"/>
                </a:solidFill>
                <a:latin typeface="Arial" pitchFamily="34" charset="0"/>
                <a:ea typeface="华文细黑" pitchFamily="2" charset="-122"/>
                <a:cs typeface="Arial" pitchFamily="34" charset="0"/>
              </a:rPr>
              <a:t>地址封装类，它不需要用户了解如何实现地址的细节</a:t>
            </a:r>
            <a:r>
              <a:rPr lang="zh-CN" altLang="en-US" sz="2600" b="1" dirty="0" smtClean="0">
                <a:solidFill>
                  <a:srgbClr val="0000FF"/>
                </a:solidFill>
                <a:latin typeface="Arial" pitchFamily="34" charset="0"/>
                <a:ea typeface="华文细黑" pitchFamily="2" charset="-122"/>
                <a:cs typeface="Arial" pitchFamily="34" charset="0"/>
              </a:rPr>
              <a:t>。</a:t>
            </a:r>
            <a:endParaRPr lang="en-US" altLang="zh-CN" sz="2600" b="1" dirty="0">
              <a:solidFill>
                <a:srgbClr val="0000FF"/>
              </a:solidFill>
              <a:latin typeface="Times New Roman" pitchFamily="18" charset="0"/>
            </a:endParaRPr>
          </a:p>
          <a:p>
            <a:pPr marL="457200" indent="-457200">
              <a:spcAft>
                <a:spcPts val="600"/>
              </a:spcAft>
              <a:buFont typeface="Wingdings" panose="05000000000000000000" pitchFamily="2" charset="2"/>
              <a:buChar char="Ø"/>
            </a:pPr>
            <a:r>
              <a:rPr lang="en-US" altLang="zh-CN" sz="2600" b="1" dirty="0" err="1" smtClean="0">
                <a:solidFill>
                  <a:srgbClr val="0000FF"/>
                </a:solidFill>
                <a:latin typeface="Arial" pitchFamily="34" charset="0"/>
                <a:ea typeface="华文细黑" pitchFamily="2" charset="-122"/>
                <a:cs typeface="Arial" pitchFamily="34" charset="0"/>
              </a:rPr>
              <a:t>InetAddress</a:t>
            </a:r>
            <a:r>
              <a:rPr lang="zh-CN" altLang="en-US" sz="2600" b="1" dirty="0">
                <a:solidFill>
                  <a:srgbClr val="0000FF"/>
                </a:solidFill>
                <a:latin typeface="Arial" pitchFamily="34" charset="0"/>
                <a:ea typeface="华文细黑" pitchFamily="2" charset="-122"/>
                <a:cs typeface="Arial" pitchFamily="34" charset="0"/>
              </a:rPr>
              <a:t>没有构造函数，因此不能用</a:t>
            </a:r>
            <a:r>
              <a:rPr lang="en-US" altLang="zh-CN" sz="2600" b="1" dirty="0">
                <a:solidFill>
                  <a:srgbClr val="0000FF"/>
                </a:solidFill>
                <a:latin typeface="Arial" pitchFamily="34" charset="0"/>
                <a:ea typeface="华文细黑" pitchFamily="2" charset="-122"/>
                <a:cs typeface="Arial" pitchFamily="34" charset="0"/>
              </a:rPr>
              <a:t>new</a:t>
            </a:r>
            <a:r>
              <a:rPr lang="zh-CN" altLang="en-US" sz="2600" b="1" dirty="0">
                <a:solidFill>
                  <a:srgbClr val="0000FF"/>
                </a:solidFill>
                <a:latin typeface="Arial" pitchFamily="34" charset="0"/>
                <a:ea typeface="华文细黑" pitchFamily="2" charset="-122"/>
                <a:cs typeface="Arial" pitchFamily="34" charset="0"/>
              </a:rPr>
              <a:t>来构造一个</a:t>
            </a:r>
            <a:r>
              <a:rPr lang="en-US" altLang="zh-CN" sz="2600" b="1" dirty="0">
                <a:solidFill>
                  <a:srgbClr val="0000FF"/>
                </a:solidFill>
                <a:latin typeface="Arial" pitchFamily="34" charset="0"/>
                <a:ea typeface="华文细黑" pitchFamily="2" charset="-122"/>
                <a:cs typeface="Arial" pitchFamily="34" charset="0"/>
              </a:rPr>
              <a:t>InetAddress</a:t>
            </a:r>
            <a:r>
              <a:rPr lang="zh-CN" altLang="en-US" sz="2600" b="1" dirty="0">
                <a:solidFill>
                  <a:srgbClr val="0000FF"/>
                </a:solidFill>
                <a:latin typeface="Arial" pitchFamily="34" charset="0"/>
                <a:ea typeface="华文细黑" pitchFamily="2" charset="-122"/>
                <a:cs typeface="Arial" pitchFamily="34" charset="0"/>
              </a:rPr>
              <a:t>实例，通常是用它提供的静态方法来获取：</a:t>
            </a:r>
          </a:p>
        </p:txBody>
      </p:sp>
      <p:sp>
        <p:nvSpPr>
          <p:cNvPr id="5" name="矩形 4"/>
          <p:cNvSpPr/>
          <p:nvPr/>
        </p:nvSpPr>
        <p:spPr>
          <a:xfrm>
            <a:off x="755576" y="5180999"/>
            <a:ext cx="7776864" cy="1200329"/>
          </a:xfrm>
          <a:prstGeom prst="rect">
            <a:avLst/>
          </a:prstGeom>
        </p:spPr>
        <p:txBody>
          <a:bodyPr wrap="square">
            <a:spAutoFit/>
          </a:bodyPr>
          <a:lstStyle/>
          <a:p>
            <a:r>
              <a:rPr lang="zh-CN" altLang="en-US" sz="2400" b="1" dirty="0">
                <a:latin typeface="Arial" pitchFamily="34" charset="0"/>
                <a:ea typeface="华文楷体" pitchFamily="2" charset="-122"/>
                <a:cs typeface="Arial" pitchFamily="34" charset="0"/>
              </a:rPr>
              <a:t>其中，</a:t>
            </a:r>
            <a:r>
              <a:rPr lang="en-US" altLang="zh-CN" sz="2400" b="1" dirty="0">
                <a:latin typeface="Arial" pitchFamily="34" charset="0"/>
                <a:ea typeface="华文楷体" pitchFamily="2" charset="-122"/>
                <a:cs typeface="Arial" pitchFamily="34" charset="0"/>
              </a:rPr>
              <a:t>host</a:t>
            </a:r>
            <a:r>
              <a:rPr lang="zh-CN" altLang="en-US" sz="2400" b="1" dirty="0">
                <a:latin typeface="Arial" pitchFamily="34" charset="0"/>
                <a:ea typeface="华文楷体" pitchFamily="2" charset="-122"/>
                <a:cs typeface="Arial" pitchFamily="34" charset="0"/>
              </a:rPr>
              <a:t>可以是一台机器名，也可以是一个</a:t>
            </a:r>
            <a:r>
              <a:rPr lang="en-US" altLang="zh-CN" sz="2400" b="1" dirty="0">
                <a:latin typeface="Arial" pitchFamily="34" charset="0"/>
                <a:ea typeface="华文楷体" pitchFamily="2" charset="-122"/>
                <a:cs typeface="Arial" pitchFamily="34" charset="0"/>
              </a:rPr>
              <a:t>IP</a:t>
            </a:r>
            <a:r>
              <a:rPr lang="zh-CN" altLang="en-US" sz="2400" b="1" dirty="0">
                <a:latin typeface="Arial" pitchFamily="34" charset="0"/>
                <a:ea typeface="华文楷体" pitchFamily="2" charset="-122"/>
                <a:cs typeface="Arial" pitchFamily="34" charset="0"/>
              </a:rPr>
              <a:t>地址或一个</a:t>
            </a:r>
            <a:r>
              <a:rPr lang="en-US" altLang="zh-CN" sz="2400" b="1" dirty="0">
                <a:latin typeface="Arial" pitchFamily="34" charset="0"/>
                <a:ea typeface="华文楷体" pitchFamily="2" charset="-122"/>
                <a:cs typeface="Arial" pitchFamily="34" charset="0"/>
              </a:rPr>
              <a:t>DSN</a:t>
            </a:r>
            <a:r>
              <a:rPr lang="zh-CN" altLang="en-US" sz="2400" b="1" dirty="0">
                <a:latin typeface="Arial" pitchFamily="34" charset="0"/>
                <a:ea typeface="华文楷体" pitchFamily="2" charset="-122"/>
                <a:cs typeface="Arial" pitchFamily="34" charset="0"/>
              </a:rPr>
              <a:t>域名。</a:t>
            </a:r>
            <a:endParaRPr lang="en-US" altLang="zh-CN" sz="2400" b="1" dirty="0">
              <a:latin typeface="Arial" pitchFamily="34" charset="0"/>
              <a:ea typeface="华文楷体" pitchFamily="2" charset="-122"/>
              <a:cs typeface="Arial" pitchFamily="34" charset="0"/>
            </a:endParaRPr>
          </a:p>
          <a:p>
            <a:r>
              <a:rPr lang="zh-CN" altLang="en-US" sz="2400" b="1" dirty="0">
                <a:latin typeface="Arial" pitchFamily="34" charset="0"/>
                <a:ea typeface="华文楷体" pitchFamily="2" charset="-122"/>
                <a:cs typeface="Arial" pitchFamily="34" charset="0"/>
              </a:rPr>
              <a:t>这三种方法通常会产生</a:t>
            </a:r>
            <a:r>
              <a:rPr lang="en-US" altLang="zh-CN" sz="2400" b="1" dirty="0">
                <a:latin typeface="Arial" pitchFamily="34" charset="0"/>
                <a:ea typeface="华文楷体" pitchFamily="2" charset="-122"/>
                <a:cs typeface="Arial" pitchFamily="34" charset="0"/>
              </a:rPr>
              <a:t>UnknownHostException</a:t>
            </a:r>
            <a:r>
              <a:rPr lang="zh-CN" altLang="en-US" sz="2400" b="1" dirty="0">
                <a:latin typeface="Arial" pitchFamily="34" charset="0"/>
                <a:ea typeface="华文楷体" pitchFamily="2" charset="-122"/>
                <a:cs typeface="Arial" pitchFamily="34" charset="0"/>
              </a:rPr>
              <a:t>异常。</a:t>
            </a:r>
            <a:endParaRPr lang="en-US" altLang="zh-CN" sz="2400" b="1" dirty="0">
              <a:latin typeface="Arial" pitchFamily="34" charset="0"/>
              <a:ea typeface="华文楷体" pitchFamily="2" charset="-122"/>
              <a:cs typeface="Arial" pitchFamily="34" charset="0"/>
            </a:endParaRPr>
          </a:p>
        </p:txBody>
      </p:sp>
      <p:sp>
        <p:nvSpPr>
          <p:cNvPr id="6" name="矩形 5"/>
          <p:cNvSpPr/>
          <p:nvPr/>
        </p:nvSpPr>
        <p:spPr>
          <a:xfrm>
            <a:off x="815390" y="3140968"/>
            <a:ext cx="7645042" cy="492443"/>
          </a:xfrm>
          <a:prstGeom prst="rect">
            <a:avLst/>
          </a:prstGeom>
          <a:solidFill>
            <a:srgbClr val="FFFFCC"/>
          </a:solidFill>
          <a:ln>
            <a:noFill/>
          </a:ln>
        </p:spPr>
        <p:txBody>
          <a:bodyPr wrap="none">
            <a:spAutoFit/>
          </a:bodyPr>
          <a:lstStyle/>
          <a:p>
            <a:r>
              <a:rPr lang="en-US" altLang="zh-CN" sz="2600" dirty="0">
                <a:solidFill>
                  <a:srgbClr val="C00000"/>
                </a:solidFill>
                <a:latin typeface="Arial" pitchFamily="34" charset="0"/>
                <a:ea typeface="仿宋_GB2312" pitchFamily="49" charset="-122"/>
                <a:cs typeface="Arial" pitchFamily="34" charset="0"/>
              </a:rPr>
              <a:t>public static InetAddress getByName(String host) </a:t>
            </a:r>
            <a:endParaRPr lang="zh-CN" altLang="en-US" sz="2600" dirty="0">
              <a:solidFill>
                <a:srgbClr val="C00000"/>
              </a:solidFill>
              <a:latin typeface="Arial" pitchFamily="34" charset="0"/>
              <a:cs typeface="Arial" pitchFamily="34" charset="0"/>
            </a:endParaRPr>
          </a:p>
        </p:txBody>
      </p:sp>
      <p:sp>
        <p:nvSpPr>
          <p:cNvPr id="7" name="矩形 6"/>
          <p:cNvSpPr/>
          <p:nvPr/>
        </p:nvSpPr>
        <p:spPr>
          <a:xfrm>
            <a:off x="827584" y="3861048"/>
            <a:ext cx="6160661" cy="492443"/>
          </a:xfrm>
          <a:prstGeom prst="rect">
            <a:avLst/>
          </a:prstGeom>
          <a:solidFill>
            <a:srgbClr val="FFFFCC"/>
          </a:solidFill>
          <a:ln>
            <a:noFill/>
          </a:ln>
        </p:spPr>
        <p:txBody>
          <a:bodyPr wrap="none">
            <a:spAutoFit/>
          </a:bodyPr>
          <a:lstStyle/>
          <a:p>
            <a:r>
              <a:rPr lang="en-US" altLang="zh-CN" sz="2600" dirty="0">
                <a:solidFill>
                  <a:srgbClr val="C00000"/>
                </a:solidFill>
                <a:latin typeface="Arial" pitchFamily="34" charset="0"/>
                <a:ea typeface="仿宋_GB2312" pitchFamily="49" charset="-122"/>
                <a:cs typeface="Arial" pitchFamily="34" charset="0"/>
              </a:rPr>
              <a:t>public static InetAddress </a:t>
            </a:r>
            <a:r>
              <a:rPr lang="en-US" altLang="zh-CN" sz="2600" dirty="0" err="1">
                <a:solidFill>
                  <a:srgbClr val="C00000"/>
                </a:solidFill>
                <a:latin typeface="Arial" pitchFamily="34" charset="0"/>
                <a:ea typeface="仿宋_GB2312" pitchFamily="49" charset="-122"/>
                <a:cs typeface="Arial" pitchFamily="34" charset="0"/>
              </a:rPr>
              <a:t>getLocalHost</a:t>
            </a:r>
            <a:r>
              <a:rPr lang="en-US" altLang="zh-CN" sz="2600" dirty="0">
                <a:solidFill>
                  <a:srgbClr val="C00000"/>
                </a:solidFill>
                <a:latin typeface="Arial" pitchFamily="34" charset="0"/>
                <a:ea typeface="仿宋_GB2312" pitchFamily="49" charset="-122"/>
                <a:cs typeface="Arial" pitchFamily="34" charset="0"/>
              </a:rPr>
              <a:t>() </a:t>
            </a:r>
            <a:endParaRPr lang="zh-CN" altLang="en-US" sz="2600" dirty="0">
              <a:solidFill>
                <a:srgbClr val="C00000"/>
              </a:solidFill>
              <a:latin typeface="Arial" pitchFamily="34" charset="0"/>
              <a:cs typeface="Arial" pitchFamily="34" charset="0"/>
            </a:endParaRPr>
          </a:p>
        </p:txBody>
      </p:sp>
      <p:sp>
        <p:nvSpPr>
          <p:cNvPr id="8" name="矩形 7"/>
          <p:cNvSpPr/>
          <p:nvPr/>
        </p:nvSpPr>
        <p:spPr>
          <a:xfrm>
            <a:off x="827584" y="4581128"/>
            <a:ext cx="8108310" cy="492443"/>
          </a:xfrm>
          <a:prstGeom prst="rect">
            <a:avLst/>
          </a:prstGeom>
          <a:solidFill>
            <a:srgbClr val="FFFFCC"/>
          </a:solidFill>
          <a:ln>
            <a:noFill/>
          </a:ln>
        </p:spPr>
        <p:txBody>
          <a:bodyPr wrap="none">
            <a:spAutoFit/>
          </a:bodyPr>
          <a:lstStyle/>
          <a:p>
            <a:r>
              <a:rPr lang="en-US" altLang="zh-CN" sz="2600" dirty="0">
                <a:solidFill>
                  <a:srgbClr val="C00000"/>
                </a:solidFill>
                <a:latin typeface="Arial" pitchFamily="34" charset="0"/>
                <a:ea typeface="仿宋_GB2312" pitchFamily="49" charset="-122"/>
                <a:cs typeface="Arial" pitchFamily="34" charset="0"/>
              </a:rPr>
              <a:t>public static InetAddress[] </a:t>
            </a:r>
            <a:r>
              <a:rPr lang="en-US" altLang="zh-CN" sz="2600" dirty="0" err="1">
                <a:solidFill>
                  <a:srgbClr val="C00000"/>
                </a:solidFill>
                <a:latin typeface="Arial" pitchFamily="34" charset="0"/>
                <a:ea typeface="仿宋_GB2312" pitchFamily="49" charset="-122"/>
                <a:cs typeface="Arial" pitchFamily="34" charset="0"/>
              </a:rPr>
              <a:t>getAllByName</a:t>
            </a:r>
            <a:r>
              <a:rPr lang="en-US" altLang="zh-CN" sz="2600" dirty="0">
                <a:solidFill>
                  <a:srgbClr val="C00000"/>
                </a:solidFill>
                <a:latin typeface="Arial" pitchFamily="34" charset="0"/>
                <a:ea typeface="仿宋_GB2312" pitchFamily="49" charset="-122"/>
                <a:cs typeface="Arial" pitchFamily="34" charset="0"/>
              </a:rPr>
              <a:t>(String</a:t>
            </a:r>
            <a:r>
              <a:rPr lang="zh-CN" altLang="en-US" sz="2600" dirty="0">
                <a:solidFill>
                  <a:srgbClr val="C00000"/>
                </a:solidFill>
                <a:latin typeface="Arial" pitchFamily="34" charset="0"/>
                <a:ea typeface="仿宋_GB2312" pitchFamily="49" charset="-122"/>
                <a:cs typeface="Arial" pitchFamily="34" charset="0"/>
              </a:rPr>
              <a:t> </a:t>
            </a:r>
            <a:r>
              <a:rPr lang="en-US" altLang="zh-CN" sz="2600" dirty="0">
                <a:solidFill>
                  <a:srgbClr val="C00000"/>
                </a:solidFill>
                <a:latin typeface="Arial" pitchFamily="34" charset="0"/>
                <a:ea typeface="仿宋_GB2312" pitchFamily="49" charset="-122"/>
                <a:cs typeface="Arial" pitchFamily="34" charset="0"/>
              </a:rPr>
              <a:t>host) </a:t>
            </a:r>
            <a:endParaRPr lang="zh-CN" altLang="en-US" sz="2600" dirty="0">
              <a:solidFill>
                <a:srgbClr val="C00000"/>
              </a:solidFill>
              <a:latin typeface="Arial" pitchFamily="34" charset="0"/>
              <a:cs typeface="Arial"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12.2</a:t>
            </a:r>
            <a:r>
              <a:rPr lang="zh-CN" altLang="en-US" dirty="0"/>
              <a:t> 使用</a:t>
            </a:r>
            <a:r>
              <a:rPr lang="en-US" altLang="zh-CN" dirty="0" err="1"/>
              <a:t>IntetAddress</a:t>
            </a:r>
            <a:endParaRPr lang="zh-CN" altLang="en-US" dirty="0"/>
          </a:p>
        </p:txBody>
      </p:sp>
      <p:sp>
        <p:nvSpPr>
          <p:cNvPr id="4" name="TextBox 3"/>
          <p:cNvSpPr txBox="1"/>
          <p:nvPr/>
        </p:nvSpPr>
        <p:spPr>
          <a:xfrm>
            <a:off x="323528" y="1016149"/>
            <a:ext cx="8496944" cy="492443"/>
          </a:xfrm>
          <a:prstGeom prst="rect">
            <a:avLst/>
          </a:prstGeom>
          <a:noFill/>
        </p:spPr>
        <p:txBody>
          <a:bodyPr wrap="square" rtlCol="0">
            <a:spAutoFit/>
          </a:bodyPr>
          <a:lstStyle/>
          <a:p>
            <a:pPr>
              <a:buFont typeface="Wingdings" pitchFamily="2" charset="2"/>
              <a:buChar char="Ø"/>
            </a:pPr>
            <a:r>
              <a:rPr lang="en-US" altLang="zh-CN" sz="2600" b="1" dirty="0">
                <a:solidFill>
                  <a:srgbClr val="0000FF"/>
                </a:solidFill>
                <a:latin typeface="Arial" pitchFamily="34" charset="0"/>
                <a:ea typeface="华文细黑" pitchFamily="2" charset="-122"/>
                <a:cs typeface="Arial" pitchFamily="34" charset="0"/>
              </a:rPr>
              <a:t>InetAddress</a:t>
            </a:r>
            <a:r>
              <a:rPr lang="zh-CN" altLang="en-US" sz="2600" b="1" dirty="0">
                <a:solidFill>
                  <a:srgbClr val="0000FF"/>
                </a:solidFill>
                <a:latin typeface="Arial" pitchFamily="34" charset="0"/>
                <a:ea typeface="华文细黑" pitchFamily="2" charset="-122"/>
                <a:cs typeface="Arial" pitchFamily="34" charset="0"/>
              </a:rPr>
              <a:t>主要方法：</a:t>
            </a:r>
            <a:endParaRPr lang="en-US" altLang="zh-CN" sz="2600" b="1" dirty="0">
              <a:solidFill>
                <a:srgbClr val="0000FF"/>
              </a:solidFill>
              <a:latin typeface="Arial" pitchFamily="34" charset="0"/>
              <a:ea typeface="华文细黑" pitchFamily="2" charset="-122"/>
              <a:cs typeface="Arial" pitchFamily="34" charset="0"/>
            </a:endParaRPr>
          </a:p>
        </p:txBody>
      </p:sp>
      <p:sp>
        <p:nvSpPr>
          <p:cNvPr id="5" name="TextBox 4"/>
          <p:cNvSpPr txBox="1"/>
          <p:nvPr/>
        </p:nvSpPr>
        <p:spPr>
          <a:xfrm>
            <a:off x="467544" y="1628800"/>
            <a:ext cx="8352928" cy="2492990"/>
          </a:xfrm>
          <a:prstGeom prst="rect">
            <a:avLst/>
          </a:prstGeom>
          <a:noFill/>
        </p:spPr>
        <p:txBody>
          <a:bodyPr wrap="square" rtlCol="0">
            <a:spAutoFit/>
          </a:bodyPr>
          <a:lstStyle/>
          <a:p>
            <a:pPr marL="457200" indent="-457200">
              <a:buFont typeface="Wingdings" panose="05000000000000000000" pitchFamily="2" charset="2"/>
              <a:buChar char="ü"/>
            </a:pPr>
            <a:r>
              <a:rPr lang="en-US" altLang="zh-CN" sz="2600" dirty="0">
                <a:solidFill>
                  <a:srgbClr val="C00000"/>
                </a:solidFill>
                <a:latin typeface="Arial" pitchFamily="34" charset="0"/>
                <a:cs typeface="Arial" pitchFamily="34" charset="0"/>
              </a:rPr>
              <a:t>public byte[] </a:t>
            </a:r>
            <a:r>
              <a:rPr lang="en-US" altLang="zh-CN" sz="2600" dirty="0" err="1">
                <a:solidFill>
                  <a:srgbClr val="C00000"/>
                </a:solidFill>
                <a:latin typeface="Arial" pitchFamily="34" charset="0"/>
                <a:cs typeface="Arial" pitchFamily="34" charset="0"/>
              </a:rPr>
              <a:t>getAddress</a:t>
            </a:r>
            <a:r>
              <a:rPr lang="en-US" altLang="zh-CN" sz="2600" dirty="0">
                <a:solidFill>
                  <a:srgbClr val="C00000"/>
                </a:solidFill>
                <a:latin typeface="Arial" pitchFamily="34" charset="0"/>
                <a:cs typeface="Arial" pitchFamily="34" charset="0"/>
              </a:rPr>
              <a:t>()</a:t>
            </a:r>
          </a:p>
          <a:p>
            <a:r>
              <a:rPr lang="zh-CN" altLang="en-US" sz="2600" dirty="0">
                <a:latin typeface="Arial" pitchFamily="34" charset="0"/>
                <a:cs typeface="Arial" pitchFamily="34" charset="0"/>
              </a:rPr>
              <a:t>     获得本对象的</a:t>
            </a:r>
            <a:r>
              <a:rPr lang="en-US" altLang="zh-CN" sz="2600" dirty="0">
                <a:latin typeface="Arial" pitchFamily="34" charset="0"/>
                <a:cs typeface="Arial" pitchFamily="34" charset="0"/>
              </a:rPr>
              <a:t>IP</a:t>
            </a:r>
            <a:r>
              <a:rPr lang="zh-CN" altLang="en-US" sz="2600" dirty="0">
                <a:latin typeface="Arial" pitchFamily="34" charset="0"/>
                <a:cs typeface="Arial" pitchFamily="34" charset="0"/>
              </a:rPr>
              <a:t>地址</a:t>
            </a:r>
            <a:r>
              <a:rPr lang="en-US" altLang="zh-CN" sz="2600" dirty="0">
                <a:latin typeface="Arial" pitchFamily="34" charset="0"/>
                <a:cs typeface="Arial" pitchFamily="34" charset="0"/>
              </a:rPr>
              <a:t>(</a:t>
            </a:r>
            <a:r>
              <a:rPr lang="zh-CN" altLang="en-US" sz="2600" dirty="0">
                <a:latin typeface="Arial" pitchFamily="34" charset="0"/>
                <a:cs typeface="Arial" pitchFamily="34" charset="0"/>
              </a:rPr>
              <a:t>存放在字节数组中</a:t>
            </a:r>
            <a:r>
              <a:rPr lang="en-US" altLang="zh-CN" sz="2600" dirty="0">
                <a:latin typeface="Arial" pitchFamily="34" charset="0"/>
                <a:cs typeface="Arial" pitchFamily="34" charset="0"/>
              </a:rPr>
              <a:t>)</a:t>
            </a:r>
          </a:p>
          <a:p>
            <a:pPr marL="457200" indent="-457200">
              <a:buFont typeface="Wingdings" panose="05000000000000000000" pitchFamily="2" charset="2"/>
              <a:buChar char="ü"/>
            </a:pPr>
            <a:r>
              <a:rPr lang="en-US" altLang="zh-CN" sz="2600" dirty="0">
                <a:solidFill>
                  <a:srgbClr val="C00000"/>
                </a:solidFill>
                <a:latin typeface="Arial" pitchFamily="34" charset="0"/>
                <a:cs typeface="Arial" pitchFamily="34" charset="0"/>
              </a:rPr>
              <a:t>public String </a:t>
            </a:r>
            <a:r>
              <a:rPr lang="en-US" altLang="zh-CN" sz="2600" dirty="0" err="1">
                <a:solidFill>
                  <a:srgbClr val="C00000"/>
                </a:solidFill>
                <a:latin typeface="Arial" pitchFamily="34" charset="0"/>
                <a:cs typeface="Arial" pitchFamily="34" charset="0"/>
              </a:rPr>
              <a:t>getHostAddress</a:t>
            </a:r>
            <a:r>
              <a:rPr lang="en-US" altLang="zh-CN" sz="2600" dirty="0">
                <a:solidFill>
                  <a:srgbClr val="C00000"/>
                </a:solidFill>
                <a:latin typeface="Arial" pitchFamily="34" charset="0"/>
                <a:cs typeface="Arial" pitchFamily="34" charset="0"/>
              </a:rPr>
              <a:t>()</a:t>
            </a:r>
          </a:p>
          <a:p>
            <a:r>
              <a:rPr lang="en-US" altLang="zh-CN" sz="2600" dirty="0">
                <a:latin typeface="Arial" pitchFamily="34" charset="0"/>
                <a:cs typeface="Arial" pitchFamily="34" charset="0"/>
              </a:rPr>
              <a:t>     </a:t>
            </a:r>
            <a:r>
              <a:rPr lang="zh-CN" altLang="en-US" sz="2600" dirty="0">
                <a:latin typeface="Arial" pitchFamily="34" charset="0"/>
                <a:cs typeface="Arial" pitchFamily="34" charset="0"/>
              </a:rPr>
              <a:t>获得本对象的</a:t>
            </a:r>
            <a:r>
              <a:rPr lang="en-US" altLang="zh-CN" sz="2600" dirty="0">
                <a:latin typeface="Arial" pitchFamily="34" charset="0"/>
                <a:cs typeface="Arial" pitchFamily="34" charset="0"/>
              </a:rPr>
              <a:t>IP</a:t>
            </a:r>
            <a:r>
              <a:rPr lang="zh-CN" altLang="en-US" sz="2600" dirty="0">
                <a:latin typeface="Arial" pitchFamily="34" charset="0"/>
                <a:cs typeface="Arial" pitchFamily="34" charset="0"/>
              </a:rPr>
              <a:t>地址“</a:t>
            </a:r>
            <a:r>
              <a:rPr lang="en-US" altLang="zh-CN" sz="2600" dirty="0">
                <a:latin typeface="Arial" pitchFamily="34" charset="0"/>
                <a:cs typeface="Arial" pitchFamily="34" charset="0"/>
              </a:rPr>
              <a:t>%</a:t>
            </a:r>
            <a:r>
              <a:rPr lang="en-US" altLang="zh-CN" sz="2600" dirty="0" err="1">
                <a:latin typeface="Arial" pitchFamily="34" charset="0"/>
                <a:cs typeface="Arial" pitchFamily="34" charset="0"/>
              </a:rPr>
              <a:t>d.%d.%d.%d</a:t>
            </a:r>
            <a:r>
              <a:rPr lang="zh-CN" altLang="en-US" sz="2600" dirty="0">
                <a:latin typeface="Arial" pitchFamily="34" charset="0"/>
                <a:cs typeface="Arial" pitchFamily="34" charset="0"/>
              </a:rPr>
              <a:t>”</a:t>
            </a:r>
            <a:endParaRPr lang="en-US" altLang="zh-CN" sz="2600" dirty="0">
              <a:latin typeface="Arial" pitchFamily="34" charset="0"/>
              <a:cs typeface="Arial" pitchFamily="34" charset="0"/>
            </a:endParaRPr>
          </a:p>
          <a:p>
            <a:pPr marL="457200" indent="-457200">
              <a:buFont typeface="Wingdings" panose="05000000000000000000" pitchFamily="2" charset="2"/>
              <a:buChar char="ü"/>
            </a:pPr>
            <a:r>
              <a:rPr lang="en-US" altLang="zh-CN" sz="2600" dirty="0">
                <a:solidFill>
                  <a:srgbClr val="C00000"/>
                </a:solidFill>
                <a:latin typeface="Arial" pitchFamily="34" charset="0"/>
                <a:cs typeface="Arial" pitchFamily="34" charset="0"/>
              </a:rPr>
              <a:t>public String </a:t>
            </a:r>
            <a:r>
              <a:rPr lang="en-US" altLang="zh-CN" sz="2600" dirty="0" err="1">
                <a:solidFill>
                  <a:srgbClr val="C00000"/>
                </a:solidFill>
                <a:latin typeface="Arial" pitchFamily="34" charset="0"/>
                <a:cs typeface="Arial" pitchFamily="34" charset="0"/>
              </a:rPr>
              <a:t>getHostName</a:t>
            </a:r>
            <a:r>
              <a:rPr lang="en-US" altLang="zh-CN" sz="2600" dirty="0">
                <a:solidFill>
                  <a:srgbClr val="C00000"/>
                </a:solidFill>
                <a:latin typeface="Arial" pitchFamily="34" charset="0"/>
                <a:cs typeface="Arial" pitchFamily="34" charset="0"/>
              </a:rPr>
              <a:t>()</a:t>
            </a:r>
          </a:p>
          <a:p>
            <a:r>
              <a:rPr lang="zh-CN" altLang="en-US" sz="2600" dirty="0">
                <a:latin typeface="Arial" pitchFamily="34" charset="0"/>
                <a:cs typeface="Arial" pitchFamily="34" charset="0"/>
              </a:rPr>
              <a:t>     获得本对象的机器名</a:t>
            </a:r>
            <a:endParaRPr lang="en-US" altLang="zh-CN" sz="2600" dirty="0">
              <a:latin typeface="Arial" pitchFamily="34" charset="0"/>
              <a:cs typeface="Arial"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12.2</a:t>
            </a:r>
            <a:r>
              <a:rPr lang="zh-CN" altLang="en-US" dirty="0"/>
              <a:t> 使用</a:t>
            </a:r>
            <a:r>
              <a:rPr lang="en-US" altLang="zh-CN" dirty="0" err="1"/>
              <a:t>IntetAddress</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395536" y="908720"/>
            <a:ext cx="8404643" cy="5760640"/>
          </a:xfrm>
          <a:prstGeom prst="rect">
            <a:avLst/>
          </a:prstGeom>
          <a:noFill/>
          <a:ln w="9525">
            <a:solidFill>
              <a:srgbClr val="FF0000"/>
            </a:solid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12.3 </a:t>
            </a:r>
            <a:r>
              <a:rPr lang="zh-CN" altLang="en-US" dirty="0"/>
              <a:t>统一资源定位器</a:t>
            </a:r>
          </a:p>
        </p:txBody>
      </p:sp>
      <p:sp>
        <p:nvSpPr>
          <p:cNvPr id="4" name="TextBox 3"/>
          <p:cNvSpPr txBox="1"/>
          <p:nvPr/>
        </p:nvSpPr>
        <p:spPr>
          <a:xfrm>
            <a:off x="323528" y="980728"/>
            <a:ext cx="8496944" cy="1887183"/>
          </a:xfrm>
          <a:prstGeom prst="rect">
            <a:avLst/>
          </a:prstGeom>
          <a:noFill/>
        </p:spPr>
        <p:txBody>
          <a:bodyPr wrap="square" rtlCol="0">
            <a:spAutoFit/>
          </a:bodyPr>
          <a:lstStyle/>
          <a:p>
            <a:pPr>
              <a:spcBef>
                <a:spcPts val="300"/>
              </a:spcBef>
              <a:spcAft>
                <a:spcPts val="300"/>
              </a:spcAft>
              <a:buFont typeface="Wingdings" pitchFamily="2" charset="2"/>
              <a:buChar char="n"/>
            </a:pPr>
            <a:r>
              <a:rPr lang="zh-CN" altLang="en-US" sz="2800" b="1" dirty="0">
                <a:solidFill>
                  <a:srgbClr val="FF0000"/>
                </a:solidFill>
                <a:latin typeface="Arial" pitchFamily="34" charset="0"/>
                <a:ea typeface="华文细黑" pitchFamily="2" charset="-122"/>
                <a:cs typeface="Arial" pitchFamily="34" charset="0"/>
              </a:rPr>
              <a:t> </a:t>
            </a:r>
            <a:r>
              <a:rPr lang="en-US" altLang="zh-CN" sz="2800" b="1" dirty="0">
                <a:solidFill>
                  <a:srgbClr val="FF0000"/>
                </a:solidFill>
                <a:latin typeface="Arial" pitchFamily="34" charset="0"/>
                <a:ea typeface="华文细黑" pitchFamily="2" charset="-122"/>
                <a:cs typeface="Arial" pitchFamily="34" charset="0"/>
              </a:rPr>
              <a:t>URL</a:t>
            </a:r>
            <a:r>
              <a:rPr lang="zh-CN" altLang="en-US" sz="2800" b="1" dirty="0">
                <a:solidFill>
                  <a:srgbClr val="FF0000"/>
                </a:solidFill>
                <a:latin typeface="Arial" pitchFamily="34" charset="0"/>
                <a:ea typeface="华文细黑" pitchFamily="2" charset="-122"/>
                <a:cs typeface="Arial" pitchFamily="34" charset="0"/>
              </a:rPr>
              <a:t>概念</a:t>
            </a:r>
            <a:endParaRPr lang="en-US" altLang="zh-CN" sz="2800" b="1" dirty="0">
              <a:solidFill>
                <a:srgbClr val="FF0000"/>
              </a:solidFill>
              <a:latin typeface="Arial" pitchFamily="34" charset="0"/>
              <a:ea typeface="华文细黑" pitchFamily="2" charset="-122"/>
              <a:cs typeface="Arial" pitchFamily="34" charset="0"/>
            </a:endParaRPr>
          </a:p>
          <a:p>
            <a:pPr>
              <a:spcBef>
                <a:spcPts val="300"/>
              </a:spcBef>
              <a:spcAft>
                <a:spcPts val="300"/>
              </a:spcAft>
              <a:buFont typeface="Wingdings" pitchFamily="2" charset="2"/>
              <a:buChar char="Ø"/>
            </a:pPr>
            <a:r>
              <a:rPr lang="en-US" altLang="zh-CN" sz="2600" b="1" dirty="0">
                <a:latin typeface="Arial" pitchFamily="34" charset="0"/>
                <a:ea typeface="华文细黑" pitchFamily="2" charset="-122"/>
                <a:cs typeface="Arial" pitchFamily="34" charset="0"/>
              </a:rPr>
              <a:t>URL</a:t>
            </a:r>
            <a:r>
              <a:rPr lang="zh-CN" altLang="en-US" sz="2600" b="1" dirty="0">
                <a:latin typeface="Arial" pitchFamily="34" charset="0"/>
                <a:ea typeface="华文细黑" pitchFamily="2" charset="-122"/>
                <a:cs typeface="Arial" pitchFamily="34" charset="0"/>
              </a:rPr>
              <a:t>表示</a:t>
            </a:r>
            <a:r>
              <a:rPr lang="en-US" altLang="zh-CN" sz="2600" b="1" dirty="0">
                <a:latin typeface="Arial" pitchFamily="34" charset="0"/>
                <a:ea typeface="华文细黑" pitchFamily="2" charset="-122"/>
                <a:cs typeface="Arial" pitchFamily="34" charset="0"/>
              </a:rPr>
              <a:t>Internet</a:t>
            </a:r>
            <a:r>
              <a:rPr lang="zh-CN" altLang="en-US" sz="2600" b="1" dirty="0">
                <a:latin typeface="Arial" pitchFamily="34" charset="0"/>
                <a:ea typeface="华文细黑" pitchFamily="2" charset="-122"/>
                <a:cs typeface="Arial" pitchFamily="34" charset="0"/>
              </a:rPr>
              <a:t>上某种资源的地址。</a:t>
            </a:r>
            <a:endParaRPr lang="en-US" altLang="zh-CN" sz="2600" b="1" dirty="0">
              <a:latin typeface="Arial" pitchFamily="34" charset="0"/>
              <a:ea typeface="华文细黑" pitchFamily="2" charset="-122"/>
              <a:cs typeface="Arial" pitchFamily="34" charset="0"/>
            </a:endParaRPr>
          </a:p>
          <a:p>
            <a:pPr>
              <a:spcBef>
                <a:spcPts val="300"/>
              </a:spcBef>
              <a:spcAft>
                <a:spcPts val="300"/>
              </a:spcAft>
              <a:buFont typeface="Wingdings" pitchFamily="2" charset="2"/>
              <a:buChar char="Ø"/>
            </a:pPr>
            <a:r>
              <a:rPr lang="zh-CN" altLang="en-US" sz="2600" b="1" dirty="0">
                <a:latin typeface="Arial" pitchFamily="34" charset="0"/>
                <a:ea typeface="华文细黑" pitchFamily="2" charset="-122"/>
                <a:cs typeface="Arial" pitchFamily="34" charset="0"/>
              </a:rPr>
              <a:t>一个</a:t>
            </a:r>
            <a:r>
              <a:rPr lang="en-US" altLang="zh-CN" sz="2600" b="1" dirty="0">
                <a:latin typeface="Arial" pitchFamily="34" charset="0"/>
                <a:ea typeface="华文细黑" pitchFamily="2" charset="-122"/>
                <a:cs typeface="Arial" pitchFamily="34" charset="0"/>
              </a:rPr>
              <a:t>URL</a:t>
            </a:r>
            <a:r>
              <a:rPr lang="zh-CN" altLang="en-US" sz="2600" b="1" dirty="0">
                <a:latin typeface="Arial" pitchFamily="34" charset="0"/>
                <a:ea typeface="华文细黑" pitchFamily="2" charset="-122"/>
                <a:cs typeface="Arial" pitchFamily="34" charset="0"/>
              </a:rPr>
              <a:t>的语法格式如下：</a:t>
            </a:r>
          </a:p>
          <a:p>
            <a:pPr marL="365760" lvl="0" indent="-256032" algn="just">
              <a:lnSpc>
                <a:spcPct val="80000"/>
              </a:lnSpc>
              <a:spcBef>
                <a:spcPts val="400"/>
              </a:spcBef>
              <a:buClr>
                <a:schemeClr val="accent1"/>
              </a:buClr>
              <a:buSzPct val="68000"/>
              <a:defRPr/>
            </a:pPr>
            <a:r>
              <a:rPr lang="zh-CN" altLang="en-US" sz="2600" b="1" dirty="0">
                <a:solidFill>
                  <a:srgbClr val="C00000"/>
                </a:solidFill>
                <a:latin typeface="Arial" pitchFamily="34" charset="0"/>
                <a:ea typeface="华文细黑" pitchFamily="2" charset="-122"/>
                <a:cs typeface="Arial" pitchFamily="34" charset="0"/>
              </a:rPr>
              <a:t>  </a:t>
            </a:r>
            <a:r>
              <a:rPr lang="en-US" altLang="zh-CN" sz="2600" b="1" dirty="0">
                <a:solidFill>
                  <a:srgbClr val="C00000"/>
                </a:solidFill>
                <a:latin typeface="Arial" pitchFamily="34" charset="0"/>
                <a:ea typeface="华文细黑" pitchFamily="2" charset="-122"/>
                <a:cs typeface="Arial" pitchFamily="34" charset="0"/>
              </a:rPr>
              <a:t>&lt;protocol&gt;://&lt;</a:t>
            </a:r>
            <a:r>
              <a:rPr lang="en-US" altLang="zh-CN" sz="2600" b="1" dirty="0" err="1">
                <a:solidFill>
                  <a:srgbClr val="C00000"/>
                </a:solidFill>
                <a:latin typeface="Arial" pitchFamily="34" charset="0"/>
                <a:ea typeface="华文细黑" pitchFamily="2" charset="-122"/>
                <a:cs typeface="Arial" pitchFamily="34" charset="0"/>
              </a:rPr>
              <a:t>host:port</a:t>
            </a:r>
            <a:r>
              <a:rPr lang="en-US" altLang="zh-CN" sz="2600" b="1" dirty="0">
                <a:solidFill>
                  <a:srgbClr val="C00000"/>
                </a:solidFill>
                <a:latin typeface="Arial" pitchFamily="34" charset="0"/>
                <a:ea typeface="华文细黑" pitchFamily="2" charset="-122"/>
                <a:cs typeface="Arial" pitchFamily="34" charset="0"/>
              </a:rPr>
              <a:t>&gt;/filename/reference</a:t>
            </a:r>
          </a:p>
        </p:txBody>
      </p:sp>
      <p:sp>
        <p:nvSpPr>
          <p:cNvPr id="5" name="TextBox 4"/>
          <p:cNvSpPr txBox="1"/>
          <p:nvPr/>
        </p:nvSpPr>
        <p:spPr>
          <a:xfrm>
            <a:off x="467544" y="2992884"/>
            <a:ext cx="7992888" cy="2308324"/>
          </a:xfrm>
          <a:prstGeom prst="rect">
            <a:avLst/>
          </a:prstGeom>
          <a:noFill/>
        </p:spPr>
        <p:txBody>
          <a:bodyPr wrap="square" rtlCol="0">
            <a:spAutoFit/>
          </a:bodyPr>
          <a:lstStyle/>
          <a:p>
            <a:pPr>
              <a:buFont typeface="Wingdings" pitchFamily="2" charset="2"/>
              <a:buChar char="ü"/>
            </a:pPr>
            <a:r>
              <a:rPr lang="en-US" altLang="zh-CN" sz="2400" dirty="0">
                <a:latin typeface="Arial" pitchFamily="34" charset="0"/>
                <a:ea typeface="华文细黑" pitchFamily="2" charset="-122"/>
                <a:cs typeface="Arial" pitchFamily="34" charset="0"/>
              </a:rPr>
              <a:t>protocol</a:t>
            </a:r>
            <a:r>
              <a:rPr lang="zh-CN" altLang="en-US" sz="2400" dirty="0">
                <a:latin typeface="Arial" pitchFamily="34" charset="0"/>
                <a:ea typeface="华文细黑" pitchFamily="2" charset="-122"/>
                <a:cs typeface="Arial" pitchFamily="34" charset="0"/>
              </a:rPr>
              <a:t>：用来表示所要获取资源的传输协议，如：</a:t>
            </a:r>
            <a:r>
              <a:rPr lang="en-US" altLang="zh-CN" sz="2400" dirty="0">
                <a:latin typeface="Arial" pitchFamily="34" charset="0"/>
                <a:ea typeface="华文细黑" pitchFamily="2" charset="-122"/>
                <a:cs typeface="Arial" pitchFamily="34" charset="0"/>
              </a:rPr>
              <a:t>http</a:t>
            </a:r>
            <a:r>
              <a:rPr lang="zh-CN" altLang="en-US" sz="2400" dirty="0">
                <a:latin typeface="Arial" pitchFamily="34" charset="0"/>
                <a:ea typeface="华文细黑" pitchFamily="2" charset="-122"/>
                <a:cs typeface="Arial" pitchFamily="34" charset="0"/>
              </a:rPr>
              <a:t>、</a:t>
            </a:r>
            <a:r>
              <a:rPr lang="en-US" altLang="zh-CN" sz="2400" dirty="0">
                <a:latin typeface="Arial" pitchFamily="34" charset="0"/>
                <a:ea typeface="华文细黑" pitchFamily="2" charset="-122"/>
                <a:cs typeface="Arial" pitchFamily="34" charset="0"/>
              </a:rPr>
              <a:t>ftp</a:t>
            </a:r>
            <a:r>
              <a:rPr lang="zh-CN" altLang="en-US" sz="2400" dirty="0">
                <a:latin typeface="Arial" pitchFamily="34" charset="0"/>
                <a:ea typeface="华文细黑" pitchFamily="2" charset="-122"/>
                <a:cs typeface="Arial" pitchFamily="34" charset="0"/>
              </a:rPr>
              <a:t>、</a:t>
            </a:r>
            <a:r>
              <a:rPr lang="en-US" altLang="zh-CN" sz="2400" dirty="0">
                <a:latin typeface="Arial" pitchFamily="34" charset="0"/>
                <a:ea typeface="华文细黑" pitchFamily="2" charset="-122"/>
                <a:cs typeface="Arial" pitchFamily="34" charset="0"/>
              </a:rPr>
              <a:t>file</a:t>
            </a:r>
            <a:r>
              <a:rPr lang="zh-CN" altLang="en-US" sz="2400" dirty="0">
                <a:latin typeface="Arial" pitchFamily="34" charset="0"/>
                <a:ea typeface="华文细黑" pitchFamily="2" charset="-122"/>
                <a:cs typeface="Arial" pitchFamily="34" charset="0"/>
              </a:rPr>
              <a:t>等。</a:t>
            </a:r>
            <a:endParaRPr lang="en-US" altLang="zh-CN" sz="2400" dirty="0">
              <a:latin typeface="Arial" pitchFamily="34" charset="0"/>
              <a:ea typeface="华文细黑" pitchFamily="2" charset="-122"/>
              <a:cs typeface="Arial" pitchFamily="34" charset="0"/>
            </a:endParaRPr>
          </a:p>
          <a:p>
            <a:pPr>
              <a:buFont typeface="Wingdings" pitchFamily="2" charset="2"/>
              <a:buChar char="ü"/>
            </a:pPr>
            <a:r>
              <a:rPr lang="en-US" altLang="zh-CN" sz="2400" dirty="0">
                <a:latin typeface="Arial" pitchFamily="34" charset="0"/>
                <a:ea typeface="华文细黑" pitchFamily="2" charset="-122"/>
                <a:cs typeface="Arial" pitchFamily="34" charset="0"/>
              </a:rPr>
              <a:t>host</a:t>
            </a:r>
            <a:r>
              <a:rPr lang="zh-CN" altLang="en-US" sz="2400" dirty="0">
                <a:latin typeface="Arial" pitchFamily="34" charset="0"/>
                <a:ea typeface="华文细黑" pitchFamily="2" charset="-122"/>
                <a:cs typeface="Arial" pitchFamily="34" charset="0"/>
              </a:rPr>
              <a:t>：用来指示资源所在的主机。</a:t>
            </a:r>
            <a:endParaRPr lang="en-US" altLang="zh-CN" sz="2400" dirty="0">
              <a:latin typeface="Arial" pitchFamily="34" charset="0"/>
              <a:ea typeface="华文细黑" pitchFamily="2" charset="-122"/>
              <a:cs typeface="Arial" pitchFamily="34" charset="0"/>
            </a:endParaRPr>
          </a:p>
          <a:p>
            <a:pPr>
              <a:buFont typeface="Wingdings" pitchFamily="2" charset="2"/>
              <a:buChar char="ü"/>
            </a:pPr>
            <a:r>
              <a:rPr lang="en-US" altLang="zh-CN" sz="2400" dirty="0">
                <a:latin typeface="Arial" pitchFamily="34" charset="0"/>
                <a:ea typeface="华文细黑" pitchFamily="2" charset="-122"/>
                <a:cs typeface="Arial" pitchFamily="34" charset="0"/>
              </a:rPr>
              <a:t>port</a:t>
            </a:r>
            <a:r>
              <a:rPr lang="zh-CN" altLang="en-US" sz="2400" dirty="0">
                <a:latin typeface="Arial" pitchFamily="34" charset="0"/>
                <a:ea typeface="华文细黑" pitchFamily="2" charset="-122"/>
                <a:cs typeface="Arial" pitchFamily="34" charset="0"/>
              </a:rPr>
              <a:t>：用来指示连接时所使用的通信端口号。</a:t>
            </a:r>
            <a:endParaRPr lang="en-US" altLang="zh-CN" sz="2400" dirty="0">
              <a:latin typeface="Arial" pitchFamily="34" charset="0"/>
              <a:ea typeface="华文细黑" pitchFamily="2" charset="-122"/>
              <a:cs typeface="Arial" pitchFamily="34" charset="0"/>
            </a:endParaRPr>
          </a:p>
          <a:p>
            <a:pPr>
              <a:buFont typeface="Wingdings" pitchFamily="2" charset="2"/>
              <a:buChar char="ü"/>
            </a:pPr>
            <a:r>
              <a:rPr lang="en-US" altLang="zh-CN" sz="2400" dirty="0">
                <a:latin typeface="Arial" pitchFamily="34" charset="0"/>
                <a:ea typeface="华文细黑" pitchFamily="2" charset="-122"/>
                <a:cs typeface="Arial" pitchFamily="34" charset="0"/>
              </a:rPr>
              <a:t>filename</a:t>
            </a:r>
            <a:r>
              <a:rPr lang="zh-CN" altLang="en-US" sz="2400" dirty="0">
                <a:latin typeface="Arial" pitchFamily="34" charset="0"/>
                <a:ea typeface="华文细黑" pitchFamily="2" charset="-122"/>
                <a:cs typeface="Arial" pitchFamily="34" charset="0"/>
              </a:rPr>
              <a:t>：用来指示该资源在主机的完整文件名。</a:t>
            </a:r>
            <a:endParaRPr lang="en-US" altLang="zh-CN" sz="2400" dirty="0">
              <a:latin typeface="Arial" pitchFamily="34" charset="0"/>
              <a:ea typeface="华文细黑" pitchFamily="2" charset="-122"/>
              <a:cs typeface="Arial" pitchFamily="34" charset="0"/>
            </a:endParaRPr>
          </a:p>
          <a:p>
            <a:pPr>
              <a:buFont typeface="Wingdings" pitchFamily="2" charset="2"/>
              <a:buChar char="ü"/>
            </a:pPr>
            <a:r>
              <a:rPr lang="en-US" altLang="zh-CN" sz="2400" dirty="0">
                <a:latin typeface="Arial" pitchFamily="34" charset="0"/>
                <a:ea typeface="华文细黑" pitchFamily="2" charset="-122"/>
                <a:cs typeface="Arial" pitchFamily="34" charset="0"/>
              </a:rPr>
              <a:t>reference</a:t>
            </a:r>
            <a:r>
              <a:rPr lang="zh-CN" altLang="en-US" sz="2400" dirty="0">
                <a:latin typeface="Arial" pitchFamily="34" charset="0"/>
                <a:ea typeface="华文细黑" pitchFamily="2" charset="-122"/>
                <a:cs typeface="Arial" pitchFamily="34" charset="0"/>
              </a:rPr>
              <a:t>：指示资源中的某个特定位置。</a:t>
            </a:r>
            <a:endParaRPr lang="en-US" altLang="zh-CN" sz="240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12.3 </a:t>
            </a:r>
            <a:r>
              <a:rPr lang="zh-CN" altLang="en-US" dirty="0"/>
              <a:t>统一资源定位器</a:t>
            </a:r>
          </a:p>
        </p:txBody>
      </p:sp>
      <p:sp>
        <p:nvSpPr>
          <p:cNvPr id="4" name="TextBox 3"/>
          <p:cNvSpPr txBox="1"/>
          <p:nvPr/>
        </p:nvSpPr>
        <p:spPr>
          <a:xfrm>
            <a:off x="323528" y="980728"/>
            <a:ext cx="8496944" cy="523220"/>
          </a:xfrm>
          <a:prstGeom prst="rect">
            <a:avLst/>
          </a:prstGeom>
          <a:noFill/>
        </p:spPr>
        <p:txBody>
          <a:bodyPr wrap="square" rtlCol="0">
            <a:spAutoFit/>
          </a:bodyPr>
          <a:lstStyle/>
          <a:p>
            <a:pPr>
              <a:spcBef>
                <a:spcPts val="300"/>
              </a:spcBef>
              <a:spcAft>
                <a:spcPts val="300"/>
              </a:spcAft>
              <a:buFont typeface="Wingdings" pitchFamily="2" charset="2"/>
              <a:buChar char="n"/>
            </a:pPr>
            <a:r>
              <a:rPr lang="zh-CN" altLang="en-US" sz="2800" b="1" dirty="0">
                <a:solidFill>
                  <a:srgbClr val="FF0000"/>
                </a:solidFill>
                <a:latin typeface="Arial" pitchFamily="34" charset="0"/>
                <a:ea typeface="华文细黑" pitchFamily="2" charset="-122"/>
                <a:cs typeface="Arial" pitchFamily="34" charset="0"/>
              </a:rPr>
              <a:t> </a:t>
            </a:r>
            <a:r>
              <a:rPr lang="en-US" altLang="zh-CN" sz="2800" b="1" dirty="0">
                <a:solidFill>
                  <a:srgbClr val="FF0000"/>
                </a:solidFill>
                <a:latin typeface="Arial" pitchFamily="34" charset="0"/>
                <a:ea typeface="华文细黑" pitchFamily="2" charset="-122"/>
                <a:cs typeface="Arial" pitchFamily="34" charset="0"/>
              </a:rPr>
              <a:t>URL</a:t>
            </a:r>
            <a:r>
              <a:rPr lang="zh-CN" altLang="en-US" sz="2800" b="1" dirty="0">
                <a:solidFill>
                  <a:srgbClr val="FF0000"/>
                </a:solidFill>
                <a:latin typeface="Arial" pitchFamily="34" charset="0"/>
                <a:ea typeface="华文细黑" pitchFamily="2" charset="-122"/>
                <a:cs typeface="Arial" pitchFamily="34" charset="0"/>
              </a:rPr>
              <a:t>的构造方法</a:t>
            </a:r>
            <a:endParaRPr lang="en-US" altLang="zh-CN" sz="2800" b="1" dirty="0">
              <a:solidFill>
                <a:srgbClr val="FF0000"/>
              </a:solidFill>
              <a:latin typeface="Arial" pitchFamily="34" charset="0"/>
              <a:ea typeface="华文细黑" pitchFamily="2" charset="-122"/>
              <a:cs typeface="Arial" pitchFamily="34" charset="0"/>
            </a:endParaRPr>
          </a:p>
        </p:txBody>
      </p:sp>
      <p:sp>
        <p:nvSpPr>
          <p:cNvPr id="6" name="TextBox 5"/>
          <p:cNvSpPr txBox="1"/>
          <p:nvPr/>
        </p:nvSpPr>
        <p:spPr>
          <a:xfrm>
            <a:off x="467544" y="1556792"/>
            <a:ext cx="8280920" cy="892552"/>
          </a:xfrm>
          <a:prstGeom prst="rect">
            <a:avLst/>
          </a:prstGeom>
          <a:noFill/>
        </p:spPr>
        <p:txBody>
          <a:bodyPr wrap="square" rtlCol="0">
            <a:spAutoFit/>
          </a:bodyPr>
          <a:lstStyle/>
          <a:p>
            <a:pPr>
              <a:buFont typeface="Wingdings" pitchFamily="2" charset="2"/>
              <a:buChar char="ü"/>
            </a:pPr>
            <a:r>
              <a:rPr lang="en-US" altLang="zh-CN" sz="2600" dirty="0">
                <a:solidFill>
                  <a:srgbClr val="C00000"/>
                </a:solidFill>
                <a:latin typeface="Arial" pitchFamily="34" charset="0"/>
                <a:cs typeface="Arial" pitchFamily="34" charset="0"/>
              </a:rPr>
              <a:t>public URL(String</a:t>
            </a:r>
            <a:r>
              <a:rPr lang="zh-CN" altLang="en-US" sz="2600" dirty="0">
                <a:solidFill>
                  <a:srgbClr val="C00000"/>
                </a:solidFill>
                <a:latin typeface="Arial" pitchFamily="34" charset="0"/>
                <a:cs typeface="Arial" pitchFamily="34" charset="0"/>
              </a:rPr>
              <a:t> </a:t>
            </a:r>
            <a:r>
              <a:rPr lang="en-US" altLang="zh-CN" sz="2600" dirty="0">
                <a:solidFill>
                  <a:srgbClr val="C00000"/>
                </a:solidFill>
                <a:latin typeface="Arial" pitchFamily="34" charset="0"/>
                <a:cs typeface="Arial" pitchFamily="34" charset="0"/>
              </a:rPr>
              <a:t>spec);</a:t>
            </a:r>
            <a:r>
              <a:rPr lang="zh-CN" altLang="en-US" sz="2600" dirty="0">
                <a:solidFill>
                  <a:srgbClr val="C00000"/>
                </a:solidFill>
                <a:latin typeface="Arial" pitchFamily="34" charset="0"/>
                <a:cs typeface="Arial" pitchFamily="34" charset="0"/>
              </a:rPr>
              <a:t> </a:t>
            </a:r>
            <a:endParaRPr lang="en-US" altLang="zh-CN" sz="2600" dirty="0">
              <a:solidFill>
                <a:srgbClr val="C00000"/>
              </a:solidFill>
              <a:latin typeface="Arial" pitchFamily="34" charset="0"/>
              <a:cs typeface="Arial" pitchFamily="34" charset="0"/>
            </a:endParaRPr>
          </a:p>
          <a:p>
            <a:r>
              <a:rPr lang="en-US" altLang="zh-CN" sz="2600" b="1" dirty="0">
                <a:latin typeface="Arial" pitchFamily="34" charset="0"/>
                <a:ea typeface="华文楷体" pitchFamily="2" charset="-122"/>
                <a:cs typeface="Arial" pitchFamily="34" charset="0"/>
              </a:rPr>
              <a:t>spec</a:t>
            </a:r>
            <a:r>
              <a:rPr lang="zh-CN" altLang="en-US" sz="2600" b="1" dirty="0">
                <a:latin typeface="Arial" pitchFamily="34" charset="0"/>
                <a:ea typeface="华文楷体" pitchFamily="2" charset="-122"/>
                <a:cs typeface="Arial" pitchFamily="34" charset="0"/>
              </a:rPr>
              <a:t>是一个完整的可在浏览器看的</a:t>
            </a:r>
            <a:r>
              <a:rPr lang="en-US" altLang="zh-CN" sz="2600" b="1" dirty="0">
                <a:latin typeface="Arial" pitchFamily="34" charset="0"/>
                <a:ea typeface="华文楷体" pitchFamily="2" charset="-122"/>
                <a:cs typeface="Arial" pitchFamily="34" charset="0"/>
              </a:rPr>
              <a:t>URL</a:t>
            </a:r>
            <a:r>
              <a:rPr lang="zh-CN" altLang="en-US" sz="2600" b="1" dirty="0">
                <a:latin typeface="Arial" pitchFamily="34" charset="0"/>
                <a:ea typeface="华文楷体" pitchFamily="2" charset="-122"/>
                <a:cs typeface="Arial" pitchFamily="34" charset="0"/>
              </a:rPr>
              <a:t>地址。例如：</a:t>
            </a:r>
            <a:endParaRPr lang="en-US" altLang="zh-CN" sz="2600" b="1" dirty="0">
              <a:latin typeface="Arial" pitchFamily="34" charset="0"/>
              <a:ea typeface="华文楷体" pitchFamily="2" charset="-122"/>
              <a:cs typeface="Arial" pitchFamily="34" charset="0"/>
            </a:endParaRPr>
          </a:p>
        </p:txBody>
      </p:sp>
      <p:sp>
        <p:nvSpPr>
          <p:cNvPr id="8" name="TextBox 7"/>
          <p:cNvSpPr txBox="1"/>
          <p:nvPr/>
        </p:nvSpPr>
        <p:spPr>
          <a:xfrm>
            <a:off x="611560" y="2535287"/>
            <a:ext cx="6480720" cy="461665"/>
          </a:xfrm>
          <a:prstGeom prst="rect">
            <a:avLst/>
          </a:prstGeom>
          <a:solidFill>
            <a:srgbClr val="FFFFCC"/>
          </a:solidFill>
        </p:spPr>
        <p:txBody>
          <a:bodyPr wrap="square" rtlCol="0">
            <a:spAutoFit/>
          </a:bodyPr>
          <a:lstStyle/>
          <a:p>
            <a:r>
              <a:rPr lang="en-US" altLang="zh-CN" sz="2400" dirty="0">
                <a:latin typeface="Arial" pitchFamily="34" charset="0"/>
                <a:cs typeface="Arial" pitchFamily="34" charset="0"/>
              </a:rPr>
              <a:t>URL</a:t>
            </a:r>
            <a:r>
              <a:rPr lang="zh-CN" altLang="en-US" sz="2400" dirty="0">
                <a:latin typeface="Arial" pitchFamily="34" charset="0"/>
                <a:cs typeface="Arial" pitchFamily="34" charset="0"/>
              </a:rPr>
              <a:t>  </a:t>
            </a:r>
            <a:r>
              <a:rPr lang="en-US" altLang="zh-CN" sz="2400" dirty="0">
                <a:latin typeface="Arial" pitchFamily="34" charset="0"/>
                <a:cs typeface="Arial" pitchFamily="34" charset="0"/>
              </a:rPr>
              <a:t>u=new</a:t>
            </a:r>
            <a:r>
              <a:rPr lang="zh-CN" altLang="en-US" sz="2400" dirty="0">
                <a:latin typeface="Arial" pitchFamily="34" charset="0"/>
                <a:cs typeface="Arial" pitchFamily="34" charset="0"/>
              </a:rPr>
              <a:t> </a:t>
            </a:r>
            <a:r>
              <a:rPr lang="en-US" altLang="zh-CN" sz="2400" dirty="0">
                <a:latin typeface="Arial" pitchFamily="34" charset="0"/>
                <a:cs typeface="Arial" pitchFamily="34" charset="0"/>
              </a:rPr>
              <a:t>URL(“http://www.hitwh.edu.cn ”);</a:t>
            </a:r>
          </a:p>
        </p:txBody>
      </p:sp>
      <p:sp>
        <p:nvSpPr>
          <p:cNvPr id="9" name="TextBox 8"/>
          <p:cNvSpPr txBox="1"/>
          <p:nvPr/>
        </p:nvSpPr>
        <p:spPr>
          <a:xfrm>
            <a:off x="467544" y="3212976"/>
            <a:ext cx="8208912" cy="1292662"/>
          </a:xfrm>
          <a:prstGeom prst="rect">
            <a:avLst/>
          </a:prstGeom>
          <a:noFill/>
        </p:spPr>
        <p:txBody>
          <a:bodyPr wrap="square" rtlCol="0">
            <a:spAutoFit/>
          </a:bodyPr>
          <a:lstStyle/>
          <a:p>
            <a:pPr>
              <a:buFont typeface="Wingdings" pitchFamily="2" charset="2"/>
              <a:buChar char="ü"/>
            </a:pPr>
            <a:r>
              <a:rPr lang="en-US" altLang="zh-CN" sz="2600" dirty="0">
                <a:solidFill>
                  <a:srgbClr val="C00000"/>
                </a:solidFill>
                <a:latin typeface="Arial" pitchFamily="34" charset="0"/>
                <a:cs typeface="Arial" pitchFamily="34" charset="0"/>
              </a:rPr>
              <a:t>public URL(URL</a:t>
            </a:r>
            <a:r>
              <a:rPr lang="zh-CN" altLang="en-US" sz="2600" dirty="0">
                <a:solidFill>
                  <a:srgbClr val="C00000"/>
                </a:solidFill>
                <a:latin typeface="Arial" pitchFamily="34" charset="0"/>
                <a:cs typeface="Arial" pitchFamily="34" charset="0"/>
              </a:rPr>
              <a:t> </a:t>
            </a:r>
            <a:r>
              <a:rPr lang="en-US" altLang="zh-CN" sz="2600" dirty="0">
                <a:solidFill>
                  <a:srgbClr val="C00000"/>
                </a:solidFill>
                <a:latin typeface="Arial" pitchFamily="34" charset="0"/>
                <a:cs typeface="Arial" pitchFamily="34" charset="0"/>
              </a:rPr>
              <a:t>context, String spec); </a:t>
            </a:r>
          </a:p>
          <a:p>
            <a:r>
              <a:rPr lang="zh-CN" altLang="en-US" sz="2600" b="1" dirty="0">
                <a:latin typeface="Arial" pitchFamily="34" charset="0"/>
                <a:ea typeface="华文楷体" pitchFamily="2" charset="-122"/>
                <a:cs typeface="Arial" pitchFamily="34" charset="0"/>
              </a:rPr>
              <a:t>基于一个已有的</a:t>
            </a:r>
            <a:r>
              <a:rPr lang="en-US" altLang="zh-CN" sz="2600" b="1" dirty="0">
                <a:latin typeface="Arial" pitchFamily="34" charset="0"/>
                <a:ea typeface="华文楷体" pitchFamily="2" charset="-122"/>
                <a:cs typeface="Arial" pitchFamily="34" charset="0"/>
              </a:rPr>
              <a:t>URL</a:t>
            </a:r>
            <a:r>
              <a:rPr lang="zh-CN" altLang="en-US" sz="2600" b="1" dirty="0">
                <a:latin typeface="Arial" pitchFamily="34" charset="0"/>
                <a:ea typeface="华文楷体" pitchFamily="2" charset="-122"/>
                <a:cs typeface="Arial" pitchFamily="34" charset="0"/>
              </a:rPr>
              <a:t>对象创建一个新的</a:t>
            </a:r>
            <a:r>
              <a:rPr lang="en-US" altLang="zh-CN" sz="2600" b="1" dirty="0">
                <a:latin typeface="Arial" pitchFamily="34" charset="0"/>
                <a:ea typeface="华文楷体" pitchFamily="2" charset="-122"/>
                <a:cs typeface="Arial" pitchFamily="34" charset="0"/>
              </a:rPr>
              <a:t>URL</a:t>
            </a:r>
            <a:r>
              <a:rPr lang="zh-CN" altLang="en-US" sz="2600" b="1" dirty="0">
                <a:latin typeface="Arial" pitchFamily="34" charset="0"/>
                <a:ea typeface="华文楷体" pitchFamily="2" charset="-122"/>
                <a:cs typeface="Arial" pitchFamily="34" charset="0"/>
              </a:rPr>
              <a:t>对象，多用于访问同一个主机上不同的路径文件。例如：</a:t>
            </a:r>
            <a:endParaRPr lang="en-US" altLang="zh-CN" sz="2600" b="1" dirty="0">
              <a:latin typeface="Arial" pitchFamily="34" charset="0"/>
              <a:ea typeface="华文楷体" pitchFamily="2" charset="-122"/>
              <a:cs typeface="Arial" pitchFamily="34" charset="0"/>
            </a:endParaRPr>
          </a:p>
        </p:txBody>
      </p:sp>
      <p:sp>
        <p:nvSpPr>
          <p:cNvPr id="10" name="TextBox 9"/>
          <p:cNvSpPr txBox="1"/>
          <p:nvPr/>
        </p:nvSpPr>
        <p:spPr>
          <a:xfrm>
            <a:off x="539552" y="4581128"/>
            <a:ext cx="8064896" cy="1200329"/>
          </a:xfrm>
          <a:prstGeom prst="rect">
            <a:avLst/>
          </a:prstGeom>
          <a:solidFill>
            <a:srgbClr val="FFFFCC"/>
          </a:solidFill>
        </p:spPr>
        <p:txBody>
          <a:bodyPr wrap="square" rtlCol="0">
            <a:spAutoFit/>
          </a:bodyPr>
          <a:lstStyle/>
          <a:p>
            <a:r>
              <a:rPr lang="en-US" altLang="zh-CN" sz="2400" dirty="0">
                <a:latin typeface="Arial" pitchFamily="34" charset="0"/>
                <a:cs typeface="Arial" pitchFamily="34" charset="0"/>
              </a:rPr>
              <a:t>URL</a:t>
            </a:r>
            <a:r>
              <a:rPr lang="zh-CN" altLang="en-US" sz="2400" dirty="0">
                <a:latin typeface="Arial" pitchFamily="34" charset="0"/>
                <a:cs typeface="Arial" pitchFamily="34" charset="0"/>
              </a:rPr>
              <a:t>  </a:t>
            </a:r>
            <a:r>
              <a:rPr lang="en-US" altLang="zh-CN" sz="2400" dirty="0">
                <a:latin typeface="Arial" pitchFamily="34" charset="0"/>
                <a:cs typeface="Arial" pitchFamily="34" charset="0"/>
              </a:rPr>
              <a:t>u=new</a:t>
            </a:r>
            <a:r>
              <a:rPr lang="zh-CN" altLang="en-US" sz="2400" dirty="0">
                <a:latin typeface="Arial" pitchFamily="34" charset="0"/>
                <a:cs typeface="Arial" pitchFamily="34" charset="0"/>
              </a:rPr>
              <a:t> </a:t>
            </a:r>
            <a:r>
              <a:rPr lang="en-US" altLang="zh-CN" sz="2400" dirty="0">
                <a:latin typeface="Arial" pitchFamily="34" charset="0"/>
                <a:cs typeface="Arial" pitchFamily="34" charset="0"/>
              </a:rPr>
              <a:t>URL(“http://news.hitwh.edu.cn ”);</a:t>
            </a:r>
          </a:p>
          <a:p>
            <a:r>
              <a:rPr lang="en-US" altLang="zh-CN" sz="2400" dirty="0">
                <a:latin typeface="Arial" pitchFamily="34" charset="0"/>
                <a:cs typeface="Arial" pitchFamily="34" charset="0"/>
              </a:rPr>
              <a:t>URL</a:t>
            </a:r>
            <a:r>
              <a:rPr lang="zh-CN" altLang="en-US" sz="2400" dirty="0">
                <a:latin typeface="Arial" pitchFamily="34" charset="0"/>
                <a:cs typeface="Arial" pitchFamily="34" charset="0"/>
              </a:rPr>
              <a:t>  </a:t>
            </a:r>
            <a:r>
              <a:rPr lang="en-US" altLang="zh-CN" sz="2400" dirty="0">
                <a:latin typeface="Arial" pitchFamily="34" charset="0"/>
                <a:cs typeface="Arial" pitchFamily="34" charset="0"/>
              </a:rPr>
              <a:t>u1=new</a:t>
            </a:r>
            <a:r>
              <a:rPr lang="zh-CN" altLang="en-US" sz="2400" dirty="0">
                <a:latin typeface="Arial" pitchFamily="34" charset="0"/>
                <a:cs typeface="Arial" pitchFamily="34" charset="0"/>
              </a:rPr>
              <a:t> </a:t>
            </a:r>
            <a:r>
              <a:rPr lang="en-US" altLang="zh-CN" sz="2400" dirty="0">
                <a:latin typeface="Arial" pitchFamily="34" charset="0"/>
                <a:cs typeface="Arial" pitchFamily="34" charset="0"/>
              </a:rPr>
              <a:t>URL(u, “</a:t>
            </a:r>
            <a:r>
              <a:rPr lang="en-US" altLang="zh-CN" sz="2400" dirty="0" err="1">
                <a:latin typeface="Arial" pitchFamily="34" charset="0"/>
                <a:cs typeface="Arial" pitchFamily="34" charset="0"/>
              </a:rPr>
              <a:t>news_show.asp?id</a:t>
            </a:r>
            <a:r>
              <a:rPr lang="en-US" altLang="zh-CN" sz="2400" dirty="0">
                <a:latin typeface="Arial" pitchFamily="34" charset="0"/>
                <a:cs typeface="Arial" pitchFamily="34" charset="0"/>
              </a:rPr>
              <a:t>=17980”);</a:t>
            </a:r>
          </a:p>
          <a:p>
            <a:r>
              <a:rPr lang="en-US" altLang="zh-CN" sz="2400" dirty="0">
                <a:latin typeface="Arial" pitchFamily="34" charset="0"/>
                <a:cs typeface="Arial" pitchFamily="34" charset="0"/>
              </a:rPr>
              <a:t>URL u2=new URL(u, “</a:t>
            </a:r>
            <a:r>
              <a:rPr lang="en-US" altLang="zh-CN" sz="2400" dirty="0" err="1">
                <a:latin typeface="Arial" pitchFamily="34" charset="0"/>
                <a:cs typeface="Arial" pitchFamily="34" charset="0"/>
              </a:rPr>
              <a:t>news_show.asp?id</a:t>
            </a:r>
            <a:r>
              <a:rPr lang="en-US" altLang="zh-CN" sz="2400" dirty="0">
                <a:latin typeface="Arial" pitchFamily="34" charset="0"/>
                <a:cs typeface="Arial" pitchFamily="34" charset="0"/>
              </a:rPr>
              <a:t>=17994”)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12.3 </a:t>
            </a:r>
            <a:r>
              <a:rPr lang="zh-CN" altLang="en-US" dirty="0"/>
              <a:t>统一资源定位器</a:t>
            </a:r>
          </a:p>
        </p:txBody>
      </p:sp>
      <p:sp>
        <p:nvSpPr>
          <p:cNvPr id="6" name="TextBox 5"/>
          <p:cNvSpPr txBox="1"/>
          <p:nvPr/>
        </p:nvSpPr>
        <p:spPr>
          <a:xfrm>
            <a:off x="395536" y="1052736"/>
            <a:ext cx="8352928" cy="1692771"/>
          </a:xfrm>
          <a:prstGeom prst="rect">
            <a:avLst/>
          </a:prstGeom>
          <a:noFill/>
        </p:spPr>
        <p:txBody>
          <a:bodyPr wrap="square" rtlCol="0">
            <a:spAutoFit/>
          </a:bodyPr>
          <a:lstStyle/>
          <a:p>
            <a:pPr>
              <a:buFont typeface="Wingdings" pitchFamily="2" charset="2"/>
              <a:buChar char="ü"/>
            </a:pPr>
            <a:r>
              <a:rPr lang="en-US" altLang="zh-CN" sz="2600" dirty="0">
                <a:solidFill>
                  <a:srgbClr val="C00000"/>
                </a:solidFill>
                <a:latin typeface="Arial" pitchFamily="34" charset="0"/>
                <a:cs typeface="Arial" pitchFamily="34" charset="0"/>
              </a:rPr>
              <a:t>public URL(String protocol, String host, String file);</a:t>
            </a:r>
          </a:p>
          <a:p>
            <a:pPr>
              <a:buFont typeface="Wingdings" pitchFamily="2" charset="2"/>
              <a:buChar char="ü"/>
            </a:pPr>
            <a:r>
              <a:rPr lang="en-US" altLang="zh-CN" sz="2600" dirty="0">
                <a:solidFill>
                  <a:srgbClr val="C00000"/>
                </a:solidFill>
                <a:latin typeface="Arial" pitchFamily="34" charset="0"/>
                <a:cs typeface="Arial" pitchFamily="34" charset="0"/>
              </a:rPr>
              <a:t>public URL(String protocol, String host, </a:t>
            </a:r>
            <a:r>
              <a:rPr lang="en-US" altLang="zh-CN" sz="2600" dirty="0" err="1">
                <a:solidFill>
                  <a:srgbClr val="C00000"/>
                </a:solidFill>
                <a:latin typeface="Arial" pitchFamily="34" charset="0"/>
                <a:cs typeface="Arial" pitchFamily="34" charset="0"/>
              </a:rPr>
              <a:t>int</a:t>
            </a:r>
            <a:r>
              <a:rPr lang="en-US" altLang="zh-CN" sz="2600" dirty="0">
                <a:solidFill>
                  <a:srgbClr val="C00000"/>
                </a:solidFill>
                <a:latin typeface="Arial" pitchFamily="34" charset="0"/>
                <a:cs typeface="Arial" pitchFamily="34" charset="0"/>
              </a:rPr>
              <a:t> port, </a:t>
            </a:r>
          </a:p>
          <a:p>
            <a:r>
              <a:rPr lang="en-US" altLang="zh-CN" sz="2600" dirty="0">
                <a:solidFill>
                  <a:srgbClr val="C00000"/>
                </a:solidFill>
                <a:latin typeface="Arial" pitchFamily="34" charset="0"/>
                <a:cs typeface="Arial" pitchFamily="34" charset="0"/>
              </a:rPr>
              <a:t>                   String file);</a:t>
            </a:r>
          </a:p>
          <a:p>
            <a:r>
              <a:rPr lang="zh-CN" altLang="en-US" sz="2600" b="1" dirty="0">
                <a:latin typeface="华文楷体" pitchFamily="2" charset="-122"/>
                <a:ea typeface="华文楷体" pitchFamily="2" charset="-122"/>
                <a:cs typeface="Arial" pitchFamily="34" charset="0"/>
              </a:rPr>
              <a:t>需要给出传输协议、机器名称、文件名或者加上端口号。</a:t>
            </a:r>
            <a:endParaRPr lang="en-US" altLang="zh-CN" sz="2600" b="1" dirty="0">
              <a:latin typeface="华文楷体" pitchFamily="2" charset="-122"/>
              <a:ea typeface="华文楷体" pitchFamily="2" charset="-122"/>
              <a:cs typeface="Arial" pitchFamily="34" charset="0"/>
            </a:endParaRPr>
          </a:p>
        </p:txBody>
      </p:sp>
      <p:sp>
        <p:nvSpPr>
          <p:cNvPr id="8" name="TextBox 7"/>
          <p:cNvSpPr txBox="1"/>
          <p:nvPr/>
        </p:nvSpPr>
        <p:spPr>
          <a:xfrm>
            <a:off x="539552" y="2876743"/>
            <a:ext cx="8136904" cy="1200329"/>
          </a:xfrm>
          <a:prstGeom prst="rect">
            <a:avLst/>
          </a:prstGeom>
          <a:solidFill>
            <a:srgbClr val="FFFFCC"/>
          </a:solidFill>
        </p:spPr>
        <p:txBody>
          <a:bodyPr wrap="square" rtlCol="0">
            <a:spAutoFit/>
          </a:bodyPr>
          <a:lstStyle/>
          <a:p>
            <a:r>
              <a:rPr lang="en-US" altLang="zh-CN" sz="2400" dirty="0">
                <a:latin typeface="Arial" pitchFamily="34" charset="0"/>
                <a:cs typeface="Arial" pitchFamily="34" charset="0"/>
              </a:rPr>
              <a:t>URL</a:t>
            </a:r>
            <a:r>
              <a:rPr lang="zh-CN" altLang="en-US" sz="2400" dirty="0">
                <a:latin typeface="Arial" pitchFamily="34" charset="0"/>
                <a:cs typeface="Arial" pitchFamily="34" charset="0"/>
              </a:rPr>
              <a:t>  </a:t>
            </a:r>
            <a:r>
              <a:rPr lang="en-US" altLang="zh-CN" sz="2400" dirty="0">
                <a:latin typeface="Arial" pitchFamily="34" charset="0"/>
                <a:cs typeface="Arial" pitchFamily="34" charset="0"/>
              </a:rPr>
              <a:t>u=new</a:t>
            </a:r>
            <a:r>
              <a:rPr lang="zh-CN" altLang="en-US" sz="2400" dirty="0">
                <a:latin typeface="Arial" pitchFamily="34" charset="0"/>
                <a:cs typeface="Arial" pitchFamily="34" charset="0"/>
              </a:rPr>
              <a:t> </a:t>
            </a:r>
            <a:r>
              <a:rPr lang="en-US" altLang="zh-CN" sz="2400" dirty="0">
                <a:latin typeface="Arial" pitchFamily="34" charset="0"/>
                <a:cs typeface="Arial" pitchFamily="34" charset="0"/>
              </a:rPr>
              <a:t>URL(“http://news.hitwh.edu.cn ”);</a:t>
            </a:r>
          </a:p>
          <a:p>
            <a:r>
              <a:rPr lang="en-US" altLang="zh-CN" sz="2400" dirty="0">
                <a:latin typeface="Arial" pitchFamily="34" charset="0"/>
                <a:cs typeface="Arial" pitchFamily="34" charset="0"/>
              </a:rPr>
              <a:t>URL</a:t>
            </a:r>
            <a:r>
              <a:rPr lang="zh-CN" altLang="en-US" sz="2400" dirty="0">
                <a:latin typeface="Arial" pitchFamily="34" charset="0"/>
                <a:cs typeface="Arial" pitchFamily="34" charset="0"/>
              </a:rPr>
              <a:t>  </a:t>
            </a:r>
            <a:r>
              <a:rPr lang="en-US" altLang="zh-CN" sz="2400" dirty="0">
                <a:latin typeface="Arial" pitchFamily="34" charset="0"/>
                <a:cs typeface="Arial" pitchFamily="34" charset="0"/>
              </a:rPr>
              <a:t>u1=new</a:t>
            </a:r>
            <a:r>
              <a:rPr lang="zh-CN" altLang="en-US" sz="2400" dirty="0">
                <a:latin typeface="Arial" pitchFamily="34" charset="0"/>
                <a:cs typeface="Arial" pitchFamily="34" charset="0"/>
              </a:rPr>
              <a:t> </a:t>
            </a:r>
            <a:r>
              <a:rPr lang="en-US" altLang="zh-CN" sz="2400" dirty="0">
                <a:latin typeface="Arial" pitchFamily="34" charset="0"/>
                <a:cs typeface="Arial" pitchFamily="34" charset="0"/>
              </a:rPr>
              <a:t>URL(“http”, “www.hitwh.edu.cn”,  80,  </a:t>
            </a:r>
          </a:p>
          <a:p>
            <a:r>
              <a:rPr lang="en-US" altLang="zh-CN" sz="2400" dirty="0">
                <a:latin typeface="Arial" pitchFamily="34" charset="0"/>
                <a:cs typeface="Arial" pitchFamily="34" charset="0"/>
              </a:rPr>
              <a:t>                                “/</a:t>
            </a:r>
            <a:r>
              <a:rPr lang="en-US" altLang="zh-CN" sz="2400" dirty="0" err="1">
                <a:latin typeface="Arial" pitchFamily="34" charset="0"/>
                <a:cs typeface="Arial" pitchFamily="34" charset="0"/>
              </a:rPr>
              <a:t>news_show.asp?id</a:t>
            </a:r>
            <a:r>
              <a:rPr lang="en-US" altLang="zh-CN" sz="2400" dirty="0">
                <a:latin typeface="Arial" pitchFamily="34" charset="0"/>
                <a:cs typeface="Arial" pitchFamily="34" charset="0"/>
              </a:rPr>
              <a:t>=17980”);</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12.3 </a:t>
            </a:r>
            <a:r>
              <a:rPr lang="zh-CN" altLang="en-US" dirty="0"/>
              <a:t>统一资源定位器</a:t>
            </a:r>
          </a:p>
        </p:txBody>
      </p:sp>
      <p:sp>
        <p:nvSpPr>
          <p:cNvPr id="4" name="TextBox 3"/>
          <p:cNvSpPr txBox="1"/>
          <p:nvPr/>
        </p:nvSpPr>
        <p:spPr>
          <a:xfrm>
            <a:off x="323528" y="980728"/>
            <a:ext cx="8496944" cy="523220"/>
          </a:xfrm>
          <a:prstGeom prst="rect">
            <a:avLst/>
          </a:prstGeom>
          <a:noFill/>
        </p:spPr>
        <p:txBody>
          <a:bodyPr wrap="square" rtlCol="0">
            <a:spAutoFit/>
          </a:bodyPr>
          <a:lstStyle/>
          <a:p>
            <a:pPr>
              <a:spcBef>
                <a:spcPts val="300"/>
              </a:spcBef>
              <a:spcAft>
                <a:spcPts val="300"/>
              </a:spcAft>
              <a:buFont typeface="Wingdings" pitchFamily="2" charset="2"/>
              <a:buChar char="n"/>
            </a:pPr>
            <a:r>
              <a:rPr lang="zh-CN" altLang="en-US" sz="2800" b="1" dirty="0">
                <a:solidFill>
                  <a:srgbClr val="FF0000"/>
                </a:solidFill>
                <a:latin typeface="Arial" pitchFamily="34" charset="0"/>
                <a:ea typeface="华文细黑" pitchFamily="2" charset="-122"/>
                <a:cs typeface="Arial" pitchFamily="34" charset="0"/>
              </a:rPr>
              <a:t> 获取</a:t>
            </a:r>
            <a:r>
              <a:rPr lang="en-US" altLang="zh-CN" sz="2800" b="1" dirty="0">
                <a:solidFill>
                  <a:srgbClr val="FF0000"/>
                </a:solidFill>
                <a:latin typeface="Arial" pitchFamily="34" charset="0"/>
                <a:ea typeface="华文细黑" pitchFamily="2" charset="-122"/>
                <a:cs typeface="Arial" pitchFamily="34" charset="0"/>
              </a:rPr>
              <a:t>URL</a:t>
            </a:r>
            <a:r>
              <a:rPr lang="zh-CN" altLang="en-US" sz="2800" b="1" dirty="0">
                <a:solidFill>
                  <a:srgbClr val="FF0000"/>
                </a:solidFill>
                <a:latin typeface="Arial" pitchFamily="34" charset="0"/>
                <a:ea typeface="华文细黑" pitchFamily="2" charset="-122"/>
                <a:cs typeface="Arial" pitchFamily="34" charset="0"/>
              </a:rPr>
              <a:t>的对象属性</a:t>
            </a:r>
            <a:endParaRPr lang="en-US" altLang="zh-CN" sz="2800" b="1" dirty="0">
              <a:solidFill>
                <a:srgbClr val="FF0000"/>
              </a:solidFill>
              <a:latin typeface="Arial" pitchFamily="34" charset="0"/>
              <a:ea typeface="华文细黑" pitchFamily="2" charset="-122"/>
              <a:cs typeface="Arial" pitchFamily="34" charset="0"/>
            </a:endParaRPr>
          </a:p>
        </p:txBody>
      </p:sp>
      <p:sp>
        <p:nvSpPr>
          <p:cNvPr id="6" name="TextBox 5"/>
          <p:cNvSpPr txBox="1"/>
          <p:nvPr/>
        </p:nvSpPr>
        <p:spPr>
          <a:xfrm>
            <a:off x="467544" y="1556792"/>
            <a:ext cx="8352928" cy="3637919"/>
          </a:xfrm>
          <a:prstGeom prst="rect">
            <a:avLst/>
          </a:prstGeom>
          <a:noFill/>
        </p:spPr>
        <p:txBody>
          <a:bodyPr wrap="square" rtlCol="0">
            <a:spAutoFit/>
          </a:bodyPr>
          <a:lstStyle/>
          <a:p>
            <a:pPr>
              <a:lnSpc>
                <a:spcPct val="120000"/>
              </a:lnSpc>
            </a:pPr>
            <a:r>
              <a:rPr lang="en-US" altLang="zh-CN" sz="2400" dirty="0">
                <a:latin typeface="Arial" pitchFamily="34" charset="0"/>
                <a:ea typeface="华文细黑" pitchFamily="2" charset="-122"/>
                <a:cs typeface="Arial" pitchFamily="34" charset="0"/>
              </a:rPr>
              <a:t>public</a:t>
            </a:r>
            <a:r>
              <a:rPr lang="zh-CN" altLang="en-US" sz="2400" dirty="0">
                <a:latin typeface="Arial" pitchFamily="34" charset="0"/>
                <a:ea typeface="华文细黑" pitchFamily="2" charset="-122"/>
                <a:cs typeface="Arial" pitchFamily="34" charset="0"/>
              </a:rPr>
              <a:t> </a:t>
            </a:r>
            <a:r>
              <a:rPr lang="en-US" altLang="zh-CN" sz="2400" dirty="0">
                <a:latin typeface="Arial" pitchFamily="34" charset="0"/>
                <a:ea typeface="华文细黑" pitchFamily="2" charset="-122"/>
                <a:cs typeface="Arial" pitchFamily="34" charset="0"/>
              </a:rPr>
              <a:t>String </a:t>
            </a:r>
            <a:r>
              <a:rPr lang="en-US" altLang="zh-CN" sz="2400" dirty="0" err="1">
                <a:latin typeface="Arial" pitchFamily="34" charset="0"/>
                <a:ea typeface="华文细黑" pitchFamily="2" charset="-122"/>
                <a:cs typeface="Arial" pitchFamily="34" charset="0"/>
              </a:rPr>
              <a:t>getProtocol</a:t>
            </a:r>
            <a:r>
              <a:rPr lang="en-US" altLang="zh-CN" sz="2400" dirty="0">
                <a:latin typeface="Arial" pitchFamily="34" charset="0"/>
                <a:ea typeface="华文细黑" pitchFamily="2" charset="-122"/>
                <a:cs typeface="Arial" pitchFamily="34" charset="0"/>
              </a:rPr>
              <a:t>();//</a:t>
            </a:r>
            <a:r>
              <a:rPr lang="zh-CN" altLang="en-US" sz="2400" dirty="0">
                <a:latin typeface="Arial" pitchFamily="34" charset="0"/>
                <a:ea typeface="华文细黑" pitchFamily="2" charset="-122"/>
                <a:cs typeface="Arial" pitchFamily="34" charset="0"/>
              </a:rPr>
              <a:t>获取该</a:t>
            </a:r>
            <a:r>
              <a:rPr lang="en-US" altLang="zh-CN" sz="2400" dirty="0">
                <a:latin typeface="Arial" pitchFamily="34" charset="0"/>
                <a:ea typeface="华文细黑" pitchFamily="2" charset="-122"/>
                <a:cs typeface="Arial" pitchFamily="34" charset="0"/>
              </a:rPr>
              <a:t>URL</a:t>
            </a:r>
            <a:r>
              <a:rPr lang="zh-CN" altLang="en-US" sz="2400" dirty="0">
                <a:latin typeface="Arial" pitchFamily="34" charset="0"/>
                <a:ea typeface="华文细黑" pitchFamily="2" charset="-122"/>
                <a:cs typeface="Arial" pitchFamily="34" charset="0"/>
              </a:rPr>
              <a:t>的协议名</a:t>
            </a:r>
            <a:endParaRPr lang="en-US" altLang="zh-CN" sz="2400" dirty="0">
              <a:latin typeface="Arial" pitchFamily="34" charset="0"/>
              <a:ea typeface="华文细黑" pitchFamily="2" charset="-122"/>
              <a:cs typeface="Arial" pitchFamily="34" charset="0"/>
            </a:endParaRPr>
          </a:p>
          <a:p>
            <a:pPr>
              <a:lnSpc>
                <a:spcPct val="120000"/>
              </a:lnSpc>
            </a:pPr>
            <a:r>
              <a:rPr lang="en-US" altLang="zh-CN" sz="2400" dirty="0">
                <a:latin typeface="Arial" pitchFamily="34" charset="0"/>
                <a:ea typeface="华文细黑" pitchFamily="2" charset="-122"/>
                <a:cs typeface="Arial" pitchFamily="34" charset="0"/>
              </a:rPr>
              <a:t>public</a:t>
            </a:r>
            <a:r>
              <a:rPr lang="zh-CN" altLang="en-US" sz="2400" dirty="0">
                <a:latin typeface="Arial" pitchFamily="34" charset="0"/>
                <a:ea typeface="华文细黑" pitchFamily="2" charset="-122"/>
                <a:cs typeface="Arial" pitchFamily="34" charset="0"/>
              </a:rPr>
              <a:t> </a:t>
            </a:r>
            <a:r>
              <a:rPr lang="en-US" altLang="zh-CN" sz="2400" dirty="0">
                <a:latin typeface="Arial" pitchFamily="34" charset="0"/>
                <a:ea typeface="华文细黑" pitchFamily="2" charset="-122"/>
                <a:cs typeface="Arial" pitchFamily="34" charset="0"/>
              </a:rPr>
              <a:t>String</a:t>
            </a:r>
            <a:r>
              <a:rPr lang="zh-CN" altLang="en-US" sz="2400" dirty="0">
                <a:latin typeface="Arial" pitchFamily="34" charset="0"/>
                <a:ea typeface="华文细黑" pitchFamily="2" charset="-122"/>
                <a:cs typeface="Arial" pitchFamily="34" charset="0"/>
              </a:rPr>
              <a:t> </a:t>
            </a:r>
            <a:r>
              <a:rPr lang="en-US" altLang="zh-CN" sz="2400" dirty="0" err="1">
                <a:latin typeface="Arial" pitchFamily="34" charset="0"/>
                <a:ea typeface="华文细黑" pitchFamily="2" charset="-122"/>
                <a:cs typeface="Arial" pitchFamily="34" charset="0"/>
              </a:rPr>
              <a:t>getHost</a:t>
            </a:r>
            <a:r>
              <a:rPr lang="en-US" altLang="zh-CN" sz="2400" dirty="0">
                <a:latin typeface="Arial" pitchFamily="34" charset="0"/>
                <a:ea typeface="华文细黑" pitchFamily="2" charset="-122"/>
                <a:cs typeface="Arial" pitchFamily="34" charset="0"/>
              </a:rPr>
              <a:t>();//</a:t>
            </a:r>
            <a:r>
              <a:rPr lang="zh-CN" altLang="en-US" sz="2400" dirty="0">
                <a:latin typeface="Arial" pitchFamily="34" charset="0"/>
                <a:ea typeface="华文细黑" pitchFamily="2" charset="-122"/>
                <a:cs typeface="Arial" pitchFamily="34" charset="0"/>
              </a:rPr>
              <a:t>获取该</a:t>
            </a:r>
            <a:r>
              <a:rPr lang="en-US" altLang="zh-CN" sz="2400" dirty="0">
                <a:latin typeface="Arial" pitchFamily="34" charset="0"/>
                <a:ea typeface="华文细黑" pitchFamily="2" charset="-122"/>
                <a:cs typeface="Arial" pitchFamily="34" charset="0"/>
              </a:rPr>
              <a:t>URL</a:t>
            </a:r>
            <a:r>
              <a:rPr lang="zh-CN" altLang="en-US" sz="2400" dirty="0">
                <a:latin typeface="Arial" pitchFamily="34" charset="0"/>
                <a:ea typeface="华文细黑" pitchFamily="2" charset="-122"/>
                <a:cs typeface="Arial" pitchFamily="34" charset="0"/>
              </a:rPr>
              <a:t>的主机名</a:t>
            </a:r>
            <a:endParaRPr lang="en-US" altLang="zh-CN" sz="2400" dirty="0">
              <a:latin typeface="Arial" pitchFamily="34" charset="0"/>
              <a:ea typeface="华文细黑" pitchFamily="2" charset="-122"/>
              <a:cs typeface="Arial" pitchFamily="34" charset="0"/>
            </a:endParaRPr>
          </a:p>
          <a:p>
            <a:pPr>
              <a:lnSpc>
                <a:spcPct val="120000"/>
              </a:lnSpc>
            </a:pPr>
            <a:r>
              <a:rPr lang="en-US" altLang="zh-CN" sz="2400" dirty="0">
                <a:latin typeface="Arial" pitchFamily="34" charset="0"/>
                <a:ea typeface="华文细黑" pitchFamily="2" charset="-122"/>
                <a:cs typeface="Arial" pitchFamily="34" charset="0"/>
              </a:rPr>
              <a:t>public </a:t>
            </a:r>
            <a:r>
              <a:rPr lang="en-US" altLang="zh-CN" sz="2400" dirty="0" err="1">
                <a:latin typeface="Arial" pitchFamily="34" charset="0"/>
                <a:ea typeface="华文细黑" pitchFamily="2" charset="-122"/>
                <a:cs typeface="Arial" pitchFamily="34" charset="0"/>
              </a:rPr>
              <a:t>int</a:t>
            </a:r>
            <a:r>
              <a:rPr lang="en-US" altLang="zh-CN" sz="2400" dirty="0">
                <a:latin typeface="Arial" pitchFamily="34" charset="0"/>
                <a:ea typeface="华文细黑" pitchFamily="2" charset="-122"/>
                <a:cs typeface="Arial" pitchFamily="34" charset="0"/>
              </a:rPr>
              <a:t> </a:t>
            </a:r>
            <a:r>
              <a:rPr lang="en-US" altLang="zh-CN" sz="2400" dirty="0" err="1">
                <a:latin typeface="Arial" pitchFamily="34" charset="0"/>
                <a:ea typeface="华文细黑" pitchFamily="2" charset="-122"/>
                <a:cs typeface="Arial" pitchFamily="34" charset="0"/>
              </a:rPr>
              <a:t>getPort</a:t>
            </a:r>
            <a:r>
              <a:rPr lang="en-US" altLang="zh-CN" sz="2400" dirty="0">
                <a:latin typeface="Arial" pitchFamily="34" charset="0"/>
                <a:ea typeface="华文细黑" pitchFamily="2" charset="-122"/>
                <a:cs typeface="Arial" pitchFamily="34" charset="0"/>
              </a:rPr>
              <a:t>();//</a:t>
            </a:r>
            <a:r>
              <a:rPr lang="zh-CN" altLang="en-US" sz="2400" dirty="0">
                <a:latin typeface="Arial" pitchFamily="34" charset="0"/>
                <a:ea typeface="华文细黑" pitchFamily="2" charset="-122"/>
                <a:cs typeface="Arial" pitchFamily="34" charset="0"/>
              </a:rPr>
              <a:t>获取该</a:t>
            </a:r>
            <a:r>
              <a:rPr lang="en-US" altLang="zh-CN" sz="2400" dirty="0">
                <a:latin typeface="Arial" pitchFamily="34" charset="0"/>
                <a:ea typeface="华文细黑" pitchFamily="2" charset="-122"/>
                <a:cs typeface="Arial" pitchFamily="34" charset="0"/>
              </a:rPr>
              <a:t>URL</a:t>
            </a:r>
            <a:r>
              <a:rPr lang="zh-CN" altLang="en-US" sz="2400" dirty="0">
                <a:latin typeface="Arial" pitchFamily="34" charset="0"/>
                <a:ea typeface="华文细黑" pitchFamily="2" charset="-122"/>
                <a:cs typeface="Arial" pitchFamily="34" charset="0"/>
              </a:rPr>
              <a:t>的端口号</a:t>
            </a:r>
            <a:endParaRPr lang="en-US" altLang="zh-CN" sz="2400" dirty="0">
              <a:latin typeface="Arial" pitchFamily="34" charset="0"/>
              <a:ea typeface="华文细黑" pitchFamily="2" charset="-122"/>
              <a:cs typeface="Arial" pitchFamily="34" charset="0"/>
            </a:endParaRPr>
          </a:p>
          <a:p>
            <a:pPr>
              <a:lnSpc>
                <a:spcPct val="120000"/>
              </a:lnSpc>
            </a:pPr>
            <a:r>
              <a:rPr lang="en-US" altLang="zh-CN" sz="2400" dirty="0">
                <a:latin typeface="Arial" pitchFamily="34" charset="0"/>
                <a:ea typeface="华文细黑" pitchFamily="2" charset="-122"/>
                <a:cs typeface="Arial" pitchFamily="34" charset="0"/>
              </a:rPr>
              <a:t>public String </a:t>
            </a:r>
            <a:r>
              <a:rPr lang="en-US" altLang="zh-CN" sz="2400" dirty="0" err="1">
                <a:latin typeface="Arial" pitchFamily="34" charset="0"/>
                <a:ea typeface="华文细黑" pitchFamily="2" charset="-122"/>
                <a:cs typeface="Arial" pitchFamily="34" charset="0"/>
              </a:rPr>
              <a:t>getFile</a:t>
            </a:r>
            <a:r>
              <a:rPr lang="en-US" altLang="zh-CN" sz="2400" dirty="0">
                <a:latin typeface="Arial" pitchFamily="34" charset="0"/>
                <a:ea typeface="华文细黑" pitchFamily="2" charset="-122"/>
                <a:cs typeface="Arial" pitchFamily="34" charset="0"/>
              </a:rPr>
              <a:t>();//</a:t>
            </a:r>
            <a:r>
              <a:rPr lang="zh-CN" altLang="en-US" sz="2400" dirty="0">
                <a:latin typeface="Arial" pitchFamily="34" charset="0"/>
                <a:ea typeface="华文细黑" pitchFamily="2" charset="-122"/>
                <a:cs typeface="Arial" pitchFamily="34" charset="0"/>
              </a:rPr>
              <a:t>获取该</a:t>
            </a:r>
            <a:r>
              <a:rPr lang="en-US" altLang="zh-CN" sz="2400" dirty="0">
                <a:latin typeface="Arial" pitchFamily="34" charset="0"/>
                <a:ea typeface="华文细黑" pitchFamily="2" charset="-122"/>
                <a:cs typeface="Arial" pitchFamily="34" charset="0"/>
              </a:rPr>
              <a:t>URL</a:t>
            </a:r>
            <a:r>
              <a:rPr lang="zh-CN" altLang="en-US" sz="2400" dirty="0">
                <a:latin typeface="Arial" pitchFamily="34" charset="0"/>
                <a:ea typeface="华文细黑" pitchFamily="2" charset="-122"/>
                <a:cs typeface="Arial" pitchFamily="34" charset="0"/>
              </a:rPr>
              <a:t>的文件名</a:t>
            </a:r>
            <a:endParaRPr lang="en-US" altLang="zh-CN" sz="2400" dirty="0">
              <a:latin typeface="Arial" pitchFamily="34" charset="0"/>
              <a:ea typeface="华文细黑" pitchFamily="2" charset="-122"/>
              <a:cs typeface="Arial" pitchFamily="34" charset="0"/>
            </a:endParaRPr>
          </a:p>
          <a:p>
            <a:pPr>
              <a:lnSpc>
                <a:spcPct val="120000"/>
              </a:lnSpc>
            </a:pPr>
            <a:r>
              <a:rPr lang="en-US" altLang="zh-CN" sz="2400" dirty="0">
                <a:latin typeface="Arial" pitchFamily="34" charset="0"/>
                <a:ea typeface="华文细黑" pitchFamily="2" charset="-122"/>
                <a:cs typeface="Arial" pitchFamily="34" charset="0"/>
              </a:rPr>
              <a:t>public String </a:t>
            </a:r>
            <a:r>
              <a:rPr lang="en-US" altLang="zh-CN" sz="2400" dirty="0" err="1">
                <a:latin typeface="Arial" pitchFamily="34" charset="0"/>
                <a:ea typeface="华文细黑" pitchFamily="2" charset="-122"/>
                <a:cs typeface="Arial" pitchFamily="34" charset="0"/>
              </a:rPr>
              <a:t>getRef</a:t>
            </a:r>
            <a:r>
              <a:rPr lang="en-US" altLang="zh-CN" sz="2400" dirty="0">
                <a:latin typeface="Arial" pitchFamily="34" charset="0"/>
                <a:ea typeface="华文细黑" pitchFamily="2" charset="-122"/>
                <a:cs typeface="Arial" pitchFamily="34" charset="0"/>
              </a:rPr>
              <a:t>();//</a:t>
            </a:r>
            <a:r>
              <a:rPr lang="zh-CN" altLang="en-US" sz="2400" dirty="0">
                <a:latin typeface="Arial" pitchFamily="34" charset="0"/>
                <a:ea typeface="华文细黑" pitchFamily="2" charset="-122"/>
                <a:cs typeface="Arial" pitchFamily="34" charset="0"/>
              </a:rPr>
              <a:t>获取该</a:t>
            </a:r>
            <a:r>
              <a:rPr lang="en-US" altLang="zh-CN" sz="2400" dirty="0">
                <a:latin typeface="Arial" pitchFamily="34" charset="0"/>
                <a:ea typeface="华文细黑" pitchFamily="2" charset="-122"/>
                <a:cs typeface="Arial" pitchFamily="34" charset="0"/>
              </a:rPr>
              <a:t>URL</a:t>
            </a:r>
            <a:r>
              <a:rPr lang="zh-CN" altLang="en-US" sz="2400" dirty="0">
                <a:latin typeface="Arial" pitchFamily="34" charset="0"/>
                <a:ea typeface="华文细黑" pitchFamily="2" charset="-122"/>
                <a:cs typeface="Arial" pitchFamily="34" charset="0"/>
              </a:rPr>
              <a:t>在文件中的相对位</a:t>
            </a:r>
            <a:endParaRPr lang="en-US" altLang="zh-CN" sz="2400" dirty="0">
              <a:latin typeface="Arial" pitchFamily="34" charset="0"/>
              <a:ea typeface="华文细黑" pitchFamily="2" charset="-122"/>
              <a:cs typeface="Arial" pitchFamily="34" charset="0"/>
            </a:endParaRPr>
          </a:p>
          <a:p>
            <a:pPr>
              <a:lnSpc>
                <a:spcPct val="120000"/>
              </a:lnSpc>
            </a:pPr>
            <a:r>
              <a:rPr lang="en-US" altLang="zh-CN" sz="2400" dirty="0">
                <a:latin typeface="Arial" pitchFamily="34" charset="0"/>
                <a:ea typeface="华文细黑" pitchFamily="2" charset="-122"/>
                <a:cs typeface="Arial" pitchFamily="34" charset="0"/>
              </a:rPr>
              <a:t>public String </a:t>
            </a:r>
            <a:r>
              <a:rPr lang="en-US" altLang="zh-CN" sz="2400" dirty="0" err="1">
                <a:latin typeface="Arial" pitchFamily="34" charset="0"/>
                <a:ea typeface="华文细黑" pitchFamily="2" charset="-122"/>
                <a:cs typeface="Arial" pitchFamily="34" charset="0"/>
              </a:rPr>
              <a:t>getPath</a:t>
            </a:r>
            <a:r>
              <a:rPr lang="en-US" altLang="zh-CN" sz="2400" dirty="0">
                <a:latin typeface="Arial" pitchFamily="34" charset="0"/>
                <a:ea typeface="华文细黑" pitchFamily="2" charset="-122"/>
                <a:cs typeface="Arial" pitchFamily="34" charset="0"/>
              </a:rPr>
              <a:t>();//</a:t>
            </a:r>
            <a:r>
              <a:rPr lang="zh-CN" altLang="en-US" sz="2400" dirty="0">
                <a:latin typeface="Arial" pitchFamily="34" charset="0"/>
                <a:ea typeface="华文细黑" pitchFamily="2" charset="-122"/>
                <a:cs typeface="Arial" pitchFamily="34" charset="0"/>
              </a:rPr>
              <a:t>获取该</a:t>
            </a:r>
            <a:r>
              <a:rPr lang="en-US" altLang="zh-CN" sz="2400" dirty="0">
                <a:latin typeface="Arial" pitchFamily="34" charset="0"/>
                <a:ea typeface="华文细黑" pitchFamily="2" charset="-122"/>
                <a:cs typeface="Arial" pitchFamily="34" charset="0"/>
              </a:rPr>
              <a:t>URL</a:t>
            </a:r>
            <a:r>
              <a:rPr lang="zh-CN" altLang="en-US" sz="2400" dirty="0">
                <a:latin typeface="Arial" pitchFamily="34" charset="0"/>
                <a:ea typeface="华文细黑" pitchFamily="2" charset="-122"/>
                <a:cs typeface="Arial" pitchFamily="34" charset="0"/>
              </a:rPr>
              <a:t>的路径</a:t>
            </a:r>
            <a:endParaRPr lang="en-US" altLang="zh-CN" sz="2400" dirty="0">
              <a:latin typeface="Arial" pitchFamily="34" charset="0"/>
              <a:ea typeface="华文细黑" pitchFamily="2" charset="-122"/>
              <a:cs typeface="Arial" pitchFamily="34" charset="0"/>
            </a:endParaRPr>
          </a:p>
          <a:p>
            <a:pPr>
              <a:lnSpc>
                <a:spcPct val="120000"/>
              </a:lnSpc>
            </a:pPr>
            <a:r>
              <a:rPr lang="en-US" altLang="zh-CN" sz="2400" dirty="0">
                <a:latin typeface="Arial" pitchFamily="34" charset="0"/>
                <a:ea typeface="华文细黑" pitchFamily="2" charset="-122"/>
                <a:cs typeface="Arial" pitchFamily="34" charset="0"/>
              </a:rPr>
              <a:t>public String </a:t>
            </a:r>
            <a:r>
              <a:rPr lang="en-US" altLang="zh-CN" sz="2400" dirty="0" err="1">
                <a:latin typeface="Arial" pitchFamily="34" charset="0"/>
                <a:ea typeface="华文细黑" pitchFamily="2" charset="-122"/>
                <a:cs typeface="Arial" pitchFamily="34" charset="0"/>
              </a:rPr>
              <a:t>getAuthority</a:t>
            </a:r>
            <a:r>
              <a:rPr lang="en-US" altLang="zh-CN" sz="2400" dirty="0">
                <a:latin typeface="Arial" pitchFamily="34" charset="0"/>
                <a:ea typeface="华文细黑" pitchFamily="2" charset="-122"/>
                <a:cs typeface="Arial" pitchFamily="34" charset="0"/>
              </a:rPr>
              <a:t>(); //</a:t>
            </a:r>
            <a:r>
              <a:rPr lang="zh-CN" altLang="en-US" sz="2400" dirty="0">
                <a:latin typeface="Arial" pitchFamily="34" charset="0"/>
                <a:ea typeface="华文细黑" pitchFamily="2" charset="-122"/>
                <a:cs typeface="Arial" pitchFamily="34" charset="0"/>
              </a:rPr>
              <a:t>获取该</a:t>
            </a:r>
            <a:r>
              <a:rPr lang="en-US" altLang="zh-CN" sz="2400" dirty="0">
                <a:latin typeface="Arial" pitchFamily="34" charset="0"/>
                <a:ea typeface="华文细黑" pitchFamily="2" charset="-122"/>
                <a:cs typeface="Arial" pitchFamily="34" charset="0"/>
              </a:rPr>
              <a:t>URL</a:t>
            </a:r>
            <a:r>
              <a:rPr lang="zh-CN" altLang="en-US" sz="2400" dirty="0">
                <a:latin typeface="Arial" pitchFamily="34" charset="0"/>
                <a:ea typeface="华文细黑" pitchFamily="2" charset="-122"/>
                <a:cs typeface="Arial" pitchFamily="34" charset="0"/>
              </a:rPr>
              <a:t>的权限信息</a:t>
            </a:r>
            <a:endParaRPr lang="en-US" altLang="zh-CN" sz="2400" dirty="0">
              <a:latin typeface="Arial" pitchFamily="34" charset="0"/>
              <a:ea typeface="华文细黑" pitchFamily="2" charset="-122"/>
              <a:cs typeface="Arial" pitchFamily="34" charset="0"/>
            </a:endParaRPr>
          </a:p>
          <a:p>
            <a:pPr>
              <a:lnSpc>
                <a:spcPct val="120000"/>
              </a:lnSpc>
            </a:pPr>
            <a:r>
              <a:rPr lang="en-US" altLang="zh-CN" sz="2400" dirty="0">
                <a:latin typeface="Arial" pitchFamily="34" charset="0"/>
                <a:ea typeface="华文细黑" pitchFamily="2" charset="-122"/>
                <a:cs typeface="Arial" pitchFamily="34" charset="0"/>
              </a:rPr>
              <a:t>public String </a:t>
            </a:r>
            <a:r>
              <a:rPr lang="en-US" altLang="zh-CN" sz="2400" dirty="0" err="1">
                <a:latin typeface="Arial" pitchFamily="34" charset="0"/>
                <a:ea typeface="华文细黑" pitchFamily="2" charset="-122"/>
                <a:cs typeface="Arial" pitchFamily="34" charset="0"/>
              </a:rPr>
              <a:t>getUserInfo</a:t>
            </a:r>
            <a:r>
              <a:rPr lang="en-US" altLang="zh-CN" sz="2400" dirty="0">
                <a:latin typeface="Arial" pitchFamily="34" charset="0"/>
                <a:ea typeface="华文细黑" pitchFamily="2" charset="-122"/>
                <a:cs typeface="Arial" pitchFamily="34" charset="0"/>
              </a:rPr>
              <a:t>(); //</a:t>
            </a:r>
            <a:r>
              <a:rPr lang="zh-CN" altLang="en-US" sz="2400" dirty="0">
                <a:latin typeface="Arial" pitchFamily="34" charset="0"/>
                <a:ea typeface="华文细黑" pitchFamily="2" charset="-122"/>
                <a:cs typeface="Arial" pitchFamily="34" charset="0"/>
              </a:rPr>
              <a:t>获得使用者的信息</a:t>
            </a:r>
            <a:endParaRPr lang="en-US" altLang="zh-CN" sz="2400" dirty="0">
              <a:latin typeface="Arial" pitchFamily="34" charset="0"/>
              <a:ea typeface="华文细黑" pitchFamily="2" charset="-122"/>
              <a:cs typeface="Arial"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12.3 </a:t>
            </a:r>
            <a:r>
              <a:rPr lang="zh-CN" altLang="en-US" dirty="0"/>
              <a:t>统一资源定位器</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817" y="188640"/>
            <a:ext cx="6520586" cy="36115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p:nvPicPr>
        <p:blipFill>
          <a:blip r:embed="rId3" cstate="print"/>
          <a:srcRect/>
          <a:stretch>
            <a:fillRect/>
          </a:stretch>
        </p:blipFill>
        <p:spPr bwMode="auto">
          <a:xfrm>
            <a:off x="179512" y="3861048"/>
            <a:ext cx="8640960" cy="2952328"/>
          </a:xfrm>
          <a:prstGeom prst="rect">
            <a:avLst/>
          </a:prstGeom>
          <a:noFill/>
          <a:ln w="9525">
            <a:solidFill>
              <a:srgbClr val="FF0000"/>
            </a:solidFill>
            <a:miter lim="800000"/>
            <a:headEnd/>
            <a:tailEnd/>
          </a:ln>
        </p:spPr>
      </p:pic>
      <p:sp>
        <p:nvSpPr>
          <p:cNvPr id="12" name="椭圆 11"/>
          <p:cNvSpPr/>
          <p:nvPr/>
        </p:nvSpPr>
        <p:spPr>
          <a:xfrm>
            <a:off x="251520" y="116632"/>
            <a:ext cx="4032448" cy="476672"/>
          </a:xfrm>
          <a:prstGeom prst="ellipse">
            <a:avLst/>
          </a:prstGeom>
          <a:noFill/>
          <a:ln w="38100">
            <a:prstDash val="sys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9541" y="1340768"/>
            <a:ext cx="3610931" cy="2088232"/>
          </a:xfrm>
          <a:prstGeom prst="rect">
            <a:avLst/>
          </a:prstGeom>
          <a:noFill/>
          <a:ln w="9525">
            <a:solidFill>
              <a:srgbClr val="C00000"/>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slide(fromBottom)">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27"/>
                                        </p:tgtEl>
                                        <p:attrNameLst>
                                          <p:attrName>style.visibility</p:attrName>
                                        </p:attrNameLst>
                                      </p:cBhvr>
                                      <p:to>
                                        <p:strVal val="visible"/>
                                      </p:to>
                                    </p:set>
                                    <p:animEffect transition="in" filter="fade">
                                      <p:cBhvr>
                                        <p:cTn id="17" dur="1000"/>
                                        <p:tgtEl>
                                          <p:spTgt spid="1027"/>
                                        </p:tgtEl>
                                      </p:cBhvr>
                                    </p:animEffect>
                                    <p:anim calcmode="lin" valueType="num">
                                      <p:cBhvr>
                                        <p:cTn id="18" dur="1000" fill="hold"/>
                                        <p:tgtEl>
                                          <p:spTgt spid="1027"/>
                                        </p:tgtEl>
                                        <p:attrNameLst>
                                          <p:attrName>ppt_x</p:attrName>
                                        </p:attrNameLst>
                                      </p:cBhvr>
                                      <p:tavLst>
                                        <p:tav tm="0">
                                          <p:val>
                                            <p:strVal val="#ppt_x"/>
                                          </p:val>
                                        </p:tav>
                                        <p:tav tm="100000">
                                          <p:val>
                                            <p:strVal val="#ppt_x"/>
                                          </p:val>
                                        </p:tav>
                                      </p:tavLst>
                                    </p:anim>
                                    <p:anim calcmode="lin" valueType="num">
                                      <p:cBhvr>
                                        <p:cTn id="19" dur="1000" fill="hold"/>
                                        <p:tgtEl>
                                          <p:spTgt spid="10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12.3 </a:t>
            </a:r>
            <a:r>
              <a:rPr lang="zh-CN" altLang="en-US" dirty="0"/>
              <a:t>统一资源定位器</a:t>
            </a:r>
          </a:p>
        </p:txBody>
      </p:sp>
      <p:pic>
        <p:nvPicPr>
          <p:cNvPr id="2050" name="Picture 2"/>
          <p:cNvPicPr>
            <a:picLocks noChangeAspect="1" noChangeArrowheads="1"/>
          </p:cNvPicPr>
          <p:nvPr/>
        </p:nvPicPr>
        <p:blipFill>
          <a:blip r:embed="rId2" cstate="print"/>
          <a:srcRect/>
          <a:stretch>
            <a:fillRect/>
          </a:stretch>
        </p:blipFill>
        <p:spPr bwMode="auto">
          <a:xfrm>
            <a:off x="251520" y="116632"/>
            <a:ext cx="5976664" cy="3528392"/>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251520" y="3212976"/>
            <a:ext cx="7560840" cy="3600400"/>
          </a:xfrm>
          <a:prstGeom prst="rect">
            <a:avLst/>
          </a:prstGeom>
          <a:noFill/>
          <a:ln w="9525">
            <a:solidFill>
              <a:srgbClr val="FF0000"/>
            </a:solid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5191044" y="980728"/>
            <a:ext cx="3905250" cy="2446387"/>
          </a:xfrm>
          <a:prstGeom prst="rect">
            <a:avLst/>
          </a:prstGeom>
          <a:noFill/>
          <a:ln w="9525">
            <a:solidFill>
              <a:srgbClr val="FF0000"/>
            </a:solidFill>
            <a:miter lim="800000"/>
            <a:headEnd/>
            <a:tailEnd/>
          </a:ln>
        </p:spPr>
      </p:pic>
      <p:sp>
        <p:nvSpPr>
          <p:cNvPr id="7" name="椭圆 6"/>
          <p:cNvSpPr/>
          <p:nvPr/>
        </p:nvSpPr>
        <p:spPr>
          <a:xfrm>
            <a:off x="323528" y="58056"/>
            <a:ext cx="4968552" cy="476672"/>
          </a:xfrm>
          <a:prstGeom prst="ellipse">
            <a:avLst/>
          </a:prstGeom>
          <a:noFill/>
          <a:ln w="38100">
            <a:prstDash val="sys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nodeType="clickEffect">
                                  <p:stCondLst>
                                    <p:cond delay="0"/>
                                  </p:stCondLst>
                                  <p:childTnLst>
                                    <p:set>
                                      <p:cBhvr>
                                        <p:cTn id="15" dur="1" fill="hold">
                                          <p:stCondLst>
                                            <p:cond delay="0"/>
                                          </p:stCondLst>
                                        </p:cTn>
                                        <p:tgtEl>
                                          <p:spTgt spid="2051"/>
                                        </p:tgtEl>
                                        <p:attrNameLst>
                                          <p:attrName>style.visibility</p:attrName>
                                        </p:attrNameLst>
                                      </p:cBhvr>
                                      <p:to>
                                        <p:strVal val="visible"/>
                                      </p:to>
                                    </p:set>
                                    <p:animEffect transition="in" filter="slide(fromBottom)">
                                      <p:cBhvr>
                                        <p:cTn id="16" dur="500"/>
                                        <p:tgtEl>
                                          <p:spTgt spid="2051"/>
                                        </p:tgtEl>
                                      </p:cBhvr>
                                    </p:animEffect>
                                  </p:childTnLst>
                                </p:cTn>
                              </p:par>
                            </p:childTnLst>
                          </p:cTn>
                        </p:par>
                      </p:childTnLst>
                    </p:cTn>
                  </p:par>
                  <p:par>
                    <p:cTn id="17" fill="hold">
                      <p:stCondLst>
                        <p:cond delay="indefinite"/>
                      </p:stCondLst>
                      <p:childTnLst>
                        <p:par>
                          <p:cTn id="18" fill="hold">
                            <p:stCondLst>
                              <p:cond delay="0"/>
                            </p:stCondLst>
                            <p:childTnLst>
                              <p:par>
                                <p:cTn id="19" presetID="54" presetClass="entr" presetSubtype="0" accel="100000" fill="hold" nodeType="clickEffect">
                                  <p:stCondLst>
                                    <p:cond delay="0"/>
                                  </p:stCondLst>
                                  <p:childTnLst>
                                    <p:set>
                                      <p:cBhvr>
                                        <p:cTn id="20" dur="1" fill="hold">
                                          <p:stCondLst>
                                            <p:cond delay="0"/>
                                          </p:stCondLst>
                                        </p:cTn>
                                        <p:tgtEl>
                                          <p:spTgt spid="2052"/>
                                        </p:tgtEl>
                                        <p:attrNameLst>
                                          <p:attrName>style.visibility</p:attrName>
                                        </p:attrNameLst>
                                      </p:cBhvr>
                                      <p:to>
                                        <p:strVal val="visible"/>
                                      </p:to>
                                    </p:set>
                                    <p:anim calcmode="lin" valueType="num">
                                      <p:cBhvr>
                                        <p:cTn id="21" dur="500" fill="hold"/>
                                        <p:tgtEl>
                                          <p:spTgt spid="2052"/>
                                        </p:tgtEl>
                                        <p:attrNameLst>
                                          <p:attrName>ppt_w</p:attrName>
                                        </p:attrNameLst>
                                      </p:cBhvr>
                                      <p:tavLst>
                                        <p:tav tm="0">
                                          <p:val>
                                            <p:strVal val="#ppt_w*0.05"/>
                                          </p:val>
                                        </p:tav>
                                        <p:tav tm="100000">
                                          <p:val>
                                            <p:strVal val="#ppt_w"/>
                                          </p:val>
                                        </p:tav>
                                      </p:tavLst>
                                    </p:anim>
                                    <p:anim calcmode="lin" valueType="num">
                                      <p:cBhvr>
                                        <p:cTn id="22" dur="500" fill="hold"/>
                                        <p:tgtEl>
                                          <p:spTgt spid="2052"/>
                                        </p:tgtEl>
                                        <p:attrNameLst>
                                          <p:attrName>ppt_h</p:attrName>
                                        </p:attrNameLst>
                                      </p:cBhvr>
                                      <p:tavLst>
                                        <p:tav tm="0">
                                          <p:val>
                                            <p:strVal val="#ppt_h"/>
                                          </p:val>
                                        </p:tav>
                                        <p:tav tm="100000">
                                          <p:val>
                                            <p:strVal val="#ppt_h"/>
                                          </p:val>
                                        </p:tav>
                                      </p:tavLst>
                                    </p:anim>
                                    <p:anim calcmode="lin" valueType="num">
                                      <p:cBhvr>
                                        <p:cTn id="23" dur="500" fill="hold"/>
                                        <p:tgtEl>
                                          <p:spTgt spid="2052"/>
                                        </p:tgtEl>
                                        <p:attrNameLst>
                                          <p:attrName>ppt_x</p:attrName>
                                        </p:attrNameLst>
                                      </p:cBhvr>
                                      <p:tavLst>
                                        <p:tav tm="0">
                                          <p:val>
                                            <p:strVal val="#ppt_x-.2"/>
                                          </p:val>
                                        </p:tav>
                                        <p:tav tm="100000">
                                          <p:val>
                                            <p:strVal val="#ppt_x"/>
                                          </p:val>
                                        </p:tav>
                                      </p:tavLst>
                                    </p:anim>
                                    <p:anim calcmode="lin" valueType="num">
                                      <p:cBhvr>
                                        <p:cTn id="24" dur="500" fill="hold"/>
                                        <p:tgtEl>
                                          <p:spTgt spid="2052"/>
                                        </p:tgtEl>
                                        <p:attrNameLst>
                                          <p:attrName>ppt_y</p:attrName>
                                        </p:attrNameLst>
                                      </p:cBhvr>
                                      <p:tavLst>
                                        <p:tav tm="0">
                                          <p:val>
                                            <p:strVal val="#ppt_y"/>
                                          </p:val>
                                        </p:tav>
                                        <p:tav tm="100000">
                                          <p:val>
                                            <p:strVal val="#ppt_y"/>
                                          </p:val>
                                        </p:tav>
                                      </p:tavLst>
                                    </p:anim>
                                    <p:animEffect transition="in" filter="fade">
                                      <p:cBhvr>
                                        <p:cTn id="25"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12.1</a:t>
            </a:r>
            <a:r>
              <a:rPr lang="zh-CN" altLang="en-US" dirty="0"/>
              <a:t>概述</a:t>
            </a:r>
          </a:p>
        </p:txBody>
      </p:sp>
      <p:sp>
        <p:nvSpPr>
          <p:cNvPr id="5" name="TextBox 4"/>
          <p:cNvSpPr txBox="1"/>
          <p:nvPr/>
        </p:nvSpPr>
        <p:spPr>
          <a:xfrm>
            <a:off x="323528" y="980728"/>
            <a:ext cx="8496944" cy="5124480"/>
          </a:xfrm>
          <a:prstGeom prst="rect">
            <a:avLst/>
          </a:prstGeom>
          <a:noFill/>
        </p:spPr>
        <p:txBody>
          <a:bodyPr wrap="square" rtlCol="0">
            <a:spAutoFit/>
          </a:bodyPr>
          <a:lstStyle/>
          <a:p>
            <a:pPr>
              <a:spcBef>
                <a:spcPts val="300"/>
              </a:spcBef>
              <a:spcAft>
                <a:spcPts val="300"/>
              </a:spcAft>
              <a:buFont typeface="Wingdings" pitchFamily="2" charset="2"/>
              <a:buChar char="n"/>
            </a:pPr>
            <a:r>
              <a:rPr lang="zh-CN" altLang="en-US" sz="2800" b="1" dirty="0">
                <a:solidFill>
                  <a:srgbClr val="FF0000"/>
                </a:solidFill>
                <a:latin typeface="Arial" pitchFamily="34" charset="0"/>
                <a:ea typeface="华文细黑" pitchFamily="2" charset="-122"/>
                <a:cs typeface="Arial" pitchFamily="34" charset="0"/>
              </a:rPr>
              <a:t>计算机网络体系结构</a:t>
            </a:r>
            <a:endParaRPr lang="en-US" altLang="zh-CN" sz="2800" b="1" dirty="0">
              <a:solidFill>
                <a:srgbClr val="FF0000"/>
              </a:solidFill>
              <a:latin typeface="Arial" pitchFamily="34" charset="0"/>
              <a:ea typeface="华文细黑" pitchFamily="2" charset="-122"/>
              <a:cs typeface="Arial" pitchFamily="34" charset="0"/>
            </a:endParaRPr>
          </a:p>
          <a:p>
            <a:pPr marL="457200" indent="-457200">
              <a:spcBef>
                <a:spcPts val="300"/>
              </a:spcBef>
              <a:spcAft>
                <a:spcPts val="300"/>
              </a:spcAft>
              <a:buFont typeface="Wingdings" panose="05000000000000000000" pitchFamily="2" charset="2"/>
              <a:buChar char="Ø"/>
            </a:pPr>
            <a:r>
              <a:rPr lang="zh-CN" altLang="en-US" sz="2600" b="1" dirty="0">
                <a:solidFill>
                  <a:srgbClr val="0000FF"/>
                </a:solidFill>
                <a:latin typeface="Arial" pitchFamily="34" charset="0"/>
                <a:ea typeface="华文细黑" pitchFamily="2" charset="-122"/>
                <a:cs typeface="Arial" pitchFamily="34" charset="0"/>
              </a:rPr>
              <a:t>计算机网络体系结构：</a:t>
            </a:r>
            <a:r>
              <a:rPr lang="zh-CN" altLang="en-US" sz="2600" b="1" dirty="0">
                <a:latin typeface="Arial" pitchFamily="34" charset="0"/>
                <a:ea typeface="华文细黑" pitchFamily="2" charset="-122"/>
                <a:cs typeface="Arial" pitchFamily="34" charset="0"/>
              </a:rPr>
              <a:t>网络层次结构模型与各层协议的集合定义为计算机网络体系结构</a:t>
            </a:r>
            <a:r>
              <a:rPr lang="zh-CN" altLang="en-US" sz="2600" b="1" dirty="0" smtClean="0">
                <a:latin typeface="Arial" pitchFamily="34" charset="0"/>
                <a:ea typeface="华文细黑" pitchFamily="2" charset="-122"/>
                <a:cs typeface="Arial" pitchFamily="34" charset="0"/>
              </a:rPr>
              <a:t>。</a:t>
            </a:r>
            <a:endParaRPr lang="en-US" altLang="zh-CN" sz="2600" b="1" dirty="0">
              <a:latin typeface="Arial" pitchFamily="34" charset="0"/>
              <a:ea typeface="华文细黑" pitchFamily="2" charset="-122"/>
              <a:cs typeface="Arial" pitchFamily="34" charset="0"/>
            </a:endParaRPr>
          </a:p>
          <a:p>
            <a:pPr marL="457200" indent="-457200">
              <a:spcBef>
                <a:spcPts val="300"/>
              </a:spcBef>
              <a:spcAft>
                <a:spcPts val="300"/>
              </a:spcAft>
              <a:buFont typeface="Wingdings" panose="05000000000000000000"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网络协议</a:t>
            </a:r>
            <a:r>
              <a:rPr lang="zh-CN" altLang="en-US" sz="2600" b="1" dirty="0">
                <a:solidFill>
                  <a:srgbClr val="0000FF"/>
                </a:solidFill>
                <a:latin typeface="Arial" pitchFamily="34" charset="0"/>
                <a:ea typeface="华文细黑" pitchFamily="2" charset="-122"/>
                <a:cs typeface="Arial" pitchFamily="34" charset="0"/>
              </a:rPr>
              <a:t>：</a:t>
            </a:r>
            <a:r>
              <a:rPr lang="zh-CN" altLang="en-US" sz="2600" b="1" dirty="0">
                <a:latin typeface="Arial" pitchFamily="34" charset="0"/>
                <a:ea typeface="华文细黑" pitchFamily="2" charset="-122"/>
                <a:cs typeface="Arial" pitchFamily="34" charset="0"/>
              </a:rPr>
              <a:t>是计算机彼此交流的一种“语言”，是网络通信的基础。任何一种通信协议都包含三个组成部分：语法、语义、时序。</a:t>
            </a:r>
            <a:endParaRPr lang="en-US" altLang="zh-CN" sz="2600" b="1" dirty="0">
              <a:latin typeface="Arial" pitchFamily="34" charset="0"/>
              <a:ea typeface="华文细黑" pitchFamily="2" charset="-122"/>
              <a:cs typeface="Arial" pitchFamily="34" charset="0"/>
            </a:endParaRPr>
          </a:p>
          <a:p>
            <a:pPr marL="342900" indent="-342900">
              <a:spcBef>
                <a:spcPts val="300"/>
              </a:spcBef>
              <a:spcAft>
                <a:spcPts val="300"/>
              </a:spcAft>
              <a:buFont typeface="Wingdings" panose="05000000000000000000" pitchFamily="2" charset="2"/>
              <a:buChar char="ü"/>
            </a:pPr>
            <a:r>
              <a:rPr lang="zh-CN" altLang="en-US" sz="2400" b="1" dirty="0">
                <a:solidFill>
                  <a:srgbClr val="C00000"/>
                </a:solidFill>
                <a:latin typeface="Arial" pitchFamily="34" charset="0"/>
                <a:ea typeface="华文细黑" pitchFamily="2" charset="-122"/>
                <a:cs typeface="Arial" pitchFamily="34" charset="0"/>
              </a:rPr>
              <a:t>语法：</a:t>
            </a:r>
            <a:r>
              <a:rPr lang="zh-CN" altLang="en-US" sz="2400" b="1" dirty="0">
                <a:latin typeface="Arial" pitchFamily="34" charset="0"/>
                <a:ea typeface="华文细黑" pitchFamily="2" charset="-122"/>
                <a:cs typeface="Arial" pitchFamily="34" charset="0"/>
              </a:rPr>
              <a:t>规定了双方“如何讲”，即确定用户数据与控制信息的结构与形式</a:t>
            </a:r>
            <a:r>
              <a:rPr lang="zh-CN" altLang="en-US" sz="2400" b="1" dirty="0" smtClean="0">
                <a:latin typeface="Arial" pitchFamily="34" charset="0"/>
                <a:ea typeface="华文细黑" pitchFamily="2" charset="-122"/>
                <a:cs typeface="Arial" pitchFamily="34" charset="0"/>
              </a:rPr>
              <a:t>。</a:t>
            </a:r>
            <a:endParaRPr lang="en-US" altLang="zh-CN" sz="2400" b="1" dirty="0">
              <a:latin typeface="Arial" pitchFamily="34" charset="0"/>
              <a:ea typeface="华文细黑" pitchFamily="2" charset="-122"/>
              <a:cs typeface="Arial" pitchFamily="34" charset="0"/>
            </a:endParaRPr>
          </a:p>
          <a:p>
            <a:pPr marL="342900" indent="-342900">
              <a:spcBef>
                <a:spcPts val="300"/>
              </a:spcBef>
              <a:spcAft>
                <a:spcPts val="300"/>
              </a:spcAft>
              <a:buFont typeface="Wingdings" panose="05000000000000000000" pitchFamily="2" charset="2"/>
              <a:buChar char="ü"/>
            </a:pPr>
            <a:r>
              <a:rPr lang="zh-CN" altLang="en-US" sz="2400" b="1" dirty="0" smtClean="0">
                <a:solidFill>
                  <a:srgbClr val="C00000"/>
                </a:solidFill>
                <a:latin typeface="Arial" pitchFamily="34" charset="0"/>
                <a:ea typeface="华文细黑" pitchFamily="2" charset="-122"/>
                <a:cs typeface="Arial" pitchFamily="34" charset="0"/>
              </a:rPr>
              <a:t>语义</a:t>
            </a:r>
            <a:r>
              <a:rPr lang="zh-CN" altLang="en-US" sz="2400" b="1" dirty="0">
                <a:solidFill>
                  <a:srgbClr val="C00000"/>
                </a:solidFill>
                <a:latin typeface="Arial" pitchFamily="34" charset="0"/>
                <a:ea typeface="华文细黑" pitchFamily="2" charset="-122"/>
                <a:cs typeface="Arial" pitchFamily="34" charset="0"/>
              </a:rPr>
              <a:t>：</a:t>
            </a:r>
            <a:r>
              <a:rPr lang="zh-CN" altLang="en-US" sz="2400" b="1" dirty="0">
                <a:latin typeface="Arial" pitchFamily="34" charset="0"/>
                <a:ea typeface="华文细黑" pitchFamily="2" charset="-122"/>
                <a:cs typeface="Arial" pitchFamily="34" charset="0"/>
              </a:rPr>
              <a:t>规定了双方准备“讲什么”，即需要发出何种控制信息，以及完成的动作与做出的响应</a:t>
            </a:r>
            <a:r>
              <a:rPr lang="zh-CN" altLang="en-US" sz="2400" b="1" dirty="0" smtClean="0">
                <a:latin typeface="Arial" pitchFamily="34" charset="0"/>
                <a:ea typeface="华文细黑" pitchFamily="2" charset="-122"/>
                <a:cs typeface="Arial" pitchFamily="34" charset="0"/>
              </a:rPr>
              <a:t>。</a:t>
            </a:r>
            <a:endParaRPr lang="en-US" altLang="zh-CN" sz="2400" b="1" dirty="0">
              <a:latin typeface="Arial" pitchFamily="34" charset="0"/>
              <a:ea typeface="华文细黑" pitchFamily="2" charset="-122"/>
              <a:cs typeface="Arial" pitchFamily="34" charset="0"/>
            </a:endParaRPr>
          </a:p>
          <a:p>
            <a:pPr marL="342900" indent="-342900">
              <a:spcBef>
                <a:spcPts val="300"/>
              </a:spcBef>
              <a:spcAft>
                <a:spcPts val="300"/>
              </a:spcAft>
              <a:buFont typeface="Wingdings" panose="05000000000000000000" pitchFamily="2" charset="2"/>
              <a:buChar char="ü"/>
            </a:pPr>
            <a:r>
              <a:rPr lang="zh-CN" altLang="en-US" sz="2400" b="1" dirty="0" smtClean="0">
                <a:solidFill>
                  <a:srgbClr val="C00000"/>
                </a:solidFill>
                <a:latin typeface="Arial" pitchFamily="34" charset="0"/>
                <a:ea typeface="华文细黑" pitchFamily="2" charset="-122"/>
                <a:cs typeface="Arial" pitchFamily="34" charset="0"/>
              </a:rPr>
              <a:t>时序</a:t>
            </a:r>
            <a:r>
              <a:rPr lang="zh-CN" altLang="en-US" sz="2400" b="1" dirty="0">
                <a:solidFill>
                  <a:srgbClr val="C00000"/>
                </a:solidFill>
                <a:latin typeface="Arial" pitchFamily="34" charset="0"/>
                <a:ea typeface="华文细黑" pitchFamily="2" charset="-122"/>
                <a:cs typeface="Arial" pitchFamily="34" charset="0"/>
              </a:rPr>
              <a:t>：</a:t>
            </a:r>
            <a:r>
              <a:rPr lang="zh-CN" altLang="en-US" sz="2400" b="1" dirty="0">
                <a:latin typeface="Arial" pitchFamily="34" charset="0"/>
                <a:ea typeface="华文细黑" pitchFamily="2" charset="-122"/>
                <a:cs typeface="Arial" pitchFamily="34" charset="0"/>
              </a:rPr>
              <a:t>规定双方“何时进行通信”，即对事件实现顺序的详细说明。</a:t>
            </a:r>
            <a:endParaRPr lang="zh-CN" altLang="en-US" sz="2600" dirty="0">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5">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5">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5">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 calcmode="lin" valueType="num">
                                      <p:cBhvr>
                                        <p:cTn id="16" dur="500" fill="hold"/>
                                        <p:tgtEl>
                                          <p:spTgt spid="5">
                                            <p:txEl>
                                              <p:pRg st="1" end="1"/>
                                            </p:txEl>
                                          </p:spTgt>
                                        </p:tgtEl>
                                        <p:attrNameLst>
                                          <p:attrName>ppt_w</p:attrName>
                                        </p:attrNameLst>
                                      </p:cBhvr>
                                      <p:tavLst>
                                        <p:tav tm="0">
                                          <p:val>
                                            <p:strVal val="#ppt_w*0.05"/>
                                          </p:val>
                                        </p:tav>
                                        <p:tav tm="100000">
                                          <p:val>
                                            <p:strVal val="#ppt_w"/>
                                          </p:val>
                                        </p:tav>
                                      </p:tavLst>
                                    </p:anim>
                                    <p:anim calcmode="lin" valueType="num">
                                      <p:cBhvr>
                                        <p:cTn id="17" dur="500" fill="hold"/>
                                        <p:tgtEl>
                                          <p:spTgt spid="5">
                                            <p:txEl>
                                              <p:pRg st="1" end="1"/>
                                            </p:txEl>
                                          </p:spTgt>
                                        </p:tgtEl>
                                        <p:attrNameLst>
                                          <p:attrName>ppt_h</p:attrName>
                                        </p:attrNameLst>
                                      </p:cBhvr>
                                      <p:tavLst>
                                        <p:tav tm="0">
                                          <p:val>
                                            <p:strVal val="#ppt_h"/>
                                          </p:val>
                                        </p:tav>
                                        <p:tav tm="100000">
                                          <p:val>
                                            <p:strVal val="#ppt_h"/>
                                          </p:val>
                                        </p:tav>
                                      </p:tavLst>
                                    </p:anim>
                                    <p:anim calcmode="lin" valueType="num">
                                      <p:cBhvr>
                                        <p:cTn id="18" dur="500" fill="hold"/>
                                        <p:tgtEl>
                                          <p:spTgt spid="5">
                                            <p:txEl>
                                              <p:pRg st="1" end="1"/>
                                            </p:txEl>
                                          </p:spTgt>
                                        </p:tgtEl>
                                        <p:attrNameLst>
                                          <p:attrName>ppt_x</p:attrName>
                                        </p:attrNameLst>
                                      </p:cBhvr>
                                      <p:tavLst>
                                        <p:tav tm="0">
                                          <p:val>
                                            <p:strVal val="#ppt_x-.2"/>
                                          </p:val>
                                        </p:tav>
                                        <p:tav tm="100000">
                                          <p:val>
                                            <p:strVal val="#ppt_x"/>
                                          </p:val>
                                        </p:tav>
                                      </p:tavLst>
                                    </p:anim>
                                    <p:anim calcmode="lin" valueType="num">
                                      <p:cBhvr>
                                        <p:cTn id="19" dur="500" fill="hold"/>
                                        <p:tgtEl>
                                          <p:spTgt spid="5">
                                            <p:txEl>
                                              <p:pRg st="1" end="1"/>
                                            </p:txEl>
                                          </p:spTgt>
                                        </p:tgtEl>
                                        <p:attrNameLst>
                                          <p:attrName>ppt_y</p:attrName>
                                        </p:attrNameLst>
                                      </p:cBhvr>
                                      <p:tavLst>
                                        <p:tav tm="0">
                                          <p:val>
                                            <p:strVal val="#ppt_y"/>
                                          </p:val>
                                        </p:tav>
                                        <p:tav tm="100000">
                                          <p:val>
                                            <p:strVal val="#ppt_y"/>
                                          </p:val>
                                        </p:tav>
                                      </p:tavLst>
                                    </p:anim>
                                    <p:animEffect transition="in" filter="fade">
                                      <p:cBhvr>
                                        <p:cTn id="20" dur="500"/>
                                        <p:tgtEl>
                                          <p:spTgt spid="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4" presetClass="entr" presetSubtype="0" accel="100000"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p:cTn id="25" dur="500" fill="hold"/>
                                        <p:tgtEl>
                                          <p:spTgt spid="5">
                                            <p:txEl>
                                              <p:pRg st="2" end="2"/>
                                            </p:txEl>
                                          </p:spTgt>
                                        </p:tgtEl>
                                        <p:attrNameLst>
                                          <p:attrName>ppt_w</p:attrName>
                                        </p:attrNameLst>
                                      </p:cBhvr>
                                      <p:tavLst>
                                        <p:tav tm="0">
                                          <p:val>
                                            <p:strVal val="#ppt_w*0.05"/>
                                          </p:val>
                                        </p:tav>
                                        <p:tav tm="100000">
                                          <p:val>
                                            <p:strVal val="#ppt_w"/>
                                          </p:val>
                                        </p:tav>
                                      </p:tavLst>
                                    </p:anim>
                                    <p:anim calcmode="lin" valueType="num">
                                      <p:cBhvr>
                                        <p:cTn id="26" dur="500" fill="hold"/>
                                        <p:tgtEl>
                                          <p:spTgt spid="5">
                                            <p:txEl>
                                              <p:pRg st="2" end="2"/>
                                            </p:txEl>
                                          </p:spTgt>
                                        </p:tgtEl>
                                        <p:attrNameLst>
                                          <p:attrName>ppt_h</p:attrName>
                                        </p:attrNameLst>
                                      </p:cBhvr>
                                      <p:tavLst>
                                        <p:tav tm="0">
                                          <p:val>
                                            <p:strVal val="#ppt_h"/>
                                          </p:val>
                                        </p:tav>
                                        <p:tav tm="100000">
                                          <p:val>
                                            <p:strVal val="#ppt_h"/>
                                          </p:val>
                                        </p:tav>
                                      </p:tavLst>
                                    </p:anim>
                                    <p:anim calcmode="lin" valueType="num">
                                      <p:cBhvr>
                                        <p:cTn id="27" dur="500" fill="hold"/>
                                        <p:tgtEl>
                                          <p:spTgt spid="5">
                                            <p:txEl>
                                              <p:pRg st="2" end="2"/>
                                            </p:txEl>
                                          </p:spTgt>
                                        </p:tgtEl>
                                        <p:attrNameLst>
                                          <p:attrName>ppt_x</p:attrName>
                                        </p:attrNameLst>
                                      </p:cBhvr>
                                      <p:tavLst>
                                        <p:tav tm="0">
                                          <p:val>
                                            <p:strVal val="#ppt_x-.2"/>
                                          </p:val>
                                        </p:tav>
                                        <p:tav tm="100000">
                                          <p:val>
                                            <p:strVal val="#ppt_x"/>
                                          </p:val>
                                        </p:tav>
                                      </p:tavLst>
                                    </p:anim>
                                    <p:anim calcmode="lin" valueType="num">
                                      <p:cBhvr>
                                        <p:cTn id="28" dur="500" fill="hold"/>
                                        <p:tgtEl>
                                          <p:spTgt spid="5">
                                            <p:txEl>
                                              <p:pRg st="2" end="2"/>
                                            </p:txEl>
                                          </p:spTgt>
                                        </p:tgtEl>
                                        <p:attrNameLst>
                                          <p:attrName>ppt_y</p:attrName>
                                        </p:attrNameLst>
                                      </p:cBhvr>
                                      <p:tavLst>
                                        <p:tav tm="0">
                                          <p:val>
                                            <p:strVal val="#ppt_y"/>
                                          </p:val>
                                        </p:tav>
                                        <p:tav tm="100000">
                                          <p:val>
                                            <p:strVal val="#ppt_y"/>
                                          </p:val>
                                        </p:tav>
                                      </p:tavLst>
                                    </p:anim>
                                    <p:animEffect transition="in" filter="fade">
                                      <p:cBhvr>
                                        <p:cTn id="29" dur="500"/>
                                        <p:tgtEl>
                                          <p:spTgt spid="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12.3 </a:t>
            </a:r>
            <a:r>
              <a:rPr lang="zh-CN" altLang="en-US" dirty="0"/>
              <a:t>统一资源定位器</a:t>
            </a:r>
          </a:p>
        </p:txBody>
      </p:sp>
      <p:sp>
        <p:nvSpPr>
          <p:cNvPr id="4" name="TextBox 3"/>
          <p:cNvSpPr txBox="1"/>
          <p:nvPr/>
        </p:nvSpPr>
        <p:spPr>
          <a:xfrm>
            <a:off x="323528" y="980728"/>
            <a:ext cx="8496944" cy="2677656"/>
          </a:xfrm>
          <a:prstGeom prst="rect">
            <a:avLst/>
          </a:prstGeom>
          <a:noFill/>
        </p:spPr>
        <p:txBody>
          <a:bodyPr wrap="square" rtlCol="0">
            <a:spAutoFit/>
          </a:bodyPr>
          <a:lstStyle/>
          <a:p>
            <a:pPr algn="just">
              <a:spcBef>
                <a:spcPts val="300"/>
              </a:spcBef>
              <a:spcAft>
                <a:spcPts val="300"/>
              </a:spcAft>
              <a:buFont typeface="Wingdings" pitchFamily="2" charset="2"/>
              <a:buChar char="n"/>
            </a:pPr>
            <a:r>
              <a:rPr lang="zh-CN" altLang="en-US" sz="2800" b="1" dirty="0">
                <a:solidFill>
                  <a:srgbClr val="FF0000"/>
                </a:solidFill>
                <a:latin typeface="Arial" pitchFamily="34" charset="0"/>
                <a:ea typeface="华文细黑" pitchFamily="2" charset="-122"/>
                <a:cs typeface="Arial" pitchFamily="34" charset="0"/>
              </a:rPr>
              <a:t> 读入</a:t>
            </a:r>
            <a:r>
              <a:rPr lang="en-US" altLang="zh-CN" sz="2800" b="1" dirty="0">
                <a:solidFill>
                  <a:srgbClr val="FF0000"/>
                </a:solidFill>
                <a:latin typeface="Arial" pitchFamily="34" charset="0"/>
                <a:ea typeface="华文细黑" pitchFamily="2" charset="-122"/>
                <a:cs typeface="Arial" pitchFamily="34" charset="0"/>
              </a:rPr>
              <a:t>URL</a:t>
            </a:r>
            <a:r>
              <a:rPr lang="zh-CN" altLang="en-US" sz="2800" b="1" dirty="0">
                <a:solidFill>
                  <a:srgbClr val="FF0000"/>
                </a:solidFill>
                <a:latin typeface="Arial" pitchFamily="34" charset="0"/>
                <a:ea typeface="华文细黑" pitchFamily="2" charset="-122"/>
                <a:cs typeface="Arial" pitchFamily="34" charset="0"/>
              </a:rPr>
              <a:t>数据</a:t>
            </a:r>
            <a:endParaRPr lang="en-US" altLang="zh-CN" sz="2800" b="1" dirty="0">
              <a:solidFill>
                <a:srgbClr val="FF0000"/>
              </a:solidFill>
              <a:latin typeface="Arial" pitchFamily="34" charset="0"/>
              <a:ea typeface="华文细黑" pitchFamily="2" charset="-122"/>
              <a:cs typeface="Arial" pitchFamily="34" charset="0"/>
            </a:endParaRPr>
          </a:p>
          <a:p>
            <a:pPr marL="457200" indent="-457200" algn="just">
              <a:spcBef>
                <a:spcPts val="300"/>
              </a:spcBef>
              <a:spcAft>
                <a:spcPts val="300"/>
              </a:spcAft>
              <a:buFont typeface="Wingdings" panose="05000000000000000000" pitchFamily="2" charset="2"/>
              <a:buChar char="Ø"/>
            </a:pPr>
            <a:r>
              <a:rPr lang="en-US" altLang="zh-CN" sz="2600" b="1" dirty="0">
                <a:latin typeface="Arial" pitchFamily="34" charset="0"/>
                <a:ea typeface="华文细黑" pitchFamily="2" charset="-122"/>
                <a:cs typeface="Arial" pitchFamily="34" charset="0"/>
              </a:rPr>
              <a:t>URL</a:t>
            </a:r>
            <a:r>
              <a:rPr lang="zh-CN" altLang="en-US" sz="2600" b="1" dirty="0">
                <a:latin typeface="Arial" pitchFamily="34" charset="0"/>
                <a:ea typeface="华文细黑" pitchFamily="2" charset="-122"/>
                <a:cs typeface="Arial" pitchFamily="34" charset="0"/>
              </a:rPr>
              <a:t>类中定义了</a:t>
            </a:r>
            <a:r>
              <a:rPr lang="en-US" altLang="zh-CN" sz="2600" b="1" dirty="0" err="1">
                <a:latin typeface="Arial" pitchFamily="34" charset="0"/>
                <a:ea typeface="华文细黑" pitchFamily="2" charset="-122"/>
                <a:cs typeface="Arial" pitchFamily="34" charset="0"/>
              </a:rPr>
              <a:t>openStream</a:t>
            </a:r>
            <a:r>
              <a:rPr lang="en-US" altLang="zh-CN" sz="2600" b="1" dirty="0">
                <a:latin typeface="Arial" pitchFamily="34" charset="0"/>
                <a:ea typeface="华文细黑" pitchFamily="2" charset="-122"/>
                <a:cs typeface="Arial" pitchFamily="34" charset="0"/>
              </a:rPr>
              <a:t>()</a:t>
            </a:r>
            <a:r>
              <a:rPr lang="zh-CN" altLang="en-US" sz="2600" b="1" dirty="0">
                <a:latin typeface="Arial" pitchFamily="34" charset="0"/>
                <a:ea typeface="华文细黑" pitchFamily="2" charset="-122"/>
                <a:cs typeface="Arial" pitchFamily="34" charset="0"/>
              </a:rPr>
              <a:t>方法，通过这个方法可以读取一个</a:t>
            </a:r>
            <a:r>
              <a:rPr lang="en-US" altLang="zh-CN" sz="2600" b="1" dirty="0">
                <a:latin typeface="Arial" pitchFamily="34" charset="0"/>
                <a:ea typeface="华文细黑" pitchFamily="2" charset="-122"/>
                <a:cs typeface="Arial" pitchFamily="34" charset="0"/>
              </a:rPr>
              <a:t>URL</a:t>
            </a:r>
            <a:r>
              <a:rPr lang="zh-CN" altLang="en-US" sz="2600" b="1" dirty="0">
                <a:latin typeface="Arial" pitchFamily="34" charset="0"/>
                <a:ea typeface="华文细黑" pitchFamily="2" charset="-122"/>
                <a:cs typeface="Arial" pitchFamily="34" charset="0"/>
              </a:rPr>
              <a:t>对象所指定的资源</a:t>
            </a:r>
            <a:r>
              <a:rPr lang="zh-CN" altLang="en-US" sz="2600" b="1" dirty="0" smtClean="0">
                <a:latin typeface="Arial" pitchFamily="34" charset="0"/>
                <a:ea typeface="华文细黑" pitchFamily="2" charset="-122"/>
                <a:cs typeface="Arial" pitchFamily="34" charset="0"/>
              </a:rPr>
              <a:t>。</a:t>
            </a:r>
            <a:endParaRPr lang="en-US" altLang="zh-CN" sz="2600" b="1" dirty="0">
              <a:latin typeface="Arial" pitchFamily="34" charset="0"/>
              <a:ea typeface="华文细黑" pitchFamily="2" charset="-122"/>
              <a:cs typeface="Arial" pitchFamily="34" charset="0"/>
            </a:endParaRPr>
          </a:p>
          <a:p>
            <a:pPr marL="457200" indent="-457200" algn="just">
              <a:spcBef>
                <a:spcPts val="300"/>
              </a:spcBef>
              <a:spcAft>
                <a:spcPts val="300"/>
              </a:spcAft>
              <a:buFont typeface="Wingdings" panose="05000000000000000000" pitchFamily="2" charset="2"/>
              <a:buChar char="Ø"/>
            </a:pPr>
            <a:r>
              <a:rPr lang="zh-CN" altLang="en-US" sz="2600" b="1" dirty="0" smtClean="0">
                <a:latin typeface="Arial" pitchFamily="34" charset="0"/>
                <a:ea typeface="华文细黑" pitchFamily="2" charset="-122"/>
                <a:cs typeface="Arial" pitchFamily="34" charset="0"/>
              </a:rPr>
              <a:t>方法</a:t>
            </a:r>
            <a:r>
              <a:rPr lang="en-US" altLang="zh-CN" sz="2600" b="1" dirty="0" err="1">
                <a:latin typeface="Arial" pitchFamily="34" charset="0"/>
                <a:ea typeface="华文细黑" pitchFamily="2" charset="-122"/>
                <a:cs typeface="Arial" pitchFamily="34" charset="0"/>
              </a:rPr>
              <a:t>openStream</a:t>
            </a:r>
            <a:r>
              <a:rPr lang="en-US" altLang="zh-CN" sz="2600" b="1" dirty="0">
                <a:latin typeface="Arial" pitchFamily="34" charset="0"/>
                <a:ea typeface="华文细黑" pitchFamily="2" charset="-122"/>
                <a:cs typeface="Arial" pitchFamily="34" charset="0"/>
              </a:rPr>
              <a:t>()</a:t>
            </a:r>
            <a:r>
              <a:rPr lang="zh-CN" altLang="en-US" sz="2600" b="1" dirty="0">
                <a:latin typeface="Arial" pitchFamily="34" charset="0"/>
                <a:ea typeface="华文细黑" pitchFamily="2" charset="-122"/>
                <a:cs typeface="Arial" pitchFamily="34" charset="0"/>
              </a:rPr>
              <a:t>与指定的</a:t>
            </a:r>
            <a:r>
              <a:rPr lang="en-US" altLang="zh-CN" sz="2600" b="1" dirty="0">
                <a:latin typeface="Arial" pitchFamily="34" charset="0"/>
                <a:ea typeface="华文细黑" pitchFamily="2" charset="-122"/>
                <a:cs typeface="Arial" pitchFamily="34" charset="0"/>
              </a:rPr>
              <a:t>URL</a:t>
            </a:r>
            <a:r>
              <a:rPr lang="zh-CN" altLang="en-US" sz="2600" b="1" dirty="0">
                <a:latin typeface="Arial" pitchFamily="34" charset="0"/>
                <a:ea typeface="华文细黑" pitchFamily="2" charset="-122"/>
                <a:cs typeface="Arial" pitchFamily="34" charset="0"/>
              </a:rPr>
              <a:t>建立连接并返回一个</a:t>
            </a:r>
            <a:r>
              <a:rPr lang="en-US" altLang="zh-CN" sz="2600" b="1" dirty="0" err="1">
                <a:latin typeface="Arial" pitchFamily="34" charset="0"/>
                <a:ea typeface="华文细黑" pitchFamily="2" charset="-122"/>
                <a:cs typeface="Arial" pitchFamily="34" charset="0"/>
              </a:rPr>
              <a:t>InputStream</a:t>
            </a:r>
            <a:r>
              <a:rPr lang="zh-CN" altLang="en-US" sz="2600" b="1" dirty="0">
                <a:latin typeface="Arial" pitchFamily="34" charset="0"/>
                <a:ea typeface="华文细黑" pitchFamily="2" charset="-122"/>
                <a:cs typeface="Arial" pitchFamily="34" charset="0"/>
              </a:rPr>
              <a:t>对象，即这个方法的返回值是一个</a:t>
            </a:r>
            <a:r>
              <a:rPr lang="en-US" altLang="zh-CN" sz="2600" b="1" dirty="0" err="1">
                <a:latin typeface="Arial" pitchFamily="34" charset="0"/>
                <a:ea typeface="华文细黑" pitchFamily="2" charset="-122"/>
                <a:cs typeface="Arial" pitchFamily="34" charset="0"/>
              </a:rPr>
              <a:t>InputStream</a:t>
            </a:r>
            <a:r>
              <a:rPr lang="zh-CN" altLang="en-US" sz="2600" b="1" dirty="0">
                <a:latin typeface="Arial" pitchFamily="34" charset="0"/>
                <a:ea typeface="华文细黑" pitchFamily="2" charset="-122"/>
                <a:cs typeface="Arial" pitchFamily="34" charset="0"/>
              </a:rPr>
              <a:t>数据流。</a:t>
            </a:r>
            <a:endParaRPr lang="en-US" altLang="zh-CN" sz="2600" b="1" dirty="0">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12.3 </a:t>
            </a:r>
            <a:r>
              <a:rPr lang="zh-CN" altLang="en-US" dirty="0"/>
              <a:t>统一资源定位器</a:t>
            </a:r>
          </a:p>
        </p:txBody>
      </p:sp>
      <p:pic>
        <p:nvPicPr>
          <p:cNvPr id="3074" name="Picture 2"/>
          <p:cNvPicPr>
            <a:picLocks noChangeAspect="1" noChangeArrowheads="1"/>
          </p:cNvPicPr>
          <p:nvPr/>
        </p:nvPicPr>
        <p:blipFill>
          <a:blip r:embed="rId2" cstate="print"/>
          <a:srcRect/>
          <a:stretch>
            <a:fillRect/>
          </a:stretch>
        </p:blipFill>
        <p:spPr bwMode="auto">
          <a:xfrm>
            <a:off x="107504" y="116632"/>
            <a:ext cx="8640960" cy="6264696"/>
          </a:xfrm>
          <a:prstGeom prst="rect">
            <a:avLst/>
          </a:prstGeom>
          <a:noFill/>
          <a:ln w="9525">
            <a:solidFill>
              <a:srgbClr val="FF0000"/>
            </a:solidFill>
            <a:miter lim="800000"/>
            <a:headEnd/>
            <a:tailEnd/>
          </a:ln>
        </p:spPr>
      </p:pic>
      <p:pic>
        <p:nvPicPr>
          <p:cNvPr id="4098" name="Picture 2"/>
          <p:cNvPicPr>
            <a:picLocks noChangeAspect="1" noChangeArrowheads="1"/>
          </p:cNvPicPr>
          <p:nvPr/>
        </p:nvPicPr>
        <p:blipFill>
          <a:blip r:embed="rId3" cstate="print"/>
          <a:srcRect/>
          <a:stretch>
            <a:fillRect/>
          </a:stretch>
        </p:blipFill>
        <p:spPr bwMode="auto">
          <a:xfrm>
            <a:off x="4522787" y="2492896"/>
            <a:ext cx="4513709" cy="4218333"/>
          </a:xfrm>
          <a:prstGeom prst="rect">
            <a:avLst/>
          </a:prstGeom>
          <a:noFill/>
          <a:ln w="9525">
            <a:solidFill>
              <a:srgbClr val="C00000"/>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slide(fromBottom)">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12.3 </a:t>
            </a:r>
            <a:r>
              <a:rPr lang="zh-CN" altLang="en-US" dirty="0"/>
              <a:t>统一资源定位器</a:t>
            </a:r>
          </a:p>
        </p:txBody>
      </p:sp>
      <p:sp>
        <p:nvSpPr>
          <p:cNvPr id="4" name="TextBox 3"/>
          <p:cNvSpPr txBox="1"/>
          <p:nvPr/>
        </p:nvSpPr>
        <p:spPr>
          <a:xfrm>
            <a:off x="323528" y="980728"/>
            <a:ext cx="8496944" cy="2200602"/>
          </a:xfrm>
          <a:prstGeom prst="rect">
            <a:avLst/>
          </a:prstGeom>
          <a:noFill/>
        </p:spPr>
        <p:txBody>
          <a:bodyPr wrap="square" rtlCol="0">
            <a:spAutoFit/>
          </a:bodyPr>
          <a:lstStyle/>
          <a:p>
            <a:pPr algn="just">
              <a:spcBef>
                <a:spcPts val="300"/>
              </a:spcBef>
              <a:spcAft>
                <a:spcPts val="300"/>
              </a:spcAft>
              <a:buFont typeface="Wingdings" pitchFamily="2" charset="2"/>
              <a:buChar char="n"/>
            </a:pPr>
            <a:r>
              <a:rPr lang="zh-CN" altLang="en-US" sz="2800" b="1" dirty="0">
                <a:solidFill>
                  <a:srgbClr val="FF0000"/>
                </a:solidFill>
                <a:latin typeface="Arial" pitchFamily="34" charset="0"/>
                <a:ea typeface="华文细黑" pitchFamily="2" charset="-122"/>
                <a:cs typeface="Arial" pitchFamily="34" charset="0"/>
              </a:rPr>
              <a:t> 通过</a:t>
            </a:r>
            <a:r>
              <a:rPr lang="en-US" altLang="zh-CN" sz="2800" b="1" dirty="0" err="1">
                <a:solidFill>
                  <a:srgbClr val="FF0000"/>
                </a:solidFill>
                <a:latin typeface="Arial" pitchFamily="34" charset="0"/>
                <a:ea typeface="华文细黑" pitchFamily="2" charset="-122"/>
                <a:cs typeface="Arial" pitchFamily="34" charset="0"/>
              </a:rPr>
              <a:t>URLConnection</a:t>
            </a:r>
            <a:r>
              <a:rPr lang="zh-CN" altLang="en-US" sz="2800" b="1" dirty="0">
                <a:solidFill>
                  <a:srgbClr val="FF0000"/>
                </a:solidFill>
                <a:latin typeface="Arial" pitchFamily="34" charset="0"/>
                <a:ea typeface="华文细黑" pitchFamily="2" charset="-122"/>
                <a:cs typeface="Arial" pitchFamily="34" charset="0"/>
              </a:rPr>
              <a:t>实现双向通信</a:t>
            </a:r>
            <a:endParaRPr lang="en-US" altLang="zh-CN" sz="2800" b="1" dirty="0">
              <a:solidFill>
                <a:srgbClr val="FF0000"/>
              </a:solidFill>
              <a:latin typeface="Arial" pitchFamily="34" charset="0"/>
              <a:ea typeface="华文细黑" pitchFamily="2" charset="-122"/>
              <a:cs typeface="Arial" pitchFamily="34" charset="0"/>
            </a:endParaRPr>
          </a:p>
          <a:p>
            <a:pPr algn="just">
              <a:spcBef>
                <a:spcPts val="300"/>
              </a:spcBef>
              <a:spcAft>
                <a:spcPts val="300"/>
              </a:spcAft>
              <a:buFont typeface="Wingdings" pitchFamily="2" charset="2"/>
              <a:buChar char="Ø"/>
            </a:pPr>
            <a:r>
              <a:rPr lang="zh-CN" altLang="en-US" sz="2600" b="1" dirty="0">
                <a:latin typeface="Arial" pitchFamily="34" charset="0"/>
                <a:ea typeface="华文细黑" pitchFamily="2" charset="-122"/>
                <a:cs typeface="Arial" pitchFamily="34" charset="0"/>
              </a:rPr>
              <a:t>通过</a:t>
            </a:r>
            <a:r>
              <a:rPr lang="en-US" altLang="zh-CN" sz="2600" b="1" dirty="0">
                <a:latin typeface="Arial" pitchFamily="34" charset="0"/>
                <a:ea typeface="华文细黑" pitchFamily="2" charset="-122"/>
                <a:cs typeface="Arial" pitchFamily="34" charset="0"/>
              </a:rPr>
              <a:t>URL</a:t>
            </a:r>
            <a:r>
              <a:rPr lang="zh-CN" altLang="en-US" sz="2600" b="1" dirty="0">
                <a:latin typeface="Arial" pitchFamily="34" charset="0"/>
                <a:ea typeface="华文细黑" pitchFamily="2" charset="-122"/>
                <a:cs typeface="Arial" pitchFamily="34" charset="0"/>
              </a:rPr>
              <a:t>的方法</a:t>
            </a:r>
            <a:r>
              <a:rPr lang="en-US" altLang="zh-CN" sz="2600" b="1" dirty="0" err="1">
                <a:latin typeface="Arial" pitchFamily="34" charset="0"/>
                <a:ea typeface="华文细黑" pitchFamily="2" charset="-122"/>
                <a:cs typeface="Arial" pitchFamily="34" charset="0"/>
              </a:rPr>
              <a:t>openStream</a:t>
            </a:r>
            <a:r>
              <a:rPr lang="en-US" altLang="zh-CN" sz="2600" b="1" dirty="0">
                <a:latin typeface="Arial" pitchFamily="34" charset="0"/>
                <a:ea typeface="华文细黑" pitchFamily="2" charset="-122"/>
                <a:cs typeface="Arial" pitchFamily="34" charset="0"/>
              </a:rPr>
              <a:t>()</a:t>
            </a:r>
            <a:r>
              <a:rPr lang="zh-CN" altLang="en-US" sz="2600" b="1" dirty="0">
                <a:latin typeface="Arial" pitchFamily="34" charset="0"/>
                <a:ea typeface="华文细黑" pitchFamily="2" charset="-122"/>
                <a:cs typeface="Arial" pitchFamily="34" charset="0"/>
              </a:rPr>
              <a:t>只能从网络上读取资源的数据。通过</a:t>
            </a:r>
            <a:r>
              <a:rPr lang="en-US" altLang="zh-CN" sz="2600" b="1" dirty="0" err="1">
                <a:latin typeface="Arial" pitchFamily="34" charset="0"/>
                <a:ea typeface="华文细黑" pitchFamily="2" charset="-122"/>
                <a:cs typeface="Arial" pitchFamily="34" charset="0"/>
              </a:rPr>
              <a:t>URLConnection</a:t>
            </a:r>
            <a:r>
              <a:rPr lang="zh-CN" altLang="en-US" sz="2600" b="1" dirty="0">
                <a:latin typeface="Arial" pitchFamily="34" charset="0"/>
                <a:ea typeface="华文细黑" pitchFamily="2" charset="-122"/>
                <a:cs typeface="Arial" pitchFamily="34" charset="0"/>
              </a:rPr>
              <a:t>类可以在应用程序和</a:t>
            </a:r>
            <a:r>
              <a:rPr lang="en-US" altLang="zh-CN" sz="2600" b="1" dirty="0">
                <a:latin typeface="Arial" pitchFamily="34" charset="0"/>
                <a:ea typeface="华文细黑" pitchFamily="2" charset="-122"/>
                <a:cs typeface="Arial" pitchFamily="34" charset="0"/>
              </a:rPr>
              <a:t>URL</a:t>
            </a:r>
            <a:r>
              <a:rPr lang="zh-CN" altLang="en-US" sz="2600" b="1" dirty="0">
                <a:latin typeface="Arial" pitchFamily="34" charset="0"/>
                <a:ea typeface="华文细黑" pitchFamily="2" charset="-122"/>
                <a:cs typeface="Arial" pitchFamily="34" charset="0"/>
              </a:rPr>
              <a:t>资源之间进行交互，既可以从</a:t>
            </a:r>
            <a:r>
              <a:rPr lang="en-US" altLang="zh-CN" sz="2600" b="1" dirty="0">
                <a:latin typeface="Arial" pitchFamily="34" charset="0"/>
                <a:ea typeface="华文细黑" pitchFamily="2" charset="-122"/>
                <a:cs typeface="Arial" pitchFamily="34" charset="0"/>
              </a:rPr>
              <a:t>URL</a:t>
            </a:r>
            <a:r>
              <a:rPr lang="zh-CN" altLang="en-US" sz="2600" b="1" dirty="0">
                <a:latin typeface="Arial" pitchFamily="34" charset="0"/>
                <a:ea typeface="华文细黑" pitchFamily="2" charset="-122"/>
                <a:cs typeface="Arial" pitchFamily="34" charset="0"/>
              </a:rPr>
              <a:t>中读取数据，也可以向</a:t>
            </a:r>
            <a:r>
              <a:rPr lang="en-US" altLang="zh-CN" sz="2600" b="1" dirty="0">
                <a:latin typeface="Arial" pitchFamily="34" charset="0"/>
                <a:ea typeface="华文细黑" pitchFamily="2" charset="-122"/>
                <a:cs typeface="Arial" pitchFamily="34" charset="0"/>
              </a:rPr>
              <a:t>URL</a:t>
            </a:r>
            <a:r>
              <a:rPr lang="zh-CN" altLang="en-US" sz="2600" b="1" dirty="0">
                <a:latin typeface="Arial" pitchFamily="34" charset="0"/>
                <a:ea typeface="华文细黑" pitchFamily="2" charset="-122"/>
                <a:cs typeface="Arial" pitchFamily="34" charset="0"/>
              </a:rPr>
              <a:t>中发送数据。</a:t>
            </a:r>
            <a:endParaRPr lang="en-US" altLang="zh-CN" sz="2600" b="1" dirty="0">
              <a:latin typeface="Arial" pitchFamily="34" charset="0"/>
              <a:ea typeface="华文细黑" pitchFamily="2" charset="-122"/>
              <a:cs typeface="Arial" pitchFamily="34" charset="0"/>
            </a:endParaRPr>
          </a:p>
        </p:txBody>
      </p:sp>
      <p:sp>
        <p:nvSpPr>
          <p:cNvPr id="5" name="TextBox 4"/>
          <p:cNvSpPr txBox="1"/>
          <p:nvPr/>
        </p:nvSpPr>
        <p:spPr>
          <a:xfrm>
            <a:off x="467544" y="3140968"/>
            <a:ext cx="8136904" cy="1231106"/>
          </a:xfrm>
          <a:prstGeom prst="rect">
            <a:avLst/>
          </a:prstGeom>
          <a:solidFill>
            <a:srgbClr val="FFFFCC"/>
          </a:solidFill>
        </p:spPr>
        <p:txBody>
          <a:bodyPr wrap="square" rtlCol="0">
            <a:spAutoFit/>
          </a:bodyPr>
          <a:lstStyle/>
          <a:p>
            <a:pPr>
              <a:buFont typeface="Wingdings" pitchFamily="2" charset="2"/>
              <a:buChar char="ü"/>
            </a:pPr>
            <a:r>
              <a:rPr lang="zh-CN" altLang="en-US" sz="2400" b="1" dirty="0">
                <a:solidFill>
                  <a:srgbClr val="C00000"/>
                </a:solidFill>
                <a:latin typeface="Arial" pitchFamily="34" charset="0"/>
                <a:cs typeface="Arial" pitchFamily="34" charset="0"/>
              </a:rPr>
              <a:t>建立连接</a:t>
            </a:r>
            <a:endParaRPr lang="en-US" altLang="zh-CN" sz="2400" b="1" dirty="0">
              <a:solidFill>
                <a:srgbClr val="C00000"/>
              </a:solidFill>
              <a:latin typeface="Arial" pitchFamily="34" charset="0"/>
              <a:cs typeface="Arial" pitchFamily="34" charset="0"/>
            </a:endParaRPr>
          </a:p>
          <a:p>
            <a:r>
              <a:rPr lang="en-US" altLang="zh-CN" sz="2400" dirty="0">
                <a:latin typeface="Arial" pitchFamily="34" charset="0"/>
                <a:cs typeface="Arial" pitchFamily="34" charset="0"/>
              </a:rPr>
              <a:t>URL</a:t>
            </a:r>
            <a:r>
              <a:rPr lang="zh-CN" altLang="en-US" sz="2400" dirty="0">
                <a:latin typeface="Arial" pitchFamily="34" charset="0"/>
                <a:cs typeface="Arial" pitchFamily="34" charset="0"/>
              </a:rPr>
              <a:t>  </a:t>
            </a:r>
            <a:r>
              <a:rPr lang="en-US" altLang="zh-CN" sz="2400" dirty="0" err="1">
                <a:latin typeface="Arial" pitchFamily="34" charset="0"/>
                <a:cs typeface="Arial" pitchFamily="34" charset="0"/>
              </a:rPr>
              <a:t>url</a:t>
            </a:r>
            <a:r>
              <a:rPr lang="en-US" altLang="zh-CN" sz="2400" dirty="0">
                <a:latin typeface="Arial" pitchFamily="34" charset="0"/>
                <a:cs typeface="Arial" pitchFamily="34" charset="0"/>
              </a:rPr>
              <a:t>=new</a:t>
            </a:r>
            <a:r>
              <a:rPr lang="zh-CN" altLang="en-US" sz="2400" dirty="0">
                <a:latin typeface="Arial" pitchFamily="34" charset="0"/>
                <a:cs typeface="Arial" pitchFamily="34" charset="0"/>
              </a:rPr>
              <a:t> </a:t>
            </a:r>
            <a:r>
              <a:rPr lang="en-US" altLang="zh-CN" sz="2400" dirty="0">
                <a:latin typeface="Arial" pitchFamily="34" charset="0"/>
                <a:cs typeface="Arial" pitchFamily="34" charset="0"/>
              </a:rPr>
              <a:t>URL(“http://www.hitwh.edu.cn ”);</a:t>
            </a:r>
          </a:p>
          <a:p>
            <a:r>
              <a:rPr lang="en-US" altLang="zh-CN" sz="2400" dirty="0" err="1">
                <a:latin typeface="Arial" pitchFamily="34" charset="0"/>
                <a:cs typeface="Arial" pitchFamily="34" charset="0"/>
              </a:rPr>
              <a:t>URLConnection</a:t>
            </a:r>
            <a:r>
              <a:rPr lang="zh-CN" altLang="en-US" sz="2400" dirty="0">
                <a:latin typeface="Arial" pitchFamily="34" charset="0"/>
                <a:cs typeface="Arial" pitchFamily="34" charset="0"/>
              </a:rPr>
              <a:t> </a:t>
            </a:r>
            <a:r>
              <a:rPr lang="en-US" altLang="zh-CN" sz="2400" dirty="0">
                <a:latin typeface="Arial" pitchFamily="34" charset="0"/>
                <a:cs typeface="Arial" pitchFamily="34" charset="0"/>
              </a:rPr>
              <a:t>con=</a:t>
            </a:r>
            <a:r>
              <a:rPr lang="en-US" altLang="zh-CN" sz="2400" dirty="0" err="1">
                <a:latin typeface="Arial" pitchFamily="34" charset="0"/>
                <a:cs typeface="Arial" pitchFamily="34" charset="0"/>
              </a:rPr>
              <a:t>url.openConnection</a:t>
            </a:r>
            <a:r>
              <a:rPr lang="en-US" altLang="zh-CN" sz="2400" dirty="0">
                <a:latin typeface="Arial" pitchFamily="34" charset="0"/>
                <a:cs typeface="Arial" pitchFamily="34" charset="0"/>
              </a:rPr>
              <a:t>();</a:t>
            </a:r>
          </a:p>
        </p:txBody>
      </p:sp>
      <p:sp>
        <p:nvSpPr>
          <p:cNvPr id="7" name="TextBox 6"/>
          <p:cNvSpPr txBox="1"/>
          <p:nvPr/>
        </p:nvSpPr>
        <p:spPr>
          <a:xfrm>
            <a:off x="467544" y="4437112"/>
            <a:ext cx="8136904" cy="1231106"/>
          </a:xfrm>
          <a:prstGeom prst="rect">
            <a:avLst/>
          </a:prstGeom>
          <a:solidFill>
            <a:srgbClr val="FFFFCC"/>
          </a:solidFill>
        </p:spPr>
        <p:txBody>
          <a:bodyPr wrap="square" rtlCol="0">
            <a:spAutoFit/>
          </a:bodyPr>
          <a:lstStyle/>
          <a:p>
            <a:pPr>
              <a:buFont typeface="Wingdings" pitchFamily="2" charset="2"/>
              <a:buChar char="ü"/>
            </a:pPr>
            <a:r>
              <a:rPr lang="zh-CN" altLang="en-US" sz="2400" b="1" dirty="0">
                <a:solidFill>
                  <a:srgbClr val="C00000"/>
                </a:solidFill>
                <a:latin typeface="Arial" pitchFamily="34" charset="0"/>
                <a:cs typeface="Arial" pitchFamily="34" charset="0"/>
              </a:rPr>
              <a:t>向服务器端发送数据</a:t>
            </a:r>
            <a:endParaRPr lang="en-US" altLang="zh-CN" sz="2400" b="1" dirty="0">
              <a:solidFill>
                <a:srgbClr val="C00000"/>
              </a:solidFill>
              <a:latin typeface="Arial" pitchFamily="34" charset="0"/>
              <a:cs typeface="Arial" pitchFamily="34" charset="0"/>
            </a:endParaRPr>
          </a:p>
          <a:p>
            <a:r>
              <a:rPr lang="en-US" altLang="zh-CN" sz="2400" dirty="0" err="1">
                <a:latin typeface="Arial" pitchFamily="34" charset="0"/>
                <a:cs typeface="Arial" pitchFamily="34" charset="0"/>
              </a:rPr>
              <a:t>PrintStream</a:t>
            </a:r>
            <a:r>
              <a:rPr lang="zh-CN" altLang="en-US" sz="2400" dirty="0">
                <a:latin typeface="Arial" pitchFamily="34" charset="0"/>
                <a:cs typeface="Arial" pitchFamily="34" charset="0"/>
              </a:rPr>
              <a:t>  </a:t>
            </a:r>
            <a:r>
              <a:rPr lang="en-US" altLang="zh-CN" sz="2400" dirty="0" err="1">
                <a:latin typeface="Arial" pitchFamily="34" charset="0"/>
                <a:cs typeface="Arial" pitchFamily="34" charset="0"/>
              </a:rPr>
              <a:t>ps</a:t>
            </a:r>
            <a:r>
              <a:rPr lang="en-US" altLang="zh-CN" sz="2400" dirty="0">
                <a:latin typeface="Arial" pitchFamily="34" charset="0"/>
                <a:cs typeface="Arial" pitchFamily="34" charset="0"/>
              </a:rPr>
              <a:t>=new</a:t>
            </a:r>
            <a:r>
              <a:rPr lang="zh-CN" altLang="en-US" sz="2400" dirty="0">
                <a:latin typeface="Arial" pitchFamily="34" charset="0"/>
                <a:cs typeface="Arial" pitchFamily="34" charset="0"/>
              </a:rPr>
              <a:t> </a:t>
            </a:r>
            <a:r>
              <a:rPr lang="en-US" altLang="zh-CN" sz="2400" dirty="0" err="1">
                <a:latin typeface="Arial" pitchFamily="34" charset="0"/>
                <a:cs typeface="Arial" pitchFamily="34" charset="0"/>
              </a:rPr>
              <a:t>PrintStream</a:t>
            </a:r>
            <a:r>
              <a:rPr lang="en-US" altLang="zh-CN" sz="2400" dirty="0">
                <a:latin typeface="Arial" pitchFamily="34" charset="0"/>
                <a:cs typeface="Arial" pitchFamily="34" charset="0"/>
              </a:rPr>
              <a:t>(</a:t>
            </a:r>
            <a:r>
              <a:rPr lang="en-US" altLang="zh-CN" sz="2400" dirty="0" err="1">
                <a:latin typeface="Arial" pitchFamily="34" charset="0"/>
                <a:cs typeface="Arial" pitchFamily="34" charset="0"/>
              </a:rPr>
              <a:t>con.getOutputStream</a:t>
            </a:r>
            <a:r>
              <a:rPr lang="en-US" altLang="zh-CN" sz="2400" dirty="0">
                <a:latin typeface="Arial" pitchFamily="34" charset="0"/>
                <a:cs typeface="Arial" pitchFamily="34" charset="0"/>
              </a:rPr>
              <a:t>());</a:t>
            </a:r>
          </a:p>
          <a:p>
            <a:r>
              <a:rPr lang="en-US" altLang="zh-CN" sz="2400" dirty="0" err="1">
                <a:latin typeface="Arial" pitchFamily="34" charset="0"/>
                <a:cs typeface="Arial" pitchFamily="34" charset="0"/>
              </a:rPr>
              <a:t>ps.println</a:t>
            </a:r>
            <a:r>
              <a:rPr lang="en-US" altLang="zh-CN" sz="2400" dirty="0">
                <a:latin typeface="Arial" pitchFamily="34" charset="0"/>
                <a:cs typeface="Arial" pitchFamily="34" charset="0"/>
              </a:rPr>
              <a:t>(</a:t>
            </a:r>
            <a:r>
              <a:rPr lang="en-US" altLang="zh-CN" sz="2400" dirty="0" err="1">
                <a:solidFill>
                  <a:srgbClr val="FF00FF"/>
                </a:solidFill>
                <a:latin typeface="Arial" pitchFamily="34" charset="0"/>
                <a:cs typeface="Arial" pitchFamily="34" charset="0"/>
              </a:rPr>
              <a:t>StringData</a:t>
            </a:r>
            <a:r>
              <a:rPr lang="en-US" altLang="zh-CN" sz="2400" dirty="0">
                <a:latin typeface="Arial" pitchFamily="34" charset="0"/>
                <a:cs typeface="Arial" pitchFamily="34" charset="0"/>
              </a:rPr>
              <a:t>);</a:t>
            </a:r>
          </a:p>
        </p:txBody>
      </p:sp>
      <p:sp>
        <p:nvSpPr>
          <p:cNvPr id="8" name="TextBox 7"/>
          <p:cNvSpPr txBox="1"/>
          <p:nvPr/>
        </p:nvSpPr>
        <p:spPr>
          <a:xfrm>
            <a:off x="467544" y="5733256"/>
            <a:ext cx="8136904" cy="1077218"/>
          </a:xfrm>
          <a:prstGeom prst="rect">
            <a:avLst/>
          </a:prstGeom>
          <a:solidFill>
            <a:srgbClr val="FFFFCC"/>
          </a:solidFill>
        </p:spPr>
        <p:txBody>
          <a:bodyPr wrap="square" rtlCol="0">
            <a:spAutoFit/>
          </a:bodyPr>
          <a:lstStyle/>
          <a:p>
            <a:pPr>
              <a:buFont typeface="Wingdings" pitchFamily="2" charset="2"/>
              <a:buChar char="ü"/>
            </a:pPr>
            <a:r>
              <a:rPr lang="zh-CN" altLang="en-US" sz="2400" b="1" dirty="0">
                <a:solidFill>
                  <a:srgbClr val="C00000"/>
                </a:solidFill>
                <a:latin typeface="Arial" pitchFamily="34" charset="0"/>
                <a:cs typeface="Arial" pitchFamily="34" charset="0"/>
              </a:rPr>
              <a:t>从服务器读数据</a:t>
            </a:r>
            <a:endParaRPr lang="en-US" altLang="zh-CN" sz="2400" b="1" dirty="0">
              <a:solidFill>
                <a:srgbClr val="C00000"/>
              </a:solidFill>
              <a:latin typeface="Arial" pitchFamily="34" charset="0"/>
              <a:cs typeface="Arial" pitchFamily="34" charset="0"/>
            </a:endParaRPr>
          </a:p>
          <a:p>
            <a:r>
              <a:rPr lang="en-US" altLang="zh-CN" sz="2000" dirty="0" err="1">
                <a:latin typeface="Arial" pitchFamily="34" charset="0"/>
                <a:cs typeface="Arial" pitchFamily="34" charset="0"/>
              </a:rPr>
              <a:t>DataInputStream</a:t>
            </a:r>
            <a:r>
              <a:rPr lang="zh-CN" altLang="en-US" sz="2000" dirty="0">
                <a:latin typeface="Arial" pitchFamily="34" charset="0"/>
                <a:cs typeface="Arial" pitchFamily="34" charset="0"/>
              </a:rPr>
              <a:t>  </a:t>
            </a:r>
            <a:r>
              <a:rPr lang="en-US" altLang="zh-CN" sz="2000" dirty="0" err="1">
                <a:latin typeface="Arial" pitchFamily="34" charset="0"/>
                <a:cs typeface="Arial" pitchFamily="34" charset="0"/>
              </a:rPr>
              <a:t>dis</a:t>
            </a:r>
            <a:r>
              <a:rPr lang="en-US" altLang="zh-CN" sz="2000" dirty="0">
                <a:latin typeface="Arial" pitchFamily="34" charset="0"/>
                <a:cs typeface="Arial" pitchFamily="34" charset="0"/>
              </a:rPr>
              <a:t>=new</a:t>
            </a:r>
            <a:r>
              <a:rPr lang="zh-CN" altLang="en-US" sz="2000" dirty="0">
                <a:latin typeface="Arial" pitchFamily="34" charset="0"/>
                <a:cs typeface="Arial" pitchFamily="34" charset="0"/>
              </a:rPr>
              <a:t> </a:t>
            </a:r>
            <a:r>
              <a:rPr lang="en-US" altLang="zh-CN" sz="2000" dirty="0" err="1">
                <a:latin typeface="Arial" pitchFamily="34" charset="0"/>
                <a:cs typeface="Arial" pitchFamily="34" charset="0"/>
              </a:rPr>
              <a:t>DataInputStream</a:t>
            </a:r>
            <a:r>
              <a:rPr lang="en-US" altLang="zh-CN" sz="2000" dirty="0">
                <a:latin typeface="Arial" pitchFamily="34" charset="0"/>
                <a:cs typeface="Arial" pitchFamily="34" charset="0"/>
              </a:rPr>
              <a:t>(</a:t>
            </a:r>
            <a:r>
              <a:rPr lang="en-US" altLang="zh-CN" sz="2000" dirty="0" err="1">
                <a:latin typeface="Arial" pitchFamily="34" charset="0"/>
                <a:cs typeface="Arial" pitchFamily="34" charset="0"/>
              </a:rPr>
              <a:t>con.getInputStream</a:t>
            </a:r>
            <a:r>
              <a:rPr lang="en-US" altLang="zh-CN" sz="2000" dirty="0">
                <a:latin typeface="Arial" pitchFamily="34" charset="0"/>
                <a:cs typeface="Arial" pitchFamily="34" charset="0"/>
              </a:rPr>
              <a:t>());</a:t>
            </a:r>
          </a:p>
          <a:p>
            <a:r>
              <a:rPr lang="en-US" altLang="zh-CN" sz="2000" dirty="0" err="1">
                <a:latin typeface="Arial" pitchFamily="34" charset="0"/>
                <a:cs typeface="Arial" pitchFamily="34" charset="0"/>
              </a:rPr>
              <a:t>dis.readLine</a:t>
            </a:r>
            <a:r>
              <a:rPr lang="en-US" altLang="zh-CN" sz="2000" dirty="0">
                <a:latin typeface="Arial" pitchFamily="34" charset="0"/>
                <a:cs typeface="Arial"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12.3 </a:t>
            </a:r>
            <a:r>
              <a:rPr lang="zh-CN" altLang="en-US" dirty="0"/>
              <a:t>统一资源定位器</a:t>
            </a:r>
          </a:p>
        </p:txBody>
      </p:sp>
      <p:pic>
        <p:nvPicPr>
          <p:cNvPr id="5123" name="Picture 3"/>
          <p:cNvPicPr>
            <a:picLocks noChangeAspect="1" noChangeArrowheads="1"/>
          </p:cNvPicPr>
          <p:nvPr/>
        </p:nvPicPr>
        <p:blipFill>
          <a:blip r:embed="rId2" cstate="print"/>
          <a:srcRect/>
          <a:stretch>
            <a:fillRect/>
          </a:stretch>
        </p:blipFill>
        <p:spPr bwMode="auto">
          <a:xfrm>
            <a:off x="467544" y="260648"/>
            <a:ext cx="8424936" cy="6120680"/>
          </a:xfrm>
          <a:prstGeom prst="rect">
            <a:avLst/>
          </a:prstGeom>
          <a:noFill/>
          <a:ln w="9525">
            <a:solidFill>
              <a:srgbClr val="FF0000"/>
            </a:solid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12.4</a:t>
            </a:r>
            <a:r>
              <a:rPr lang="zh-CN" altLang="en-US" dirty="0"/>
              <a:t> </a:t>
            </a:r>
            <a:r>
              <a:rPr lang="en-US" altLang="zh-CN" dirty="0"/>
              <a:t>Socket</a:t>
            </a:r>
            <a:r>
              <a:rPr lang="zh-CN" altLang="en-US" dirty="0"/>
              <a:t>接口</a:t>
            </a:r>
          </a:p>
        </p:txBody>
      </p:sp>
      <p:sp>
        <p:nvSpPr>
          <p:cNvPr id="5" name="TextBox 4"/>
          <p:cNvSpPr txBox="1"/>
          <p:nvPr/>
        </p:nvSpPr>
        <p:spPr>
          <a:xfrm>
            <a:off x="323528" y="1005984"/>
            <a:ext cx="8496944" cy="1000274"/>
          </a:xfrm>
          <a:prstGeom prst="rect">
            <a:avLst/>
          </a:prstGeom>
          <a:noFill/>
        </p:spPr>
        <p:txBody>
          <a:bodyPr wrap="square" rtlCol="0">
            <a:spAutoFit/>
          </a:bodyPr>
          <a:lstStyle/>
          <a:p>
            <a:pPr>
              <a:spcBef>
                <a:spcPts val="300"/>
              </a:spcBef>
              <a:spcAft>
                <a:spcPts val="300"/>
              </a:spcAft>
              <a:buFont typeface="Wingdings" pitchFamily="2" charset="2"/>
              <a:buChar char="n"/>
            </a:pPr>
            <a:r>
              <a:rPr lang="zh-CN" altLang="en-US" sz="2800" b="1" dirty="0">
                <a:solidFill>
                  <a:srgbClr val="FF0000"/>
                </a:solidFill>
                <a:latin typeface="Arial" pitchFamily="34" charset="0"/>
                <a:ea typeface="华文细黑" pitchFamily="2" charset="-122"/>
                <a:cs typeface="Arial" pitchFamily="34" charset="0"/>
              </a:rPr>
              <a:t>基于</a:t>
            </a:r>
            <a:r>
              <a:rPr lang="en-US" altLang="zh-CN" sz="2800" b="1" dirty="0">
                <a:solidFill>
                  <a:srgbClr val="FF0000"/>
                </a:solidFill>
                <a:latin typeface="Arial" pitchFamily="34" charset="0"/>
                <a:ea typeface="华文细黑" pitchFamily="2" charset="-122"/>
                <a:cs typeface="Arial" pitchFamily="34" charset="0"/>
              </a:rPr>
              <a:t>TCP</a:t>
            </a:r>
            <a:r>
              <a:rPr lang="zh-CN" altLang="en-US" sz="2800" b="1" dirty="0">
                <a:solidFill>
                  <a:srgbClr val="FF0000"/>
                </a:solidFill>
                <a:latin typeface="Arial" pitchFamily="34" charset="0"/>
                <a:ea typeface="华文细黑" pitchFamily="2" charset="-122"/>
                <a:cs typeface="Arial" pitchFamily="34" charset="0"/>
              </a:rPr>
              <a:t>协议实现网络通信的类：</a:t>
            </a:r>
            <a:endParaRPr lang="en-US" altLang="zh-CN" sz="2800" b="1" dirty="0">
              <a:solidFill>
                <a:srgbClr val="FF0000"/>
              </a:solidFill>
              <a:latin typeface="Arial" pitchFamily="34" charset="0"/>
              <a:ea typeface="华文细黑" pitchFamily="2" charset="-122"/>
              <a:cs typeface="Arial" pitchFamily="34" charset="0"/>
            </a:endParaRPr>
          </a:p>
          <a:p>
            <a:pPr>
              <a:spcBef>
                <a:spcPts val="300"/>
              </a:spcBef>
              <a:spcAft>
                <a:spcPts val="300"/>
              </a:spcAft>
            </a:pPr>
            <a:r>
              <a:rPr lang="zh-CN" altLang="en-US" sz="2600" b="1" dirty="0">
                <a:solidFill>
                  <a:srgbClr val="0000FF"/>
                </a:solidFill>
                <a:latin typeface="Arial" pitchFamily="34" charset="0"/>
                <a:ea typeface="华文细黑" pitchFamily="2" charset="-122"/>
                <a:cs typeface="Arial" pitchFamily="34" charset="0"/>
              </a:rPr>
              <a:t>客户端</a:t>
            </a:r>
            <a:r>
              <a:rPr lang="en-US" altLang="zh-CN" sz="2600" b="1" dirty="0">
                <a:solidFill>
                  <a:srgbClr val="0000FF"/>
                </a:solidFill>
                <a:latin typeface="Arial" pitchFamily="34" charset="0"/>
                <a:ea typeface="华文细黑" pitchFamily="2" charset="-122"/>
                <a:cs typeface="Arial" pitchFamily="34" charset="0"/>
              </a:rPr>
              <a:t>Socket</a:t>
            </a:r>
            <a:r>
              <a:rPr lang="zh-CN" altLang="en-US" sz="2600" b="1" dirty="0">
                <a:solidFill>
                  <a:srgbClr val="0000FF"/>
                </a:solidFill>
                <a:latin typeface="Arial" pitchFamily="34" charset="0"/>
                <a:ea typeface="华文细黑" pitchFamily="2" charset="-122"/>
                <a:cs typeface="Arial" pitchFamily="34" charset="0"/>
              </a:rPr>
              <a:t>类和服务端</a:t>
            </a:r>
            <a:r>
              <a:rPr lang="en-US" altLang="zh-CN" sz="2600" b="1" dirty="0" err="1">
                <a:solidFill>
                  <a:srgbClr val="0000FF"/>
                </a:solidFill>
                <a:latin typeface="Arial" pitchFamily="34" charset="0"/>
                <a:ea typeface="华文细黑" pitchFamily="2" charset="-122"/>
                <a:cs typeface="Arial" pitchFamily="34" charset="0"/>
              </a:rPr>
              <a:t>ServerSocket</a:t>
            </a:r>
            <a:r>
              <a:rPr lang="zh-CN" altLang="en-US" sz="2600" b="1" dirty="0">
                <a:solidFill>
                  <a:srgbClr val="0000FF"/>
                </a:solidFill>
                <a:latin typeface="Arial" pitchFamily="34" charset="0"/>
                <a:ea typeface="华文细黑" pitchFamily="2" charset="-122"/>
                <a:cs typeface="Arial" pitchFamily="34" charset="0"/>
              </a:rPr>
              <a:t>类。</a:t>
            </a:r>
            <a:endParaRPr lang="en-US" altLang="zh-CN" sz="2600" b="1" dirty="0">
              <a:solidFill>
                <a:srgbClr val="FF0000"/>
              </a:solidFill>
              <a:latin typeface="Arial" pitchFamily="34" charset="0"/>
              <a:ea typeface="华文细黑" pitchFamily="2" charset="-122"/>
              <a:cs typeface="Arial" pitchFamily="34" charset="0"/>
            </a:endParaRPr>
          </a:p>
        </p:txBody>
      </p:sp>
      <p:pic>
        <p:nvPicPr>
          <p:cNvPr id="6" name="Picture 9" descr="socket通信"/>
          <p:cNvPicPr>
            <a:picLocks noChangeAspect="1" noChangeArrowheads="1"/>
          </p:cNvPicPr>
          <p:nvPr/>
        </p:nvPicPr>
        <p:blipFill>
          <a:blip r:embed="rId2" cstate="print"/>
          <a:srcRect/>
          <a:stretch>
            <a:fillRect/>
          </a:stretch>
        </p:blipFill>
        <p:spPr bwMode="auto">
          <a:xfrm>
            <a:off x="144338" y="2707977"/>
            <a:ext cx="8820150" cy="3663950"/>
          </a:xfrm>
          <a:prstGeom prst="rect">
            <a:avLst/>
          </a:prstGeom>
          <a:noFill/>
        </p:spPr>
      </p:pic>
      <p:sp>
        <p:nvSpPr>
          <p:cNvPr id="7" name="Text Box 10"/>
          <p:cNvSpPr txBox="1">
            <a:spLocks noChangeArrowheads="1"/>
          </p:cNvSpPr>
          <p:nvPr/>
        </p:nvSpPr>
        <p:spPr bwMode="auto">
          <a:xfrm>
            <a:off x="3349501" y="2035696"/>
            <a:ext cx="1871662" cy="457200"/>
          </a:xfrm>
          <a:prstGeom prst="rect">
            <a:avLst/>
          </a:prstGeom>
          <a:noFill/>
          <a:ln w="9525">
            <a:noFill/>
            <a:miter lim="800000"/>
            <a:headEnd/>
            <a:tailEnd/>
          </a:ln>
          <a:effectLst/>
        </p:spPr>
        <p:txBody>
          <a:bodyPr>
            <a:spAutoFit/>
          </a:bodyPr>
          <a:lstStyle/>
          <a:p>
            <a:pPr algn="ctr">
              <a:spcBef>
                <a:spcPct val="50000"/>
              </a:spcBef>
            </a:pPr>
            <a:r>
              <a:rPr lang="en-US" altLang="zh-CN" sz="2400" b="1" u="sng" dirty="0">
                <a:solidFill>
                  <a:srgbClr val="FF0000"/>
                </a:solidFill>
              </a:rPr>
              <a:t>Server </a:t>
            </a:r>
            <a:r>
              <a:rPr lang="zh-CN" altLang="en-US" sz="2400" b="1" u="sng" dirty="0">
                <a:solidFill>
                  <a:srgbClr val="FF0000"/>
                </a:solidFill>
              </a:rPr>
              <a:t>端</a:t>
            </a:r>
            <a:r>
              <a:rPr lang="zh-CN" altLang="en-US" sz="2400" b="1" dirty="0">
                <a:solidFill>
                  <a:srgbClr val="FF0000"/>
                </a:solidFill>
              </a:rPr>
              <a:t> </a:t>
            </a:r>
          </a:p>
        </p:txBody>
      </p:sp>
      <p:sp>
        <p:nvSpPr>
          <p:cNvPr id="8" name="Text Box 11"/>
          <p:cNvSpPr txBox="1">
            <a:spLocks noChangeArrowheads="1"/>
          </p:cNvSpPr>
          <p:nvPr/>
        </p:nvSpPr>
        <p:spPr bwMode="auto">
          <a:xfrm>
            <a:off x="3420938" y="6236494"/>
            <a:ext cx="1871663" cy="457200"/>
          </a:xfrm>
          <a:prstGeom prst="rect">
            <a:avLst/>
          </a:prstGeom>
          <a:noFill/>
          <a:ln w="9525">
            <a:noFill/>
            <a:miter lim="800000"/>
            <a:headEnd/>
            <a:tailEnd/>
          </a:ln>
          <a:effectLst/>
        </p:spPr>
        <p:txBody>
          <a:bodyPr>
            <a:spAutoFit/>
          </a:bodyPr>
          <a:lstStyle/>
          <a:p>
            <a:pPr algn="ctr">
              <a:spcBef>
                <a:spcPct val="50000"/>
              </a:spcBef>
            </a:pPr>
            <a:r>
              <a:rPr lang="en-US" altLang="zh-CN" sz="2400" b="1" u="sng">
                <a:solidFill>
                  <a:srgbClr val="FF0000"/>
                </a:solidFill>
              </a:rPr>
              <a:t>Client </a:t>
            </a:r>
            <a:r>
              <a:rPr lang="zh-CN" altLang="en-US" sz="2400" b="1" u="sng">
                <a:solidFill>
                  <a:srgbClr val="FF0000"/>
                </a:solidFill>
              </a:rPr>
              <a:t>端</a:t>
            </a:r>
          </a:p>
        </p:txBody>
      </p:sp>
      <p:sp>
        <p:nvSpPr>
          <p:cNvPr id="9" name="Text Box 12"/>
          <p:cNvSpPr txBox="1">
            <a:spLocks noChangeArrowheads="1"/>
          </p:cNvSpPr>
          <p:nvPr/>
        </p:nvSpPr>
        <p:spPr bwMode="auto">
          <a:xfrm>
            <a:off x="2339752" y="2486224"/>
            <a:ext cx="1150937" cy="366712"/>
          </a:xfrm>
          <a:prstGeom prst="rect">
            <a:avLst/>
          </a:prstGeom>
          <a:noFill/>
          <a:ln w="9525">
            <a:noFill/>
            <a:miter lim="800000"/>
            <a:headEnd/>
            <a:tailEnd/>
          </a:ln>
          <a:effectLst/>
        </p:spPr>
        <p:txBody>
          <a:bodyPr>
            <a:spAutoFit/>
          </a:bodyPr>
          <a:lstStyle/>
          <a:p>
            <a:pPr>
              <a:spcBef>
                <a:spcPct val="50000"/>
              </a:spcBef>
            </a:pPr>
            <a:r>
              <a:rPr lang="en-US" altLang="zh-CN" b="1">
                <a:solidFill>
                  <a:srgbClr val="000000"/>
                </a:solidFill>
              </a:rPr>
              <a:t>Accept()</a:t>
            </a:r>
          </a:p>
        </p:txBody>
      </p:sp>
      <p:sp>
        <p:nvSpPr>
          <p:cNvPr id="10" name="Text Box 13"/>
          <p:cNvSpPr txBox="1">
            <a:spLocks noChangeArrowheads="1"/>
          </p:cNvSpPr>
          <p:nvPr/>
        </p:nvSpPr>
        <p:spPr bwMode="auto">
          <a:xfrm>
            <a:off x="5003676" y="4004965"/>
            <a:ext cx="1800225" cy="366712"/>
          </a:xfrm>
          <a:prstGeom prst="rect">
            <a:avLst/>
          </a:prstGeom>
          <a:noFill/>
          <a:ln w="9525">
            <a:noFill/>
            <a:miter lim="800000"/>
            <a:headEnd/>
            <a:tailEnd/>
          </a:ln>
          <a:effectLst/>
        </p:spPr>
        <p:txBody>
          <a:bodyPr>
            <a:spAutoFit/>
          </a:bodyPr>
          <a:lstStyle/>
          <a:p>
            <a:pPr>
              <a:spcBef>
                <a:spcPct val="50000"/>
              </a:spcBef>
            </a:pPr>
            <a:r>
              <a:rPr lang="en-US" altLang="zh-CN" b="1">
                <a:solidFill>
                  <a:srgbClr val="000000"/>
                </a:solidFill>
              </a:rPr>
              <a:t>inputStream</a:t>
            </a:r>
          </a:p>
        </p:txBody>
      </p:sp>
      <p:sp>
        <p:nvSpPr>
          <p:cNvPr id="11" name="Text Box 14"/>
          <p:cNvSpPr txBox="1">
            <a:spLocks noChangeArrowheads="1"/>
          </p:cNvSpPr>
          <p:nvPr/>
        </p:nvSpPr>
        <p:spPr bwMode="auto">
          <a:xfrm>
            <a:off x="4932238" y="4797127"/>
            <a:ext cx="1800225" cy="366713"/>
          </a:xfrm>
          <a:prstGeom prst="rect">
            <a:avLst/>
          </a:prstGeom>
          <a:noFill/>
          <a:ln w="9525">
            <a:noFill/>
            <a:miter lim="800000"/>
            <a:headEnd/>
            <a:tailEnd/>
          </a:ln>
          <a:effectLst/>
        </p:spPr>
        <p:txBody>
          <a:bodyPr>
            <a:spAutoFit/>
          </a:bodyPr>
          <a:lstStyle/>
          <a:p>
            <a:pPr>
              <a:spcBef>
                <a:spcPct val="50000"/>
              </a:spcBef>
            </a:pPr>
            <a:r>
              <a:rPr lang="en-US" altLang="zh-CN" b="1">
                <a:solidFill>
                  <a:srgbClr val="000000"/>
                </a:solidFill>
              </a:rPr>
              <a:t>outputStream</a:t>
            </a:r>
          </a:p>
        </p:txBody>
      </p:sp>
    </p:spTree>
    <p:extLst>
      <p:ext uri="{BB962C8B-B14F-4D97-AF65-F5344CB8AC3E}">
        <p14:creationId xmlns:p14="http://schemas.microsoft.com/office/powerpoint/2010/main" val="35453293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12.4</a:t>
            </a:r>
            <a:r>
              <a:rPr lang="zh-CN" altLang="en-US" dirty="0"/>
              <a:t> </a:t>
            </a:r>
            <a:r>
              <a:rPr lang="en-US" altLang="zh-CN" dirty="0"/>
              <a:t>Socket</a:t>
            </a:r>
            <a:r>
              <a:rPr lang="zh-CN" altLang="en-US" dirty="0"/>
              <a:t>接口</a:t>
            </a:r>
          </a:p>
        </p:txBody>
      </p:sp>
      <p:sp>
        <p:nvSpPr>
          <p:cNvPr id="4" name="矩形 3"/>
          <p:cNvSpPr/>
          <p:nvPr/>
        </p:nvSpPr>
        <p:spPr>
          <a:xfrm>
            <a:off x="323528" y="1052736"/>
            <a:ext cx="8568952" cy="4801314"/>
          </a:xfrm>
          <a:prstGeom prst="rect">
            <a:avLst/>
          </a:prstGeom>
        </p:spPr>
        <p:txBody>
          <a:bodyPr wrap="square">
            <a:spAutoFit/>
          </a:bodyPr>
          <a:lstStyle/>
          <a:p>
            <a:pPr>
              <a:spcBef>
                <a:spcPts val="300"/>
              </a:spcBef>
              <a:spcAft>
                <a:spcPts val="300"/>
              </a:spcAft>
              <a:buFont typeface="Wingdings" pitchFamily="2" charset="2"/>
              <a:buChar char="Ø"/>
            </a:pPr>
            <a:r>
              <a:rPr lang="zh-CN" altLang="en-US" sz="2800" b="1" dirty="0">
                <a:solidFill>
                  <a:srgbClr val="0000FF"/>
                </a:solidFill>
                <a:latin typeface="Arial" pitchFamily="34" charset="0"/>
                <a:ea typeface="华文细黑" pitchFamily="2" charset="-122"/>
                <a:cs typeface="Arial" pitchFamily="34" charset="0"/>
              </a:rPr>
              <a:t>通信的一般步骤：</a:t>
            </a:r>
            <a:endParaRPr lang="en-US" altLang="zh-CN" sz="2800" b="1" dirty="0">
              <a:solidFill>
                <a:srgbClr val="0000FF"/>
              </a:solidFill>
              <a:latin typeface="Arial" pitchFamily="34" charset="0"/>
              <a:ea typeface="华文细黑" pitchFamily="2" charset="-122"/>
              <a:cs typeface="Arial" pitchFamily="34" charset="0"/>
            </a:endParaRPr>
          </a:p>
          <a:p>
            <a:pPr>
              <a:spcBef>
                <a:spcPts val="300"/>
              </a:spcBef>
              <a:spcAft>
                <a:spcPts val="300"/>
              </a:spcAft>
              <a:buFont typeface="Wingdings" pitchFamily="2" charset="2"/>
              <a:buChar char="ü"/>
            </a:pPr>
            <a:r>
              <a:rPr lang="en-US" altLang="zh-CN" sz="2600" b="1" dirty="0">
                <a:latin typeface="Arial" pitchFamily="34" charset="0"/>
                <a:ea typeface="华文楷体" pitchFamily="2" charset="-122"/>
                <a:cs typeface="Arial" pitchFamily="34" charset="0"/>
              </a:rPr>
              <a:t>(1)</a:t>
            </a:r>
            <a:r>
              <a:rPr lang="zh-CN" altLang="en-US" sz="2600" b="1" dirty="0">
                <a:latin typeface="Arial" pitchFamily="34" charset="0"/>
                <a:ea typeface="华文楷体" pitchFamily="2" charset="-122"/>
                <a:cs typeface="Arial" pitchFamily="34" charset="0"/>
              </a:rPr>
              <a:t>先在服务器端生成一个</a:t>
            </a:r>
            <a:r>
              <a:rPr lang="en-US" altLang="zh-CN" sz="2600" b="1" dirty="0" err="1">
                <a:latin typeface="Arial" pitchFamily="34" charset="0"/>
                <a:ea typeface="华文楷体" pitchFamily="2" charset="-122"/>
                <a:cs typeface="Arial" pitchFamily="34" charset="0"/>
              </a:rPr>
              <a:t>ServerSocket</a:t>
            </a:r>
            <a:r>
              <a:rPr lang="zh-CN" altLang="en-US" sz="2600" b="1" dirty="0">
                <a:latin typeface="Arial" pitchFamily="34" charset="0"/>
                <a:ea typeface="华文楷体" pitchFamily="2" charset="-122"/>
                <a:cs typeface="Arial" pitchFamily="34" charset="0"/>
              </a:rPr>
              <a:t>实例对象，并通过</a:t>
            </a:r>
            <a:r>
              <a:rPr lang="en-US" altLang="zh-CN" sz="2600" b="1" dirty="0">
                <a:latin typeface="Arial" pitchFamily="34" charset="0"/>
                <a:ea typeface="华文楷体" pitchFamily="2" charset="-122"/>
                <a:cs typeface="Arial" pitchFamily="34" charset="0"/>
              </a:rPr>
              <a:t>accept()</a:t>
            </a:r>
            <a:r>
              <a:rPr lang="zh-CN" altLang="en-US" sz="2600" b="1" dirty="0">
                <a:latin typeface="Arial" pitchFamily="34" charset="0"/>
                <a:ea typeface="华文楷体" pitchFamily="2" charset="-122"/>
                <a:cs typeface="Arial" pitchFamily="34" charset="0"/>
              </a:rPr>
              <a:t>方法随时监听客户端的连接请求。</a:t>
            </a:r>
            <a:endParaRPr lang="en-US" altLang="zh-CN" sz="2600" b="1" dirty="0">
              <a:latin typeface="Arial" pitchFamily="34" charset="0"/>
              <a:ea typeface="华文楷体" pitchFamily="2" charset="-122"/>
              <a:cs typeface="Arial" pitchFamily="34" charset="0"/>
            </a:endParaRPr>
          </a:p>
          <a:p>
            <a:pPr>
              <a:spcBef>
                <a:spcPts val="300"/>
              </a:spcBef>
              <a:spcAft>
                <a:spcPts val="300"/>
              </a:spcAft>
              <a:buFont typeface="Wingdings" pitchFamily="2" charset="2"/>
              <a:buChar char="ü"/>
            </a:pPr>
            <a:r>
              <a:rPr lang="en-US" altLang="zh-CN" sz="2600" b="1" dirty="0">
                <a:latin typeface="Arial" pitchFamily="34" charset="0"/>
                <a:ea typeface="华文楷体" pitchFamily="2" charset="-122"/>
                <a:cs typeface="Arial" pitchFamily="34" charset="0"/>
              </a:rPr>
              <a:t>(2)</a:t>
            </a:r>
            <a:r>
              <a:rPr lang="zh-CN" altLang="en-US" sz="2600" b="1" dirty="0">
                <a:latin typeface="Arial" pitchFamily="34" charset="0"/>
                <a:ea typeface="华文楷体" pitchFamily="2" charset="-122"/>
                <a:cs typeface="Arial" pitchFamily="34" charset="0"/>
              </a:rPr>
              <a:t>当客户端需要连接时，相应地要生成一个</a:t>
            </a:r>
            <a:r>
              <a:rPr lang="en-US" altLang="zh-CN" sz="2600" b="1" dirty="0">
                <a:latin typeface="Arial" pitchFamily="34" charset="0"/>
                <a:ea typeface="华文楷体" pitchFamily="2" charset="-122"/>
                <a:cs typeface="Arial" pitchFamily="34" charset="0"/>
              </a:rPr>
              <a:t>Socket</a:t>
            </a:r>
            <a:r>
              <a:rPr lang="zh-CN" altLang="en-US" sz="2600" b="1" dirty="0">
                <a:latin typeface="Arial" pitchFamily="34" charset="0"/>
                <a:ea typeface="华文楷体" pitchFamily="2" charset="-122"/>
                <a:cs typeface="Arial" pitchFamily="34" charset="0"/>
              </a:rPr>
              <a:t>实例对象，并发出连接请求，其中</a:t>
            </a:r>
            <a:r>
              <a:rPr lang="en-US" altLang="zh-CN" sz="2600" b="1" dirty="0">
                <a:latin typeface="Arial" pitchFamily="34" charset="0"/>
                <a:ea typeface="华文楷体" pitchFamily="2" charset="-122"/>
                <a:cs typeface="Arial" pitchFamily="34" charset="0"/>
              </a:rPr>
              <a:t>host</a:t>
            </a:r>
            <a:r>
              <a:rPr lang="zh-CN" altLang="en-US" sz="2600" b="1" dirty="0">
                <a:latin typeface="Arial" pitchFamily="34" charset="0"/>
                <a:ea typeface="华文楷体" pitchFamily="2" charset="-122"/>
                <a:cs typeface="Arial" pitchFamily="34" charset="0"/>
              </a:rPr>
              <a:t>参数指明该主机名，</a:t>
            </a:r>
            <a:r>
              <a:rPr lang="en-US" altLang="zh-CN" sz="2600" b="1" dirty="0">
                <a:latin typeface="Arial" pitchFamily="34" charset="0"/>
                <a:ea typeface="华文楷体" pitchFamily="2" charset="-122"/>
                <a:cs typeface="Arial" pitchFamily="34" charset="0"/>
              </a:rPr>
              <a:t>port</a:t>
            </a:r>
            <a:r>
              <a:rPr lang="zh-CN" altLang="en-US" sz="2600" b="1" dirty="0">
                <a:latin typeface="Arial" pitchFamily="34" charset="0"/>
                <a:ea typeface="华文楷体" pitchFamily="2" charset="-122"/>
                <a:cs typeface="Arial" pitchFamily="34" charset="0"/>
              </a:rPr>
              <a:t>参数指明该主机端口号。</a:t>
            </a:r>
            <a:endParaRPr lang="en-US" altLang="zh-CN" sz="2600" b="1" dirty="0">
              <a:latin typeface="Arial" pitchFamily="34" charset="0"/>
              <a:ea typeface="华文楷体" pitchFamily="2" charset="-122"/>
              <a:cs typeface="Arial" pitchFamily="34" charset="0"/>
            </a:endParaRPr>
          </a:p>
          <a:p>
            <a:pPr>
              <a:spcBef>
                <a:spcPts val="300"/>
              </a:spcBef>
              <a:spcAft>
                <a:spcPts val="300"/>
              </a:spcAft>
              <a:buFont typeface="Wingdings" pitchFamily="2" charset="2"/>
              <a:buChar char="ü"/>
            </a:pPr>
            <a:r>
              <a:rPr lang="en-US" altLang="zh-CN" sz="2600" b="1" dirty="0">
                <a:latin typeface="Arial" pitchFamily="34" charset="0"/>
                <a:ea typeface="华文楷体" pitchFamily="2" charset="-122"/>
                <a:cs typeface="Arial" pitchFamily="34" charset="0"/>
              </a:rPr>
              <a:t>(3)</a:t>
            </a:r>
            <a:r>
              <a:rPr lang="zh-CN" altLang="en-US" sz="2600" b="1" dirty="0">
                <a:latin typeface="Arial" pitchFamily="34" charset="0"/>
                <a:ea typeface="华文楷体" pitchFamily="2" charset="-122"/>
                <a:cs typeface="Arial" pitchFamily="34" charset="0"/>
              </a:rPr>
              <a:t>服务器端通过</a:t>
            </a:r>
            <a:r>
              <a:rPr lang="en-US" altLang="zh-CN" sz="2600" b="1" dirty="0">
                <a:latin typeface="Arial" pitchFamily="34" charset="0"/>
                <a:ea typeface="华文楷体" pitchFamily="2" charset="-122"/>
                <a:cs typeface="Arial" pitchFamily="34" charset="0"/>
              </a:rPr>
              <a:t>accept()</a:t>
            </a:r>
            <a:r>
              <a:rPr lang="zh-CN" altLang="en-US" sz="2600" b="1" dirty="0">
                <a:latin typeface="Arial" pitchFamily="34" charset="0"/>
                <a:ea typeface="华文楷体" pitchFamily="2" charset="-122"/>
                <a:cs typeface="Arial" pitchFamily="34" charset="0"/>
              </a:rPr>
              <a:t>方法接收到客户端的请求后，开辟一个接口与之进行连接，并生成所需的</a:t>
            </a:r>
            <a:r>
              <a:rPr lang="en-US" altLang="zh-CN" sz="2600" b="1" dirty="0">
                <a:latin typeface="Arial" pitchFamily="34" charset="0"/>
                <a:ea typeface="华文楷体" pitchFamily="2" charset="-122"/>
                <a:cs typeface="Arial" pitchFamily="34" charset="0"/>
              </a:rPr>
              <a:t>I/O</a:t>
            </a:r>
            <a:r>
              <a:rPr lang="zh-CN" altLang="en-US" sz="2600" b="1" dirty="0">
                <a:latin typeface="Arial" pitchFamily="34" charset="0"/>
                <a:ea typeface="华文楷体" pitchFamily="2" charset="-122"/>
                <a:cs typeface="Arial" pitchFamily="34" charset="0"/>
              </a:rPr>
              <a:t>数据流。</a:t>
            </a:r>
            <a:endParaRPr lang="en-US" altLang="zh-CN" sz="2600" b="1" dirty="0">
              <a:latin typeface="Arial" pitchFamily="34" charset="0"/>
              <a:ea typeface="华文楷体" pitchFamily="2" charset="-122"/>
              <a:cs typeface="Arial" pitchFamily="34" charset="0"/>
            </a:endParaRPr>
          </a:p>
          <a:p>
            <a:pPr>
              <a:spcBef>
                <a:spcPts val="300"/>
              </a:spcBef>
              <a:spcAft>
                <a:spcPts val="300"/>
              </a:spcAft>
              <a:buFont typeface="Wingdings" pitchFamily="2" charset="2"/>
              <a:buChar char="ü"/>
            </a:pPr>
            <a:r>
              <a:rPr lang="en-US" altLang="zh-CN" sz="2600" b="1" dirty="0">
                <a:latin typeface="Arial" pitchFamily="34" charset="0"/>
                <a:ea typeface="华文楷体" pitchFamily="2" charset="-122"/>
                <a:cs typeface="Arial" pitchFamily="34" charset="0"/>
              </a:rPr>
              <a:t>(4)</a:t>
            </a:r>
            <a:r>
              <a:rPr lang="zh-CN" altLang="en-US" sz="2600" b="1" dirty="0">
                <a:latin typeface="Arial" pitchFamily="34" charset="0"/>
                <a:ea typeface="华文楷体" pitchFamily="2" charset="-122"/>
                <a:cs typeface="Arial" pitchFamily="34" charset="0"/>
              </a:rPr>
              <a:t>客户端和服务器端的通信都是通过一对</a:t>
            </a:r>
            <a:r>
              <a:rPr lang="en-US" altLang="zh-CN" sz="2600" b="1" dirty="0" err="1">
                <a:latin typeface="Arial" pitchFamily="34" charset="0"/>
                <a:ea typeface="华文楷体" pitchFamily="2" charset="-122"/>
                <a:cs typeface="Arial" pitchFamily="34" charset="0"/>
              </a:rPr>
              <a:t>InputStream</a:t>
            </a:r>
            <a:r>
              <a:rPr lang="zh-CN" altLang="en-US" sz="2600" b="1" dirty="0">
                <a:latin typeface="Arial" pitchFamily="34" charset="0"/>
                <a:ea typeface="华文楷体" pitchFamily="2" charset="-122"/>
                <a:cs typeface="Arial" pitchFamily="34" charset="0"/>
              </a:rPr>
              <a:t>和</a:t>
            </a:r>
            <a:r>
              <a:rPr lang="en-US" altLang="zh-CN" sz="2600" b="1" dirty="0" err="1">
                <a:latin typeface="Arial" pitchFamily="34" charset="0"/>
                <a:ea typeface="华文楷体" pitchFamily="2" charset="-122"/>
                <a:cs typeface="Arial" pitchFamily="34" charset="0"/>
              </a:rPr>
              <a:t>OutputStream</a:t>
            </a:r>
            <a:r>
              <a:rPr lang="zh-CN" altLang="en-US" sz="2600" b="1" dirty="0">
                <a:latin typeface="Arial" pitchFamily="34" charset="0"/>
                <a:ea typeface="华文楷体" pitchFamily="2" charset="-122"/>
                <a:cs typeface="Arial" pitchFamily="34" charset="0"/>
              </a:rPr>
              <a:t>进行的。通信结束后，两端分别关闭对象的</a:t>
            </a:r>
            <a:r>
              <a:rPr lang="en-US" altLang="zh-CN" sz="2600" b="1" dirty="0">
                <a:latin typeface="Arial" pitchFamily="34" charset="0"/>
                <a:ea typeface="华文楷体" pitchFamily="2" charset="-122"/>
                <a:cs typeface="Arial" pitchFamily="34" charset="0"/>
              </a:rPr>
              <a:t>Socket</a:t>
            </a:r>
            <a:r>
              <a:rPr lang="zh-CN" altLang="en-US" sz="2600" b="1" dirty="0">
                <a:latin typeface="Arial" pitchFamily="34" charset="0"/>
                <a:ea typeface="华文楷体" pitchFamily="2" charset="-122"/>
                <a:cs typeface="Arial" pitchFamily="34" charset="0"/>
              </a:rPr>
              <a:t>接口。</a:t>
            </a:r>
            <a:endParaRPr lang="en-US" altLang="zh-CN" sz="2600" b="1" dirty="0">
              <a:latin typeface="Arial" pitchFamily="34" charset="0"/>
              <a:ea typeface="华文楷体" pitchFamily="2" charset="-122"/>
              <a:cs typeface="Arial" pitchFamily="34" charset="0"/>
            </a:endParaRPr>
          </a:p>
        </p:txBody>
      </p:sp>
    </p:spTree>
    <p:extLst>
      <p:ext uri="{BB962C8B-B14F-4D97-AF65-F5344CB8AC3E}">
        <p14:creationId xmlns:p14="http://schemas.microsoft.com/office/powerpoint/2010/main" val="1543567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12.4</a:t>
            </a:r>
            <a:r>
              <a:rPr lang="zh-CN" altLang="en-US" dirty="0"/>
              <a:t> </a:t>
            </a:r>
            <a:r>
              <a:rPr lang="en-US" altLang="zh-CN" dirty="0"/>
              <a:t>Socket</a:t>
            </a:r>
            <a:r>
              <a:rPr lang="zh-CN" altLang="en-US" dirty="0"/>
              <a:t>接口</a:t>
            </a:r>
          </a:p>
        </p:txBody>
      </p:sp>
      <p:sp>
        <p:nvSpPr>
          <p:cNvPr id="5" name="TextBox 4"/>
          <p:cNvSpPr txBox="1"/>
          <p:nvPr/>
        </p:nvSpPr>
        <p:spPr>
          <a:xfrm>
            <a:off x="323528" y="1005984"/>
            <a:ext cx="8496944" cy="4555093"/>
          </a:xfrm>
          <a:prstGeom prst="rect">
            <a:avLst/>
          </a:prstGeom>
          <a:noFill/>
        </p:spPr>
        <p:txBody>
          <a:bodyPr wrap="square" rtlCol="0">
            <a:spAutoFit/>
          </a:bodyPr>
          <a:lstStyle/>
          <a:p>
            <a:pPr>
              <a:spcBef>
                <a:spcPts val="300"/>
              </a:spcBef>
              <a:spcAft>
                <a:spcPts val="300"/>
              </a:spcAft>
              <a:buFont typeface="Wingdings" pitchFamily="2" charset="2"/>
              <a:buChar char="n"/>
            </a:pPr>
            <a:r>
              <a:rPr lang="zh-CN" altLang="en-US" sz="2800" b="1" dirty="0">
                <a:solidFill>
                  <a:srgbClr val="FF0000"/>
                </a:solidFill>
                <a:latin typeface="Arial" pitchFamily="34" charset="0"/>
                <a:ea typeface="华文细黑" pitchFamily="2" charset="-122"/>
                <a:cs typeface="Arial" pitchFamily="34" charset="0"/>
              </a:rPr>
              <a:t>客户端</a:t>
            </a:r>
            <a:r>
              <a:rPr lang="en-US" altLang="zh-CN" sz="2800" b="1" dirty="0">
                <a:solidFill>
                  <a:srgbClr val="FF0000"/>
                </a:solidFill>
                <a:latin typeface="Arial" pitchFamily="34" charset="0"/>
                <a:ea typeface="华文细黑" pitchFamily="2" charset="-122"/>
                <a:cs typeface="Arial" pitchFamily="34" charset="0"/>
              </a:rPr>
              <a:t>Socket</a:t>
            </a:r>
            <a:r>
              <a:rPr lang="zh-CN" altLang="en-US" sz="2800" b="1" dirty="0">
                <a:solidFill>
                  <a:srgbClr val="FF0000"/>
                </a:solidFill>
                <a:latin typeface="Arial" pitchFamily="34" charset="0"/>
                <a:ea typeface="华文细黑" pitchFamily="2" charset="-122"/>
                <a:cs typeface="Arial" pitchFamily="34" charset="0"/>
              </a:rPr>
              <a:t>类</a:t>
            </a:r>
            <a:endParaRPr lang="en-US" altLang="zh-CN" sz="2600" b="1" dirty="0">
              <a:solidFill>
                <a:srgbClr val="0000FF"/>
              </a:solidFill>
              <a:latin typeface="Arial" pitchFamily="34" charset="0"/>
              <a:ea typeface="华文细黑" pitchFamily="2" charset="-122"/>
              <a:cs typeface="Arial" pitchFamily="34" charset="0"/>
            </a:endParaRPr>
          </a:p>
          <a:p>
            <a:pPr>
              <a:spcBef>
                <a:spcPts val="300"/>
              </a:spcBef>
              <a:spcAft>
                <a:spcPts val="300"/>
              </a:spcAft>
              <a:buFont typeface="Wingdings" pitchFamily="2" charset="2"/>
              <a:buChar char="Ø"/>
            </a:pPr>
            <a:r>
              <a:rPr lang="zh-CN" altLang="en-US" sz="2600" b="1" dirty="0">
                <a:solidFill>
                  <a:srgbClr val="0000FF"/>
                </a:solidFill>
                <a:latin typeface="Arial" pitchFamily="34" charset="0"/>
                <a:ea typeface="华文细黑" pitchFamily="2" charset="-122"/>
                <a:cs typeface="Arial" pitchFamily="34" charset="0"/>
              </a:rPr>
              <a:t>客户端可以通过构造一个</a:t>
            </a:r>
            <a:r>
              <a:rPr lang="en-US" altLang="zh-CN" sz="2600" b="1" dirty="0">
                <a:solidFill>
                  <a:srgbClr val="0000FF"/>
                </a:solidFill>
                <a:latin typeface="Arial" pitchFamily="34" charset="0"/>
                <a:ea typeface="华文细黑" pitchFamily="2" charset="-122"/>
                <a:cs typeface="Arial" pitchFamily="34" charset="0"/>
              </a:rPr>
              <a:t>Socket</a:t>
            </a:r>
            <a:r>
              <a:rPr lang="zh-CN" altLang="en-US" sz="2600" b="1" dirty="0">
                <a:solidFill>
                  <a:srgbClr val="0000FF"/>
                </a:solidFill>
                <a:latin typeface="Arial" pitchFamily="34" charset="0"/>
                <a:ea typeface="华文细黑" pitchFamily="2" charset="-122"/>
                <a:cs typeface="Arial" pitchFamily="34" charset="0"/>
              </a:rPr>
              <a:t>类对象来建立与服务器的连接。</a:t>
            </a:r>
            <a:endParaRPr lang="en-US" altLang="zh-CN" sz="2600" b="1" dirty="0">
              <a:solidFill>
                <a:srgbClr val="0000FF"/>
              </a:solidFill>
              <a:latin typeface="Arial" pitchFamily="34" charset="0"/>
              <a:ea typeface="华文细黑" pitchFamily="2" charset="-122"/>
              <a:cs typeface="Arial" pitchFamily="34" charset="0"/>
            </a:endParaRPr>
          </a:p>
          <a:p>
            <a:pPr>
              <a:spcBef>
                <a:spcPts val="300"/>
              </a:spcBef>
              <a:spcAft>
                <a:spcPts val="300"/>
              </a:spcAft>
              <a:buFont typeface="Wingdings" pitchFamily="2" charset="2"/>
              <a:buChar char="Ø"/>
            </a:pPr>
            <a:r>
              <a:rPr lang="en-US" altLang="zh-CN" sz="2600" b="1" dirty="0">
                <a:solidFill>
                  <a:srgbClr val="0000FF"/>
                </a:solidFill>
                <a:latin typeface="Arial" pitchFamily="34" charset="0"/>
                <a:ea typeface="华文细黑" pitchFamily="2" charset="-122"/>
                <a:cs typeface="Arial" pitchFamily="34" charset="0"/>
              </a:rPr>
              <a:t>Socket</a:t>
            </a:r>
            <a:r>
              <a:rPr lang="zh-CN" altLang="en-US" sz="2600" b="1" dirty="0">
                <a:solidFill>
                  <a:srgbClr val="0000FF"/>
                </a:solidFill>
                <a:latin typeface="Arial" pitchFamily="34" charset="0"/>
                <a:ea typeface="华文细黑" pitchFamily="2" charset="-122"/>
                <a:cs typeface="Arial" pitchFamily="34" charset="0"/>
              </a:rPr>
              <a:t>类构造方法：</a:t>
            </a:r>
            <a:endParaRPr lang="en-US" altLang="zh-CN" sz="2600" b="1" dirty="0">
              <a:solidFill>
                <a:srgbClr val="0000FF"/>
              </a:solidFill>
              <a:latin typeface="Arial" pitchFamily="34" charset="0"/>
              <a:ea typeface="华文细黑" pitchFamily="2" charset="-122"/>
              <a:cs typeface="Arial" pitchFamily="34" charset="0"/>
            </a:endParaRPr>
          </a:p>
          <a:p>
            <a:pPr>
              <a:spcBef>
                <a:spcPts val="300"/>
              </a:spcBef>
              <a:spcAft>
                <a:spcPts val="300"/>
              </a:spcAft>
              <a:buFont typeface="Arial" pitchFamily="34" charset="0"/>
              <a:buChar char="•"/>
            </a:pPr>
            <a:r>
              <a:rPr lang="en-US" altLang="zh-CN" sz="2400" b="1" dirty="0">
                <a:latin typeface="Arial" pitchFamily="34" charset="0"/>
                <a:cs typeface="Arial" pitchFamily="34" charset="0"/>
              </a:rPr>
              <a:t>public</a:t>
            </a:r>
            <a:r>
              <a:rPr lang="zh-CN" altLang="en-US" sz="2400" b="1" dirty="0">
                <a:latin typeface="Arial" pitchFamily="34" charset="0"/>
                <a:cs typeface="Arial" pitchFamily="34" charset="0"/>
              </a:rPr>
              <a:t> </a:t>
            </a:r>
            <a:r>
              <a:rPr lang="en-US" altLang="zh-CN" sz="2400" b="1" dirty="0">
                <a:latin typeface="Arial" pitchFamily="34" charset="0"/>
                <a:cs typeface="Arial" pitchFamily="34" charset="0"/>
              </a:rPr>
              <a:t>Socket (String address, </a:t>
            </a:r>
            <a:r>
              <a:rPr lang="en-US" altLang="zh-CN" sz="2400" b="1" dirty="0" err="1">
                <a:latin typeface="Arial" pitchFamily="34" charset="0"/>
                <a:cs typeface="Arial" pitchFamily="34" charset="0"/>
              </a:rPr>
              <a:t>int</a:t>
            </a:r>
            <a:r>
              <a:rPr lang="en-US" altLang="zh-CN" sz="2400" b="1" dirty="0">
                <a:latin typeface="Arial" pitchFamily="34" charset="0"/>
                <a:cs typeface="Arial" pitchFamily="34" charset="0"/>
              </a:rPr>
              <a:t> port)</a:t>
            </a:r>
          </a:p>
          <a:p>
            <a:pPr>
              <a:spcBef>
                <a:spcPts val="300"/>
              </a:spcBef>
              <a:spcAft>
                <a:spcPts val="300"/>
              </a:spcAft>
              <a:buFont typeface="Arial" pitchFamily="34" charset="0"/>
              <a:buChar char="•"/>
            </a:pPr>
            <a:r>
              <a:rPr lang="en-US" altLang="zh-CN" sz="2400" b="1" dirty="0">
                <a:latin typeface="Arial" pitchFamily="34" charset="0"/>
                <a:ea typeface="华文细黑" pitchFamily="2" charset="-122"/>
                <a:cs typeface="Arial" pitchFamily="34" charset="0"/>
              </a:rPr>
              <a:t>public</a:t>
            </a:r>
            <a:r>
              <a:rPr lang="zh-CN" altLang="en-US" sz="2400" b="1" dirty="0">
                <a:latin typeface="Arial" pitchFamily="34" charset="0"/>
                <a:ea typeface="华文细黑" pitchFamily="2" charset="-122"/>
                <a:cs typeface="Arial" pitchFamily="34" charset="0"/>
              </a:rPr>
              <a:t> </a:t>
            </a:r>
            <a:r>
              <a:rPr lang="en-US" altLang="zh-CN" sz="2400" b="1" dirty="0">
                <a:latin typeface="Arial" pitchFamily="34" charset="0"/>
                <a:ea typeface="华文细黑" pitchFamily="2" charset="-122"/>
                <a:cs typeface="Arial" pitchFamily="34" charset="0"/>
              </a:rPr>
              <a:t>Socket(</a:t>
            </a:r>
            <a:r>
              <a:rPr lang="en-US" altLang="zh-CN" sz="2400" b="1" dirty="0" err="1">
                <a:latin typeface="Arial" pitchFamily="34" charset="0"/>
                <a:ea typeface="华文细黑" pitchFamily="2" charset="-122"/>
                <a:cs typeface="Arial" pitchFamily="34" charset="0"/>
              </a:rPr>
              <a:t>InetAddress</a:t>
            </a:r>
            <a:r>
              <a:rPr lang="en-US" altLang="zh-CN" sz="2400" b="1" dirty="0">
                <a:latin typeface="Arial" pitchFamily="34" charset="0"/>
                <a:ea typeface="华文细黑" pitchFamily="2" charset="-122"/>
                <a:cs typeface="Arial" pitchFamily="34" charset="0"/>
              </a:rPr>
              <a:t> address, </a:t>
            </a:r>
            <a:r>
              <a:rPr lang="en-US" altLang="zh-CN" sz="2400" b="1" dirty="0" err="1">
                <a:latin typeface="Arial" pitchFamily="34" charset="0"/>
                <a:ea typeface="华文细黑" pitchFamily="2" charset="-122"/>
                <a:cs typeface="Arial" pitchFamily="34" charset="0"/>
              </a:rPr>
              <a:t>int</a:t>
            </a:r>
            <a:r>
              <a:rPr lang="en-US" altLang="zh-CN" sz="2400" b="1" dirty="0">
                <a:latin typeface="Arial" pitchFamily="34" charset="0"/>
                <a:ea typeface="华文细黑" pitchFamily="2" charset="-122"/>
                <a:cs typeface="Arial" pitchFamily="34" charset="0"/>
              </a:rPr>
              <a:t> port)</a:t>
            </a:r>
          </a:p>
          <a:p>
            <a:pPr>
              <a:spcBef>
                <a:spcPts val="300"/>
              </a:spcBef>
              <a:spcAft>
                <a:spcPts val="300"/>
              </a:spcAft>
              <a:buFont typeface="Arial" pitchFamily="34" charset="0"/>
              <a:buChar char="•"/>
            </a:pPr>
            <a:r>
              <a:rPr lang="en-US" altLang="zh-CN" sz="2400" b="1" dirty="0">
                <a:latin typeface="Arial" pitchFamily="34" charset="0"/>
                <a:ea typeface="华文细黑" pitchFamily="2" charset="-122"/>
                <a:cs typeface="Arial" pitchFamily="34" charset="0"/>
              </a:rPr>
              <a:t>public</a:t>
            </a:r>
            <a:r>
              <a:rPr lang="zh-CN" altLang="en-US" sz="2400" b="1" dirty="0">
                <a:latin typeface="Arial" pitchFamily="34" charset="0"/>
                <a:ea typeface="华文细黑" pitchFamily="2" charset="-122"/>
                <a:cs typeface="Arial" pitchFamily="34" charset="0"/>
              </a:rPr>
              <a:t> </a:t>
            </a:r>
            <a:r>
              <a:rPr lang="en-US" altLang="zh-CN" sz="2400" b="1" dirty="0">
                <a:latin typeface="Arial" pitchFamily="34" charset="0"/>
                <a:ea typeface="华文细黑" pitchFamily="2" charset="-122"/>
                <a:cs typeface="Arial" pitchFamily="34" charset="0"/>
              </a:rPr>
              <a:t>Socket(String host, </a:t>
            </a:r>
            <a:r>
              <a:rPr lang="en-US" altLang="zh-CN" sz="2400" b="1" dirty="0" err="1">
                <a:latin typeface="Arial" pitchFamily="34" charset="0"/>
                <a:ea typeface="华文细黑" pitchFamily="2" charset="-122"/>
                <a:cs typeface="Arial" pitchFamily="34" charset="0"/>
              </a:rPr>
              <a:t>int</a:t>
            </a:r>
            <a:r>
              <a:rPr lang="en-US" altLang="zh-CN" sz="2400" b="1" dirty="0">
                <a:latin typeface="Arial" pitchFamily="34" charset="0"/>
                <a:ea typeface="华文细黑" pitchFamily="2" charset="-122"/>
                <a:cs typeface="Arial" pitchFamily="34" charset="0"/>
              </a:rPr>
              <a:t> port,</a:t>
            </a:r>
          </a:p>
          <a:p>
            <a:pPr>
              <a:spcBef>
                <a:spcPts val="300"/>
              </a:spcBef>
              <a:spcAft>
                <a:spcPts val="300"/>
              </a:spcAft>
            </a:pPr>
            <a:r>
              <a:rPr lang="en-US" altLang="zh-CN" sz="2400" b="1" dirty="0">
                <a:latin typeface="Arial" pitchFamily="34" charset="0"/>
                <a:ea typeface="华文细黑" pitchFamily="2" charset="-122"/>
                <a:cs typeface="Arial" pitchFamily="34" charset="0"/>
              </a:rPr>
              <a:t>                          </a:t>
            </a:r>
            <a:r>
              <a:rPr lang="en-US" altLang="zh-CN" sz="2400" b="1" dirty="0" err="1">
                <a:latin typeface="Arial" pitchFamily="34" charset="0"/>
                <a:ea typeface="华文细黑" pitchFamily="2" charset="-122"/>
                <a:cs typeface="Arial" pitchFamily="34" charset="0"/>
              </a:rPr>
              <a:t>InetAddress</a:t>
            </a:r>
            <a:r>
              <a:rPr lang="en-US" altLang="zh-CN" sz="2400" b="1" dirty="0">
                <a:latin typeface="Arial" pitchFamily="34" charset="0"/>
                <a:ea typeface="华文细黑" pitchFamily="2" charset="-122"/>
                <a:cs typeface="Arial" pitchFamily="34" charset="0"/>
              </a:rPr>
              <a:t>  </a:t>
            </a:r>
            <a:r>
              <a:rPr lang="en-US" altLang="zh-CN" sz="2400" b="1" dirty="0" err="1">
                <a:latin typeface="Arial" pitchFamily="34" charset="0"/>
                <a:ea typeface="华文细黑" pitchFamily="2" charset="-122"/>
                <a:cs typeface="Arial" pitchFamily="34" charset="0"/>
              </a:rPr>
              <a:t>localAddr</a:t>
            </a:r>
            <a:r>
              <a:rPr lang="en-US" altLang="zh-CN" sz="2400" b="1" dirty="0">
                <a:latin typeface="Arial" pitchFamily="34" charset="0"/>
                <a:ea typeface="华文细黑" pitchFamily="2" charset="-122"/>
                <a:cs typeface="Arial" pitchFamily="34" charset="0"/>
              </a:rPr>
              <a:t>, </a:t>
            </a:r>
            <a:r>
              <a:rPr lang="en-US" altLang="zh-CN" sz="2400" b="1" dirty="0" err="1">
                <a:latin typeface="Arial" pitchFamily="34" charset="0"/>
                <a:ea typeface="华文细黑" pitchFamily="2" charset="-122"/>
                <a:cs typeface="Arial" pitchFamily="34" charset="0"/>
              </a:rPr>
              <a:t>int</a:t>
            </a:r>
            <a:r>
              <a:rPr lang="en-US" altLang="zh-CN" sz="2400" b="1" dirty="0">
                <a:latin typeface="Arial" pitchFamily="34" charset="0"/>
                <a:ea typeface="华文细黑" pitchFamily="2" charset="-122"/>
                <a:cs typeface="Arial" pitchFamily="34" charset="0"/>
              </a:rPr>
              <a:t> </a:t>
            </a:r>
            <a:r>
              <a:rPr lang="en-US" altLang="zh-CN" sz="2400" b="1" dirty="0" err="1">
                <a:latin typeface="Arial" pitchFamily="34" charset="0"/>
                <a:ea typeface="华文细黑" pitchFamily="2" charset="-122"/>
                <a:cs typeface="Arial" pitchFamily="34" charset="0"/>
              </a:rPr>
              <a:t>localPort</a:t>
            </a:r>
            <a:r>
              <a:rPr lang="en-US" altLang="zh-CN" sz="2400" b="1" dirty="0">
                <a:latin typeface="Arial" pitchFamily="34" charset="0"/>
                <a:ea typeface="华文细黑" pitchFamily="2" charset="-122"/>
                <a:cs typeface="Arial" pitchFamily="34" charset="0"/>
              </a:rPr>
              <a:t>)</a:t>
            </a:r>
          </a:p>
          <a:p>
            <a:pPr>
              <a:spcBef>
                <a:spcPts val="300"/>
              </a:spcBef>
              <a:spcAft>
                <a:spcPts val="300"/>
              </a:spcAft>
              <a:buFont typeface="Arial" pitchFamily="34" charset="0"/>
              <a:buChar char="•"/>
            </a:pPr>
            <a:r>
              <a:rPr lang="en-US" altLang="zh-CN" sz="2400" b="1" dirty="0">
                <a:latin typeface="Arial" pitchFamily="34" charset="0"/>
                <a:ea typeface="华文细黑" pitchFamily="2" charset="-122"/>
                <a:cs typeface="Arial" pitchFamily="34" charset="0"/>
              </a:rPr>
              <a:t>public</a:t>
            </a:r>
            <a:r>
              <a:rPr lang="zh-CN" altLang="en-US" sz="2400" b="1" dirty="0">
                <a:latin typeface="Arial" pitchFamily="34" charset="0"/>
                <a:ea typeface="华文细黑" pitchFamily="2" charset="-122"/>
                <a:cs typeface="Arial" pitchFamily="34" charset="0"/>
              </a:rPr>
              <a:t> </a:t>
            </a:r>
            <a:r>
              <a:rPr lang="en-US" altLang="zh-CN" sz="2400" b="1" dirty="0">
                <a:latin typeface="Arial" pitchFamily="34" charset="0"/>
                <a:ea typeface="华文细黑" pitchFamily="2" charset="-122"/>
                <a:cs typeface="Arial" pitchFamily="34" charset="0"/>
              </a:rPr>
              <a:t>Socket(</a:t>
            </a:r>
            <a:r>
              <a:rPr lang="en-US" altLang="zh-CN" sz="2400" b="1" dirty="0" err="1">
                <a:latin typeface="Arial" pitchFamily="34" charset="0"/>
                <a:ea typeface="华文细黑" pitchFamily="2" charset="-122"/>
                <a:cs typeface="Arial" pitchFamily="34" charset="0"/>
              </a:rPr>
              <a:t>InetAddress</a:t>
            </a:r>
            <a:r>
              <a:rPr lang="en-US" altLang="zh-CN" sz="2400" b="1" dirty="0">
                <a:latin typeface="Arial" pitchFamily="34" charset="0"/>
                <a:ea typeface="华文细黑" pitchFamily="2" charset="-122"/>
                <a:cs typeface="Arial" pitchFamily="34" charset="0"/>
              </a:rPr>
              <a:t> address, </a:t>
            </a:r>
            <a:r>
              <a:rPr lang="en-US" altLang="zh-CN" sz="2400" b="1" dirty="0" err="1">
                <a:latin typeface="Arial" pitchFamily="34" charset="0"/>
                <a:ea typeface="华文细黑" pitchFamily="2" charset="-122"/>
                <a:cs typeface="Arial" pitchFamily="34" charset="0"/>
              </a:rPr>
              <a:t>int</a:t>
            </a:r>
            <a:r>
              <a:rPr lang="en-US" altLang="zh-CN" sz="2400" b="1" dirty="0">
                <a:latin typeface="Arial" pitchFamily="34" charset="0"/>
                <a:ea typeface="华文细黑" pitchFamily="2" charset="-122"/>
                <a:cs typeface="Arial" pitchFamily="34" charset="0"/>
              </a:rPr>
              <a:t> port, </a:t>
            </a:r>
          </a:p>
          <a:p>
            <a:pPr>
              <a:spcBef>
                <a:spcPts val="300"/>
              </a:spcBef>
              <a:spcAft>
                <a:spcPts val="300"/>
              </a:spcAft>
            </a:pPr>
            <a:r>
              <a:rPr lang="en-US" altLang="zh-CN" sz="2400" b="1" dirty="0">
                <a:latin typeface="Arial" pitchFamily="34" charset="0"/>
                <a:ea typeface="华文细黑" pitchFamily="2" charset="-122"/>
                <a:cs typeface="Arial" pitchFamily="34" charset="0"/>
              </a:rPr>
              <a:t>                          </a:t>
            </a:r>
            <a:r>
              <a:rPr lang="en-US" altLang="zh-CN" sz="2400" b="1" dirty="0" err="1">
                <a:latin typeface="Arial" pitchFamily="34" charset="0"/>
                <a:ea typeface="华文细黑" pitchFamily="2" charset="-122"/>
                <a:cs typeface="Arial" pitchFamily="34" charset="0"/>
              </a:rPr>
              <a:t>InetAddress</a:t>
            </a:r>
            <a:r>
              <a:rPr lang="en-US" altLang="zh-CN" sz="2400" b="1" dirty="0">
                <a:latin typeface="Arial" pitchFamily="34" charset="0"/>
                <a:ea typeface="华文细黑" pitchFamily="2" charset="-122"/>
                <a:cs typeface="Arial" pitchFamily="34" charset="0"/>
              </a:rPr>
              <a:t> </a:t>
            </a:r>
            <a:r>
              <a:rPr lang="en-US" altLang="zh-CN" sz="2400" b="1" dirty="0" err="1">
                <a:latin typeface="Arial" pitchFamily="34" charset="0"/>
                <a:ea typeface="华文细黑" pitchFamily="2" charset="-122"/>
                <a:cs typeface="Arial" pitchFamily="34" charset="0"/>
              </a:rPr>
              <a:t>localAddr</a:t>
            </a:r>
            <a:r>
              <a:rPr lang="en-US" altLang="zh-CN" sz="2400" b="1" dirty="0">
                <a:latin typeface="Arial" pitchFamily="34" charset="0"/>
                <a:ea typeface="华文细黑" pitchFamily="2" charset="-122"/>
                <a:cs typeface="Arial" pitchFamily="34" charset="0"/>
              </a:rPr>
              <a:t>, </a:t>
            </a:r>
            <a:r>
              <a:rPr lang="en-US" altLang="zh-CN" sz="2400" b="1" dirty="0" err="1">
                <a:latin typeface="Arial" pitchFamily="34" charset="0"/>
                <a:ea typeface="华文细黑" pitchFamily="2" charset="-122"/>
                <a:cs typeface="Arial" pitchFamily="34" charset="0"/>
              </a:rPr>
              <a:t>int</a:t>
            </a:r>
            <a:r>
              <a:rPr lang="en-US" altLang="zh-CN" sz="2400" b="1" dirty="0">
                <a:latin typeface="Arial" pitchFamily="34" charset="0"/>
                <a:ea typeface="华文细黑" pitchFamily="2" charset="-122"/>
                <a:cs typeface="Arial" pitchFamily="34" charset="0"/>
              </a:rPr>
              <a:t> </a:t>
            </a:r>
            <a:r>
              <a:rPr lang="en-US" altLang="zh-CN" sz="2400" b="1" dirty="0" err="1">
                <a:latin typeface="Arial" pitchFamily="34" charset="0"/>
                <a:ea typeface="华文细黑" pitchFamily="2" charset="-122"/>
                <a:cs typeface="Arial" pitchFamily="34" charset="0"/>
              </a:rPr>
              <a:t>localPort</a:t>
            </a:r>
            <a:r>
              <a:rPr lang="en-US" altLang="zh-CN" sz="2400" b="1" dirty="0">
                <a:latin typeface="Arial" pitchFamily="34" charset="0"/>
                <a:ea typeface="华文细黑" pitchFamily="2" charset="-122"/>
                <a:cs typeface="Arial" pitchFamily="34" charset="0"/>
              </a:rPr>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12.4</a:t>
            </a:r>
            <a:r>
              <a:rPr lang="zh-CN" altLang="en-US" dirty="0"/>
              <a:t> </a:t>
            </a:r>
            <a:r>
              <a:rPr lang="en-US" altLang="zh-CN" dirty="0"/>
              <a:t>Socket</a:t>
            </a:r>
            <a:r>
              <a:rPr lang="zh-CN" altLang="en-US" dirty="0"/>
              <a:t>接口</a:t>
            </a:r>
          </a:p>
        </p:txBody>
      </p:sp>
      <p:graphicFrame>
        <p:nvGraphicFramePr>
          <p:cNvPr id="4" name="Group 41"/>
          <p:cNvGraphicFramePr>
            <a:graphicFrameLocks noGrp="1"/>
          </p:cNvGraphicFramePr>
          <p:nvPr/>
        </p:nvGraphicFramePr>
        <p:xfrm>
          <a:off x="179512" y="1700808"/>
          <a:ext cx="8748712" cy="4339908"/>
        </p:xfrm>
        <a:graphic>
          <a:graphicData uri="http://schemas.openxmlformats.org/drawingml/2006/table">
            <a:tbl>
              <a:tblPr>
                <a:tableStyleId>{3C2FFA5D-87B4-456A-9821-1D502468CF0F}</a:tableStyleId>
              </a:tblPr>
              <a:tblGrid>
                <a:gridCol w="4283075">
                  <a:extLst>
                    <a:ext uri="{9D8B030D-6E8A-4147-A177-3AD203B41FA5}">
                      <a16:colId xmlns:a16="http://schemas.microsoft.com/office/drawing/2014/main" xmlns="" val="20000"/>
                    </a:ext>
                  </a:extLst>
                </a:gridCol>
                <a:gridCol w="4465637">
                  <a:extLst>
                    <a:ext uri="{9D8B030D-6E8A-4147-A177-3AD203B41FA5}">
                      <a16:colId xmlns:a16="http://schemas.microsoft.com/office/drawing/2014/main" xmlns="" val="20001"/>
                    </a:ext>
                  </a:extLst>
                </a:gridCol>
              </a:tblGrid>
              <a:tr h="244475">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zh-CN" altLang="en-US" sz="2400" u="none" strike="noStrike" cap="none" normalizeH="0" baseline="0" dirty="0">
                          <a:ln>
                            <a:noFill/>
                          </a:ln>
                          <a:solidFill>
                            <a:srgbClr val="FF0000"/>
                          </a:solidFill>
                          <a:effectLst/>
                        </a:rPr>
                        <a:t>方法名</a:t>
                      </a:r>
                      <a:endParaRPr kumimoji="0" lang="zh-CN" altLang="en-US" sz="2400" b="1" i="0" u="none" strike="noStrike" cap="none" normalizeH="0" baseline="0" dirty="0">
                        <a:ln>
                          <a:noFill/>
                        </a:ln>
                        <a:solidFill>
                          <a:srgbClr val="FF0000"/>
                        </a:solidFill>
                        <a:effectLst/>
                        <a:latin typeface="Arial" pitchFamily="34" charset="0"/>
                        <a:ea typeface="华文细黑" pitchFamily="2" charset="-122"/>
                        <a:cs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zh-CN" altLang="en-US" sz="2400" u="none" strike="noStrike" cap="none" normalizeH="0" baseline="0" dirty="0">
                          <a:ln>
                            <a:noFill/>
                          </a:ln>
                          <a:solidFill>
                            <a:srgbClr val="FF0000"/>
                          </a:solidFill>
                          <a:effectLst/>
                        </a:rPr>
                        <a:t>功能说明</a:t>
                      </a:r>
                      <a:endParaRPr kumimoji="0" lang="zh-CN" altLang="en-US" sz="2400" b="1" i="0" u="none" strike="noStrike" cap="none" normalizeH="0" baseline="0" dirty="0">
                        <a:ln>
                          <a:noFill/>
                        </a:ln>
                        <a:solidFill>
                          <a:srgbClr val="FF0000"/>
                        </a:solidFill>
                        <a:effectLst/>
                        <a:latin typeface="Arial" pitchFamily="34" charset="0"/>
                        <a:ea typeface="华文细黑" pitchFamily="2" charset="-122"/>
                        <a:cs typeface="Arial" pitchFamily="34" charset="0"/>
                      </a:endParaRPr>
                    </a:p>
                  </a:txBody>
                  <a:tcPr horzOverflow="overflow"/>
                </a:tc>
                <a:extLst>
                  <a:ext uri="{0D108BD9-81ED-4DB2-BD59-A6C34878D82A}">
                    <a16:rowId xmlns:a16="http://schemas.microsoft.com/office/drawing/2014/main" xmlns="" val="10000"/>
                  </a:ext>
                </a:extLst>
              </a:tr>
              <a:tr h="0">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2000" u="none" strike="noStrike" cap="none" normalizeH="0" baseline="0">
                          <a:ln>
                            <a:noFill/>
                          </a:ln>
                          <a:effectLst/>
                        </a:rPr>
                        <a:t>void close()</a:t>
                      </a:r>
                      <a:endParaRPr kumimoji="0" lang="en-US" altLang="zh-CN" sz="2000" b="1" i="0" u="none" strike="noStrike" cap="none" normalizeH="0" baseline="0">
                        <a:ln>
                          <a:noFill/>
                        </a:ln>
                        <a:solidFill>
                          <a:srgbClr val="000000"/>
                        </a:solidFill>
                        <a:effectLst/>
                        <a:latin typeface="Arial" pitchFamily="34" charset="0"/>
                        <a:ea typeface="华文细黑" pitchFamily="2" charset="-122"/>
                        <a:cs typeface="Arial" pitchFamily="34"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zh-CN" altLang="en-US" sz="2000" u="none" strike="noStrike" cap="none" normalizeH="0" baseline="0">
                          <a:ln>
                            <a:noFill/>
                          </a:ln>
                          <a:effectLst/>
                        </a:rPr>
                        <a:t>关闭</a:t>
                      </a:r>
                      <a:r>
                        <a:rPr kumimoji="0" lang="en-US" altLang="zh-CN" sz="2000" u="none" strike="noStrike" cap="none" normalizeH="0" baseline="0">
                          <a:ln>
                            <a:noFill/>
                          </a:ln>
                          <a:effectLst/>
                        </a:rPr>
                        <a:t>Socket</a:t>
                      </a:r>
                      <a:r>
                        <a:rPr kumimoji="0" lang="zh-CN" altLang="en-US" sz="2000" u="none" strike="noStrike" cap="none" normalizeH="0" baseline="0">
                          <a:ln>
                            <a:noFill/>
                          </a:ln>
                          <a:effectLst/>
                        </a:rPr>
                        <a:t>连接</a:t>
                      </a:r>
                      <a:endParaRPr kumimoji="0" lang="zh-CN" altLang="en-US" sz="2000" b="1" i="0" u="none" strike="noStrike" cap="none" normalizeH="0" baseline="0">
                        <a:ln>
                          <a:noFill/>
                        </a:ln>
                        <a:solidFill>
                          <a:srgbClr val="000000"/>
                        </a:solidFill>
                        <a:effectLst/>
                        <a:latin typeface="Arial" pitchFamily="34" charset="0"/>
                        <a:ea typeface="华文细黑" pitchFamily="2" charset="-122"/>
                        <a:cs typeface="Arial" pitchFamily="34" charset="0"/>
                      </a:endParaRPr>
                    </a:p>
                  </a:txBody>
                  <a:tcPr horzOverflow="overflow"/>
                </a:tc>
                <a:extLst>
                  <a:ext uri="{0D108BD9-81ED-4DB2-BD59-A6C34878D82A}">
                    <a16:rowId xmlns:a16="http://schemas.microsoft.com/office/drawing/2014/main" xmlns="" val="10001"/>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2000" u="none" strike="noStrike" cap="none" normalizeH="0" baseline="0">
                          <a:ln>
                            <a:noFill/>
                          </a:ln>
                          <a:effectLst/>
                        </a:rPr>
                        <a:t>InetAddress getInetAddress()</a:t>
                      </a:r>
                      <a:endParaRPr kumimoji="0" lang="en-US" altLang="zh-CN" sz="2000" b="1" i="0" u="none" strike="noStrike" cap="none" normalizeH="0" baseline="0">
                        <a:ln>
                          <a:noFill/>
                        </a:ln>
                        <a:solidFill>
                          <a:srgbClr val="000000"/>
                        </a:solidFill>
                        <a:effectLst/>
                        <a:latin typeface="Arial" pitchFamily="34" charset="0"/>
                        <a:ea typeface="华文细黑" pitchFamily="2" charset="-122"/>
                        <a:cs typeface="Arial" pitchFamily="34"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zh-CN" altLang="en-US" sz="2000" u="none" strike="noStrike" cap="none" normalizeH="0" baseline="0" dirty="0">
                          <a:ln>
                            <a:noFill/>
                          </a:ln>
                          <a:effectLst/>
                        </a:rPr>
                        <a:t>获取当前连接的远程主机的</a:t>
                      </a:r>
                      <a:r>
                        <a:rPr kumimoji="0" lang="en-US" altLang="zh-CN" sz="2000" u="none" strike="noStrike" cap="none" normalizeH="0" baseline="0" dirty="0">
                          <a:ln>
                            <a:noFill/>
                          </a:ln>
                          <a:effectLst/>
                        </a:rPr>
                        <a:t>Internet</a:t>
                      </a:r>
                      <a:r>
                        <a:rPr kumimoji="0" lang="zh-CN" altLang="en-US" sz="2000" u="none" strike="noStrike" cap="none" normalizeH="0" baseline="0" dirty="0">
                          <a:ln>
                            <a:noFill/>
                          </a:ln>
                          <a:effectLst/>
                        </a:rPr>
                        <a:t>地址</a:t>
                      </a:r>
                      <a:endParaRPr kumimoji="0" lang="zh-CN" altLang="en-US" sz="2000" b="1" i="0" u="none" strike="noStrike" cap="none" normalizeH="0" baseline="0" dirty="0">
                        <a:ln>
                          <a:noFill/>
                        </a:ln>
                        <a:solidFill>
                          <a:srgbClr val="000000"/>
                        </a:solidFill>
                        <a:effectLst/>
                        <a:latin typeface="Arial" pitchFamily="34" charset="0"/>
                        <a:ea typeface="华文细黑" pitchFamily="2" charset="-122"/>
                        <a:cs typeface="Arial" pitchFamily="34" charset="0"/>
                      </a:endParaRPr>
                    </a:p>
                  </a:txBody>
                  <a:tcPr horzOverflow="overflow"/>
                </a:tc>
                <a:extLst>
                  <a:ext uri="{0D108BD9-81ED-4DB2-BD59-A6C34878D82A}">
                    <a16:rowId xmlns:a16="http://schemas.microsoft.com/office/drawing/2014/main" xmlns="" val="10002"/>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2000" u="none" strike="noStrike" cap="none" normalizeH="0" baseline="0">
                          <a:ln>
                            <a:noFill/>
                          </a:ln>
                          <a:effectLst/>
                        </a:rPr>
                        <a:t>InputStream getInputStream()</a:t>
                      </a:r>
                      <a:endParaRPr kumimoji="0" lang="en-US" altLang="zh-CN" sz="2000" b="1" i="0" u="none" strike="noStrike" cap="none" normalizeH="0" baseline="0">
                        <a:ln>
                          <a:noFill/>
                        </a:ln>
                        <a:solidFill>
                          <a:srgbClr val="000000"/>
                        </a:solidFill>
                        <a:effectLst/>
                        <a:latin typeface="Arial" pitchFamily="34" charset="0"/>
                        <a:ea typeface="华文细黑" pitchFamily="2" charset="-122"/>
                        <a:cs typeface="Arial" pitchFamily="34"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zh-CN" altLang="en-US" sz="2000" u="none" strike="noStrike" cap="none" normalizeH="0" baseline="0">
                          <a:ln>
                            <a:noFill/>
                          </a:ln>
                          <a:effectLst/>
                        </a:rPr>
                        <a:t>获取</a:t>
                      </a:r>
                      <a:r>
                        <a:rPr kumimoji="0" lang="en-US" altLang="zh-CN" sz="2000" u="none" strike="noStrike" cap="none" normalizeH="0" baseline="0">
                          <a:ln>
                            <a:noFill/>
                          </a:ln>
                          <a:effectLst/>
                        </a:rPr>
                        <a:t>Socket</a:t>
                      </a:r>
                      <a:r>
                        <a:rPr kumimoji="0" lang="zh-CN" altLang="en-US" sz="2000" u="none" strike="noStrike" cap="none" normalizeH="0" baseline="0">
                          <a:ln>
                            <a:noFill/>
                          </a:ln>
                          <a:effectLst/>
                        </a:rPr>
                        <a:t>对应的输入流</a:t>
                      </a:r>
                      <a:endParaRPr kumimoji="0" lang="zh-CN" altLang="en-US" sz="2000" b="1" i="0" u="none" strike="noStrike" cap="none" normalizeH="0" baseline="0">
                        <a:ln>
                          <a:noFill/>
                        </a:ln>
                        <a:solidFill>
                          <a:srgbClr val="000000"/>
                        </a:solidFill>
                        <a:effectLst/>
                        <a:latin typeface="Arial" pitchFamily="34" charset="0"/>
                        <a:ea typeface="华文细黑" pitchFamily="2" charset="-122"/>
                        <a:cs typeface="Arial" pitchFamily="34" charset="0"/>
                      </a:endParaRPr>
                    </a:p>
                  </a:txBody>
                  <a:tcPr horzOverflow="overflow"/>
                </a:tc>
                <a:extLst>
                  <a:ext uri="{0D108BD9-81ED-4DB2-BD59-A6C34878D82A}">
                    <a16:rowId xmlns:a16="http://schemas.microsoft.com/office/drawing/2014/main" xmlns="" val="10003"/>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2000" u="none" strike="noStrike" cap="none" normalizeH="0" baseline="0">
                          <a:ln>
                            <a:noFill/>
                          </a:ln>
                          <a:effectLst/>
                        </a:rPr>
                        <a:t>InetAddress getLocalAddress()</a:t>
                      </a:r>
                      <a:endParaRPr kumimoji="0" lang="en-US" altLang="zh-CN" sz="2000" b="1" i="0" u="none" strike="noStrike" cap="none" normalizeH="0" baseline="0">
                        <a:ln>
                          <a:noFill/>
                        </a:ln>
                        <a:solidFill>
                          <a:srgbClr val="000000"/>
                        </a:solidFill>
                        <a:effectLst/>
                        <a:latin typeface="Arial" pitchFamily="34" charset="0"/>
                        <a:ea typeface="华文细黑" pitchFamily="2" charset="-122"/>
                        <a:cs typeface="Arial" pitchFamily="34"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zh-CN" altLang="en-US" sz="2000" u="none" strike="noStrike" cap="none" normalizeH="0" baseline="0">
                          <a:ln>
                            <a:noFill/>
                          </a:ln>
                          <a:effectLst/>
                        </a:rPr>
                        <a:t>获取本地主机的</a:t>
                      </a:r>
                      <a:r>
                        <a:rPr kumimoji="0" lang="en-US" altLang="zh-CN" sz="2000" u="none" strike="noStrike" cap="none" normalizeH="0" baseline="0">
                          <a:ln>
                            <a:noFill/>
                          </a:ln>
                          <a:effectLst/>
                        </a:rPr>
                        <a:t>Internet</a:t>
                      </a:r>
                      <a:r>
                        <a:rPr kumimoji="0" lang="zh-CN" altLang="en-US" sz="2000" u="none" strike="noStrike" cap="none" normalizeH="0" baseline="0">
                          <a:ln>
                            <a:noFill/>
                          </a:ln>
                          <a:effectLst/>
                        </a:rPr>
                        <a:t>地址</a:t>
                      </a:r>
                      <a:endParaRPr kumimoji="0" lang="zh-CN" altLang="en-US" sz="2000" b="1" i="0" u="none" strike="noStrike" cap="none" normalizeH="0" baseline="0">
                        <a:ln>
                          <a:noFill/>
                        </a:ln>
                        <a:solidFill>
                          <a:srgbClr val="000000"/>
                        </a:solidFill>
                        <a:effectLst/>
                        <a:latin typeface="Arial" pitchFamily="34" charset="0"/>
                        <a:ea typeface="华文细黑" pitchFamily="2" charset="-122"/>
                        <a:cs typeface="Arial" pitchFamily="34" charset="0"/>
                      </a:endParaRPr>
                    </a:p>
                  </a:txBody>
                  <a:tcPr horzOverflow="overflow"/>
                </a:tc>
                <a:extLst>
                  <a:ext uri="{0D108BD9-81ED-4DB2-BD59-A6C34878D82A}">
                    <a16:rowId xmlns:a16="http://schemas.microsoft.com/office/drawing/2014/main" xmlns="" val="10004"/>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2000" u="none" strike="noStrike" cap="none" normalizeH="0" baseline="0">
                          <a:ln>
                            <a:noFill/>
                          </a:ln>
                          <a:effectLst/>
                        </a:rPr>
                        <a:t>int getLocalPort()</a:t>
                      </a:r>
                      <a:endParaRPr kumimoji="0" lang="en-US" altLang="zh-CN" sz="2000" b="1" i="0" u="none" strike="noStrike" cap="none" normalizeH="0" baseline="0">
                        <a:ln>
                          <a:noFill/>
                        </a:ln>
                        <a:solidFill>
                          <a:srgbClr val="000000"/>
                        </a:solidFill>
                        <a:effectLst/>
                        <a:latin typeface="Arial" pitchFamily="34" charset="0"/>
                        <a:ea typeface="华文细黑" pitchFamily="2" charset="-122"/>
                        <a:cs typeface="Arial" pitchFamily="34"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zh-CN" altLang="en-US" sz="2000" u="none" strike="noStrike" cap="none" normalizeH="0" baseline="0">
                          <a:ln>
                            <a:noFill/>
                          </a:ln>
                          <a:effectLst/>
                        </a:rPr>
                        <a:t>获取本地连接的端口号</a:t>
                      </a:r>
                      <a:endParaRPr kumimoji="0" lang="zh-CN" altLang="en-US" sz="2000" b="1" i="0" u="none" strike="noStrike" cap="none" normalizeH="0" baseline="0">
                        <a:ln>
                          <a:noFill/>
                        </a:ln>
                        <a:solidFill>
                          <a:srgbClr val="000000"/>
                        </a:solidFill>
                        <a:effectLst/>
                        <a:latin typeface="Arial" pitchFamily="34" charset="0"/>
                        <a:ea typeface="华文细黑" pitchFamily="2" charset="-122"/>
                        <a:cs typeface="Arial" pitchFamily="34" charset="0"/>
                      </a:endParaRPr>
                    </a:p>
                  </a:txBody>
                  <a:tcPr horzOverflow="overflow"/>
                </a:tc>
                <a:extLst>
                  <a:ext uri="{0D108BD9-81ED-4DB2-BD59-A6C34878D82A}">
                    <a16:rowId xmlns:a16="http://schemas.microsoft.com/office/drawing/2014/main" xmlns="" val="10005"/>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2000" u="none" strike="noStrike" cap="none" normalizeH="0" baseline="0">
                          <a:ln>
                            <a:noFill/>
                          </a:ln>
                          <a:effectLst/>
                        </a:rPr>
                        <a:t>OutputStream getOutputStream()</a:t>
                      </a:r>
                      <a:endParaRPr kumimoji="0" lang="en-US" altLang="zh-CN" sz="2000" b="1" i="0" u="none" strike="noStrike" cap="none" normalizeH="0" baseline="0">
                        <a:ln>
                          <a:noFill/>
                        </a:ln>
                        <a:solidFill>
                          <a:srgbClr val="000000"/>
                        </a:solidFill>
                        <a:effectLst/>
                        <a:latin typeface="Arial" pitchFamily="34" charset="0"/>
                        <a:ea typeface="华文细黑" pitchFamily="2" charset="-122"/>
                        <a:cs typeface="Arial" pitchFamily="34"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zh-CN" altLang="en-US" sz="2000" u="none" strike="noStrike" cap="none" normalizeH="0" baseline="0">
                          <a:ln>
                            <a:noFill/>
                          </a:ln>
                          <a:effectLst/>
                        </a:rPr>
                        <a:t>获取该</a:t>
                      </a:r>
                      <a:r>
                        <a:rPr kumimoji="0" lang="en-US" altLang="zh-CN" sz="2000" u="none" strike="noStrike" cap="none" normalizeH="0" baseline="0">
                          <a:ln>
                            <a:noFill/>
                          </a:ln>
                          <a:effectLst/>
                        </a:rPr>
                        <a:t>Socket</a:t>
                      </a:r>
                      <a:r>
                        <a:rPr kumimoji="0" lang="zh-CN" altLang="en-US" sz="2000" u="none" strike="noStrike" cap="none" normalizeH="0" baseline="0">
                          <a:ln>
                            <a:noFill/>
                          </a:ln>
                          <a:effectLst/>
                        </a:rPr>
                        <a:t>的输出流</a:t>
                      </a:r>
                      <a:endParaRPr kumimoji="0" lang="zh-CN" altLang="en-US" sz="2000" b="1" i="0" u="none" strike="noStrike" cap="none" normalizeH="0" baseline="0">
                        <a:ln>
                          <a:noFill/>
                        </a:ln>
                        <a:solidFill>
                          <a:srgbClr val="000000"/>
                        </a:solidFill>
                        <a:effectLst/>
                        <a:latin typeface="Arial" pitchFamily="34" charset="0"/>
                        <a:ea typeface="华文细黑" pitchFamily="2" charset="-122"/>
                        <a:cs typeface="Arial" pitchFamily="34" charset="0"/>
                      </a:endParaRPr>
                    </a:p>
                  </a:txBody>
                  <a:tcPr horzOverflow="overflow"/>
                </a:tc>
                <a:extLst>
                  <a:ext uri="{0D108BD9-81ED-4DB2-BD59-A6C34878D82A}">
                    <a16:rowId xmlns:a16="http://schemas.microsoft.com/office/drawing/2014/main" xmlns="" val="10006"/>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2000" u="none" strike="noStrike" cap="none" normalizeH="0" baseline="0">
                          <a:ln>
                            <a:noFill/>
                          </a:ln>
                          <a:effectLst/>
                        </a:rPr>
                        <a:t>int getPort()</a:t>
                      </a:r>
                      <a:endParaRPr kumimoji="0" lang="en-US" altLang="zh-CN" sz="2000" b="1" i="0" u="none" strike="noStrike" cap="none" normalizeH="0" baseline="0">
                        <a:ln>
                          <a:noFill/>
                        </a:ln>
                        <a:solidFill>
                          <a:srgbClr val="000000"/>
                        </a:solidFill>
                        <a:effectLst/>
                        <a:latin typeface="Arial" pitchFamily="34" charset="0"/>
                        <a:ea typeface="华文细黑" pitchFamily="2" charset="-122"/>
                        <a:cs typeface="Arial" pitchFamily="34"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zh-CN" altLang="en-US" sz="2000" u="none" strike="noStrike" cap="none" normalizeH="0" baseline="0">
                          <a:ln>
                            <a:noFill/>
                          </a:ln>
                          <a:effectLst/>
                        </a:rPr>
                        <a:t>获取远程主机端口号</a:t>
                      </a:r>
                      <a:endParaRPr kumimoji="0" lang="zh-CN" altLang="en-US" sz="2000" b="1" i="0" u="none" strike="noStrike" cap="none" normalizeH="0" baseline="0">
                        <a:ln>
                          <a:noFill/>
                        </a:ln>
                        <a:solidFill>
                          <a:srgbClr val="000000"/>
                        </a:solidFill>
                        <a:effectLst/>
                        <a:latin typeface="Arial" pitchFamily="34" charset="0"/>
                        <a:ea typeface="华文细黑" pitchFamily="2" charset="-122"/>
                        <a:cs typeface="Arial" pitchFamily="34" charset="0"/>
                      </a:endParaRPr>
                    </a:p>
                  </a:txBody>
                  <a:tcPr horzOverflow="overflow"/>
                </a:tc>
                <a:extLst>
                  <a:ext uri="{0D108BD9-81ED-4DB2-BD59-A6C34878D82A}">
                    <a16:rowId xmlns:a16="http://schemas.microsoft.com/office/drawing/2014/main" xmlns="" val="10007"/>
                  </a:ext>
                </a:extLst>
              </a:tr>
              <a:tr h="407988">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2000" u="none" strike="noStrike" cap="none" normalizeH="0" baseline="0">
                          <a:ln>
                            <a:noFill/>
                          </a:ln>
                          <a:effectLst/>
                        </a:rPr>
                        <a:t>void shutdownInput()</a:t>
                      </a:r>
                      <a:endParaRPr kumimoji="0" lang="en-US" altLang="zh-CN" sz="2000" b="1" i="0" u="none" strike="noStrike" cap="none" normalizeH="0" baseline="0">
                        <a:ln>
                          <a:noFill/>
                        </a:ln>
                        <a:solidFill>
                          <a:srgbClr val="000000"/>
                        </a:solidFill>
                        <a:effectLst/>
                        <a:latin typeface="Arial" pitchFamily="34" charset="0"/>
                        <a:ea typeface="华文细黑" pitchFamily="2" charset="-122"/>
                        <a:cs typeface="Arial" pitchFamily="34"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zh-CN" altLang="en-US" sz="2000" u="none" strike="noStrike" cap="none" normalizeH="0" baseline="0">
                          <a:ln>
                            <a:noFill/>
                          </a:ln>
                          <a:effectLst/>
                        </a:rPr>
                        <a:t>关闭输入流</a:t>
                      </a:r>
                      <a:endParaRPr kumimoji="0" lang="zh-CN" altLang="en-US" sz="2000" b="1" i="0" u="none" strike="noStrike" cap="none" normalizeH="0" baseline="0">
                        <a:ln>
                          <a:noFill/>
                        </a:ln>
                        <a:solidFill>
                          <a:srgbClr val="000000"/>
                        </a:solidFill>
                        <a:effectLst/>
                        <a:latin typeface="Arial" pitchFamily="34" charset="0"/>
                        <a:ea typeface="华文细黑" pitchFamily="2" charset="-122"/>
                        <a:cs typeface="Arial" pitchFamily="34" charset="0"/>
                      </a:endParaRPr>
                    </a:p>
                  </a:txBody>
                  <a:tcPr horzOverflow="overflow"/>
                </a:tc>
                <a:extLst>
                  <a:ext uri="{0D108BD9-81ED-4DB2-BD59-A6C34878D82A}">
                    <a16:rowId xmlns:a16="http://schemas.microsoft.com/office/drawing/2014/main" xmlns="" val="10008"/>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2000" u="none" strike="noStrike" cap="none" normalizeH="0" baseline="0" dirty="0">
                          <a:ln>
                            <a:noFill/>
                          </a:ln>
                          <a:effectLst/>
                        </a:rPr>
                        <a:t>void </a:t>
                      </a:r>
                      <a:r>
                        <a:rPr kumimoji="0" lang="en-US" altLang="zh-CN" sz="2000" u="none" strike="noStrike" cap="none" normalizeH="0" baseline="0" dirty="0" err="1">
                          <a:ln>
                            <a:noFill/>
                          </a:ln>
                          <a:effectLst/>
                        </a:rPr>
                        <a:t>shutdownOutput</a:t>
                      </a:r>
                      <a:r>
                        <a:rPr kumimoji="0" lang="en-US" altLang="zh-CN" sz="2000" u="none" strike="noStrike" cap="none" normalizeH="0" baseline="0" dirty="0">
                          <a:ln>
                            <a:noFill/>
                          </a:ln>
                          <a:effectLst/>
                        </a:rPr>
                        <a:t>()</a:t>
                      </a:r>
                      <a:endParaRPr kumimoji="0" lang="en-US" altLang="zh-CN" sz="2000" b="1" i="0" u="none" strike="noStrike" cap="none" normalizeH="0" baseline="0" dirty="0">
                        <a:ln>
                          <a:noFill/>
                        </a:ln>
                        <a:solidFill>
                          <a:srgbClr val="000000"/>
                        </a:solidFill>
                        <a:effectLst/>
                        <a:latin typeface="Arial" pitchFamily="34" charset="0"/>
                        <a:ea typeface="华文细黑" pitchFamily="2" charset="-122"/>
                        <a:cs typeface="Arial" pitchFamily="34"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zh-CN" altLang="en-US" sz="2000" u="none" strike="noStrike" cap="none" normalizeH="0" baseline="0" dirty="0">
                          <a:ln>
                            <a:noFill/>
                          </a:ln>
                          <a:effectLst/>
                        </a:rPr>
                        <a:t>关闭输出流</a:t>
                      </a:r>
                      <a:endParaRPr kumimoji="0" lang="zh-CN" altLang="en-US" sz="2000" b="1" i="0" u="none" strike="noStrike" cap="none" normalizeH="0" baseline="0" dirty="0">
                        <a:ln>
                          <a:noFill/>
                        </a:ln>
                        <a:solidFill>
                          <a:srgbClr val="000000"/>
                        </a:solidFill>
                        <a:effectLst/>
                        <a:latin typeface="Arial" pitchFamily="34" charset="0"/>
                        <a:ea typeface="华文细黑" pitchFamily="2" charset="-122"/>
                        <a:cs typeface="Arial" pitchFamily="34" charset="0"/>
                      </a:endParaRPr>
                    </a:p>
                  </a:txBody>
                  <a:tcPr horzOverflow="overflow"/>
                </a:tc>
                <a:extLst>
                  <a:ext uri="{0D108BD9-81ED-4DB2-BD59-A6C34878D82A}">
                    <a16:rowId xmlns:a16="http://schemas.microsoft.com/office/drawing/2014/main" xmlns="" val="10009"/>
                  </a:ext>
                </a:extLst>
              </a:tr>
            </a:tbl>
          </a:graphicData>
        </a:graphic>
      </p:graphicFrame>
      <p:sp>
        <p:nvSpPr>
          <p:cNvPr id="5" name="矩形 4"/>
          <p:cNvSpPr/>
          <p:nvPr/>
        </p:nvSpPr>
        <p:spPr>
          <a:xfrm>
            <a:off x="395536" y="1052736"/>
            <a:ext cx="8352928" cy="492443"/>
          </a:xfrm>
          <a:prstGeom prst="rect">
            <a:avLst/>
          </a:prstGeom>
        </p:spPr>
        <p:txBody>
          <a:bodyPr wrap="square">
            <a:spAutoFit/>
          </a:bodyPr>
          <a:lstStyle/>
          <a:p>
            <a:pPr>
              <a:spcBef>
                <a:spcPts val="300"/>
              </a:spcBef>
              <a:spcAft>
                <a:spcPts val="300"/>
              </a:spcAft>
              <a:buFont typeface="Wingdings" pitchFamily="2" charset="2"/>
              <a:buChar char="Ø"/>
            </a:pPr>
            <a:r>
              <a:rPr lang="en-US" altLang="zh-CN" sz="2600" b="1" dirty="0">
                <a:solidFill>
                  <a:srgbClr val="0000FF"/>
                </a:solidFill>
                <a:latin typeface="Arial" pitchFamily="34" charset="0"/>
                <a:ea typeface="华文细黑" pitchFamily="2" charset="-122"/>
                <a:cs typeface="Arial" pitchFamily="34" charset="0"/>
              </a:rPr>
              <a:t>Socket</a:t>
            </a:r>
            <a:r>
              <a:rPr lang="zh-CN" altLang="en-US" sz="2600" b="1" dirty="0">
                <a:solidFill>
                  <a:srgbClr val="0000FF"/>
                </a:solidFill>
                <a:latin typeface="Arial" pitchFamily="34" charset="0"/>
                <a:ea typeface="华文细黑" pitchFamily="2" charset="-122"/>
                <a:cs typeface="Arial" pitchFamily="34" charset="0"/>
              </a:rPr>
              <a:t>类主要方法：</a:t>
            </a:r>
            <a:endParaRPr lang="en-US" altLang="zh-CN" sz="2600" b="1" dirty="0">
              <a:solidFill>
                <a:srgbClr val="0000FF"/>
              </a:solidFill>
              <a:latin typeface="Arial" pitchFamily="34" charset="0"/>
              <a:ea typeface="华文细黑" pitchFamily="2" charset="-122"/>
              <a:cs typeface="Arial"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12.4</a:t>
            </a:r>
            <a:r>
              <a:rPr lang="zh-CN" altLang="en-US" dirty="0"/>
              <a:t> </a:t>
            </a:r>
            <a:r>
              <a:rPr lang="en-US" altLang="zh-CN" dirty="0"/>
              <a:t>Socket</a:t>
            </a:r>
            <a:r>
              <a:rPr lang="zh-CN" altLang="en-US" dirty="0"/>
              <a:t>接口</a:t>
            </a:r>
          </a:p>
        </p:txBody>
      </p:sp>
      <p:sp>
        <p:nvSpPr>
          <p:cNvPr id="5" name="TextBox 4"/>
          <p:cNvSpPr txBox="1"/>
          <p:nvPr/>
        </p:nvSpPr>
        <p:spPr>
          <a:xfrm>
            <a:off x="323528" y="980728"/>
            <a:ext cx="8496944" cy="1800493"/>
          </a:xfrm>
          <a:prstGeom prst="rect">
            <a:avLst/>
          </a:prstGeom>
          <a:noFill/>
        </p:spPr>
        <p:txBody>
          <a:bodyPr wrap="square" rtlCol="0">
            <a:spAutoFit/>
          </a:bodyPr>
          <a:lstStyle/>
          <a:p>
            <a:pPr>
              <a:spcBef>
                <a:spcPts val="300"/>
              </a:spcBef>
              <a:spcAft>
                <a:spcPts val="300"/>
              </a:spcAft>
              <a:buFont typeface="Wingdings" pitchFamily="2" charset="2"/>
              <a:buChar char="n"/>
            </a:pPr>
            <a:r>
              <a:rPr lang="en-US" altLang="zh-CN" sz="2800" b="1" dirty="0">
                <a:solidFill>
                  <a:srgbClr val="FF0000"/>
                </a:solidFill>
                <a:latin typeface="Arial" pitchFamily="34" charset="0"/>
                <a:ea typeface="华文细黑" pitchFamily="2" charset="-122"/>
                <a:cs typeface="Arial" pitchFamily="34" charset="0"/>
              </a:rPr>
              <a:t>ServerSocket</a:t>
            </a:r>
            <a:r>
              <a:rPr lang="zh-CN" altLang="en-US" sz="2800" b="1" dirty="0">
                <a:solidFill>
                  <a:srgbClr val="FF0000"/>
                </a:solidFill>
                <a:latin typeface="Arial" pitchFamily="34" charset="0"/>
                <a:ea typeface="华文细黑" pitchFamily="2" charset="-122"/>
                <a:cs typeface="Arial" pitchFamily="34" charset="0"/>
              </a:rPr>
              <a:t>类</a:t>
            </a:r>
            <a:endParaRPr lang="en-US" altLang="zh-CN" sz="2800" b="1" dirty="0">
              <a:solidFill>
                <a:srgbClr val="FF0000"/>
              </a:solidFill>
              <a:latin typeface="Arial" pitchFamily="34" charset="0"/>
              <a:ea typeface="华文细黑" pitchFamily="2" charset="-122"/>
              <a:cs typeface="Arial" pitchFamily="34" charset="0"/>
            </a:endParaRPr>
          </a:p>
          <a:p>
            <a:pPr>
              <a:spcBef>
                <a:spcPts val="300"/>
              </a:spcBef>
              <a:spcAft>
                <a:spcPts val="300"/>
              </a:spcAft>
            </a:pPr>
            <a:r>
              <a:rPr lang="en-US" altLang="zh-CN" sz="2600" dirty="0">
                <a:latin typeface="Arial" pitchFamily="34" charset="0"/>
                <a:ea typeface="华文细黑" pitchFamily="2" charset="-122"/>
                <a:cs typeface="Arial" pitchFamily="34" charset="0"/>
              </a:rPr>
              <a:t>ServerSocket</a:t>
            </a:r>
            <a:r>
              <a:rPr lang="zh-CN" altLang="en-US" sz="2600" dirty="0">
                <a:latin typeface="Arial" pitchFamily="34" charset="0"/>
                <a:ea typeface="华文细黑" pitchFamily="2" charset="-122"/>
                <a:cs typeface="Arial" pitchFamily="34" charset="0"/>
              </a:rPr>
              <a:t>类用在服务器端，用来监听所有来自指定端口的连接，并为每个新的连接创建一个</a:t>
            </a:r>
            <a:r>
              <a:rPr lang="en-US" altLang="zh-CN" sz="2600" dirty="0">
                <a:latin typeface="Arial" pitchFamily="34" charset="0"/>
                <a:ea typeface="华文细黑" pitchFamily="2" charset="-122"/>
                <a:cs typeface="Arial" pitchFamily="34" charset="0"/>
              </a:rPr>
              <a:t>Socket</a:t>
            </a:r>
            <a:r>
              <a:rPr lang="zh-CN" altLang="en-US" sz="2600" dirty="0">
                <a:latin typeface="Arial" pitchFamily="34" charset="0"/>
                <a:ea typeface="华文细黑" pitchFamily="2" charset="-122"/>
                <a:cs typeface="Arial" pitchFamily="34" charset="0"/>
              </a:rPr>
              <a:t>对象，之后客户端便可以与服务器端开始通信了。</a:t>
            </a:r>
            <a:endParaRPr lang="en-US" altLang="zh-CN" sz="2600" dirty="0">
              <a:latin typeface="Arial" pitchFamily="34" charset="0"/>
              <a:ea typeface="华文细黑" pitchFamily="2" charset="-122"/>
              <a:cs typeface="Arial" pitchFamily="34" charset="0"/>
            </a:endParaRPr>
          </a:p>
        </p:txBody>
      </p:sp>
      <p:pic>
        <p:nvPicPr>
          <p:cNvPr id="8" name="Picture 4" descr="截图01"/>
          <p:cNvPicPr>
            <a:picLocks noChangeAspect="1" noChangeArrowheads="1"/>
          </p:cNvPicPr>
          <p:nvPr/>
        </p:nvPicPr>
        <p:blipFill>
          <a:blip r:embed="rId2" cstate="print"/>
          <a:srcRect/>
          <a:stretch>
            <a:fillRect/>
          </a:stretch>
        </p:blipFill>
        <p:spPr bwMode="auto">
          <a:xfrm>
            <a:off x="323528" y="2780928"/>
            <a:ext cx="8748712" cy="3300413"/>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12.4</a:t>
            </a:r>
            <a:r>
              <a:rPr lang="zh-CN" altLang="en-US" dirty="0"/>
              <a:t> </a:t>
            </a:r>
            <a:r>
              <a:rPr lang="en-US" altLang="zh-CN" dirty="0"/>
              <a:t>Socket</a:t>
            </a:r>
            <a:r>
              <a:rPr lang="zh-CN" altLang="en-US" dirty="0"/>
              <a:t>接口</a:t>
            </a:r>
          </a:p>
        </p:txBody>
      </p:sp>
      <p:sp>
        <p:nvSpPr>
          <p:cNvPr id="5" name="TextBox 4"/>
          <p:cNvSpPr txBox="1"/>
          <p:nvPr/>
        </p:nvSpPr>
        <p:spPr>
          <a:xfrm>
            <a:off x="323528" y="980728"/>
            <a:ext cx="8496944" cy="4970591"/>
          </a:xfrm>
          <a:prstGeom prst="rect">
            <a:avLst/>
          </a:prstGeom>
          <a:noFill/>
        </p:spPr>
        <p:txBody>
          <a:bodyPr wrap="square" rtlCol="0">
            <a:spAutoFit/>
          </a:bodyPr>
          <a:lstStyle/>
          <a:p>
            <a:pPr>
              <a:spcBef>
                <a:spcPts val="300"/>
              </a:spcBef>
              <a:spcAft>
                <a:spcPts val="300"/>
              </a:spcAft>
              <a:buFont typeface="Wingdings" pitchFamily="2" charset="2"/>
              <a:buChar char="Ø"/>
            </a:pPr>
            <a:r>
              <a:rPr lang="en-US" altLang="zh-CN" sz="2600" b="1" dirty="0">
                <a:solidFill>
                  <a:srgbClr val="0000FF"/>
                </a:solidFill>
                <a:latin typeface="Arial" pitchFamily="34" charset="0"/>
                <a:ea typeface="华文细黑" pitchFamily="2" charset="-122"/>
                <a:cs typeface="Arial" pitchFamily="34" charset="0"/>
              </a:rPr>
              <a:t>ServerSocket</a:t>
            </a:r>
            <a:r>
              <a:rPr lang="zh-CN" altLang="en-US" sz="2600" b="1" dirty="0">
                <a:solidFill>
                  <a:srgbClr val="0000FF"/>
                </a:solidFill>
                <a:latin typeface="Arial" pitchFamily="34" charset="0"/>
                <a:ea typeface="华文细黑" pitchFamily="2" charset="-122"/>
                <a:cs typeface="Arial" pitchFamily="34" charset="0"/>
              </a:rPr>
              <a:t>类的构造方法：</a:t>
            </a:r>
            <a:endParaRPr lang="en-US" altLang="zh-CN" sz="2600" b="1" dirty="0">
              <a:solidFill>
                <a:srgbClr val="0000FF"/>
              </a:solidFill>
              <a:latin typeface="Arial" pitchFamily="34" charset="0"/>
              <a:ea typeface="华文细黑" pitchFamily="2" charset="-122"/>
              <a:cs typeface="Arial" pitchFamily="34" charset="0"/>
            </a:endParaRPr>
          </a:p>
          <a:p>
            <a:pPr>
              <a:spcBef>
                <a:spcPts val="300"/>
              </a:spcBef>
              <a:spcAft>
                <a:spcPts val="300"/>
              </a:spcAft>
              <a:buFont typeface="Arial" pitchFamily="34" charset="0"/>
              <a:buChar char="•"/>
            </a:pPr>
            <a:r>
              <a:rPr lang="en-US" altLang="zh-CN" sz="2400" b="1" dirty="0">
                <a:solidFill>
                  <a:srgbClr val="C00000"/>
                </a:solidFill>
                <a:latin typeface="Arial" pitchFamily="34" charset="0"/>
                <a:cs typeface="Arial" pitchFamily="34" charset="0"/>
              </a:rPr>
              <a:t>public</a:t>
            </a:r>
            <a:r>
              <a:rPr lang="zh-CN" altLang="en-US" sz="2400" b="1" dirty="0">
                <a:solidFill>
                  <a:srgbClr val="C00000"/>
                </a:solidFill>
                <a:latin typeface="Arial" pitchFamily="34" charset="0"/>
                <a:cs typeface="Arial" pitchFamily="34" charset="0"/>
              </a:rPr>
              <a:t> </a:t>
            </a:r>
            <a:r>
              <a:rPr lang="en-US" altLang="zh-CN" sz="2400" b="1" dirty="0" err="1">
                <a:solidFill>
                  <a:srgbClr val="C00000"/>
                </a:solidFill>
                <a:latin typeface="Arial" pitchFamily="34" charset="0"/>
                <a:cs typeface="Arial" pitchFamily="34" charset="0"/>
              </a:rPr>
              <a:t>ServerSocket</a:t>
            </a:r>
            <a:r>
              <a:rPr lang="en-US" altLang="zh-CN" sz="2400" b="1" dirty="0">
                <a:solidFill>
                  <a:srgbClr val="C00000"/>
                </a:solidFill>
                <a:latin typeface="Arial" pitchFamily="34" charset="0"/>
                <a:cs typeface="Arial" pitchFamily="34" charset="0"/>
              </a:rPr>
              <a:t>(</a:t>
            </a:r>
            <a:r>
              <a:rPr lang="en-US" altLang="zh-CN" sz="2400" b="1" dirty="0" err="1">
                <a:solidFill>
                  <a:srgbClr val="C00000"/>
                </a:solidFill>
                <a:latin typeface="Arial" pitchFamily="34" charset="0"/>
                <a:cs typeface="Arial" pitchFamily="34" charset="0"/>
              </a:rPr>
              <a:t>int</a:t>
            </a:r>
            <a:r>
              <a:rPr lang="en-US" altLang="zh-CN" sz="2400" b="1" dirty="0">
                <a:solidFill>
                  <a:srgbClr val="C00000"/>
                </a:solidFill>
                <a:latin typeface="Arial" pitchFamily="34" charset="0"/>
                <a:cs typeface="Arial" pitchFamily="34" charset="0"/>
              </a:rPr>
              <a:t> port)</a:t>
            </a:r>
          </a:p>
          <a:p>
            <a:pPr>
              <a:spcBef>
                <a:spcPts val="300"/>
              </a:spcBef>
              <a:spcAft>
                <a:spcPts val="300"/>
              </a:spcAft>
            </a:pPr>
            <a:r>
              <a:rPr lang="zh-CN" altLang="en-US" sz="2600" dirty="0">
                <a:solidFill>
                  <a:srgbClr val="000000"/>
                </a:solidFill>
                <a:latin typeface="Arial" pitchFamily="34" charset="0"/>
                <a:ea typeface="华文细黑" pitchFamily="2" charset="-122"/>
                <a:cs typeface="Arial" pitchFamily="34" charset="0"/>
              </a:rPr>
              <a:t>在指定端口上创建一个</a:t>
            </a:r>
            <a:r>
              <a:rPr lang="en-US" altLang="zh-CN" sz="2600" dirty="0">
                <a:solidFill>
                  <a:srgbClr val="000000"/>
                </a:solidFill>
                <a:latin typeface="Arial" pitchFamily="34" charset="0"/>
                <a:ea typeface="华文细黑" pitchFamily="2" charset="-122"/>
                <a:cs typeface="Arial" pitchFamily="34" charset="0"/>
              </a:rPr>
              <a:t>ServerSocket</a:t>
            </a:r>
            <a:r>
              <a:rPr lang="zh-CN" altLang="en-US" sz="2600" dirty="0">
                <a:solidFill>
                  <a:srgbClr val="000000"/>
                </a:solidFill>
                <a:latin typeface="Arial" pitchFamily="34" charset="0"/>
                <a:ea typeface="华文细黑" pitchFamily="2" charset="-122"/>
                <a:cs typeface="Arial" pitchFamily="34" charset="0"/>
              </a:rPr>
              <a:t>类对象。</a:t>
            </a:r>
            <a:endParaRPr lang="en-US" altLang="zh-CN" sz="2600" dirty="0">
              <a:solidFill>
                <a:srgbClr val="000000"/>
              </a:solidFill>
              <a:latin typeface="Arial" pitchFamily="34" charset="0"/>
              <a:ea typeface="华文细黑" pitchFamily="2" charset="-122"/>
              <a:cs typeface="Arial" pitchFamily="34" charset="0"/>
            </a:endParaRPr>
          </a:p>
          <a:p>
            <a:pPr>
              <a:spcBef>
                <a:spcPts val="300"/>
              </a:spcBef>
              <a:spcAft>
                <a:spcPts val="300"/>
              </a:spcAft>
              <a:buFont typeface="Arial" pitchFamily="34" charset="0"/>
              <a:buChar char="•"/>
            </a:pPr>
            <a:r>
              <a:rPr lang="en-US" altLang="zh-CN" sz="2400" b="1" dirty="0">
                <a:solidFill>
                  <a:srgbClr val="C00000"/>
                </a:solidFill>
                <a:latin typeface="Arial" pitchFamily="34" charset="0"/>
                <a:ea typeface="华文细黑" pitchFamily="2" charset="-122"/>
                <a:cs typeface="Arial" pitchFamily="34" charset="0"/>
              </a:rPr>
              <a:t>public</a:t>
            </a:r>
            <a:r>
              <a:rPr lang="zh-CN" altLang="en-US" sz="2400" b="1" dirty="0">
                <a:solidFill>
                  <a:srgbClr val="C00000"/>
                </a:solidFill>
                <a:latin typeface="Arial" pitchFamily="34" charset="0"/>
                <a:ea typeface="华文细黑" pitchFamily="2" charset="-122"/>
                <a:cs typeface="Arial" pitchFamily="34" charset="0"/>
              </a:rPr>
              <a:t> </a:t>
            </a:r>
            <a:r>
              <a:rPr lang="en-US" altLang="zh-CN" sz="2400" b="1" dirty="0">
                <a:solidFill>
                  <a:srgbClr val="C00000"/>
                </a:solidFill>
                <a:latin typeface="Arial" pitchFamily="34" charset="0"/>
                <a:cs typeface="Arial" pitchFamily="34" charset="0"/>
              </a:rPr>
              <a:t>ServerSocket</a:t>
            </a:r>
            <a:r>
              <a:rPr lang="en-US" altLang="zh-CN" sz="2400" b="1" dirty="0">
                <a:solidFill>
                  <a:srgbClr val="C00000"/>
                </a:solidFill>
                <a:latin typeface="Arial" pitchFamily="34" charset="0"/>
                <a:ea typeface="华文细黑" pitchFamily="2" charset="-122"/>
                <a:cs typeface="Arial" pitchFamily="34" charset="0"/>
              </a:rPr>
              <a:t>(</a:t>
            </a:r>
            <a:r>
              <a:rPr lang="en-US" altLang="zh-CN" sz="2400" b="1" dirty="0" err="1">
                <a:solidFill>
                  <a:srgbClr val="C00000"/>
                </a:solidFill>
                <a:latin typeface="Arial" pitchFamily="34" charset="0"/>
                <a:ea typeface="华文细黑" pitchFamily="2" charset="-122"/>
                <a:cs typeface="Arial" pitchFamily="34" charset="0"/>
              </a:rPr>
              <a:t>int</a:t>
            </a:r>
            <a:r>
              <a:rPr lang="en-US" altLang="zh-CN" sz="2400" b="1" dirty="0">
                <a:solidFill>
                  <a:srgbClr val="C00000"/>
                </a:solidFill>
                <a:latin typeface="Arial" pitchFamily="34" charset="0"/>
                <a:ea typeface="华文细黑" pitchFamily="2" charset="-122"/>
                <a:cs typeface="Arial" pitchFamily="34" charset="0"/>
              </a:rPr>
              <a:t> port, </a:t>
            </a:r>
            <a:r>
              <a:rPr lang="en-US" altLang="zh-CN" sz="2400" b="1" dirty="0" err="1">
                <a:solidFill>
                  <a:srgbClr val="C00000"/>
                </a:solidFill>
                <a:latin typeface="Arial" pitchFamily="34" charset="0"/>
                <a:ea typeface="华文细黑" pitchFamily="2" charset="-122"/>
                <a:cs typeface="Arial" pitchFamily="34" charset="0"/>
              </a:rPr>
              <a:t>int</a:t>
            </a:r>
            <a:r>
              <a:rPr lang="en-US" altLang="zh-CN" sz="2400" b="1" dirty="0">
                <a:solidFill>
                  <a:srgbClr val="C00000"/>
                </a:solidFill>
                <a:latin typeface="Arial" pitchFamily="34" charset="0"/>
                <a:ea typeface="华文细黑" pitchFamily="2" charset="-122"/>
                <a:cs typeface="Arial" pitchFamily="34" charset="0"/>
              </a:rPr>
              <a:t> backlog)</a:t>
            </a:r>
          </a:p>
          <a:p>
            <a:pPr>
              <a:spcBef>
                <a:spcPts val="300"/>
              </a:spcBef>
              <a:spcAft>
                <a:spcPts val="300"/>
              </a:spcAft>
            </a:pPr>
            <a:r>
              <a:rPr lang="zh-CN" altLang="en-US" sz="2600" dirty="0">
                <a:solidFill>
                  <a:srgbClr val="000000"/>
                </a:solidFill>
                <a:latin typeface="Arial" pitchFamily="34" charset="0"/>
                <a:ea typeface="华文细黑" pitchFamily="2" charset="-122"/>
                <a:cs typeface="Arial" pitchFamily="34" charset="0"/>
              </a:rPr>
              <a:t>在指定端口上创建一个</a:t>
            </a:r>
            <a:r>
              <a:rPr lang="en-US" altLang="zh-CN" sz="2600" dirty="0">
                <a:solidFill>
                  <a:srgbClr val="000000"/>
                </a:solidFill>
                <a:latin typeface="Arial" pitchFamily="34" charset="0"/>
                <a:ea typeface="华文细黑" pitchFamily="2" charset="-122"/>
                <a:cs typeface="Arial" pitchFamily="34" charset="0"/>
              </a:rPr>
              <a:t>ServerSocket</a:t>
            </a:r>
            <a:r>
              <a:rPr lang="zh-CN" altLang="en-US" sz="2600" dirty="0">
                <a:solidFill>
                  <a:srgbClr val="000000"/>
                </a:solidFill>
                <a:latin typeface="Arial" pitchFamily="34" charset="0"/>
                <a:ea typeface="华文细黑" pitchFamily="2" charset="-122"/>
                <a:cs typeface="Arial" pitchFamily="34" charset="0"/>
              </a:rPr>
              <a:t>类对象，并进入监听状态，参数</a:t>
            </a:r>
            <a:r>
              <a:rPr lang="en-US" altLang="zh-CN" sz="2600" dirty="0">
                <a:solidFill>
                  <a:srgbClr val="000000"/>
                </a:solidFill>
                <a:latin typeface="Arial" pitchFamily="34" charset="0"/>
                <a:ea typeface="华文细黑" pitchFamily="2" charset="-122"/>
                <a:cs typeface="Arial" pitchFamily="34" charset="0"/>
              </a:rPr>
              <a:t>backlog</a:t>
            </a:r>
            <a:r>
              <a:rPr lang="zh-CN" altLang="en-US" sz="2600" dirty="0">
                <a:solidFill>
                  <a:srgbClr val="000000"/>
                </a:solidFill>
                <a:latin typeface="Arial" pitchFamily="34" charset="0"/>
                <a:ea typeface="华文细黑" pitchFamily="2" charset="-122"/>
                <a:cs typeface="Arial" pitchFamily="34" charset="0"/>
              </a:rPr>
              <a:t>是服务器忙时保持连接请求的等待客户数量。</a:t>
            </a:r>
            <a:endParaRPr lang="en-US" altLang="zh-CN" sz="2600" dirty="0">
              <a:solidFill>
                <a:srgbClr val="000000"/>
              </a:solidFill>
              <a:latin typeface="Arial" pitchFamily="34" charset="0"/>
              <a:ea typeface="华文细黑" pitchFamily="2" charset="-122"/>
              <a:cs typeface="Arial" pitchFamily="34" charset="0"/>
            </a:endParaRPr>
          </a:p>
          <a:p>
            <a:pPr>
              <a:spcBef>
                <a:spcPts val="300"/>
              </a:spcBef>
              <a:spcAft>
                <a:spcPts val="300"/>
              </a:spcAft>
              <a:buFont typeface="Arial" pitchFamily="34" charset="0"/>
              <a:buChar char="•"/>
            </a:pPr>
            <a:r>
              <a:rPr lang="en-US" altLang="zh-CN" sz="2400" b="1" dirty="0">
                <a:solidFill>
                  <a:srgbClr val="C00000"/>
                </a:solidFill>
                <a:latin typeface="Arial" pitchFamily="34" charset="0"/>
                <a:ea typeface="华文细黑" pitchFamily="2" charset="-122"/>
                <a:cs typeface="Arial" pitchFamily="34" charset="0"/>
              </a:rPr>
              <a:t>public</a:t>
            </a:r>
            <a:r>
              <a:rPr lang="zh-CN" altLang="en-US" sz="2400" b="1" dirty="0">
                <a:solidFill>
                  <a:srgbClr val="C00000"/>
                </a:solidFill>
                <a:latin typeface="Arial" pitchFamily="34" charset="0"/>
                <a:ea typeface="华文细黑" pitchFamily="2" charset="-122"/>
                <a:cs typeface="Arial" pitchFamily="34" charset="0"/>
              </a:rPr>
              <a:t> </a:t>
            </a:r>
            <a:r>
              <a:rPr lang="en-US" altLang="zh-CN" sz="2400" b="1" dirty="0" err="1">
                <a:solidFill>
                  <a:srgbClr val="C00000"/>
                </a:solidFill>
                <a:latin typeface="Arial" pitchFamily="34" charset="0"/>
                <a:cs typeface="Arial" pitchFamily="34" charset="0"/>
              </a:rPr>
              <a:t>ServerSocket</a:t>
            </a:r>
            <a:r>
              <a:rPr lang="en-US" altLang="zh-CN" sz="2400" b="1" dirty="0">
                <a:solidFill>
                  <a:srgbClr val="C00000"/>
                </a:solidFill>
                <a:latin typeface="Arial" pitchFamily="34" charset="0"/>
                <a:ea typeface="华文细黑" pitchFamily="2" charset="-122"/>
                <a:cs typeface="Arial" pitchFamily="34" charset="0"/>
              </a:rPr>
              <a:t>(</a:t>
            </a:r>
            <a:r>
              <a:rPr lang="en-US" altLang="zh-CN" sz="2400" b="1" dirty="0" err="1">
                <a:solidFill>
                  <a:srgbClr val="C00000"/>
                </a:solidFill>
                <a:latin typeface="Arial" pitchFamily="34" charset="0"/>
                <a:ea typeface="华文细黑" pitchFamily="2" charset="-122"/>
                <a:cs typeface="Arial" pitchFamily="34" charset="0"/>
              </a:rPr>
              <a:t>int</a:t>
            </a:r>
            <a:r>
              <a:rPr lang="en-US" altLang="zh-CN" sz="2400" b="1" dirty="0">
                <a:solidFill>
                  <a:srgbClr val="C00000"/>
                </a:solidFill>
                <a:latin typeface="Arial" pitchFamily="34" charset="0"/>
                <a:ea typeface="华文细黑" pitchFamily="2" charset="-122"/>
                <a:cs typeface="Arial" pitchFamily="34" charset="0"/>
              </a:rPr>
              <a:t> port, </a:t>
            </a:r>
            <a:r>
              <a:rPr lang="en-US" altLang="zh-CN" sz="2400" b="1" dirty="0" err="1">
                <a:solidFill>
                  <a:srgbClr val="C00000"/>
                </a:solidFill>
                <a:latin typeface="Arial" pitchFamily="34" charset="0"/>
                <a:ea typeface="华文细黑" pitchFamily="2" charset="-122"/>
                <a:cs typeface="Arial" pitchFamily="34" charset="0"/>
              </a:rPr>
              <a:t>int</a:t>
            </a:r>
            <a:r>
              <a:rPr lang="en-US" altLang="zh-CN" sz="2400" b="1" dirty="0">
                <a:solidFill>
                  <a:srgbClr val="C00000"/>
                </a:solidFill>
                <a:latin typeface="Arial" pitchFamily="34" charset="0"/>
                <a:ea typeface="华文细黑" pitchFamily="2" charset="-122"/>
                <a:cs typeface="Arial" pitchFamily="34" charset="0"/>
              </a:rPr>
              <a:t> backlog, </a:t>
            </a:r>
          </a:p>
          <a:p>
            <a:pPr>
              <a:spcBef>
                <a:spcPts val="300"/>
              </a:spcBef>
              <a:spcAft>
                <a:spcPts val="300"/>
              </a:spcAft>
            </a:pPr>
            <a:r>
              <a:rPr lang="en-US" altLang="zh-CN" sz="2400" b="1" dirty="0">
                <a:solidFill>
                  <a:srgbClr val="C00000"/>
                </a:solidFill>
                <a:latin typeface="Arial" pitchFamily="34" charset="0"/>
                <a:ea typeface="华文细黑" pitchFamily="2" charset="-122"/>
                <a:cs typeface="Arial" pitchFamily="34" charset="0"/>
              </a:rPr>
              <a:t>                                     </a:t>
            </a:r>
            <a:r>
              <a:rPr lang="en-US" altLang="zh-CN" sz="2400" b="1" dirty="0" err="1">
                <a:solidFill>
                  <a:srgbClr val="C00000"/>
                </a:solidFill>
                <a:latin typeface="Arial" pitchFamily="34" charset="0"/>
                <a:ea typeface="华文细黑" pitchFamily="2" charset="-122"/>
                <a:cs typeface="Arial" pitchFamily="34" charset="0"/>
              </a:rPr>
              <a:t>InetAddress</a:t>
            </a:r>
            <a:r>
              <a:rPr lang="en-US" altLang="zh-CN" sz="2400" b="1" dirty="0">
                <a:solidFill>
                  <a:srgbClr val="C00000"/>
                </a:solidFill>
                <a:latin typeface="Arial" pitchFamily="34" charset="0"/>
                <a:ea typeface="华文细黑" pitchFamily="2" charset="-122"/>
                <a:cs typeface="Arial" pitchFamily="34" charset="0"/>
              </a:rPr>
              <a:t> </a:t>
            </a:r>
            <a:r>
              <a:rPr lang="en-US" altLang="zh-CN" sz="2400" b="1" dirty="0" err="1">
                <a:solidFill>
                  <a:srgbClr val="C00000"/>
                </a:solidFill>
                <a:latin typeface="Arial" pitchFamily="34" charset="0"/>
                <a:ea typeface="华文细黑" pitchFamily="2" charset="-122"/>
                <a:cs typeface="Arial" pitchFamily="34" charset="0"/>
              </a:rPr>
              <a:t>bindAddr</a:t>
            </a:r>
            <a:r>
              <a:rPr lang="en-US" altLang="zh-CN" sz="2400" b="1" dirty="0">
                <a:solidFill>
                  <a:srgbClr val="C00000"/>
                </a:solidFill>
                <a:latin typeface="Arial" pitchFamily="34" charset="0"/>
                <a:ea typeface="华文细黑" pitchFamily="2" charset="-122"/>
                <a:cs typeface="Arial" pitchFamily="34" charset="0"/>
              </a:rPr>
              <a:t>)</a:t>
            </a:r>
          </a:p>
          <a:p>
            <a:pPr>
              <a:spcBef>
                <a:spcPts val="300"/>
              </a:spcBef>
              <a:spcAft>
                <a:spcPts val="300"/>
              </a:spcAft>
            </a:pPr>
            <a:r>
              <a:rPr lang="zh-CN" altLang="en-US" sz="2600" dirty="0">
                <a:solidFill>
                  <a:srgbClr val="000000"/>
                </a:solidFill>
                <a:latin typeface="Arial" pitchFamily="34" charset="0"/>
                <a:ea typeface="华文细黑" pitchFamily="2" charset="-122"/>
                <a:cs typeface="Arial" pitchFamily="34" charset="0"/>
              </a:rPr>
              <a:t>使用指定的端口和和要绑定到的服务器 </a:t>
            </a:r>
            <a:r>
              <a:rPr lang="en-US" altLang="zh-CN" sz="2600" dirty="0">
                <a:solidFill>
                  <a:srgbClr val="000000"/>
                </a:solidFill>
                <a:latin typeface="Arial" pitchFamily="34" charset="0"/>
                <a:ea typeface="华文细黑" pitchFamily="2" charset="-122"/>
                <a:cs typeface="Arial" pitchFamily="34" charset="0"/>
              </a:rPr>
              <a:t>IP </a:t>
            </a:r>
            <a:r>
              <a:rPr lang="zh-CN" altLang="en-US" sz="2600" dirty="0">
                <a:solidFill>
                  <a:srgbClr val="000000"/>
                </a:solidFill>
                <a:latin typeface="Arial" pitchFamily="34" charset="0"/>
                <a:ea typeface="华文细黑" pitchFamily="2" charset="-122"/>
                <a:cs typeface="Arial" pitchFamily="34" charset="0"/>
              </a:rPr>
              <a:t>地址创建一个</a:t>
            </a:r>
            <a:r>
              <a:rPr lang="en-US" altLang="zh-CN" sz="2600" dirty="0">
                <a:solidFill>
                  <a:srgbClr val="000000"/>
                </a:solidFill>
                <a:latin typeface="Arial" pitchFamily="34" charset="0"/>
                <a:ea typeface="华文细黑" pitchFamily="2" charset="-122"/>
                <a:cs typeface="Arial" pitchFamily="34" charset="0"/>
              </a:rPr>
              <a:t>ServerSocket</a:t>
            </a:r>
            <a:r>
              <a:rPr lang="zh-CN" altLang="en-US" sz="2600" dirty="0">
                <a:solidFill>
                  <a:srgbClr val="000000"/>
                </a:solidFill>
                <a:latin typeface="Arial" pitchFamily="34" charset="0"/>
                <a:ea typeface="华文细黑" pitchFamily="2" charset="-122"/>
                <a:cs typeface="Arial" pitchFamily="34" charset="0"/>
              </a:rPr>
              <a:t>类对象，并进入监听状态。</a:t>
            </a:r>
            <a:endParaRPr lang="en-US" altLang="zh-CN" sz="2600" dirty="0">
              <a:solidFill>
                <a:srgbClr val="000000"/>
              </a:solidFill>
              <a:latin typeface="Arial" pitchFamily="34" charset="0"/>
              <a:ea typeface="华文细黑" pitchFamily="2" charset="-122"/>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12.1</a:t>
            </a:r>
            <a:r>
              <a:rPr lang="zh-CN" altLang="en-US" dirty="0"/>
              <a:t>概述</a:t>
            </a:r>
          </a:p>
        </p:txBody>
      </p:sp>
      <p:sp>
        <p:nvSpPr>
          <p:cNvPr id="5" name="TextBox 4"/>
          <p:cNvSpPr txBox="1"/>
          <p:nvPr/>
        </p:nvSpPr>
        <p:spPr>
          <a:xfrm>
            <a:off x="323528" y="980728"/>
            <a:ext cx="8496944" cy="4262705"/>
          </a:xfrm>
          <a:prstGeom prst="rect">
            <a:avLst/>
          </a:prstGeom>
          <a:noFill/>
        </p:spPr>
        <p:txBody>
          <a:bodyPr wrap="square" rtlCol="0">
            <a:spAutoFit/>
          </a:bodyPr>
          <a:lstStyle/>
          <a:p>
            <a:pPr>
              <a:spcBef>
                <a:spcPts val="300"/>
              </a:spcBef>
              <a:spcAft>
                <a:spcPts val="300"/>
              </a:spcAft>
              <a:buFont typeface="Wingdings" pitchFamily="2" charset="2"/>
              <a:buChar char="Ø"/>
            </a:pPr>
            <a:r>
              <a:rPr lang="zh-CN" altLang="en-US" sz="2800" b="1" dirty="0">
                <a:solidFill>
                  <a:srgbClr val="0000FF"/>
                </a:solidFill>
                <a:latin typeface="Arial" pitchFamily="34" charset="0"/>
                <a:ea typeface="华文细黑" pitchFamily="2" charset="-122"/>
                <a:cs typeface="Arial" pitchFamily="34" charset="0"/>
              </a:rPr>
              <a:t>分层思想</a:t>
            </a:r>
            <a:endParaRPr lang="en-US" altLang="zh-CN" sz="2800" b="1" dirty="0">
              <a:solidFill>
                <a:srgbClr val="0000FF"/>
              </a:solidFill>
              <a:latin typeface="Arial" pitchFamily="34" charset="0"/>
              <a:ea typeface="华文细黑" pitchFamily="2" charset="-122"/>
              <a:cs typeface="Arial" pitchFamily="34" charset="0"/>
            </a:endParaRPr>
          </a:p>
          <a:p>
            <a:pPr>
              <a:spcBef>
                <a:spcPts val="300"/>
              </a:spcBef>
              <a:spcAft>
                <a:spcPts val="300"/>
              </a:spcAft>
            </a:pPr>
            <a:r>
              <a:rPr lang="zh-CN" altLang="en-US" sz="2600" b="1" dirty="0">
                <a:latin typeface="Arial" pitchFamily="34" charset="0"/>
                <a:ea typeface="华文细黑" pitchFamily="2" charset="-122"/>
                <a:cs typeface="Arial" pitchFamily="34" charset="0"/>
              </a:rPr>
              <a:t>设想位于两地的两台计算机之间利用计算机网络进行数据通信，将面临以下的一些问题：</a:t>
            </a:r>
            <a:endParaRPr lang="en-US" altLang="zh-CN" sz="2600" b="1" dirty="0">
              <a:latin typeface="Arial" pitchFamily="34" charset="0"/>
              <a:ea typeface="华文细黑" pitchFamily="2" charset="-122"/>
              <a:cs typeface="Arial" pitchFamily="34" charset="0"/>
            </a:endParaRPr>
          </a:p>
          <a:p>
            <a:pPr>
              <a:spcBef>
                <a:spcPts val="300"/>
              </a:spcBef>
              <a:spcAft>
                <a:spcPts val="300"/>
              </a:spcAft>
              <a:buFont typeface="Wingdings" pitchFamily="2" charset="2"/>
              <a:buChar char="ü"/>
            </a:pPr>
            <a:r>
              <a:rPr kumimoji="1" lang="zh-CN" altLang="en-US" sz="2400" dirty="0">
                <a:latin typeface="华文楷体" pitchFamily="2" charset="-122"/>
                <a:ea typeface="华文楷体" pitchFamily="2" charset="-122"/>
              </a:rPr>
              <a:t>两台计算机如何连接？用什么连接线？用什么接头？</a:t>
            </a:r>
            <a:endParaRPr kumimoji="1" lang="en-US" altLang="zh-CN" sz="2400" dirty="0">
              <a:latin typeface="华文楷体" pitchFamily="2" charset="-122"/>
              <a:ea typeface="华文楷体" pitchFamily="2" charset="-122"/>
            </a:endParaRPr>
          </a:p>
          <a:p>
            <a:pPr>
              <a:spcBef>
                <a:spcPts val="300"/>
              </a:spcBef>
              <a:spcAft>
                <a:spcPts val="300"/>
              </a:spcAft>
              <a:buFont typeface="Wingdings" pitchFamily="2" charset="2"/>
              <a:buChar char="ü"/>
            </a:pPr>
            <a:r>
              <a:rPr kumimoji="1" lang="zh-CN" altLang="en-US" sz="2400" dirty="0">
                <a:latin typeface="华文楷体" pitchFamily="2" charset="-122"/>
                <a:ea typeface="华文楷体" pitchFamily="2" charset="-122"/>
              </a:rPr>
              <a:t>怎样数据从源计算机传送到目的计算机？如何标识每台计算机？怎样寻找目标计算机？</a:t>
            </a:r>
          </a:p>
          <a:p>
            <a:pPr>
              <a:spcBef>
                <a:spcPts val="300"/>
              </a:spcBef>
              <a:spcAft>
                <a:spcPts val="300"/>
              </a:spcAft>
              <a:buFont typeface="Wingdings" pitchFamily="2" charset="2"/>
              <a:buChar char="ü"/>
            </a:pPr>
            <a:r>
              <a:rPr kumimoji="1" lang="zh-CN" altLang="en-US" sz="2400" dirty="0">
                <a:latin typeface="华文楷体" pitchFamily="2" charset="-122"/>
                <a:ea typeface="华文楷体" pitchFamily="2" charset="-122"/>
              </a:rPr>
              <a:t>在一台计算机中可能同时运行着多个网络应用程序，存在多路数据流，如何确定进行数据通信的这个过程的数据流？</a:t>
            </a:r>
          </a:p>
          <a:p>
            <a:pPr>
              <a:spcBef>
                <a:spcPts val="300"/>
              </a:spcBef>
              <a:spcAft>
                <a:spcPts val="300"/>
              </a:spcAft>
              <a:buFont typeface="Wingdings" pitchFamily="2" charset="2"/>
              <a:buChar char="ü"/>
            </a:pPr>
            <a:r>
              <a:rPr kumimoji="1" lang="zh-CN" altLang="en-US" sz="2400" dirty="0">
                <a:latin typeface="华文楷体" pitchFamily="2" charset="-122"/>
                <a:ea typeface="华文楷体" pitchFamily="2" charset="-122"/>
              </a:rPr>
              <a:t>当网络设备或连接线路性能不一致或者发生故障，造成传输的数据出现差错甚至丢失时，如何进行控制以保证可靠性等。</a:t>
            </a:r>
            <a:endParaRPr lang="en-US" altLang="zh-CN" sz="2400" dirty="0">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5">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5">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5">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 calcmode="lin" valueType="num">
                                      <p:cBhvr>
                                        <p:cTn id="16" dur="500" fill="hold"/>
                                        <p:tgtEl>
                                          <p:spTgt spid="5">
                                            <p:txEl>
                                              <p:pRg st="1" end="1"/>
                                            </p:txEl>
                                          </p:spTgt>
                                        </p:tgtEl>
                                        <p:attrNameLst>
                                          <p:attrName>ppt_w</p:attrName>
                                        </p:attrNameLst>
                                      </p:cBhvr>
                                      <p:tavLst>
                                        <p:tav tm="0">
                                          <p:val>
                                            <p:strVal val="#ppt_w*0.05"/>
                                          </p:val>
                                        </p:tav>
                                        <p:tav tm="100000">
                                          <p:val>
                                            <p:strVal val="#ppt_w"/>
                                          </p:val>
                                        </p:tav>
                                      </p:tavLst>
                                    </p:anim>
                                    <p:anim calcmode="lin" valueType="num">
                                      <p:cBhvr>
                                        <p:cTn id="17" dur="500" fill="hold"/>
                                        <p:tgtEl>
                                          <p:spTgt spid="5">
                                            <p:txEl>
                                              <p:pRg st="1" end="1"/>
                                            </p:txEl>
                                          </p:spTgt>
                                        </p:tgtEl>
                                        <p:attrNameLst>
                                          <p:attrName>ppt_h</p:attrName>
                                        </p:attrNameLst>
                                      </p:cBhvr>
                                      <p:tavLst>
                                        <p:tav tm="0">
                                          <p:val>
                                            <p:strVal val="#ppt_h"/>
                                          </p:val>
                                        </p:tav>
                                        <p:tav tm="100000">
                                          <p:val>
                                            <p:strVal val="#ppt_h"/>
                                          </p:val>
                                        </p:tav>
                                      </p:tavLst>
                                    </p:anim>
                                    <p:anim calcmode="lin" valueType="num">
                                      <p:cBhvr>
                                        <p:cTn id="18" dur="500" fill="hold"/>
                                        <p:tgtEl>
                                          <p:spTgt spid="5">
                                            <p:txEl>
                                              <p:pRg st="1" end="1"/>
                                            </p:txEl>
                                          </p:spTgt>
                                        </p:tgtEl>
                                        <p:attrNameLst>
                                          <p:attrName>ppt_x</p:attrName>
                                        </p:attrNameLst>
                                      </p:cBhvr>
                                      <p:tavLst>
                                        <p:tav tm="0">
                                          <p:val>
                                            <p:strVal val="#ppt_x-.2"/>
                                          </p:val>
                                        </p:tav>
                                        <p:tav tm="100000">
                                          <p:val>
                                            <p:strVal val="#ppt_x"/>
                                          </p:val>
                                        </p:tav>
                                      </p:tavLst>
                                    </p:anim>
                                    <p:anim calcmode="lin" valueType="num">
                                      <p:cBhvr>
                                        <p:cTn id="19" dur="500" fill="hold"/>
                                        <p:tgtEl>
                                          <p:spTgt spid="5">
                                            <p:txEl>
                                              <p:pRg st="1" end="1"/>
                                            </p:txEl>
                                          </p:spTgt>
                                        </p:tgtEl>
                                        <p:attrNameLst>
                                          <p:attrName>ppt_y</p:attrName>
                                        </p:attrNameLst>
                                      </p:cBhvr>
                                      <p:tavLst>
                                        <p:tav tm="0">
                                          <p:val>
                                            <p:strVal val="#ppt_y"/>
                                          </p:val>
                                        </p:tav>
                                        <p:tav tm="100000">
                                          <p:val>
                                            <p:strVal val="#ppt_y"/>
                                          </p:val>
                                        </p:tav>
                                      </p:tavLst>
                                    </p:anim>
                                    <p:animEffect transition="in" filter="fade">
                                      <p:cBhvr>
                                        <p:cTn id="20" dur="500"/>
                                        <p:tgtEl>
                                          <p:spTgt spid="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12.4</a:t>
            </a:r>
            <a:r>
              <a:rPr lang="zh-CN" altLang="en-US" dirty="0"/>
              <a:t> </a:t>
            </a:r>
            <a:r>
              <a:rPr lang="en-US" altLang="zh-CN" dirty="0"/>
              <a:t>Socket</a:t>
            </a:r>
            <a:r>
              <a:rPr lang="zh-CN" altLang="en-US" dirty="0"/>
              <a:t>接口</a:t>
            </a:r>
          </a:p>
        </p:txBody>
      </p:sp>
      <p:graphicFrame>
        <p:nvGraphicFramePr>
          <p:cNvPr id="4" name="Group 29"/>
          <p:cNvGraphicFramePr>
            <a:graphicFrameLocks noGrp="1"/>
          </p:cNvGraphicFramePr>
          <p:nvPr>
            <p:ph idx="1"/>
          </p:nvPr>
        </p:nvGraphicFramePr>
        <p:xfrm>
          <a:off x="323528" y="1690680"/>
          <a:ext cx="8280400" cy="4618640"/>
        </p:xfrm>
        <a:graphic>
          <a:graphicData uri="http://schemas.openxmlformats.org/drawingml/2006/table">
            <a:tbl>
              <a:tblPr>
                <a:tableStyleId>{3C2FFA5D-87B4-456A-9821-1D502468CF0F}</a:tableStyleId>
              </a:tblPr>
              <a:tblGrid>
                <a:gridCol w="3114675">
                  <a:extLst>
                    <a:ext uri="{9D8B030D-6E8A-4147-A177-3AD203B41FA5}">
                      <a16:colId xmlns:a16="http://schemas.microsoft.com/office/drawing/2014/main" xmlns="" val="20000"/>
                    </a:ext>
                  </a:extLst>
                </a:gridCol>
                <a:gridCol w="5165725">
                  <a:extLst>
                    <a:ext uri="{9D8B030D-6E8A-4147-A177-3AD203B41FA5}">
                      <a16:colId xmlns:a16="http://schemas.microsoft.com/office/drawing/2014/main" xmlns="" val="20001"/>
                    </a:ext>
                  </a:extLst>
                </a:gridCol>
              </a:tblGrid>
              <a:tr h="460126">
                <a:tc>
                  <a:txBody>
                    <a:bodyPr/>
                    <a:lstStyle/>
                    <a:p>
                      <a:pPr marL="342900" marR="0" lvl="0" indent="-342900" algn="ctr" defTabSz="914400" rtl="0" eaLnBrk="1" fontAlgn="base" latinLnBrk="0" hangingPunct="1">
                        <a:lnSpc>
                          <a:spcPct val="100000"/>
                        </a:lnSpc>
                        <a:spcBef>
                          <a:spcPct val="0"/>
                        </a:spcBef>
                        <a:spcAft>
                          <a:spcPct val="0"/>
                        </a:spcAft>
                        <a:buClrTx/>
                        <a:buSzTx/>
                        <a:buFont typeface="Wingdings" pitchFamily="2" charset="2"/>
                        <a:buNone/>
                        <a:tabLst/>
                      </a:pPr>
                      <a:r>
                        <a:rPr kumimoji="0" lang="zh-CN" altLang="en-US" sz="2400" b="1" u="none" strike="noStrike" cap="none" normalizeH="0" baseline="0" dirty="0">
                          <a:ln>
                            <a:noFill/>
                          </a:ln>
                          <a:solidFill>
                            <a:srgbClr val="FF0000"/>
                          </a:solidFill>
                          <a:effectLst/>
                          <a:latin typeface="Arial" pitchFamily="34" charset="0"/>
                          <a:ea typeface="华文细黑" pitchFamily="2" charset="-122"/>
                          <a:cs typeface="Arial" pitchFamily="34" charset="0"/>
                        </a:rPr>
                        <a:t>方法名</a:t>
                      </a:r>
                      <a:endParaRPr kumimoji="0" lang="zh-CN" altLang="en-US" sz="2400" b="1" i="0" u="none" strike="noStrike" cap="none" normalizeH="0" baseline="0" dirty="0">
                        <a:ln>
                          <a:noFill/>
                        </a:ln>
                        <a:solidFill>
                          <a:srgbClr val="FF0000"/>
                        </a:solidFill>
                        <a:effectLst/>
                        <a:latin typeface="Arial" pitchFamily="34" charset="0"/>
                        <a:ea typeface="华文细黑" pitchFamily="2" charset="-122"/>
                        <a:cs typeface="Arial" pitchFamily="34"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 typeface="Wingdings" pitchFamily="2" charset="2"/>
                        <a:buNone/>
                        <a:tabLst/>
                      </a:pPr>
                      <a:r>
                        <a:rPr kumimoji="0" lang="zh-CN" altLang="en-US" sz="2400" b="1" u="none" strike="noStrike" cap="none" normalizeH="0" baseline="0" dirty="0">
                          <a:ln>
                            <a:noFill/>
                          </a:ln>
                          <a:solidFill>
                            <a:srgbClr val="FF0000"/>
                          </a:solidFill>
                          <a:effectLst/>
                          <a:latin typeface="Arial" pitchFamily="34" charset="0"/>
                          <a:ea typeface="华文细黑" pitchFamily="2" charset="-122"/>
                          <a:cs typeface="Arial" pitchFamily="34" charset="0"/>
                        </a:rPr>
                        <a:t>功能说明</a:t>
                      </a:r>
                      <a:endParaRPr kumimoji="0" lang="zh-CN" altLang="en-US" sz="2400" b="1" i="0" u="none" strike="noStrike" cap="none" normalizeH="0" baseline="0" dirty="0">
                        <a:ln>
                          <a:noFill/>
                        </a:ln>
                        <a:solidFill>
                          <a:srgbClr val="FF0000"/>
                        </a:solidFill>
                        <a:effectLst/>
                        <a:latin typeface="Arial" pitchFamily="34" charset="0"/>
                        <a:ea typeface="华文细黑" pitchFamily="2" charset="-122"/>
                        <a:cs typeface="Arial" pitchFamily="34" charset="0"/>
                      </a:endParaRPr>
                    </a:p>
                  </a:txBody>
                  <a:tcPr horzOverflow="overflow"/>
                </a:tc>
                <a:extLst>
                  <a:ext uri="{0D108BD9-81ED-4DB2-BD59-A6C34878D82A}">
                    <a16:rowId xmlns:a16="http://schemas.microsoft.com/office/drawing/2014/main" xmlns="" val="10000"/>
                  </a:ext>
                </a:extLst>
              </a:tr>
              <a:tr h="471738">
                <a:tc>
                  <a:txBody>
                    <a:bodyPr/>
                    <a:lstStyle/>
                    <a:p>
                      <a:pPr marL="342900" marR="0" lvl="0" indent="-342900" algn="l"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2000" u="none" strike="noStrike" cap="none" normalizeH="0" baseline="0" dirty="0">
                          <a:ln>
                            <a:noFill/>
                          </a:ln>
                          <a:effectLst/>
                          <a:latin typeface="Arial" pitchFamily="34" charset="0"/>
                          <a:ea typeface="华文细黑" pitchFamily="2" charset="-122"/>
                          <a:cs typeface="Arial" pitchFamily="34" charset="0"/>
                        </a:rPr>
                        <a:t>Socket accept()</a:t>
                      </a:r>
                      <a:endParaRPr kumimoji="0" lang="en-US" altLang="zh-CN" sz="3600" b="1" i="0" u="none" strike="noStrike" cap="none" normalizeH="0" baseline="0" dirty="0">
                        <a:ln>
                          <a:noFill/>
                        </a:ln>
                        <a:solidFill>
                          <a:srgbClr val="000000"/>
                        </a:solidFill>
                        <a:effectLst/>
                        <a:latin typeface="Arial" pitchFamily="34" charset="0"/>
                        <a:ea typeface="华文细黑" pitchFamily="2" charset="-122"/>
                        <a:cs typeface="Arial" pitchFamily="34" charset="0"/>
                      </a:endParaRPr>
                    </a:p>
                  </a:txBody>
                  <a:tcP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 typeface="Wingdings" pitchFamily="2" charset="2"/>
                        <a:buNone/>
                        <a:tabLst/>
                      </a:pPr>
                      <a:r>
                        <a:rPr kumimoji="0" lang="zh-CN" altLang="en-US" sz="2000" u="none" strike="noStrike" cap="none" normalizeH="0" baseline="0" dirty="0">
                          <a:ln>
                            <a:noFill/>
                          </a:ln>
                          <a:effectLst/>
                          <a:latin typeface="Arial" pitchFamily="34" charset="0"/>
                          <a:ea typeface="华文细黑" pitchFamily="2" charset="-122"/>
                          <a:cs typeface="Arial" pitchFamily="34" charset="0"/>
                        </a:rPr>
                        <a:t>接收该连接并返回该连接的</a:t>
                      </a:r>
                      <a:r>
                        <a:rPr kumimoji="0" lang="en-US" altLang="zh-CN" sz="2000" u="none" strike="noStrike" cap="none" normalizeH="0" baseline="0" dirty="0">
                          <a:ln>
                            <a:noFill/>
                          </a:ln>
                          <a:effectLst/>
                          <a:latin typeface="Arial" pitchFamily="34" charset="0"/>
                          <a:ea typeface="华文细黑" pitchFamily="2" charset="-122"/>
                          <a:cs typeface="Arial" pitchFamily="34" charset="0"/>
                        </a:rPr>
                        <a:t>Socket</a:t>
                      </a:r>
                      <a:r>
                        <a:rPr kumimoji="0" lang="zh-CN" altLang="en-US" sz="2000" u="none" strike="noStrike" cap="none" normalizeH="0" baseline="0" dirty="0">
                          <a:ln>
                            <a:noFill/>
                          </a:ln>
                          <a:effectLst/>
                          <a:latin typeface="Arial" pitchFamily="34" charset="0"/>
                          <a:ea typeface="华文细黑" pitchFamily="2" charset="-122"/>
                          <a:cs typeface="Arial" pitchFamily="34" charset="0"/>
                        </a:rPr>
                        <a:t>对象</a:t>
                      </a:r>
                      <a:endParaRPr kumimoji="0" lang="zh-CN" altLang="en-US" sz="3600" b="1" i="0" u="none" strike="noStrike" cap="none" normalizeH="0" baseline="0" dirty="0">
                        <a:ln>
                          <a:noFill/>
                        </a:ln>
                        <a:solidFill>
                          <a:srgbClr val="000000"/>
                        </a:solidFill>
                        <a:effectLst/>
                        <a:latin typeface="Arial" pitchFamily="34" charset="0"/>
                        <a:ea typeface="华文细黑" pitchFamily="2" charset="-122"/>
                        <a:cs typeface="Arial" pitchFamily="34" charset="0"/>
                      </a:endParaRPr>
                    </a:p>
                  </a:txBody>
                  <a:tcPr horzOverflow="overflow"/>
                </a:tc>
                <a:extLst>
                  <a:ext uri="{0D108BD9-81ED-4DB2-BD59-A6C34878D82A}">
                    <a16:rowId xmlns:a16="http://schemas.microsoft.com/office/drawing/2014/main" xmlns="" val="10001"/>
                  </a:ext>
                </a:extLst>
              </a:tr>
              <a:tr h="460126">
                <a:tc>
                  <a:txBody>
                    <a:bodyPr/>
                    <a:lstStyle/>
                    <a:p>
                      <a:pPr marL="342900" marR="0" lvl="0" indent="-342900" algn="l"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2000" u="none" strike="noStrike" cap="none" normalizeH="0" baseline="0">
                          <a:ln>
                            <a:noFill/>
                          </a:ln>
                          <a:effectLst/>
                          <a:latin typeface="Arial" pitchFamily="34" charset="0"/>
                          <a:ea typeface="华文细黑" pitchFamily="2" charset="-122"/>
                          <a:cs typeface="Arial" pitchFamily="34" charset="0"/>
                        </a:rPr>
                        <a:t>void close()</a:t>
                      </a:r>
                      <a:endParaRPr kumimoji="0" lang="en-US" altLang="zh-CN" sz="3600" b="1" i="0" u="none" strike="noStrike" cap="none" normalizeH="0" baseline="0">
                        <a:ln>
                          <a:noFill/>
                        </a:ln>
                        <a:solidFill>
                          <a:srgbClr val="000000"/>
                        </a:solidFill>
                        <a:effectLst/>
                        <a:latin typeface="Arial" pitchFamily="34" charset="0"/>
                        <a:ea typeface="华文细黑" pitchFamily="2" charset="-122"/>
                        <a:cs typeface="Arial" pitchFamily="34" charset="0"/>
                      </a:endParaRPr>
                    </a:p>
                  </a:txBody>
                  <a:tcP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 typeface="Wingdings" pitchFamily="2" charset="2"/>
                        <a:buNone/>
                        <a:tabLst/>
                      </a:pPr>
                      <a:r>
                        <a:rPr kumimoji="0" lang="zh-CN" altLang="en-US" sz="2000" u="none" strike="noStrike" cap="none" normalizeH="0" baseline="0" dirty="0">
                          <a:ln>
                            <a:noFill/>
                          </a:ln>
                          <a:effectLst/>
                          <a:latin typeface="Arial" pitchFamily="34" charset="0"/>
                          <a:ea typeface="华文细黑" pitchFamily="2" charset="-122"/>
                          <a:cs typeface="Arial" pitchFamily="34" charset="0"/>
                        </a:rPr>
                        <a:t>关闭此服务器的</a:t>
                      </a:r>
                      <a:r>
                        <a:rPr kumimoji="0" lang="en-US" altLang="zh-CN" sz="2000" u="none" strike="noStrike" cap="none" normalizeH="0" baseline="0" dirty="0">
                          <a:ln>
                            <a:noFill/>
                          </a:ln>
                          <a:effectLst/>
                          <a:latin typeface="Arial" pitchFamily="34" charset="0"/>
                          <a:ea typeface="华文细黑" pitchFamily="2" charset="-122"/>
                          <a:cs typeface="Arial" pitchFamily="34" charset="0"/>
                        </a:rPr>
                        <a:t>Socket</a:t>
                      </a:r>
                      <a:endParaRPr kumimoji="0" lang="en-US" altLang="zh-CN" sz="3600" b="1" i="0" u="none" strike="noStrike" cap="none" normalizeH="0" baseline="0" dirty="0">
                        <a:ln>
                          <a:noFill/>
                        </a:ln>
                        <a:solidFill>
                          <a:srgbClr val="000000"/>
                        </a:solidFill>
                        <a:effectLst/>
                        <a:latin typeface="Arial" pitchFamily="34" charset="0"/>
                        <a:ea typeface="华文细黑" pitchFamily="2" charset="-122"/>
                        <a:cs typeface="Arial" pitchFamily="34" charset="0"/>
                      </a:endParaRPr>
                    </a:p>
                  </a:txBody>
                  <a:tcPr horzOverflow="overflow"/>
                </a:tc>
                <a:extLst>
                  <a:ext uri="{0D108BD9-81ED-4DB2-BD59-A6C34878D82A}">
                    <a16:rowId xmlns:a16="http://schemas.microsoft.com/office/drawing/2014/main" xmlns="" val="10002"/>
                  </a:ext>
                </a:extLst>
              </a:tr>
              <a:tr h="690914">
                <a:tc>
                  <a:txBody>
                    <a:bodyPr/>
                    <a:lstStyle/>
                    <a:p>
                      <a:pPr marL="342900" marR="0" lvl="0" indent="-342900" algn="l"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2000" u="none" strike="noStrike" cap="none" normalizeH="0" baseline="0">
                          <a:ln>
                            <a:noFill/>
                          </a:ln>
                          <a:effectLst/>
                          <a:latin typeface="Arial" pitchFamily="34" charset="0"/>
                          <a:ea typeface="华文细黑" pitchFamily="2" charset="-122"/>
                          <a:cs typeface="Arial" pitchFamily="34" charset="0"/>
                        </a:rPr>
                        <a:t>InetAddress getInetAddress()</a:t>
                      </a:r>
                      <a:endParaRPr kumimoji="0" lang="en-US" altLang="zh-CN" sz="3600" b="1" i="0" u="none" strike="noStrike" cap="none" normalizeH="0" baseline="0">
                        <a:ln>
                          <a:noFill/>
                        </a:ln>
                        <a:solidFill>
                          <a:srgbClr val="000000"/>
                        </a:solidFill>
                        <a:effectLst/>
                        <a:latin typeface="Arial" pitchFamily="34" charset="0"/>
                        <a:ea typeface="华文细黑" pitchFamily="2" charset="-122"/>
                        <a:cs typeface="Arial" pitchFamily="34" charset="0"/>
                      </a:endParaRPr>
                    </a:p>
                  </a:txBody>
                  <a:tcP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 typeface="Wingdings" pitchFamily="2" charset="2"/>
                        <a:buNone/>
                        <a:tabLst/>
                      </a:pPr>
                      <a:r>
                        <a:rPr kumimoji="0" lang="zh-CN" altLang="en-US" sz="2000" u="none" strike="noStrike" cap="none" normalizeH="0" baseline="0">
                          <a:ln>
                            <a:noFill/>
                          </a:ln>
                          <a:effectLst/>
                          <a:latin typeface="Arial" pitchFamily="34" charset="0"/>
                          <a:ea typeface="华文细黑" pitchFamily="2" charset="-122"/>
                          <a:cs typeface="Arial" pitchFamily="34" charset="0"/>
                        </a:rPr>
                        <a:t>获取该服务器</a:t>
                      </a:r>
                      <a:r>
                        <a:rPr kumimoji="0" lang="en-US" altLang="zh-CN" sz="2000" u="none" strike="noStrike" cap="none" normalizeH="0" baseline="0">
                          <a:ln>
                            <a:noFill/>
                          </a:ln>
                          <a:effectLst/>
                          <a:latin typeface="Arial" pitchFamily="34" charset="0"/>
                          <a:ea typeface="华文细黑" pitchFamily="2" charset="-122"/>
                          <a:cs typeface="Arial" pitchFamily="34" charset="0"/>
                        </a:rPr>
                        <a:t>Socket</a:t>
                      </a:r>
                      <a:r>
                        <a:rPr kumimoji="0" lang="zh-CN" altLang="en-US" sz="2000" u="none" strike="noStrike" cap="none" normalizeH="0" baseline="0">
                          <a:ln>
                            <a:noFill/>
                          </a:ln>
                          <a:effectLst/>
                          <a:latin typeface="Arial" pitchFamily="34" charset="0"/>
                          <a:ea typeface="华文细黑" pitchFamily="2" charset="-122"/>
                          <a:cs typeface="Arial" pitchFamily="34" charset="0"/>
                        </a:rPr>
                        <a:t>所绑定的地址</a:t>
                      </a:r>
                      <a:endParaRPr kumimoji="0" lang="zh-CN" altLang="en-US" sz="3600" b="1" i="0" u="none" strike="noStrike" cap="none" normalizeH="0" baseline="0">
                        <a:ln>
                          <a:noFill/>
                        </a:ln>
                        <a:solidFill>
                          <a:srgbClr val="000000"/>
                        </a:solidFill>
                        <a:effectLst/>
                        <a:latin typeface="Arial" pitchFamily="34" charset="0"/>
                        <a:ea typeface="华文细黑" pitchFamily="2" charset="-122"/>
                        <a:cs typeface="Arial" pitchFamily="34" charset="0"/>
                      </a:endParaRPr>
                    </a:p>
                  </a:txBody>
                  <a:tcPr horzOverflow="overflow"/>
                </a:tc>
                <a:extLst>
                  <a:ext uri="{0D108BD9-81ED-4DB2-BD59-A6C34878D82A}">
                    <a16:rowId xmlns:a16="http://schemas.microsoft.com/office/drawing/2014/main" xmlns="" val="10003"/>
                  </a:ext>
                </a:extLst>
              </a:tr>
              <a:tr h="458674">
                <a:tc>
                  <a:txBody>
                    <a:bodyPr/>
                    <a:lstStyle/>
                    <a:p>
                      <a:pPr marL="342900" marR="0" lvl="0" indent="-342900" algn="l"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2000" u="none" strike="noStrike" cap="none" normalizeH="0" baseline="0">
                          <a:ln>
                            <a:noFill/>
                          </a:ln>
                          <a:effectLst/>
                          <a:latin typeface="Arial" pitchFamily="34" charset="0"/>
                          <a:ea typeface="华文细黑" pitchFamily="2" charset="-122"/>
                          <a:cs typeface="Arial" pitchFamily="34" charset="0"/>
                        </a:rPr>
                        <a:t>int getLocalPort()</a:t>
                      </a:r>
                      <a:endParaRPr kumimoji="0" lang="en-US" altLang="zh-CN" sz="3600" b="1" i="0" u="none" strike="noStrike" cap="none" normalizeH="0" baseline="0">
                        <a:ln>
                          <a:noFill/>
                        </a:ln>
                        <a:solidFill>
                          <a:srgbClr val="000000"/>
                        </a:solidFill>
                        <a:effectLst/>
                        <a:latin typeface="Arial" pitchFamily="34" charset="0"/>
                        <a:ea typeface="华文细黑" pitchFamily="2" charset="-122"/>
                        <a:cs typeface="Arial" pitchFamily="34" charset="0"/>
                      </a:endParaRPr>
                    </a:p>
                  </a:txBody>
                  <a:tcP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 typeface="Wingdings" pitchFamily="2" charset="2"/>
                        <a:buNone/>
                        <a:tabLst/>
                      </a:pPr>
                      <a:r>
                        <a:rPr kumimoji="0" lang="zh-CN" altLang="en-US" sz="2000" u="none" strike="noStrike" cap="none" normalizeH="0" baseline="0">
                          <a:ln>
                            <a:noFill/>
                          </a:ln>
                          <a:effectLst/>
                          <a:latin typeface="Arial" pitchFamily="34" charset="0"/>
                          <a:ea typeface="华文细黑" pitchFamily="2" charset="-122"/>
                          <a:cs typeface="Arial" pitchFamily="34" charset="0"/>
                        </a:rPr>
                        <a:t>获取该服务器</a:t>
                      </a:r>
                      <a:r>
                        <a:rPr kumimoji="0" lang="en-US" altLang="zh-CN" sz="2000" u="none" strike="noStrike" cap="none" normalizeH="0" baseline="0">
                          <a:ln>
                            <a:noFill/>
                          </a:ln>
                          <a:effectLst/>
                          <a:latin typeface="Arial" pitchFamily="34" charset="0"/>
                          <a:ea typeface="华文细黑" pitchFamily="2" charset="-122"/>
                          <a:cs typeface="Arial" pitchFamily="34" charset="0"/>
                        </a:rPr>
                        <a:t>Socket</a:t>
                      </a:r>
                      <a:r>
                        <a:rPr kumimoji="0" lang="zh-CN" altLang="en-US" sz="2000" u="none" strike="noStrike" cap="none" normalizeH="0" baseline="0">
                          <a:ln>
                            <a:noFill/>
                          </a:ln>
                          <a:effectLst/>
                          <a:latin typeface="Arial" pitchFamily="34" charset="0"/>
                          <a:ea typeface="华文细黑" pitchFamily="2" charset="-122"/>
                          <a:cs typeface="Arial" pitchFamily="34" charset="0"/>
                        </a:rPr>
                        <a:t>所侦听的端口号</a:t>
                      </a:r>
                      <a:endParaRPr kumimoji="0" lang="zh-CN" altLang="en-US" sz="3600" b="1" i="0" u="none" strike="noStrike" cap="none" normalizeH="0" baseline="0">
                        <a:ln>
                          <a:noFill/>
                        </a:ln>
                        <a:solidFill>
                          <a:srgbClr val="000000"/>
                        </a:solidFill>
                        <a:effectLst/>
                        <a:latin typeface="Arial" pitchFamily="34" charset="0"/>
                        <a:ea typeface="华文细黑" pitchFamily="2" charset="-122"/>
                        <a:cs typeface="Arial" pitchFamily="34" charset="0"/>
                      </a:endParaRPr>
                    </a:p>
                  </a:txBody>
                  <a:tcPr horzOverflow="overflow"/>
                </a:tc>
                <a:extLst>
                  <a:ext uri="{0D108BD9-81ED-4DB2-BD59-A6C34878D82A}">
                    <a16:rowId xmlns:a16="http://schemas.microsoft.com/office/drawing/2014/main" xmlns="" val="10004"/>
                  </a:ext>
                </a:extLst>
              </a:tr>
              <a:tr h="471738">
                <a:tc>
                  <a:txBody>
                    <a:bodyPr/>
                    <a:lstStyle/>
                    <a:p>
                      <a:pPr marL="342900" marR="0" lvl="0" indent="-342900" algn="l"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2000" u="none" strike="noStrike" cap="none" normalizeH="0" baseline="0">
                          <a:ln>
                            <a:noFill/>
                          </a:ln>
                          <a:effectLst/>
                          <a:latin typeface="Arial" pitchFamily="34" charset="0"/>
                          <a:ea typeface="华文细黑" pitchFamily="2" charset="-122"/>
                          <a:cs typeface="Arial" pitchFamily="34" charset="0"/>
                        </a:rPr>
                        <a:t>int getSoTimeout()</a:t>
                      </a:r>
                      <a:endParaRPr kumimoji="0" lang="en-US" altLang="zh-CN" sz="3600" b="1" i="0" u="none" strike="noStrike" cap="none" normalizeH="0" baseline="0">
                        <a:ln>
                          <a:noFill/>
                        </a:ln>
                        <a:solidFill>
                          <a:srgbClr val="000000"/>
                        </a:solidFill>
                        <a:effectLst/>
                        <a:latin typeface="Arial" pitchFamily="34" charset="0"/>
                        <a:ea typeface="华文细黑" pitchFamily="2" charset="-122"/>
                        <a:cs typeface="Arial" pitchFamily="34" charset="0"/>
                      </a:endParaRPr>
                    </a:p>
                  </a:txBody>
                  <a:tcP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 typeface="Wingdings" pitchFamily="2" charset="2"/>
                        <a:buNone/>
                        <a:tabLst/>
                      </a:pPr>
                      <a:r>
                        <a:rPr kumimoji="0" lang="zh-CN" altLang="en-US" sz="2000" u="none" strike="noStrike" cap="none" normalizeH="0" baseline="0">
                          <a:ln>
                            <a:noFill/>
                          </a:ln>
                          <a:effectLst/>
                          <a:latin typeface="Arial" pitchFamily="34" charset="0"/>
                          <a:ea typeface="华文细黑" pitchFamily="2" charset="-122"/>
                          <a:cs typeface="Arial" pitchFamily="34" charset="0"/>
                        </a:rPr>
                        <a:t>获取连接的超时数</a:t>
                      </a:r>
                      <a:endParaRPr kumimoji="0" lang="zh-CN" altLang="en-US" sz="3600" b="1" i="0" u="none" strike="noStrike" cap="none" normalizeH="0" baseline="0">
                        <a:ln>
                          <a:noFill/>
                        </a:ln>
                        <a:solidFill>
                          <a:srgbClr val="000000"/>
                        </a:solidFill>
                        <a:effectLst/>
                        <a:latin typeface="Arial" pitchFamily="34" charset="0"/>
                        <a:ea typeface="华文细黑" pitchFamily="2" charset="-122"/>
                        <a:cs typeface="Arial" pitchFamily="34" charset="0"/>
                      </a:endParaRPr>
                    </a:p>
                  </a:txBody>
                  <a:tcPr horzOverflow="overflow"/>
                </a:tc>
                <a:extLst>
                  <a:ext uri="{0D108BD9-81ED-4DB2-BD59-A6C34878D82A}">
                    <a16:rowId xmlns:a16="http://schemas.microsoft.com/office/drawing/2014/main" xmlns="" val="10005"/>
                  </a:ext>
                </a:extLst>
              </a:tr>
              <a:tr h="1595198">
                <a:tc>
                  <a:txBody>
                    <a:bodyPr/>
                    <a:lstStyle/>
                    <a:p>
                      <a:pPr marL="342900" marR="0" lvl="0" indent="-342900" algn="l"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2000" u="none" strike="noStrike" cap="none" normalizeH="0" baseline="0" dirty="0">
                          <a:ln>
                            <a:noFill/>
                          </a:ln>
                          <a:effectLst/>
                          <a:latin typeface="Arial" pitchFamily="34" charset="0"/>
                          <a:ea typeface="华文细黑" pitchFamily="2" charset="-122"/>
                          <a:cs typeface="Arial" pitchFamily="34" charset="0"/>
                        </a:rPr>
                        <a:t>void </a:t>
                      </a:r>
                      <a:r>
                        <a:rPr kumimoji="0" lang="en-US" altLang="zh-CN" sz="2000" u="none" strike="noStrike" cap="none" normalizeH="0" baseline="0" dirty="0" err="1">
                          <a:ln>
                            <a:noFill/>
                          </a:ln>
                          <a:effectLst/>
                          <a:latin typeface="Arial" pitchFamily="34" charset="0"/>
                          <a:ea typeface="华文细黑" pitchFamily="2" charset="-122"/>
                          <a:cs typeface="Arial" pitchFamily="34" charset="0"/>
                        </a:rPr>
                        <a:t>setSoTimeout</a:t>
                      </a:r>
                      <a:r>
                        <a:rPr kumimoji="0" lang="en-US" altLang="zh-CN" sz="2000" u="none" strike="noStrike" cap="none" normalizeH="0" baseline="0" dirty="0">
                          <a:ln>
                            <a:noFill/>
                          </a:ln>
                          <a:effectLst/>
                          <a:latin typeface="Arial" pitchFamily="34" charset="0"/>
                          <a:ea typeface="华文细黑" pitchFamily="2" charset="-122"/>
                          <a:cs typeface="Arial" pitchFamily="34" charset="0"/>
                        </a:rPr>
                        <a:t>(</a:t>
                      </a:r>
                      <a:r>
                        <a:rPr kumimoji="0" lang="en-US" altLang="zh-CN" sz="2000" u="none" strike="noStrike" cap="none" normalizeH="0" baseline="0" dirty="0" err="1">
                          <a:ln>
                            <a:noFill/>
                          </a:ln>
                          <a:effectLst/>
                          <a:latin typeface="Arial" pitchFamily="34" charset="0"/>
                          <a:ea typeface="华文细黑" pitchFamily="2" charset="-122"/>
                          <a:cs typeface="Arial" pitchFamily="34" charset="0"/>
                        </a:rPr>
                        <a:t>int</a:t>
                      </a:r>
                      <a:r>
                        <a:rPr kumimoji="0" lang="en-US" altLang="zh-CN" sz="2000" u="none" strike="noStrike" cap="none" normalizeH="0" baseline="0" dirty="0">
                          <a:ln>
                            <a:noFill/>
                          </a:ln>
                          <a:effectLst/>
                          <a:latin typeface="Arial" pitchFamily="34" charset="0"/>
                          <a:ea typeface="华文细黑" pitchFamily="2" charset="-122"/>
                          <a:cs typeface="Arial" pitchFamily="34" charset="0"/>
                        </a:rPr>
                        <a:t> timeout)</a:t>
                      </a:r>
                      <a:endParaRPr kumimoji="0" lang="en-US" altLang="zh-CN" sz="3600" b="1" i="0" u="none" strike="noStrike" cap="none" normalizeH="0" baseline="0" dirty="0">
                        <a:ln>
                          <a:noFill/>
                        </a:ln>
                        <a:solidFill>
                          <a:srgbClr val="000000"/>
                        </a:solidFill>
                        <a:effectLst/>
                        <a:latin typeface="Arial" pitchFamily="34" charset="0"/>
                        <a:ea typeface="华文细黑" pitchFamily="2" charset="-122"/>
                        <a:cs typeface="Arial" pitchFamily="34" charset="0"/>
                      </a:endParaRPr>
                    </a:p>
                  </a:txBody>
                  <a:tcP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 typeface="Wingdings" pitchFamily="2" charset="2"/>
                        <a:buNone/>
                        <a:tabLst/>
                      </a:pPr>
                      <a:r>
                        <a:rPr kumimoji="0" lang="zh-CN" altLang="en-US" sz="2000" u="none" strike="noStrike" cap="none" normalizeH="0" baseline="0" dirty="0">
                          <a:ln>
                            <a:noFill/>
                          </a:ln>
                          <a:effectLst/>
                          <a:latin typeface="Arial" pitchFamily="34" charset="0"/>
                          <a:ea typeface="华文细黑" pitchFamily="2" charset="-122"/>
                          <a:cs typeface="Arial" pitchFamily="34" charset="0"/>
                        </a:rPr>
                        <a:t>设置连接的超时数，参数表示 </a:t>
                      </a:r>
                      <a:r>
                        <a:rPr kumimoji="0" lang="en-US" altLang="zh-CN" sz="2000" u="none" strike="noStrike" cap="none" normalizeH="0" baseline="0" dirty="0">
                          <a:ln>
                            <a:noFill/>
                          </a:ln>
                          <a:effectLst/>
                          <a:latin typeface="Arial" pitchFamily="34" charset="0"/>
                          <a:ea typeface="华文细黑" pitchFamily="2" charset="-122"/>
                          <a:cs typeface="Arial" pitchFamily="34" charset="0"/>
                        </a:rPr>
                        <a:t>ServerSocket </a:t>
                      </a:r>
                      <a:r>
                        <a:rPr kumimoji="0" lang="zh-CN" altLang="en-US" sz="2000" u="none" strike="noStrike" cap="none" normalizeH="0" baseline="0" dirty="0">
                          <a:ln>
                            <a:noFill/>
                          </a:ln>
                          <a:effectLst/>
                          <a:latin typeface="Arial" pitchFamily="34" charset="0"/>
                          <a:ea typeface="华文细黑" pitchFamily="2" charset="-122"/>
                          <a:cs typeface="Arial" pitchFamily="34" charset="0"/>
                        </a:rPr>
                        <a:t>的 </a:t>
                      </a:r>
                      <a:r>
                        <a:rPr kumimoji="0" lang="en-US" altLang="zh-CN" sz="2000" u="none" strike="noStrike" cap="none" normalizeH="0" baseline="0" dirty="0">
                          <a:ln>
                            <a:noFill/>
                          </a:ln>
                          <a:effectLst/>
                          <a:latin typeface="Arial" pitchFamily="34" charset="0"/>
                          <a:ea typeface="华文细黑" pitchFamily="2" charset="-122"/>
                          <a:cs typeface="Arial" pitchFamily="34" charset="0"/>
                        </a:rPr>
                        <a:t>accept() </a:t>
                      </a:r>
                      <a:r>
                        <a:rPr kumimoji="0" lang="zh-CN" altLang="en-US" sz="2000" u="none" strike="noStrike" cap="none" normalizeH="0" baseline="0" dirty="0">
                          <a:ln>
                            <a:noFill/>
                          </a:ln>
                          <a:effectLst/>
                          <a:latin typeface="Arial" pitchFamily="34" charset="0"/>
                          <a:ea typeface="华文细黑" pitchFamily="2" charset="-122"/>
                          <a:cs typeface="Arial" pitchFamily="34" charset="0"/>
                        </a:rPr>
                        <a:t>方法等待客户连接的超时时间。如果参数值为 </a:t>
                      </a:r>
                      <a:r>
                        <a:rPr kumimoji="0" lang="en-US" altLang="zh-CN" sz="2000" u="none" strike="noStrike" cap="none" normalizeH="0" baseline="0" dirty="0">
                          <a:ln>
                            <a:noFill/>
                          </a:ln>
                          <a:effectLst/>
                          <a:latin typeface="Arial" pitchFamily="34" charset="0"/>
                          <a:ea typeface="华文细黑" pitchFamily="2" charset="-122"/>
                          <a:cs typeface="Arial" pitchFamily="34" charset="0"/>
                        </a:rPr>
                        <a:t>0 , </a:t>
                      </a:r>
                      <a:r>
                        <a:rPr kumimoji="0" lang="zh-CN" altLang="en-US" sz="2000" u="none" strike="noStrike" cap="none" normalizeH="0" baseline="0" dirty="0">
                          <a:ln>
                            <a:noFill/>
                          </a:ln>
                          <a:effectLst/>
                          <a:latin typeface="Arial" pitchFamily="34" charset="0"/>
                          <a:ea typeface="华文细黑" pitchFamily="2" charset="-122"/>
                          <a:cs typeface="Arial" pitchFamily="34" charset="0"/>
                        </a:rPr>
                        <a:t>表示永远不会超时，进入阻塞状态 这也是它的默认值</a:t>
                      </a:r>
                      <a:endParaRPr kumimoji="0" lang="zh-CN" altLang="en-US" sz="3600" b="1" i="0" u="none" strike="noStrike" cap="none" normalizeH="0" baseline="0" dirty="0">
                        <a:ln>
                          <a:noFill/>
                        </a:ln>
                        <a:solidFill>
                          <a:srgbClr val="000000"/>
                        </a:solidFill>
                        <a:effectLst/>
                        <a:latin typeface="Arial" pitchFamily="34" charset="0"/>
                        <a:ea typeface="华文细黑" pitchFamily="2" charset="-122"/>
                        <a:cs typeface="Arial" pitchFamily="34" charset="0"/>
                      </a:endParaRPr>
                    </a:p>
                  </a:txBody>
                  <a:tcPr horzOverflow="overflow"/>
                </a:tc>
                <a:extLst>
                  <a:ext uri="{0D108BD9-81ED-4DB2-BD59-A6C34878D82A}">
                    <a16:rowId xmlns:a16="http://schemas.microsoft.com/office/drawing/2014/main" xmlns="" val="10006"/>
                  </a:ext>
                </a:extLst>
              </a:tr>
            </a:tbl>
          </a:graphicData>
        </a:graphic>
      </p:graphicFrame>
      <p:sp>
        <p:nvSpPr>
          <p:cNvPr id="5" name="矩形 4"/>
          <p:cNvSpPr/>
          <p:nvPr/>
        </p:nvSpPr>
        <p:spPr>
          <a:xfrm>
            <a:off x="395536" y="1052736"/>
            <a:ext cx="8352928" cy="492443"/>
          </a:xfrm>
          <a:prstGeom prst="rect">
            <a:avLst/>
          </a:prstGeom>
        </p:spPr>
        <p:txBody>
          <a:bodyPr wrap="square">
            <a:spAutoFit/>
          </a:bodyPr>
          <a:lstStyle/>
          <a:p>
            <a:pPr>
              <a:spcBef>
                <a:spcPts val="300"/>
              </a:spcBef>
              <a:spcAft>
                <a:spcPts val="300"/>
              </a:spcAft>
              <a:buFont typeface="Wingdings" pitchFamily="2" charset="2"/>
              <a:buChar char="Ø"/>
            </a:pPr>
            <a:r>
              <a:rPr lang="en-US" altLang="zh-CN" sz="2600" b="1" dirty="0">
                <a:solidFill>
                  <a:srgbClr val="0000FF"/>
                </a:solidFill>
                <a:latin typeface="Arial" pitchFamily="34" charset="0"/>
                <a:ea typeface="华文细黑" pitchFamily="2" charset="-122"/>
                <a:cs typeface="Arial" pitchFamily="34" charset="0"/>
              </a:rPr>
              <a:t>ServerSocket</a:t>
            </a:r>
            <a:r>
              <a:rPr lang="zh-CN" altLang="en-US" sz="2600" b="1" dirty="0">
                <a:solidFill>
                  <a:srgbClr val="0000FF"/>
                </a:solidFill>
                <a:latin typeface="Arial" pitchFamily="34" charset="0"/>
                <a:ea typeface="华文细黑" pitchFamily="2" charset="-122"/>
                <a:cs typeface="Arial" pitchFamily="34" charset="0"/>
              </a:rPr>
              <a:t>类主要方法：</a:t>
            </a:r>
            <a:endParaRPr lang="en-US" altLang="zh-CN" sz="2600" b="1" dirty="0">
              <a:solidFill>
                <a:srgbClr val="0000FF"/>
              </a:solidFill>
              <a:latin typeface="Arial" pitchFamily="34" charset="0"/>
              <a:ea typeface="华文细黑" pitchFamily="2" charset="-122"/>
              <a:cs typeface="Arial"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12.4</a:t>
            </a:r>
            <a:r>
              <a:rPr lang="zh-CN" altLang="en-US" dirty="0"/>
              <a:t> </a:t>
            </a:r>
            <a:r>
              <a:rPr lang="en-US" altLang="zh-CN" dirty="0"/>
              <a:t>Socket</a:t>
            </a:r>
            <a:r>
              <a:rPr lang="zh-CN" altLang="en-US" dirty="0"/>
              <a:t>接口</a:t>
            </a:r>
          </a:p>
        </p:txBody>
      </p:sp>
      <p:pic>
        <p:nvPicPr>
          <p:cNvPr id="6146" name="Picture 2"/>
          <p:cNvPicPr>
            <a:picLocks noChangeAspect="1" noChangeArrowheads="1"/>
          </p:cNvPicPr>
          <p:nvPr/>
        </p:nvPicPr>
        <p:blipFill>
          <a:blip r:embed="rId2" cstate="print"/>
          <a:srcRect/>
          <a:stretch>
            <a:fillRect/>
          </a:stretch>
        </p:blipFill>
        <p:spPr bwMode="auto">
          <a:xfrm>
            <a:off x="323528" y="980728"/>
            <a:ext cx="8496944" cy="5688632"/>
          </a:xfrm>
          <a:prstGeom prst="rect">
            <a:avLst/>
          </a:prstGeom>
          <a:noFill/>
          <a:ln w="9525">
            <a:solidFill>
              <a:srgbClr val="FF0000"/>
            </a:solidFill>
            <a:miter lim="800000"/>
            <a:headEnd/>
            <a:tailEnd/>
          </a:ln>
        </p:spPr>
      </p:pic>
      <p:sp>
        <p:nvSpPr>
          <p:cNvPr id="7" name="TextBox 6"/>
          <p:cNvSpPr txBox="1"/>
          <p:nvPr/>
        </p:nvSpPr>
        <p:spPr>
          <a:xfrm>
            <a:off x="5220072" y="1196752"/>
            <a:ext cx="1800200" cy="461665"/>
          </a:xfrm>
          <a:prstGeom prst="rect">
            <a:avLst/>
          </a:prstGeom>
          <a:noFill/>
        </p:spPr>
        <p:txBody>
          <a:bodyPr wrap="square" rtlCol="0">
            <a:spAutoFit/>
          </a:bodyPr>
          <a:lstStyle/>
          <a:p>
            <a:r>
              <a:rPr lang="zh-CN" altLang="en-US" sz="2400" b="1" dirty="0">
                <a:solidFill>
                  <a:srgbClr val="FF0000"/>
                </a:solidFill>
              </a:rPr>
              <a:t>服务端程序</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12.4</a:t>
            </a:r>
            <a:r>
              <a:rPr lang="zh-CN" altLang="en-US" dirty="0"/>
              <a:t> </a:t>
            </a:r>
            <a:r>
              <a:rPr lang="en-US" altLang="zh-CN" dirty="0"/>
              <a:t>Socket</a:t>
            </a:r>
            <a:r>
              <a:rPr lang="zh-CN" altLang="en-US" dirty="0"/>
              <a:t>接口</a:t>
            </a:r>
          </a:p>
        </p:txBody>
      </p:sp>
      <p:pic>
        <p:nvPicPr>
          <p:cNvPr id="4" name="Picture 3"/>
          <p:cNvPicPr>
            <a:picLocks noChangeAspect="1" noChangeArrowheads="1"/>
          </p:cNvPicPr>
          <p:nvPr/>
        </p:nvPicPr>
        <p:blipFill>
          <a:blip r:embed="rId2" cstate="print"/>
          <a:srcRect/>
          <a:stretch>
            <a:fillRect/>
          </a:stretch>
        </p:blipFill>
        <p:spPr bwMode="auto">
          <a:xfrm>
            <a:off x="251520" y="1052736"/>
            <a:ext cx="8496944" cy="5472608"/>
          </a:xfrm>
          <a:prstGeom prst="rect">
            <a:avLst/>
          </a:prstGeom>
          <a:noFill/>
          <a:ln w="9525">
            <a:solidFill>
              <a:srgbClr val="FF0000"/>
            </a:solid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12.4</a:t>
            </a:r>
            <a:r>
              <a:rPr lang="zh-CN" altLang="en-US" dirty="0"/>
              <a:t> </a:t>
            </a:r>
            <a:r>
              <a:rPr lang="en-US" altLang="zh-CN" dirty="0"/>
              <a:t>Socket</a:t>
            </a:r>
            <a:r>
              <a:rPr lang="zh-CN" altLang="en-US" dirty="0"/>
              <a:t>接口</a:t>
            </a:r>
          </a:p>
        </p:txBody>
      </p:sp>
      <p:pic>
        <p:nvPicPr>
          <p:cNvPr id="7170" name="Picture 2"/>
          <p:cNvPicPr>
            <a:picLocks noChangeAspect="1" noChangeArrowheads="1"/>
          </p:cNvPicPr>
          <p:nvPr/>
        </p:nvPicPr>
        <p:blipFill>
          <a:blip r:embed="rId2" cstate="print"/>
          <a:srcRect/>
          <a:stretch>
            <a:fillRect/>
          </a:stretch>
        </p:blipFill>
        <p:spPr bwMode="auto">
          <a:xfrm>
            <a:off x="395536" y="260648"/>
            <a:ext cx="8496944" cy="6538350"/>
          </a:xfrm>
          <a:prstGeom prst="rect">
            <a:avLst/>
          </a:prstGeom>
          <a:noFill/>
          <a:ln w="9525">
            <a:solidFill>
              <a:srgbClr val="FF0000"/>
            </a:solidFill>
            <a:miter lim="800000"/>
            <a:headEnd/>
            <a:tailEnd/>
          </a:ln>
        </p:spPr>
      </p:pic>
      <p:sp>
        <p:nvSpPr>
          <p:cNvPr id="5" name="TextBox 4"/>
          <p:cNvSpPr txBox="1"/>
          <p:nvPr/>
        </p:nvSpPr>
        <p:spPr>
          <a:xfrm>
            <a:off x="5004048" y="548680"/>
            <a:ext cx="1800200" cy="461665"/>
          </a:xfrm>
          <a:prstGeom prst="rect">
            <a:avLst/>
          </a:prstGeom>
          <a:noFill/>
        </p:spPr>
        <p:txBody>
          <a:bodyPr wrap="square" rtlCol="0">
            <a:spAutoFit/>
          </a:bodyPr>
          <a:lstStyle/>
          <a:p>
            <a:r>
              <a:rPr lang="zh-CN" altLang="en-US" sz="2400" b="1">
                <a:solidFill>
                  <a:srgbClr val="FF0000"/>
                </a:solidFill>
              </a:rPr>
              <a:t>客户端</a:t>
            </a:r>
            <a:r>
              <a:rPr lang="zh-CN" altLang="en-US" sz="2400" b="1" dirty="0">
                <a:solidFill>
                  <a:srgbClr val="FF0000"/>
                </a:solidFill>
              </a:rPr>
              <a:t>程序</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12.5 </a:t>
            </a:r>
            <a:r>
              <a:rPr lang="zh-CN" altLang="en-US" dirty="0" smtClean="0"/>
              <a:t>综合实例</a:t>
            </a:r>
            <a:endParaRPr lang="zh-CN" altLang="en-US" dirty="0"/>
          </a:p>
        </p:txBody>
      </p:sp>
      <p:sp>
        <p:nvSpPr>
          <p:cNvPr id="4" name="TextBox 3"/>
          <p:cNvSpPr txBox="1"/>
          <p:nvPr/>
        </p:nvSpPr>
        <p:spPr>
          <a:xfrm>
            <a:off x="395536" y="1124744"/>
            <a:ext cx="8136904" cy="2369880"/>
          </a:xfrm>
          <a:prstGeom prst="rect">
            <a:avLst/>
          </a:prstGeom>
          <a:noFill/>
        </p:spPr>
        <p:txBody>
          <a:bodyPr wrap="square" rtlCol="0">
            <a:spAutoFit/>
          </a:bodyPr>
          <a:lstStyle/>
          <a:p>
            <a:pPr marL="342900" indent="-342900">
              <a:buFont typeface="Wingdings" panose="05000000000000000000" pitchFamily="2" charset="2"/>
              <a:buChar char="n"/>
            </a:pPr>
            <a:r>
              <a:rPr lang="zh-CN" altLang="en-US" sz="2800" b="1" dirty="0" smtClean="0">
                <a:solidFill>
                  <a:srgbClr val="FF0000"/>
                </a:solidFill>
              </a:rPr>
              <a:t>网络聊天室程序</a:t>
            </a:r>
            <a:endParaRPr lang="en-US" altLang="zh-CN" sz="2800" b="1" dirty="0" smtClean="0">
              <a:solidFill>
                <a:srgbClr val="FF0000"/>
              </a:solidFill>
            </a:endParaRPr>
          </a:p>
          <a:p>
            <a:pPr marL="342900" indent="-342900">
              <a:buFont typeface="Wingdings" panose="05000000000000000000" pitchFamily="2" charset="2"/>
              <a:buChar char="Ø"/>
            </a:pPr>
            <a:r>
              <a:rPr lang="zh-CN" altLang="en-US" sz="2400" b="1" dirty="0" smtClean="0">
                <a:solidFill>
                  <a:srgbClr val="0000FF"/>
                </a:solidFill>
                <a:latin typeface="宋体" panose="02010600030101010101" pitchFamily="2" charset="-122"/>
                <a:ea typeface="宋体" panose="02010600030101010101" pitchFamily="2" charset="-122"/>
              </a:rPr>
              <a:t>网络聊天室程序是两个客户机之间进行的数据交换，但是需要通过服务器作为桥梁来连接两个客户机，服务器从一个与服务器连接的客户机读数据后，将数据发送给已经与服务器建立连接并等待接收数据的另一个客户机上，实现客户机之间的数据通信。</a:t>
            </a:r>
            <a:endParaRPr lang="zh-CN" altLang="en-US" sz="2400" b="1" dirty="0">
              <a:solidFill>
                <a:srgbClr val="0000FF"/>
              </a:solidFill>
              <a:latin typeface="宋体" panose="02010600030101010101" pitchFamily="2" charset="-122"/>
              <a:ea typeface="宋体" panose="02010600030101010101" pitchFamily="2" charset="-122"/>
            </a:endParaRPr>
          </a:p>
        </p:txBody>
      </p:sp>
      <p:sp>
        <p:nvSpPr>
          <p:cNvPr id="5" name="TextBox 4"/>
          <p:cNvSpPr txBox="1"/>
          <p:nvPr/>
        </p:nvSpPr>
        <p:spPr>
          <a:xfrm>
            <a:off x="611560" y="3789040"/>
            <a:ext cx="6840760" cy="1938992"/>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b="1" dirty="0">
                <a:solidFill>
                  <a:srgbClr val="0000FF"/>
                </a:solidFill>
              </a:rPr>
              <a:t>类</a:t>
            </a:r>
            <a:r>
              <a:rPr lang="zh-CN" altLang="en-US" sz="2400" b="1" dirty="0" smtClean="0">
                <a:solidFill>
                  <a:srgbClr val="0000FF"/>
                </a:solidFill>
              </a:rPr>
              <a:t>设计</a:t>
            </a:r>
            <a:endParaRPr lang="en-US" altLang="zh-CN" sz="2400" b="1" dirty="0" smtClean="0">
              <a:solidFill>
                <a:srgbClr val="0000FF"/>
              </a:solidFill>
            </a:endParaRPr>
          </a:p>
          <a:p>
            <a:pPr marL="285750" indent="-285750">
              <a:buFont typeface="Wingdings" panose="05000000000000000000" pitchFamily="2" charset="2"/>
              <a:buChar char="ü"/>
            </a:pPr>
            <a:r>
              <a:rPr lang="zh-CN" altLang="en-US" sz="2400" dirty="0"/>
              <a:t>数据封装</a:t>
            </a:r>
            <a:r>
              <a:rPr lang="zh-CN" altLang="en-US" sz="2400" dirty="0" smtClean="0"/>
              <a:t>类</a:t>
            </a:r>
            <a:endParaRPr lang="en-US" altLang="zh-CN" sz="2400" dirty="0" smtClean="0"/>
          </a:p>
          <a:p>
            <a:pPr marL="285750" indent="-285750">
              <a:buFont typeface="Wingdings" panose="05000000000000000000" pitchFamily="2" charset="2"/>
              <a:buChar char="ü"/>
            </a:pPr>
            <a:r>
              <a:rPr lang="zh-CN" altLang="en-US" sz="2400" dirty="0" smtClean="0"/>
              <a:t>数据传输线程类</a:t>
            </a:r>
            <a:endParaRPr lang="en-US" altLang="zh-CN" sz="2400" dirty="0" smtClean="0"/>
          </a:p>
          <a:p>
            <a:pPr marL="285750" indent="-285750">
              <a:buFont typeface="Wingdings" panose="05000000000000000000" pitchFamily="2" charset="2"/>
              <a:buChar char="ü"/>
            </a:pPr>
            <a:r>
              <a:rPr lang="zh-CN" altLang="en-US" sz="2400" dirty="0" smtClean="0"/>
              <a:t>服务器端</a:t>
            </a:r>
            <a:r>
              <a:rPr lang="zh-CN" altLang="en-US" sz="2400" dirty="0"/>
              <a:t>程序</a:t>
            </a:r>
            <a:endParaRPr lang="en-US" altLang="zh-CN" sz="2400" dirty="0" smtClean="0"/>
          </a:p>
          <a:p>
            <a:pPr marL="285750" indent="-285750">
              <a:buFont typeface="Wingdings" panose="05000000000000000000" pitchFamily="2" charset="2"/>
              <a:buChar char="ü"/>
            </a:pPr>
            <a:r>
              <a:rPr lang="zh-CN" altLang="en-US" sz="2400" dirty="0" smtClean="0"/>
              <a:t>客户端程序</a:t>
            </a:r>
            <a:endParaRPr lang="zh-CN" altLang="en-US" sz="2400" dirty="0"/>
          </a:p>
        </p:txBody>
      </p:sp>
    </p:spTree>
    <p:extLst>
      <p:ext uri="{BB962C8B-B14F-4D97-AF65-F5344CB8AC3E}">
        <p14:creationId xmlns:p14="http://schemas.microsoft.com/office/powerpoint/2010/main" val="20132321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12.5 </a:t>
            </a:r>
            <a:r>
              <a:rPr lang="zh-CN" altLang="en-US" dirty="0" smtClean="0"/>
              <a:t>综合实例</a:t>
            </a:r>
            <a:endParaRPr lang="zh-CN" altLang="en-US" dirty="0"/>
          </a:p>
        </p:txBody>
      </p:sp>
      <p:sp>
        <p:nvSpPr>
          <p:cNvPr id="4" name="TextBox 3"/>
          <p:cNvSpPr txBox="1"/>
          <p:nvPr/>
        </p:nvSpPr>
        <p:spPr>
          <a:xfrm>
            <a:off x="395536" y="1052736"/>
            <a:ext cx="8136904"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smtClean="0">
                <a:solidFill>
                  <a:srgbClr val="0000FF"/>
                </a:solidFill>
                <a:latin typeface="宋体" panose="02010600030101010101" pitchFamily="2" charset="-122"/>
                <a:ea typeface="宋体" panose="02010600030101010101" pitchFamily="2" charset="-122"/>
              </a:rPr>
              <a:t>数据封装类</a:t>
            </a:r>
            <a:endParaRPr lang="zh-CN" altLang="en-US" sz="2400" b="1" dirty="0">
              <a:solidFill>
                <a:srgbClr val="0000FF"/>
              </a:solidFill>
              <a:latin typeface="宋体" panose="02010600030101010101" pitchFamily="2" charset="-122"/>
              <a:ea typeface="宋体" panose="02010600030101010101" pitchFamily="2"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5" y="1757776"/>
            <a:ext cx="8352929" cy="3471424"/>
          </a:xfrm>
          <a:prstGeom prst="rect">
            <a:avLst/>
          </a:prstGeom>
          <a:noFill/>
          <a:ln w="9525">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98929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12.5 </a:t>
            </a:r>
            <a:r>
              <a:rPr lang="zh-CN" altLang="en-US" dirty="0" smtClean="0"/>
              <a:t>综合实例</a:t>
            </a:r>
            <a:endParaRPr lang="zh-CN" altLang="en-US" dirty="0"/>
          </a:p>
        </p:txBody>
      </p:sp>
      <p:sp>
        <p:nvSpPr>
          <p:cNvPr id="4" name="TextBox 3"/>
          <p:cNvSpPr txBox="1"/>
          <p:nvPr/>
        </p:nvSpPr>
        <p:spPr>
          <a:xfrm>
            <a:off x="395536" y="1052736"/>
            <a:ext cx="8136904"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smtClean="0">
                <a:solidFill>
                  <a:srgbClr val="0000FF"/>
                </a:solidFill>
                <a:latin typeface="宋体" panose="02010600030101010101" pitchFamily="2" charset="-122"/>
                <a:ea typeface="宋体" panose="02010600030101010101" pitchFamily="2" charset="-122"/>
              </a:rPr>
              <a:t>数据传输线程装类</a:t>
            </a:r>
            <a:r>
              <a:rPr lang="en-US" altLang="zh-CN" sz="2400" b="1" dirty="0" smtClean="0">
                <a:solidFill>
                  <a:srgbClr val="0000FF"/>
                </a:solidFill>
                <a:latin typeface="宋体" panose="02010600030101010101" pitchFamily="2" charset="-122"/>
                <a:ea typeface="宋体" panose="02010600030101010101" pitchFamily="2" charset="-122"/>
              </a:rPr>
              <a:t>(1)</a:t>
            </a:r>
            <a:endParaRPr lang="zh-CN" altLang="en-US" sz="2400" b="1" dirty="0">
              <a:solidFill>
                <a:srgbClr val="0000FF"/>
              </a:solidFill>
              <a:latin typeface="宋体" panose="02010600030101010101" pitchFamily="2" charset="-122"/>
              <a:ea typeface="宋体" panose="02010600030101010101" pitchFamily="2"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564" y="1586409"/>
            <a:ext cx="7884876" cy="501094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81290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12.5 </a:t>
            </a:r>
            <a:r>
              <a:rPr lang="zh-CN" altLang="en-US" dirty="0" smtClean="0"/>
              <a:t>综合实例</a:t>
            </a:r>
            <a:endParaRPr lang="zh-CN" altLang="en-US" dirty="0"/>
          </a:p>
        </p:txBody>
      </p:sp>
      <p:sp>
        <p:nvSpPr>
          <p:cNvPr id="4" name="TextBox 3"/>
          <p:cNvSpPr txBox="1"/>
          <p:nvPr/>
        </p:nvSpPr>
        <p:spPr>
          <a:xfrm>
            <a:off x="395536" y="1052736"/>
            <a:ext cx="8136904"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smtClean="0">
                <a:solidFill>
                  <a:srgbClr val="0000FF"/>
                </a:solidFill>
                <a:latin typeface="宋体" panose="02010600030101010101" pitchFamily="2" charset="-122"/>
                <a:ea typeface="宋体" panose="02010600030101010101" pitchFamily="2" charset="-122"/>
              </a:rPr>
              <a:t>数据传输线程装类</a:t>
            </a:r>
            <a:r>
              <a:rPr lang="en-US" altLang="zh-CN" sz="2400" b="1" dirty="0" smtClean="0">
                <a:solidFill>
                  <a:srgbClr val="0000FF"/>
                </a:solidFill>
                <a:latin typeface="宋体" panose="02010600030101010101" pitchFamily="2" charset="-122"/>
                <a:ea typeface="宋体" panose="02010600030101010101" pitchFamily="2" charset="-122"/>
              </a:rPr>
              <a:t>(2)</a:t>
            </a:r>
            <a:endParaRPr lang="zh-CN" altLang="en-US" sz="2400" b="1" dirty="0">
              <a:solidFill>
                <a:srgbClr val="0000FF"/>
              </a:solidFill>
              <a:latin typeface="宋体" panose="02010600030101010101" pitchFamily="2" charset="-122"/>
              <a:ea typeface="宋体" panose="02010600030101010101" pitchFamily="2" charset="-122"/>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524000"/>
            <a:ext cx="8424936" cy="514536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67439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12.5 </a:t>
            </a:r>
            <a:r>
              <a:rPr lang="zh-CN" altLang="en-US" dirty="0"/>
              <a:t>综合实例</a:t>
            </a:r>
          </a:p>
        </p:txBody>
      </p:sp>
      <p:sp>
        <p:nvSpPr>
          <p:cNvPr id="5" name="TextBox 4"/>
          <p:cNvSpPr txBox="1"/>
          <p:nvPr/>
        </p:nvSpPr>
        <p:spPr>
          <a:xfrm>
            <a:off x="395536" y="1052736"/>
            <a:ext cx="8136904"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smtClean="0">
                <a:solidFill>
                  <a:srgbClr val="0000FF"/>
                </a:solidFill>
                <a:latin typeface="宋体" panose="02010600030101010101" pitchFamily="2" charset="-122"/>
                <a:ea typeface="宋体" panose="02010600030101010101" pitchFamily="2" charset="-122"/>
              </a:rPr>
              <a:t>服务器端程序</a:t>
            </a:r>
            <a:r>
              <a:rPr lang="en-US" altLang="zh-CN" sz="2400" b="1" dirty="0" smtClean="0">
                <a:solidFill>
                  <a:srgbClr val="0000FF"/>
                </a:solidFill>
                <a:latin typeface="宋体" panose="02010600030101010101" pitchFamily="2" charset="-122"/>
                <a:ea typeface="宋体" panose="02010600030101010101" pitchFamily="2" charset="-122"/>
              </a:rPr>
              <a:t>(1)</a:t>
            </a:r>
            <a:endParaRPr lang="zh-CN" altLang="en-US" sz="2400" b="1" dirty="0">
              <a:solidFill>
                <a:srgbClr val="0000FF"/>
              </a:solidFill>
              <a:latin typeface="宋体" panose="02010600030101010101" pitchFamily="2" charset="-122"/>
              <a:ea typeface="宋体" panose="02010600030101010101" pitchFamily="2" charset="-122"/>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536592"/>
            <a:ext cx="8568952" cy="5132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86433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12.5 </a:t>
            </a:r>
            <a:r>
              <a:rPr lang="zh-CN" altLang="en-US" dirty="0"/>
              <a:t>综合实例</a:t>
            </a:r>
          </a:p>
        </p:txBody>
      </p:sp>
      <p:sp>
        <p:nvSpPr>
          <p:cNvPr id="5" name="TextBox 4"/>
          <p:cNvSpPr txBox="1"/>
          <p:nvPr/>
        </p:nvSpPr>
        <p:spPr>
          <a:xfrm>
            <a:off x="395536" y="1052736"/>
            <a:ext cx="8136904"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smtClean="0">
                <a:solidFill>
                  <a:srgbClr val="0000FF"/>
                </a:solidFill>
                <a:latin typeface="宋体" panose="02010600030101010101" pitchFamily="2" charset="-122"/>
                <a:ea typeface="宋体" panose="02010600030101010101" pitchFamily="2" charset="-122"/>
              </a:rPr>
              <a:t>服务器端程序</a:t>
            </a:r>
            <a:r>
              <a:rPr lang="en-US" altLang="zh-CN" sz="2400" b="1" dirty="0" smtClean="0">
                <a:solidFill>
                  <a:srgbClr val="0000FF"/>
                </a:solidFill>
                <a:latin typeface="宋体" panose="02010600030101010101" pitchFamily="2" charset="-122"/>
                <a:ea typeface="宋体" panose="02010600030101010101" pitchFamily="2" charset="-122"/>
              </a:rPr>
              <a:t>(2)</a:t>
            </a:r>
            <a:endParaRPr lang="zh-CN" altLang="en-US" sz="2400" b="1" dirty="0">
              <a:solidFill>
                <a:srgbClr val="0000FF"/>
              </a:solidFill>
              <a:latin typeface="宋体" panose="02010600030101010101" pitchFamily="2" charset="-122"/>
              <a:ea typeface="宋体" panose="02010600030101010101" pitchFamily="2"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514401"/>
            <a:ext cx="8352928" cy="522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797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12.1</a:t>
            </a:r>
            <a:r>
              <a:rPr lang="zh-CN" altLang="en-US" dirty="0"/>
              <a:t>概述</a:t>
            </a:r>
          </a:p>
        </p:txBody>
      </p:sp>
      <p:sp>
        <p:nvSpPr>
          <p:cNvPr id="5" name="TextBox 4"/>
          <p:cNvSpPr txBox="1"/>
          <p:nvPr/>
        </p:nvSpPr>
        <p:spPr>
          <a:xfrm>
            <a:off x="323528" y="980728"/>
            <a:ext cx="8496944" cy="3431709"/>
          </a:xfrm>
          <a:prstGeom prst="rect">
            <a:avLst/>
          </a:prstGeom>
          <a:noFill/>
        </p:spPr>
        <p:txBody>
          <a:bodyPr wrap="square" rtlCol="0">
            <a:spAutoFit/>
          </a:bodyPr>
          <a:lstStyle/>
          <a:p>
            <a:pPr algn="just">
              <a:spcBef>
                <a:spcPts val="300"/>
              </a:spcBef>
              <a:spcAft>
                <a:spcPts val="300"/>
              </a:spcAft>
              <a:buFont typeface="Wingdings" pitchFamily="2" charset="2"/>
              <a:buChar char="Ø"/>
            </a:pPr>
            <a:r>
              <a:rPr lang="en-US" altLang="zh-CN" sz="2800" b="1" dirty="0">
                <a:solidFill>
                  <a:srgbClr val="0000FF"/>
                </a:solidFill>
                <a:latin typeface="Arial" pitchFamily="34" charset="0"/>
                <a:ea typeface="华文细黑" pitchFamily="2" charset="-122"/>
                <a:cs typeface="Arial" pitchFamily="34" charset="0"/>
              </a:rPr>
              <a:t>ISO/OSI</a:t>
            </a:r>
            <a:r>
              <a:rPr lang="zh-CN" altLang="en-US" sz="2800" b="1" dirty="0">
                <a:solidFill>
                  <a:srgbClr val="0000FF"/>
                </a:solidFill>
                <a:latin typeface="Arial" pitchFamily="34" charset="0"/>
                <a:ea typeface="华文细黑" pitchFamily="2" charset="-122"/>
                <a:cs typeface="Arial" pitchFamily="34" charset="0"/>
              </a:rPr>
              <a:t>网络参考模型</a:t>
            </a:r>
            <a:endParaRPr lang="en-US" altLang="zh-CN" sz="2800" b="1" dirty="0">
              <a:solidFill>
                <a:srgbClr val="0000FF"/>
              </a:solidFill>
              <a:latin typeface="Arial" pitchFamily="34" charset="0"/>
              <a:ea typeface="华文细黑" pitchFamily="2" charset="-122"/>
              <a:cs typeface="Arial" pitchFamily="34" charset="0"/>
            </a:endParaRPr>
          </a:p>
          <a:p>
            <a:pPr algn="just">
              <a:spcBef>
                <a:spcPts val="300"/>
              </a:spcBef>
              <a:spcAft>
                <a:spcPts val="300"/>
              </a:spcAft>
            </a:pPr>
            <a:r>
              <a:rPr lang="zh-CN" altLang="en-US" sz="2600" dirty="0">
                <a:latin typeface="Arial" pitchFamily="34" charset="0"/>
                <a:ea typeface="华文细黑" pitchFamily="2" charset="-122"/>
                <a:cs typeface="Arial" pitchFamily="34" charset="0"/>
              </a:rPr>
              <a:t>为了使不同体系结构的计算机网络都能互连，国际标准化组织（</a:t>
            </a:r>
            <a:r>
              <a:rPr lang="en-US" altLang="zh-CN" sz="2600" dirty="0">
                <a:latin typeface="Arial" pitchFamily="34" charset="0"/>
                <a:ea typeface="华文细黑" pitchFamily="2" charset="-122"/>
                <a:cs typeface="Arial" pitchFamily="34" charset="0"/>
              </a:rPr>
              <a:t>ISO</a:t>
            </a:r>
            <a:r>
              <a:rPr lang="zh-CN" altLang="en-US" sz="2600" dirty="0">
                <a:latin typeface="Arial" pitchFamily="34" charset="0"/>
                <a:ea typeface="华文细黑" pitchFamily="2" charset="-122"/>
                <a:cs typeface="Arial" pitchFamily="34" charset="0"/>
              </a:rPr>
              <a:t>）和</a:t>
            </a:r>
            <a:r>
              <a:rPr lang="en-US" altLang="zh-CN" sz="2600" dirty="0">
                <a:latin typeface="Arial" pitchFamily="34" charset="0"/>
                <a:ea typeface="华文细黑" pitchFamily="2" charset="-122"/>
                <a:cs typeface="Arial" pitchFamily="34" charset="0"/>
              </a:rPr>
              <a:t>CCITT</a:t>
            </a:r>
            <a:r>
              <a:rPr lang="zh-CN" altLang="en-US" sz="2600" dirty="0">
                <a:latin typeface="Arial" pitchFamily="34" charset="0"/>
                <a:ea typeface="华文细黑" pitchFamily="2" charset="-122"/>
                <a:cs typeface="Arial" pitchFamily="34" charset="0"/>
              </a:rPr>
              <a:t>（国际电报电话咨询委员会）于</a:t>
            </a:r>
            <a:r>
              <a:rPr lang="en-US" altLang="zh-CN" sz="2600" dirty="0">
                <a:latin typeface="Arial" pitchFamily="34" charset="0"/>
                <a:ea typeface="华文细黑" pitchFamily="2" charset="-122"/>
                <a:cs typeface="Arial" pitchFamily="34" charset="0"/>
              </a:rPr>
              <a:t>1977</a:t>
            </a:r>
            <a:r>
              <a:rPr lang="zh-CN" altLang="en-US" sz="2600" dirty="0">
                <a:latin typeface="Arial" pitchFamily="34" charset="0"/>
                <a:ea typeface="华文细黑" pitchFamily="2" charset="-122"/>
                <a:cs typeface="Arial" pitchFamily="34" charset="0"/>
              </a:rPr>
              <a:t>年成立了一个专门的机构来研究该问题，他们提出一个试图使各种计算机在世界范围内互连成网的标准框架，即著名的开放系统互连基本参考模型</a:t>
            </a:r>
            <a:r>
              <a:rPr lang="en-US" altLang="zh-CN" sz="2600" dirty="0">
                <a:latin typeface="Arial" pitchFamily="34" charset="0"/>
                <a:ea typeface="华文细黑" pitchFamily="2" charset="-122"/>
                <a:cs typeface="Arial" pitchFamily="34" charset="0"/>
              </a:rPr>
              <a:t>OSI</a:t>
            </a:r>
            <a:r>
              <a:rPr lang="zh-CN" altLang="en-US" sz="2600" dirty="0">
                <a:latin typeface="Arial" pitchFamily="34" charset="0"/>
                <a:ea typeface="华文细黑" pitchFamily="2" charset="-122"/>
                <a:cs typeface="Arial" pitchFamily="34" charset="0"/>
              </a:rPr>
              <a:t>（</a:t>
            </a:r>
            <a:r>
              <a:rPr lang="en-US" altLang="zh-CN" sz="2600" dirty="0">
                <a:latin typeface="Arial" pitchFamily="34" charset="0"/>
                <a:ea typeface="华文细黑" pitchFamily="2" charset="-122"/>
                <a:cs typeface="Arial" pitchFamily="34" charset="0"/>
              </a:rPr>
              <a:t>Open Systems Interconnection Reference Model</a:t>
            </a:r>
            <a:r>
              <a:rPr lang="zh-CN" altLang="en-US" sz="2600" dirty="0">
                <a:latin typeface="Arial" pitchFamily="34" charset="0"/>
                <a:ea typeface="华文细黑" pitchFamily="2" charset="-122"/>
                <a:cs typeface="Arial" pitchFamily="34" charset="0"/>
              </a:rPr>
              <a:t>），简称为</a:t>
            </a:r>
            <a:r>
              <a:rPr lang="en-US" altLang="zh-CN" sz="2600" dirty="0">
                <a:latin typeface="Arial" pitchFamily="34" charset="0"/>
                <a:ea typeface="华文细黑" pitchFamily="2" charset="-122"/>
                <a:cs typeface="Arial" pitchFamily="34" charset="0"/>
              </a:rPr>
              <a:t>OSI</a:t>
            </a:r>
            <a:r>
              <a:rPr lang="zh-CN" altLang="en-US" sz="2600" dirty="0">
                <a:latin typeface="Arial" pitchFamily="34" charset="0"/>
                <a:ea typeface="华文细黑" pitchFamily="2" charset="-122"/>
                <a:cs typeface="Arial" pitchFamily="34" charset="0"/>
              </a:rPr>
              <a:t>。 </a:t>
            </a:r>
            <a:endParaRPr lang="en-US" altLang="zh-CN" sz="2600" dirty="0">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12.5 </a:t>
            </a:r>
            <a:r>
              <a:rPr lang="zh-CN" altLang="en-US" dirty="0"/>
              <a:t>综合实例</a:t>
            </a:r>
          </a:p>
        </p:txBody>
      </p:sp>
      <p:sp>
        <p:nvSpPr>
          <p:cNvPr id="5" name="TextBox 4"/>
          <p:cNvSpPr txBox="1"/>
          <p:nvPr/>
        </p:nvSpPr>
        <p:spPr>
          <a:xfrm>
            <a:off x="395536" y="1052736"/>
            <a:ext cx="8136904"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smtClean="0">
                <a:solidFill>
                  <a:srgbClr val="0000FF"/>
                </a:solidFill>
                <a:latin typeface="宋体" panose="02010600030101010101" pitchFamily="2" charset="-122"/>
                <a:ea typeface="宋体" panose="02010600030101010101" pitchFamily="2" charset="-122"/>
              </a:rPr>
              <a:t>客户端程序</a:t>
            </a:r>
            <a:r>
              <a:rPr lang="en-US" altLang="zh-CN" sz="2400" b="1" dirty="0" smtClean="0">
                <a:solidFill>
                  <a:srgbClr val="0000FF"/>
                </a:solidFill>
                <a:latin typeface="宋体" panose="02010600030101010101" pitchFamily="2" charset="-122"/>
                <a:ea typeface="宋体" panose="02010600030101010101" pitchFamily="2" charset="-122"/>
              </a:rPr>
              <a:t>(1)</a:t>
            </a:r>
            <a:endParaRPr lang="zh-CN" altLang="en-US" sz="2400" b="1" dirty="0">
              <a:solidFill>
                <a:srgbClr val="0000FF"/>
              </a:solidFill>
              <a:latin typeface="宋体" panose="02010600030101010101" pitchFamily="2" charset="-122"/>
              <a:ea typeface="宋体" panose="02010600030101010101" pitchFamily="2" charset="-122"/>
            </a:endParaRP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533994"/>
            <a:ext cx="7992888" cy="5207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89871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12.5 </a:t>
            </a:r>
            <a:r>
              <a:rPr lang="zh-CN" altLang="en-US" dirty="0"/>
              <a:t>综合实例</a:t>
            </a:r>
          </a:p>
        </p:txBody>
      </p:sp>
      <p:sp>
        <p:nvSpPr>
          <p:cNvPr id="5" name="TextBox 4"/>
          <p:cNvSpPr txBox="1"/>
          <p:nvPr/>
        </p:nvSpPr>
        <p:spPr>
          <a:xfrm>
            <a:off x="395536" y="1052736"/>
            <a:ext cx="8136904"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smtClean="0">
                <a:solidFill>
                  <a:srgbClr val="0000FF"/>
                </a:solidFill>
                <a:latin typeface="宋体" panose="02010600030101010101" pitchFamily="2" charset="-122"/>
                <a:ea typeface="宋体" panose="02010600030101010101" pitchFamily="2" charset="-122"/>
              </a:rPr>
              <a:t>客户端程序</a:t>
            </a:r>
            <a:r>
              <a:rPr lang="en-US" altLang="zh-CN" sz="2400" b="1" dirty="0" smtClean="0">
                <a:solidFill>
                  <a:srgbClr val="0000FF"/>
                </a:solidFill>
                <a:latin typeface="宋体" panose="02010600030101010101" pitchFamily="2" charset="-122"/>
                <a:ea typeface="宋体" panose="02010600030101010101" pitchFamily="2" charset="-122"/>
              </a:rPr>
              <a:t>(2)</a:t>
            </a:r>
            <a:endParaRPr lang="zh-CN" altLang="en-US" sz="2400" b="1" dirty="0">
              <a:solidFill>
                <a:srgbClr val="0000FF"/>
              </a:solidFill>
              <a:latin typeface="宋体" panose="02010600030101010101" pitchFamily="2" charset="-122"/>
              <a:ea typeface="宋体" panose="02010600030101010101" pitchFamily="2" charset="-122"/>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556792"/>
            <a:ext cx="8640960"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0564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12.1</a:t>
            </a:r>
            <a:r>
              <a:rPr lang="zh-CN" altLang="en-US" dirty="0"/>
              <a:t>概述</a:t>
            </a:r>
          </a:p>
        </p:txBody>
      </p:sp>
      <p:sp>
        <p:nvSpPr>
          <p:cNvPr id="5" name="AutoShape 3"/>
          <p:cNvSpPr>
            <a:spLocks noChangeArrowheads="1"/>
          </p:cNvSpPr>
          <p:nvPr/>
        </p:nvSpPr>
        <p:spPr bwMode="auto">
          <a:xfrm rot="10800000">
            <a:off x="2339578" y="1503948"/>
            <a:ext cx="3384550" cy="4824412"/>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ln>
            <a:headEnd/>
            <a:tailEnd/>
          </a:ln>
        </p:spPr>
        <p:style>
          <a:lnRef idx="0">
            <a:schemeClr val="accent1"/>
          </a:lnRef>
          <a:fillRef idx="3">
            <a:schemeClr val="accent1"/>
          </a:fillRef>
          <a:effectRef idx="3">
            <a:schemeClr val="accent1"/>
          </a:effectRef>
          <a:fontRef idx="minor">
            <a:schemeClr val="lt1"/>
          </a:fontRef>
        </p:style>
        <p:txBody>
          <a:bodyPr rot="10800000" wrap="none" anchor="ctr"/>
          <a:lstStyle/>
          <a:p>
            <a:pPr algn="ctr"/>
            <a:r>
              <a:rPr lang="zh-CN" altLang="en-US" sz="2000" b="1" dirty="0">
                <a:latin typeface="Times New Roman" pitchFamily="18" charset="0"/>
                <a:ea typeface="宋体" pitchFamily="2" charset="-122"/>
              </a:rPr>
              <a:t>应用层</a:t>
            </a:r>
          </a:p>
          <a:p>
            <a:pPr algn="ctr"/>
            <a:endParaRPr lang="zh-CN" altLang="en-US" sz="2000" b="1" dirty="0">
              <a:latin typeface="Times New Roman" pitchFamily="18" charset="0"/>
              <a:ea typeface="宋体" pitchFamily="2" charset="-122"/>
            </a:endParaRPr>
          </a:p>
          <a:p>
            <a:pPr algn="ctr"/>
            <a:r>
              <a:rPr lang="zh-CN" altLang="en-US" sz="2000" b="1" dirty="0">
                <a:latin typeface="Times New Roman" pitchFamily="18" charset="0"/>
                <a:ea typeface="宋体" pitchFamily="2" charset="-122"/>
              </a:rPr>
              <a:t>表示层</a:t>
            </a:r>
          </a:p>
          <a:p>
            <a:pPr algn="ctr"/>
            <a:endParaRPr lang="zh-CN" altLang="en-US" sz="2000" b="1" dirty="0">
              <a:latin typeface="Times New Roman" pitchFamily="18" charset="0"/>
              <a:ea typeface="宋体" pitchFamily="2" charset="-122"/>
            </a:endParaRPr>
          </a:p>
          <a:p>
            <a:pPr algn="ctr"/>
            <a:r>
              <a:rPr lang="zh-CN" altLang="en-US" sz="2000" b="1" dirty="0">
                <a:latin typeface="Times New Roman" pitchFamily="18" charset="0"/>
                <a:ea typeface="宋体" pitchFamily="2" charset="-122"/>
              </a:rPr>
              <a:t>会话层</a:t>
            </a:r>
          </a:p>
          <a:p>
            <a:pPr algn="ctr"/>
            <a:endParaRPr lang="zh-CN" altLang="en-US" sz="2000" b="1" dirty="0">
              <a:latin typeface="Times New Roman" pitchFamily="18" charset="0"/>
              <a:ea typeface="宋体" pitchFamily="2" charset="-122"/>
            </a:endParaRPr>
          </a:p>
          <a:p>
            <a:pPr algn="ctr"/>
            <a:r>
              <a:rPr lang="zh-CN" altLang="en-US" sz="2000" b="1" dirty="0">
                <a:latin typeface="Times New Roman" pitchFamily="18" charset="0"/>
                <a:ea typeface="宋体" pitchFamily="2" charset="-122"/>
              </a:rPr>
              <a:t>传输层</a:t>
            </a:r>
          </a:p>
          <a:p>
            <a:pPr algn="ctr"/>
            <a:endParaRPr lang="zh-CN" altLang="en-US" sz="2000" b="1" dirty="0">
              <a:latin typeface="Times New Roman" pitchFamily="18" charset="0"/>
              <a:ea typeface="宋体" pitchFamily="2" charset="-122"/>
            </a:endParaRPr>
          </a:p>
          <a:p>
            <a:pPr algn="ctr"/>
            <a:r>
              <a:rPr lang="zh-CN" altLang="en-US" sz="2000" b="1" dirty="0">
                <a:latin typeface="Times New Roman" pitchFamily="18" charset="0"/>
                <a:ea typeface="宋体" pitchFamily="2" charset="-122"/>
              </a:rPr>
              <a:t>网络层</a:t>
            </a:r>
          </a:p>
          <a:p>
            <a:pPr algn="ctr"/>
            <a:endParaRPr lang="zh-CN" altLang="en-US" sz="2000" b="1" dirty="0">
              <a:latin typeface="Times New Roman" pitchFamily="18" charset="0"/>
              <a:ea typeface="宋体" pitchFamily="2" charset="-122"/>
            </a:endParaRPr>
          </a:p>
          <a:p>
            <a:pPr algn="ctr"/>
            <a:r>
              <a:rPr lang="zh-CN" altLang="en-US" sz="2000" b="1" dirty="0">
                <a:latin typeface="Times New Roman" pitchFamily="18" charset="0"/>
                <a:ea typeface="宋体" pitchFamily="2" charset="-122"/>
              </a:rPr>
              <a:t>数据链路层</a:t>
            </a:r>
          </a:p>
          <a:p>
            <a:pPr algn="ctr"/>
            <a:endParaRPr lang="zh-CN" altLang="en-US" sz="2000" b="1" dirty="0">
              <a:latin typeface="Times New Roman" pitchFamily="18" charset="0"/>
              <a:ea typeface="宋体" pitchFamily="2" charset="-122"/>
            </a:endParaRPr>
          </a:p>
          <a:p>
            <a:pPr algn="ctr"/>
            <a:r>
              <a:rPr lang="zh-CN" altLang="en-US" sz="2000" b="1" dirty="0">
                <a:latin typeface="Times New Roman" pitchFamily="18" charset="0"/>
                <a:ea typeface="宋体" pitchFamily="2" charset="-122"/>
              </a:rPr>
              <a:t>物理层</a:t>
            </a:r>
          </a:p>
          <a:p>
            <a:pPr algn="ctr"/>
            <a:endParaRPr lang="zh-CN" altLang="en-US" dirty="0">
              <a:latin typeface="Times New Roman" pitchFamily="18" charset="0"/>
              <a:ea typeface="宋体" pitchFamily="2" charset="-122"/>
            </a:endParaRPr>
          </a:p>
        </p:txBody>
      </p:sp>
      <p:sp>
        <p:nvSpPr>
          <p:cNvPr id="6" name="TextBox 5"/>
          <p:cNvSpPr txBox="1"/>
          <p:nvPr/>
        </p:nvSpPr>
        <p:spPr>
          <a:xfrm>
            <a:off x="323528" y="980728"/>
            <a:ext cx="8496944" cy="523220"/>
          </a:xfrm>
          <a:prstGeom prst="rect">
            <a:avLst/>
          </a:prstGeom>
          <a:noFill/>
        </p:spPr>
        <p:txBody>
          <a:bodyPr wrap="square" rtlCol="0">
            <a:spAutoFit/>
          </a:bodyPr>
          <a:lstStyle/>
          <a:p>
            <a:pPr>
              <a:spcBef>
                <a:spcPts val="300"/>
              </a:spcBef>
              <a:spcAft>
                <a:spcPts val="300"/>
              </a:spcAft>
              <a:buFont typeface="Wingdings" pitchFamily="2" charset="2"/>
              <a:buChar char="Ø"/>
            </a:pPr>
            <a:r>
              <a:rPr lang="en-US" altLang="zh-CN" sz="2800" b="1" dirty="0">
                <a:solidFill>
                  <a:srgbClr val="0000FF"/>
                </a:solidFill>
                <a:latin typeface="Arial" pitchFamily="34" charset="0"/>
                <a:ea typeface="华文细黑" pitchFamily="2" charset="-122"/>
                <a:cs typeface="Arial" pitchFamily="34" charset="0"/>
              </a:rPr>
              <a:t>OSI</a:t>
            </a:r>
            <a:r>
              <a:rPr lang="zh-CN" altLang="en-US" sz="2800" b="1" dirty="0">
                <a:solidFill>
                  <a:srgbClr val="0000FF"/>
                </a:solidFill>
                <a:latin typeface="Arial" pitchFamily="34" charset="0"/>
                <a:ea typeface="华文细黑" pitchFamily="2" charset="-122"/>
                <a:cs typeface="Arial" pitchFamily="34" charset="0"/>
              </a:rPr>
              <a:t>模型的</a:t>
            </a:r>
            <a:r>
              <a:rPr lang="en-US" altLang="zh-CN" sz="2800" b="1" dirty="0">
                <a:solidFill>
                  <a:srgbClr val="0000FF"/>
                </a:solidFill>
                <a:latin typeface="Arial" pitchFamily="34" charset="0"/>
                <a:ea typeface="华文细黑" pitchFamily="2" charset="-122"/>
                <a:cs typeface="Arial" pitchFamily="34" charset="0"/>
              </a:rPr>
              <a:t>7</a:t>
            </a:r>
            <a:r>
              <a:rPr lang="zh-CN" altLang="en-US" sz="2800" b="1" dirty="0">
                <a:solidFill>
                  <a:srgbClr val="0000FF"/>
                </a:solidFill>
                <a:latin typeface="Arial" pitchFamily="34" charset="0"/>
                <a:ea typeface="华文细黑" pitchFamily="2" charset="-122"/>
                <a:cs typeface="Arial" pitchFamily="34" charset="0"/>
              </a:rPr>
              <a:t>层</a:t>
            </a:r>
            <a:endParaRPr lang="en-US" altLang="zh-CN" sz="2800" b="1" dirty="0">
              <a:solidFill>
                <a:srgbClr val="0000FF"/>
              </a:solidFill>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12.1</a:t>
            </a:r>
            <a:r>
              <a:rPr lang="zh-CN" altLang="en-US" dirty="0"/>
              <a:t>概述</a:t>
            </a:r>
          </a:p>
        </p:txBody>
      </p:sp>
      <p:sp>
        <p:nvSpPr>
          <p:cNvPr id="6" name="TextBox 5"/>
          <p:cNvSpPr txBox="1"/>
          <p:nvPr/>
        </p:nvSpPr>
        <p:spPr>
          <a:xfrm>
            <a:off x="323528" y="980728"/>
            <a:ext cx="8496944" cy="523220"/>
          </a:xfrm>
          <a:prstGeom prst="rect">
            <a:avLst/>
          </a:prstGeom>
          <a:noFill/>
        </p:spPr>
        <p:txBody>
          <a:bodyPr wrap="square" rtlCol="0">
            <a:spAutoFit/>
          </a:bodyPr>
          <a:lstStyle/>
          <a:p>
            <a:pPr>
              <a:spcBef>
                <a:spcPts val="300"/>
              </a:spcBef>
              <a:spcAft>
                <a:spcPts val="300"/>
              </a:spcAft>
              <a:buFont typeface="Wingdings" pitchFamily="2" charset="2"/>
              <a:buChar char="Ø"/>
            </a:pPr>
            <a:r>
              <a:rPr lang="en-US" altLang="zh-CN" sz="2800" b="1" dirty="0">
                <a:solidFill>
                  <a:srgbClr val="0000FF"/>
                </a:solidFill>
                <a:latin typeface="Arial" pitchFamily="34" charset="0"/>
                <a:ea typeface="华文细黑" pitchFamily="2" charset="-122"/>
                <a:cs typeface="Arial" pitchFamily="34" charset="0"/>
              </a:rPr>
              <a:t>OSI</a:t>
            </a:r>
            <a:r>
              <a:rPr lang="zh-CN" altLang="en-US" sz="2800" b="1" dirty="0">
                <a:solidFill>
                  <a:srgbClr val="0000FF"/>
                </a:solidFill>
                <a:latin typeface="Arial" pitchFamily="34" charset="0"/>
                <a:ea typeface="华文细黑" pitchFamily="2" charset="-122"/>
                <a:cs typeface="Arial" pitchFamily="34" charset="0"/>
              </a:rPr>
              <a:t>模型的</a:t>
            </a:r>
            <a:r>
              <a:rPr lang="en-US" altLang="zh-CN" sz="2800" b="1" dirty="0">
                <a:solidFill>
                  <a:srgbClr val="0000FF"/>
                </a:solidFill>
                <a:latin typeface="Arial" pitchFamily="34" charset="0"/>
                <a:ea typeface="华文细黑" pitchFamily="2" charset="-122"/>
                <a:cs typeface="Arial" pitchFamily="34" charset="0"/>
              </a:rPr>
              <a:t>7</a:t>
            </a:r>
            <a:r>
              <a:rPr lang="zh-CN" altLang="en-US" sz="2800" b="1" dirty="0" smtClean="0">
                <a:solidFill>
                  <a:srgbClr val="0000FF"/>
                </a:solidFill>
                <a:latin typeface="Arial" pitchFamily="34" charset="0"/>
                <a:ea typeface="华文细黑" pitchFamily="2" charset="-122"/>
                <a:cs typeface="Arial" pitchFamily="34" charset="0"/>
              </a:rPr>
              <a:t>层设计思想</a:t>
            </a:r>
            <a:endParaRPr lang="en-US" altLang="zh-CN" sz="2800" b="1" dirty="0">
              <a:solidFill>
                <a:srgbClr val="0000FF"/>
              </a:solidFill>
              <a:latin typeface="Arial" pitchFamily="34" charset="0"/>
              <a:ea typeface="华文细黑" pitchFamily="2" charset="-122"/>
              <a:cs typeface="Arial" pitchFamily="34" charset="0"/>
            </a:endParaRPr>
          </a:p>
        </p:txBody>
      </p:sp>
      <p:sp>
        <p:nvSpPr>
          <p:cNvPr id="2" name="矩形 1"/>
          <p:cNvSpPr/>
          <p:nvPr/>
        </p:nvSpPr>
        <p:spPr>
          <a:xfrm>
            <a:off x="350938" y="1700808"/>
            <a:ext cx="8604956" cy="1323439"/>
          </a:xfrm>
          <a:prstGeom prst="rect">
            <a:avLst/>
          </a:prstGeom>
          <a:noFill/>
        </p:spPr>
        <p:txBody>
          <a:bodyPr wrap="square">
            <a:spAutoFit/>
          </a:bodyPr>
          <a:lstStyle/>
          <a:p>
            <a:pPr>
              <a:spcBef>
                <a:spcPts val="300"/>
              </a:spcBef>
              <a:spcAft>
                <a:spcPts val="300"/>
              </a:spcAft>
              <a:buFont typeface="Wingdings" pitchFamily="2" charset="2"/>
              <a:buChar char="ü"/>
            </a:pPr>
            <a:r>
              <a:rPr lang="zh-CN" altLang="en-US" sz="2000" b="1" dirty="0">
                <a:solidFill>
                  <a:srgbClr val="0000FF"/>
                </a:solidFill>
                <a:latin typeface="华文细黑" pitchFamily="2" charset="-122"/>
                <a:ea typeface="华文细黑" pitchFamily="2" charset="-122"/>
                <a:cs typeface="Arial" pitchFamily="34" charset="0"/>
              </a:rPr>
              <a:t>物理层：</a:t>
            </a:r>
            <a:r>
              <a:rPr kumimoji="1" lang="zh-CN" altLang="en-US" sz="2000" b="1" dirty="0">
                <a:latin typeface="华文细黑" pitchFamily="2" charset="-122"/>
                <a:ea typeface="华文细黑" pitchFamily="2" charset="-122"/>
              </a:rPr>
              <a:t>物理层传输数据的</a:t>
            </a:r>
            <a:r>
              <a:rPr kumimoji="1" lang="zh-CN" altLang="en-US" sz="2000" b="1" dirty="0">
                <a:solidFill>
                  <a:schemeClr val="tx2"/>
                </a:solidFill>
                <a:latin typeface="华文细黑" pitchFamily="2" charset="-122"/>
                <a:ea typeface="华文细黑" pitchFamily="2" charset="-122"/>
              </a:rPr>
              <a:t>单位是</a:t>
            </a:r>
            <a:r>
              <a:rPr kumimoji="1" lang="zh-CN" altLang="en-US" sz="2000" b="1" dirty="0">
                <a:solidFill>
                  <a:srgbClr val="FF0000"/>
                </a:solidFill>
                <a:latin typeface="华文细黑" pitchFamily="2" charset="-122"/>
                <a:ea typeface="华文细黑" pitchFamily="2" charset="-122"/>
              </a:rPr>
              <a:t>比特</a:t>
            </a:r>
            <a:r>
              <a:rPr kumimoji="1" lang="zh-CN" altLang="en-US" sz="2000" b="1" dirty="0">
                <a:latin typeface="华文细黑" pitchFamily="2" charset="-122"/>
                <a:ea typeface="华文细黑" pitchFamily="2" charset="-122"/>
              </a:rPr>
              <a:t>。物理层不是指连接计算机的具体的物理设备或具体的传输媒体是什么，因为它们的种类非常多，物理层的作用是尽可能的屏蔽这些差异，对它的高层即数据链路层提供统一的服务。所以物理层主要关心的是在连接各种计算机的传输媒体上传输数据的比特流。</a:t>
            </a:r>
            <a:endParaRPr kumimoji="1" lang="en-US" altLang="zh-CN" sz="2000" b="1" dirty="0">
              <a:latin typeface="华文细黑" pitchFamily="2" charset="-122"/>
              <a:ea typeface="华文细黑" pitchFamily="2" charset="-122"/>
            </a:endParaRPr>
          </a:p>
        </p:txBody>
      </p:sp>
      <p:sp>
        <p:nvSpPr>
          <p:cNvPr id="4" name="矩形 3"/>
          <p:cNvSpPr/>
          <p:nvPr/>
        </p:nvSpPr>
        <p:spPr>
          <a:xfrm>
            <a:off x="467544" y="3140968"/>
            <a:ext cx="8598755" cy="1323439"/>
          </a:xfrm>
          <a:prstGeom prst="rect">
            <a:avLst/>
          </a:prstGeom>
          <a:noFill/>
        </p:spPr>
        <p:txBody>
          <a:bodyPr wrap="square">
            <a:spAutoFit/>
          </a:bodyPr>
          <a:lstStyle/>
          <a:p>
            <a:pPr>
              <a:spcBef>
                <a:spcPts val="300"/>
              </a:spcBef>
              <a:spcAft>
                <a:spcPts val="300"/>
              </a:spcAft>
              <a:buFont typeface="Wingdings" pitchFamily="2" charset="2"/>
              <a:buChar char="ü"/>
            </a:pPr>
            <a:r>
              <a:rPr lang="zh-CN" altLang="en-US" sz="2000" b="1" dirty="0">
                <a:solidFill>
                  <a:srgbClr val="0000FF"/>
                </a:solidFill>
                <a:latin typeface="华文细黑" pitchFamily="2" charset="-122"/>
                <a:ea typeface="华文细黑" pitchFamily="2" charset="-122"/>
                <a:cs typeface="Arial" pitchFamily="34" charset="0"/>
              </a:rPr>
              <a:t>数据链路层：</a:t>
            </a:r>
            <a:r>
              <a:rPr kumimoji="1" lang="zh-CN" altLang="en-US" sz="2000" b="1" dirty="0">
                <a:latin typeface="华文细黑" pitchFamily="2" charset="-122"/>
                <a:ea typeface="华文细黑" pitchFamily="2" charset="-122"/>
              </a:rPr>
              <a:t>数据链路层传输数据的单位是</a:t>
            </a:r>
            <a:r>
              <a:rPr kumimoji="1" lang="zh-CN" altLang="en-US" sz="2000" b="1" dirty="0">
                <a:solidFill>
                  <a:srgbClr val="FF0000"/>
                </a:solidFill>
                <a:latin typeface="华文细黑" pitchFamily="2" charset="-122"/>
                <a:ea typeface="华文细黑" pitchFamily="2" charset="-122"/>
              </a:rPr>
              <a:t>帧</a:t>
            </a:r>
            <a:r>
              <a:rPr kumimoji="1" lang="zh-CN" altLang="en-US" sz="2000" b="1" dirty="0">
                <a:latin typeface="华文细黑" pitchFamily="2" charset="-122"/>
                <a:ea typeface="华文细黑" pitchFamily="2" charset="-122"/>
              </a:rPr>
              <a:t>，数据帧的帧格式中包括的信息有：地址信息部分、控制信息部分、数据部分、校验信息部分。数据链路层的主要作用是通过数据链路层协议（即链路控制规程），在不太可靠的物理链路上实现可靠的数据传输。 </a:t>
            </a:r>
            <a:endParaRPr kumimoji="1" lang="en-US" altLang="zh-CN" sz="2000" b="1" dirty="0">
              <a:latin typeface="华文细黑" pitchFamily="2" charset="-122"/>
              <a:ea typeface="华文细黑" pitchFamily="2" charset="-122"/>
            </a:endParaRPr>
          </a:p>
        </p:txBody>
      </p:sp>
    </p:spTree>
    <p:extLst>
      <p:ext uri="{BB962C8B-B14F-4D97-AF65-F5344CB8AC3E}">
        <p14:creationId xmlns:p14="http://schemas.microsoft.com/office/powerpoint/2010/main" val="1214049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12.1</a:t>
            </a:r>
            <a:r>
              <a:rPr lang="zh-CN" altLang="en-US" dirty="0"/>
              <a:t>概述</a:t>
            </a:r>
          </a:p>
        </p:txBody>
      </p:sp>
      <p:sp>
        <p:nvSpPr>
          <p:cNvPr id="5" name="矩形 4"/>
          <p:cNvSpPr/>
          <p:nvPr/>
        </p:nvSpPr>
        <p:spPr>
          <a:xfrm>
            <a:off x="323528" y="2852936"/>
            <a:ext cx="8424936" cy="2554545"/>
          </a:xfrm>
          <a:prstGeom prst="rect">
            <a:avLst/>
          </a:prstGeom>
          <a:noFill/>
        </p:spPr>
        <p:txBody>
          <a:bodyPr wrap="square">
            <a:spAutoFit/>
          </a:bodyPr>
          <a:lstStyle/>
          <a:p>
            <a:pPr>
              <a:spcBef>
                <a:spcPts val="300"/>
              </a:spcBef>
              <a:spcAft>
                <a:spcPts val="300"/>
              </a:spcAft>
              <a:buFont typeface="Wingdings" pitchFamily="2" charset="2"/>
              <a:buChar char="ü"/>
            </a:pPr>
            <a:r>
              <a:rPr kumimoji="1" lang="zh-CN" altLang="en-US" sz="2000" b="1" dirty="0">
                <a:solidFill>
                  <a:srgbClr val="0000FF"/>
                </a:solidFill>
                <a:latin typeface="华文细黑" pitchFamily="2" charset="-122"/>
                <a:ea typeface="华文细黑" pitchFamily="2" charset="-122"/>
              </a:rPr>
              <a:t>传输层</a:t>
            </a:r>
            <a:r>
              <a:rPr kumimoji="1" lang="zh-CN" altLang="en-US" sz="2000" b="1" dirty="0" smtClean="0">
                <a:solidFill>
                  <a:srgbClr val="0000FF"/>
                </a:solidFill>
                <a:latin typeface="华文细黑" pitchFamily="2" charset="-122"/>
                <a:ea typeface="华文细黑" pitchFamily="2" charset="-122"/>
              </a:rPr>
              <a:t>：</a:t>
            </a:r>
            <a:r>
              <a:rPr kumimoji="1" lang="en-US" altLang="zh-CN" sz="2000" b="1" dirty="0" smtClean="0">
                <a:latin typeface="华文细黑" panose="02010600040101010101" pitchFamily="2" charset="-122"/>
                <a:ea typeface="华文细黑" panose="02010600040101010101" pitchFamily="2" charset="-122"/>
              </a:rPr>
              <a:t>OSI</a:t>
            </a:r>
            <a:r>
              <a:rPr kumimoji="1" lang="zh-CN" altLang="en-US" sz="2000" b="1" dirty="0">
                <a:latin typeface="华文细黑" panose="02010600040101010101" pitchFamily="2" charset="-122"/>
                <a:ea typeface="华文细黑" panose="02010600040101010101" pitchFamily="2" charset="-122"/>
              </a:rPr>
              <a:t>（开放式系统互连）所定义的传输层正好是七层的中间一层，是</a:t>
            </a:r>
            <a:r>
              <a:rPr kumimoji="1" lang="zh-CN" altLang="en-US" sz="2000" b="1" dirty="0">
                <a:solidFill>
                  <a:srgbClr val="FF0000"/>
                </a:solidFill>
                <a:latin typeface="华文细黑" panose="02010600040101010101" pitchFamily="2" charset="-122"/>
                <a:ea typeface="华文细黑" panose="02010600040101010101" pitchFamily="2" charset="-122"/>
              </a:rPr>
              <a:t>通信子网</a:t>
            </a:r>
            <a:r>
              <a:rPr kumimoji="1" lang="zh-CN" altLang="en-US" sz="2000" b="1" dirty="0">
                <a:latin typeface="华文细黑" panose="02010600040101010101" pitchFamily="2" charset="-122"/>
                <a:ea typeface="华文细黑" panose="02010600040101010101" pitchFamily="2" charset="-122"/>
              </a:rPr>
              <a:t>（下面</a:t>
            </a:r>
            <a:r>
              <a:rPr kumimoji="1" lang="en-US" altLang="zh-CN" sz="2000" b="1" dirty="0">
                <a:latin typeface="华文细黑" panose="02010600040101010101" pitchFamily="2" charset="-122"/>
                <a:ea typeface="华文细黑" panose="02010600040101010101" pitchFamily="2" charset="-122"/>
              </a:rPr>
              <a:t>3</a:t>
            </a:r>
            <a:r>
              <a:rPr kumimoji="1" lang="zh-CN" altLang="en-US" sz="2000" b="1" dirty="0">
                <a:latin typeface="华文细黑" panose="02010600040101010101" pitchFamily="2" charset="-122"/>
                <a:ea typeface="华文细黑" panose="02010600040101010101" pitchFamily="2" charset="-122"/>
              </a:rPr>
              <a:t>层）和</a:t>
            </a:r>
            <a:r>
              <a:rPr kumimoji="1" lang="zh-CN" altLang="en-US" sz="2000" b="1" dirty="0">
                <a:solidFill>
                  <a:srgbClr val="FF0000"/>
                </a:solidFill>
                <a:latin typeface="华文细黑" panose="02010600040101010101" pitchFamily="2" charset="-122"/>
                <a:ea typeface="华文细黑" panose="02010600040101010101" pitchFamily="2" charset="-122"/>
              </a:rPr>
              <a:t>资源子网</a:t>
            </a:r>
            <a:r>
              <a:rPr kumimoji="1" lang="zh-CN" altLang="en-US" sz="2000" b="1" dirty="0">
                <a:latin typeface="华文细黑" panose="02010600040101010101" pitchFamily="2" charset="-122"/>
                <a:ea typeface="华文细黑" panose="02010600040101010101" pitchFamily="2" charset="-122"/>
              </a:rPr>
              <a:t>（上面</a:t>
            </a:r>
            <a:r>
              <a:rPr kumimoji="1" lang="en-US" altLang="zh-CN" sz="2000" b="1" dirty="0">
                <a:latin typeface="华文细黑" panose="02010600040101010101" pitchFamily="2" charset="-122"/>
                <a:ea typeface="华文细黑" panose="02010600040101010101" pitchFamily="2" charset="-122"/>
              </a:rPr>
              <a:t>3</a:t>
            </a:r>
            <a:r>
              <a:rPr kumimoji="1" lang="zh-CN" altLang="en-US" sz="2000" b="1" dirty="0">
                <a:latin typeface="华文细黑" panose="02010600040101010101" pitchFamily="2" charset="-122"/>
                <a:ea typeface="华文细黑" panose="02010600040101010101" pitchFamily="2" charset="-122"/>
              </a:rPr>
              <a:t>层）的</a:t>
            </a:r>
            <a:r>
              <a:rPr kumimoji="1" lang="zh-CN" altLang="en-US" sz="2000" b="1" dirty="0">
                <a:solidFill>
                  <a:srgbClr val="FF0000"/>
                </a:solidFill>
                <a:latin typeface="华文细黑" panose="02010600040101010101" pitchFamily="2" charset="-122"/>
                <a:ea typeface="华文细黑" panose="02010600040101010101" pitchFamily="2" charset="-122"/>
              </a:rPr>
              <a:t>分界线</a:t>
            </a:r>
            <a:r>
              <a:rPr kumimoji="1" lang="zh-CN" altLang="en-US" sz="2000" b="1" dirty="0">
                <a:latin typeface="华文细黑" panose="02010600040101010101" pitchFamily="2" charset="-122"/>
                <a:ea typeface="华文细黑" panose="02010600040101010101" pitchFamily="2" charset="-122"/>
              </a:rPr>
              <a:t>，它屏蔽通信子网的不同，使高层用户感觉不到通信子网的存在。它完成资源子网中两结点的直接逻辑通信，实现通信子网中端到端的透明传输。运输层信息的传送</a:t>
            </a:r>
            <a:r>
              <a:rPr kumimoji="1" lang="zh-CN" altLang="en-US" sz="2000" b="1" dirty="0">
                <a:solidFill>
                  <a:schemeClr val="tx2"/>
                </a:solidFill>
                <a:latin typeface="华文细黑" panose="02010600040101010101" pitchFamily="2" charset="-122"/>
                <a:ea typeface="华文细黑" panose="02010600040101010101" pitchFamily="2" charset="-122"/>
              </a:rPr>
              <a:t>单位是</a:t>
            </a:r>
            <a:r>
              <a:rPr kumimoji="1" lang="zh-CN" altLang="en-US" sz="2000" b="1" dirty="0">
                <a:solidFill>
                  <a:srgbClr val="FF0000"/>
                </a:solidFill>
                <a:latin typeface="华文细黑" panose="02010600040101010101" pitchFamily="2" charset="-122"/>
                <a:ea typeface="华文细黑" panose="02010600040101010101" pitchFamily="2" charset="-122"/>
              </a:rPr>
              <a:t>报文</a:t>
            </a:r>
            <a:r>
              <a:rPr kumimoji="1" lang="zh-CN" altLang="en-US" sz="2000" b="1" dirty="0">
                <a:latin typeface="华文细黑" panose="02010600040101010101" pitchFamily="2" charset="-122"/>
                <a:ea typeface="华文细黑" panose="02010600040101010101" pitchFamily="2" charset="-122"/>
              </a:rPr>
              <a:t>。传输层的基本功能是从会话层接收数据报文，并且在当所发送的报文较长时，在运输层先要把它分割成若干个</a:t>
            </a:r>
            <a:r>
              <a:rPr kumimoji="1" lang="zh-CN" altLang="en-US" sz="2000" b="1" dirty="0">
                <a:solidFill>
                  <a:srgbClr val="FF0000"/>
                </a:solidFill>
                <a:latin typeface="华文细黑" panose="02010600040101010101" pitchFamily="2" charset="-122"/>
                <a:ea typeface="华文细黑" panose="02010600040101010101" pitchFamily="2" charset="-122"/>
              </a:rPr>
              <a:t>报文分组</a:t>
            </a:r>
            <a:r>
              <a:rPr kumimoji="1" lang="zh-CN" altLang="en-US" sz="2000" b="1" dirty="0">
                <a:latin typeface="华文细黑" panose="02010600040101010101" pitchFamily="2" charset="-122"/>
                <a:ea typeface="华文细黑" panose="02010600040101010101" pitchFamily="2" charset="-122"/>
              </a:rPr>
              <a:t>，然后再交给它的下一层（即网络层）进行传输。另外，这一层还负责报文错误的确认和恢复，以确保信息的可靠传递。</a:t>
            </a:r>
            <a:endParaRPr kumimoji="1" lang="en-US" altLang="zh-CN" sz="2000" b="1" dirty="0">
              <a:latin typeface="华文细黑" pitchFamily="2" charset="-122"/>
              <a:ea typeface="华文细黑" pitchFamily="2" charset="-122"/>
            </a:endParaRPr>
          </a:p>
        </p:txBody>
      </p:sp>
      <p:sp>
        <p:nvSpPr>
          <p:cNvPr id="13" name="矩形 12"/>
          <p:cNvSpPr/>
          <p:nvPr/>
        </p:nvSpPr>
        <p:spPr>
          <a:xfrm>
            <a:off x="359531" y="1077704"/>
            <a:ext cx="8388933" cy="1631216"/>
          </a:xfrm>
          <a:prstGeom prst="rect">
            <a:avLst/>
          </a:prstGeom>
          <a:noFill/>
        </p:spPr>
        <p:txBody>
          <a:bodyPr wrap="square">
            <a:spAutoFit/>
          </a:bodyPr>
          <a:lstStyle/>
          <a:p>
            <a:pPr>
              <a:spcBef>
                <a:spcPts val="300"/>
              </a:spcBef>
              <a:spcAft>
                <a:spcPts val="300"/>
              </a:spcAft>
              <a:buFont typeface="Wingdings" pitchFamily="2" charset="2"/>
              <a:buChar char="ü"/>
              <a:defRPr/>
            </a:pPr>
            <a:r>
              <a:rPr lang="zh-CN" altLang="en-US" sz="2000" b="1" dirty="0">
                <a:solidFill>
                  <a:srgbClr val="0000FF"/>
                </a:solidFill>
                <a:latin typeface="华文细黑" pitchFamily="2" charset="-122"/>
                <a:ea typeface="华文细黑" pitchFamily="2" charset="-122"/>
                <a:cs typeface="Arial" pitchFamily="34" charset="0"/>
              </a:rPr>
              <a:t>网络层：</a:t>
            </a:r>
            <a:r>
              <a:rPr kumimoji="1" lang="zh-CN" altLang="en-US" sz="2000" b="1" dirty="0">
                <a:latin typeface="华文细黑" pitchFamily="2" charset="-122"/>
                <a:ea typeface="华文细黑" pitchFamily="2" charset="-122"/>
              </a:rPr>
              <a:t>网络层传送的数据单位是</a:t>
            </a:r>
            <a:r>
              <a:rPr kumimoji="1" lang="zh-CN" altLang="en-US" sz="2000" b="1" dirty="0">
                <a:solidFill>
                  <a:srgbClr val="FF0000"/>
                </a:solidFill>
                <a:latin typeface="华文细黑" pitchFamily="2" charset="-122"/>
                <a:ea typeface="华文细黑" pitchFamily="2" charset="-122"/>
              </a:rPr>
              <a:t>分组或包</a:t>
            </a:r>
            <a:r>
              <a:rPr kumimoji="1" lang="zh-CN" altLang="en-US" sz="2000" b="1" dirty="0">
                <a:latin typeface="华文细黑" pitchFamily="2" charset="-122"/>
                <a:ea typeface="华文细黑" pitchFamily="2" charset="-122"/>
              </a:rPr>
              <a:t>。在计算机网络中进行通信的两个计算机之间可能要经过许多个结点和链路，也可能还要经过好几个路由器所连接的通信子网。网络层的任务就是要</a:t>
            </a:r>
            <a:r>
              <a:rPr kumimoji="1" lang="zh-CN" altLang="en-US" sz="2000" b="1" dirty="0">
                <a:solidFill>
                  <a:srgbClr val="FF0000"/>
                </a:solidFill>
                <a:latin typeface="华文细黑" pitchFamily="2" charset="-122"/>
                <a:ea typeface="华文细黑" pitchFamily="2" charset="-122"/>
              </a:rPr>
              <a:t>选择最佳的路由</a:t>
            </a:r>
            <a:r>
              <a:rPr kumimoji="1" lang="zh-CN" altLang="en-US" sz="2000" b="1" dirty="0">
                <a:latin typeface="华文细黑" pitchFamily="2" charset="-122"/>
                <a:ea typeface="华文细黑" pitchFamily="2" charset="-122"/>
              </a:rPr>
              <a:t>，使发送站的运输层所传下来的报文能够正确无误地按照目的地址找到目的站，并交付给目的站的运输层。这就是网络层的路由选择功能。</a:t>
            </a:r>
            <a:endParaRPr kumimoji="1" lang="en-US" altLang="zh-CN" sz="2000" b="1" dirty="0">
              <a:latin typeface="华文细黑" pitchFamily="2" charset="-122"/>
              <a:ea typeface="华文细黑" pitchFamily="2" charset="-122"/>
            </a:endParaRPr>
          </a:p>
        </p:txBody>
      </p:sp>
    </p:spTree>
    <p:extLst>
      <p:ext uri="{BB962C8B-B14F-4D97-AF65-F5344CB8AC3E}">
        <p14:creationId xmlns:p14="http://schemas.microsoft.com/office/powerpoint/2010/main" val="264535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12.1</a:t>
            </a:r>
            <a:r>
              <a:rPr lang="zh-CN" altLang="en-US" dirty="0"/>
              <a:t>概述</a:t>
            </a:r>
          </a:p>
        </p:txBody>
      </p:sp>
      <p:sp>
        <p:nvSpPr>
          <p:cNvPr id="10" name="矩形 9"/>
          <p:cNvSpPr/>
          <p:nvPr/>
        </p:nvSpPr>
        <p:spPr>
          <a:xfrm>
            <a:off x="426368" y="1052736"/>
            <a:ext cx="8394104" cy="400110"/>
          </a:xfrm>
          <a:prstGeom prst="rect">
            <a:avLst/>
          </a:prstGeom>
          <a:noFill/>
        </p:spPr>
        <p:txBody>
          <a:bodyPr wrap="square">
            <a:spAutoFit/>
          </a:bodyPr>
          <a:lstStyle/>
          <a:p>
            <a:pPr>
              <a:spcBef>
                <a:spcPts val="300"/>
              </a:spcBef>
              <a:spcAft>
                <a:spcPts val="300"/>
              </a:spcAft>
              <a:buFont typeface="Wingdings" pitchFamily="2" charset="2"/>
              <a:buChar char="ü"/>
              <a:defRPr/>
            </a:pPr>
            <a:r>
              <a:rPr lang="zh-CN" altLang="en-US" sz="2000" b="1" dirty="0">
                <a:solidFill>
                  <a:srgbClr val="0000FF"/>
                </a:solidFill>
                <a:latin typeface="华文细黑" panose="02010600040101010101" pitchFamily="2" charset="-122"/>
                <a:ea typeface="华文细黑" panose="02010600040101010101" pitchFamily="2" charset="-122"/>
                <a:cs typeface="Arial" pitchFamily="34" charset="0"/>
              </a:rPr>
              <a:t>会话层：</a:t>
            </a:r>
            <a:r>
              <a:rPr kumimoji="1" lang="zh-CN" altLang="en-US" sz="2000" b="1" dirty="0">
                <a:latin typeface="华文细黑" panose="02010600040101010101" pitchFamily="2" charset="-122"/>
                <a:ea typeface="华文细黑" panose="02010600040101010101" pitchFamily="2" charset="-122"/>
              </a:rPr>
              <a:t>会话层对高层提供的服务主要是“管理会话”。</a:t>
            </a:r>
          </a:p>
        </p:txBody>
      </p:sp>
      <p:sp>
        <p:nvSpPr>
          <p:cNvPr id="11" name="矩形 10"/>
          <p:cNvSpPr/>
          <p:nvPr/>
        </p:nvSpPr>
        <p:spPr>
          <a:xfrm>
            <a:off x="424393" y="1556792"/>
            <a:ext cx="8352928" cy="1938992"/>
          </a:xfrm>
          <a:prstGeom prst="rect">
            <a:avLst/>
          </a:prstGeom>
          <a:noFill/>
        </p:spPr>
        <p:txBody>
          <a:bodyPr wrap="square">
            <a:spAutoFit/>
          </a:bodyPr>
          <a:lstStyle/>
          <a:p>
            <a:pPr>
              <a:spcBef>
                <a:spcPts val="300"/>
              </a:spcBef>
              <a:spcAft>
                <a:spcPts val="300"/>
              </a:spcAft>
              <a:buFont typeface="Wingdings" pitchFamily="2" charset="2"/>
              <a:buChar char="ü"/>
              <a:defRPr/>
            </a:pPr>
            <a:r>
              <a:rPr kumimoji="1" lang="zh-CN" altLang="en-US" sz="2000" b="1" dirty="0">
                <a:solidFill>
                  <a:srgbClr val="0000FF"/>
                </a:solidFill>
                <a:latin typeface="华文细黑" panose="02010600040101010101" pitchFamily="2" charset="-122"/>
                <a:ea typeface="华文细黑" panose="02010600040101010101" pitchFamily="2" charset="-122"/>
              </a:rPr>
              <a:t>表示层：</a:t>
            </a:r>
            <a:r>
              <a:rPr kumimoji="1" lang="zh-CN" altLang="en-US" sz="2000" b="1" dirty="0">
                <a:latin typeface="华文细黑" panose="02010600040101010101" pitchFamily="2" charset="-122"/>
                <a:ea typeface="华文细黑" panose="02010600040101010101" pitchFamily="2" charset="-122"/>
              </a:rPr>
              <a:t>在计算机与计算机的用户之间进行数据交换时，并非是随机的交换数据比特流，而是交换一些有具体意义的数据信息，这些数据信息有一定的表示格式，例如表示人名用字符型数据，表示货币数量用浮点数数据等等。表示层管理这些抽象数据结构，并且在计算机内部表示和网络的标准表示法之间进行转换，也即表示层关心的是数据传送的语义和语法两个方面的内容。</a:t>
            </a:r>
            <a:endParaRPr kumimoji="1" lang="en-US" altLang="zh-CN" sz="2000" b="1" dirty="0">
              <a:latin typeface="华文细黑" panose="02010600040101010101" pitchFamily="2" charset="-122"/>
              <a:ea typeface="华文细黑" panose="02010600040101010101" pitchFamily="2" charset="-122"/>
            </a:endParaRPr>
          </a:p>
        </p:txBody>
      </p:sp>
      <p:sp>
        <p:nvSpPr>
          <p:cNvPr id="12" name="矩形 11"/>
          <p:cNvSpPr/>
          <p:nvPr/>
        </p:nvSpPr>
        <p:spPr>
          <a:xfrm>
            <a:off x="387651" y="3573016"/>
            <a:ext cx="8424936" cy="1015663"/>
          </a:xfrm>
          <a:prstGeom prst="rect">
            <a:avLst/>
          </a:prstGeom>
          <a:noFill/>
        </p:spPr>
        <p:txBody>
          <a:bodyPr wrap="square">
            <a:spAutoFit/>
          </a:bodyPr>
          <a:lstStyle/>
          <a:p>
            <a:pPr>
              <a:spcBef>
                <a:spcPts val="300"/>
              </a:spcBef>
              <a:spcAft>
                <a:spcPts val="300"/>
              </a:spcAft>
              <a:buFont typeface="Wingdings" pitchFamily="2" charset="2"/>
              <a:buChar char="ü"/>
              <a:defRPr/>
            </a:pPr>
            <a:r>
              <a:rPr kumimoji="1" lang="zh-CN" altLang="en-US" sz="2000" b="1" dirty="0">
                <a:solidFill>
                  <a:srgbClr val="0000FF"/>
                </a:solidFill>
                <a:latin typeface="华文细黑" panose="02010600040101010101" pitchFamily="2" charset="-122"/>
                <a:ea typeface="华文细黑" panose="02010600040101010101" pitchFamily="2" charset="-122"/>
              </a:rPr>
              <a:t>应用层：</a:t>
            </a:r>
            <a:r>
              <a:rPr kumimoji="1" lang="zh-CN" altLang="en-US" sz="2000" b="1" dirty="0">
                <a:latin typeface="华文细黑" panose="02010600040101010101" pitchFamily="2" charset="-122"/>
                <a:ea typeface="华文细黑" panose="02010600040101010101" pitchFamily="2" charset="-122"/>
              </a:rPr>
              <a:t>应用层是</a:t>
            </a:r>
            <a:r>
              <a:rPr kumimoji="1" lang="en-US" altLang="zh-CN" sz="2000" b="1" dirty="0">
                <a:latin typeface="华文细黑" panose="02010600040101010101" pitchFamily="2" charset="-122"/>
                <a:ea typeface="华文细黑" panose="02010600040101010101" pitchFamily="2" charset="-122"/>
              </a:rPr>
              <a:t>OSI</a:t>
            </a:r>
            <a:r>
              <a:rPr kumimoji="1" lang="zh-CN" altLang="en-US" sz="2000" b="1" dirty="0">
                <a:latin typeface="华文细黑" panose="02010600040101010101" pitchFamily="2" charset="-122"/>
                <a:ea typeface="华文细黑" panose="02010600040101010101" pitchFamily="2" charset="-122"/>
              </a:rPr>
              <a:t>网络协议体系结构的最高层，是计算机网络与最终用户的界面，为网络用户之间的通信提供专用的程序。如文件传输、电子邮件、网络管理、远程登录等。</a:t>
            </a:r>
            <a:endParaRPr kumimoji="1" lang="en-US" altLang="zh-CN" sz="2000" b="1" dirty="0">
              <a:latin typeface="华文细黑" pitchFamily="2" charset="-122"/>
              <a:ea typeface="华文细黑" pitchFamily="2" charset="-122"/>
            </a:endParaRPr>
          </a:p>
        </p:txBody>
      </p:sp>
    </p:spTree>
    <p:extLst>
      <p:ext uri="{BB962C8B-B14F-4D97-AF65-F5344CB8AC3E}">
        <p14:creationId xmlns:p14="http://schemas.microsoft.com/office/powerpoint/2010/main" val="401036815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71271</TotalTime>
  <Words>4557</Words>
  <Application>Microsoft Office PowerPoint</Application>
  <PresentationFormat>全屏显示(4:3)</PresentationFormat>
  <Paragraphs>399</Paragraphs>
  <Slides>51</Slides>
  <Notes>7</Notes>
  <HiddenSlides>0</HiddenSlides>
  <MMClips>0</MMClips>
  <ScaleCrop>false</ScaleCrop>
  <HeadingPairs>
    <vt:vector size="4" baseType="variant">
      <vt:variant>
        <vt:lpstr>主题</vt:lpstr>
      </vt:variant>
      <vt:variant>
        <vt:i4>1</vt:i4>
      </vt:variant>
      <vt:variant>
        <vt:lpstr>幻灯片标题</vt:lpstr>
      </vt:variant>
      <vt:variant>
        <vt:i4>51</vt:i4>
      </vt:variant>
    </vt:vector>
  </HeadingPairs>
  <TitlesOfParts>
    <vt:vector size="52" baseType="lpstr">
      <vt:lpstr>聚合</vt:lpstr>
      <vt:lpstr>Java程序设计</vt:lpstr>
      <vt:lpstr>课程内容</vt:lpstr>
      <vt:lpstr>12.1概述</vt:lpstr>
      <vt:lpstr>12.1概述</vt:lpstr>
      <vt:lpstr>12.1概述</vt:lpstr>
      <vt:lpstr>12.1概述</vt:lpstr>
      <vt:lpstr>12.1概述</vt:lpstr>
      <vt:lpstr>12.1概述</vt:lpstr>
      <vt:lpstr>12.1概述</vt:lpstr>
      <vt:lpstr>12.1概述</vt:lpstr>
      <vt:lpstr>12.1概述</vt:lpstr>
      <vt:lpstr>12.1概述</vt:lpstr>
      <vt:lpstr>12.1概述</vt:lpstr>
      <vt:lpstr>12.1概述</vt:lpstr>
      <vt:lpstr>12.1概述</vt:lpstr>
      <vt:lpstr>12.1概述</vt:lpstr>
      <vt:lpstr>12.1概述</vt:lpstr>
      <vt:lpstr>12.1概述</vt:lpstr>
      <vt:lpstr>12.1概述</vt:lpstr>
      <vt:lpstr>12.1概述</vt:lpstr>
      <vt:lpstr>12.2 使用IntetAddress</vt:lpstr>
      <vt:lpstr>12.2 使用IntetAddress</vt:lpstr>
      <vt:lpstr>12.2 使用IntetAddress</vt:lpstr>
      <vt:lpstr>12.3 统一资源定位器</vt:lpstr>
      <vt:lpstr>12.3 统一资源定位器</vt:lpstr>
      <vt:lpstr>12.3 统一资源定位器</vt:lpstr>
      <vt:lpstr>12.3 统一资源定位器</vt:lpstr>
      <vt:lpstr>12.3 统一资源定位器</vt:lpstr>
      <vt:lpstr>12.3 统一资源定位器</vt:lpstr>
      <vt:lpstr>12.3 统一资源定位器</vt:lpstr>
      <vt:lpstr>12.3 统一资源定位器</vt:lpstr>
      <vt:lpstr>12.3 统一资源定位器</vt:lpstr>
      <vt:lpstr>12.3 统一资源定位器</vt:lpstr>
      <vt:lpstr>12.4 Socket接口</vt:lpstr>
      <vt:lpstr>12.4 Socket接口</vt:lpstr>
      <vt:lpstr>12.4 Socket接口</vt:lpstr>
      <vt:lpstr>12.4 Socket接口</vt:lpstr>
      <vt:lpstr>12.4 Socket接口</vt:lpstr>
      <vt:lpstr>12.4 Socket接口</vt:lpstr>
      <vt:lpstr>12.4 Socket接口</vt:lpstr>
      <vt:lpstr>12.4 Socket接口</vt:lpstr>
      <vt:lpstr>12.4 Socket接口</vt:lpstr>
      <vt:lpstr>12.4 Socket接口</vt:lpstr>
      <vt:lpstr>12.5 综合实例</vt:lpstr>
      <vt:lpstr>12.5 综合实例</vt:lpstr>
      <vt:lpstr>12.5 综合实例</vt:lpstr>
      <vt:lpstr>12.5 综合实例</vt:lpstr>
      <vt:lpstr>12.5 综合实例</vt:lpstr>
      <vt:lpstr>12.5 综合实例</vt:lpstr>
      <vt:lpstr>12.5 综合实例</vt:lpstr>
      <vt:lpstr>12.5 综合实例</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fanchao meng</cp:lastModifiedBy>
  <cp:revision>1049</cp:revision>
  <dcterms:created xsi:type="dcterms:W3CDTF">2010-11-29T01:45:49Z</dcterms:created>
  <dcterms:modified xsi:type="dcterms:W3CDTF">2019-10-21T02:04:07Z</dcterms:modified>
</cp:coreProperties>
</file>