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2" r:id="rId1"/>
  </p:sldMasterIdLst>
  <p:notesMasterIdLst>
    <p:notesMasterId r:id="rId52"/>
  </p:notesMasterIdLst>
  <p:handoutMasterIdLst>
    <p:handoutMasterId r:id="rId53"/>
  </p:handoutMasterIdLst>
  <p:sldIdLst>
    <p:sldId id="479" r:id="rId2"/>
    <p:sldId id="579" r:id="rId3"/>
    <p:sldId id="618" r:id="rId4"/>
    <p:sldId id="624" r:id="rId5"/>
    <p:sldId id="626" r:id="rId6"/>
    <p:sldId id="625" r:id="rId7"/>
    <p:sldId id="576" r:id="rId8"/>
    <p:sldId id="574" r:id="rId9"/>
    <p:sldId id="581" r:id="rId10"/>
    <p:sldId id="580" r:id="rId11"/>
    <p:sldId id="629" r:id="rId12"/>
    <p:sldId id="630" r:id="rId13"/>
    <p:sldId id="591" r:id="rId14"/>
    <p:sldId id="592" r:id="rId15"/>
    <p:sldId id="584" r:id="rId16"/>
    <p:sldId id="586" r:id="rId17"/>
    <p:sldId id="631" r:id="rId18"/>
    <p:sldId id="587" r:id="rId19"/>
    <p:sldId id="596" r:id="rId20"/>
    <p:sldId id="597" r:id="rId21"/>
    <p:sldId id="594" r:id="rId22"/>
    <p:sldId id="595" r:id="rId23"/>
    <p:sldId id="593" r:id="rId24"/>
    <p:sldId id="590" r:id="rId25"/>
    <p:sldId id="599" r:id="rId26"/>
    <p:sldId id="598" r:id="rId27"/>
    <p:sldId id="600" r:id="rId28"/>
    <p:sldId id="603" r:id="rId29"/>
    <p:sldId id="601" r:id="rId30"/>
    <p:sldId id="602" r:id="rId31"/>
    <p:sldId id="604" r:id="rId32"/>
    <p:sldId id="627" r:id="rId33"/>
    <p:sldId id="628" r:id="rId34"/>
    <p:sldId id="605" r:id="rId35"/>
    <p:sldId id="607" r:id="rId36"/>
    <p:sldId id="606" r:id="rId37"/>
    <p:sldId id="608" r:id="rId38"/>
    <p:sldId id="632" r:id="rId39"/>
    <p:sldId id="633" r:id="rId40"/>
    <p:sldId id="634" r:id="rId41"/>
    <p:sldId id="609" r:id="rId42"/>
    <p:sldId id="610" r:id="rId43"/>
    <p:sldId id="611" r:id="rId44"/>
    <p:sldId id="612" r:id="rId45"/>
    <p:sldId id="613" r:id="rId46"/>
    <p:sldId id="635" r:id="rId47"/>
    <p:sldId id="614" r:id="rId48"/>
    <p:sldId id="616" r:id="rId49"/>
    <p:sldId id="617" r:id="rId50"/>
    <p:sldId id="512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ern="1200">
        <a:solidFill>
          <a:srgbClr val="FF0000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FF0000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FF0000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FF0000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FF0000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FF0000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FF0000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FF0000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FF0000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6699FF"/>
    <a:srgbClr val="D4D4F4"/>
    <a:srgbClr val="008080"/>
    <a:srgbClr val="3366CC"/>
    <a:srgbClr val="00CCFF"/>
    <a:srgbClr val="CC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87471" autoAdjust="0"/>
  </p:normalViewPr>
  <p:slideViewPr>
    <p:cSldViewPr>
      <p:cViewPr varScale="1">
        <p:scale>
          <a:sx n="101" d="100"/>
          <a:sy n="101" d="100"/>
        </p:scale>
        <p:origin x="211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4315D3C-2B00-414F-85B6-5BD03AABA4C7}" type="datetimeFigureOut">
              <a:rPr lang="zh-CN" altLang="en-US"/>
              <a:pPr>
                <a:defRPr/>
              </a:pPr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C9C0EE-9F3B-4191-BB39-2F1274F8CD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1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AE64C0D-40CC-488E-B4F8-E1A1B4F4AF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049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1F4D30C-41CE-4A49-827D-8FBCA66B9938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骆驼式命名法（</a:t>
            </a:r>
            <a:r>
              <a:rPr lang="en-US" altLang="zh-CN" sz="1200" dirty="0" smtClean="0"/>
              <a:t>Camel-Case</a:t>
            </a:r>
            <a:r>
              <a:rPr lang="zh-CN" altLang="en-US" sz="1200" dirty="0" smtClean="0"/>
              <a:t>）一词来自 </a:t>
            </a:r>
            <a:r>
              <a:rPr lang="en-US" altLang="zh-CN" sz="1200" dirty="0" smtClean="0"/>
              <a:t>Perl </a:t>
            </a:r>
            <a:r>
              <a:rPr lang="zh-CN" altLang="en-US" sz="1200" dirty="0" smtClean="0"/>
              <a:t>语言中普遍使用的大小写混合格式，而 </a:t>
            </a:r>
            <a:r>
              <a:rPr lang="en-US" altLang="zh-CN" sz="1200" dirty="0" smtClean="0"/>
              <a:t>Larry Wall </a:t>
            </a:r>
            <a:r>
              <a:rPr lang="zh-CN" altLang="en-US" sz="1200" dirty="0" smtClean="0"/>
              <a:t>等人所著的畅销书</a:t>
            </a:r>
            <a:r>
              <a:rPr lang="en-US" altLang="zh-CN" sz="1200" dirty="0" smtClean="0"/>
              <a:t>《Programming Perl》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O‘Reilly </a:t>
            </a:r>
            <a:r>
              <a:rPr lang="zh-CN" altLang="en-US" sz="1200" dirty="0" smtClean="0"/>
              <a:t>出版）的封面图片正是一匹骆驼。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64C0D-40CC-488E-B4F8-E1A1B4F4AF5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72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骆驼式命名法（</a:t>
            </a:r>
            <a:r>
              <a:rPr lang="en-US" altLang="zh-CN" sz="1200" dirty="0" smtClean="0"/>
              <a:t>Camel-Case</a:t>
            </a:r>
            <a:r>
              <a:rPr lang="zh-CN" altLang="en-US" sz="1200" dirty="0" smtClean="0"/>
              <a:t>）一词来自 </a:t>
            </a:r>
            <a:r>
              <a:rPr lang="en-US" altLang="zh-CN" sz="1200" dirty="0" smtClean="0"/>
              <a:t>Perl </a:t>
            </a:r>
            <a:r>
              <a:rPr lang="zh-CN" altLang="en-US" sz="1200" dirty="0" smtClean="0"/>
              <a:t>语言中普遍使用的大小写混合格式，而 </a:t>
            </a:r>
            <a:r>
              <a:rPr lang="en-US" altLang="zh-CN" sz="1200" dirty="0" smtClean="0"/>
              <a:t>Larry Wall </a:t>
            </a:r>
            <a:r>
              <a:rPr lang="zh-CN" altLang="en-US" sz="1200" dirty="0" smtClean="0"/>
              <a:t>等人所著的畅销书</a:t>
            </a:r>
            <a:r>
              <a:rPr lang="en-US" altLang="zh-CN" sz="1200" dirty="0" smtClean="0"/>
              <a:t>《Programming Perl》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O‘Reilly </a:t>
            </a:r>
            <a:r>
              <a:rPr lang="zh-CN" altLang="en-US" sz="1200" dirty="0" smtClean="0"/>
              <a:t>出版）的封面图片正是一匹骆驼。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64C0D-40CC-488E-B4F8-E1A1B4F4AF5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9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9835-B615-4C51-81A4-8D4D79D2A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9912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7A287-3E96-4060-B9F6-469664519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951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fld id="{2D333561-7446-4AE0-ABCB-8461EC3768A7}" type="slidenum">
              <a:rPr lang="en-US" altLang="zh-CN"/>
              <a:pPr eaLnBrk="0" hangingPunct="0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8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327660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基础语法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Basic Grammar Knowledge of Java Language</a:t>
            </a:r>
            <a:endParaRPr lang="zh-CN" altLang="en-US" sz="1100" u="non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85" y="990600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52575"/>
            <a:ext cx="7772400" cy="4648200"/>
          </a:xfrm>
        </p:spPr>
        <p:txBody>
          <a:bodyPr/>
          <a:lstStyle/>
          <a:p>
            <a:pPr marL="342900" lvl="1" indent="-342900" eaLnBrk="1" hangingPunct="1">
              <a:buSzPct val="85000"/>
              <a:buFont typeface="ZapfDingbats" pitchFamily="82" charset="2"/>
              <a:buChar char="r"/>
            </a:pPr>
            <a:r>
              <a:rPr lang="zh-CN" altLang="en-US" sz="3200" dirty="0"/>
              <a:t>合法的标识符</a:t>
            </a:r>
          </a:p>
          <a:p>
            <a:pPr lvl="1" eaLnBrk="1" hangingPunct="1"/>
            <a:r>
              <a:rPr lang="en-US" altLang="zh-CN" sz="2800" dirty="0" smtClean="0"/>
              <a:t>identifier      </a:t>
            </a:r>
            <a:r>
              <a:rPr lang="en-US" altLang="zh-CN" sz="2800" dirty="0" err="1"/>
              <a:t>userName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User_Name</a:t>
            </a:r>
            <a:r>
              <a:rPr lang="en-US" altLang="zh-CN" sz="2800" dirty="0"/>
              <a:t>  _</a:t>
            </a:r>
            <a:r>
              <a:rPr lang="en-US" altLang="zh-CN" sz="2800" dirty="0" err="1"/>
              <a:t>sys_val</a:t>
            </a:r>
            <a:r>
              <a:rPr lang="en-US" altLang="zh-CN" sz="2800" dirty="0"/>
              <a:t>   $change</a:t>
            </a:r>
          </a:p>
          <a:p>
            <a:pPr marL="342900" lvl="1" indent="-342900" eaLnBrk="1" hangingPunct="1">
              <a:buSzPct val="85000"/>
              <a:buFont typeface="ZapfDingbats" pitchFamily="82" charset="2"/>
              <a:buChar char="r"/>
            </a:pPr>
            <a:r>
              <a:rPr lang="zh-CN" altLang="en-US" sz="3200" dirty="0">
                <a:cs typeface="+mn-cs"/>
              </a:rPr>
              <a:t>不合法的标识符</a:t>
            </a:r>
          </a:p>
          <a:p>
            <a:pPr lvl="1" eaLnBrk="1" hangingPunct="1"/>
            <a:r>
              <a:rPr lang="en-US" altLang="zh-CN" sz="2800" dirty="0"/>
              <a:t>2mail	</a:t>
            </a:r>
            <a:r>
              <a:rPr lang="en-US" altLang="zh-CN" sz="2800" dirty="0" smtClean="0"/>
              <a:t>room# class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09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标识符命名规范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匈牙利</a:t>
            </a:r>
            <a:r>
              <a:rPr lang="zh-CN" altLang="en-US" dirty="0" smtClean="0"/>
              <a:t>命名法：在</a:t>
            </a:r>
            <a:r>
              <a:rPr lang="zh-CN" altLang="en-US" dirty="0"/>
              <a:t>变量前面加上有意义的前缀，就可以让程序员一眼看出变量的类型及相应的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lvl="1"/>
            <a:r>
              <a:rPr lang="en-US" altLang="zh-CN" dirty="0" err="1"/>
              <a:t>fFileExist</a:t>
            </a:r>
            <a:r>
              <a:rPr lang="zh-CN" altLang="en-US" dirty="0"/>
              <a:t>，</a:t>
            </a:r>
            <a:r>
              <a:rPr lang="zh-CN" altLang="en-US" dirty="0" smtClean="0"/>
              <a:t>表明一</a:t>
            </a:r>
            <a:r>
              <a:rPr lang="zh-CN" altLang="en-US" dirty="0"/>
              <a:t>个</a:t>
            </a:r>
            <a:r>
              <a:rPr lang="en-US" altLang="zh-CN" dirty="0"/>
              <a:t>bool</a:t>
            </a:r>
            <a:r>
              <a:rPr lang="zh-CN" altLang="en-US" dirty="0"/>
              <a:t>值，表示文件是否存在；</a:t>
            </a:r>
          </a:p>
          <a:p>
            <a:pPr lvl="1"/>
            <a:r>
              <a:rPr lang="zh-CN" altLang="en-US" dirty="0"/>
              <a:t>强类型检查语言如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中，</a:t>
            </a:r>
            <a:r>
              <a:rPr lang="en-US" altLang="zh-CN" dirty="0"/>
              <a:t>if()</a:t>
            </a:r>
            <a:r>
              <a:rPr lang="zh-CN" altLang="en-US" dirty="0"/>
              <a:t>语句只能接受</a:t>
            </a:r>
            <a:r>
              <a:rPr lang="en-US" altLang="zh-CN" dirty="0"/>
              <a:t>bool</a:t>
            </a:r>
            <a:r>
              <a:rPr lang="zh-CN" altLang="en-US" dirty="0"/>
              <a:t>值的表达式，这样就大大地防止了以上问题的发生。</a:t>
            </a:r>
          </a:p>
          <a:p>
            <a:pPr lvl="1"/>
            <a:r>
              <a:rPr lang="zh-CN" altLang="en-US" dirty="0"/>
              <a:t>在这样的语言中，前缀就不是很必要的，匈牙利命名法则不适用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739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标识符命名规范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驼峰</a:t>
            </a:r>
            <a:r>
              <a:rPr lang="zh-CN" altLang="en-US" sz="3200" dirty="0" smtClean="0"/>
              <a:t>命名法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类</a:t>
            </a:r>
            <a:r>
              <a:rPr lang="zh-CN" altLang="en-US" sz="2800" dirty="0" smtClean="0"/>
              <a:t>名单词首字母均大写，如</a:t>
            </a:r>
            <a:r>
              <a:rPr lang="en-US" altLang="zh-CN" sz="2800" dirty="0" err="1" smtClean="0"/>
              <a:t>CalCircleArea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变量和</a:t>
            </a:r>
            <a:r>
              <a:rPr lang="zh-CN" altLang="en-US" sz="2800" dirty="0" smtClean="0"/>
              <a:t>方法：第一</a:t>
            </a:r>
            <a:r>
              <a:rPr lang="zh-CN" altLang="en-US" sz="2800" dirty="0"/>
              <a:t>个单词以小写字母开始</a:t>
            </a:r>
            <a:r>
              <a:rPr lang="zh-CN" altLang="en-US" sz="2800" dirty="0" smtClean="0"/>
              <a:t>；第二</a:t>
            </a:r>
            <a:r>
              <a:rPr lang="zh-CN" altLang="en-US" sz="2800" dirty="0"/>
              <a:t>个单词的首字母大写或每一个单词的首字母都采用</a:t>
            </a:r>
            <a:r>
              <a:rPr lang="zh-CN" altLang="en-US" sz="2800" dirty="0" smtClean="0"/>
              <a:t>大写字母。</a:t>
            </a:r>
            <a:endParaRPr lang="zh-CN" altLang="en-US" sz="2800" dirty="0"/>
          </a:p>
          <a:p>
            <a:pPr lvl="2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studentNo</a:t>
            </a:r>
            <a:r>
              <a:rPr lang="zh-CN" altLang="en-US" sz="2400" dirty="0"/>
              <a:t>；</a:t>
            </a:r>
          </a:p>
          <a:p>
            <a:pPr lvl="2"/>
            <a:r>
              <a:rPr lang="en-US" altLang="zh-CN" sz="2400" dirty="0" err="1">
                <a:solidFill>
                  <a:srgbClr val="0000FF"/>
                </a:solidFill>
              </a:rPr>
              <a:t>printEmployeePaychecks</a:t>
            </a:r>
            <a:r>
              <a:rPr lang="en-US" altLang="zh-CN" sz="2400" dirty="0"/>
              <a:t>()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800" dirty="0" smtClean="0"/>
              <a:t>常量：所有字母均大写。</a:t>
            </a:r>
            <a:endParaRPr lang="en-US" altLang="zh-CN" sz="2800" dirty="0" smtClean="0"/>
          </a:p>
          <a:p>
            <a:pPr lvl="2"/>
            <a:r>
              <a:rPr lang="en-US" altLang="zh-CN" sz="2400" dirty="0" smtClean="0"/>
              <a:t>final float </a:t>
            </a:r>
            <a:r>
              <a:rPr lang="en-US" altLang="zh-CN" sz="2400" dirty="0" smtClean="0">
                <a:solidFill>
                  <a:srgbClr val="0000FF"/>
                </a:solidFill>
              </a:rPr>
              <a:t>PI</a:t>
            </a:r>
            <a:r>
              <a:rPr lang="en-US" altLang="zh-CN" sz="2400" dirty="0" smtClean="0"/>
              <a:t> = 3.1415</a:t>
            </a:r>
            <a:r>
              <a:rPr lang="zh-CN" altLang="en-US" sz="2400" dirty="0" smtClean="0"/>
              <a:t>；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73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 smtClean="0"/>
              <a:t>数据类型</a:t>
            </a:r>
            <a:endParaRPr lang="zh-CN" altLang="en-US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5" name="文本框 4"/>
          <p:cNvSpPr txBox="1">
            <a:spLocks noChangeArrowheads="1"/>
          </p:cNvSpPr>
          <p:nvPr/>
        </p:nvSpPr>
        <p:spPr bwMode="auto">
          <a:xfrm>
            <a:off x="2374900" y="3068638"/>
            <a:ext cx="1223963" cy="360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基本类型</a:t>
            </a:r>
          </a:p>
        </p:txBody>
      </p:sp>
      <p:sp>
        <p:nvSpPr>
          <p:cNvPr id="76" name="文本框 5"/>
          <p:cNvSpPr txBox="1">
            <a:spLocks noChangeArrowheads="1"/>
          </p:cNvSpPr>
          <p:nvPr/>
        </p:nvSpPr>
        <p:spPr bwMode="auto">
          <a:xfrm>
            <a:off x="4284663" y="4148138"/>
            <a:ext cx="1223962" cy="360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逻辑类型</a:t>
            </a:r>
          </a:p>
        </p:txBody>
      </p:sp>
      <p:sp>
        <p:nvSpPr>
          <p:cNvPr id="77" name="文本框 6"/>
          <p:cNvSpPr txBox="1">
            <a:spLocks noChangeArrowheads="1"/>
          </p:cNvSpPr>
          <p:nvPr/>
        </p:nvSpPr>
        <p:spPr bwMode="auto">
          <a:xfrm>
            <a:off x="6781800" y="1341438"/>
            <a:ext cx="1223962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78" name="文本框 7"/>
          <p:cNvSpPr txBox="1">
            <a:spLocks noChangeArrowheads="1"/>
          </p:cNvSpPr>
          <p:nvPr/>
        </p:nvSpPr>
        <p:spPr bwMode="auto">
          <a:xfrm>
            <a:off x="6781800" y="1747838"/>
            <a:ext cx="1223962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short</a:t>
            </a:r>
          </a:p>
        </p:txBody>
      </p:sp>
      <p:sp>
        <p:nvSpPr>
          <p:cNvPr id="79" name="文本框 8"/>
          <p:cNvSpPr txBox="1">
            <a:spLocks noChangeArrowheads="1"/>
          </p:cNvSpPr>
          <p:nvPr/>
        </p:nvSpPr>
        <p:spPr bwMode="auto">
          <a:xfrm>
            <a:off x="6781800" y="2143125"/>
            <a:ext cx="1223962" cy="360363"/>
          </a:xfrm>
          <a:prstGeom prst="rect">
            <a:avLst/>
          </a:prstGeom>
          <a:solidFill>
            <a:srgbClr val="DDDDDD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80" name="文本框 9"/>
          <p:cNvSpPr txBox="1">
            <a:spLocks noChangeArrowheads="1"/>
          </p:cNvSpPr>
          <p:nvPr/>
        </p:nvSpPr>
        <p:spPr bwMode="auto">
          <a:xfrm>
            <a:off x="6781800" y="2540000"/>
            <a:ext cx="1223962" cy="360363"/>
          </a:xfrm>
          <a:prstGeom prst="rect">
            <a:avLst/>
          </a:prstGeom>
          <a:solidFill>
            <a:srgbClr val="DDDDDD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long</a:t>
            </a:r>
          </a:p>
        </p:txBody>
      </p:sp>
      <p:sp>
        <p:nvSpPr>
          <p:cNvPr id="81" name="文本框 10"/>
          <p:cNvSpPr txBox="1">
            <a:spLocks noChangeArrowheads="1"/>
          </p:cNvSpPr>
          <p:nvPr/>
        </p:nvSpPr>
        <p:spPr bwMode="auto">
          <a:xfrm>
            <a:off x="4283075" y="1952625"/>
            <a:ext cx="1223963" cy="3603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整数类型</a:t>
            </a:r>
          </a:p>
        </p:txBody>
      </p:sp>
      <p:sp>
        <p:nvSpPr>
          <p:cNvPr id="82" name="文本框 11"/>
          <p:cNvSpPr txBox="1">
            <a:spLocks noChangeArrowheads="1"/>
          </p:cNvSpPr>
          <p:nvPr/>
        </p:nvSpPr>
        <p:spPr bwMode="auto">
          <a:xfrm>
            <a:off x="4283075" y="3548063"/>
            <a:ext cx="1223963" cy="360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浮点类型</a:t>
            </a:r>
          </a:p>
        </p:txBody>
      </p:sp>
      <p:sp>
        <p:nvSpPr>
          <p:cNvPr id="83" name="文本框 12"/>
          <p:cNvSpPr txBox="1">
            <a:spLocks noChangeArrowheads="1"/>
          </p:cNvSpPr>
          <p:nvPr/>
        </p:nvSpPr>
        <p:spPr bwMode="auto">
          <a:xfrm>
            <a:off x="6781800" y="3332163"/>
            <a:ext cx="1223962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84" name="文本框 13"/>
          <p:cNvSpPr txBox="1">
            <a:spLocks noChangeArrowheads="1"/>
          </p:cNvSpPr>
          <p:nvPr/>
        </p:nvSpPr>
        <p:spPr bwMode="auto">
          <a:xfrm>
            <a:off x="6781800" y="3738563"/>
            <a:ext cx="1223962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85" name="文本框 14"/>
          <p:cNvSpPr txBox="1">
            <a:spLocks noChangeArrowheads="1"/>
          </p:cNvSpPr>
          <p:nvPr/>
        </p:nvSpPr>
        <p:spPr bwMode="auto">
          <a:xfrm>
            <a:off x="6781800" y="2935288"/>
            <a:ext cx="1223962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char</a:t>
            </a:r>
          </a:p>
        </p:txBody>
      </p:sp>
      <p:cxnSp>
        <p:nvCxnSpPr>
          <p:cNvPr id="86" name="自选图形 15"/>
          <p:cNvCxnSpPr>
            <a:cxnSpLocks noChangeShapeType="1"/>
            <a:stCxn id="75" idx="3"/>
            <a:endCxn id="81" idx="1"/>
          </p:cNvCxnSpPr>
          <p:nvPr/>
        </p:nvCxnSpPr>
        <p:spPr bwMode="auto">
          <a:xfrm flipV="1">
            <a:off x="3598863" y="2133600"/>
            <a:ext cx="684212" cy="1116013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自选图形 16"/>
          <p:cNvCxnSpPr>
            <a:cxnSpLocks noChangeShapeType="1"/>
            <a:stCxn id="75" idx="3"/>
            <a:endCxn id="82" idx="1"/>
          </p:cNvCxnSpPr>
          <p:nvPr/>
        </p:nvCxnSpPr>
        <p:spPr bwMode="auto">
          <a:xfrm>
            <a:off x="3598863" y="3249613"/>
            <a:ext cx="684212" cy="479425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自选图形 17"/>
          <p:cNvCxnSpPr>
            <a:cxnSpLocks noChangeShapeType="1"/>
            <a:stCxn id="81" idx="3"/>
            <a:endCxn id="77" idx="1"/>
          </p:cNvCxnSpPr>
          <p:nvPr/>
        </p:nvCxnSpPr>
        <p:spPr bwMode="auto">
          <a:xfrm flipV="1">
            <a:off x="5507038" y="1521619"/>
            <a:ext cx="1274762" cy="611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自选图形 18"/>
          <p:cNvCxnSpPr>
            <a:cxnSpLocks noChangeShapeType="1"/>
            <a:stCxn id="81" idx="3"/>
            <a:endCxn id="78" idx="1"/>
          </p:cNvCxnSpPr>
          <p:nvPr/>
        </p:nvCxnSpPr>
        <p:spPr bwMode="auto">
          <a:xfrm flipV="1">
            <a:off x="5507038" y="1928019"/>
            <a:ext cx="1274762" cy="2047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自选图形 19"/>
          <p:cNvCxnSpPr>
            <a:cxnSpLocks noChangeShapeType="1"/>
            <a:stCxn id="81" idx="3"/>
            <a:endCxn id="79" idx="1"/>
          </p:cNvCxnSpPr>
          <p:nvPr/>
        </p:nvCxnSpPr>
        <p:spPr bwMode="auto">
          <a:xfrm>
            <a:off x="5507038" y="2132807"/>
            <a:ext cx="1274762" cy="190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自选图形 20"/>
          <p:cNvCxnSpPr>
            <a:cxnSpLocks noChangeShapeType="1"/>
            <a:stCxn id="81" idx="3"/>
            <a:endCxn id="80" idx="1"/>
          </p:cNvCxnSpPr>
          <p:nvPr/>
        </p:nvCxnSpPr>
        <p:spPr bwMode="auto">
          <a:xfrm>
            <a:off x="5507038" y="2132807"/>
            <a:ext cx="1274762" cy="587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自选图形 21"/>
          <p:cNvCxnSpPr>
            <a:cxnSpLocks noChangeShapeType="1"/>
            <a:stCxn id="82" idx="3"/>
            <a:endCxn id="83" idx="1"/>
          </p:cNvCxnSpPr>
          <p:nvPr/>
        </p:nvCxnSpPr>
        <p:spPr bwMode="auto">
          <a:xfrm flipV="1">
            <a:off x="5507038" y="3512344"/>
            <a:ext cx="1274762" cy="215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自选图形 22"/>
          <p:cNvCxnSpPr>
            <a:cxnSpLocks noChangeShapeType="1"/>
            <a:stCxn id="82" idx="3"/>
            <a:endCxn id="84" idx="1"/>
          </p:cNvCxnSpPr>
          <p:nvPr/>
        </p:nvCxnSpPr>
        <p:spPr bwMode="auto">
          <a:xfrm>
            <a:off x="5507038" y="3728244"/>
            <a:ext cx="1274762" cy="190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自选图形 23"/>
          <p:cNvCxnSpPr>
            <a:cxnSpLocks noChangeShapeType="1"/>
            <a:stCxn id="75" idx="3"/>
            <a:endCxn id="76" idx="1"/>
          </p:cNvCxnSpPr>
          <p:nvPr/>
        </p:nvCxnSpPr>
        <p:spPr bwMode="auto">
          <a:xfrm>
            <a:off x="3598863" y="3249613"/>
            <a:ext cx="685800" cy="1079500"/>
          </a:xfrm>
          <a:prstGeom prst="bentConnector3">
            <a:avLst>
              <a:gd name="adj1" fmla="val 49769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文本框 24"/>
          <p:cNvSpPr txBox="1">
            <a:spLocks noChangeArrowheads="1"/>
          </p:cNvSpPr>
          <p:nvPr/>
        </p:nvSpPr>
        <p:spPr bwMode="auto">
          <a:xfrm>
            <a:off x="2374900" y="5084763"/>
            <a:ext cx="1223963" cy="360362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引用类型</a:t>
            </a:r>
          </a:p>
        </p:txBody>
      </p:sp>
      <p:sp>
        <p:nvSpPr>
          <p:cNvPr id="96" name="文本框 25"/>
          <p:cNvSpPr txBox="1">
            <a:spLocks noChangeArrowheads="1"/>
          </p:cNvSpPr>
          <p:nvPr/>
        </p:nvSpPr>
        <p:spPr bwMode="auto">
          <a:xfrm>
            <a:off x="4283075" y="4652963"/>
            <a:ext cx="2117724" cy="360362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类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(class)</a:t>
            </a:r>
          </a:p>
        </p:txBody>
      </p:sp>
      <p:sp>
        <p:nvSpPr>
          <p:cNvPr id="97" name="文本框 26"/>
          <p:cNvSpPr txBox="1">
            <a:spLocks noChangeArrowheads="1"/>
          </p:cNvSpPr>
          <p:nvPr/>
        </p:nvSpPr>
        <p:spPr bwMode="auto">
          <a:xfrm>
            <a:off x="4283074" y="5084763"/>
            <a:ext cx="2117725" cy="360362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接口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(interface)</a:t>
            </a:r>
          </a:p>
        </p:txBody>
      </p:sp>
      <p:sp>
        <p:nvSpPr>
          <p:cNvPr id="98" name="文本框 27"/>
          <p:cNvSpPr txBox="1">
            <a:spLocks noChangeArrowheads="1"/>
          </p:cNvSpPr>
          <p:nvPr/>
        </p:nvSpPr>
        <p:spPr bwMode="auto">
          <a:xfrm>
            <a:off x="4283075" y="5516563"/>
            <a:ext cx="2117724" cy="360362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数组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(array)</a:t>
            </a:r>
          </a:p>
        </p:txBody>
      </p:sp>
      <p:cxnSp>
        <p:nvCxnSpPr>
          <p:cNvPr id="99" name="自选图形 28"/>
          <p:cNvCxnSpPr>
            <a:cxnSpLocks noChangeShapeType="1"/>
            <a:endCxn id="96" idx="1"/>
          </p:cNvCxnSpPr>
          <p:nvPr/>
        </p:nvCxnSpPr>
        <p:spPr bwMode="auto">
          <a:xfrm flipV="1">
            <a:off x="3598863" y="4833144"/>
            <a:ext cx="684212" cy="43259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自选图形 29"/>
          <p:cNvCxnSpPr>
            <a:cxnSpLocks noChangeShapeType="1"/>
            <a:endCxn id="97" idx="1"/>
          </p:cNvCxnSpPr>
          <p:nvPr/>
        </p:nvCxnSpPr>
        <p:spPr bwMode="auto">
          <a:xfrm flipV="1">
            <a:off x="3598863" y="5264944"/>
            <a:ext cx="684211" cy="794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自选图形 30"/>
          <p:cNvCxnSpPr>
            <a:cxnSpLocks noChangeShapeType="1"/>
            <a:endCxn id="98" idx="1"/>
          </p:cNvCxnSpPr>
          <p:nvPr/>
        </p:nvCxnSpPr>
        <p:spPr bwMode="auto">
          <a:xfrm>
            <a:off x="3598863" y="5265738"/>
            <a:ext cx="684212" cy="43100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文本框 31"/>
          <p:cNvSpPr txBox="1">
            <a:spLocks noChangeArrowheads="1"/>
          </p:cNvSpPr>
          <p:nvPr/>
        </p:nvSpPr>
        <p:spPr bwMode="auto">
          <a:xfrm>
            <a:off x="6781800" y="4148138"/>
            <a:ext cx="1223962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boolean</a:t>
            </a:r>
          </a:p>
        </p:txBody>
      </p:sp>
      <p:cxnSp>
        <p:nvCxnSpPr>
          <p:cNvPr id="103" name="自选图形 32"/>
          <p:cNvCxnSpPr>
            <a:cxnSpLocks noChangeShapeType="1"/>
            <a:stCxn id="76" idx="3"/>
            <a:endCxn id="102" idx="1"/>
          </p:cNvCxnSpPr>
          <p:nvPr/>
        </p:nvCxnSpPr>
        <p:spPr bwMode="auto">
          <a:xfrm>
            <a:off x="5508625" y="4328319"/>
            <a:ext cx="127317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自选图形 33"/>
          <p:cNvCxnSpPr>
            <a:cxnSpLocks noChangeShapeType="1"/>
            <a:stCxn id="105" idx="3"/>
            <a:endCxn id="85" idx="1"/>
          </p:cNvCxnSpPr>
          <p:nvPr/>
        </p:nvCxnSpPr>
        <p:spPr bwMode="auto">
          <a:xfrm>
            <a:off x="5507038" y="3115469"/>
            <a:ext cx="1274762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文本框 34"/>
          <p:cNvSpPr txBox="1">
            <a:spLocks noChangeArrowheads="1"/>
          </p:cNvSpPr>
          <p:nvPr/>
        </p:nvSpPr>
        <p:spPr bwMode="auto">
          <a:xfrm>
            <a:off x="4283075" y="2935288"/>
            <a:ext cx="1223963" cy="360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字符类型</a:t>
            </a:r>
          </a:p>
        </p:txBody>
      </p:sp>
      <p:cxnSp>
        <p:nvCxnSpPr>
          <p:cNvPr id="106" name="自选图形 35"/>
          <p:cNvCxnSpPr>
            <a:cxnSpLocks noChangeShapeType="1"/>
            <a:stCxn id="75" idx="3"/>
            <a:endCxn id="105" idx="1"/>
          </p:cNvCxnSpPr>
          <p:nvPr/>
        </p:nvCxnSpPr>
        <p:spPr bwMode="auto">
          <a:xfrm flipV="1">
            <a:off x="3598863" y="3116263"/>
            <a:ext cx="684212" cy="133350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文本框 38"/>
          <p:cNvSpPr txBox="1">
            <a:spLocks noChangeArrowheads="1"/>
          </p:cNvSpPr>
          <p:nvPr/>
        </p:nvSpPr>
        <p:spPr bwMode="auto">
          <a:xfrm>
            <a:off x="684213" y="4041775"/>
            <a:ext cx="1223962" cy="3603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数据类型</a:t>
            </a:r>
          </a:p>
        </p:txBody>
      </p:sp>
      <p:cxnSp>
        <p:nvCxnSpPr>
          <p:cNvPr id="108" name="自选图形 39"/>
          <p:cNvCxnSpPr>
            <a:cxnSpLocks noChangeShapeType="1"/>
            <a:endCxn id="75" idx="1"/>
          </p:cNvCxnSpPr>
          <p:nvPr/>
        </p:nvCxnSpPr>
        <p:spPr bwMode="auto">
          <a:xfrm flipV="1">
            <a:off x="1908175" y="3249613"/>
            <a:ext cx="466725" cy="973137"/>
          </a:xfrm>
          <a:prstGeom prst="bentConnector3">
            <a:avLst>
              <a:gd name="adj1" fmla="val 49662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自选图形 40"/>
          <p:cNvCxnSpPr>
            <a:cxnSpLocks noChangeShapeType="1"/>
          </p:cNvCxnSpPr>
          <p:nvPr/>
        </p:nvCxnSpPr>
        <p:spPr bwMode="auto">
          <a:xfrm>
            <a:off x="1908175" y="4222750"/>
            <a:ext cx="466725" cy="1042988"/>
          </a:xfrm>
          <a:prstGeom prst="bentConnector3">
            <a:avLst>
              <a:gd name="adj1" fmla="val 49662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483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96" grpId="0" animBg="1"/>
      <p:bldP spid="97" grpId="0" animBg="1"/>
      <p:bldP spid="98" grpId="0" animBg="1"/>
      <p:bldP spid="102" grpId="0" animBg="1"/>
      <p:bldP spid="1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 smtClean="0"/>
              <a:t>基本数据类型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76096"/>
              </p:ext>
            </p:extLst>
          </p:nvPr>
        </p:nvGraphicFramePr>
        <p:xfrm>
          <a:off x="685800" y="1567390"/>
          <a:ext cx="7772400" cy="4538136"/>
        </p:xfrm>
        <a:graphic>
          <a:graphicData uri="http://schemas.openxmlformats.org/drawingml/2006/table">
            <a:tbl>
              <a:tblPr/>
              <a:tblGrid>
                <a:gridCol w="1219200"/>
                <a:gridCol w="1905000"/>
                <a:gridCol w="1143000"/>
                <a:gridCol w="3505200"/>
              </a:tblGrid>
              <a:tr h="491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所占位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取值范围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short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单精度浮点型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1.4E-45</a:t>
                      </a: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3.4028235E38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双精度浮点型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4.9E-324</a:t>
                      </a:r>
                      <a:r>
                        <a:rPr lang="zh-CN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.7976931348623157E308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65535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布尔型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true,false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397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(variable)</a:t>
            </a:r>
            <a:r>
              <a:rPr lang="zh-CN" altLang="en-US" dirty="0"/>
              <a:t>用于保存数据输入、数据输出和</a:t>
            </a:r>
            <a:r>
              <a:rPr lang="zh-CN" altLang="en-US" dirty="0" smtClean="0"/>
              <a:t>中间值，可以</a:t>
            </a:r>
            <a:r>
              <a:rPr lang="zh-CN" altLang="en-US" dirty="0"/>
              <a:t>向变量赋予类型匹配的值。</a:t>
            </a:r>
          </a:p>
          <a:p>
            <a:r>
              <a:rPr lang="zh-CN" altLang="en-US" dirty="0"/>
              <a:t>声明变量语法</a:t>
            </a:r>
          </a:p>
          <a:p>
            <a:pPr lvl="1"/>
            <a:r>
              <a:rPr lang="en-US" altLang="zh-CN" dirty="0"/>
              <a:t>datatype </a:t>
            </a:r>
            <a:r>
              <a:rPr lang="en-US" altLang="zh-CN" dirty="0" err="1"/>
              <a:t>variableName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datatype </a:t>
            </a:r>
            <a:r>
              <a:rPr lang="en-US" altLang="zh-CN" dirty="0"/>
              <a:t>v1, v2, … , v3;</a:t>
            </a:r>
          </a:p>
          <a:p>
            <a:r>
              <a:rPr lang="zh-CN" altLang="en-US" dirty="0"/>
              <a:t>例如：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x;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radius, area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058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同时完成变量声明和初始化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  <a:p>
            <a:pPr marL="457200" lvl="1" indent="0">
              <a:buNone/>
            </a:pPr>
            <a:r>
              <a:rPr lang="en-US" altLang="zh-CN" sz="2800" dirty="0"/>
              <a:t>datatype variable = expression;</a:t>
            </a:r>
            <a:endParaRPr lang="en-US" altLang="zh-CN" dirty="0"/>
          </a:p>
          <a:p>
            <a:r>
              <a:rPr lang="zh-CN" altLang="en-US" dirty="0"/>
              <a:t>例如：</a:t>
            </a:r>
          </a:p>
          <a:p>
            <a:pPr marL="457200" lvl="1" indent="0">
              <a:buNone/>
            </a:pPr>
            <a:r>
              <a:rPr lang="en-US" altLang="zh-CN" sz="2800" dirty="0"/>
              <a:t>int x = 1;</a:t>
            </a:r>
          </a:p>
          <a:p>
            <a:pPr marL="457200" lvl="1" indent="0">
              <a:buNone/>
            </a:pPr>
            <a:r>
              <a:rPr lang="en-US" altLang="zh-CN" sz="2800" dirty="0"/>
              <a:t>int x = 1, y = 2;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方法中的变量在使用前必须赋值。</a:t>
            </a:r>
          </a:p>
          <a:p>
            <a:pPr marL="0" indent="0">
              <a:buNone/>
            </a:pPr>
            <a:r>
              <a:rPr lang="en-US" altLang="zh-CN" dirty="0" smtClean="0"/>
              <a:t>     int x, y;</a:t>
            </a:r>
          </a:p>
          <a:p>
            <a:pPr marL="0" indent="0">
              <a:buNone/>
            </a:pPr>
            <a:r>
              <a:rPr lang="en-US" altLang="zh-CN" dirty="0" smtClean="0"/>
              <a:t>     y = x + 1; //error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490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同时完成变量声明和初始化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</a:t>
            </a:r>
            <a:r>
              <a:rPr lang="zh-CN" altLang="en-US" dirty="0"/>
              <a:t>把不同的变量定义在一行上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y;</a:t>
            </a:r>
          </a:p>
          <a:p>
            <a:r>
              <a:rPr lang="zh-CN" altLang="en-US" dirty="0"/>
              <a:t>不要把多行语句放在一行上</a:t>
            </a:r>
          </a:p>
          <a:p>
            <a:pPr lvl="1"/>
            <a:r>
              <a:rPr lang="en-US" altLang="zh-CN" dirty="0"/>
              <a:t>a = 1; b = 2;		// </a:t>
            </a:r>
            <a:r>
              <a:rPr lang="en-US" altLang="zh-CN" dirty="0">
                <a:solidFill>
                  <a:srgbClr val="0000FF"/>
                </a:solidFill>
              </a:rPr>
              <a:t>bogus</a:t>
            </a:r>
          </a:p>
          <a:p>
            <a:pPr lvl="1"/>
            <a:r>
              <a:rPr lang="en-US" altLang="zh-CN" dirty="0"/>
              <a:t>if (</a:t>
            </a:r>
            <a:r>
              <a:rPr lang="en-US" altLang="zh-CN" dirty="0" err="1"/>
              <a:t>fFoo</a:t>
            </a:r>
            <a:r>
              <a:rPr lang="en-US" altLang="zh-CN" dirty="0"/>
              <a:t>) Bar();		// </a:t>
            </a:r>
            <a:r>
              <a:rPr lang="en-US" altLang="zh-CN" dirty="0">
                <a:solidFill>
                  <a:srgbClr val="0000FF"/>
                </a:solidFill>
              </a:rPr>
              <a:t>bogus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425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r>
              <a:rPr lang="en-US" altLang="zh-CN" dirty="0"/>
              <a:t>(constant)</a:t>
            </a:r>
            <a:r>
              <a:rPr lang="zh-CN" altLang="en-US" dirty="0"/>
              <a:t>是一旦初始化后就不能再改变的数据。</a:t>
            </a:r>
          </a:p>
          <a:p>
            <a:r>
              <a:rPr lang="zh-CN" altLang="en-US" dirty="0"/>
              <a:t>语法</a:t>
            </a:r>
          </a:p>
          <a:p>
            <a:pPr lvl="1"/>
            <a:r>
              <a:rPr lang="en-US" altLang="zh-CN" dirty="0"/>
              <a:t>final datatype </a:t>
            </a:r>
            <a:r>
              <a:rPr lang="en-US" altLang="zh-CN" dirty="0">
                <a:solidFill>
                  <a:srgbClr val="0000FF"/>
                </a:solidFill>
              </a:rPr>
              <a:t>CONSTANT_NAME</a:t>
            </a:r>
            <a:r>
              <a:rPr lang="en-US" altLang="zh-CN" dirty="0"/>
              <a:t> = value;</a:t>
            </a:r>
          </a:p>
          <a:p>
            <a:r>
              <a:rPr lang="zh-CN" altLang="en-US" dirty="0"/>
              <a:t>例如：</a:t>
            </a:r>
          </a:p>
          <a:p>
            <a:pPr lvl="1"/>
            <a:r>
              <a:rPr lang="en-US" altLang="zh-CN" dirty="0"/>
              <a:t>final double </a:t>
            </a:r>
            <a:r>
              <a:rPr lang="en-US" altLang="zh-CN" dirty="0">
                <a:solidFill>
                  <a:srgbClr val="0000FF"/>
                </a:solidFill>
              </a:rPr>
              <a:t>PI </a:t>
            </a:r>
            <a:r>
              <a:rPr lang="en-US" altLang="zh-CN" dirty="0"/>
              <a:t>= 3.14159</a:t>
            </a:r>
            <a:r>
              <a:rPr lang="en-US" altLang="zh-CN" dirty="0" smtClean="0"/>
              <a:t>; //</a:t>
            </a:r>
            <a:r>
              <a:rPr lang="zh-CN" altLang="en-US" dirty="0" smtClean="0">
                <a:solidFill>
                  <a:srgbClr val="0000FF"/>
                </a:solidFill>
              </a:rPr>
              <a:t>常量大写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583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简单数据类型－整型数据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267197"/>
            <a:ext cx="7772400" cy="1981203"/>
          </a:xfrm>
        </p:spPr>
        <p:txBody>
          <a:bodyPr/>
          <a:lstStyle/>
          <a:p>
            <a:r>
              <a:rPr lang="zh-CN" altLang="en-US" dirty="0"/>
              <a:t>在定义时，</a:t>
            </a:r>
            <a:r>
              <a:rPr lang="en-US" altLang="zh-CN" dirty="0"/>
              <a:t>long</a:t>
            </a:r>
            <a:r>
              <a:rPr lang="zh-CN" altLang="en-US" dirty="0"/>
              <a:t>型数据要加后缀</a:t>
            </a:r>
            <a:r>
              <a:rPr lang="en-US" altLang="zh-CN" dirty="0"/>
              <a:t>l</a:t>
            </a:r>
            <a:r>
              <a:rPr lang="zh-CN" altLang="en-US" dirty="0"/>
              <a:t>或者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，消息的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很容易混淆，一般要求使用大写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，以避免混淆。</a:t>
            </a:r>
            <a:endParaRPr lang="en-US" altLang="zh-CN" dirty="0" smtClean="0"/>
          </a:p>
          <a:p>
            <a:pPr lvl="1"/>
            <a:r>
              <a:rPr lang="en-US" altLang="zh-CN" dirty="0"/>
              <a:t>long l=0xffL</a:t>
            </a:r>
            <a:r>
              <a:rPr lang="en-US" altLang="zh-CN" dirty="0" smtClean="0"/>
              <a:t>;//0x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进制前缀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24632"/>
              </p:ext>
            </p:extLst>
          </p:nvPr>
        </p:nvGraphicFramePr>
        <p:xfrm>
          <a:off x="533400" y="1591731"/>
          <a:ext cx="7772400" cy="2455335"/>
        </p:xfrm>
        <a:graphic>
          <a:graphicData uri="http://schemas.openxmlformats.org/drawingml/2006/table">
            <a:tbl>
              <a:tblPr/>
              <a:tblGrid>
                <a:gridCol w="1219200"/>
                <a:gridCol w="1905000"/>
                <a:gridCol w="1143000"/>
                <a:gridCol w="3505200"/>
              </a:tblGrid>
              <a:tr h="491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所占位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取值范围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short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～2</a:t>
                      </a:r>
                      <a:r>
                        <a:rPr lang="en-US" sz="2000" kern="100" baseline="300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31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标识符的概念和命名规则</a:t>
            </a:r>
            <a:endParaRPr lang="en-US" altLang="zh-CN" dirty="0" smtClean="0"/>
          </a:p>
          <a:p>
            <a:r>
              <a:rPr lang="zh-CN" altLang="en-US" dirty="0" smtClean="0"/>
              <a:t>保留字</a:t>
            </a:r>
            <a:endParaRPr lang="zh-CN" altLang="en-US" dirty="0"/>
          </a:p>
          <a:p>
            <a:r>
              <a:rPr lang="zh-CN" altLang="en-US" dirty="0" smtClean="0"/>
              <a:t>数据类型的划分，基本数据类型</a:t>
            </a:r>
            <a:endParaRPr lang="zh-CN" altLang="en-US" dirty="0"/>
          </a:p>
          <a:p>
            <a:r>
              <a:rPr lang="zh-CN" altLang="en-US" dirty="0"/>
              <a:t>类型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自动类型转换，强制类型转换</a:t>
            </a:r>
            <a:endParaRPr lang="zh-CN" altLang="en-US" dirty="0"/>
          </a:p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/>
              <a:t>控制语句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480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浮点类型数据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3352800"/>
            <a:ext cx="7772400" cy="2743200"/>
          </a:xfrm>
        </p:spPr>
        <p:txBody>
          <a:bodyPr/>
          <a:lstStyle/>
          <a:p>
            <a:r>
              <a:rPr lang="zh-CN" altLang="en-US" dirty="0" smtClean="0"/>
              <a:t>书写方法：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十进制数形式：由</a:t>
            </a:r>
            <a:r>
              <a:rPr lang="zh-CN" altLang="en-US" dirty="0"/>
              <a:t>数字和小数点组成，且必须有小数点，如</a:t>
            </a:r>
            <a:r>
              <a:rPr lang="en-US" altLang="zh-CN" dirty="0"/>
              <a:t>0.123, .123, 123.,123.0</a:t>
            </a:r>
          </a:p>
          <a:p>
            <a:pPr lvl="1"/>
            <a:r>
              <a:rPr lang="zh-CN" altLang="en-US" dirty="0" smtClean="0"/>
              <a:t>科学</a:t>
            </a:r>
            <a:r>
              <a:rPr lang="zh-CN" altLang="en-US" dirty="0"/>
              <a:t>计数法</a:t>
            </a:r>
            <a:r>
              <a:rPr lang="zh-CN" altLang="en-US" dirty="0" smtClean="0"/>
              <a:t>形式：如：</a:t>
            </a:r>
            <a:r>
              <a:rPr lang="en-US" altLang="zh-CN" dirty="0"/>
              <a:t>123e3</a:t>
            </a:r>
            <a:r>
              <a:rPr lang="zh-CN" altLang="en-US" dirty="0"/>
              <a:t>或</a:t>
            </a:r>
            <a:r>
              <a:rPr lang="en-US" altLang="zh-CN" dirty="0"/>
              <a:t>123E3</a:t>
            </a:r>
            <a:r>
              <a:rPr lang="zh-CN" altLang="en-US" dirty="0"/>
              <a:t>，其中</a:t>
            </a:r>
            <a:r>
              <a:rPr lang="en-US" altLang="zh-CN" dirty="0"/>
              <a:t>e</a:t>
            </a:r>
            <a:r>
              <a:rPr lang="zh-CN" altLang="en-US" dirty="0"/>
              <a:t>或</a:t>
            </a:r>
            <a:r>
              <a:rPr lang="en-US" altLang="zh-CN" dirty="0"/>
              <a:t>E</a:t>
            </a:r>
            <a:r>
              <a:rPr lang="zh-CN" altLang="en-US" dirty="0"/>
              <a:t>之前必须有数字，且</a:t>
            </a:r>
            <a:r>
              <a:rPr lang="en-US" altLang="zh-CN" dirty="0"/>
              <a:t>e</a:t>
            </a:r>
            <a:r>
              <a:rPr lang="zh-CN" altLang="en-US" dirty="0"/>
              <a:t>或</a:t>
            </a:r>
            <a:r>
              <a:rPr lang="en-US" altLang="zh-CN" dirty="0"/>
              <a:t>E</a:t>
            </a:r>
            <a:r>
              <a:rPr lang="zh-CN" altLang="en-US" dirty="0"/>
              <a:t>后面的指数必须为整数。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float</a:t>
            </a:r>
            <a:r>
              <a:rPr lang="zh-CN" altLang="en-US" dirty="0"/>
              <a:t>时，需加后缀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 smtClean="0"/>
              <a:t>F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float </a:t>
            </a:r>
            <a:r>
              <a:rPr lang="en-US" altLang="zh-CN" dirty="0" smtClean="0">
                <a:latin typeface="Consolas" panose="020B0609020204030204" pitchFamily="49" charset="0"/>
              </a:rPr>
              <a:t>f=1.01F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75994"/>
              </p:ext>
            </p:extLst>
          </p:nvPr>
        </p:nvGraphicFramePr>
        <p:xfrm>
          <a:off x="533400" y="1591731"/>
          <a:ext cx="7772400" cy="1591734"/>
        </p:xfrm>
        <a:graphic>
          <a:graphicData uri="http://schemas.openxmlformats.org/drawingml/2006/table">
            <a:tbl>
              <a:tblPr/>
              <a:tblGrid>
                <a:gridCol w="1219200"/>
                <a:gridCol w="1905000"/>
                <a:gridCol w="1143000"/>
                <a:gridCol w="3505200"/>
              </a:tblGrid>
              <a:tr h="491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所占位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取值范围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单精度浮点型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1.4E-45</a:t>
                      </a:r>
                      <a:r>
                        <a:rPr lang="zh-CN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3.4028235E38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双精度浮点型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4.9E-324</a:t>
                      </a:r>
                      <a:r>
                        <a:rPr lang="zh-CN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.7976931348623157E308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662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字符型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字符常量</a:t>
            </a:r>
          </a:p>
          <a:p>
            <a:pPr lvl="1"/>
            <a:r>
              <a:rPr lang="zh-CN" altLang="en-US" dirty="0" smtClean="0"/>
              <a:t>字符</a:t>
            </a:r>
            <a:r>
              <a:rPr lang="zh-CN" altLang="en-US" dirty="0"/>
              <a:t>常量是用</a:t>
            </a:r>
            <a:r>
              <a:rPr lang="zh-CN" altLang="en-US" dirty="0">
                <a:solidFill>
                  <a:srgbClr val="0000FF"/>
                </a:solidFill>
              </a:rPr>
              <a:t>单引号括起来的一个字符</a:t>
            </a:r>
            <a:r>
              <a:rPr lang="zh-CN" altLang="en-US" dirty="0"/>
              <a:t>，如‘</a:t>
            </a:r>
            <a:r>
              <a:rPr lang="en-US" altLang="zh-CN" dirty="0"/>
              <a:t>a’</a:t>
            </a:r>
            <a:r>
              <a:rPr lang="zh-CN" altLang="en-US" dirty="0"/>
              <a:t>，‘</a:t>
            </a:r>
            <a:r>
              <a:rPr lang="en-US" altLang="zh-CN" dirty="0"/>
              <a:t>A’;</a:t>
            </a:r>
          </a:p>
          <a:p>
            <a:r>
              <a:rPr lang="zh-CN" altLang="en-US" dirty="0"/>
              <a:t>字符型变量</a:t>
            </a:r>
          </a:p>
          <a:p>
            <a:pPr lvl="1"/>
            <a:r>
              <a:rPr lang="zh-CN" altLang="en-US" dirty="0" smtClean="0"/>
              <a:t>类型</a:t>
            </a:r>
            <a:r>
              <a:rPr lang="zh-CN" altLang="en-US" dirty="0"/>
              <a:t>为</a:t>
            </a:r>
            <a:r>
              <a:rPr lang="en-US" altLang="zh-CN" dirty="0"/>
              <a:t>char</a:t>
            </a:r>
            <a:r>
              <a:rPr lang="zh-CN" altLang="en-US" dirty="0"/>
              <a:t>，使用</a:t>
            </a:r>
            <a:r>
              <a:rPr lang="en-US" altLang="zh-CN" dirty="0"/>
              <a:t>Unicode</a:t>
            </a:r>
            <a:r>
              <a:rPr lang="zh-CN" altLang="en-US" dirty="0"/>
              <a:t>字符集它在机器中占</a:t>
            </a:r>
            <a:r>
              <a:rPr lang="en-US" altLang="zh-CN" dirty="0"/>
              <a:t>16</a:t>
            </a:r>
            <a:r>
              <a:rPr lang="zh-CN" altLang="en-US" dirty="0"/>
              <a:t>位，</a:t>
            </a:r>
            <a:r>
              <a:rPr lang="en-US" altLang="zh-CN" dirty="0"/>
              <a:t>16</a:t>
            </a:r>
            <a:r>
              <a:rPr lang="zh-CN" altLang="en-US" dirty="0"/>
              <a:t>位无符号型数据，其范围为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65535</a:t>
            </a:r>
            <a:r>
              <a:rPr lang="zh-CN" altLang="en-US" dirty="0"/>
              <a:t>。字符型变量的定义如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char c=‘a’; </a:t>
            </a:r>
            <a:r>
              <a:rPr lang="en-US" altLang="zh-CN" dirty="0"/>
              <a:t>/*</a:t>
            </a:r>
            <a:r>
              <a:rPr lang="zh-CN" altLang="en-US" dirty="0"/>
              <a:t>指定变量</a:t>
            </a:r>
            <a:r>
              <a:rPr lang="en-US" altLang="zh-CN" dirty="0"/>
              <a:t>c</a:t>
            </a:r>
            <a:r>
              <a:rPr lang="zh-CN" altLang="en-US" dirty="0"/>
              <a:t>为</a:t>
            </a:r>
            <a:r>
              <a:rPr lang="en-US" altLang="zh-CN" dirty="0"/>
              <a:t>char</a:t>
            </a:r>
            <a:r>
              <a:rPr lang="zh-CN" altLang="en-US" dirty="0"/>
              <a:t>型，且赋初值为</a:t>
            </a:r>
            <a:r>
              <a:rPr lang="en-US" altLang="zh-CN" dirty="0"/>
              <a:t>'a’*/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729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字符型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提供转义字符，以反斜杠（</a:t>
            </a:r>
            <a:r>
              <a:rPr lang="en-US" altLang="zh-CN" dirty="0" smtClean="0"/>
              <a:t>\</a:t>
            </a:r>
            <a:r>
              <a:rPr lang="zh-CN" altLang="en-US" dirty="0" smtClean="0"/>
              <a:t>）开头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比如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\</a:t>
            </a:r>
            <a:r>
              <a:rPr lang="en-US" altLang="zh-CN" dirty="0" smtClean="0">
                <a:solidFill>
                  <a:srgbClr val="0000FF"/>
                </a:solidFill>
              </a:rPr>
              <a:t>’</a:t>
            </a:r>
            <a:r>
              <a:rPr lang="zh-CN" altLang="en-US" dirty="0" smtClean="0"/>
              <a:t>表示单引号，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\</a:t>
            </a:r>
            <a:r>
              <a:rPr lang="en-US" altLang="zh-CN" dirty="0" err="1" smtClean="0"/>
              <a:t>uxxxx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进制表示的字符。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char c=‘\</a:t>
            </a:r>
            <a:r>
              <a:rPr lang="en-US" altLang="zh-CN" dirty="0" smtClean="0">
                <a:solidFill>
                  <a:srgbClr val="0000FF"/>
                </a:solidFill>
              </a:rPr>
              <a:t>u</a:t>
            </a:r>
            <a:r>
              <a:rPr lang="en-US" altLang="zh-CN" dirty="0" smtClean="0"/>
              <a:t>0061’;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从字符转换到它的编码，可以用</a:t>
            </a:r>
            <a:r>
              <a:rPr lang="en-US" altLang="zh-CN" dirty="0" err="1"/>
              <a:t>jdk</a:t>
            </a:r>
            <a:r>
              <a:rPr lang="zh-CN" altLang="en-US" dirty="0"/>
              <a:t>提供的工具</a:t>
            </a:r>
            <a:r>
              <a:rPr lang="en-US" altLang="zh-CN" dirty="0"/>
              <a:t>native2ascii.exe</a:t>
            </a:r>
            <a:r>
              <a:rPr lang="zh-CN" altLang="en-US" dirty="0"/>
              <a:t>程序。</a:t>
            </a:r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/>
              <a:t>:</a:t>
            </a:r>
            <a:r>
              <a:rPr lang="zh-CN" altLang="en-US" dirty="0" smtClean="0"/>
              <a:t>“中文”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编码：“</a:t>
            </a:r>
            <a:r>
              <a:rPr lang="en-US" altLang="zh-CN" dirty="0" smtClean="0"/>
              <a:t>\</a:t>
            </a:r>
            <a:r>
              <a:rPr lang="en-US" altLang="zh-CN" dirty="0"/>
              <a:t>u4e2d\u6587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8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基本数据类型</a:t>
            </a:r>
            <a:r>
              <a:rPr lang="en-US" altLang="zh-CN" dirty="0" smtClean="0"/>
              <a:t>-</a:t>
            </a:r>
            <a:r>
              <a:rPr lang="zh-CN" altLang="en-US" dirty="0"/>
              <a:t>布尔型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布尔型数据只有两个值</a:t>
            </a:r>
            <a:r>
              <a:rPr lang="en-US" altLang="zh-CN" dirty="0">
                <a:solidFill>
                  <a:srgbClr val="0000FF"/>
                </a:solidFill>
              </a:rPr>
              <a:t>true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false</a:t>
            </a:r>
            <a:r>
              <a:rPr lang="zh-CN" altLang="en-US" dirty="0"/>
              <a:t>，且它们不对应于任何整数</a:t>
            </a:r>
            <a:r>
              <a:rPr lang="zh-CN" altLang="en-US" dirty="0" smtClean="0"/>
              <a:t>值。</a:t>
            </a:r>
            <a:endParaRPr lang="zh-CN" altLang="en-US" dirty="0"/>
          </a:p>
          <a:p>
            <a:r>
              <a:rPr lang="zh-CN" altLang="en-US" dirty="0" smtClean="0"/>
              <a:t>布尔</a:t>
            </a:r>
            <a:r>
              <a:rPr lang="zh-CN" altLang="en-US" dirty="0"/>
              <a:t>型变量的定义如：</a:t>
            </a:r>
          </a:p>
          <a:p>
            <a:pPr marL="457200" lvl="1" indent="0">
              <a:buNone/>
            </a:pPr>
            <a:r>
              <a:rPr lang="en-US" altLang="zh-CN" dirty="0" smtClean="0"/>
              <a:t>boolean </a:t>
            </a:r>
            <a:r>
              <a:rPr lang="en-US" altLang="zh-CN" dirty="0"/>
              <a:t>b=true; 	</a:t>
            </a:r>
          </a:p>
          <a:p>
            <a:pPr marL="457200" lvl="1" indent="0">
              <a:buNone/>
            </a:pPr>
            <a:r>
              <a:rPr lang="en-US" altLang="zh-CN" dirty="0" smtClean="0"/>
              <a:t>boolean </a:t>
            </a:r>
            <a:r>
              <a:rPr lang="en-US" altLang="zh-CN" dirty="0"/>
              <a:t>a=false;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03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-</a:t>
            </a:r>
            <a:r>
              <a:rPr lang="zh-CN" altLang="en-US" dirty="0"/>
              <a:t>自动类型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整型，实型，字符型</a:t>
            </a:r>
            <a:r>
              <a:rPr lang="zh-CN" altLang="en-US" sz="3200" dirty="0"/>
              <a:t>数据可以混合</a:t>
            </a:r>
            <a:r>
              <a:rPr lang="zh-CN" altLang="en-US" sz="3200" dirty="0" smtClean="0"/>
              <a:t>运算</a:t>
            </a:r>
            <a:endParaRPr lang="en-US" altLang="zh-CN" sz="3200" dirty="0" smtClean="0"/>
          </a:p>
          <a:p>
            <a:r>
              <a:rPr lang="zh-CN" altLang="en-US" sz="3200" dirty="0" smtClean="0"/>
              <a:t>运算</a:t>
            </a:r>
            <a:r>
              <a:rPr lang="zh-CN" altLang="en-US" sz="3200" dirty="0"/>
              <a:t>中，不同类型的数据先转化为同一类型，然后进行运算，转换从低级到高级；</a:t>
            </a:r>
          </a:p>
          <a:p>
            <a:pPr lvl="1"/>
            <a:r>
              <a:rPr lang="zh-CN" altLang="en-US" sz="2800" dirty="0"/>
              <a:t>低</a:t>
            </a:r>
            <a:r>
              <a:rPr lang="en-US" altLang="zh-CN" sz="2800" dirty="0" smtClean="0"/>
              <a:t>-----------------------</a:t>
            </a:r>
            <a:r>
              <a:rPr lang="en-US" altLang="zh-CN" sz="2800" dirty="0"/>
              <a:t>-------</a:t>
            </a:r>
            <a:r>
              <a:rPr lang="en-US" altLang="zh-CN" sz="2800" dirty="0" smtClean="0"/>
              <a:t>-----------------&gt;</a:t>
            </a:r>
            <a:r>
              <a:rPr lang="zh-CN" altLang="en-US" sz="2800" dirty="0"/>
              <a:t>高</a:t>
            </a:r>
          </a:p>
          <a:p>
            <a:pPr lvl="1"/>
            <a:r>
              <a:rPr lang="en-US" altLang="zh-CN" sz="2800" dirty="0" err="1" smtClean="0">
                <a:solidFill>
                  <a:srgbClr val="0000FF"/>
                </a:solidFill>
              </a:rPr>
              <a:t>byte,short</a:t>
            </a:r>
            <a:r>
              <a:rPr lang="en-US" altLang="zh-CN" sz="2800" dirty="0" smtClean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,char</a:t>
            </a:r>
            <a:r>
              <a:rPr lang="en-US" altLang="zh-CN" sz="2800" dirty="0"/>
              <a:t>—&gt; int —&gt; long —&gt; float —&gt; double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509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自动类型转换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572000"/>
          </a:xfrm>
        </p:spPr>
        <p:txBody>
          <a:bodyPr/>
          <a:lstStyle/>
          <a:p>
            <a:r>
              <a:rPr lang="zh-CN" altLang="en-US" sz="3200" dirty="0"/>
              <a:t>自动类型</a:t>
            </a:r>
            <a:r>
              <a:rPr lang="zh-CN" altLang="en-US" sz="3200" dirty="0" smtClean="0"/>
              <a:t>转换规则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sz="2800" dirty="0" smtClean="0"/>
              <a:t>注意</a:t>
            </a:r>
            <a:r>
              <a:rPr lang="zh-CN" altLang="en-US" sz="2800" dirty="0"/>
              <a:t>：</a:t>
            </a:r>
            <a:r>
              <a:rPr lang="en-US" altLang="zh-CN" sz="2800" dirty="0"/>
              <a:t>byte</a:t>
            </a:r>
            <a:r>
              <a:rPr lang="zh-CN" altLang="en-US" sz="2800" dirty="0"/>
              <a:t>，</a:t>
            </a:r>
            <a:r>
              <a:rPr lang="en-US" altLang="zh-CN" sz="2800" dirty="0"/>
              <a:t>short</a:t>
            </a:r>
            <a:r>
              <a:rPr lang="zh-CN" altLang="en-US" sz="2800" dirty="0"/>
              <a:t>和</a:t>
            </a:r>
            <a:r>
              <a:rPr lang="en-US" altLang="zh-CN" sz="2800" dirty="0"/>
              <a:t>char</a:t>
            </a:r>
            <a:r>
              <a:rPr lang="zh-CN" altLang="en-US" sz="2800" dirty="0"/>
              <a:t>在一起运算时，首先转换为</a:t>
            </a:r>
            <a:r>
              <a:rPr lang="en-US" altLang="zh-CN" sz="2800" dirty="0"/>
              <a:t>int</a:t>
            </a:r>
            <a:r>
              <a:rPr lang="zh-CN" altLang="en-US" sz="2800" dirty="0"/>
              <a:t>类型进行运算。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73123"/>
              </p:ext>
            </p:extLst>
          </p:nvPr>
        </p:nvGraphicFramePr>
        <p:xfrm>
          <a:off x="533400" y="2362200"/>
          <a:ext cx="8382000" cy="2455335"/>
        </p:xfrm>
        <a:graphic>
          <a:graphicData uri="http://schemas.openxmlformats.org/drawingml/2006/table">
            <a:tbl>
              <a:tblPr/>
              <a:tblGrid>
                <a:gridCol w="5105400"/>
                <a:gridCol w="1676400"/>
                <a:gridCol w="1600200"/>
              </a:tblGrid>
              <a:tr h="491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kern="100" dirty="0" smtClea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dirty="0" smtClean="0"/>
                        <a:t>转换后类型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byte、short、char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byte、short、char、int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byte、short、char、int、long</a:t>
                      </a: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byte、short、char、int、long、float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 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 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017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自动类型转换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分析下面程序中的错误。</a:t>
            </a:r>
          </a:p>
          <a:p>
            <a:pPr marL="457200" lvl="1" indent="0">
              <a:buNone/>
            </a:pPr>
            <a:r>
              <a:rPr lang="en-US" altLang="zh-CN" sz="2800" dirty="0"/>
              <a:t>byte   b1=5</a:t>
            </a:r>
            <a:r>
              <a:rPr lang="zh-CN" altLang="en-US" sz="2800" dirty="0"/>
              <a:t>；</a:t>
            </a:r>
          </a:p>
          <a:p>
            <a:pPr marL="457200" lvl="1" indent="0">
              <a:buNone/>
            </a:pPr>
            <a:r>
              <a:rPr lang="en-US" altLang="zh-CN" sz="2800" dirty="0"/>
              <a:t>short   s1=6</a:t>
            </a:r>
            <a:r>
              <a:rPr lang="zh-CN" altLang="en-US" sz="2800" dirty="0"/>
              <a:t>；</a:t>
            </a:r>
          </a:p>
          <a:p>
            <a:pPr marL="457200" lvl="1" indent="0">
              <a:buNone/>
            </a:pPr>
            <a:r>
              <a:rPr lang="en-US" altLang="zh-CN" sz="2800" dirty="0"/>
              <a:t>short   s2 </a:t>
            </a:r>
            <a:r>
              <a:rPr lang="en-US" altLang="zh-CN" sz="2800" dirty="0" smtClean="0"/>
              <a:t>= b1+s1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3200" dirty="0" smtClean="0"/>
              <a:t>答案</a:t>
            </a:r>
            <a:r>
              <a:rPr lang="zh-CN" altLang="en-US" sz="3200" dirty="0"/>
              <a:t>：</a:t>
            </a:r>
            <a:r>
              <a:rPr lang="en-US" altLang="zh-CN" sz="3200" dirty="0"/>
              <a:t>byte</a:t>
            </a:r>
            <a:r>
              <a:rPr lang="zh-CN" altLang="en-US" sz="3200" dirty="0"/>
              <a:t>类型 和 </a:t>
            </a:r>
            <a:r>
              <a:rPr lang="en-US" altLang="zh-CN" sz="3200" dirty="0"/>
              <a:t>short</a:t>
            </a:r>
            <a:r>
              <a:rPr lang="zh-CN" altLang="en-US" sz="3200" dirty="0"/>
              <a:t>类型的数据进行运算时首先都转换为</a:t>
            </a:r>
            <a:r>
              <a:rPr lang="en-US" altLang="zh-CN" sz="3200" dirty="0"/>
              <a:t>int</a:t>
            </a:r>
            <a:r>
              <a:rPr lang="zh-CN" altLang="en-US" sz="3200" dirty="0"/>
              <a:t>类型。在</a:t>
            </a:r>
            <a:r>
              <a:rPr lang="zh-CN" altLang="en-US" sz="3200" dirty="0" smtClean="0"/>
              <a:t>第三行</a:t>
            </a:r>
            <a:r>
              <a:rPr lang="zh-CN" altLang="en-US" sz="3200" dirty="0"/>
              <a:t>中就会发生赋值类型不匹配的编译错误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4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强制类型转换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高级数据要转换成低级数据，需用到强制类型转换，如：</a:t>
            </a:r>
          </a:p>
          <a:p>
            <a:pPr marL="457200" lvl="1" indent="0">
              <a:buNone/>
            </a:pPr>
            <a:r>
              <a:rPr lang="en-US" altLang="zh-CN" sz="3200" dirty="0" smtClean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pPr marL="457200" lvl="1" indent="0">
              <a:buNone/>
            </a:pPr>
            <a:r>
              <a:rPr lang="en-US" altLang="zh-CN" sz="3200" dirty="0"/>
              <a:t>byte b=(byte)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/*</a:t>
            </a:r>
            <a:r>
              <a:rPr lang="zh-CN" altLang="en-US" sz="3200" dirty="0"/>
              <a:t>把</a:t>
            </a:r>
            <a:r>
              <a:rPr lang="en-US" altLang="zh-CN" sz="3200" dirty="0"/>
              <a:t>int</a:t>
            </a:r>
            <a:r>
              <a:rPr lang="zh-CN" altLang="en-US" sz="3200" dirty="0"/>
              <a:t>型变量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强制转换为</a:t>
            </a:r>
            <a:r>
              <a:rPr lang="en-US" altLang="zh-CN" sz="3200" dirty="0"/>
              <a:t>byte</a:t>
            </a:r>
            <a:r>
              <a:rPr lang="zh-CN" altLang="en-US" sz="3200" dirty="0"/>
              <a:t>型*</a:t>
            </a:r>
            <a:r>
              <a:rPr lang="en-US" altLang="zh-CN" sz="3200" dirty="0"/>
              <a:t>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457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运算符（与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一致）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按照</a:t>
            </a:r>
            <a:r>
              <a:rPr lang="zh-CN" altLang="en-US" sz="3200" dirty="0"/>
              <a:t>操作数</a:t>
            </a:r>
            <a:r>
              <a:rPr lang="zh-CN" altLang="en-US" sz="3200" dirty="0" smtClean="0"/>
              <a:t>区分（部分）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一元运算符：＋＋，－－，＋，－</a:t>
            </a:r>
          </a:p>
          <a:p>
            <a:pPr lvl="1"/>
            <a:r>
              <a:rPr lang="zh-CN" altLang="en-US" sz="2800" dirty="0"/>
              <a:t>二元运算符：＋，－，</a:t>
            </a:r>
            <a:r>
              <a:rPr lang="en-US" altLang="zh-CN" sz="2800" dirty="0"/>
              <a:t>&gt;</a:t>
            </a:r>
          </a:p>
          <a:p>
            <a:pPr lvl="1"/>
            <a:r>
              <a:rPr lang="zh-CN" altLang="en-US" sz="2800" dirty="0"/>
              <a:t>三元运算符：？：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451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运算符（与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一致）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zh-CN" altLang="en-US" dirty="0"/>
              <a:t>功能来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算术运算符： 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―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――</a:t>
            </a:r>
          </a:p>
          <a:p>
            <a:pPr lvl="1"/>
            <a:r>
              <a:rPr lang="zh-CN" altLang="en-US" dirty="0"/>
              <a:t>关系运算符： 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==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</a:p>
          <a:p>
            <a:pPr lvl="1"/>
            <a:r>
              <a:rPr lang="zh-CN" altLang="en-US" dirty="0"/>
              <a:t>布尔逻辑运算符： </a:t>
            </a:r>
            <a:r>
              <a:rPr lang="en-US" altLang="zh-CN" dirty="0"/>
              <a:t>!</a:t>
            </a:r>
            <a:r>
              <a:rPr lang="zh-CN" altLang="en-US" dirty="0"/>
              <a:t>，</a:t>
            </a:r>
            <a:r>
              <a:rPr lang="en-US" altLang="zh-CN" dirty="0"/>
              <a:t>&amp;&amp;</a:t>
            </a:r>
            <a:r>
              <a:rPr lang="zh-CN" altLang="en-US" dirty="0"/>
              <a:t>，</a:t>
            </a:r>
            <a:r>
              <a:rPr lang="en-US" altLang="zh-CN" dirty="0" smtClean="0"/>
              <a:t>||</a:t>
            </a:r>
          </a:p>
          <a:p>
            <a:pPr lvl="1"/>
            <a:r>
              <a:rPr lang="zh-CN" altLang="en-US" dirty="0"/>
              <a:t>位运算符： </a:t>
            </a:r>
            <a:r>
              <a:rPr lang="en-US" altLang="zh-CN" dirty="0"/>
              <a:t>&gt;&gt;</a:t>
            </a:r>
            <a:r>
              <a:rPr lang="zh-CN" altLang="en-US" dirty="0"/>
              <a:t>，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&gt;&gt;&gt;</a:t>
            </a:r>
            <a:r>
              <a:rPr lang="zh-CN" altLang="en-US" dirty="0"/>
              <a:t>，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^</a:t>
            </a:r>
            <a:r>
              <a:rPr lang="zh-CN" altLang="en-US" dirty="0"/>
              <a:t>，</a:t>
            </a:r>
            <a:r>
              <a:rPr lang="en-US" altLang="zh-CN" dirty="0"/>
              <a:t>~</a:t>
            </a:r>
          </a:p>
          <a:p>
            <a:pPr lvl="1"/>
            <a:r>
              <a:rPr lang="zh-CN" altLang="en-US" dirty="0"/>
              <a:t>赋值运算符 </a:t>
            </a:r>
            <a:r>
              <a:rPr lang="en-US" altLang="zh-CN" dirty="0"/>
              <a:t>=</a:t>
            </a:r>
            <a:r>
              <a:rPr lang="zh-CN" altLang="en-US" dirty="0"/>
              <a:t>，及其</a:t>
            </a:r>
            <a:r>
              <a:rPr lang="zh-CN" altLang="en-US" dirty="0" smtClean="0"/>
              <a:t>扩展如</a:t>
            </a: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―=</a:t>
            </a:r>
            <a:r>
              <a:rPr lang="zh-CN" altLang="en-US" dirty="0"/>
              <a:t>，*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/=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条件运算符   </a:t>
            </a:r>
            <a:r>
              <a:rPr lang="zh-CN" altLang="en-US" dirty="0" smtClean="0"/>
              <a:t>？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其它：包括分量运算符</a:t>
            </a:r>
            <a:r>
              <a:rPr lang="en-US" altLang="zh-CN" b="1" dirty="0">
                <a:solidFill>
                  <a:srgbClr val="0000FF"/>
                </a:solidFill>
              </a:rPr>
              <a:t>·</a:t>
            </a:r>
            <a:r>
              <a:rPr lang="en-US" altLang="zh-CN" dirty="0"/>
              <a:t> </a:t>
            </a:r>
            <a:r>
              <a:rPr lang="zh-CN" altLang="en-US" dirty="0"/>
              <a:t>，下标运算符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[]</a:t>
            </a:r>
            <a:r>
              <a:rPr lang="zh-CN" altLang="en-US" dirty="0"/>
              <a:t>，实例运算符</a:t>
            </a:r>
            <a:r>
              <a:rPr lang="en-US" altLang="zh-CN" dirty="0" err="1">
                <a:solidFill>
                  <a:srgbClr val="0000FF"/>
                </a:solidFill>
              </a:rPr>
              <a:t>instanceof</a:t>
            </a:r>
            <a:r>
              <a:rPr lang="zh-CN" altLang="en-US" dirty="0"/>
              <a:t>，内存分配运算符</a:t>
            </a:r>
            <a:r>
              <a:rPr lang="en-US" altLang="zh-CN" dirty="0">
                <a:solidFill>
                  <a:srgbClr val="0000FF"/>
                </a:solidFill>
              </a:rPr>
              <a:t>new</a:t>
            </a:r>
            <a:r>
              <a:rPr lang="zh-CN" altLang="en-US" dirty="0"/>
              <a:t>，强制类型转换</a:t>
            </a:r>
            <a:r>
              <a:rPr lang="zh-CN" altLang="en-US" dirty="0">
                <a:solidFill>
                  <a:srgbClr val="0000FF"/>
                </a:solidFill>
              </a:rPr>
              <a:t>运算符 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类型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381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基础语法引例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编写程序，给定半径，计算圆的面积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28800" y="2514600"/>
            <a:ext cx="4038600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读入半径值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828800" y="3449638"/>
            <a:ext cx="4038600" cy="8082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计算面积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面积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=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半径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×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半径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×</a:t>
            </a:r>
            <a:r>
              <a:rPr kumimoji="0" lang="el-G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π</a:t>
            </a:r>
          </a:p>
        </p:txBody>
      </p:sp>
      <p:cxnSp>
        <p:nvCxnSpPr>
          <p:cNvPr id="7" name="自选图形 6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3848100" y="3017837"/>
            <a:ext cx="0" cy="43180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28800" y="4602163"/>
            <a:ext cx="4038600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显示面积</a:t>
            </a:r>
          </a:p>
        </p:txBody>
      </p:sp>
      <p:cxnSp>
        <p:nvCxnSpPr>
          <p:cNvPr id="9" name="自选图形 8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3848100" y="4257934"/>
            <a:ext cx="0" cy="3442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48936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  <a:r>
              <a:rPr lang="zh-CN" altLang="en-US" dirty="0" smtClean="0"/>
              <a:t>语句：</a:t>
            </a:r>
            <a:r>
              <a:rPr lang="en-US" altLang="zh-CN" dirty="0" smtClean="0"/>
              <a:t>//,/*…*/,/**…/</a:t>
            </a:r>
          </a:p>
          <a:p>
            <a:r>
              <a:rPr lang="zh-CN" altLang="en-US" dirty="0" smtClean="0"/>
              <a:t>分支语句：</a:t>
            </a:r>
            <a:r>
              <a:rPr lang="en-US" altLang="zh-CN" dirty="0" smtClean="0"/>
              <a:t>if </a:t>
            </a:r>
            <a:r>
              <a:rPr lang="en-US" altLang="zh-CN" dirty="0"/>
              <a:t>else</a:t>
            </a:r>
            <a:r>
              <a:rPr lang="zh-CN" altLang="en-US" dirty="0"/>
              <a:t>，</a:t>
            </a:r>
            <a:r>
              <a:rPr lang="en-US" altLang="zh-CN" dirty="0"/>
              <a:t>switch</a:t>
            </a:r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语句：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foreach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while</a:t>
            </a:r>
            <a:r>
              <a:rPr lang="zh-CN" altLang="en-US" dirty="0"/>
              <a:t>，</a:t>
            </a:r>
            <a:r>
              <a:rPr lang="en-US" altLang="zh-CN" dirty="0"/>
              <a:t>do while</a:t>
            </a:r>
          </a:p>
          <a:p>
            <a:r>
              <a:rPr lang="zh-CN" altLang="en-US" dirty="0"/>
              <a:t>其他相关</a:t>
            </a:r>
            <a:r>
              <a:rPr lang="zh-CN" altLang="en-US" dirty="0" smtClean="0"/>
              <a:t>语句： </a:t>
            </a:r>
            <a:r>
              <a:rPr lang="en-US" altLang="zh-CN" dirty="0"/>
              <a:t>break</a:t>
            </a:r>
            <a:r>
              <a:rPr lang="zh-CN" altLang="en-US" dirty="0"/>
              <a:t>，</a:t>
            </a:r>
            <a:r>
              <a:rPr lang="en-US" altLang="zh-CN" dirty="0"/>
              <a:t>continue</a:t>
            </a:r>
            <a:r>
              <a:rPr lang="zh-CN" altLang="en-US" dirty="0"/>
              <a:t>，</a:t>
            </a:r>
            <a:r>
              <a:rPr lang="en-US" altLang="zh-CN" dirty="0"/>
              <a:t>return</a:t>
            </a:r>
          </a:p>
          <a:p>
            <a:r>
              <a:rPr lang="zh-CN" altLang="en-US" dirty="0" smtClean="0"/>
              <a:t>异常处理语句</a:t>
            </a:r>
            <a:r>
              <a:rPr lang="en-US" altLang="zh-CN" dirty="0" smtClean="0"/>
              <a:t>: try</a:t>
            </a:r>
            <a:r>
              <a:rPr lang="en-US" altLang="zh-CN" dirty="0"/>
              <a:t>..catch..</a:t>
            </a:r>
            <a:r>
              <a:rPr lang="en-US" altLang="zh-CN" dirty="0" err="1" smtClean="0"/>
              <a:t>finally,throw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832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单行注释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en-US" altLang="zh-CN" dirty="0"/>
              <a:t> </a:t>
            </a:r>
            <a:r>
              <a:rPr lang="zh-CN" altLang="en-US" dirty="0"/>
              <a:t>注释内容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多行注释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/*</a:t>
            </a:r>
            <a:r>
              <a:rPr lang="en-US" altLang="zh-CN" dirty="0"/>
              <a:t>  </a:t>
            </a:r>
            <a:r>
              <a:rPr lang="zh-CN" altLang="en-US" dirty="0"/>
              <a:t>注释文本</a:t>
            </a:r>
          </a:p>
          <a:p>
            <a:pPr marL="457200" lvl="1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……  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</a:p>
          <a:p>
            <a:r>
              <a:rPr lang="zh-CN" altLang="en-US" dirty="0"/>
              <a:t>文件</a:t>
            </a:r>
            <a:r>
              <a:rPr lang="zh-CN" altLang="en-US" dirty="0" smtClean="0"/>
              <a:t>注释（可以用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命令抽取出文档）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/**</a:t>
            </a:r>
            <a:r>
              <a:rPr lang="zh-CN" altLang="en-US" dirty="0"/>
              <a:t>注释文本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*    </a:t>
            </a:r>
            <a:r>
              <a:rPr lang="zh-CN" altLang="en-US" dirty="0" smtClean="0"/>
              <a:t>注释</a:t>
            </a:r>
            <a:r>
              <a:rPr lang="zh-CN" altLang="en-US" dirty="0"/>
              <a:t>文本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*    </a:t>
            </a:r>
            <a:r>
              <a:rPr lang="en-US" altLang="zh-CN" dirty="0" smtClean="0"/>
              <a:t>……  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652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//this loop starts the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from 0 to </a:t>
            </a:r>
            <a:r>
              <a:rPr lang="en-US" altLang="zh-CN" dirty="0" err="1">
                <a:solidFill>
                  <a:srgbClr val="0000FF"/>
                </a:solidFill>
              </a:rPr>
              <a:t>len</a:t>
            </a:r>
            <a:r>
              <a:rPr lang="en-US" altLang="zh-CN" dirty="0">
                <a:solidFill>
                  <a:srgbClr val="0000FF"/>
                </a:solidFill>
              </a:rPr>
              <a:t>, in each //step, it does </a:t>
            </a:r>
            <a:r>
              <a:rPr lang="en-US" altLang="zh-CN" dirty="0" err="1">
                <a:solidFill>
                  <a:srgbClr val="0000FF"/>
                </a:solidFill>
              </a:rPr>
              <a:t>SomeThing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 smtClean="0"/>
              <a:t>++){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err="1"/>
              <a:t>DoSomeThing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/>
              <a:t>不要解释程序是怎么工作的，程序本身就应该能说明只一点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53000" y="2743200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不合适的注释</a:t>
            </a:r>
            <a:endParaRPr lang="zh-CN" altLang="en-US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004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105400"/>
          </a:xfrm>
        </p:spPr>
        <p:txBody>
          <a:bodyPr/>
          <a:lstStyle/>
          <a:p>
            <a:r>
              <a:rPr lang="zh-CN" altLang="en-US" dirty="0"/>
              <a:t>注释用来解释程序做什么（</a:t>
            </a:r>
            <a:r>
              <a:rPr lang="en-US" altLang="zh-CN" dirty="0"/>
              <a:t>What</a:t>
            </a:r>
            <a:r>
              <a:rPr lang="zh-CN" altLang="en-US" dirty="0"/>
              <a:t>），为什么这样做（</a:t>
            </a:r>
            <a:r>
              <a:rPr lang="en-US" altLang="zh-CN" dirty="0"/>
              <a:t>Why</a:t>
            </a:r>
            <a:r>
              <a:rPr lang="zh-CN" altLang="en-US" dirty="0"/>
              <a:t>），以及要特别注意的</a:t>
            </a:r>
            <a:r>
              <a:rPr lang="zh-CN" altLang="en-US" dirty="0" smtClean="0"/>
              <a:t>地方：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571500" indent="-514350"/>
            <a:r>
              <a:rPr lang="zh-CN" altLang="en-US" dirty="0"/>
              <a:t>复杂的注释应该放在函数头，很多函数头的注释都是解释参数的类型等，如果程序正文已经能够说明参数的类型，就不要重复！</a:t>
            </a:r>
          </a:p>
          <a:p>
            <a:pPr marL="571500" indent="-514350"/>
            <a:r>
              <a:rPr lang="zh-CN" altLang="en-US" dirty="0">
                <a:solidFill>
                  <a:srgbClr val="0000FF"/>
                </a:solidFill>
              </a:rPr>
              <a:t>注释也要随着程序的修改而不断更新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2667000"/>
            <a:ext cx="83820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algn="l" eaLnBrk="0" hangingPunct="0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//go thru the array, note the last element is at [len-1]</a:t>
            </a:r>
          </a:p>
          <a:p>
            <a:pPr marL="400050" lvl="1" algn="l" eaLnBrk="0" hangingPunct="0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for (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= 0; 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&lt;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len</a:t>
            </a: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; 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++){</a:t>
            </a:r>
          </a:p>
          <a:p>
            <a:pPr marL="400050" lvl="1" algn="l" eaLnBrk="0" hangingPunct="0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DoSomeThing</a:t>
            </a: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();</a:t>
            </a:r>
          </a:p>
          <a:p>
            <a:pPr marL="400050" lvl="1" algn="l" eaLnBrk="0" hangingPunct="0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4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  <a:r>
              <a:rPr lang="en-US" altLang="zh-CN" dirty="0"/>
              <a:t>-if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 </a:t>
            </a:r>
            <a:r>
              <a:rPr lang="en-US" altLang="zh-CN" dirty="0"/>
              <a:t>if-else</a:t>
            </a:r>
          </a:p>
          <a:p>
            <a:pPr marL="0" indent="0">
              <a:buNone/>
            </a:pPr>
            <a:r>
              <a:rPr lang="en-US" altLang="zh-CN" dirty="0"/>
              <a:t>	if(</a:t>
            </a:r>
            <a:r>
              <a:rPr lang="en-US" altLang="zh-CN" dirty="0">
                <a:solidFill>
                  <a:srgbClr val="0000FF"/>
                </a:solidFill>
              </a:rPr>
              <a:t>boolean-expression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statement1;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en-US" altLang="zh-CN" dirty="0"/>
              <a:t>else    statement2;</a:t>
            </a:r>
            <a:r>
              <a:rPr lang="zh-CN" altLang="en-US" dirty="0">
                <a:solidFill>
                  <a:srgbClr val="0000FF"/>
                </a:solidFill>
              </a:rPr>
              <a:t>］</a:t>
            </a:r>
          </a:p>
          <a:p>
            <a:r>
              <a:rPr lang="zh-CN" altLang="en-US" dirty="0"/>
              <a:t>注意：</a:t>
            </a:r>
          </a:p>
          <a:p>
            <a:pPr lvl="1"/>
            <a:r>
              <a:rPr lang="zh-CN" altLang="en-US" dirty="0" smtClean="0"/>
              <a:t>布尔表达式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任何一个返回布尔型数据的表达式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一个语句后面必须有分号；</a:t>
            </a:r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/>
              <a:t>语句可以嵌套使用。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9499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分支语句－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多分支语句 </a:t>
            </a:r>
            <a:r>
              <a:rPr lang="en-US" altLang="zh-CN" dirty="0"/>
              <a:t>switch</a:t>
            </a:r>
          </a:p>
          <a:p>
            <a:pPr marL="457200" lvl="1" indent="0">
              <a:buNone/>
            </a:pPr>
            <a:r>
              <a:rPr lang="en-US" altLang="zh-CN" dirty="0" smtClean="0"/>
              <a:t>switch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expression</a:t>
            </a:r>
            <a:r>
              <a:rPr lang="en-US" altLang="zh-CN" dirty="0"/>
              <a:t>){</a:t>
            </a:r>
          </a:p>
          <a:p>
            <a:pPr marL="457200" lvl="1" indent="0">
              <a:buNone/>
            </a:pPr>
            <a:r>
              <a:rPr lang="en-US" altLang="zh-CN" dirty="0" smtClean="0"/>
              <a:t>     case </a:t>
            </a:r>
            <a:r>
              <a:rPr lang="en-US" altLang="zh-CN" dirty="0"/>
              <a:t>value1 : statement1;</a:t>
            </a:r>
          </a:p>
          <a:p>
            <a:pPr marL="457200" lvl="1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altLang="zh-CN" dirty="0"/>
              <a:t>	case value2 : statement2;</a:t>
            </a:r>
          </a:p>
          <a:p>
            <a:pPr marL="457200" lvl="1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altLang="zh-CN" dirty="0"/>
              <a:t>	…………</a:t>
            </a:r>
          </a:p>
          <a:p>
            <a:pPr marL="457200" lvl="1" indent="0">
              <a:buNone/>
            </a:pPr>
            <a:r>
              <a:rPr lang="en-US" altLang="zh-CN" dirty="0"/>
              <a:t>       case </a:t>
            </a:r>
            <a:r>
              <a:rPr lang="en-US" altLang="zh-CN" dirty="0" err="1"/>
              <a:t>valueN</a:t>
            </a:r>
            <a:r>
              <a:rPr lang="en-US" altLang="zh-CN" dirty="0"/>
              <a:t> : </a:t>
            </a:r>
            <a:r>
              <a:rPr lang="en-US" altLang="zh-CN" dirty="0" err="1"/>
              <a:t>statemendN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[</a:t>
            </a:r>
            <a:r>
              <a:rPr lang="en-US" altLang="zh-CN" dirty="0"/>
              <a:t>default	  : </a:t>
            </a:r>
            <a:r>
              <a:rPr lang="en-US" altLang="zh-CN" dirty="0" err="1"/>
              <a:t>defaultStatement</a:t>
            </a:r>
            <a:r>
              <a:rPr lang="en-US" altLang="zh-CN" dirty="0"/>
              <a:t>; </a:t>
            </a:r>
            <a:r>
              <a:rPr lang="zh-CN" altLang="en-US" dirty="0">
                <a:solidFill>
                  <a:srgbClr val="0000FF"/>
                </a:solidFill>
              </a:rPr>
              <a:t>］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52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分支语句－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  <a:r>
              <a:rPr lang="en-US" altLang="zh-CN" dirty="0"/>
              <a:t>expression</a:t>
            </a:r>
            <a:r>
              <a:rPr lang="zh-CN" altLang="en-US" dirty="0"/>
              <a:t>的返回值类型必须是这几种类型之一：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, byte, char, short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enum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String</a:t>
            </a:r>
            <a:r>
              <a:rPr lang="en-US" altLang="zh-CN" dirty="0" smtClean="0">
                <a:solidFill>
                  <a:srgbClr val="006600"/>
                </a:solidFill>
              </a:rPr>
              <a:t>(jdk1.7</a:t>
            </a:r>
            <a:r>
              <a:rPr lang="zh-CN" altLang="en-US" dirty="0" smtClean="0">
                <a:solidFill>
                  <a:srgbClr val="006600"/>
                </a:solidFill>
              </a:rPr>
              <a:t>之后添加该类型</a:t>
            </a:r>
            <a:r>
              <a:rPr lang="en-US" altLang="zh-CN" dirty="0" smtClean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  <a:p>
            <a:r>
              <a:rPr lang="en-US" altLang="zh-CN" dirty="0"/>
              <a:t>case</a:t>
            </a:r>
            <a:r>
              <a:rPr lang="zh-CN" altLang="en-US" dirty="0"/>
              <a:t>子句中的值</a:t>
            </a:r>
            <a:r>
              <a:rPr lang="en-US" altLang="zh-CN" dirty="0" err="1"/>
              <a:t>valueN</a:t>
            </a:r>
            <a:r>
              <a:rPr lang="zh-CN" altLang="en-US" dirty="0"/>
              <a:t>必须是常量，而且所有</a:t>
            </a:r>
            <a:r>
              <a:rPr lang="en-US" altLang="zh-CN" dirty="0"/>
              <a:t>case</a:t>
            </a:r>
            <a:r>
              <a:rPr lang="zh-CN" altLang="en-US" dirty="0"/>
              <a:t>子句中的值应是不同的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892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分支语句－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default</a:t>
            </a:r>
            <a:r>
              <a:rPr lang="zh-CN" altLang="en-US" dirty="0"/>
              <a:t>子句是可选的。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语句用来在执行完一个</a:t>
            </a:r>
            <a:r>
              <a:rPr lang="en-US" altLang="zh-CN" dirty="0"/>
              <a:t>case</a:t>
            </a:r>
            <a:r>
              <a:rPr lang="zh-CN" altLang="en-US" dirty="0"/>
              <a:t>分支后，使程序跳出</a:t>
            </a:r>
            <a:r>
              <a:rPr lang="en-US" altLang="zh-CN" dirty="0"/>
              <a:t>switch</a:t>
            </a:r>
            <a:r>
              <a:rPr lang="zh-CN" altLang="en-US" dirty="0"/>
              <a:t>语句，即终止</a:t>
            </a:r>
            <a:r>
              <a:rPr lang="en-US" altLang="zh-CN" dirty="0"/>
              <a:t>switch</a:t>
            </a:r>
            <a:r>
              <a:rPr lang="zh-CN" altLang="en-US" dirty="0"/>
              <a:t>语句的执行。</a:t>
            </a:r>
          </a:p>
          <a:p>
            <a:r>
              <a:rPr lang="en-US" altLang="zh-CN" dirty="0" smtClean="0"/>
              <a:t>case</a:t>
            </a:r>
            <a:r>
              <a:rPr lang="zh-CN" altLang="en-US" dirty="0"/>
              <a:t>语句只是起到一个标号作用，用来查找匹配的入口并从此处开始执行其后的语句序列，对后面的</a:t>
            </a:r>
            <a:r>
              <a:rPr lang="en-US" altLang="zh-CN" dirty="0"/>
              <a:t>case</a:t>
            </a:r>
            <a:r>
              <a:rPr lang="zh-CN" altLang="en-US" dirty="0"/>
              <a:t>子句不再进行匹配。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516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分支语句－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SwitchTest1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switch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case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1: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"one</a:t>
            </a:r>
            <a:r>
              <a:rPr lang="en-US" altLang="zh-CN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break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case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2: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"two</a:t>
            </a:r>
            <a:r>
              <a:rPr lang="en-US" altLang="zh-CN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break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default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122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分支语句－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SwitchTest2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switch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default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//</a:t>
            </a:r>
            <a:r>
              <a:rPr lang="zh-CN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放前面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case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1: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"one</a:t>
            </a:r>
            <a:r>
              <a:rPr lang="en-US" altLang="zh-CN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break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case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2: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"two</a:t>
            </a:r>
            <a:r>
              <a:rPr lang="en-US" altLang="zh-CN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break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8721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语法引例</a:t>
            </a:r>
            <a:r>
              <a:rPr lang="en-US" altLang="zh-CN" dirty="0" smtClean="0"/>
              <a:t>-C</a:t>
            </a:r>
            <a:r>
              <a:rPr lang="zh-CN" altLang="en-US" dirty="0" smtClean="0"/>
              <a:t>语言实现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sz="2400" dirty="0"/>
              <a:t>#include&lt;stdio.h</a:t>
            </a:r>
            <a:r>
              <a:rPr lang="pt-BR" altLang="zh-CN" sz="2400" dirty="0" smtClean="0"/>
              <a:t>&gt; </a:t>
            </a:r>
            <a:r>
              <a:rPr lang="pt-BR" altLang="zh-CN" sz="2400" dirty="0" smtClean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预编译，实际上</a:t>
            </a:r>
            <a:r>
              <a:rPr lang="zh-CN" altLang="en-US" sz="2400" dirty="0" smtClean="0">
                <a:solidFill>
                  <a:srgbClr val="0000FF"/>
                </a:solidFill>
              </a:rPr>
              <a:t>是调用</a:t>
            </a:r>
            <a:r>
              <a:rPr lang="zh-CN" altLang="en-US" sz="2400" dirty="0">
                <a:solidFill>
                  <a:srgbClr val="0000FF"/>
                </a:solidFill>
              </a:rPr>
              <a:t>库函数</a:t>
            </a:r>
            <a:endParaRPr lang="pt-BR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altLang="zh-CN" sz="2400" dirty="0"/>
              <a:t>#define PI </a:t>
            </a:r>
            <a:r>
              <a:rPr lang="pt-BR" altLang="zh-CN" sz="2400" dirty="0" smtClean="0"/>
              <a:t>3.1415926536 </a:t>
            </a:r>
            <a:r>
              <a:rPr lang="pt-BR" altLang="zh-CN" sz="2400" dirty="0" smtClean="0">
                <a:solidFill>
                  <a:srgbClr val="0000FF"/>
                </a:solidFill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</a:rPr>
              <a:t>定义常量</a:t>
            </a:r>
            <a:endParaRPr lang="pt-BR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altLang="zh-CN" sz="2400" dirty="0"/>
              <a:t>main</a:t>
            </a:r>
            <a:r>
              <a:rPr lang="pt-BR" altLang="zh-CN" sz="2400" dirty="0" smtClean="0"/>
              <a:t>() </a:t>
            </a:r>
            <a:r>
              <a:rPr lang="pt-BR" altLang="zh-CN" sz="2400" dirty="0" smtClean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主函数</a:t>
            </a:r>
            <a:r>
              <a:rPr lang="en-US" altLang="zh-CN" sz="2400" dirty="0">
                <a:solidFill>
                  <a:srgbClr val="0000FF"/>
                </a:solidFill>
              </a:rPr>
              <a:t>,</a:t>
            </a:r>
            <a:r>
              <a:rPr lang="zh-CN" altLang="en-US" sz="2400" dirty="0">
                <a:solidFill>
                  <a:srgbClr val="0000FF"/>
                </a:solidFill>
              </a:rPr>
              <a:t>是程序执行的</a:t>
            </a:r>
            <a:r>
              <a:rPr lang="zh-CN" altLang="en-US" sz="2400" dirty="0" smtClean="0">
                <a:solidFill>
                  <a:srgbClr val="0000FF"/>
                </a:solidFill>
              </a:rPr>
              <a:t>起点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altLang="zh-CN" sz="2400" dirty="0" smtClean="0"/>
              <a:t>{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/>
              <a:t>	float </a:t>
            </a:r>
            <a:r>
              <a:rPr lang="pt-BR" altLang="zh-CN" sz="2400" dirty="0" smtClean="0"/>
              <a:t>r</a:t>
            </a:r>
            <a:r>
              <a:rPr lang="zh-CN" altLang="en-US" sz="2400" dirty="0" smtClean="0"/>
              <a:t>；</a:t>
            </a:r>
            <a:r>
              <a:rPr lang="pt-BR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定义浮点型变量，</a:t>
            </a:r>
            <a:r>
              <a:rPr lang="en-US" altLang="zh-CN" sz="2400" dirty="0">
                <a:solidFill>
                  <a:srgbClr val="0000FF"/>
                </a:solidFill>
              </a:rPr>
              <a:t>r</a:t>
            </a:r>
            <a:r>
              <a:rPr lang="zh-CN" altLang="en-US" sz="2400" dirty="0" smtClean="0">
                <a:solidFill>
                  <a:srgbClr val="0000FF"/>
                </a:solidFill>
              </a:rPr>
              <a:t>半径</a:t>
            </a:r>
            <a:endParaRPr lang="pt-BR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altLang="zh-CN" sz="2400" dirty="0" smtClean="0"/>
              <a:t>            float </a:t>
            </a:r>
            <a:r>
              <a:rPr lang="pt-BR" altLang="zh-CN" sz="2400" dirty="0"/>
              <a:t>s</a:t>
            </a:r>
            <a:r>
              <a:rPr lang="pt-BR" altLang="zh-CN" sz="2400" dirty="0" smtClean="0"/>
              <a:t>; </a:t>
            </a:r>
            <a:r>
              <a:rPr lang="pt-BR" altLang="zh-CN" sz="2400" dirty="0" smtClean="0">
                <a:solidFill>
                  <a:srgbClr val="0000FF"/>
                </a:solidFill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</a:rPr>
              <a:t>定义浮点型变量，</a:t>
            </a:r>
            <a:r>
              <a:rPr lang="en-US" altLang="zh-CN" sz="2400" dirty="0" smtClean="0">
                <a:solidFill>
                  <a:srgbClr val="0000FF"/>
                </a:solidFill>
              </a:rPr>
              <a:t>s</a:t>
            </a:r>
            <a:r>
              <a:rPr lang="zh-CN" altLang="en-US" sz="2400" dirty="0" smtClean="0">
                <a:solidFill>
                  <a:srgbClr val="0000FF"/>
                </a:solidFill>
              </a:rPr>
              <a:t>面积</a:t>
            </a:r>
            <a:endParaRPr lang="pt-BR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altLang="zh-CN" sz="2400" dirty="0"/>
              <a:t>	scanf</a:t>
            </a:r>
            <a:r>
              <a:rPr lang="pt-BR" altLang="zh-CN" sz="2400" dirty="0" smtClean="0"/>
              <a:t>(“%f”, </a:t>
            </a:r>
            <a:r>
              <a:rPr lang="pt-BR" altLang="zh-CN" sz="2400" dirty="0"/>
              <a:t>&amp;r</a:t>
            </a:r>
            <a:r>
              <a:rPr lang="pt-BR" altLang="zh-CN" sz="2400" dirty="0" smtClean="0"/>
              <a:t>);  </a:t>
            </a:r>
            <a:r>
              <a:rPr lang="pt-BR" altLang="zh-CN" sz="2400" dirty="0" smtClean="0">
                <a:solidFill>
                  <a:srgbClr val="0000FF"/>
                </a:solidFill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</a:rPr>
              <a:t>从控制台获取输入半径</a:t>
            </a:r>
            <a:endParaRPr lang="pt-BR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altLang="zh-CN" sz="2400" dirty="0"/>
              <a:t>	s = PI * r* r</a:t>
            </a:r>
            <a:r>
              <a:rPr lang="pt-BR" altLang="zh-CN" sz="2400" dirty="0" smtClean="0"/>
              <a:t>; </a:t>
            </a:r>
            <a:r>
              <a:rPr lang="pt-BR" altLang="zh-CN" sz="2400" dirty="0" smtClean="0">
                <a:solidFill>
                  <a:srgbClr val="0000FF"/>
                </a:solidFill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</a:rPr>
              <a:t>计算面积</a:t>
            </a:r>
            <a:endParaRPr lang="pt-BR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altLang="zh-CN" sz="2400" dirty="0"/>
              <a:t>	printf</a:t>
            </a:r>
            <a:r>
              <a:rPr lang="pt-BR" altLang="zh-CN" sz="2400" dirty="0" smtClean="0"/>
              <a:t>(“%.2f\n”, </a:t>
            </a:r>
            <a:r>
              <a:rPr lang="pt-BR" altLang="zh-CN" sz="2400" dirty="0"/>
              <a:t>s</a:t>
            </a:r>
            <a:r>
              <a:rPr lang="pt-BR" altLang="zh-CN" sz="2400" dirty="0" smtClean="0"/>
              <a:t>); </a:t>
            </a:r>
            <a:r>
              <a:rPr lang="pt-BR" altLang="zh-CN" sz="2400" dirty="0" smtClean="0">
                <a:solidFill>
                  <a:srgbClr val="0000FF"/>
                </a:solidFill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</a:rPr>
              <a:t>打印输出结果</a:t>
            </a:r>
            <a:endParaRPr lang="pt-BR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altLang="zh-CN" sz="24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731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分支语句－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SwitchTest3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3;   //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改变值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switch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default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//</a:t>
            </a:r>
            <a:r>
              <a:rPr lang="zh-CN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放前面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case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1: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"one</a:t>
            </a:r>
            <a:r>
              <a:rPr lang="en-US" altLang="zh-CN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break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case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2: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"two</a:t>
            </a:r>
            <a:r>
              <a:rPr lang="en-US" altLang="zh-CN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break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6415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-</a:t>
            </a:r>
            <a:r>
              <a:rPr lang="en-US" altLang="zh-CN" dirty="0"/>
              <a:t> 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smtClean="0">
                <a:solidFill>
                  <a:srgbClr val="0000FF"/>
                </a:solidFill>
              </a:rPr>
              <a:t>[</a:t>
            </a:r>
            <a:r>
              <a:rPr lang="en-US" altLang="zh-CN" dirty="0">
                <a:solidFill>
                  <a:srgbClr val="0000FF"/>
                </a:solidFill>
              </a:rPr>
              <a:t>initialization]</a:t>
            </a:r>
          </a:p>
          <a:p>
            <a:pPr marL="0" indent="0">
              <a:buNone/>
            </a:pPr>
            <a:r>
              <a:rPr lang="en-US" altLang="zh-CN" dirty="0"/>
              <a:t>	while (termination){</a:t>
            </a:r>
          </a:p>
          <a:p>
            <a:pPr marL="0" indent="0">
              <a:buNone/>
            </a:pPr>
            <a:r>
              <a:rPr lang="en-US" altLang="zh-CN" dirty="0"/>
              <a:t>		body;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</a:rPr>
              <a:t>[iteration;]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zh-CN" altLang="en-US" dirty="0"/>
              <a:t>先计算终止条件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569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r>
              <a:rPr lang="en-US" altLang="zh-CN" dirty="0"/>
              <a:t>- </a:t>
            </a:r>
            <a:r>
              <a:rPr lang="en-US" altLang="zh-CN" dirty="0" smtClean="0"/>
              <a:t>do-while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[</a:t>
            </a:r>
            <a:r>
              <a:rPr lang="en-US" altLang="zh-CN" dirty="0"/>
              <a:t>initialization</a:t>
            </a:r>
            <a:r>
              <a:rPr lang="zh-CN" altLang="en-US" dirty="0"/>
              <a:t>］</a:t>
            </a:r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>
                <a:solidFill>
                  <a:srgbClr val="0000FF"/>
                </a:solidFill>
              </a:rPr>
              <a:t>do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body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[</a:t>
            </a:r>
            <a:r>
              <a:rPr lang="en-US" altLang="zh-CN" dirty="0"/>
              <a:t>iteration;]</a:t>
            </a:r>
          </a:p>
          <a:p>
            <a:pPr marL="0" indent="0">
              <a:buNone/>
            </a:pPr>
            <a:r>
              <a:rPr lang="en-US" altLang="zh-CN" dirty="0" smtClean="0"/>
              <a:t>      } </a:t>
            </a:r>
            <a:r>
              <a:rPr lang="en-US" altLang="zh-CN" dirty="0">
                <a:solidFill>
                  <a:srgbClr val="0000FF"/>
                </a:solidFill>
              </a:rPr>
              <a:t>while</a:t>
            </a:r>
            <a:r>
              <a:rPr lang="en-US" altLang="zh-CN" dirty="0"/>
              <a:t> (termination);</a:t>
            </a:r>
          </a:p>
          <a:p>
            <a:r>
              <a:rPr lang="zh-CN" altLang="en-US" dirty="0"/>
              <a:t>先执行循环体，后计算终止条件，若结果为</a:t>
            </a:r>
            <a:r>
              <a:rPr lang="en-US" altLang="zh-CN" dirty="0"/>
              <a:t>true</a:t>
            </a:r>
            <a:r>
              <a:rPr lang="zh-CN" altLang="en-US" dirty="0"/>
              <a:t>，则继续执行循环体。</a:t>
            </a:r>
          </a:p>
          <a:p>
            <a:r>
              <a:rPr lang="zh-CN" altLang="en-US" dirty="0"/>
              <a:t>循环体，至少执行一次。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355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-for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zh-CN" dirty="0"/>
              <a:t>的语句格式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for (initialization; termination; iteration){</a:t>
            </a:r>
          </a:p>
          <a:p>
            <a:pPr marL="400050" lvl="1" indent="0">
              <a:buNone/>
            </a:pPr>
            <a:r>
              <a:rPr lang="en-US" altLang="zh-CN" dirty="0" smtClean="0"/>
              <a:t>	body;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语句执行时，首先执行初始化操作，然后判断终止条件是否满足，如果满足，则执行循环体中的语句，最后执行迭代部分。完成一次循环后，重新判断终止条件。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942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r>
              <a:rPr lang="en-US" altLang="zh-CN" dirty="0" smtClean="0"/>
              <a:t>-for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初始化、终止以及迭代部分都可以为空语句</a:t>
            </a:r>
            <a:r>
              <a:rPr lang="en-US" altLang="zh-CN" dirty="0"/>
              <a:t>(</a:t>
            </a:r>
            <a:r>
              <a:rPr lang="zh-CN" altLang="en-US" dirty="0"/>
              <a:t>但分号不能省</a:t>
            </a:r>
            <a:r>
              <a:rPr lang="en-US" altLang="zh-CN" dirty="0"/>
              <a:t>)</a:t>
            </a:r>
            <a:r>
              <a:rPr lang="zh-CN" altLang="en-US" dirty="0"/>
              <a:t>，三者均为空的时候，相当于一个无限循环。</a:t>
            </a:r>
          </a:p>
          <a:p>
            <a:r>
              <a:rPr lang="zh-CN" altLang="en-US" dirty="0"/>
              <a:t>在初始化部分和迭代部分可以使用逗号语句，来进行多个操作。逗号语句是用逗号分隔的语句序列。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for</a:t>
            </a:r>
            <a:r>
              <a:rPr lang="en-US" altLang="zh-CN" dirty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=0, j=10;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&lt;j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++, j--){</a:t>
            </a:r>
          </a:p>
          <a:p>
            <a:pPr marL="0" indent="0">
              <a:buNone/>
            </a:pPr>
            <a:r>
              <a:rPr lang="en-US" altLang="zh-CN" dirty="0"/>
              <a:t>	……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048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r>
              <a:rPr lang="en-US" altLang="zh-CN" dirty="0" smtClean="0"/>
              <a:t>-for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for-each</a:t>
            </a:r>
            <a:r>
              <a:rPr lang="zh-CN" altLang="zh-CN" sz="3200" dirty="0"/>
              <a:t>的语句格式</a:t>
            </a:r>
            <a:endParaRPr lang="en-US" altLang="zh-CN" sz="3200" dirty="0"/>
          </a:p>
          <a:p>
            <a:pPr marL="400050" lvl="1" indent="0">
              <a:buNone/>
            </a:pPr>
            <a:r>
              <a:rPr lang="en-US" altLang="zh-CN" sz="2800" dirty="0" smtClean="0"/>
              <a:t>for</a:t>
            </a:r>
            <a:r>
              <a:rPr lang="en-US" altLang="zh-CN" sz="2800" dirty="0"/>
              <a:t>(</a:t>
            </a:r>
            <a:r>
              <a:rPr lang="zh-CN" altLang="en-US" sz="2800" dirty="0"/>
              <a:t>元素类型</a:t>
            </a:r>
            <a:r>
              <a:rPr lang="en-US" altLang="zh-CN" sz="2800" dirty="0"/>
              <a:t>t </a:t>
            </a:r>
            <a:r>
              <a:rPr lang="zh-CN" altLang="en-US" sz="2800" dirty="0"/>
              <a:t>元素变量</a:t>
            </a:r>
            <a:r>
              <a:rPr lang="en-US" altLang="zh-CN" sz="2800" dirty="0"/>
              <a:t>x : </a:t>
            </a:r>
            <a:r>
              <a:rPr lang="zh-CN" altLang="en-US" sz="2800" dirty="0"/>
              <a:t>遍历对象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){ </a:t>
            </a:r>
          </a:p>
          <a:p>
            <a:pPr marL="400050" lvl="1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引用了</a:t>
            </a:r>
            <a:r>
              <a:rPr lang="en-US" altLang="zh-CN" sz="2800" dirty="0"/>
              <a:t>x</a:t>
            </a:r>
            <a:r>
              <a:rPr lang="zh-CN" altLang="en-US" sz="2800" dirty="0"/>
              <a:t>的</a:t>
            </a:r>
            <a:r>
              <a:rPr lang="en-US" altLang="zh-CN" sz="2800" dirty="0"/>
              <a:t>Java</a:t>
            </a:r>
            <a:r>
              <a:rPr lang="zh-CN" altLang="en-US" sz="2800" dirty="0"/>
              <a:t>语句</a:t>
            </a:r>
            <a:r>
              <a:rPr lang="en-US" altLang="zh-CN" sz="2800" dirty="0"/>
              <a:t>; </a:t>
            </a:r>
          </a:p>
          <a:p>
            <a:pPr marL="400050" lvl="1" indent="0">
              <a:buNone/>
            </a:pPr>
            <a:r>
              <a:rPr lang="en-US" altLang="zh-CN" sz="2800" dirty="0"/>
              <a:t>}</a:t>
            </a:r>
          </a:p>
          <a:p>
            <a:pPr lvl="1"/>
            <a:r>
              <a:rPr lang="en-US" altLang="zh-CN" sz="2800" dirty="0" smtClean="0"/>
              <a:t>foreach</a:t>
            </a:r>
            <a:r>
              <a:rPr lang="zh-CN" altLang="en-US" sz="2800" dirty="0"/>
              <a:t>语句是</a:t>
            </a:r>
            <a:r>
              <a:rPr lang="en-US" altLang="zh-CN" sz="2800" dirty="0"/>
              <a:t>for</a:t>
            </a:r>
            <a:r>
              <a:rPr lang="zh-CN" altLang="en-US" sz="2800" dirty="0"/>
              <a:t>语句特殊情况下的增强版本，简化了编程，提高了代码的可读性和安全性（不用怕数组越界），相对</a:t>
            </a:r>
            <a:r>
              <a:rPr lang="en-US" altLang="zh-CN" sz="2800" dirty="0"/>
              <a:t>for</a:t>
            </a:r>
            <a:r>
              <a:rPr lang="zh-CN" altLang="en-US" sz="2800" dirty="0"/>
              <a:t>语句来说是个很好的补充；</a:t>
            </a:r>
          </a:p>
          <a:p>
            <a:pPr lvl="1"/>
            <a:r>
              <a:rPr lang="zh-CN" altLang="en-US" sz="2800" dirty="0" smtClean="0"/>
              <a:t>在</a:t>
            </a:r>
            <a:r>
              <a:rPr lang="zh-CN" altLang="en-US" sz="2800" dirty="0"/>
              <a:t>遍历数组、</a:t>
            </a:r>
            <a:r>
              <a:rPr lang="zh-CN" altLang="en-US" sz="2800" dirty="0" smtClean="0"/>
              <a:t>集合时，提倡用</a:t>
            </a:r>
            <a:r>
              <a:rPr lang="en-US" altLang="zh-CN" sz="2800" dirty="0"/>
              <a:t>foreach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625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/>
              <a:t>foreach </a:t>
            </a:r>
            <a:r>
              <a:rPr lang="zh-CN" altLang="en-US" u="sng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ForEachTest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langs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 { 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</a:t>
            </a:r>
            <a:r>
              <a:rPr lang="en-US" altLang="zh-CN" sz="2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sz="2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#"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流行</a:t>
            </a:r>
            <a:r>
              <a:rPr lang="zh-CN" alt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的编程语言有：</a:t>
            </a:r>
            <a:r>
              <a:rPr lang="en-US" altLang="zh-CN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 // 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CN" sz="2400" u="sng" dirty="0">
                <a:solidFill>
                  <a:srgbClr val="3F7F5F"/>
                </a:solidFill>
                <a:latin typeface="Consolas" panose="020B0609020204030204" pitchFamily="49" charset="0"/>
              </a:rPr>
              <a:t>foreach </a:t>
            </a:r>
            <a:r>
              <a:rPr lang="zh-CN" altLang="en-US" sz="2400" u="sng" dirty="0">
                <a:solidFill>
                  <a:srgbClr val="3F7F5F"/>
                </a:solidFill>
                <a:latin typeface="Consolas" panose="020B0609020204030204" pitchFamily="49" charset="0"/>
              </a:rPr>
              <a:t>循环语句遍历数组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for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lang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langs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lang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615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转移</a:t>
            </a:r>
            <a:r>
              <a:rPr lang="en-US" altLang="zh-CN" dirty="0" smtClean="0"/>
              <a:t>-break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语句可以使流程跳出</a:t>
            </a:r>
            <a:r>
              <a:rPr lang="en-US" altLang="zh-CN" dirty="0"/>
              <a:t>switch</a:t>
            </a:r>
            <a:r>
              <a:rPr lang="zh-CN" altLang="en-US" dirty="0"/>
              <a:t>语句体，也可以用</a:t>
            </a:r>
            <a:r>
              <a:rPr lang="en-US" altLang="zh-CN" dirty="0"/>
              <a:t>break</a:t>
            </a:r>
            <a:r>
              <a:rPr lang="zh-CN" altLang="en-US" dirty="0"/>
              <a:t>语句在循环结构终止本层循环体，从而提前结束本层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结束</a:t>
            </a:r>
            <a:r>
              <a:rPr lang="zh-CN" altLang="en-US" dirty="0"/>
              <a:t>当前整个</a:t>
            </a:r>
            <a:r>
              <a:rPr lang="zh-CN" altLang="en-US" dirty="0" smtClean="0"/>
              <a:t>循环。</a:t>
            </a:r>
            <a:endParaRPr lang="zh-CN" altLang="en-US" dirty="0"/>
          </a:p>
          <a:p>
            <a:pPr lvl="1"/>
            <a:r>
              <a:rPr lang="zh-CN" altLang="en-US" dirty="0" smtClean="0"/>
              <a:t>循环</a:t>
            </a:r>
            <a:r>
              <a:rPr lang="zh-CN" altLang="en-US" dirty="0"/>
              <a:t>是嵌套循环</a:t>
            </a:r>
            <a:r>
              <a:rPr lang="zh-CN" altLang="en-US" dirty="0" smtClean="0"/>
              <a:t>，需要按照嵌套</a:t>
            </a:r>
            <a:r>
              <a:rPr lang="zh-CN" altLang="en-US" dirty="0"/>
              <a:t>的层次，逐步使用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跳出。</a:t>
            </a:r>
            <a:endParaRPr lang="en-US" altLang="zh-CN" dirty="0" smtClean="0"/>
          </a:p>
          <a:p>
            <a:r>
              <a:rPr lang="en-US" altLang="zh-CN" dirty="0"/>
              <a:t>continue</a:t>
            </a:r>
            <a:r>
              <a:rPr lang="zh-CN" altLang="en-US" dirty="0"/>
              <a:t>语句用来结束本次</a:t>
            </a:r>
            <a:r>
              <a:rPr lang="zh-CN" altLang="en-US" dirty="0" smtClean="0"/>
              <a:t>循环。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</a:t>
            </a:r>
            <a:r>
              <a:rPr lang="zh-CN" altLang="en-US" dirty="0"/>
              <a:t>过循环体中下面尚未执行的语句，接着进行终止条件的判断，以决定是否继续循环。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5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程序转移</a:t>
            </a:r>
            <a:r>
              <a:rPr lang="en-US" altLang="zh-CN" dirty="0"/>
              <a:t>- return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return</a:t>
            </a:r>
            <a:r>
              <a:rPr lang="zh-CN" altLang="en-US" dirty="0"/>
              <a:t>语句从当前方法中退出，返回到调用该方法的语句处，并从紧跟该语句的下一条语句继续程序的执行。返回语句有两种格式：</a:t>
            </a:r>
          </a:p>
          <a:p>
            <a:pPr marL="457200" lvl="1" indent="0">
              <a:buNone/>
            </a:pPr>
            <a:r>
              <a:rPr lang="en-US" altLang="zh-CN" dirty="0" smtClean="0"/>
              <a:t>return </a:t>
            </a:r>
            <a:r>
              <a:rPr lang="en-US" altLang="zh-CN" dirty="0"/>
              <a:t>expression </a:t>
            </a:r>
          </a:p>
          <a:p>
            <a:pPr marL="457200" lvl="1" indent="0">
              <a:buNone/>
            </a:pPr>
            <a:r>
              <a:rPr lang="en-US" altLang="zh-CN" dirty="0" smtClean="0"/>
              <a:t>return</a:t>
            </a:r>
            <a:endParaRPr lang="en-US" altLang="zh-CN" dirty="0"/>
          </a:p>
          <a:p>
            <a:r>
              <a:rPr lang="en-US" altLang="zh-CN" dirty="0" smtClean="0"/>
              <a:t>return</a:t>
            </a:r>
            <a:r>
              <a:rPr lang="zh-CN" altLang="en-US" dirty="0"/>
              <a:t>语句通常用在一个方法体的最后</a:t>
            </a:r>
            <a:r>
              <a:rPr lang="en-US" altLang="zh-CN" dirty="0"/>
              <a:t>,</a:t>
            </a:r>
            <a:r>
              <a:rPr lang="zh-CN" altLang="en-US" dirty="0"/>
              <a:t>否则会产生编译错误</a:t>
            </a:r>
            <a:r>
              <a:rPr lang="en-US" altLang="zh-CN" dirty="0"/>
              <a:t>,</a:t>
            </a:r>
            <a:r>
              <a:rPr lang="zh-CN" altLang="en-US" dirty="0"/>
              <a:t>除非用在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3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程序转移</a:t>
            </a:r>
            <a:r>
              <a:rPr lang="en-US" altLang="zh-CN" dirty="0"/>
              <a:t>- </a:t>
            </a:r>
            <a:r>
              <a:rPr lang="zh-CN" altLang="en-US" dirty="0" smtClean="0"/>
              <a:t>异常处理语句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876800"/>
          </a:xfrm>
        </p:spPr>
        <p:txBody>
          <a:bodyPr/>
          <a:lstStyle/>
          <a:p>
            <a:r>
              <a:rPr lang="zh-CN" altLang="en-US" dirty="0"/>
              <a:t>包括</a:t>
            </a:r>
          </a:p>
          <a:p>
            <a:pPr marL="40005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</a:rPr>
              <a:t>try{  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     …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catch( </a:t>
            </a:r>
            <a:r>
              <a:rPr lang="en-US" altLang="zh-CN" sz="2000" dirty="0" err="1">
                <a:solidFill>
                  <a:srgbClr val="0000FF"/>
                </a:solidFill>
              </a:rPr>
              <a:t>ExceptionCalss</a:t>
            </a:r>
            <a:r>
              <a:rPr lang="en-US" altLang="zh-CN" sz="2000" dirty="0">
                <a:solidFill>
                  <a:srgbClr val="0000FF"/>
                </a:solidFill>
              </a:rPr>
              <a:t>  e </a:t>
            </a:r>
            <a:r>
              <a:rPr lang="en-US" altLang="zh-CN" sz="2000" dirty="0" smtClean="0">
                <a:solidFill>
                  <a:srgbClr val="0000FF"/>
                </a:solidFill>
              </a:rPr>
              <a:t>)   </a:t>
            </a:r>
            <a:r>
              <a:rPr lang="en-US" altLang="zh-CN" sz="2000" dirty="0">
                <a:solidFill>
                  <a:srgbClr val="0000FF"/>
                </a:solidFill>
              </a:rPr>
              <a:t>{   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  …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finally  {   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  …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}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Throw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语句，与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相比</a:t>
            </a:r>
            <a:r>
              <a:rPr lang="en-US" altLang="zh-CN" dirty="0"/>
              <a:t>,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特有</a:t>
            </a:r>
            <a:r>
              <a:rPr lang="zh-CN" altLang="en-US"/>
              <a:t>的</a:t>
            </a:r>
            <a:r>
              <a:rPr lang="zh-CN" altLang="en-US" smtClean="0"/>
              <a:t>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011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语法引例</a:t>
            </a:r>
            <a:r>
              <a:rPr lang="en-US" altLang="zh-CN" dirty="0" smtClean="0"/>
              <a:t>-Java</a:t>
            </a:r>
            <a:r>
              <a:rPr lang="zh-CN" altLang="en-US" dirty="0" smtClean="0"/>
              <a:t>语言</a:t>
            </a:r>
            <a:r>
              <a:rPr lang="zh-CN" altLang="en-US" dirty="0"/>
              <a:t>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33400" y="1371600"/>
            <a:ext cx="8229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java.util.Scanner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引入</a:t>
            </a:r>
            <a:r>
              <a:rPr lang="zh-CN" altLang="zh-CN" sz="2000" kern="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类</a:t>
            </a:r>
            <a:r>
              <a:rPr lang="zh-CN" altLang="en-US" sz="2000" kern="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屏幕输入输出类</a:t>
            </a:r>
            <a:endParaRPr lang="en-US" altLang="zh-CN" sz="2000" kern="0" dirty="0" smtClean="0">
              <a:solidFill>
                <a:srgbClr val="3F7F5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CalCircleArea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 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一切皆对象，需要用类封装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final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float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i="1" kern="0" dirty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PI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3.14f; 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定义常量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 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程序</a:t>
            </a:r>
            <a:r>
              <a:rPr lang="zh-CN" altLang="zh-CN" sz="2000" kern="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入口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float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radius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0.0f;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定义浮点型变量半径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float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area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0.0f; 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定义浮点型变量面积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Scanner </a:t>
            </a:r>
            <a:r>
              <a:rPr lang="en-US" altLang="zh-CN" sz="2000" u="sng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Scanner(System.</a:t>
            </a:r>
            <a:r>
              <a:rPr lang="en-US" altLang="zh-CN" sz="2000" b="1" i="1" kern="0" dirty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r>
              <a:rPr lang="en-US" altLang="zh-CN" sz="2000" kern="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控制台输入</a:t>
            </a:r>
            <a:r>
              <a:rPr lang="zh-CN" altLang="en-US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获取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kern="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radius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sc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.nextFloat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将输入赋值给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radius</a:t>
            </a:r>
            <a:r>
              <a:rPr lang="zh-CN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变量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kern="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area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 </a:t>
            </a:r>
            <a:r>
              <a:rPr lang="en-US" altLang="zh-CN" sz="2000" b="1" i="1" kern="0" dirty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PI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radius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radius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计算面积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kern="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area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kern="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打印输出</a:t>
            </a:r>
            <a:endParaRPr lang="zh-CN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 algn="l">
              <a:spcAft>
                <a:spcPts val="0"/>
              </a:spcAft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68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标识符及标识符</a:t>
            </a:r>
            <a:r>
              <a:rPr lang="zh-CN" altLang="en-US" sz="2400" dirty="0"/>
              <a:t>的命名</a:t>
            </a:r>
            <a:r>
              <a:rPr lang="zh-CN" altLang="en-US" sz="2400" dirty="0" smtClean="0"/>
              <a:t>规则；</a:t>
            </a:r>
            <a:endParaRPr lang="en-US" altLang="zh-CN" sz="2400" dirty="0" smtClean="0"/>
          </a:p>
          <a:p>
            <a:r>
              <a:rPr lang="zh-CN" altLang="en-US" sz="2400" dirty="0" smtClean="0"/>
              <a:t>基本数据类型，基本类型和引用类型划分；</a:t>
            </a:r>
            <a:endParaRPr lang="en-US" altLang="zh-CN" sz="2400" dirty="0" smtClean="0"/>
          </a:p>
          <a:p>
            <a:r>
              <a:rPr lang="zh-CN" altLang="en-US" sz="2400" dirty="0" smtClean="0"/>
              <a:t>常量的命名及初始化；</a:t>
            </a:r>
            <a:endParaRPr lang="en-US" altLang="zh-CN" sz="2400" dirty="0" smtClean="0"/>
          </a:p>
          <a:p>
            <a:r>
              <a:rPr lang="zh-CN" altLang="en-US" sz="2400" dirty="0" smtClean="0"/>
              <a:t>变量的命名及使用前的初始化；</a:t>
            </a:r>
            <a:endParaRPr lang="en-US" altLang="zh-CN" sz="2400" dirty="0" smtClean="0"/>
          </a:p>
          <a:p>
            <a:r>
              <a:rPr lang="zh-CN" altLang="en-US" sz="2400" dirty="0" smtClean="0"/>
              <a:t>常量及变量命名规则</a:t>
            </a:r>
            <a:endParaRPr lang="en-US" altLang="zh-CN" sz="2400" dirty="0" smtClean="0"/>
          </a:p>
          <a:p>
            <a:r>
              <a:rPr lang="zh-CN" altLang="en-US" sz="2400" dirty="0"/>
              <a:t>注释语句：</a:t>
            </a:r>
            <a:r>
              <a:rPr lang="en-US" altLang="zh-CN" sz="2400" dirty="0" smtClean="0"/>
              <a:t>//,/*…*/,/**…/ </a:t>
            </a:r>
            <a:r>
              <a:rPr lang="zh-CN" altLang="en-US" sz="2400" dirty="0" smtClean="0"/>
              <a:t>及注释规则</a:t>
            </a:r>
            <a:endParaRPr lang="en-US" altLang="zh-CN" sz="2400" dirty="0"/>
          </a:p>
          <a:p>
            <a:r>
              <a:rPr lang="zh-CN" altLang="en-US" sz="2400" dirty="0"/>
              <a:t>分支语句：</a:t>
            </a:r>
            <a:r>
              <a:rPr lang="en-US" altLang="zh-CN" sz="2400" dirty="0"/>
              <a:t>if else</a:t>
            </a:r>
            <a:r>
              <a:rPr lang="zh-CN" altLang="en-US" sz="2400" dirty="0"/>
              <a:t>，</a:t>
            </a:r>
            <a:r>
              <a:rPr lang="en-US" altLang="zh-CN" sz="2400" dirty="0"/>
              <a:t>switch</a:t>
            </a:r>
          </a:p>
          <a:p>
            <a:r>
              <a:rPr lang="zh-CN" altLang="en-US" sz="2400" dirty="0"/>
              <a:t>循环语句：</a:t>
            </a:r>
            <a:r>
              <a:rPr lang="en-US" altLang="zh-CN" sz="2400" dirty="0"/>
              <a:t>for </a:t>
            </a:r>
            <a:r>
              <a:rPr lang="zh-CN" altLang="en-US" sz="2400" dirty="0"/>
              <a:t>，</a:t>
            </a:r>
            <a:r>
              <a:rPr lang="en-US" altLang="zh-CN" sz="2400" dirty="0"/>
              <a:t>foreach</a:t>
            </a:r>
            <a:r>
              <a:rPr lang="zh-CN" altLang="en-US" sz="2400" dirty="0"/>
              <a:t>，</a:t>
            </a:r>
            <a:r>
              <a:rPr lang="en-US" altLang="zh-CN" sz="2400" dirty="0"/>
              <a:t> while</a:t>
            </a:r>
            <a:r>
              <a:rPr lang="zh-CN" altLang="en-US" sz="2400" dirty="0"/>
              <a:t>，</a:t>
            </a:r>
            <a:r>
              <a:rPr lang="en-US" altLang="zh-CN" sz="2400" dirty="0"/>
              <a:t>do while</a:t>
            </a:r>
          </a:p>
          <a:p>
            <a:r>
              <a:rPr lang="zh-CN" altLang="en-US" sz="2400" dirty="0"/>
              <a:t>其他相关语句： </a:t>
            </a:r>
            <a:r>
              <a:rPr lang="en-US" altLang="zh-CN" sz="2400" dirty="0"/>
              <a:t>break</a:t>
            </a:r>
            <a:r>
              <a:rPr lang="zh-CN" altLang="en-US" sz="2400" dirty="0"/>
              <a:t>，</a:t>
            </a:r>
            <a:r>
              <a:rPr lang="en-US" altLang="zh-CN" sz="2400" dirty="0"/>
              <a:t>continue</a:t>
            </a:r>
            <a:r>
              <a:rPr lang="zh-CN" altLang="en-US" sz="2400" dirty="0"/>
              <a:t>，</a:t>
            </a:r>
            <a:r>
              <a:rPr lang="en-US" altLang="zh-CN" sz="2400" dirty="0"/>
              <a:t>return</a:t>
            </a:r>
          </a:p>
          <a:p>
            <a:r>
              <a:rPr lang="zh-CN" altLang="en-US" sz="2400" dirty="0" smtClean="0"/>
              <a:t>异常处理</a:t>
            </a:r>
            <a:r>
              <a:rPr lang="zh-CN" altLang="en-US" sz="2400" dirty="0"/>
              <a:t>语句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try..catch..</a:t>
            </a:r>
            <a:r>
              <a:rPr lang="en-US" altLang="zh-CN" sz="2400" dirty="0" err="1" smtClean="0"/>
              <a:t>finally</a:t>
            </a:r>
            <a:r>
              <a:rPr lang="en-US" altLang="zh-CN" sz="2400" dirty="0" smtClean="0"/>
              <a:t>, throw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2F197-BB74-434A-9679-819F6CE0157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035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可以发现：在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中，以下概念与</a:t>
            </a:r>
            <a:r>
              <a:rPr lang="en-US" altLang="zh-CN" sz="3200" dirty="0"/>
              <a:t>C</a:t>
            </a:r>
            <a:r>
              <a:rPr lang="zh-CN" altLang="en-US" sz="3200" dirty="0"/>
              <a:t>语言</a:t>
            </a:r>
            <a:r>
              <a:rPr lang="zh-CN" altLang="en-US" sz="3200" dirty="0" smtClean="0"/>
              <a:t>一致，或者基本一致，仅存在细微语法差别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标识符，常量，变量；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数据类型；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main</a:t>
            </a:r>
            <a:r>
              <a:rPr lang="zh-CN" altLang="en-US" sz="2800" dirty="0" smtClean="0"/>
              <a:t>方法；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程序的控制结构（顺序，分支，循环，跳转等）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669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中使用</a:t>
            </a:r>
            <a:r>
              <a:rPr lang="zh-CN" altLang="en-US" u="sng" dirty="0"/>
              <a:t>标识符</a:t>
            </a:r>
            <a:r>
              <a:rPr lang="en-US" altLang="zh-CN" dirty="0"/>
              <a:t>(identifier)</a:t>
            </a:r>
            <a:r>
              <a:rPr lang="zh-CN" altLang="en-US" dirty="0"/>
              <a:t>来命名变量、常量、方法、类、包等实体。</a:t>
            </a:r>
          </a:p>
          <a:p>
            <a:pPr eaLnBrk="1" hangingPunct="1"/>
            <a:r>
              <a:rPr lang="zh-CN" altLang="en-US" dirty="0"/>
              <a:t>标识符命名规则</a:t>
            </a:r>
          </a:p>
          <a:p>
            <a:pPr lvl="1" eaLnBrk="1" hangingPunct="1"/>
            <a:r>
              <a:rPr lang="zh-CN" altLang="en-US" dirty="0"/>
              <a:t>标识符是由字母、数字、下划线</a:t>
            </a:r>
            <a:r>
              <a:rPr lang="en-US" altLang="zh-CN" dirty="0"/>
              <a:t>(_)</a:t>
            </a:r>
            <a:r>
              <a:rPr lang="zh-CN" altLang="en-US" dirty="0"/>
              <a:t>、美元符号</a:t>
            </a:r>
            <a:r>
              <a:rPr lang="en-US" altLang="zh-CN" dirty="0"/>
              <a:t>($)</a:t>
            </a:r>
            <a:r>
              <a:rPr lang="zh-CN" altLang="en-US" dirty="0"/>
              <a:t>组成的字符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标识符必须以字母、下划线</a:t>
            </a:r>
            <a:r>
              <a:rPr lang="en-US" altLang="zh-CN" dirty="0" smtClean="0">
                <a:solidFill>
                  <a:srgbClr val="0000FF"/>
                </a:solidFill>
              </a:rPr>
              <a:t>(_)</a:t>
            </a:r>
            <a:r>
              <a:rPr lang="zh-CN" altLang="en-US" dirty="0" smtClean="0">
                <a:solidFill>
                  <a:srgbClr val="0000FF"/>
                </a:solidFill>
              </a:rPr>
              <a:t>、美元符号</a:t>
            </a:r>
            <a:r>
              <a:rPr lang="en-US" altLang="zh-CN" dirty="0" smtClean="0">
                <a:solidFill>
                  <a:srgbClr val="0000FF"/>
                </a:solidFill>
              </a:rPr>
              <a:t>($)</a:t>
            </a:r>
            <a:r>
              <a:rPr lang="zh-CN" altLang="en-US" dirty="0" smtClean="0">
                <a:solidFill>
                  <a:srgbClr val="0000FF"/>
                </a:solidFill>
              </a:rPr>
              <a:t>开头</a:t>
            </a:r>
            <a:r>
              <a:rPr lang="zh-CN" altLang="en-US" dirty="0" smtClean="0"/>
              <a:t>。不能以数字开头。</a:t>
            </a:r>
          </a:p>
          <a:p>
            <a:pPr lvl="1" eaLnBrk="1" hangingPunct="1"/>
            <a:r>
              <a:rPr lang="zh-CN" altLang="en-US" dirty="0" smtClean="0"/>
              <a:t>标识符</a:t>
            </a:r>
            <a:r>
              <a:rPr lang="zh-CN" altLang="en-US" dirty="0"/>
              <a:t>不能是</a:t>
            </a:r>
            <a:r>
              <a:rPr lang="zh-CN" altLang="en-US" dirty="0" smtClean="0"/>
              <a:t>保留字、</a:t>
            </a:r>
            <a:r>
              <a:rPr lang="en-US" altLang="zh-CN" dirty="0" smtClean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或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标识符</a:t>
            </a:r>
            <a:r>
              <a:rPr lang="zh-CN" altLang="en-US" dirty="0">
                <a:solidFill>
                  <a:srgbClr val="0000FF"/>
                </a:solidFill>
              </a:rPr>
              <a:t>大小写敏感，</a:t>
            </a:r>
            <a:r>
              <a:rPr lang="zh-CN" altLang="en-US" dirty="0" smtClean="0">
                <a:solidFill>
                  <a:srgbClr val="0000FF"/>
                </a:solidFill>
              </a:rPr>
              <a:t>可以</a:t>
            </a:r>
            <a:r>
              <a:rPr lang="zh-CN" altLang="en-US" dirty="0">
                <a:solidFill>
                  <a:srgbClr val="0000FF"/>
                </a:solidFill>
              </a:rPr>
              <a:t>为任意长度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92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保留字（关键字）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具有专门的意义和用途，不能当作一般的标识符使用，这些标识符称为保留字</a:t>
            </a:r>
            <a:r>
              <a:rPr lang="en-US" altLang="zh-CN" dirty="0"/>
              <a:t>(reserved word),</a:t>
            </a:r>
            <a:r>
              <a:rPr lang="zh-CN" altLang="en-US" dirty="0"/>
              <a:t>也称为关键字：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Java</a:t>
            </a:r>
            <a:r>
              <a:rPr lang="zh-CN" altLang="en-US" dirty="0" smtClean="0">
                <a:solidFill>
                  <a:srgbClr val="0000FF"/>
                </a:solidFill>
              </a:rPr>
              <a:t>中的关键字都是</a:t>
            </a:r>
            <a:r>
              <a:rPr lang="zh-CN" altLang="en-US" dirty="0">
                <a:solidFill>
                  <a:srgbClr val="0000FF"/>
                </a:solidFill>
              </a:rPr>
              <a:t>小写，比如</a:t>
            </a:r>
            <a:r>
              <a:rPr lang="en-US" altLang="zh-CN" dirty="0">
                <a:solidFill>
                  <a:srgbClr val="0000FF"/>
                </a:solidFill>
              </a:rPr>
              <a:t>true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false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等，不像</a:t>
            </a:r>
            <a:r>
              <a:rPr lang="en-US" altLang="zh-CN" dirty="0" err="1" smtClean="0">
                <a:solidFill>
                  <a:srgbClr val="0000FF"/>
                </a:solidFill>
              </a:rPr>
              <a:t>c++</a:t>
            </a:r>
            <a:r>
              <a:rPr lang="zh-CN" altLang="en-US" dirty="0" smtClean="0">
                <a:solidFill>
                  <a:srgbClr val="0000FF"/>
                </a:solidFill>
              </a:rPr>
              <a:t>中</a:t>
            </a:r>
            <a:r>
              <a:rPr lang="zh-CN" altLang="en-US" dirty="0">
                <a:solidFill>
                  <a:srgbClr val="0000FF"/>
                </a:solidFill>
              </a:rPr>
              <a:t>都是大写的。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注意和</a:t>
            </a:r>
            <a:r>
              <a:rPr lang="en-US" altLang="zh-CN" dirty="0">
                <a:solidFill>
                  <a:srgbClr val="0000FF"/>
                </a:solidFill>
              </a:rPr>
              <a:t>c ++</a:t>
            </a:r>
            <a:r>
              <a:rPr lang="zh-CN" altLang="en-US" dirty="0">
                <a:solidFill>
                  <a:srgbClr val="0000FF"/>
                </a:solidFill>
              </a:rPr>
              <a:t>的保留字的区别</a:t>
            </a:r>
            <a:r>
              <a:rPr lang="zh-CN" altLang="en-US" dirty="0" smtClean="0">
                <a:solidFill>
                  <a:srgbClr val="0000FF"/>
                </a:solidFill>
              </a:rPr>
              <a:t>，如</a:t>
            </a:r>
            <a:r>
              <a:rPr lang="zh-CN" altLang="en-US" dirty="0">
                <a:solidFill>
                  <a:srgbClr val="0000FF"/>
                </a:solidFill>
              </a:rPr>
              <a:t>在</a:t>
            </a:r>
            <a:r>
              <a:rPr lang="en-US" altLang="zh-CN" dirty="0">
                <a:solidFill>
                  <a:srgbClr val="0000FF"/>
                </a:solidFill>
              </a:rPr>
              <a:t>java</a:t>
            </a:r>
            <a:r>
              <a:rPr lang="zh-CN" altLang="en-US" dirty="0">
                <a:solidFill>
                  <a:srgbClr val="0000FF"/>
                </a:solidFill>
              </a:rPr>
              <a:t>中没有</a:t>
            </a:r>
            <a:r>
              <a:rPr lang="en-US" altLang="zh-CN" dirty="0" err="1">
                <a:solidFill>
                  <a:srgbClr val="0000FF"/>
                </a:solidFill>
              </a:rPr>
              <a:t>sizeof</a:t>
            </a:r>
            <a:r>
              <a:rPr lang="zh-CN" altLang="en-US" dirty="0">
                <a:solidFill>
                  <a:srgbClr val="0000FF"/>
                </a:solidFill>
              </a:rPr>
              <a:t>运算符，因为数据类型的长度与平台无关。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190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保留字（关键字）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5" name="内容占位符 819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90837076"/>
              </p:ext>
            </p:extLst>
          </p:nvPr>
        </p:nvGraphicFramePr>
        <p:xfrm>
          <a:off x="609601" y="1524000"/>
          <a:ext cx="8077199" cy="48768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98007"/>
                <a:gridCol w="1341862"/>
                <a:gridCol w="1660657"/>
                <a:gridCol w="1585837"/>
                <a:gridCol w="1990836"/>
              </a:tblGrid>
              <a:tr h="505921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abstract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continue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for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new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switch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  <a:tr h="507642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assert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default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if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package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synchronized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  <a:tr h="507641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boolean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do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private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this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  <a:tr h="507642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break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double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implements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protected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throw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  <a:tr h="474946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byte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else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import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public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throws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  <a:tr h="474946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case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enum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instanceof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return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transient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  <a:tr h="474946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catch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extends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int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short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try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  <a:tr h="473225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char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final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interface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static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void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  <a:tr h="474946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class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finally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long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strictfp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volatile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  <a:tr h="474946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const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float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native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super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/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while</a:t>
                      </a:r>
                      <a:endParaRPr lang="en-US" altLang="zh-CN" sz="2000" dirty="0"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141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3573</TotalTime>
  <Words>2830</Words>
  <Application>Microsoft Office PowerPoint</Application>
  <PresentationFormat>全屏显示(4:3)</PresentationFormat>
  <Paragraphs>573</Paragraphs>
  <Slides>50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ZapfDingbats</vt:lpstr>
      <vt:lpstr>等线</vt:lpstr>
      <vt:lpstr>华文细黑</vt:lpstr>
      <vt:lpstr>宋体</vt:lpstr>
      <vt:lpstr>Arial</vt:lpstr>
      <vt:lpstr>Calibri</vt:lpstr>
      <vt:lpstr>Comic Sans MS</vt:lpstr>
      <vt:lpstr>Consolas</vt:lpstr>
      <vt:lpstr>Tahoma</vt:lpstr>
      <vt:lpstr>Times New Roman</vt:lpstr>
      <vt:lpstr>Verdana</vt:lpstr>
      <vt:lpstr>1_chapter2</vt:lpstr>
      <vt:lpstr>Java基础语法 Basic Grammar Knowledge of Java Language</vt:lpstr>
      <vt:lpstr>主要内容</vt:lpstr>
      <vt:lpstr>基础语法引例</vt:lpstr>
      <vt:lpstr>基础语法引例-C语言实现</vt:lpstr>
      <vt:lpstr>基础语法引例-Java语言实现</vt:lpstr>
      <vt:lpstr>引例中Java与C语言的对比</vt:lpstr>
      <vt:lpstr>标识符</vt:lpstr>
      <vt:lpstr>保留字（关键字）</vt:lpstr>
      <vt:lpstr>保留字（关键字）</vt:lpstr>
      <vt:lpstr>标识符举例</vt:lpstr>
      <vt:lpstr>标识符命名规范</vt:lpstr>
      <vt:lpstr>标识符命名规范</vt:lpstr>
      <vt:lpstr>数据类型</vt:lpstr>
      <vt:lpstr>基本数据类型</vt:lpstr>
      <vt:lpstr>变量</vt:lpstr>
      <vt:lpstr>同时完成变量声明和初始化</vt:lpstr>
      <vt:lpstr>同时完成变量声明和初始化</vt:lpstr>
      <vt:lpstr>常量</vt:lpstr>
      <vt:lpstr>简单数据类型－整型数据</vt:lpstr>
      <vt:lpstr>浮点类型数据</vt:lpstr>
      <vt:lpstr>基本数据类型-字符型</vt:lpstr>
      <vt:lpstr>基本数据类型-字符型</vt:lpstr>
      <vt:lpstr>基本数据类型-布尔型</vt:lpstr>
      <vt:lpstr>类型转换-自动类型转换</vt:lpstr>
      <vt:lpstr>类型转换-自动类型转换</vt:lpstr>
      <vt:lpstr>类型转换-自动类型转换</vt:lpstr>
      <vt:lpstr>强制类型转换</vt:lpstr>
      <vt:lpstr>运算符（与C++一致）</vt:lpstr>
      <vt:lpstr>运算符（与C++一致）</vt:lpstr>
      <vt:lpstr>控制语句</vt:lpstr>
      <vt:lpstr>注释</vt:lpstr>
      <vt:lpstr>注释规范</vt:lpstr>
      <vt:lpstr>注释规范</vt:lpstr>
      <vt:lpstr>分支语句-if</vt:lpstr>
      <vt:lpstr>分支语句－switch</vt:lpstr>
      <vt:lpstr>分支语句－switch</vt:lpstr>
      <vt:lpstr>分支语句－switch</vt:lpstr>
      <vt:lpstr>分支语句－switch</vt:lpstr>
      <vt:lpstr>分支语句－switch</vt:lpstr>
      <vt:lpstr>分支语句－switch</vt:lpstr>
      <vt:lpstr>循环语句- while语句</vt:lpstr>
      <vt:lpstr>循环语句- do-while语句</vt:lpstr>
      <vt:lpstr>循环语句-for语句</vt:lpstr>
      <vt:lpstr>循环语句-for语句</vt:lpstr>
      <vt:lpstr>循环语句-for语句</vt:lpstr>
      <vt:lpstr>foreach 使用方法</vt:lpstr>
      <vt:lpstr>程序转移-break、continue语句</vt:lpstr>
      <vt:lpstr>程序转移- return语句</vt:lpstr>
      <vt:lpstr>程序转移- 异常处理语句</vt:lpstr>
      <vt:lpstr>本章小结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gdxin@hit.edu.cn</cp:lastModifiedBy>
  <cp:revision>886</cp:revision>
  <cp:lastPrinted>1601-01-01T00:00:00Z</cp:lastPrinted>
  <dcterms:created xsi:type="dcterms:W3CDTF">1601-01-01T00:00:00Z</dcterms:created>
  <dcterms:modified xsi:type="dcterms:W3CDTF">2019-09-10T07:47:36Z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