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 id="2147483656" r:id="rId3"/>
    <p:sldMasterId id="2147483663" r:id="rId4"/>
  </p:sldMasterIdLst>
  <p:notesMasterIdLst>
    <p:notesMasterId r:id="rId81"/>
  </p:notesMasterIdLst>
  <p:sldIdLst>
    <p:sldId id="458" r:id="rId5"/>
    <p:sldId id="568" r:id="rId6"/>
    <p:sldId id="569" r:id="rId7"/>
    <p:sldId id="570" r:id="rId8"/>
    <p:sldId id="571" r:id="rId9"/>
    <p:sldId id="572" r:id="rId10"/>
    <p:sldId id="573" r:id="rId11"/>
    <p:sldId id="574" r:id="rId12"/>
    <p:sldId id="578" r:id="rId13"/>
    <p:sldId id="577" r:id="rId14"/>
    <p:sldId id="465" r:id="rId15"/>
    <p:sldId id="467" r:id="rId16"/>
    <p:sldId id="466" r:id="rId17"/>
    <p:sldId id="469" r:id="rId18"/>
    <p:sldId id="468" r:id="rId19"/>
    <p:sldId id="580" r:id="rId20"/>
    <p:sldId id="581" r:id="rId21"/>
    <p:sldId id="586" r:id="rId22"/>
    <p:sldId id="588" r:id="rId23"/>
    <p:sldId id="584" r:id="rId24"/>
    <p:sldId id="587" r:id="rId25"/>
    <p:sldId id="474" r:id="rId26"/>
    <p:sldId id="477" r:id="rId27"/>
    <p:sldId id="475" r:id="rId28"/>
    <p:sldId id="478" r:id="rId29"/>
    <p:sldId id="479" r:id="rId30"/>
    <p:sldId id="480" r:id="rId31"/>
    <p:sldId id="481" r:id="rId32"/>
    <p:sldId id="483" r:id="rId33"/>
    <p:sldId id="661" r:id="rId34"/>
    <p:sldId id="662" r:id="rId35"/>
    <p:sldId id="663" r:id="rId36"/>
    <p:sldId id="664" r:id="rId37"/>
    <p:sldId id="665" r:id="rId38"/>
    <p:sldId id="666" r:id="rId39"/>
    <p:sldId id="667" r:id="rId40"/>
    <p:sldId id="669" r:id="rId41"/>
    <p:sldId id="668" r:id="rId42"/>
    <p:sldId id="670" r:id="rId43"/>
    <p:sldId id="629" r:id="rId44"/>
    <p:sldId id="593" r:id="rId45"/>
    <p:sldId id="594" r:id="rId46"/>
    <p:sldId id="599" r:id="rId47"/>
    <p:sldId id="595" r:id="rId48"/>
    <p:sldId id="600" r:id="rId49"/>
    <p:sldId id="601" r:id="rId50"/>
    <p:sldId id="602" r:id="rId51"/>
    <p:sldId id="603" r:id="rId52"/>
    <p:sldId id="605" r:id="rId53"/>
    <p:sldId id="606" r:id="rId54"/>
    <p:sldId id="607" r:id="rId55"/>
    <p:sldId id="608" r:id="rId56"/>
    <p:sldId id="529" r:id="rId57"/>
    <p:sldId id="609" r:id="rId58"/>
    <p:sldId id="485" r:id="rId59"/>
    <p:sldId id="653" r:id="rId60"/>
    <p:sldId id="487" r:id="rId61"/>
    <p:sldId id="488" r:id="rId62"/>
    <p:sldId id="489" r:id="rId63"/>
    <p:sldId id="530" r:id="rId64"/>
    <p:sldId id="615" r:id="rId65"/>
    <p:sldId id="627" r:id="rId66"/>
    <p:sldId id="655" r:id="rId67"/>
    <p:sldId id="656" r:id="rId68"/>
    <p:sldId id="657" r:id="rId69"/>
    <p:sldId id="658" r:id="rId70"/>
    <p:sldId id="659" r:id="rId71"/>
    <p:sldId id="651" r:id="rId72"/>
    <p:sldId id="638" r:id="rId73"/>
    <p:sldId id="639" r:id="rId74"/>
    <p:sldId id="640" r:id="rId75"/>
    <p:sldId id="641" r:id="rId76"/>
    <p:sldId id="642" r:id="rId77"/>
    <p:sldId id="644" r:id="rId78"/>
    <p:sldId id="671" r:id="rId79"/>
    <p:sldId id="567" r:id="rId80"/>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Arial" charset="0"/>
        <a:ea typeface="宋体" pitchFamily="2" charset="-122"/>
        <a:cs typeface="+mn-cs"/>
      </a:defRPr>
    </a:lvl1pPr>
    <a:lvl2pPr marL="457200" algn="ctr" rtl="0" fontAlgn="base">
      <a:spcBef>
        <a:spcPct val="50000"/>
      </a:spcBef>
      <a:spcAft>
        <a:spcPct val="0"/>
      </a:spcAft>
      <a:defRPr sz="2400" b="1" kern="1200">
        <a:solidFill>
          <a:schemeClr val="tx1"/>
        </a:solidFill>
        <a:latin typeface="Arial" charset="0"/>
        <a:ea typeface="宋体" pitchFamily="2" charset="-122"/>
        <a:cs typeface="+mn-cs"/>
      </a:defRPr>
    </a:lvl2pPr>
    <a:lvl3pPr marL="914400" algn="ctr" rtl="0" fontAlgn="base">
      <a:spcBef>
        <a:spcPct val="50000"/>
      </a:spcBef>
      <a:spcAft>
        <a:spcPct val="0"/>
      </a:spcAft>
      <a:defRPr sz="2400" b="1" kern="1200">
        <a:solidFill>
          <a:schemeClr val="tx1"/>
        </a:solidFill>
        <a:latin typeface="Arial" charset="0"/>
        <a:ea typeface="宋体" pitchFamily="2" charset="-122"/>
        <a:cs typeface="+mn-cs"/>
      </a:defRPr>
    </a:lvl3pPr>
    <a:lvl4pPr marL="1371600" algn="ctr" rtl="0" fontAlgn="base">
      <a:spcBef>
        <a:spcPct val="50000"/>
      </a:spcBef>
      <a:spcAft>
        <a:spcPct val="0"/>
      </a:spcAft>
      <a:defRPr sz="2400" b="1" kern="1200">
        <a:solidFill>
          <a:schemeClr val="tx1"/>
        </a:solidFill>
        <a:latin typeface="Arial" charset="0"/>
        <a:ea typeface="宋体" pitchFamily="2" charset="-122"/>
        <a:cs typeface="+mn-cs"/>
      </a:defRPr>
    </a:lvl4pPr>
    <a:lvl5pPr marL="1828800" algn="ctr" rtl="0" fontAlgn="base">
      <a:spcBef>
        <a:spcPct val="50000"/>
      </a:spcBef>
      <a:spcAft>
        <a:spcPct val="0"/>
      </a:spcAft>
      <a:defRPr sz="2400" b="1" kern="1200">
        <a:solidFill>
          <a:schemeClr val="tx1"/>
        </a:solidFill>
        <a:latin typeface="Arial" charset="0"/>
        <a:ea typeface="宋体" pitchFamily="2" charset="-122"/>
        <a:cs typeface="+mn-cs"/>
      </a:defRPr>
    </a:lvl5pPr>
    <a:lvl6pPr marL="2286000" algn="l" defTabSz="914400" rtl="0" eaLnBrk="1" latinLnBrk="0" hangingPunct="1">
      <a:defRPr sz="2400" b="1" kern="1200">
        <a:solidFill>
          <a:schemeClr val="tx1"/>
        </a:solidFill>
        <a:latin typeface="Arial" charset="0"/>
        <a:ea typeface="宋体" pitchFamily="2" charset="-122"/>
        <a:cs typeface="+mn-cs"/>
      </a:defRPr>
    </a:lvl6pPr>
    <a:lvl7pPr marL="2743200" algn="l" defTabSz="914400" rtl="0" eaLnBrk="1" latinLnBrk="0" hangingPunct="1">
      <a:defRPr sz="2400" b="1" kern="1200">
        <a:solidFill>
          <a:schemeClr val="tx1"/>
        </a:solidFill>
        <a:latin typeface="Arial" charset="0"/>
        <a:ea typeface="宋体" pitchFamily="2" charset="-122"/>
        <a:cs typeface="+mn-cs"/>
      </a:defRPr>
    </a:lvl7pPr>
    <a:lvl8pPr marL="3200400" algn="l" defTabSz="914400" rtl="0" eaLnBrk="1" latinLnBrk="0" hangingPunct="1">
      <a:defRPr sz="2400" b="1" kern="1200">
        <a:solidFill>
          <a:schemeClr val="tx1"/>
        </a:solidFill>
        <a:latin typeface="Arial" charset="0"/>
        <a:ea typeface="宋体" pitchFamily="2" charset="-122"/>
        <a:cs typeface="+mn-cs"/>
      </a:defRPr>
    </a:lvl8pPr>
    <a:lvl9pPr marL="3657600" algn="l" defTabSz="914400" rtl="0" eaLnBrk="1" latinLnBrk="0" hangingPunct="1">
      <a:defRPr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000"/>
    <a:srgbClr val="FF0000"/>
    <a:srgbClr val="FF3300"/>
    <a:srgbClr val="003300"/>
    <a:srgbClr val="FF9966"/>
    <a:srgbClr val="CCFF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4" autoAdjust="0"/>
    <p:restoredTop sz="82122" autoAdjust="0"/>
  </p:normalViewPr>
  <p:slideViewPr>
    <p:cSldViewPr>
      <p:cViewPr varScale="1">
        <p:scale>
          <a:sx n="65" d="100"/>
          <a:sy n="65" d="100"/>
        </p:scale>
        <p:origin x="138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latin typeface="Arial" charset="0"/>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Arial" charset="0"/>
              </a:defRPr>
            </a:lvl1pPr>
          </a:lstStyle>
          <a:p>
            <a:pPr>
              <a:defRPr/>
            </a:pPr>
            <a:endParaRPr lang="en-US" altLang="zh-CN"/>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Arial" charset="0"/>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charset="0"/>
              </a:defRPr>
            </a:lvl1pPr>
          </a:lstStyle>
          <a:p>
            <a:pPr>
              <a:defRPr/>
            </a:pPr>
            <a:fld id="{8F99F603-36C1-4680-94A8-B937B0861D9B}" type="slidenum">
              <a:rPr lang="en-US" altLang="zh-CN"/>
              <a:pPr>
                <a:defRPr/>
              </a:pPr>
              <a:t>‹#›</a:t>
            </a:fld>
            <a:endParaRPr lang="en-US" altLang="zh-CN"/>
          </a:p>
        </p:txBody>
      </p:sp>
    </p:spTree>
    <p:extLst>
      <p:ext uri="{BB962C8B-B14F-4D97-AF65-F5344CB8AC3E}">
        <p14:creationId xmlns:p14="http://schemas.microsoft.com/office/powerpoint/2010/main" val="3252936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F99F603-36C1-4680-94A8-B937B0861D9B}" type="slidenum">
              <a:rPr lang="en-US" altLang="zh-CN" smtClean="0"/>
              <a:pPr>
                <a:defRPr/>
              </a:pPr>
              <a:t>7</a:t>
            </a:fld>
            <a:endParaRPr lang="en-US" altLang="zh-CN"/>
          </a:p>
        </p:txBody>
      </p:sp>
    </p:spTree>
    <p:extLst>
      <p:ext uri="{BB962C8B-B14F-4D97-AF65-F5344CB8AC3E}">
        <p14:creationId xmlns:p14="http://schemas.microsoft.com/office/powerpoint/2010/main" val="325121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对象之间进行通信的结构叫做消息。在对象的操作中，当一个消息发送给某个对象时，消息包含接收对象去执行某种操作的信息</a:t>
            </a:r>
          </a:p>
        </p:txBody>
      </p:sp>
      <p:sp>
        <p:nvSpPr>
          <p:cNvPr id="4" name="灯片编号占位符 3"/>
          <p:cNvSpPr>
            <a:spLocks noGrp="1"/>
          </p:cNvSpPr>
          <p:nvPr>
            <p:ph type="sldNum" sz="quarter" idx="10"/>
          </p:nvPr>
        </p:nvSpPr>
        <p:spPr/>
        <p:txBody>
          <a:bodyPr/>
          <a:lstStyle/>
          <a:p>
            <a:pPr>
              <a:defRPr/>
            </a:pPr>
            <a:fld id="{8F99F603-36C1-4680-94A8-B937B0861D9B}" type="slidenum">
              <a:rPr lang="en-US" altLang="zh-CN" smtClean="0"/>
              <a:pPr>
                <a:defRPr/>
              </a:pPr>
              <a:t>8</a:t>
            </a:fld>
            <a:endParaRPr lang="en-US" altLang="zh-CN"/>
          </a:p>
        </p:txBody>
      </p:sp>
    </p:spTree>
    <p:extLst>
      <p:ext uri="{BB962C8B-B14F-4D97-AF65-F5344CB8AC3E}">
        <p14:creationId xmlns:p14="http://schemas.microsoft.com/office/powerpoint/2010/main" val="2261383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F99F603-36C1-4680-94A8-B937B0861D9B}" type="slidenum">
              <a:rPr lang="en-US" altLang="zh-CN" smtClean="0"/>
              <a:pPr>
                <a:defRPr/>
              </a:pPr>
              <a:t>11</a:t>
            </a:fld>
            <a:endParaRPr lang="en-US" altLang="zh-CN"/>
          </a:p>
        </p:txBody>
      </p:sp>
    </p:spTree>
    <p:extLst>
      <p:ext uri="{BB962C8B-B14F-4D97-AF65-F5344CB8AC3E}">
        <p14:creationId xmlns:p14="http://schemas.microsoft.com/office/powerpoint/2010/main" val="1084239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F99F603-36C1-4680-94A8-B937B0861D9B}" type="slidenum">
              <a:rPr lang="en-US" altLang="zh-CN" smtClean="0">
                <a:solidFill>
                  <a:srgbClr val="000000"/>
                </a:solidFill>
              </a:rPr>
              <a:pPr>
                <a:defRPr/>
              </a:pPr>
              <a:t>31</a:t>
            </a:fld>
            <a:endParaRPr lang="en-US" altLang="zh-CN">
              <a:solidFill>
                <a:srgbClr val="000000"/>
              </a:solidFill>
            </a:endParaRPr>
          </a:p>
        </p:txBody>
      </p:sp>
    </p:spTree>
    <p:extLst>
      <p:ext uri="{BB962C8B-B14F-4D97-AF65-F5344CB8AC3E}">
        <p14:creationId xmlns:p14="http://schemas.microsoft.com/office/powerpoint/2010/main" val="1211192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solidFill>
                  <a:srgbClr val="0000FF"/>
                </a:solidFill>
                <a:latin typeface="华文细黑" pitchFamily="2" charset="-122"/>
                <a:ea typeface="华文细黑"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9AA30ACD-D022-4266-860B-D36C90FE10CF}" type="slidenum">
              <a:rPr lang="en-US" altLang="zh-CN"/>
              <a:pPr>
                <a:defRPr/>
              </a:pPr>
              <a:t>‹#›</a:t>
            </a:fld>
            <a:endParaRPr lang="en-US" altLang="zh-CN"/>
          </a:p>
        </p:txBody>
      </p:sp>
    </p:spTree>
    <p:extLst>
      <p:ext uri="{BB962C8B-B14F-4D97-AF65-F5344CB8AC3E}">
        <p14:creationId xmlns:p14="http://schemas.microsoft.com/office/powerpoint/2010/main" val="23850715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A0891723-6E35-4312-A348-8053F78F2FA2}" type="slidenum">
              <a:rPr lang="en-US" altLang="zh-CN"/>
              <a:pPr>
                <a:defRPr/>
              </a:pPr>
              <a:t>‹#›</a:t>
            </a:fld>
            <a:endParaRPr lang="en-US" altLang="zh-CN"/>
          </a:p>
        </p:txBody>
      </p:sp>
    </p:spTree>
    <p:extLst>
      <p:ext uri="{BB962C8B-B14F-4D97-AF65-F5344CB8AC3E}">
        <p14:creationId xmlns:p14="http://schemas.microsoft.com/office/powerpoint/2010/main" val="19265367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lvl1pPr>
              <a:defRPr>
                <a:latin typeface="华文细黑" pitchFamily="2" charset="-122"/>
                <a:ea typeface="华文细黑" pitchFamily="2" charset="-122"/>
              </a:defRPr>
            </a:lvl1pPr>
          </a:lstStyle>
          <a:p>
            <a:r>
              <a:rPr lang="zh-CN" altLang="en-US" dirty="0"/>
              <a:t>单击此处编辑母版标题样式</a:t>
            </a:r>
          </a:p>
        </p:txBody>
      </p:sp>
      <p:sp>
        <p:nvSpPr>
          <p:cNvPr id="3" name="文本占位符 2"/>
          <p:cNvSpPr>
            <a:spLocks noGrp="1"/>
          </p:cNvSpPr>
          <p:nvPr>
            <p:ph type="body" sz="half" idx="1"/>
          </p:nvPr>
        </p:nvSpPr>
        <p:spPr>
          <a:xfrm>
            <a:off x="533400" y="1600200"/>
            <a:ext cx="3810000" cy="4648200"/>
          </a:xfr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40B9AF8E-556D-47B7-98B7-33CA499E0766}" type="slidenum">
              <a:rPr lang="en-US" altLang="zh-CN"/>
              <a:pPr>
                <a:defRPr/>
              </a:pPr>
              <a:t>‹#›</a:t>
            </a:fld>
            <a:endParaRPr lang="en-US" altLang="zh-CN"/>
          </a:p>
        </p:txBody>
      </p:sp>
    </p:spTree>
    <p:extLst>
      <p:ext uri="{BB962C8B-B14F-4D97-AF65-F5344CB8AC3E}">
        <p14:creationId xmlns:p14="http://schemas.microsoft.com/office/powerpoint/2010/main" val="15907531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72939835-B615-4C51-81A4-8D4D79D2ADB2}" type="slidenum">
              <a:rPr lang="en-US" altLang="zh-CN"/>
              <a:pPr>
                <a:defRPr/>
              </a:pPr>
              <a:t>‹#›</a:t>
            </a:fld>
            <a:endParaRPr lang="en-US" altLang="zh-CN"/>
          </a:p>
        </p:txBody>
      </p:sp>
    </p:spTree>
    <p:extLst>
      <p:ext uri="{BB962C8B-B14F-4D97-AF65-F5344CB8AC3E}">
        <p14:creationId xmlns:p14="http://schemas.microsoft.com/office/powerpoint/2010/main" val="31303140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B6C7A287-3E96-4060-B9F6-4696645199A7}" type="slidenum">
              <a:rPr lang="en-US" altLang="zh-CN"/>
              <a:pPr>
                <a:defRPr/>
              </a:pPr>
              <a:t>‹#›</a:t>
            </a:fld>
            <a:endParaRPr lang="en-US" altLang="zh-CN"/>
          </a:p>
        </p:txBody>
      </p:sp>
    </p:spTree>
    <p:extLst>
      <p:ext uri="{BB962C8B-B14F-4D97-AF65-F5344CB8AC3E}">
        <p14:creationId xmlns:p14="http://schemas.microsoft.com/office/powerpoint/2010/main" val="4612173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600200"/>
            <a:ext cx="3810000" cy="4648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1CCF119-8841-4BC0-92A4-AF1E642864AE}" type="slidenum">
              <a:rPr lang="en-US" altLang="zh-CN"/>
              <a:pPr>
                <a:defRPr/>
              </a:pPr>
              <a:t>‹#›</a:t>
            </a:fld>
            <a:endParaRPr lang="en-US" altLang="zh-CN"/>
          </a:p>
        </p:txBody>
      </p:sp>
    </p:spTree>
    <p:extLst>
      <p:ext uri="{BB962C8B-B14F-4D97-AF65-F5344CB8AC3E}">
        <p14:creationId xmlns:p14="http://schemas.microsoft.com/office/powerpoint/2010/main" val="23920924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华文细黑" pitchFamily="2" charset="-122"/>
                <a:ea typeface="华文细黑"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5561AEA2-EA89-497C-951E-AE076918CF12}" type="slidenum">
              <a:rPr lang="en-US" altLang="zh-CN"/>
              <a:pPr>
                <a:defRPr/>
              </a:pPr>
              <a:t>‹#›</a:t>
            </a:fld>
            <a:endParaRPr lang="en-US" altLang="zh-CN"/>
          </a:p>
        </p:txBody>
      </p:sp>
    </p:spTree>
    <p:extLst>
      <p:ext uri="{BB962C8B-B14F-4D97-AF65-F5344CB8AC3E}">
        <p14:creationId xmlns:p14="http://schemas.microsoft.com/office/powerpoint/2010/main" val="31180266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72939835-B615-4C51-81A4-8D4D79D2ADB2}" type="slidenum">
              <a:rPr lang="en-US" altLang="zh-CN"/>
              <a:pPr>
                <a:defRPr/>
              </a:pPr>
              <a:t>‹#›</a:t>
            </a:fld>
            <a:endParaRPr lang="en-US" altLang="zh-CN"/>
          </a:p>
        </p:txBody>
      </p:sp>
    </p:spTree>
    <p:extLst>
      <p:ext uri="{BB962C8B-B14F-4D97-AF65-F5344CB8AC3E}">
        <p14:creationId xmlns:p14="http://schemas.microsoft.com/office/powerpoint/2010/main" val="11588806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B6C7A287-3E96-4060-B9F6-4696645199A7}" type="slidenum">
              <a:rPr lang="en-US" altLang="zh-CN"/>
              <a:pPr>
                <a:defRPr/>
              </a:pPr>
              <a:t>‹#›</a:t>
            </a:fld>
            <a:endParaRPr lang="en-US" altLang="zh-CN"/>
          </a:p>
        </p:txBody>
      </p:sp>
    </p:spTree>
    <p:extLst>
      <p:ext uri="{BB962C8B-B14F-4D97-AF65-F5344CB8AC3E}">
        <p14:creationId xmlns:p14="http://schemas.microsoft.com/office/powerpoint/2010/main" val="11815347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600200"/>
            <a:ext cx="3810000" cy="4648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1CCF119-8841-4BC0-92A4-AF1E642864AE}" type="slidenum">
              <a:rPr lang="en-US" altLang="zh-CN"/>
              <a:pPr>
                <a:defRPr/>
              </a:pPr>
              <a:t>‹#›</a:t>
            </a:fld>
            <a:endParaRPr lang="en-US" altLang="zh-CN"/>
          </a:p>
        </p:txBody>
      </p:sp>
    </p:spTree>
    <p:extLst>
      <p:ext uri="{BB962C8B-B14F-4D97-AF65-F5344CB8AC3E}">
        <p14:creationId xmlns:p14="http://schemas.microsoft.com/office/powerpoint/2010/main" val="18727283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华文细黑" pitchFamily="2" charset="-122"/>
                <a:ea typeface="华文细黑"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5561AEA2-EA89-497C-951E-AE076918CF12}" type="slidenum">
              <a:rPr lang="en-US" altLang="zh-CN"/>
              <a:pPr>
                <a:defRPr/>
              </a:pPr>
              <a:t>‹#›</a:t>
            </a:fld>
            <a:endParaRPr lang="en-US" altLang="zh-CN"/>
          </a:p>
        </p:txBody>
      </p:sp>
    </p:spTree>
    <p:extLst>
      <p:ext uri="{BB962C8B-B14F-4D97-AF65-F5344CB8AC3E}">
        <p14:creationId xmlns:p14="http://schemas.microsoft.com/office/powerpoint/2010/main" val="40827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华文细黑" pitchFamily="2" charset="-122"/>
                <a:ea typeface="华文细黑"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atin typeface="华文细黑" pitchFamily="2" charset="-122"/>
                <a:ea typeface="华文细黑"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4E646B7-04BE-4080-960A-E4A83A77C939}" type="slidenum">
              <a:rPr lang="en-US" altLang="zh-CN"/>
              <a:pPr>
                <a:defRPr/>
              </a:pPr>
              <a:t>‹#›</a:t>
            </a:fld>
            <a:endParaRPr lang="en-US" altLang="zh-CN"/>
          </a:p>
        </p:txBody>
      </p:sp>
    </p:spTree>
    <p:extLst>
      <p:ext uri="{BB962C8B-B14F-4D97-AF65-F5344CB8AC3E}">
        <p14:creationId xmlns:p14="http://schemas.microsoft.com/office/powerpoint/2010/main" val="32672116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u="none">
                <a:solidFill>
                  <a:srgbClr val="0000FF"/>
                </a:solidFill>
                <a:latin typeface="华文细黑" pitchFamily="2" charset="-122"/>
                <a:ea typeface="华文细黑"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28D63EF3-DC09-42A0-94D7-C2C7069F975D}" type="slidenum">
              <a:rPr lang="en-US" altLang="zh-CN"/>
              <a:pPr>
                <a:defRPr/>
              </a:pPr>
              <a:t>‹#›</a:t>
            </a:fld>
            <a:endParaRPr lang="en-US" altLang="zh-CN"/>
          </a:p>
        </p:txBody>
      </p:sp>
    </p:spTree>
    <p:extLst>
      <p:ext uri="{BB962C8B-B14F-4D97-AF65-F5344CB8AC3E}">
        <p14:creationId xmlns:p14="http://schemas.microsoft.com/office/powerpoint/2010/main" val="14738782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cap="all">
                <a:latin typeface="华文细黑" pitchFamily="2" charset="-122"/>
                <a:ea typeface="华文细黑"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5561AEA2-EA89-497C-951E-AE076918CF12}" type="slidenum">
              <a:rPr lang="en-US" altLang="zh-CN"/>
              <a:pPr>
                <a:defRPr/>
              </a:pPr>
              <a:t>‹#›</a:t>
            </a:fld>
            <a:endParaRPr lang="en-US" altLang="zh-CN"/>
          </a:p>
        </p:txBody>
      </p:sp>
    </p:spTree>
    <p:extLst>
      <p:ext uri="{BB962C8B-B14F-4D97-AF65-F5344CB8AC3E}">
        <p14:creationId xmlns:p14="http://schemas.microsoft.com/office/powerpoint/2010/main" val="326405112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pitchFamily="2" charset="-122"/>
                <a:ea typeface="华文细黑" pitchFamily="2" charset="-122"/>
              </a:defRPr>
            </a:lvl1pPr>
          </a:lstStyle>
          <a:p>
            <a:r>
              <a:rPr lang="zh-CN" altLang="en-US" dirty="0"/>
              <a:t>单击此处编辑母版标题样式</a:t>
            </a:r>
          </a:p>
        </p:txBody>
      </p:sp>
      <p:sp>
        <p:nvSpPr>
          <p:cNvPr id="3" name="内容占位符 2"/>
          <p:cNvSpPr>
            <a:spLocks noGrp="1"/>
          </p:cNvSpPr>
          <p:nvPr>
            <p:ph sz="half" idx="1"/>
          </p:nvPr>
        </p:nvSpPr>
        <p:spPr>
          <a:xfrm>
            <a:off x="533400" y="1600200"/>
            <a:ext cx="3810000" cy="4648200"/>
          </a:xfrm>
        </p:spPr>
        <p:txBody>
          <a:bodyPr/>
          <a:lstStyle>
            <a:lvl1pPr>
              <a:defRPr sz="2800">
                <a:latin typeface="华文细黑" pitchFamily="2" charset="-122"/>
                <a:ea typeface="华文细黑" pitchFamily="2" charset="-122"/>
              </a:defRPr>
            </a:lvl1pPr>
            <a:lvl2pPr>
              <a:defRPr sz="2400">
                <a:latin typeface="华文细黑" pitchFamily="2" charset="-122"/>
                <a:ea typeface="华文细黑" pitchFamily="2" charset="-122"/>
              </a:defRPr>
            </a:lvl2pPr>
            <a:lvl3pPr>
              <a:defRPr sz="2000">
                <a:latin typeface="华文细黑" pitchFamily="2" charset="-122"/>
                <a:ea typeface="华文细黑" pitchFamily="2" charset="-122"/>
              </a:defRPr>
            </a:lvl3pPr>
            <a:lvl4pPr>
              <a:defRPr sz="1800">
                <a:latin typeface="华文细黑" pitchFamily="2" charset="-122"/>
                <a:ea typeface="华文细黑" pitchFamily="2" charset="-122"/>
              </a:defRPr>
            </a:lvl4pPr>
            <a:lvl5pPr>
              <a:defRPr sz="1800">
                <a:latin typeface="华文细黑" pitchFamily="2" charset="-122"/>
                <a:ea typeface="华文细黑"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5800" y="1600200"/>
            <a:ext cx="3810000" cy="4648200"/>
          </a:xfrm>
        </p:spPr>
        <p:txBody>
          <a:bodyPr/>
          <a:lstStyle>
            <a:lvl1pPr>
              <a:defRPr sz="2800">
                <a:latin typeface="华文细黑" pitchFamily="2" charset="-122"/>
                <a:ea typeface="华文细黑" pitchFamily="2" charset="-122"/>
              </a:defRPr>
            </a:lvl1pPr>
            <a:lvl2pPr>
              <a:defRPr sz="2400">
                <a:latin typeface="华文细黑" pitchFamily="2" charset="-122"/>
                <a:ea typeface="华文细黑" pitchFamily="2" charset="-122"/>
              </a:defRPr>
            </a:lvl2pPr>
            <a:lvl3pPr>
              <a:defRPr sz="2000">
                <a:latin typeface="华文细黑" pitchFamily="2" charset="-122"/>
                <a:ea typeface="华文细黑" pitchFamily="2" charset="-122"/>
              </a:defRPr>
            </a:lvl3pPr>
            <a:lvl4pPr>
              <a:defRPr sz="1800">
                <a:latin typeface="华文细黑" pitchFamily="2" charset="-122"/>
                <a:ea typeface="华文细黑" pitchFamily="2" charset="-122"/>
              </a:defRPr>
            </a:lvl4pPr>
            <a:lvl5pPr>
              <a:defRPr sz="1800">
                <a:latin typeface="华文细黑" pitchFamily="2" charset="-122"/>
                <a:ea typeface="华文细黑"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AC735E74-89E1-44DC-A021-3E6FC36906A4}" type="slidenum">
              <a:rPr lang="en-US" altLang="zh-CN"/>
              <a:pPr>
                <a:defRPr/>
              </a:pPr>
              <a:t>‹#›</a:t>
            </a:fld>
            <a:endParaRPr lang="en-US" altLang="zh-CN"/>
          </a:p>
        </p:txBody>
      </p:sp>
    </p:spTree>
    <p:extLst>
      <p:ext uri="{BB962C8B-B14F-4D97-AF65-F5344CB8AC3E}">
        <p14:creationId xmlns:p14="http://schemas.microsoft.com/office/powerpoint/2010/main" val="35761107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4.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1400" b="0">
                <a:latin typeface="Times New Roman" pitchFamily="18" charset="0"/>
              </a:defRPr>
            </a:lvl1pPr>
          </a:lstStyle>
          <a:p>
            <a:pPr>
              <a:defRPr/>
            </a:pPr>
            <a:endParaRPr lang="en-US" altLang="zh-CN"/>
          </a:p>
        </p:txBody>
      </p:sp>
      <p:sp>
        <p:nvSpPr>
          <p:cNvPr id="4104" name="Rectangle 8"/>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b="0">
                <a:solidFill>
                  <a:srgbClr val="0000FF"/>
                </a:solidFill>
                <a:latin typeface="Times New Roman" pitchFamily="18" charset="0"/>
              </a:defRPr>
            </a:lvl1pPr>
          </a:lstStyle>
          <a:p>
            <a:pPr>
              <a:defRPr/>
            </a:pPr>
            <a:fld id="{758CC7C2-0ECD-4D66-B5EE-183B6982F3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Lst>
  <p:transition>
    <p:fade/>
  </p:transition>
  <p:hf hdr="0" dt="0"/>
  <p:txStyles>
    <p:titleStyle>
      <a:lvl1pPr algn="l" rtl="0" eaLnBrk="0" fontAlgn="base" hangingPunct="0">
        <a:spcBef>
          <a:spcPct val="0"/>
        </a:spcBef>
        <a:spcAft>
          <a:spcPct val="0"/>
        </a:spcAft>
        <a:defRPr sz="4000" u="none">
          <a:solidFill>
            <a:srgbClr val="0000FF"/>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atin typeface="Times New Roman" pitchFamily="18" charset="0"/>
              </a:defRPr>
            </a:lvl1pPr>
          </a:lstStyle>
          <a:p>
            <a:pPr algn="l" eaLnBrk="0" hangingPunct="0">
              <a:defRPr/>
            </a:pPr>
            <a:endParaRPr lang="en-US" altLang="zh-CN" b="0">
              <a:solidFill>
                <a:srgbClr val="000000"/>
              </a:solidFill>
            </a:endParaRPr>
          </a:p>
        </p:txBody>
      </p:sp>
      <p:sp>
        <p:nvSpPr>
          <p:cNvPr id="4103" name="Rectangle 7"/>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solidFill>
                  <a:srgbClr val="0000FF"/>
                </a:solidFill>
                <a:latin typeface="Times New Roman" pitchFamily="18" charset="0"/>
              </a:defRPr>
            </a:lvl1pPr>
          </a:lstStyle>
          <a:p>
            <a:pPr eaLnBrk="0" hangingPunct="0">
              <a:defRPr/>
            </a:pPr>
            <a:fld id="{2D333561-7446-4AE0-ABCB-8461EC3768A7}" type="slidenum">
              <a:rPr lang="en-US" altLang="zh-CN" b="0"/>
              <a:pPr eaLnBrk="0" hangingPunct="0">
                <a:defRPr/>
              </a:pPr>
              <a:t>‹#›</a:t>
            </a:fld>
            <a:endParaRPr lang="en-US" altLang="zh-CN" b="0"/>
          </a:p>
        </p:txBody>
      </p:sp>
    </p:spTree>
    <p:extLst>
      <p:ext uri="{BB962C8B-B14F-4D97-AF65-F5344CB8AC3E}">
        <p14:creationId xmlns:p14="http://schemas.microsoft.com/office/powerpoint/2010/main" val="1314741386"/>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ransition>
    <p:fade/>
  </p:transition>
  <p:hf hdr="0" dt="0"/>
  <p:txStyles>
    <p:titleStyle>
      <a:lvl1pPr algn="l" rtl="0" eaLnBrk="0" fontAlgn="base" hangingPunct="0">
        <a:spcBef>
          <a:spcPct val="0"/>
        </a:spcBef>
        <a:spcAft>
          <a:spcPct val="0"/>
        </a:spcAft>
        <a:defRPr sz="4000" u="none">
          <a:solidFill>
            <a:srgbClr val="0000FF"/>
          </a:solidFill>
          <a:latin typeface="华文细黑" pitchFamily="2" charset="-122"/>
          <a:ea typeface="华文细黑" pitchFamily="2" charset="-122"/>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atin typeface="Times New Roman" pitchFamily="18" charset="0"/>
              </a:defRPr>
            </a:lvl1pPr>
          </a:lstStyle>
          <a:p>
            <a:pPr algn="l" eaLnBrk="0" hangingPunct="0">
              <a:defRPr/>
            </a:pPr>
            <a:endParaRPr lang="en-US" altLang="zh-CN" b="0">
              <a:solidFill>
                <a:srgbClr val="000000"/>
              </a:solidFill>
            </a:endParaRPr>
          </a:p>
        </p:txBody>
      </p:sp>
      <p:sp>
        <p:nvSpPr>
          <p:cNvPr id="4103" name="Rectangle 7"/>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solidFill>
                  <a:srgbClr val="0000FF"/>
                </a:solidFill>
                <a:latin typeface="Times New Roman" pitchFamily="18" charset="0"/>
              </a:defRPr>
            </a:lvl1pPr>
          </a:lstStyle>
          <a:p>
            <a:pPr eaLnBrk="0" hangingPunct="0">
              <a:defRPr/>
            </a:pPr>
            <a:fld id="{3F3CAC68-C194-439A-9FDC-9240EFFFBE1E}" type="slidenum">
              <a:rPr lang="en-US" altLang="zh-CN" b="0"/>
              <a:pPr eaLnBrk="0" hangingPunct="0">
                <a:defRPr/>
              </a:pPr>
              <a:t>‹#›</a:t>
            </a:fld>
            <a:endParaRPr lang="en-US" altLang="zh-CN" b="0"/>
          </a:p>
        </p:txBody>
      </p:sp>
    </p:spTree>
    <p:extLst>
      <p:ext uri="{BB962C8B-B14F-4D97-AF65-F5344CB8AC3E}">
        <p14:creationId xmlns:p14="http://schemas.microsoft.com/office/powerpoint/2010/main" val="6077007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p:transition>
    <p:fade/>
  </p:transition>
  <p:hf hdr="0" dt="0"/>
  <p:txStyles>
    <p:titleStyle>
      <a:lvl1pPr algn="l" rtl="0" eaLnBrk="0" fontAlgn="base" hangingPunct="0">
        <a:spcBef>
          <a:spcPct val="0"/>
        </a:spcBef>
        <a:spcAft>
          <a:spcPct val="0"/>
        </a:spcAft>
        <a:defRPr sz="4000" u="sng">
          <a:solidFill>
            <a:schemeClr val="accent2"/>
          </a:solidFill>
          <a:latin typeface="华文细黑" pitchFamily="2" charset="-122"/>
          <a:ea typeface="华文细黑" pitchFamily="2" charset="-122"/>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atin typeface="Times New Roman" pitchFamily="18" charset="0"/>
              </a:defRPr>
            </a:lvl1pPr>
          </a:lstStyle>
          <a:p>
            <a:pPr algn="l" eaLnBrk="0" hangingPunct="0">
              <a:defRPr/>
            </a:pPr>
            <a:endParaRPr lang="en-US" altLang="zh-CN" b="0">
              <a:solidFill>
                <a:srgbClr val="000000"/>
              </a:solidFill>
            </a:endParaRPr>
          </a:p>
        </p:txBody>
      </p:sp>
      <p:sp>
        <p:nvSpPr>
          <p:cNvPr id="4103" name="Rectangle 7"/>
          <p:cNvSpPr>
            <a:spLocks noGrp="1" noChangeArrowheads="1"/>
          </p:cNvSpPr>
          <p:nvPr>
            <p:ph type="sldNum" sz="quarter" idx="4"/>
          </p:nvPr>
        </p:nvSpPr>
        <p:spPr bwMode="auto">
          <a:xfrm>
            <a:off x="8316913"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solidFill>
                  <a:srgbClr val="0000FF"/>
                </a:solidFill>
                <a:latin typeface="Times New Roman" pitchFamily="18" charset="0"/>
              </a:defRPr>
            </a:lvl1pPr>
          </a:lstStyle>
          <a:p>
            <a:pPr eaLnBrk="0" hangingPunct="0">
              <a:defRPr/>
            </a:pPr>
            <a:fld id="{2D333561-7446-4AE0-ABCB-8461EC3768A7}" type="slidenum">
              <a:rPr lang="en-US" altLang="zh-CN" b="0"/>
              <a:pPr eaLnBrk="0" hangingPunct="0">
                <a:defRPr/>
              </a:pPr>
              <a:t>‹#›</a:t>
            </a:fld>
            <a:endParaRPr lang="en-US" altLang="zh-CN" b="0"/>
          </a:p>
        </p:txBody>
      </p:sp>
    </p:spTree>
    <p:extLst>
      <p:ext uri="{BB962C8B-B14F-4D97-AF65-F5344CB8AC3E}">
        <p14:creationId xmlns:p14="http://schemas.microsoft.com/office/powerpoint/2010/main" val="144418417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ransition>
    <p:fade/>
  </p:transition>
  <p:hf hdr="0" dt="0"/>
  <p:txStyles>
    <p:titleStyle>
      <a:lvl1pPr algn="l" rtl="0" eaLnBrk="0" fontAlgn="base" hangingPunct="0">
        <a:spcBef>
          <a:spcPct val="0"/>
        </a:spcBef>
        <a:spcAft>
          <a:spcPct val="0"/>
        </a:spcAft>
        <a:defRPr sz="4000" u="none">
          <a:solidFill>
            <a:srgbClr val="0000FF"/>
          </a:solidFill>
          <a:latin typeface="华文细黑" pitchFamily="2" charset="-122"/>
          <a:ea typeface="华文细黑" pitchFamily="2" charset="-122"/>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755576" y="3068960"/>
            <a:ext cx="7772400" cy="1470025"/>
          </a:xfrm>
        </p:spPr>
        <p:txBody>
          <a:bodyPr/>
          <a:lstStyle/>
          <a:p>
            <a:r>
              <a:rPr lang="zh-CN" altLang="en-US" dirty="0">
                <a:solidFill>
                  <a:srgbClr val="0000FF"/>
                </a:solidFill>
              </a:rPr>
              <a:t>面向对象基础概念</a:t>
            </a:r>
            <a:br>
              <a:rPr lang="en-US" altLang="zh-CN" dirty="0">
                <a:solidFill>
                  <a:srgbClr val="0000FF"/>
                </a:solidFill>
              </a:rPr>
            </a:br>
            <a:r>
              <a:rPr lang="en-US" altLang="zh-CN" sz="2400" dirty="0"/>
              <a:t>Fundamental Concept In Object Oriented</a:t>
            </a:r>
            <a:endParaRPr lang="zh-CN" altLang="en-US" sz="2800" dirty="0">
              <a:solidFill>
                <a:srgbClr val="0000FF"/>
              </a:solidFill>
            </a:endParaRPr>
          </a:p>
        </p:txBody>
      </p:sp>
      <p:pic>
        <p:nvPicPr>
          <p:cNvPr id="3" name="图片 2">
            <a:extLst>
              <a:ext uri="{FF2B5EF4-FFF2-40B4-BE49-F238E27FC236}">
                <a16:creationId xmlns:a16="http://schemas.microsoft.com/office/drawing/2014/main" id="{14F8F324-075C-433C-A772-B3547B685A05}"/>
              </a:ext>
            </a:extLst>
          </p:cNvPr>
          <p:cNvPicPr>
            <a:picLocks noChangeAspect="1"/>
          </p:cNvPicPr>
          <p:nvPr/>
        </p:nvPicPr>
        <p:blipFill>
          <a:blip r:embed="rId2"/>
          <a:stretch>
            <a:fillRect/>
          </a:stretch>
        </p:blipFill>
        <p:spPr>
          <a:xfrm>
            <a:off x="3332561" y="983741"/>
            <a:ext cx="2618430" cy="2107828"/>
          </a:xfrm>
          <a:prstGeom prst="rect">
            <a:avLst/>
          </a:prstGeom>
        </p:spPr>
      </p:pic>
    </p:spTree>
    <p:extLst>
      <p:ext uri="{BB962C8B-B14F-4D97-AF65-F5344CB8AC3E}">
        <p14:creationId xmlns:p14="http://schemas.microsoft.com/office/powerpoint/2010/main" val="78939295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class</a:t>
            </a:r>
            <a:r>
              <a:rPr lang="zh-CN" altLang="en-US" dirty="0"/>
              <a:t>）的概念</a:t>
            </a:r>
          </a:p>
        </p:txBody>
      </p:sp>
      <p:sp>
        <p:nvSpPr>
          <p:cNvPr id="3" name="内容占位符 2"/>
          <p:cNvSpPr>
            <a:spLocks noGrp="1"/>
          </p:cNvSpPr>
          <p:nvPr>
            <p:ph idx="1"/>
          </p:nvPr>
        </p:nvSpPr>
        <p:spPr/>
        <p:txBody>
          <a:bodyPr/>
          <a:lstStyle/>
          <a:p>
            <a:r>
              <a:rPr lang="zh-CN" altLang="en-US" sz="3200" dirty="0"/>
              <a:t>具有相同特性（数据元素）和行为（功能）的对象的抽象就是类</a:t>
            </a:r>
            <a:endParaRPr lang="en-US" altLang="zh-CN" sz="3200" dirty="0"/>
          </a:p>
          <a:p>
            <a:pPr lvl="1"/>
            <a:r>
              <a:rPr lang="zh-CN" altLang="en-US" sz="2800" dirty="0"/>
              <a:t>类具有</a:t>
            </a:r>
            <a:r>
              <a:rPr lang="zh-CN" altLang="en-US" sz="2800" dirty="0">
                <a:solidFill>
                  <a:srgbClr val="0000FF"/>
                </a:solidFill>
              </a:rPr>
              <a:t>属性</a:t>
            </a:r>
            <a:r>
              <a:rPr lang="zh-CN" altLang="en-US" sz="2800" dirty="0"/>
              <a:t>，它是</a:t>
            </a:r>
            <a:r>
              <a:rPr lang="zh-CN" altLang="en-US" sz="2800" dirty="0">
                <a:solidFill>
                  <a:srgbClr val="0000FF"/>
                </a:solidFill>
              </a:rPr>
              <a:t>对象的状态的抽象</a:t>
            </a:r>
            <a:r>
              <a:rPr lang="zh-CN" altLang="en-US" sz="2800" dirty="0"/>
              <a:t>，用数据结构来描述类的属性。</a:t>
            </a:r>
          </a:p>
          <a:p>
            <a:pPr lvl="1"/>
            <a:r>
              <a:rPr lang="zh-CN" altLang="en-US" sz="2800" dirty="0"/>
              <a:t>类具有</a:t>
            </a:r>
            <a:r>
              <a:rPr lang="zh-CN" altLang="en-US" sz="2800" dirty="0">
                <a:solidFill>
                  <a:srgbClr val="0000FF"/>
                </a:solidFill>
              </a:rPr>
              <a:t>操作</a:t>
            </a:r>
            <a:r>
              <a:rPr lang="zh-CN" altLang="en-US" sz="2800" dirty="0"/>
              <a:t>，它是</a:t>
            </a:r>
            <a:r>
              <a:rPr lang="zh-CN" altLang="en-US" sz="2800" dirty="0">
                <a:solidFill>
                  <a:srgbClr val="0000FF"/>
                </a:solidFill>
              </a:rPr>
              <a:t>对象的行为的抽象</a:t>
            </a:r>
            <a:r>
              <a:rPr lang="zh-CN" altLang="en-US" sz="2800" dirty="0"/>
              <a:t>，用操作名和实现该操作的方法来描述。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10</a:t>
            </a:fld>
            <a:endParaRPr lang="en-US" altLang="zh-CN"/>
          </a:p>
        </p:txBody>
      </p:sp>
    </p:spTree>
    <p:extLst>
      <p:ext uri="{BB962C8B-B14F-4D97-AF65-F5344CB8AC3E}">
        <p14:creationId xmlns:p14="http://schemas.microsoft.com/office/powerpoint/2010/main" val="277893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类与对象</a:t>
            </a:r>
            <a:r>
              <a:rPr lang="zh-CN" altLang="en-US" dirty="0"/>
              <a:t>的关系</a:t>
            </a:r>
          </a:p>
        </p:txBody>
      </p:sp>
      <p:sp>
        <p:nvSpPr>
          <p:cNvPr id="3" name="内容占位符 2"/>
          <p:cNvSpPr>
            <a:spLocks noGrp="1"/>
          </p:cNvSpPr>
          <p:nvPr>
            <p:ph idx="1"/>
          </p:nvPr>
        </p:nvSpPr>
        <p:spPr/>
        <p:txBody>
          <a:bodyPr/>
          <a:lstStyle/>
          <a:p>
            <a:r>
              <a:rPr lang="zh-CN" altLang="en-US" sz="3200" dirty="0"/>
              <a:t>类是对象的模板；对象是类的具体化，或称为类的实例（</a:t>
            </a:r>
            <a:r>
              <a:rPr lang="en-US" altLang="zh-CN" sz="3200" dirty="0">
                <a:solidFill>
                  <a:srgbClr val="0000FF"/>
                </a:solidFill>
              </a:rPr>
              <a:t>instance</a:t>
            </a:r>
            <a:r>
              <a:rPr lang="zh-CN" altLang="en-US" sz="3200" dirty="0"/>
              <a:t>）。</a:t>
            </a:r>
            <a:endParaRPr lang="en-US" altLang="zh-CN" sz="3200" dirty="0"/>
          </a:p>
          <a:p>
            <a:pPr lvl="1"/>
            <a:r>
              <a:rPr lang="zh-CN" altLang="zh-CN" sz="2800" dirty="0"/>
              <a:t>对象的所有行为都由类决定，</a:t>
            </a:r>
            <a:r>
              <a:rPr lang="zh-CN" altLang="en-US" sz="2800" dirty="0"/>
              <a:t>在类中，行为抽象为方法</a:t>
            </a:r>
            <a:r>
              <a:rPr lang="en-US" altLang="zh-CN" sz="2800" dirty="0"/>
              <a:t>;</a:t>
            </a:r>
          </a:p>
          <a:p>
            <a:pPr lvl="1"/>
            <a:r>
              <a:rPr lang="zh-CN" altLang="zh-CN" sz="2800" dirty="0"/>
              <a:t>所以只要是类</a:t>
            </a:r>
            <a:r>
              <a:rPr lang="zh-CN" altLang="en-US" sz="2800" dirty="0"/>
              <a:t>中</a:t>
            </a:r>
            <a:r>
              <a:rPr lang="zh-CN" altLang="zh-CN" sz="2800" dirty="0"/>
              <a:t>定义的</a:t>
            </a:r>
            <a:r>
              <a:rPr lang="zh-CN" altLang="en-US" sz="2800" dirty="0"/>
              <a:t>方法，</a:t>
            </a:r>
            <a:r>
              <a:rPr lang="zh-CN" altLang="zh-CN" sz="2800" dirty="0"/>
              <a:t>对象都可以应用</a:t>
            </a:r>
            <a:r>
              <a:rPr lang="en-US" altLang="zh-CN" sz="2800" dirty="0"/>
              <a:t>;</a:t>
            </a:r>
          </a:p>
          <a:p>
            <a:pPr lvl="1"/>
            <a:r>
              <a:rPr lang="zh-CN" altLang="zh-CN" sz="2800" dirty="0">
                <a:solidFill>
                  <a:srgbClr val="0000FF"/>
                </a:solidFill>
              </a:rPr>
              <a:t>而如果类没有定义的</a:t>
            </a:r>
            <a:r>
              <a:rPr lang="zh-CN" altLang="en-US" sz="2800" dirty="0">
                <a:solidFill>
                  <a:srgbClr val="0000FF"/>
                </a:solidFill>
              </a:rPr>
              <a:t>方法</a:t>
            </a:r>
            <a:r>
              <a:rPr lang="zh-CN" altLang="zh-CN" sz="2800" dirty="0">
                <a:solidFill>
                  <a:srgbClr val="0000FF"/>
                </a:solidFill>
              </a:rPr>
              <a:t>，对象无法使用。</a:t>
            </a:r>
            <a:endParaRPr lang="zh-CN" altLang="en-US" sz="2800" dirty="0">
              <a:solidFill>
                <a:srgbClr val="0000FF"/>
              </a:solidFill>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11</a:t>
            </a:fld>
            <a:endParaRPr lang="en-US" altLang="zh-CN"/>
          </a:p>
        </p:txBody>
      </p:sp>
    </p:spTree>
    <p:extLst>
      <p:ext uri="{BB962C8B-B14F-4D97-AF65-F5344CB8AC3E}">
        <p14:creationId xmlns:p14="http://schemas.microsoft.com/office/powerpoint/2010/main" val="373969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对象实例化</a:t>
            </a:r>
          </a:p>
        </p:txBody>
      </p:sp>
      <p:sp>
        <p:nvSpPr>
          <p:cNvPr id="3" name="内容占位符 2"/>
          <p:cNvSpPr>
            <a:spLocks noGrp="1"/>
          </p:cNvSpPr>
          <p:nvPr>
            <p:ph idx="1"/>
          </p:nvPr>
        </p:nvSpPr>
        <p:spPr/>
        <p:txBody>
          <a:bodyPr/>
          <a:lstStyle/>
          <a:p>
            <a:r>
              <a:rPr lang="zh-CN" altLang="zh-CN" sz="3200" dirty="0"/>
              <a:t>类定义完成后需要依靠对象进行操作，对象定义格式：</a:t>
            </a:r>
          </a:p>
          <a:p>
            <a:pPr lvl="1"/>
            <a:r>
              <a:rPr lang="zh-CN" altLang="zh-CN" sz="2800" dirty="0"/>
              <a:t>类名称 对象名称</a:t>
            </a:r>
            <a:r>
              <a:rPr lang="en-US" altLang="zh-CN" sz="2800" dirty="0"/>
              <a:t> = new </a:t>
            </a:r>
            <a:r>
              <a:rPr lang="zh-CN" altLang="zh-CN" sz="2800" dirty="0"/>
              <a:t>类名称</a:t>
            </a:r>
            <a:r>
              <a:rPr lang="en-US" altLang="zh-CN" sz="2800" dirty="0"/>
              <a:t>() ;</a:t>
            </a:r>
            <a:endParaRPr lang="zh-CN" altLang="zh-CN" sz="2800" dirty="0"/>
          </a:p>
          <a:p>
            <a:r>
              <a:rPr lang="zh-CN" altLang="zh-CN" sz="3200" dirty="0"/>
              <a:t>一旦有了对象</a:t>
            </a:r>
            <a:r>
              <a:rPr lang="en-US" altLang="zh-CN" sz="3200" dirty="0"/>
              <a:t>,</a:t>
            </a:r>
            <a:r>
              <a:rPr lang="zh-CN" altLang="zh-CN" sz="3200" dirty="0"/>
              <a:t> </a:t>
            </a:r>
            <a:r>
              <a:rPr lang="zh-CN" altLang="en-US" sz="3200" dirty="0"/>
              <a:t>就</a:t>
            </a:r>
            <a:r>
              <a:rPr lang="zh-CN" altLang="zh-CN" sz="3200" dirty="0"/>
              <a:t>可以</a:t>
            </a:r>
            <a:r>
              <a:rPr lang="zh-CN" altLang="en-US" sz="3200" dirty="0"/>
              <a:t>用对象的属性或者方法：</a:t>
            </a:r>
            <a:endParaRPr lang="en-US" altLang="zh-CN" sz="3200" dirty="0"/>
          </a:p>
          <a:p>
            <a:pPr lvl="1"/>
            <a:r>
              <a:rPr lang="zh-CN" altLang="zh-CN" sz="2800" dirty="0">
                <a:solidFill>
                  <a:srgbClr val="0000FF"/>
                </a:solidFill>
              </a:rPr>
              <a:t>“对象</a:t>
            </a:r>
            <a:r>
              <a:rPr lang="zh-CN" altLang="en-US" sz="2800" dirty="0">
                <a:solidFill>
                  <a:srgbClr val="0000FF"/>
                </a:solidFill>
              </a:rPr>
              <a:t>名称 </a:t>
            </a:r>
            <a:r>
              <a:rPr lang="en-US" altLang="zh-CN" sz="2800" dirty="0">
                <a:solidFill>
                  <a:srgbClr val="0000FF"/>
                </a:solidFill>
              </a:rPr>
              <a:t>.</a:t>
            </a:r>
            <a:r>
              <a:rPr lang="zh-CN" altLang="zh-CN" sz="2800" dirty="0">
                <a:solidFill>
                  <a:srgbClr val="0000FF"/>
                </a:solidFill>
              </a:rPr>
              <a:t>属性”</a:t>
            </a:r>
            <a:endParaRPr lang="en-US" altLang="zh-CN" sz="2800" dirty="0"/>
          </a:p>
          <a:p>
            <a:pPr lvl="1"/>
            <a:r>
              <a:rPr lang="zh-CN" altLang="zh-CN" sz="2800" dirty="0">
                <a:solidFill>
                  <a:srgbClr val="0000FF"/>
                </a:solidFill>
              </a:rPr>
              <a:t>“对象</a:t>
            </a:r>
            <a:r>
              <a:rPr lang="zh-CN" altLang="en-US" sz="2800" dirty="0">
                <a:solidFill>
                  <a:srgbClr val="0000FF"/>
                </a:solidFill>
              </a:rPr>
              <a:t>名称 </a:t>
            </a:r>
            <a:r>
              <a:rPr lang="en-US" altLang="zh-CN" sz="2800" dirty="0">
                <a:solidFill>
                  <a:srgbClr val="0000FF"/>
                </a:solidFill>
              </a:rPr>
              <a:t>.</a:t>
            </a:r>
            <a:r>
              <a:rPr lang="zh-CN" altLang="zh-CN" sz="2800" dirty="0">
                <a:solidFill>
                  <a:srgbClr val="0000FF"/>
                </a:solidFill>
              </a:rPr>
              <a:t>方法</a:t>
            </a:r>
            <a:r>
              <a:rPr lang="en-US" altLang="zh-CN" sz="2800" dirty="0">
                <a:solidFill>
                  <a:srgbClr val="0000FF"/>
                </a:solidFill>
              </a:rPr>
              <a:t>()</a:t>
            </a:r>
            <a:r>
              <a:rPr lang="zh-CN" altLang="zh-CN" sz="2800" dirty="0">
                <a:solidFill>
                  <a:srgbClr val="0000FF"/>
                </a:solidFill>
              </a:rPr>
              <a:t>”</a:t>
            </a:r>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12</a:t>
            </a:fld>
            <a:endParaRPr lang="en-US" altLang="zh-CN"/>
          </a:p>
        </p:txBody>
      </p:sp>
    </p:spTree>
    <p:extLst>
      <p:ext uri="{BB962C8B-B14F-4D97-AF65-F5344CB8AC3E}">
        <p14:creationId xmlns:p14="http://schemas.microsoft.com/office/powerpoint/2010/main" val="1617145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xit" presetSubtype="10" fill="hold" nodeType="withEffect">
                                  <p:stCondLst>
                                    <p:cond delay="0"/>
                                  </p:stCondLst>
                                  <p:childTnLst>
                                    <p:animEffect transition="out" filter="randombar(horizontal)">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14" presetClass="exit" presetSubtype="10" fill="hold" nodeType="withEffect">
                                  <p:stCondLst>
                                    <p:cond delay="0"/>
                                  </p:stCondLst>
                                  <p:childTnLst>
                                    <p:animEffect transition="out" filter="randombar(horizontal)">
                                      <p:cBhvr>
                                        <p:cTn id="22" dur="500"/>
                                        <p:tgtEl>
                                          <p:spTgt spid="3">
                                            <p:txEl>
                                              <p:pRg st="1" end="1"/>
                                            </p:txEl>
                                          </p:spTgt>
                                        </p:tgtEl>
                                      </p:cBhvr>
                                    </p:animEffect>
                                    <p:set>
                                      <p:cBhvr>
                                        <p:cTn id="2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对象实例化</a:t>
            </a:r>
          </a:p>
        </p:txBody>
      </p:sp>
      <p:sp>
        <p:nvSpPr>
          <p:cNvPr id="3" name="内容占位符 2"/>
          <p:cNvSpPr>
            <a:spLocks noGrp="1"/>
          </p:cNvSpPr>
          <p:nvPr>
            <p:ph idx="1"/>
          </p:nvPr>
        </p:nvSpPr>
        <p:spPr>
          <a:xfrm>
            <a:off x="0" y="1600200"/>
            <a:ext cx="9036496" cy="4648200"/>
          </a:xfrm>
        </p:spPr>
        <p:txBody>
          <a:bodyPr/>
          <a:lstStyle/>
          <a:p>
            <a:pPr marL="400050" lvl="1" indent="0">
              <a:buNone/>
            </a:pPr>
            <a:r>
              <a:rPr lang="en-US" altLang="zh-CN" sz="2800" b="1" dirty="0">
                <a:solidFill>
                  <a:srgbClr val="7F0055"/>
                </a:solidFill>
                <a:latin typeface="Consolas"/>
              </a:rPr>
              <a:t>class</a:t>
            </a:r>
            <a:r>
              <a:rPr lang="en-US" altLang="zh-CN" sz="2800" b="1" dirty="0">
                <a:solidFill>
                  <a:srgbClr val="000000"/>
                </a:solidFill>
                <a:latin typeface="Consolas"/>
              </a:rPr>
              <a:t> Person { </a:t>
            </a:r>
            <a:r>
              <a:rPr lang="en-US" altLang="zh-CN" sz="2800" b="1" dirty="0">
                <a:solidFill>
                  <a:srgbClr val="008000"/>
                </a:solidFill>
                <a:latin typeface="Consolas"/>
              </a:rPr>
              <a:t>// </a:t>
            </a:r>
            <a:r>
              <a:rPr lang="zh-CN" altLang="en-US" sz="2800" b="1" dirty="0">
                <a:solidFill>
                  <a:srgbClr val="008000"/>
                </a:solidFill>
                <a:latin typeface="Consolas"/>
              </a:rPr>
              <a:t>定义类</a:t>
            </a:r>
          </a:p>
          <a:p>
            <a:pPr marL="400050" lvl="1" indent="0">
              <a:buNone/>
            </a:pPr>
            <a:r>
              <a:rPr lang="en-US" altLang="zh-CN" sz="2800" dirty="0">
                <a:solidFill>
                  <a:srgbClr val="000000"/>
                </a:solidFill>
                <a:latin typeface="Consolas"/>
              </a:rPr>
              <a:t>   String </a:t>
            </a:r>
            <a:r>
              <a:rPr lang="en-US" altLang="zh-CN" sz="2800" dirty="0">
                <a:solidFill>
                  <a:srgbClr val="0000C0"/>
                </a:solidFill>
                <a:latin typeface="Consolas"/>
              </a:rPr>
              <a:t>name</a:t>
            </a:r>
            <a:r>
              <a:rPr lang="en-US" altLang="zh-CN" sz="2800" dirty="0">
                <a:solidFill>
                  <a:srgbClr val="000000"/>
                </a:solidFill>
                <a:latin typeface="Consolas"/>
              </a:rPr>
              <a:t>; </a:t>
            </a:r>
            <a:r>
              <a:rPr lang="en-US" altLang="zh-CN" sz="2800" b="1" dirty="0">
                <a:solidFill>
                  <a:srgbClr val="008000"/>
                </a:solidFill>
                <a:latin typeface="Consolas"/>
              </a:rPr>
              <a:t>// </a:t>
            </a:r>
            <a:r>
              <a:rPr lang="zh-CN" altLang="en-US" sz="2800" b="1" dirty="0">
                <a:solidFill>
                  <a:srgbClr val="008000"/>
                </a:solidFill>
                <a:latin typeface="Consolas"/>
              </a:rPr>
              <a:t>表示一个人的姓名</a:t>
            </a:r>
          </a:p>
          <a:p>
            <a:pPr marL="400050" lvl="1" indent="0">
              <a:buNone/>
            </a:pPr>
            <a:r>
              <a:rPr lang="en-US" altLang="zh-CN" sz="2800" b="1" dirty="0">
                <a:solidFill>
                  <a:srgbClr val="7F0055"/>
                </a:solidFill>
                <a:latin typeface="Consolas"/>
              </a:rPr>
              <a:t>   int</a:t>
            </a:r>
            <a:r>
              <a:rPr lang="en-US" altLang="zh-CN" sz="2800" b="1" dirty="0">
                <a:solidFill>
                  <a:srgbClr val="000000"/>
                </a:solidFill>
                <a:latin typeface="Consolas"/>
              </a:rPr>
              <a:t> </a:t>
            </a:r>
            <a:r>
              <a:rPr lang="en-US" altLang="zh-CN" sz="2800" b="1" dirty="0">
                <a:solidFill>
                  <a:srgbClr val="0000C0"/>
                </a:solidFill>
                <a:latin typeface="Consolas"/>
              </a:rPr>
              <a:t>age</a:t>
            </a:r>
            <a:r>
              <a:rPr lang="en-US" altLang="zh-CN" sz="2800" b="1" dirty="0">
                <a:solidFill>
                  <a:srgbClr val="000000"/>
                </a:solidFill>
                <a:latin typeface="Consolas"/>
              </a:rPr>
              <a:t>; </a:t>
            </a:r>
            <a:r>
              <a:rPr lang="en-US" altLang="zh-CN" sz="2800" b="1" dirty="0">
                <a:solidFill>
                  <a:srgbClr val="008000"/>
                </a:solidFill>
                <a:latin typeface="Consolas"/>
              </a:rPr>
              <a:t>// </a:t>
            </a:r>
            <a:r>
              <a:rPr lang="zh-CN" altLang="en-US" sz="2800" b="1" dirty="0">
                <a:solidFill>
                  <a:srgbClr val="008000"/>
                </a:solidFill>
                <a:latin typeface="Consolas"/>
              </a:rPr>
              <a:t>表示一个人的年龄</a:t>
            </a:r>
          </a:p>
          <a:p>
            <a:pPr marL="400050" lvl="1" indent="0">
              <a:buNone/>
            </a:pPr>
            <a:endParaRPr lang="zh-CN" altLang="en-US" sz="2800" dirty="0">
              <a:latin typeface="Consolas"/>
            </a:endParaRPr>
          </a:p>
          <a:p>
            <a:pPr marL="400050" lvl="1" indent="0">
              <a:buNone/>
            </a:pPr>
            <a:r>
              <a:rPr lang="en-US" altLang="zh-CN" sz="2800" b="1" dirty="0">
                <a:solidFill>
                  <a:srgbClr val="7F0055"/>
                </a:solidFill>
                <a:latin typeface="Consolas"/>
              </a:rPr>
              <a:t>   public</a:t>
            </a:r>
            <a:r>
              <a:rPr lang="en-US" altLang="zh-CN" sz="2800" b="1" dirty="0">
                <a:solidFill>
                  <a:srgbClr val="000000"/>
                </a:solidFill>
                <a:latin typeface="Consolas"/>
              </a:rPr>
              <a:t> </a:t>
            </a:r>
            <a:r>
              <a:rPr lang="en-US" altLang="zh-CN" sz="2800" b="1" dirty="0">
                <a:solidFill>
                  <a:srgbClr val="7F0055"/>
                </a:solidFill>
                <a:latin typeface="Consolas"/>
              </a:rPr>
              <a:t>void</a:t>
            </a:r>
            <a:r>
              <a:rPr lang="en-US" altLang="zh-CN" sz="2800" b="1" dirty="0">
                <a:solidFill>
                  <a:srgbClr val="000000"/>
                </a:solidFill>
                <a:latin typeface="Consolas"/>
              </a:rPr>
              <a:t> tell() </a:t>
            </a:r>
            <a:r>
              <a:rPr lang="en-US" altLang="zh-CN" sz="2800" b="1" dirty="0">
                <a:solidFill>
                  <a:srgbClr val="0000FF"/>
                </a:solidFill>
                <a:latin typeface="Consolas"/>
              </a:rPr>
              <a:t>{</a:t>
            </a:r>
            <a:r>
              <a:rPr lang="en-US" altLang="zh-CN" sz="2800" b="1" dirty="0">
                <a:solidFill>
                  <a:srgbClr val="008000"/>
                </a:solidFill>
                <a:latin typeface="Consolas"/>
              </a:rPr>
              <a:t>// </a:t>
            </a:r>
            <a:r>
              <a:rPr lang="zh-CN" altLang="en-US" sz="2800" b="1" dirty="0">
                <a:solidFill>
                  <a:srgbClr val="008000"/>
                </a:solidFill>
                <a:latin typeface="Consolas"/>
              </a:rPr>
              <a:t>表示一个功能，说话</a:t>
            </a:r>
          </a:p>
          <a:p>
            <a:pPr marL="400050" lvl="1" indent="0">
              <a:buNone/>
            </a:pPr>
            <a:r>
              <a:rPr lang="en-US" altLang="zh-CN" sz="1800" dirty="0">
                <a:solidFill>
                  <a:srgbClr val="000000"/>
                </a:solidFill>
                <a:latin typeface="Consolas"/>
              </a:rPr>
              <a:t>      </a:t>
            </a:r>
            <a:r>
              <a:rPr lang="en-US" altLang="zh-CN" sz="2000" dirty="0">
                <a:solidFill>
                  <a:srgbClr val="000000"/>
                </a:solidFill>
                <a:latin typeface="Consolas"/>
              </a:rPr>
              <a:t>System.</a:t>
            </a:r>
            <a:r>
              <a:rPr lang="en-US" altLang="zh-CN" sz="2000" i="1" dirty="0">
                <a:solidFill>
                  <a:srgbClr val="0000C0"/>
                </a:solidFill>
                <a:latin typeface="Consolas"/>
              </a:rPr>
              <a:t>out</a:t>
            </a:r>
            <a:r>
              <a:rPr lang="en-US" altLang="zh-CN" sz="2000" i="1" dirty="0">
                <a:solidFill>
                  <a:srgbClr val="000000"/>
                </a:solidFill>
                <a:latin typeface="Consolas"/>
              </a:rPr>
              <a:t>.println(</a:t>
            </a:r>
            <a:r>
              <a:rPr lang="en-US" altLang="zh-CN" sz="2000" i="1" dirty="0">
                <a:solidFill>
                  <a:srgbClr val="2A00FF"/>
                </a:solidFill>
                <a:latin typeface="Consolas"/>
              </a:rPr>
              <a:t>"</a:t>
            </a:r>
            <a:r>
              <a:rPr lang="zh-CN" altLang="en-US" sz="2000" i="1" dirty="0">
                <a:solidFill>
                  <a:srgbClr val="2A00FF"/>
                </a:solidFill>
                <a:latin typeface="Consolas"/>
              </a:rPr>
              <a:t>姓名：</a:t>
            </a:r>
            <a:r>
              <a:rPr lang="en-US" altLang="zh-CN" sz="2000" i="1" dirty="0">
                <a:solidFill>
                  <a:srgbClr val="2A00FF"/>
                </a:solidFill>
                <a:latin typeface="Consolas"/>
              </a:rPr>
              <a:t>"</a:t>
            </a:r>
            <a:r>
              <a:rPr lang="zh-CN" altLang="en-US" sz="2000" i="1" dirty="0">
                <a:solidFill>
                  <a:srgbClr val="000000"/>
                </a:solidFill>
                <a:latin typeface="Consolas"/>
              </a:rPr>
              <a:t> </a:t>
            </a:r>
            <a:r>
              <a:rPr lang="en-US" altLang="zh-CN" sz="2000" i="1" dirty="0">
                <a:solidFill>
                  <a:srgbClr val="000000"/>
                </a:solidFill>
                <a:latin typeface="Consolas"/>
              </a:rPr>
              <a:t>+ </a:t>
            </a:r>
            <a:r>
              <a:rPr lang="en-US" altLang="zh-CN" sz="2000" i="1" dirty="0">
                <a:solidFill>
                  <a:srgbClr val="0000C0"/>
                </a:solidFill>
                <a:latin typeface="Consolas"/>
              </a:rPr>
              <a:t>name</a:t>
            </a:r>
            <a:r>
              <a:rPr lang="en-US" altLang="zh-CN" sz="2000" i="1" dirty="0">
                <a:solidFill>
                  <a:srgbClr val="000000"/>
                </a:solidFill>
                <a:latin typeface="Consolas"/>
              </a:rPr>
              <a:t> + </a:t>
            </a:r>
            <a:r>
              <a:rPr lang="en-US" altLang="zh-CN" sz="2000" i="1" dirty="0">
                <a:solidFill>
                  <a:srgbClr val="2A00FF"/>
                </a:solidFill>
                <a:latin typeface="Consolas"/>
              </a:rPr>
              <a:t>"</a:t>
            </a:r>
            <a:r>
              <a:rPr lang="zh-CN" altLang="en-US" sz="2000" i="1" dirty="0">
                <a:solidFill>
                  <a:srgbClr val="2A00FF"/>
                </a:solidFill>
                <a:latin typeface="Consolas"/>
              </a:rPr>
              <a:t>，年龄：</a:t>
            </a:r>
            <a:r>
              <a:rPr lang="en-US" altLang="zh-CN" sz="2000" i="1" dirty="0">
                <a:solidFill>
                  <a:srgbClr val="2A00FF"/>
                </a:solidFill>
                <a:latin typeface="Consolas"/>
              </a:rPr>
              <a:t>"</a:t>
            </a:r>
            <a:r>
              <a:rPr lang="zh-CN" altLang="en-US" sz="2000" i="1" dirty="0">
                <a:solidFill>
                  <a:srgbClr val="000000"/>
                </a:solidFill>
                <a:latin typeface="Consolas"/>
              </a:rPr>
              <a:t> </a:t>
            </a:r>
            <a:r>
              <a:rPr lang="en-US" altLang="zh-CN" sz="2000" i="1" dirty="0">
                <a:solidFill>
                  <a:srgbClr val="000000"/>
                </a:solidFill>
                <a:latin typeface="Consolas"/>
              </a:rPr>
              <a:t>+ </a:t>
            </a:r>
            <a:r>
              <a:rPr lang="en-US" altLang="zh-CN" sz="2000" i="1" dirty="0">
                <a:solidFill>
                  <a:srgbClr val="0000C0"/>
                </a:solidFill>
                <a:latin typeface="Consolas"/>
              </a:rPr>
              <a:t>age</a:t>
            </a:r>
            <a:r>
              <a:rPr lang="en-US" altLang="zh-CN" sz="2000" i="1" dirty="0">
                <a:solidFill>
                  <a:srgbClr val="000000"/>
                </a:solidFill>
                <a:latin typeface="Consolas"/>
              </a:rPr>
              <a:t>);</a:t>
            </a:r>
            <a:endParaRPr lang="en-US" altLang="zh-CN" sz="1800" i="1" dirty="0">
              <a:solidFill>
                <a:srgbClr val="000000"/>
              </a:solidFill>
              <a:latin typeface="Consolas"/>
            </a:endParaRPr>
          </a:p>
          <a:p>
            <a:pPr marL="400050" lvl="1" indent="0">
              <a:buNone/>
            </a:pPr>
            <a:r>
              <a:rPr lang="en-US" altLang="zh-CN" sz="2800" dirty="0">
                <a:solidFill>
                  <a:srgbClr val="000000"/>
                </a:solidFill>
                <a:latin typeface="Consolas"/>
              </a:rPr>
              <a:t>   }</a:t>
            </a:r>
          </a:p>
          <a:p>
            <a:pPr marL="400050" lvl="1" indent="0">
              <a:buNone/>
            </a:pPr>
            <a:r>
              <a:rPr lang="en-US" altLang="zh-CN" sz="2800" dirty="0">
                <a:solidFill>
                  <a:srgbClr val="000000"/>
                </a:solidFill>
                <a:latin typeface="Consolas"/>
              </a:rPr>
              <a:t>}</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13</a:t>
            </a:fld>
            <a:endParaRPr lang="en-US" altLang="zh-CN"/>
          </a:p>
        </p:txBody>
      </p:sp>
    </p:spTree>
    <p:extLst>
      <p:ext uri="{BB962C8B-B14F-4D97-AF65-F5344CB8AC3E}">
        <p14:creationId xmlns:p14="http://schemas.microsoft.com/office/powerpoint/2010/main" val="1940290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对象实例化</a:t>
            </a:r>
          </a:p>
        </p:txBody>
      </p:sp>
      <p:sp>
        <p:nvSpPr>
          <p:cNvPr id="3" name="内容占位符 2"/>
          <p:cNvSpPr>
            <a:spLocks noGrp="1"/>
          </p:cNvSpPr>
          <p:nvPr>
            <p:ph idx="1"/>
          </p:nvPr>
        </p:nvSpPr>
        <p:spPr>
          <a:xfrm>
            <a:off x="0" y="1600200"/>
            <a:ext cx="9252520" cy="4648200"/>
          </a:xfrm>
        </p:spPr>
        <p:txBody>
          <a:bodyPr/>
          <a:lstStyle/>
          <a:p>
            <a:pPr marL="400050" lvl="1" indent="0">
              <a:buNone/>
            </a:pPr>
            <a:r>
              <a:rPr lang="en-US" altLang="zh-CN" sz="2800" b="1" dirty="0">
                <a:solidFill>
                  <a:srgbClr val="7F0055"/>
                </a:solidFill>
                <a:latin typeface="Consolas"/>
              </a:rPr>
              <a:t>public</a:t>
            </a:r>
            <a:r>
              <a:rPr lang="en-US" altLang="zh-CN" sz="2800" b="1" dirty="0">
                <a:solidFill>
                  <a:srgbClr val="000000"/>
                </a:solidFill>
                <a:latin typeface="Consolas"/>
              </a:rPr>
              <a:t> </a:t>
            </a:r>
            <a:r>
              <a:rPr lang="en-US" altLang="zh-CN" sz="2800" b="1" dirty="0">
                <a:solidFill>
                  <a:srgbClr val="7F0055"/>
                </a:solidFill>
                <a:latin typeface="Consolas"/>
              </a:rPr>
              <a:t>class</a:t>
            </a:r>
            <a:r>
              <a:rPr lang="en-US" altLang="zh-CN" sz="2800" b="1" dirty="0">
                <a:solidFill>
                  <a:srgbClr val="000000"/>
                </a:solidFill>
                <a:latin typeface="Consolas"/>
              </a:rPr>
              <a:t> Demo01 {</a:t>
            </a:r>
          </a:p>
          <a:p>
            <a:pPr marL="400050" lvl="1" indent="0">
              <a:buNone/>
            </a:pPr>
            <a:r>
              <a:rPr lang="en-US" altLang="zh-CN" sz="2800" b="1" dirty="0">
                <a:solidFill>
                  <a:srgbClr val="7F0055"/>
                </a:solidFill>
                <a:latin typeface="Consolas"/>
              </a:rPr>
              <a:t>   public</a:t>
            </a:r>
            <a:r>
              <a:rPr lang="en-US" altLang="zh-CN" sz="2800" b="1" dirty="0">
                <a:solidFill>
                  <a:srgbClr val="000000"/>
                </a:solidFill>
                <a:latin typeface="Consolas"/>
              </a:rPr>
              <a:t> </a:t>
            </a:r>
            <a:r>
              <a:rPr lang="en-US" altLang="zh-CN" sz="2800" b="1" dirty="0">
                <a:solidFill>
                  <a:srgbClr val="7F0055"/>
                </a:solidFill>
                <a:latin typeface="Consolas"/>
              </a:rPr>
              <a:t>static</a:t>
            </a:r>
            <a:r>
              <a:rPr lang="en-US" altLang="zh-CN" sz="2800" b="1" dirty="0">
                <a:solidFill>
                  <a:srgbClr val="000000"/>
                </a:solidFill>
                <a:latin typeface="Consolas"/>
              </a:rPr>
              <a:t> </a:t>
            </a:r>
            <a:r>
              <a:rPr lang="en-US" altLang="zh-CN" sz="2800" b="1" dirty="0">
                <a:solidFill>
                  <a:srgbClr val="7F0055"/>
                </a:solidFill>
                <a:latin typeface="Consolas"/>
              </a:rPr>
              <a:t>void</a:t>
            </a:r>
            <a:r>
              <a:rPr lang="en-US" altLang="zh-CN" sz="2800" b="1" dirty="0">
                <a:solidFill>
                  <a:srgbClr val="000000"/>
                </a:solidFill>
                <a:latin typeface="Consolas"/>
              </a:rPr>
              <a:t> main(String </a:t>
            </a:r>
            <a:r>
              <a:rPr lang="en-US" altLang="zh-CN" sz="2800" b="1" dirty="0" err="1">
                <a:solidFill>
                  <a:srgbClr val="000000"/>
                </a:solidFill>
                <a:latin typeface="Consolas"/>
              </a:rPr>
              <a:t>args</a:t>
            </a:r>
            <a:r>
              <a:rPr lang="en-US" altLang="zh-CN" sz="2800" b="1" dirty="0">
                <a:solidFill>
                  <a:srgbClr val="000000"/>
                </a:solidFill>
                <a:latin typeface="Consolas"/>
              </a:rPr>
              <a:t>[]) {</a:t>
            </a:r>
          </a:p>
          <a:p>
            <a:pPr marL="400050" lvl="1" indent="0">
              <a:buNone/>
            </a:pPr>
            <a:r>
              <a:rPr lang="en-US" altLang="zh-CN" sz="2800" dirty="0">
                <a:solidFill>
                  <a:srgbClr val="000000"/>
                </a:solidFill>
                <a:latin typeface="Consolas"/>
              </a:rPr>
              <a:t>      Person per = </a:t>
            </a:r>
            <a:r>
              <a:rPr lang="en-US" altLang="zh-CN" sz="2800" b="1" u="sng" dirty="0">
                <a:solidFill>
                  <a:srgbClr val="0000FF"/>
                </a:solidFill>
                <a:latin typeface="Consolas"/>
              </a:rPr>
              <a:t>new Person(); </a:t>
            </a:r>
            <a:r>
              <a:rPr lang="en-US" altLang="zh-CN" sz="2800" b="1" dirty="0">
                <a:solidFill>
                  <a:srgbClr val="3F7F5F"/>
                </a:solidFill>
                <a:latin typeface="Consolas"/>
              </a:rPr>
              <a:t>// </a:t>
            </a:r>
            <a:r>
              <a:rPr lang="zh-CN" altLang="en-US" sz="2800" b="1" dirty="0">
                <a:solidFill>
                  <a:srgbClr val="3F7F5F"/>
                </a:solidFill>
                <a:latin typeface="Consolas"/>
              </a:rPr>
              <a:t>产生对象</a:t>
            </a:r>
          </a:p>
          <a:p>
            <a:pPr marL="400050" lvl="1" indent="0">
              <a:buNone/>
            </a:pPr>
            <a:r>
              <a:rPr lang="en-US" altLang="zh-CN" sz="2800" dirty="0">
                <a:solidFill>
                  <a:srgbClr val="000000"/>
                </a:solidFill>
                <a:latin typeface="Consolas"/>
              </a:rPr>
              <a:t>      per.</a:t>
            </a:r>
            <a:r>
              <a:rPr lang="en-US" altLang="zh-CN" sz="2800" dirty="0">
                <a:solidFill>
                  <a:srgbClr val="0000C0"/>
                </a:solidFill>
                <a:latin typeface="Consolas"/>
              </a:rPr>
              <a:t>name</a:t>
            </a:r>
            <a:r>
              <a:rPr lang="zh-CN" altLang="en-US" sz="2800" dirty="0">
                <a:solidFill>
                  <a:srgbClr val="000000"/>
                </a:solidFill>
                <a:latin typeface="Consolas"/>
              </a:rPr>
              <a:t> </a:t>
            </a:r>
            <a:r>
              <a:rPr lang="en-US" altLang="zh-CN" sz="2800" dirty="0">
                <a:solidFill>
                  <a:srgbClr val="000000"/>
                </a:solidFill>
                <a:latin typeface="Consolas"/>
              </a:rPr>
              <a:t>= </a:t>
            </a:r>
            <a:r>
              <a:rPr lang="en-US" altLang="zh-CN" sz="2800" dirty="0">
                <a:solidFill>
                  <a:srgbClr val="2A00FF"/>
                </a:solidFill>
                <a:latin typeface="Consolas"/>
              </a:rPr>
              <a:t>"</a:t>
            </a:r>
            <a:r>
              <a:rPr lang="zh-CN" altLang="en-US" sz="2800" dirty="0">
                <a:solidFill>
                  <a:srgbClr val="2A00FF"/>
                </a:solidFill>
                <a:latin typeface="Consolas"/>
              </a:rPr>
              <a:t>张三</a:t>
            </a:r>
            <a:r>
              <a:rPr lang="en-US" altLang="zh-CN" sz="2800" dirty="0">
                <a:solidFill>
                  <a:srgbClr val="2A00FF"/>
                </a:solidFill>
                <a:latin typeface="Consolas"/>
              </a:rPr>
              <a:t>"</a:t>
            </a:r>
            <a:r>
              <a:rPr lang="en-US" altLang="zh-CN" sz="2800" dirty="0">
                <a:solidFill>
                  <a:srgbClr val="000000"/>
                </a:solidFill>
                <a:latin typeface="Consolas"/>
              </a:rPr>
              <a:t>; </a:t>
            </a:r>
            <a:r>
              <a:rPr lang="en-US" altLang="zh-CN" sz="2800" dirty="0">
                <a:solidFill>
                  <a:srgbClr val="3F7F5F"/>
                </a:solidFill>
                <a:latin typeface="Consolas"/>
              </a:rPr>
              <a:t>// </a:t>
            </a:r>
            <a:r>
              <a:rPr lang="zh-CN" altLang="en-US" sz="2800" dirty="0">
                <a:solidFill>
                  <a:srgbClr val="3F7F5F"/>
                </a:solidFill>
                <a:latin typeface="Consolas"/>
              </a:rPr>
              <a:t>设置</a:t>
            </a:r>
            <a:r>
              <a:rPr lang="en-US" altLang="zh-CN" sz="2800" dirty="0">
                <a:solidFill>
                  <a:srgbClr val="3F7F5F"/>
                </a:solidFill>
                <a:latin typeface="Consolas"/>
              </a:rPr>
              <a:t>name</a:t>
            </a:r>
            <a:r>
              <a:rPr lang="zh-CN" altLang="en-US" sz="2800" dirty="0">
                <a:solidFill>
                  <a:srgbClr val="3F7F5F"/>
                </a:solidFill>
                <a:latin typeface="Consolas"/>
              </a:rPr>
              <a:t>属性</a:t>
            </a:r>
            <a:endParaRPr lang="en-US" altLang="zh-CN" sz="2800" dirty="0">
              <a:solidFill>
                <a:srgbClr val="3F7F5F"/>
              </a:solidFill>
              <a:latin typeface="Consolas"/>
            </a:endParaRPr>
          </a:p>
          <a:p>
            <a:pPr marL="400050" lvl="1" indent="0">
              <a:buNone/>
            </a:pPr>
            <a:r>
              <a:rPr lang="en-US" altLang="zh-CN" sz="2800" dirty="0">
                <a:solidFill>
                  <a:srgbClr val="000000"/>
                </a:solidFill>
                <a:latin typeface="Consolas"/>
              </a:rPr>
              <a:t>      </a:t>
            </a:r>
            <a:r>
              <a:rPr lang="en-US" altLang="zh-CN" sz="2800" dirty="0" err="1">
                <a:solidFill>
                  <a:srgbClr val="000000"/>
                </a:solidFill>
                <a:latin typeface="Consolas"/>
              </a:rPr>
              <a:t>per.</a:t>
            </a:r>
            <a:r>
              <a:rPr lang="en-US" altLang="zh-CN" sz="2800" dirty="0" err="1">
                <a:solidFill>
                  <a:srgbClr val="0000C0"/>
                </a:solidFill>
                <a:latin typeface="Consolas"/>
              </a:rPr>
              <a:t>age</a:t>
            </a:r>
            <a:r>
              <a:rPr lang="zh-CN" altLang="en-US" sz="2800" dirty="0">
                <a:solidFill>
                  <a:srgbClr val="000000"/>
                </a:solidFill>
                <a:latin typeface="Consolas"/>
              </a:rPr>
              <a:t> </a:t>
            </a:r>
            <a:r>
              <a:rPr lang="en-US" altLang="zh-CN" sz="2800" dirty="0">
                <a:solidFill>
                  <a:srgbClr val="000000"/>
                </a:solidFill>
                <a:latin typeface="Consolas"/>
              </a:rPr>
              <a:t>= 30; </a:t>
            </a:r>
            <a:r>
              <a:rPr lang="en-US" altLang="zh-CN" sz="2800" dirty="0">
                <a:solidFill>
                  <a:srgbClr val="3F7F5F"/>
                </a:solidFill>
                <a:latin typeface="Consolas"/>
              </a:rPr>
              <a:t>// </a:t>
            </a:r>
            <a:r>
              <a:rPr lang="zh-CN" altLang="en-US" sz="2800" dirty="0">
                <a:solidFill>
                  <a:srgbClr val="3F7F5F"/>
                </a:solidFill>
                <a:latin typeface="Consolas"/>
              </a:rPr>
              <a:t>设置</a:t>
            </a:r>
            <a:r>
              <a:rPr lang="en-US" altLang="zh-CN" sz="2800" dirty="0">
                <a:solidFill>
                  <a:srgbClr val="3F7F5F"/>
                </a:solidFill>
                <a:latin typeface="Consolas"/>
              </a:rPr>
              <a:t>age</a:t>
            </a:r>
            <a:r>
              <a:rPr lang="zh-CN" altLang="en-US" sz="2800" dirty="0">
                <a:solidFill>
                  <a:srgbClr val="3F7F5F"/>
                </a:solidFill>
                <a:latin typeface="Consolas"/>
              </a:rPr>
              <a:t>属性的内容</a:t>
            </a:r>
          </a:p>
          <a:p>
            <a:pPr marL="400050" lvl="1" indent="0">
              <a:buNone/>
            </a:pPr>
            <a:r>
              <a:rPr lang="en-US" altLang="zh-CN" sz="2800" dirty="0">
                <a:solidFill>
                  <a:srgbClr val="000000"/>
                </a:solidFill>
                <a:latin typeface="Consolas"/>
              </a:rPr>
              <a:t>      </a:t>
            </a:r>
            <a:r>
              <a:rPr lang="en-US" altLang="zh-CN" sz="2800" dirty="0" err="1">
                <a:solidFill>
                  <a:srgbClr val="000000"/>
                </a:solidFill>
                <a:latin typeface="Consolas"/>
              </a:rPr>
              <a:t>per.tell</a:t>
            </a:r>
            <a:r>
              <a:rPr lang="en-US" altLang="zh-CN" sz="2800" dirty="0">
                <a:solidFill>
                  <a:srgbClr val="000000"/>
                </a:solidFill>
                <a:latin typeface="Consolas"/>
              </a:rPr>
              <a:t>(); </a:t>
            </a:r>
            <a:r>
              <a:rPr lang="en-US" altLang="zh-CN" sz="2800" dirty="0">
                <a:solidFill>
                  <a:srgbClr val="3F7F5F"/>
                </a:solidFill>
                <a:latin typeface="Consolas"/>
              </a:rPr>
              <a:t>// </a:t>
            </a:r>
            <a:r>
              <a:rPr lang="zh-CN" altLang="en-US" sz="2800" dirty="0">
                <a:solidFill>
                  <a:srgbClr val="3F7F5F"/>
                </a:solidFill>
                <a:latin typeface="Consolas"/>
              </a:rPr>
              <a:t>调用方法输出</a:t>
            </a:r>
          </a:p>
          <a:p>
            <a:pPr marL="400050" lvl="1" indent="0">
              <a:buNone/>
            </a:pPr>
            <a:r>
              <a:rPr lang="en-US" altLang="zh-CN" sz="2800" dirty="0">
                <a:solidFill>
                  <a:srgbClr val="000000"/>
                </a:solidFill>
                <a:latin typeface="Consolas"/>
              </a:rPr>
              <a:t>   }</a:t>
            </a:r>
          </a:p>
          <a:p>
            <a:pPr marL="400050" lvl="1" indent="0">
              <a:buNone/>
            </a:pPr>
            <a:r>
              <a:rPr lang="en-US" altLang="zh-CN" sz="2800" dirty="0">
                <a:solidFill>
                  <a:srgbClr val="000000"/>
                </a:solidFill>
                <a:latin typeface="Consolas"/>
              </a:rPr>
              <a:t>}</a:t>
            </a:r>
            <a:endParaRPr lang="en-US" altLang="zh-CN"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14</a:t>
            </a:fld>
            <a:endParaRPr lang="en-US" altLang="zh-CN"/>
          </a:p>
        </p:txBody>
      </p:sp>
    </p:spTree>
    <p:extLst>
      <p:ext uri="{BB962C8B-B14F-4D97-AF65-F5344CB8AC3E}">
        <p14:creationId xmlns:p14="http://schemas.microsoft.com/office/powerpoint/2010/main" val="797510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0" dur="500"/>
                                        <p:tgtEl>
                                          <p:spTgt spid="3">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对象实例化</a:t>
            </a:r>
          </a:p>
        </p:txBody>
      </p:sp>
      <p:sp>
        <p:nvSpPr>
          <p:cNvPr id="3" name="内容占位符 2"/>
          <p:cNvSpPr>
            <a:spLocks noGrp="1"/>
          </p:cNvSpPr>
          <p:nvPr>
            <p:ph idx="1"/>
          </p:nvPr>
        </p:nvSpPr>
        <p:spPr/>
        <p:txBody>
          <a:bodyPr/>
          <a:lstStyle/>
          <a:p>
            <a:r>
              <a:rPr lang="en-US" altLang="zh-CN" sz="3600" dirty="0">
                <a:solidFill>
                  <a:srgbClr val="000000"/>
                </a:solidFill>
                <a:latin typeface="Consolas"/>
              </a:rPr>
              <a:t>Person per = new </a:t>
            </a:r>
            <a:r>
              <a:rPr lang="en-US" altLang="zh-CN" sz="3600" dirty="0">
                <a:solidFill>
                  <a:srgbClr val="0000FF"/>
                </a:solidFill>
                <a:latin typeface="Consolas"/>
              </a:rPr>
              <a:t>Person();</a:t>
            </a:r>
            <a:endParaRPr lang="zh-CN" altLang="zh-CN" sz="3600" dirty="0">
              <a:solidFill>
                <a:srgbClr val="0000FF"/>
              </a:solidFill>
              <a:latin typeface="Consolas"/>
            </a:endParaRPr>
          </a:p>
          <a:p>
            <a:pPr lvl="1"/>
            <a:r>
              <a:rPr lang="en-US" altLang="zh-CN" sz="3200" dirty="0">
                <a:solidFill>
                  <a:srgbClr val="0000FF"/>
                </a:solidFill>
                <a:latin typeface="Consolas" panose="020B0609020204030204" pitchFamily="49" charset="0"/>
              </a:rPr>
              <a:t>Person()</a:t>
            </a:r>
            <a:r>
              <a:rPr lang="zh-CN" altLang="zh-CN" sz="3200" dirty="0"/>
              <a:t>就表示的是一个构造方法，此构造方法属于默认的构造方法。</a:t>
            </a:r>
          </a:p>
          <a:p>
            <a:pPr lvl="1"/>
            <a:r>
              <a:rPr lang="zh-CN" altLang="zh-CN" sz="3200" dirty="0"/>
              <a:t>构造方法定义：在一个类中定义的方法名称与类名称相同，且无返回值的方法，称为构造方法</a:t>
            </a:r>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15</a:t>
            </a:fld>
            <a:endParaRPr lang="en-US" altLang="zh-CN"/>
          </a:p>
        </p:txBody>
      </p:sp>
    </p:spTree>
    <p:extLst>
      <p:ext uri="{BB962C8B-B14F-4D97-AF65-F5344CB8AC3E}">
        <p14:creationId xmlns:p14="http://schemas.microsoft.com/office/powerpoint/2010/main" val="3978469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对象实例化</a:t>
            </a:r>
          </a:p>
        </p:txBody>
      </p:sp>
      <p:sp>
        <p:nvSpPr>
          <p:cNvPr id="3" name="内容占位符 2"/>
          <p:cNvSpPr>
            <a:spLocks noGrp="1"/>
          </p:cNvSpPr>
          <p:nvPr>
            <p:ph idx="1"/>
          </p:nvPr>
        </p:nvSpPr>
        <p:spPr>
          <a:xfrm>
            <a:off x="533400" y="4426024"/>
            <a:ext cx="8424824" cy="1955304"/>
          </a:xfrm>
        </p:spPr>
        <p:txBody>
          <a:bodyPr/>
          <a:lstStyle/>
          <a:p>
            <a:r>
              <a:rPr lang="zh-CN" altLang="en-US" dirty="0"/>
              <a:t>观察代码，发现该类中并没有构造方法</a:t>
            </a:r>
            <a:r>
              <a:rPr lang="en-US" altLang="zh-CN" dirty="0">
                <a:solidFill>
                  <a:srgbClr val="0000FF"/>
                </a:solidFill>
                <a:latin typeface="Consolas" panose="020B0609020204030204" pitchFamily="49" charset="0"/>
              </a:rPr>
              <a:t>Person()</a:t>
            </a:r>
          </a:p>
          <a:p>
            <a:pPr lvl="1"/>
            <a:r>
              <a:rPr lang="zh-CN" altLang="zh-CN" sz="2800" dirty="0"/>
              <a:t>在一个类中如果</a:t>
            </a:r>
            <a:r>
              <a:rPr lang="zh-CN" altLang="zh-CN" sz="2800" dirty="0">
                <a:solidFill>
                  <a:srgbClr val="0000FF"/>
                </a:solidFill>
              </a:rPr>
              <a:t>没有明确的定义一个构造方法</a:t>
            </a:r>
            <a:r>
              <a:rPr lang="zh-CN" altLang="zh-CN" sz="2800" dirty="0"/>
              <a:t>，</a:t>
            </a:r>
            <a:r>
              <a:rPr lang="en-US" altLang="zh-CN" sz="2800" dirty="0">
                <a:latin typeface="Consolas" panose="020B0609020204030204" pitchFamily="49" charset="0"/>
              </a:rPr>
              <a:t>JVM</a:t>
            </a:r>
            <a:r>
              <a:rPr lang="zh-CN" altLang="zh-CN" sz="2800" dirty="0"/>
              <a:t>会</a:t>
            </a:r>
            <a:r>
              <a:rPr lang="zh-CN" altLang="zh-CN" sz="2800" dirty="0">
                <a:solidFill>
                  <a:srgbClr val="0000FF"/>
                </a:solidFill>
              </a:rPr>
              <a:t>自动</a:t>
            </a:r>
            <a:r>
              <a:rPr lang="zh-CN" altLang="zh-CN" sz="2800" dirty="0"/>
              <a:t>生成一个</a:t>
            </a:r>
            <a:r>
              <a:rPr lang="zh-CN" altLang="zh-CN" sz="2800" dirty="0">
                <a:solidFill>
                  <a:srgbClr val="0000FF"/>
                </a:solidFill>
              </a:rPr>
              <a:t>无参的，什么都不做</a:t>
            </a:r>
            <a:r>
              <a:rPr lang="zh-CN" altLang="zh-CN" sz="2800" dirty="0"/>
              <a:t>的构造方法。</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16</a:t>
            </a:fld>
            <a:endParaRPr lang="en-US" altLang="zh-CN"/>
          </a:p>
        </p:txBody>
      </p:sp>
      <p:pic>
        <p:nvPicPr>
          <p:cNvPr id="5" name="图片 4"/>
          <p:cNvPicPr>
            <a:picLocks noChangeAspect="1"/>
          </p:cNvPicPr>
          <p:nvPr/>
        </p:nvPicPr>
        <p:blipFill>
          <a:blip r:embed="rId2"/>
          <a:stretch>
            <a:fillRect/>
          </a:stretch>
        </p:blipFill>
        <p:spPr>
          <a:xfrm>
            <a:off x="885478" y="1380852"/>
            <a:ext cx="7068244" cy="2986776"/>
          </a:xfrm>
          <a:prstGeom prst="rect">
            <a:avLst/>
          </a:prstGeom>
        </p:spPr>
      </p:pic>
    </p:spTree>
    <p:extLst>
      <p:ext uri="{BB962C8B-B14F-4D97-AF65-F5344CB8AC3E}">
        <p14:creationId xmlns:p14="http://schemas.microsoft.com/office/powerpoint/2010/main" val="1368273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对象实例化</a:t>
            </a:r>
          </a:p>
        </p:txBody>
      </p:sp>
      <p:sp>
        <p:nvSpPr>
          <p:cNvPr id="3" name="内容占位符 2"/>
          <p:cNvSpPr>
            <a:spLocks noGrp="1"/>
          </p:cNvSpPr>
          <p:nvPr>
            <p:ph idx="1"/>
          </p:nvPr>
        </p:nvSpPr>
        <p:spPr/>
        <p:txBody>
          <a:bodyPr/>
          <a:lstStyle/>
          <a:p>
            <a:r>
              <a:rPr lang="zh-CN" altLang="en-US" sz="3600" dirty="0"/>
              <a:t>当类中已经明确定义了一个构造方法时，无参构造方法将不再自动生成；</a:t>
            </a:r>
          </a:p>
          <a:p>
            <a:r>
              <a:rPr lang="zh-CN" altLang="en-US" sz="3600" dirty="0"/>
              <a:t>即：一个类永远都会保证至少有一个构造方法，否则无法产生对象。</a:t>
            </a:r>
            <a:endParaRPr lang="en-US" altLang="zh-CN" sz="36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17</a:t>
            </a:fld>
            <a:endParaRPr lang="en-US" altLang="zh-CN"/>
          </a:p>
        </p:txBody>
      </p:sp>
    </p:spTree>
    <p:extLst>
      <p:ext uri="{BB962C8B-B14F-4D97-AF65-F5344CB8AC3E}">
        <p14:creationId xmlns:p14="http://schemas.microsoft.com/office/powerpoint/2010/main" val="23325663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对象实例化</a:t>
            </a:r>
          </a:p>
        </p:txBody>
      </p:sp>
      <p:sp>
        <p:nvSpPr>
          <p:cNvPr id="3" name="内容占位符 2"/>
          <p:cNvSpPr>
            <a:spLocks noGrp="1"/>
          </p:cNvSpPr>
          <p:nvPr>
            <p:ph idx="1"/>
          </p:nvPr>
        </p:nvSpPr>
        <p:spPr/>
        <p:txBody>
          <a:bodyPr/>
          <a:lstStyle/>
          <a:p>
            <a:r>
              <a:rPr lang="zh-CN" altLang="en-US" sz="3600" dirty="0"/>
              <a:t>产生对象时构造方法都要被调用</a:t>
            </a:r>
            <a:endParaRPr lang="en-US" altLang="zh-CN" sz="3600" dirty="0"/>
          </a:p>
          <a:p>
            <a:pPr lvl="1"/>
            <a:r>
              <a:rPr lang="zh-CN" altLang="en-US" sz="3200" dirty="0"/>
              <a:t>构造方法作用：一个对象实例化时，向对象的属性传递初始化内容</a:t>
            </a:r>
          </a:p>
          <a:p>
            <a:endParaRPr lang="zh-CN" altLang="en-US" sz="3600"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18</a:t>
            </a:fld>
            <a:endParaRPr lang="en-US" altLang="zh-CN"/>
          </a:p>
        </p:txBody>
      </p:sp>
    </p:spTree>
    <p:extLst>
      <p:ext uri="{BB962C8B-B14F-4D97-AF65-F5344CB8AC3E}">
        <p14:creationId xmlns:p14="http://schemas.microsoft.com/office/powerpoint/2010/main" val="3185933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对象实例化</a:t>
            </a:r>
          </a:p>
        </p:txBody>
      </p:sp>
      <p:sp>
        <p:nvSpPr>
          <p:cNvPr id="3" name="内容占位符 2"/>
          <p:cNvSpPr>
            <a:spLocks noGrp="1"/>
          </p:cNvSpPr>
          <p:nvPr>
            <p:ph idx="1"/>
          </p:nvPr>
        </p:nvSpPr>
        <p:spPr/>
        <p:txBody>
          <a:bodyPr/>
          <a:lstStyle/>
          <a:p>
            <a:pPr lvl="0">
              <a:buClr>
                <a:srgbClr val="3333CC"/>
              </a:buClr>
            </a:pPr>
            <a:r>
              <a:rPr lang="zh-CN" altLang="en-US" sz="3600" dirty="0">
                <a:solidFill>
                  <a:srgbClr val="000000"/>
                </a:solidFill>
              </a:rPr>
              <a:t>对象没有被实例化而直接使用，将出现的问题：</a:t>
            </a:r>
          </a:p>
          <a:p>
            <a:pPr lvl="1">
              <a:buClr>
                <a:srgbClr val="3333CC"/>
              </a:buClr>
            </a:pPr>
            <a:r>
              <a:rPr lang="en-US" altLang="zh-CN" sz="2800" dirty="0">
                <a:solidFill>
                  <a:srgbClr val="FF0000"/>
                </a:solidFill>
                <a:latin typeface="Consolas" panose="020B0609020204030204" pitchFamily="49" charset="0"/>
              </a:rPr>
              <a:t>Exception in thread "main" </a:t>
            </a:r>
            <a:r>
              <a:rPr lang="en-US" altLang="zh-CN" sz="2800" dirty="0" err="1">
                <a:solidFill>
                  <a:srgbClr val="FF0000"/>
                </a:solidFill>
                <a:latin typeface="Consolas" panose="020B0609020204030204" pitchFamily="49" charset="0"/>
              </a:rPr>
              <a:t>java.lang.NullPointerException</a:t>
            </a:r>
            <a:endParaRPr lang="en-US" altLang="zh-CN" sz="2800" dirty="0">
              <a:solidFill>
                <a:srgbClr val="FF0000"/>
              </a:solidFill>
              <a:latin typeface="Consolas" panose="020B0609020204030204" pitchFamily="49" charset="0"/>
            </a:endParaRPr>
          </a:p>
          <a:p>
            <a:pPr lvl="1">
              <a:buClr>
                <a:srgbClr val="3333CC"/>
              </a:buClr>
            </a:pPr>
            <a:r>
              <a:rPr lang="zh-CN" altLang="en-US" sz="3200" dirty="0">
                <a:solidFill>
                  <a:srgbClr val="000000"/>
                </a:solidFill>
              </a:rPr>
              <a:t>表示空指向异常，因为没有对应的</a:t>
            </a:r>
            <a:r>
              <a:rPr lang="zh-CN" altLang="en-US" sz="3200" dirty="0">
                <a:solidFill>
                  <a:srgbClr val="0000FF"/>
                </a:solidFill>
              </a:rPr>
              <a:t>堆内存空间</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19</a:t>
            </a:fld>
            <a:endParaRPr lang="en-US" altLang="zh-CN"/>
          </a:p>
        </p:txBody>
      </p:sp>
    </p:spTree>
    <p:extLst>
      <p:ext uri="{BB962C8B-B14F-4D97-AF65-F5344CB8AC3E}">
        <p14:creationId xmlns:p14="http://schemas.microsoft.com/office/powerpoint/2010/main" val="1891857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内容</a:t>
            </a:r>
          </a:p>
        </p:txBody>
      </p:sp>
      <p:sp>
        <p:nvSpPr>
          <p:cNvPr id="2" name="文本占位符 1"/>
          <p:cNvSpPr>
            <a:spLocks noGrp="1"/>
          </p:cNvSpPr>
          <p:nvPr>
            <p:ph type="body" sz="half" idx="1"/>
          </p:nvPr>
        </p:nvSpPr>
        <p:spPr>
          <a:xfrm>
            <a:off x="533400" y="1949152"/>
            <a:ext cx="3962400" cy="2920008"/>
          </a:xfrm>
        </p:spPr>
        <p:txBody>
          <a:bodyPr/>
          <a:lstStyle/>
          <a:p>
            <a:r>
              <a:rPr lang="en-US" altLang="zh-CN" sz="3600" dirty="0"/>
              <a:t>1.  </a:t>
            </a:r>
            <a:r>
              <a:rPr lang="zh-CN" altLang="en-US" sz="3600" dirty="0"/>
              <a:t>对象</a:t>
            </a:r>
          </a:p>
          <a:p>
            <a:r>
              <a:rPr lang="en-US" altLang="zh-CN" sz="3600" dirty="0"/>
              <a:t>2.  </a:t>
            </a:r>
            <a:r>
              <a:rPr lang="zh-CN" altLang="en-US" sz="3600" dirty="0"/>
              <a:t>类</a:t>
            </a:r>
            <a:endParaRPr lang="en-US" altLang="zh-CN" sz="3600" dirty="0"/>
          </a:p>
          <a:p>
            <a:r>
              <a:rPr lang="en-US" altLang="zh-CN" sz="3600" dirty="0"/>
              <a:t>3.  </a:t>
            </a:r>
            <a:r>
              <a:rPr lang="zh-CN" altLang="en-US" sz="3600" dirty="0"/>
              <a:t>对象实例化</a:t>
            </a:r>
            <a:endParaRPr lang="en-US" altLang="zh-CN" sz="3600" dirty="0"/>
          </a:p>
          <a:p>
            <a:r>
              <a:rPr lang="en-US" altLang="zh-CN" sz="3600" dirty="0"/>
              <a:t>4.  </a:t>
            </a:r>
            <a:r>
              <a:rPr lang="zh-CN" altLang="en-US" sz="3600" dirty="0"/>
              <a:t>对象内存表示</a:t>
            </a:r>
            <a:endParaRPr lang="en-US" altLang="zh-CN" sz="3600" dirty="0"/>
          </a:p>
        </p:txBody>
      </p:sp>
      <p:sp>
        <p:nvSpPr>
          <p:cNvPr id="3" name="内容占位符 2"/>
          <p:cNvSpPr>
            <a:spLocks noGrp="1"/>
          </p:cNvSpPr>
          <p:nvPr>
            <p:ph sz="half" idx="2"/>
          </p:nvPr>
        </p:nvSpPr>
        <p:spPr>
          <a:xfrm>
            <a:off x="4495800" y="1949152"/>
            <a:ext cx="4036640" cy="2920008"/>
          </a:xfrm>
        </p:spPr>
        <p:txBody>
          <a:bodyPr/>
          <a:lstStyle/>
          <a:p>
            <a:r>
              <a:rPr lang="en-US" altLang="zh-CN" sz="3600" dirty="0"/>
              <a:t>5.  </a:t>
            </a:r>
            <a:r>
              <a:rPr lang="zh-CN" altLang="en-US" sz="3600" dirty="0"/>
              <a:t>构造函数重载</a:t>
            </a:r>
          </a:p>
          <a:p>
            <a:r>
              <a:rPr lang="en-US" altLang="zh-CN" sz="3600" dirty="0"/>
              <a:t>6.  </a:t>
            </a:r>
            <a:r>
              <a:rPr lang="zh-CN" altLang="en-US" sz="3600" dirty="0"/>
              <a:t>封装</a:t>
            </a:r>
            <a:endParaRPr lang="en-US" altLang="zh-CN" sz="3600" dirty="0"/>
          </a:p>
          <a:p>
            <a:r>
              <a:rPr lang="en-US" altLang="zh-CN" sz="3600" dirty="0"/>
              <a:t>7.  </a:t>
            </a:r>
            <a:r>
              <a:rPr lang="zh-CN" altLang="en-US" sz="3600" dirty="0"/>
              <a:t>继承</a:t>
            </a:r>
            <a:endParaRPr lang="en-US" altLang="zh-CN" sz="3600" dirty="0"/>
          </a:p>
          <a:p>
            <a:r>
              <a:rPr lang="en-US" altLang="zh-CN" sz="3600" dirty="0"/>
              <a:t>8.  </a:t>
            </a:r>
            <a:r>
              <a:rPr lang="zh-CN" altLang="en-US" sz="3600" dirty="0"/>
              <a:t>多态</a:t>
            </a:r>
          </a:p>
          <a:p>
            <a:endParaRPr lang="zh-CN" altLang="en-US" dirty="0"/>
          </a:p>
        </p:txBody>
      </p:sp>
    </p:spTree>
    <p:extLst>
      <p:ext uri="{BB962C8B-B14F-4D97-AF65-F5344CB8AC3E}">
        <p14:creationId xmlns:p14="http://schemas.microsoft.com/office/powerpoint/2010/main" val="20793276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p:txBody>
          <a:bodyPr/>
          <a:lstStyle/>
          <a:p>
            <a:r>
              <a:rPr lang="en-US" altLang="zh-CN" sz="3600" dirty="0">
                <a:latin typeface="Consolas" panose="020B0609020204030204" pitchFamily="49" charset="0"/>
              </a:rPr>
              <a:t>Person per = new Person();</a:t>
            </a:r>
          </a:p>
          <a:p>
            <a:r>
              <a:rPr lang="zh-CN" altLang="en-US" sz="3600" dirty="0"/>
              <a:t>以上的代码拆分成两步：</a:t>
            </a:r>
            <a:endParaRPr lang="en-US" altLang="zh-CN" sz="3600" dirty="0"/>
          </a:p>
          <a:p>
            <a:pPr lvl="1"/>
            <a:r>
              <a:rPr lang="zh-CN" altLang="en-US" sz="3200" dirty="0"/>
              <a:t>声明对象：</a:t>
            </a:r>
            <a:r>
              <a:rPr lang="en-US" altLang="zh-CN" sz="3200" dirty="0">
                <a:latin typeface="Consolas" panose="020B0609020204030204" pitchFamily="49" charset="0"/>
              </a:rPr>
              <a:t>Person per = null; </a:t>
            </a:r>
          </a:p>
          <a:p>
            <a:pPr lvl="1"/>
            <a:r>
              <a:rPr lang="zh-CN" altLang="en-US" sz="3200" dirty="0"/>
              <a:t>实例化对象：</a:t>
            </a:r>
            <a:r>
              <a:rPr lang="en-US" altLang="zh-CN" sz="3200" dirty="0">
                <a:latin typeface="Consolas" panose="020B0609020204030204" pitchFamily="49" charset="0"/>
              </a:rPr>
              <a:t>per = new Person(); </a:t>
            </a:r>
            <a:endParaRPr lang="zh-CN" altLang="en-US" sz="32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20</a:t>
            </a:fld>
            <a:endParaRPr lang="en-US" altLang="zh-CN"/>
          </a:p>
        </p:txBody>
      </p:sp>
    </p:spTree>
    <p:extLst>
      <p:ext uri="{BB962C8B-B14F-4D97-AF65-F5344CB8AC3E}">
        <p14:creationId xmlns:p14="http://schemas.microsoft.com/office/powerpoint/2010/main" val="3405487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499367" y="1484784"/>
            <a:ext cx="8393113" cy="5040560"/>
          </a:xfrm>
        </p:spPr>
        <p:txBody>
          <a:bodyPr/>
          <a:lstStyle/>
          <a:p>
            <a:r>
              <a:rPr lang="zh-CN" altLang="en-US" sz="3600" dirty="0"/>
              <a:t>声明对象：</a:t>
            </a:r>
            <a:r>
              <a:rPr lang="en-US" altLang="zh-CN" sz="3600" dirty="0">
                <a:solidFill>
                  <a:srgbClr val="0000FF"/>
                </a:solidFill>
                <a:latin typeface="Consolas" panose="020B0609020204030204" pitchFamily="49" charset="0"/>
              </a:rPr>
              <a:t>Person per = null; </a:t>
            </a:r>
          </a:p>
          <a:p>
            <a:pPr lvl="1"/>
            <a:r>
              <a:rPr lang="zh-CN" altLang="en-US" sz="3200" dirty="0"/>
              <a:t>当我们声明一个引用类型变量时，系统只为该变量分配了引用空间，</a:t>
            </a:r>
            <a:r>
              <a:rPr lang="zh-CN" altLang="en-US" sz="3200" dirty="0">
                <a:solidFill>
                  <a:srgbClr val="0000FF"/>
                </a:solidFill>
              </a:rPr>
              <a:t>并未创建一个具体的对象</a:t>
            </a:r>
            <a:r>
              <a:rPr lang="zh-CN" altLang="en-US" sz="3200" dirty="0"/>
              <a:t>；</a:t>
            </a:r>
            <a:endParaRPr lang="en-US" altLang="zh-CN" sz="3200" dirty="0"/>
          </a:p>
          <a:p>
            <a:pPr lvl="1"/>
            <a:r>
              <a:rPr lang="en-US" altLang="zh-CN" sz="3200" dirty="0">
                <a:latin typeface="Consolas" panose="020B0609020204030204" pitchFamily="49" charset="0"/>
              </a:rPr>
              <a:t>per</a:t>
            </a:r>
            <a:r>
              <a:rPr lang="zh-CN" altLang="en-US" sz="3200" dirty="0"/>
              <a:t>称为实例变量，表示一个</a:t>
            </a:r>
            <a:r>
              <a:rPr lang="en-US" altLang="zh-CN" sz="3200" dirty="0">
                <a:latin typeface="Consolas" panose="020B0609020204030204" pitchFamily="49" charset="0"/>
              </a:rPr>
              <a:t>Person</a:t>
            </a:r>
            <a:r>
              <a:rPr lang="zh-CN" altLang="en-US" sz="3200" dirty="0"/>
              <a:t>类型的引用。</a:t>
            </a:r>
            <a:endParaRPr lang="en-US" altLang="zh-CN" sz="3200" dirty="0"/>
          </a:p>
          <a:p>
            <a:r>
              <a:rPr lang="zh-CN" altLang="en-US" sz="3600" dirty="0"/>
              <a:t>实例化对象：</a:t>
            </a:r>
            <a:r>
              <a:rPr lang="en-US" altLang="zh-CN" sz="3600" dirty="0">
                <a:solidFill>
                  <a:srgbClr val="0000FF"/>
                </a:solidFill>
                <a:latin typeface="Consolas" panose="020B0609020204030204" pitchFamily="49" charset="0"/>
              </a:rPr>
              <a:t>per = new Person() ; </a:t>
            </a:r>
            <a:endParaRPr lang="zh-CN" altLang="en-US" sz="3600" dirty="0">
              <a:solidFill>
                <a:srgbClr val="0000FF"/>
              </a:solidFill>
              <a:latin typeface="Consolas" panose="020B0609020204030204" pitchFamily="49" charset="0"/>
            </a:endParaRPr>
          </a:p>
          <a:p>
            <a:pPr lvl="1"/>
            <a:r>
              <a:rPr lang="zh-CN" altLang="en-US" sz="3200" dirty="0"/>
              <a:t>当用</a:t>
            </a:r>
            <a:r>
              <a:rPr lang="en-US" altLang="zh-CN" sz="3200" dirty="0">
                <a:latin typeface="Consolas" panose="020B0609020204030204" pitchFamily="49" charset="0"/>
              </a:rPr>
              <a:t>new</a:t>
            </a:r>
            <a:r>
              <a:rPr lang="zh-CN" altLang="en-US" sz="3200" dirty="0"/>
              <a:t>为对象分配空间后，将对象的引用赋值给实例变量。</a:t>
            </a:r>
            <a:endParaRPr lang="en-US" altLang="zh-CN" sz="3200"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21</a:t>
            </a:fld>
            <a:endParaRPr lang="en-US" altLang="zh-CN"/>
          </a:p>
        </p:txBody>
      </p:sp>
    </p:spTree>
    <p:extLst>
      <p:ext uri="{BB962C8B-B14F-4D97-AF65-F5344CB8AC3E}">
        <p14:creationId xmlns:p14="http://schemas.microsoft.com/office/powerpoint/2010/main" val="3112007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533400" y="1600200"/>
            <a:ext cx="7772400" cy="964704"/>
          </a:xfrm>
        </p:spPr>
        <p:txBody>
          <a:bodyPr/>
          <a:lstStyle/>
          <a:p>
            <a:r>
              <a:rPr lang="zh-CN" altLang="en-US" dirty="0"/>
              <a:t>作为</a:t>
            </a:r>
            <a:r>
              <a:rPr lang="zh-CN" altLang="zh-CN" dirty="0">
                <a:solidFill>
                  <a:srgbClr val="0000FF"/>
                </a:solidFill>
              </a:rPr>
              <a:t>引用数据类型</a:t>
            </a:r>
            <a:r>
              <a:rPr lang="zh-CN" altLang="en-US" dirty="0"/>
              <a:t>，</a:t>
            </a:r>
            <a:r>
              <a:rPr lang="zh-CN" altLang="en-US" dirty="0">
                <a:solidFill>
                  <a:srgbClr val="0000FF"/>
                </a:solidFill>
              </a:rPr>
              <a:t>引用</a:t>
            </a:r>
            <a:r>
              <a:rPr lang="zh-CN" altLang="en-US" dirty="0"/>
              <a:t>放在内存的栈区，而对象放在堆区，对象创建及赋值过程如下：</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22</a:t>
            </a:fld>
            <a:endParaRPr lang="en-US" altLang="zh-CN"/>
          </a:p>
        </p:txBody>
      </p:sp>
      <p:sp>
        <p:nvSpPr>
          <p:cNvPr id="7" name="TextBox 6"/>
          <p:cNvSpPr txBox="1"/>
          <p:nvPr/>
        </p:nvSpPr>
        <p:spPr>
          <a:xfrm>
            <a:off x="924744" y="2638843"/>
            <a:ext cx="2999184" cy="400110"/>
          </a:xfrm>
          <a:prstGeom prst="rect">
            <a:avLst/>
          </a:prstGeom>
          <a:noFill/>
        </p:spPr>
        <p:txBody>
          <a:bodyPr wrap="square" rtlCol="0">
            <a:spAutoFit/>
          </a:bodyPr>
          <a:lstStyle/>
          <a:p>
            <a:r>
              <a:rPr lang="zh-CN" altLang="en-US" sz="2000" dirty="0">
                <a:solidFill>
                  <a:srgbClr val="0000FF"/>
                </a:solidFill>
                <a:latin typeface="华文细黑" pitchFamily="2" charset="-122"/>
                <a:ea typeface="华文细黑" pitchFamily="2" charset="-122"/>
              </a:rPr>
              <a:t>（</a:t>
            </a:r>
            <a:r>
              <a:rPr lang="en-US" altLang="zh-CN" sz="2000" dirty="0">
                <a:solidFill>
                  <a:srgbClr val="0000FF"/>
                </a:solidFill>
                <a:latin typeface="华文细黑" pitchFamily="2" charset="-122"/>
                <a:ea typeface="华文细黑" pitchFamily="2" charset="-122"/>
              </a:rPr>
              <a:t>1</a:t>
            </a:r>
            <a:r>
              <a:rPr lang="zh-CN" altLang="en-US" sz="2000" dirty="0">
                <a:solidFill>
                  <a:srgbClr val="0000FF"/>
                </a:solidFill>
                <a:latin typeface="华文细黑" pitchFamily="2" charset="-122"/>
                <a:ea typeface="华文细黑" pitchFamily="2" charset="-122"/>
              </a:rPr>
              <a:t>）</a:t>
            </a:r>
            <a:r>
              <a:rPr lang="en-US" altLang="zh-CN" sz="2000" dirty="0">
                <a:solidFill>
                  <a:srgbClr val="0000FF"/>
                </a:solidFill>
                <a:latin typeface="华文细黑" pitchFamily="2" charset="-122"/>
                <a:ea typeface="华文细黑" pitchFamily="2" charset="-122"/>
              </a:rPr>
              <a:t>Person per = null</a:t>
            </a:r>
            <a:endParaRPr lang="zh-CN" altLang="en-US" sz="2000" dirty="0">
              <a:solidFill>
                <a:srgbClr val="0000FF"/>
              </a:solidFill>
              <a:latin typeface="华文细黑" pitchFamily="2" charset="-122"/>
              <a:ea typeface="华文细黑" pitchFamily="2" charset="-122"/>
            </a:endParaRPr>
          </a:p>
        </p:txBody>
      </p:sp>
      <p:sp>
        <p:nvSpPr>
          <p:cNvPr id="8" name="TextBox 7"/>
          <p:cNvSpPr txBox="1"/>
          <p:nvPr/>
        </p:nvSpPr>
        <p:spPr>
          <a:xfrm>
            <a:off x="4788024" y="2636912"/>
            <a:ext cx="3152328" cy="400110"/>
          </a:xfrm>
          <a:prstGeom prst="rect">
            <a:avLst/>
          </a:prstGeom>
          <a:noFill/>
        </p:spPr>
        <p:txBody>
          <a:bodyPr wrap="square" rtlCol="0">
            <a:spAutoFit/>
          </a:bodyPr>
          <a:lstStyle/>
          <a:p>
            <a:r>
              <a:rPr lang="zh-CN" altLang="en-US" sz="2000" dirty="0">
                <a:solidFill>
                  <a:srgbClr val="0000FF"/>
                </a:solidFill>
                <a:latin typeface="华文细黑" pitchFamily="2" charset="-122"/>
                <a:ea typeface="华文细黑" pitchFamily="2" charset="-122"/>
              </a:rPr>
              <a:t>（</a:t>
            </a:r>
            <a:r>
              <a:rPr lang="en-US" altLang="zh-CN" sz="2000" dirty="0">
                <a:solidFill>
                  <a:srgbClr val="0000FF"/>
                </a:solidFill>
                <a:latin typeface="华文细黑" pitchFamily="2" charset="-122"/>
                <a:ea typeface="华文细黑" pitchFamily="2" charset="-122"/>
              </a:rPr>
              <a:t>2</a:t>
            </a:r>
            <a:r>
              <a:rPr lang="zh-CN" altLang="en-US" sz="2000" dirty="0">
                <a:solidFill>
                  <a:srgbClr val="0000FF"/>
                </a:solidFill>
                <a:latin typeface="华文细黑" pitchFamily="2" charset="-122"/>
                <a:ea typeface="华文细黑" pitchFamily="2" charset="-122"/>
              </a:rPr>
              <a:t>）</a:t>
            </a:r>
            <a:r>
              <a:rPr lang="en-US" altLang="zh-CN" sz="2000" dirty="0">
                <a:solidFill>
                  <a:srgbClr val="0000FF"/>
                </a:solidFill>
                <a:latin typeface="华文细黑" pitchFamily="2" charset="-122"/>
                <a:ea typeface="华文细黑" pitchFamily="2" charset="-122"/>
              </a:rPr>
              <a:t>per= new Person()</a:t>
            </a:r>
            <a:endParaRPr lang="zh-CN" altLang="en-US" sz="2000" dirty="0">
              <a:solidFill>
                <a:srgbClr val="0000FF"/>
              </a:solidFill>
              <a:latin typeface="华文细黑" pitchFamily="2" charset="-122"/>
              <a:ea typeface="华文细黑" pitchFamily="2" charset="-122"/>
            </a:endParaRPr>
          </a:p>
        </p:txBody>
      </p:sp>
      <p:sp>
        <p:nvSpPr>
          <p:cNvPr id="9" name="TextBox 8"/>
          <p:cNvSpPr txBox="1"/>
          <p:nvPr/>
        </p:nvSpPr>
        <p:spPr>
          <a:xfrm>
            <a:off x="924744" y="3218086"/>
            <a:ext cx="1126976" cy="400110"/>
          </a:xfrm>
          <a:prstGeom prst="rect">
            <a:avLst/>
          </a:prstGeom>
          <a:noFill/>
          <a:ln>
            <a:solidFill>
              <a:srgbClr val="0000FF"/>
            </a:solidFill>
          </a:ln>
        </p:spPr>
        <p:txBody>
          <a:bodyPr wrap="square" rtlCol="0">
            <a:spAutoFit/>
          </a:bodyPr>
          <a:lstStyle/>
          <a:p>
            <a:r>
              <a:rPr lang="zh-CN" altLang="en-US" sz="2000" dirty="0">
                <a:latin typeface="华文细黑" pitchFamily="2" charset="-122"/>
                <a:ea typeface="华文细黑" pitchFamily="2" charset="-122"/>
              </a:rPr>
              <a:t>栈内存</a:t>
            </a:r>
          </a:p>
        </p:txBody>
      </p:sp>
      <p:sp>
        <p:nvSpPr>
          <p:cNvPr id="10" name="TextBox 9"/>
          <p:cNvSpPr txBox="1"/>
          <p:nvPr/>
        </p:nvSpPr>
        <p:spPr>
          <a:xfrm>
            <a:off x="2915816" y="3209646"/>
            <a:ext cx="1440160" cy="400110"/>
          </a:xfrm>
          <a:prstGeom prst="rect">
            <a:avLst/>
          </a:prstGeom>
          <a:noFill/>
          <a:ln>
            <a:solidFill>
              <a:srgbClr val="0000FF"/>
            </a:solidFill>
          </a:ln>
        </p:spPr>
        <p:txBody>
          <a:bodyPr wrap="square" rtlCol="0">
            <a:spAutoFit/>
          </a:bodyPr>
          <a:lstStyle/>
          <a:p>
            <a:r>
              <a:rPr lang="zh-CN" altLang="en-US" sz="2000" dirty="0">
                <a:latin typeface="华文细黑" pitchFamily="2" charset="-122"/>
                <a:ea typeface="华文细黑" pitchFamily="2" charset="-122"/>
              </a:rPr>
              <a:t>堆内存</a:t>
            </a:r>
          </a:p>
        </p:txBody>
      </p:sp>
      <p:sp>
        <p:nvSpPr>
          <p:cNvPr id="11" name="TextBox 10"/>
          <p:cNvSpPr txBox="1"/>
          <p:nvPr/>
        </p:nvSpPr>
        <p:spPr>
          <a:xfrm>
            <a:off x="924744" y="3618196"/>
            <a:ext cx="1126976" cy="400110"/>
          </a:xfrm>
          <a:prstGeom prst="rect">
            <a:avLst/>
          </a:prstGeom>
          <a:noFill/>
          <a:ln>
            <a:solidFill>
              <a:srgbClr val="0000FF"/>
            </a:solidFill>
          </a:ln>
        </p:spPr>
        <p:txBody>
          <a:bodyPr wrap="square" rtlCol="0">
            <a:spAutoFit/>
          </a:bodyPr>
          <a:lstStyle/>
          <a:p>
            <a:r>
              <a:rPr lang="en-US" altLang="zh-CN" sz="2000" dirty="0">
                <a:latin typeface="华文细黑" pitchFamily="2" charset="-122"/>
                <a:ea typeface="华文细黑" pitchFamily="2" charset="-122"/>
              </a:rPr>
              <a:t>per</a:t>
            </a:r>
            <a:endParaRPr lang="zh-CN" altLang="en-US" sz="2000" dirty="0">
              <a:latin typeface="华文细黑" pitchFamily="2" charset="-122"/>
              <a:ea typeface="华文细黑" pitchFamily="2" charset="-122"/>
            </a:endParaRPr>
          </a:p>
        </p:txBody>
      </p:sp>
      <p:sp>
        <p:nvSpPr>
          <p:cNvPr id="13" name="TextBox 12"/>
          <p:cNvSpPr txBox="1"/>
          <p:nvPr/>
        </p:nvSpPr>
        <p:spPr>
          <a:xfrm>
            <a:off x="4991472" y="3221416"/>
            <a:ext cx="1126976" cy="400110"/>
          </a:xfrm>
          <a:prstGeom prst="rect">
            <a:avLst/>
          </a:prstGeom>
          <a:noFill/>
          <a:ln>
            <a:solidFill>
              <a:srgbClr val="0000FF"/>
            </a:solidFill>
          </a:ln>
        </p:spPr>
        <p:txBody>
          <a:bodyPr wrap="square" rtlCol="0">
            <a:spAutoFit/>
          </a:bodyPr>
          <a:lstStyle/>
          <a:p>
            <a:r>
              <a:rPr lang="zh-CN" altLang="en-US" sz="2000" dirty="0">
                <a:latin typeface="华文细黑" pitchFamily="2" charset="-122"/>
                <a:ea typeface="华文细黑" pitchFamily="2" charset="-122"/>
              </a:rPr>
              <a:t>栈内存</a:t>
            </a:r>
          </a:p>
        </p:txBody>
      </p:sp>
      <p:sp>
        <p:nvSpPr>
          <p:cNvPr id="14" name="TextBox 13"/>
          <p:cNvSpPr txBox="1"/>
          <p:nvPr/>
        </p:nvSpPr>
        <p:spPr>
          <a:xfrm>
            <a:off x="6982544" y="3212976"/>
            <a:ext cx="1317848" cy="400110"/>
          </a:xfrm>
          <a:prstGeom prst="rect">
            <a:avLst/>
          </a:prstGeom>
          <a:noFill/>
          <a:ln>
            <a:solidFill>
              <a:srgbClr val="0000FF"/>
            </a:solidFill>
          </a:ln>
        </p:spPr>
        <p:txBody>
          <a:bodyPr wrap="square" rtlCol="0">
            <a:spAutoFit/>
          </a:bodyPr>
          <a:lstStyle/>
          <a:p>
            <a:r>
              <a:rPr lang="zh-CN" altLang="en-US" sz="2000" dirty="0">
                <a:latin typeface="华文细黑" pitchFamily="2" charset="-122"/>
                <a:ea typeface="华文细黑" pitchFamily="2" charset="-122"/>
              </a:rPr>
              <a:t>堆内存</a:t>
            </a:r>
          </a:p>
        </p:txBody>
      </p:sp>
      <p:sp>
        <p:nvSpPr>
          <p:cNvPr id="15" name="TextBox 14"/>
          <p:cNvSpPr txBox="1"/>
          <p:nvPr/>
        </p:nvSpPr>
        <p:spPr>
          <a:xfrm>
            <a:off x="4991472" y="3621526"/>
            <a:ext cx="1126976" cy="400110"/>
          </a:xfrm>
          <a:prstGeom prst="rect">
            <a:avLst/>
          </a:prstGeom>
          <a:noFill/>
          <a:ln>
            <a:solidFill>
              <a:srgbClr val="0000FF"/>
            </a:solidFill>
          </a:ln>
        </p:spPr>
        <p:txBody>
          <a:bodyPr wrap="square" rtlCol="0">
            <a:spAutoFit/>
          </a:bodyPr>
          <a:lstStyle/>
          <a:p>
            <a:r>
              <a:rPr lang="en-US" altLang="zh-CN" sz="2000" dirty="0">
                <a:latin typeface="华文细黑" pitchFamily="2" charset="-122"/>
                <a:ea typeface="华文细黑" pitchFamily="2" charset="-122"/>
              </a:rPr>
              <a:t>per</a:t>
            </a:r>
            <a:endParaRPr lang="zh-CN" altLang="en-US" sz="2000" dirty="0">
              <a:latin typeface="华文细黑" pitchFamily="2" charset="-122"/>
              <a:ea typeface="华文细黑" pitchFamily="2" charset="-122"/>
            </a:endParaRPr>
          </a:p>
        </p:txBody>
      </p:sp>
      <p:sp>
        <p:nvSpPr>
          <p:cNvPr id="16" name="TextBox 15"/>
          <p:cNvSpPr txBox="1"/>
          <p:nvPr/>
        </p:nvSpPr>
        <p:spPr>
          <a:xfrm>
            <a:off x="6982544" y="3608284"/>
            <a:ext cx="1317848" cy="630942"/>
          </a:xfrm>
          <a:prstGeom prst="rect">
            <a:avLst/>
          </a:prstGeom>
          <a:noFill/>
          <a:ln>
            <a:solidFill>
              <a:srgbClr val="0000FF"/>
            </a:solidFill>
          </a:ln>
        </p:spPr>
        <p:txBody>
          <a:bodyPr wrap="square" rtlCol="0">
            <a:spAutoFit/>
          </a:bodyPr>
          <a:lstStyle/>
          <a:p>
            <a:pPr algn="l"/>
            <a:r>
              <a:rPr lang="en-US" altLang="zh-CN" sz="1400" dirty="0">
                <a:solidFill>
                  <a:srgbClr val="0000FF"/>
                </a:solidFill>
                <a:latin typeface="华文细黑" pitchFamily="2" charset="-122"/>
                <a:ea typeface="华文细黑" pitchFamily="2" charset="-122"/>
              </a:rPr>
              <a:t>name=null;</a:t>
            </a:r>
          </a:p>
          <a:p>
            <a:pPr algn="l"/>
            <a:r>
              <a:rPr lang="en-US" altLang="zh-CN" sz="1400" dirty="0">
                <a:solidFill>
                  <a:srgbClr val="0000FF"/>
                </a:solidFill>
                <a:latin typeface="华文细黑" pitchFamily="2" charset="-122"/>
                <a:ea typeface="华文细黑" pitchFamily="2" charset="-122"/>
              </a:rPr>
              <a:t>age=0</a:t>
            </a:r>
            <a:r>
              <a:rPr lang="zh-CN" altLang="en-US" sz="1400" dirty="0">
                <a:solidFill>
                  <a:srgbClr val="0000FF"/>
                </a:solidFill>
                <a:latin typeface="华文细黑" pitchFamily="2" charset="-122"/>
                <a:ea typeface="华文细黑" pitchFamily="2" charset="-122"/>
              </a:rPr>
              <a:t>；</a:t>
            </a:r>
          </a:p>
        </p:txBody>
      </p:sp>
      <p:sp>
        <p:nvSpPr>
          <p:cNvPr id="17" name="TextBox 16"/>
          <p:cNvSpPr txBox="1"/>
          <p:nvPr/>
        </p:nvSpPr>
        <p:spPr>
          <a:xfrm>
            <a:off x="1115616" y="4435574"/>
            <a:ext cx="3118048" cy="400110"/>
          </a:xfrm>
          <a:prstGeom prst="rect">
            <a:avLst/>
          </a:prstGeom>
          <a:noFill/>
        </p:spPr>
        <p:txBody>
          <a:bodyPr wrap="square" rtlCol="0">
            <a:spAutoFit/>
          </a:bodyPr>
          <a:lstStyle/>
          <a:p>
            <a:r>
              <a:rPr lang="zh-CN" altLang="en-US" sz="2000" dirty="0">
                <a:solidFill>
                  <a:srgbClr val="0000FF"/>
                </a:solidFill>
                <a:latin typeface="华文细黑" pitchFamily="2" charset="-122"/>
                <a:ea typeface="华文细黑" pitchFamily="2" charset="-122"/>
              </a:rPr>
              <a:t>（</a:t>
            </a:r>
            <a:r>
              <a:rPr lang="en-US" altLang="zh-CN" sz="2000" dirty="0">
                <a:solidFill>
                  <a:srgbClr val="0000FF"/>
                </a:solidFill>
                <a:latin typeface="华文细黑" pitchFamily="2" charset="-122"/>
                <a:ea typeface="华文细黑" pitchFamily="2" charset="-122"/>
              </a:rPr>
              <a:t>3</a:t>
            </a:r>
            <a:r>
              <a:rPr lang="zh-CN" altLang="en-US" sz="2000" dirty="0">
                <a:solidFill>
                  <a:srgbClr val="0000FF"/>
                </a:solidFill>
                <a:latin typeface="华文细黑" pitchFamily="2" charset="-122"/>
                <a:ea typeface="华文细黑" pitchFamily="2" charset="-122"/>
              </a:rPr>
              <a:t>）</a:t>
            </a:r>
            <a:r>
              <a:rPr lang="en-US" altLang="zh-CN" sz="2000" dirty="0">
                <a:solidFill>
                  <a:srgbClr val="0000FF"/>
                </a:solidFill>
                <a:latin typeface="华文细黑" pitchFamily="2" charset="-122"/>
                <a:ea typeface="华文细黑" pitchFamily="2" charset="-122"/>
              </a:rPr>
              <a:t>per .name=“</a:t>
            </a:r>
            <a:r>
              <a:rPr lang="zh-CN" altLang="en-US" sz="2000" dirty="0">
                <a:solidFill>
                  <a:srgbClr val="0000FF"/>
                </a:solidFill>
                <a:latin typeface="华文细黑" pitchFamily="2" charset="-122"/>
                <a:ea typeface="华文细黑" pitchFamily="2" charset="-122"/>
              </a:rPr>
              <a:t>张三</a:t>
            </a:r>
            <a:r>
              <a:rPr lang="en-US" altLang="zh-CN" sz="2000" dirty="0">
                <a:solidFill>
                  <a:srgbClr val="0000FF"/>
                </a:solidFill>
                <a:latin typeface="华文细黑" pitchFamily="2" charset="-122"/>
                <a:ea typeface="华文细黑" pitchFamily="2" charset="-122"/>
              </a:rPr>
              <a:t>”</a:t>
            </a:r>
            <a:endParaRPr lang="zh-CN" altLang="en-US" sz="2000" dirty="0">
              <a:solidFill>
                <a:srgbClr val="0000FF"/>
              </a:solidFill>
              <a:latin typeface="华文细黑" pitchFamily="2" charset="-122"/>
              <a:ea typeface="华文细黑" pitchFamily="2" charset="-122"/>
            </a:endParaRPr>
          </a:p>
        </p:txBody>
      </p:sp>
      <p:sp>
        <p:nvSpPr>
          <p:cNvPr id="18" name="TextBox 17"/>
          <p:cNvSpPr txBox="1"/>
          <p:nvPr/>
        </p:nvSpPr>
        <p:spPr>
          <a:xfrm>
            <a:off x="924744" y="4953636"/>
            <a:ext cx="1126976" cy="400110"/>
          </a:xfrm>
          <a:prstGeom prst="rect">
            <a:avLst/>
          </a:prstGeom>
          <a:noFill/>
          <a:ln>
            <a:solidFill>
              <a:srgbClr val="0000FF"/>
            </a:solidFill>
          </a:ln>
        </p:spPr>
        <p:txBody>
          <a:bodyPr wrap="square" rtlCol="0">
            <a:spAutoFit/>
          </a:bodyPr>
          <a:lstStyle/>
          <a:p>
            <a:r>
              <a:rPr lang="zh-CN" altLang="en-US" sz="2000" dirty="0">
                <a:latin typeface="华文细黑" pitchFamily="2" charset="-122"/>
                <a:ea typeface="华文细黑" pitchFamily="2" charset="-122"/>
              </a:rPr>
              <a:t>栈内存</a:t>
            </a:r>
          </a:p>
        </p:txBody>
      </p:sp>
      <p:sp>
        <p:nvSpPr>
          <p:cNvPr id="19" name="TextBox 18"/>
          <p:cNvSpPr txBox="1"/>
          <p:nvPr/>
        </p:nvSpPr>
        <p:spPr>
          <a:xfrm>
            <a:off x="2915816" y="4953636"/>
            <a:ext cx="1440160" cy="400110"/>
          </a:xfrm>
          <a:prstGeom prst="rect">
            <a:avLst/>
          </a:prstGeom>
          <a:noFill/>
          <a:ln>
            <a:solidFill>
              <a:srgbClr val="0000FF"/>
            </a:solidFill>
          </a:ln>
        </p:spPr>
        <p:txBody>
          <a:bodyPr wrap="square" rtlCol="0">
            <a:spAutoFit/>
          </a:bodyPr>
          <a:lstStyle/>
          <a:p>
            <a:r>
              <a:rPr lang="zh-CN" altLang="en-US" sz="2000" dirty="0">
                <a:latin typeface="华文细黑" pitchFamily="2" charset="-122"/>
                <a:ea typeface="华文细黑" pitchFamily="2" charset="-122"/>
              </a:rPr>
              <a:t>堆内存</a:t>
            </a:r>
          </a:p>
        </p:txBody>
      </p:sp>
      <p:sp>
        <p:nvSpPr>
          <p:cNvPr id="20" name="TextBox 19"/>
          <p:cNvSpPr txBox="1"/>
          <p:nvPr/>
        </p:nvSpPr>
        <p:spPr>
          <a:xfrm>
            <a:off x="924744" y="5353746"/>
            <a:ext cx="1126976" cy="400110"/>
          </a:xfrm>
          <a:prstGeom prst="rect">
            <a:avLst/>
          </a:prstGeom>
          <a:noFill/>
          <a:ln>
            <a:solidFill>
              <a:srgbClr val="0000FF"/>
            </a:solidFill>
          </a:ln>
        </p:spPr>
        <p:txBody>
          <a:bodyPr wrap="square" rtlCol="0">
            <a:spAutoFit/>
          </a:bodyPr>
          <a:lstStyle/>
          <a:p>
            <a:r>
              <a:rPr lang="en-US" altLang="zh-CN" sz="2000" dirty="0">
                <a:latin typeface="华文细黑" pitchFamily="2" charset="-122"/>
                <a:ea typeface="华文细黑" pitchFamily="2" charset="-122"/>
              </a:rPr>
              <a:t>per</a:t>
            </a:r>
            <a:endParaRPr lang="zh-CN" altLang="en-US" sz="2000" dirty="0">
              <a:latin typeface="华文细黑" pitchFamily="2" charset="-122"/>
              <a:ea typeface="华文细黑" pitchFamily="2" charset="-122"/>
            </a:endParaRPr>
          </a:p>
        </p:txBody>
      </p:sp>
      <p:sp>
        <p:nvSpPr>
          <p:cNvPr id="21" name="TextBox 20"/>
          <p:cNvSpPr txBox="1"/>
          <p:nvPr/>
        </p:nvSpPr>
        <p:spPr>
          <a:xfrm>
            <a:off x="2915816" y="5348944"/>
            <a:ext cx="1440160" cy="553998"/>
          </a:xfrm>
          <a:prstGeom prst="rect">
            <a:avLst/>
          </a:prstGeom>
          <a:noFill/>
          <a:ln>
            <a:solidFill>
              <a:srgbClr val="0000FF"/>
            </a:solidFill>
          </a:ln>
        </p:spPr>
        <p:txBody>
          <a:bodyPr wrap="square" rtlCol="0">
            <a:spAutoFit/>
          </a:bodyPr>
          <a:lstStyle/>
          <a:p>
            <a:pPr algn="l"/>
            <a:r>
              <a:rPr lang="en-US" altLang="zh-CN" sz="1200" dirty="0">
                <a:solidFill>
                  <a:srgbClr val="FF0000"/>
                </a:solidFill>
                <a:latin typeface="华文细黑" pitchFamily="2" charset="-122"/>
                <a:ea typeface="华文细黑" pitchFamily="2" charset="-122"/>
              </a:rPr>
              <a:t>name=“</a:t>
            </a:r>
            <a:r>
              <a:rPr lang="zh-CN" altLang="en-US" sz="1200" dirty="0">
                <a:solidFill>
                  <a:srgbClr val="FF0000"/>
                </a:solidFill>
                <a:latin typeface="华文细黑" pitchFamily="2" charset="-122"/>
                <a:ea typeface="华文细黑" pitchFamily="2" charset="-122"/>
              </a:rPr>
              <a:t>张三</a:t>
            </a:r>
            <a:r>
              <a:rPr lang="en-US" altLang="zh-CN" sz="1200" dirty="0">
                <a:solidFill>
                  <a:srgbClr val="FF0000"/>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age=0</a:t>
            </a:r>
            <a:r>
              <a:rPr lang="zh-CN" altLang="en-US" sz="1200" dirty="0">
                <a:solidFill>
                  <a:srgbClr val="0000FF"/>
                </a:solidFill>
                <a:latin typeface="华文细黑" pitchFamily="2" charset="-122"/>
                <a:ea typeface="华文细黑" pitchFamily="2" charset="-122"/>
              </a:rPr>
              <a:t>；</a:t>
            </a:r>
          </a:p>
        </p:txBody>
      </p:sp>
      <p:sp>
        <p:nvSpPr>
          <p:cNvPr id="22" name="TextBox 21"/>
          <p:cNvSpPr txBox="1"/>
          <p:nvPr/>
        </p:nvSpPr>
        <p:spPr>
          <a:xfrm>
            <a:off x="4788024" y="4437112"/>
            <a:ext cx="2397968" cy="400110"/>
          </a:xfrm>
          <a:prstGeom prst="rect">
            <a:avLst/>
          </a:prstGeom>
          <a:noFill/>
        </p:spPr>
        <p:txBody>
          <a:bodyPr wrap="square" rtlCol="0">
            <a:spAutoFit/>
          </a:bodyPr>
          <a:lstStyle/>
          <a:p>
            <a:r>
              <a:rPr lang="zh-CN" altLang="en-US" sz="2000" dirty="0">
                <a:solidFill>
                  <a:srgbClr val="0000FF"/>
                </a:solidFill>
                <a:latin typeface="华文细黑" pitchFamily="2" charset="-122"/>
                <a:ea typeface="华文细黑" pitchFamily="2" charset="-122"/>
              </a:rPr>
              <a:t>（</a:t>
            </a:r>
            <a:r>
              <a:rPr lang="en-US" altLang="zh-CN" sz="2000" dirty="0">
                <a:solidFill>
                  <a:srgbClr val="0000FF"/>
                </a:solidFill>
                <a:latin typeface="华文细黑" pitchFamily="2" charset="-122"/>
                <a:ea typeface="华文细黑" pitchFamily="2" charset="-122"/>
              </a:rPr>
              <a:t>4</a:t>
            </a:r>
            <a:r>
              <a:rPr lang="zh-CN" altLang="en-US" sz="2000" dirty="0">
                <a:solidFill>
                  <a:srgbClr val="0000FF"/>
                </a:solidFill>
                <a:latin typeface="华文细黑" pitchFamily="2" charset="-122"/>
                <a:ea typeface="华文细黑" pitchFamily="2" charset="-122"/>
              </a:rPr>
              <a:t>）</a:t>
            </a:r>
            <a:r>
              <a:rPr lang="en-US" altLang="zh-CN" sz="2000" dirty="0">
                <a:solidFill>
                  <a:srgbClr val="0000FF"/>
                </a:solidFill>
                <a:latin typeface="华文细黑" pitchFamily="2" charset="-122"/>
                <a:ea typeface="华文细黑" pitchFamily="2" charset="-122"/>
              </a:rPr>
              <a:t>per .age=30</a:t>
            </a:r>
            <a:endParaRPr lang="zh-CN" altLang="en-US" sz="2000" dirty="0">
              <a:solidFill>
                <a:srgbClr val="0000FF"/>
              </a:solidFill>
              <a:latin typeface="华文细黑" pitchFamily="2" charset="-122"/>
              <a:ea typeface="华文细黑" pitchFamily="2" charset="-122"/>
            </a:endParaRPr>
          </a:p>
        </p:txBody>
      </p:sp>
      <p:sp>
        <p:nvSpPr>
          <p:cNvPr id="23" name="TextBox 22"/>
          <p:cNvSpPr txBox="1"/>
          <p:nvPr/>
        </p:nvSpPr>
        <p:spPr>
          <a:xfrm>
            <a:off x="4991472" y="4954272"/>
            <a:ext cx="1126976" cy="400110"/>
          </a:xfrm>
          <a:prstGeom prst="rect">
            <a:avLst/>
          </a:prstGeom>
          <a:noFill/>
          <a:ln>
            <a:solidFill>
              <a:srgbClr val="0000FF"/>
            </a:solidFill>
          </a:ln>
        </p:spPr>
        <p:txBody>
          <a:bodyPr wrap="square" rtlCol="0">
            <a:spAutoFit/>
          </a:bodyPr>
          <a:lstStyle/>
          <a:p>
            <a:r>
              <a:rPr lang="zh-CN" altLang="en-US" sz="2000" dirty="0">
                <a:latin typeface="华文细黑" pitchFamily="2" charset="-122"/>
                <a:ea typeface="华文细黑" pitchFamily="2" charset="-122"/>
              </a:rPr>
              <a:t>栈内存</a:t>
            </a:r>
          </a:p>
        </p:txBody>
      </p:sp>
      <p:sp>
        <p:nvSpPr>
          <p:cNvPr id="24" name="TextBox 23"/>
          <p:cNvSpPr txBox="1"/>
          <p:nvPr/>
        </p:nvSpPr>
        <p:spPr>
          <a:xfrm>
            <a:off x="6804248" y="4953636"/>
            <a:ext cx="1496144" cy="400110"/>
          </a:xfrm>
          <a:prstGeom prst="rect">
            <a:avLst/>
          </a:prstGeom>
          <a:noFill/>
          <a:ln>
            <a:solidFill>
              <a:srgbClr val="0000FF"/>
            </a:solidFill>
          </a:ln>
        </p:spPr>
        <p:txBody>
          <a:bodyPr wrap="square" rtlCol="0">
            <a:spAutoFit/>
          </a:bodyPr>
          <a:lstStyle/>
          <a:p>
            <a:r>
              <a:rPr lang="zh-CN" altLang="en-US" sz="2000" dirty="0">
                <a:latin typeface="华文细黑" pitchFamily="2" charset="-122"/>
                <a:ea typeface="华文细黑" pitchFamily="2" charset="-122"/>
              </a:rPr>
              <a:t>堆内存</a:t>
            </a:r>
          </a:p>
        </p:txBody>
      </p:sp>
      <p:sp>
        <p:nvSpPr>
          <p:cNvPr id="25" name="TextBox 24"/>
          <p:cNvSpPr txBox="1"/>
          <p:nvPr/>
        </p:nvSpPr>
        <p:spPr>
          <a:xfrm>
            <a:off x="4991472" y="5353746"/>
            <a:ext cx="1126976" cy="400110"/>
          </a:xfrm>
          <a:prstGeom prst="rect">
            <a:avLst/>
          </a:prstGeom>
          <a:noFill/>
          <a:ln>
            <a:solidFill>
              <a:srgbClr val="0000FF"/>
            </a:solidFill>
          </a:ln>
        </p:spPr>
        <p:txBody>
          <a:bodyPr wrap="square" rtlCol="0">
            <a:spAutoFit/>
          </a:bodyPr>
          <a:lstStyle/>
          <a:p>
            <a:r>
              <a:rPr lang="en-US" altLang="zh-CN" sz="2000" dirty="0">
                <a:latin typeface="华文细黑" pitchFamily="2" charset="-122"/>
                <a:ea typeface="华文细黑" pitchFamily="2" charset="-122"/>
              </a:rPr>
              <a:t>per</a:t>
            </a:r>
            <a:endParaRPr lang="zh-CN" altLang="en-US" sz="2000" dirty="0">
              <a:latin typeface="华文细黑" pitchFamily="2" charset="-122"/>
              <a:ea typeface="华文细黑" pitchFamily="2" charset="-122"/>
            </a:endParaRPr>
          </a:p>
        </p:txBody>
      </p:sp>
      <p:sp>
        <p:nvSpPr>
          <p:cNvPr id="26" name="TextBox 25"/>
          <p:cNvSpPr txBox="1"/>
          <p:nvPr/>
        </p:nvSpPr>
        <p:spPr>
          <a:xfrm>
            <a:off x="6804248" y="5352902"/>
            <a:ext cx="1496144" cy="553998"/>
          </a:xfrm>
          <a:prstGeom prst="rect">
            <a:avLst/>
          </a:prstGeom>
          <a:noFill/>
          <a:ln>
            <a:solidFill>
              <a:srgbClr val="0000FF"/>
            </a:solidFill>
          </a:ln>
        </p:spPr>
        <p:txBody>
          <a:bodyPr wrap="square" rtlCol="0">
            <a:spAutoFit/>
          </a:bodyPr>
          <a:lstStyle/>
          <a:p>
            <a:pPr lvl="0" algn="l"/>
            <a:r>
              <a:rPr lang="en-US" altLang="zh-CN" sz="1200" dirty="0">
                <a:solidFill>
                  <a:srgbClr val="FF0000"/>
                </a:solidFill>
                <a:latin typeface="华文细黑" pitchFamily="2" charset="-122"/>
                <a:ea typeface="华文细黑" pitchFamily="2" charset="-122"/>
              </a:rPr>
              <a:t>name=“</a:t>
            </a:r>
            <a:r>
              <a:rPr lang="zh-CN" altLang="en-US" sz="1200" dirty="0">
                <a:solidFill>
                  <a:srgbClr val="FF0000"/>
                </a:solidFill>
                <a:latin typeface="华文细黑" pitchFamily="2" charset="-122"/>
                <a:ea typeface="华文细黑" pitchFamily="2" charset="-122"/>
              </a:rPr>
              <a:t>张三</a:t>
            </a:r>
            <a:r>
              <a:rPr lang="en-US" altLang="zh-CN" sz="1200" dirty="0">
                <a:solidFill>
                  <a:srgbClr val="FF0000"/>
                </a:solidFill>
                <a:latin typeface="华文细黑" pitchFamily="2" charset="-122"/>
                <a:ea typeface="华文细黑" pitchFamily="2" charset="-122"/>
              </a:rPr>
              <a:t>”;</a:t>
            </a:r>
          </a:p>
          <a:p>
            <a:pPr lvl="0" algn="l"/>
            <a:r>
              <a:rPr lang="en-US" altLang="zh-CN" sz="1200" dirty="0">
                <a:solidFill>
                  <a:srgbClr val="FF0000"/>
                </a:solidFill>
                <a:latin typeface="华文细黑" pitchFamily="2" charset="-122"/>
                <a:ea typeface="华文细黑" pitchFamily="2" charset="-122"/>
              </a:rPr>
              <a:t>age=30</a:t>
            </a:r>
            <a:r>
              <a:rPr lang="zh-CN" altLang="en-US" sz="1200" dirty="0">
                <a:solidFill>
                  <a:srgbClr val="FF0000"/>
                </a:solidFill>
                <a:latin typeface="华文细黑" pitchFamily="2" charset="-122"/>
                <a:ea typeface="华文细黑" pitchFamily="2" charset="-122"/>
              </a:rPr>
              <a:t>；</a:t>
            </a:r>
          </a:p>
        </p:txBody>
      </p:sp>
      <p:cxnSp>
        <p:nvCxnSpPr>
          <p:cNvPr id="28" name="直接箭头连接符 27"/>
          <p:cNvCxnSpPr>
            <a:stCxn id="11" idx="3"/>
          </p:cNvCxnSpPr>
          <p:nvPr/>
        </p:nvCxnSpPr>
        <p:spPr bwMode="auto">
          <a:xfrm>
            <a:off x="2051720" y="3818251"/>
            <a:ext cx="504056" cy="0"/>
          </a:xfrm>
          <a:prstGeom prst="straightConnector1">
            <a:avLst/>
          </a:prstGeom>
          <a:noFill/>
          <a:ln w="41275" cap="flat" cmpd="sng" algn="ctr">
            <a:solidFill>
              <a:srgbClr val="0000FF"/>
            </a:solidFill>
            <a:prstDash val="solid"/>
            <a:round/>
            <a:headEnd type="none" w="med" len="med"/>
            <a:tailEnd type="arrow"/>
          </a:ln>
          <a:effectLst/>
        </p:spPr>
      </p:cxnSp>
      <p:sp>
        <p:nvSpPr>
          <p:cNvPr id="30" name="矩形 29"/>
          <p:cNvSpPr/>
          <p:nvPr/>
        </p:nvSpPr>
        <p:spPr>
          <a:xfrm>
            <a:off x="2051720" y="3362551"/>
            <a:ext cx="599844" cy="400110"/>
          </a:xfrm>
          <a:prstGeom prst="rect">
            <a:avLst/>
          </a:prstGeom>
        </p:spPr>
        <p:txBody>
          <a:bodyPr wrap="none">
            <a:spAutoFit/>
          </a:bodyPr>
          <a:lstStyle/>
          <a:p>
            <a:pPr lvl="0"/>
            <a:r>
              <a:rPr lang="en-US" altLang="zh-CN" sz="2000" dirty="0">
                <a:solidFill>
                  <a:srgbClr val="0000FF"/>
                </a:solidFill>
                <a:latin typeface="华文细黑" pitchFamily="2" charset="-122"/>
                <a:ea typeface="华文细黑" pitchFamily="2" charset="-122"/>
              </a:rPr>
              <a:t>null</a:t>
            </a:r>
            <a:endParaRPr lang="zh-CN" altLang="en-US" sz="2000" dirty="0">
              <a:solidFill>
                <a:srgbClr val="0000FF"/>
              </a:solidFill>
              <a:latin typeface="华文细黑" pitchFamily="2" charset="-122"/>
              <a:ea typeface="华文细黑" pitchFamily="2" charset="-122"/>
            </a:endParaRPr>
          </a:p>
        </p:txBody>
      </p:sp>
      <p:cxnSp>
        <p:nvCxnSpPr>
          <p:cNvPr id="31" name="直接箭头连接符 30"/>
          <p:cNvCxnSpPr/>
          <p:nvPr/>
        </p:nvCxnSpPr>
        <p:spPr bwMode="auto">
          <a:xfrm>
            <a:off x="6190456" y="3851783"/>
            <a:ext cx="757808" cy="0"/>
          </a:xfrm>
          <a:prstGeom prst="straightConnector1">
            <a:avLst/>
          </a:prstGeom>
          <a:noFill/>
          <a:ln w="41275" cap="flat" cmpd="sng" algn="ctr">
            <a:solidFill>
              <a:srgbClr val="0000FF"/>
            </a:solidFill>
            <a:prstDash val="solid"/>
            <a:round/>
            <a:headEnd type="none" w="med" len="med"/>
            <a:tailEnd type="arrow"/>
          </a:ln>
          <a:effectLst/>
        </p:spPr>
      </p:cxnSp>
      <p:cxnSp>
        <p:nvCxnSpPr>
          <p:cNvPr id="35" name="直接箭头连接符 34"/>
          <p:cNvCxnSpPr/>
          <p:nvPr/>
        </p:nvCxnSpPr>
        <p:spPr bwMode="auto">
          <a:xfrm>
            <a:off x="2107493" y="5553801"/>
            <a:ext cx="757808" cy="0"/>
          </a:xfrm>
          <a:prstGeom prst="straightConnector1">
            <a:avLst/>
          </a:prstGeom>
          <a:noFill/>
          <a:ln w="41275" cap="flat" cmpd="sng" algn="ctr">
            <a:solidFill>
              <a:srgbClr val="0000FF"/>
            </a:solidFill>
            <a:prstDash val="solid"/>
            <a:round/>
            <a:headEnd type="none" w="med" len="med"/>
            <a:tailEnd type="arrow"/>
          </a:ln>
          <a:effectLst/>
        </p:spPr>
      </p:cxnSp>
      <p:cxnSp>
        <p:nvCxnSpPr>
          <p:cNvPr id="36" name="直接箭头连接符 35"/>
          <p:cNvCxnSpPr/>
          <p:nvPr/>
        </p:nvCxnSpPr>
        <p:spPr bwMode="auto">
          <a:xfrm>
            <a:off x="6228184" y="5553801"/>
            <a:ext cx="543483" cy="0"/>
          </a:xfrm>
          <a:prstGeom prst="straightConnector1">
            <a:avLst/>
          </a:prstGeom>
          <a:noFill/>
          <a:ln w="4127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3261291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randombar(horizontal)">
                                      <p:cBhvr>
                                        <p:cTn id="26" dur="500"/>
                                        <p:tgtEl>
                                          <p:spTgt spid="28"/>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randombar(horizontal)">
                                      <p:cBhvr>
                                        <p:cTn id="48" dur="500"/>
                                        <p:tgtEl>
                                          <p:spTgt spid="16"/>
                                        </p:tgtEl>
                                      </p:cBhvr>
                                    </p:animEffect>
                                  </p:childTnLst>
                                </p:cTn>
                              </p:par>
                              <p:par>
                                <p:cTn id="49" presetID="14" presetClass="entr" presetSubtype="1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randombar(horizontal)">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randombar(horizontal)">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randombar(horizontal)">
                                      <p:cBhvr>
                                        <p:cTn id="61" dur="500"/>
                                        <p:tgtEl>
                                          <p:spTgt spid="18"/>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randombar(horizontal)">
                                      <p:cBhvr>
                                        <p:cTn id="64" dur="500"/>
                                        <p:tgtEl>
                                          <p:spTgt spid="19"/>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randombar(horizontal)">
                                      <p:cBhvr>
                                        <p:cTn id="67" dur="500"/>
                                        <p:tgtEl>
                                          <p:spTgt spid="20"/>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randombar(horizontal)">
                                      <p:cBhvr>
                                        <p:cTn id="70" dur="500"/>
                                        <p:tgtEl>
                                          <p:spTgt spid="21"/>
                                        </p:tgtEl>
                                      </p:cBhvr>
                                    </p:animEffect>
                                  </p:childTnLst>
                                </p:cTn>
                              </p:par>
                              <p:par>
                                <p:cTn id="71" presetID="14" presetClass="entr" presetSubtype="1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randombar(horizontal)">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randombar(horizontal)">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randombar(horizontal)">
                                      <p:cBhvr>
                                        <p:cTn id="83" dur="500"/>
                                        <p:tgtEl>
                                          <p:spTgt spid="23"/>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randombar(horizontal)">
                                      <p:cBhvr>
                                        <p:cTn id="86" dur="500"/>
                                        <p:tgtEl>
                                          <p:spTgt spid="24"/>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randombar(horizontal)">
                                      <p:cBhvr>
                                        <p:cTn id="89" dur="500"/>
                                        <p:tgtEl>
                                          <p:spTgt spid="25"/>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randombar(horizontal)">
                                      <p:cBhvr>
                                        <p:cTn id="92" dur="500"/>
                                        <p:tgtEl>
                                          <p:spTgt spid="26"/>
                                        </p:tgtEl>
                                      </p:cBhvr>
                                    </p:animEffect>
                                  </p:childTnLst>
                                </p:cTn>
                              </p:par>
                              <p:par>
                                <p:cTn id="93" presetID="14" presetClass="entr" presetSubtype="10" fill="hold"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randombar(horizontal)">
                                      <p:cBhvr>
                                        <p:cTn id="9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3" grpId="0" animBg="1"/>
      <p:bldP spid="14" grpId="0" animBg="1"/>
      <p:bldP spid="15" grpId="0" animBg="1"/>
      <p:bldP spid="16" grpId="0" animBg="1"/>
      <p:bldP spid="17" grpId="0"/>
      <p:bldP spid="18" grpId="0" animBg="1"/>
      <p:bldP spid="19" grpId="0" animBg="1"/>
      <p:bldP spid="20" grpId="0" animBg="1"/>
      <p:bldP spid="21" grpId="0" animBg="1"/>
      <p:bldP spid="22" grpId="0"/>
      <p:bldP spid="23" grpId="0" animBg="1"/>
      <p:bldP spid="24" grpId="0" animBg="1"/>
      <p:bldP spid="25" grpId="0" animBg="1"/>
      <p:bldP spid="26"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533400" y="1600200"/>
            <a:ext cx="7772400" cy="5069160"/>
          </a:xfrm>
        </p:spPr>
        <p:txBody>
          <a:bodyPr/>
          <a:lstStyle/>
          <a:p>
            <a:r>
              <a:rPr lang="zh-CN" altLang="en-US" dirty="0"/>
              <a:t>产生多个对象的情况，源代码如下：</a:t>
            </a:r>
            <a:endParaRPr lang="en-US" altLang="zh-CN" dirty="0"/>
          </a:p>
          <a:p>
            <a:pPr marL="400050" lvl="1" indent="0">
              <a:buNone/>
            </a:pPr>
            <a:r>
              <a:rPr lang="en-US" altLang="zh-CN" sz="1800" b="1" dirty="0">
                <a:solidFill>
                  <a:srgbClr val="7F0055"/>
                </a:solidFill>
                <a:latin typeface="Consolas"/>
              </a:rPr>
              <a:t>public</a:t>
            </a:r>
            <a:r>
              <a:rPr lang="en-US" altLang="zh-CN" sz="1800" b="1" dirty="0">
                <a:solidFill>
                  <a:srgbClr val="000000"/>
                </a:solidFill>
                <a:latin typeface="Consolas"/>
              </a:rPr>
              <a:t> </a:t>
            </a:r>
            <a:r>
              <a:rPr lang="en-US" altLang="zh-CN" sz="1800" b="1" dirty="0">
                <a:solidFill>
                  <a:srgbClr val="7F0055"/>
                </a:solidFill>
                <a:latin typeface="Consolas"/>
              </a:rPr>
              <a:t>class</a:t>
            </a:r>
            <a:r>
              <a:rPr lang="en-US" altLang="zh-CN" sz="1800" b="1" dirty="0">
                <a:solidFill>
                  <a:srgbClr val="000000"/>
                </a:solidFill>
                <a:latin typeface="Consolas"/>
              </a:rPr>
              <a:t> Demo03 {</a:t>
            </a:r>
          </a:p>
          <a:p>
            <a:pPr marL="400050" lvl="1" indent="0">
              <a:buNone/>
            </a:pPr>
            <a:r>
              <a:rPr lang="en-US" altLang="zh-CN" sz="1800" b="1" dirty="0">
                <a:solidFill>
                  <a:srgbClr val="7F0055"/>
                </a:solidFill>
                <a:latin typeface="Consolas"/>
              </a:rPr>
              <a:t>   public</a:t>
            </a:r>
            <a:r>
              <a:rPr lang="en-US" altLang="zh-CN" sz="1800" b="1" dirty="0">
                <a:solidFill>
                  <a:srgbClr val="000000"/>
                </a:solidFill>
                <a:latin typeface="Consolas"/>
              </a:rPr>
              <a:t> </a:t>
            </a:r>
            <a:r>
              <a:rPr lang="en-US" altLang="zh-CN" sz="1800" b="1" dirty="0">
                <a:solidFill>
                  <a:srgbClr val="7F0055"/>
                </a:solidFill>
                <a:latin typeface="Consolas"/>
              </a:rPr>
              <a:t>static</a:t>
            </a:r>
            <a:r>
              <a:rPr lang="en-US" altLang="zh-CN" sz="1800" b="1" dirty="0">
                <a:solidFill>
                  <a:srgbClr val="000000"/>
                </a:solidFill>
                <a:latin typeface="Consolas"/>
              </a:rPr>
              <a:t> </a:t>
            </a:r>
            <a:r>
              <a:rPr lang="en-US" altLang="zh-CN" sz="1800" b="1" dirty="0">
                <a:solidFill>
                  <a:srgbClr val="7F0055"/>
                </a:solidFill>
                <a:latin typeface="Consolas"/>
              </a:rPr>
              <a:t>void</a:t>
            </a:r>
            <a:r>
              <a:rPr lang="en-US" altLang="zh-CN" sz="1800" b="1" dirty="0">
                <a:solidFill>
                  <a:srgbClr val="000000"/>
                </a:solidFill>
                <a:latin typeface="Consolas"/>
              </a:rPr>
              <a:t> main(String </a:t>
            </a:r>
            <a:r>
              <a:rPr lang="en-US" altLang="zh-CN" sz="1800" b="1" dirty="0" err="1">
                <a:solidFill>
                  <a:srgbClr val="000000"/>
                </a:solidFill>
                <a:latin typeface="Consolas"/>
              </a:rPr>
              <a:t>args</a:t>
            </a:r>
            <a:r>
              <a:rPr lang="en-US" altLang="zh-CN" sz="1800" b="1" dirty="0">
                <a:solidFill>
                  <a:srgbClr val="000000"/>
                </a:solidFill>
                <a:latin typeface="Consolas"/>
              </a:rPr>
              <a:t>[]) {</a:t>
            </a:r>
          </a:p>
          <a:p>
            <a:pPr marL="400050" lvl="1" indent="0">
              <a:buNone/>
            </a:pPr>
            <a:r>
              <a:rPr lang="en-US" altLang="zh-CN" sz="1800" dirty="0">
                <a:solidFill>
                  <a:srgbClr val="000000"/>
                </a:solidFill>
                <a:latin typeface="Consolas"/>
              </a:rPr>
              <a:t>      Person per1 = </a:t>
            </a:r>
            <a:r>
              <a:rPr lang="en-US" altLang="zh-CN" sz="1800" b="1" dirty="0">
                <a:solidFill>
                  <a:srgbClr val="7F0055"/>
                </a:solidFill>
                <a:latin typeface="Consolas"/>
              </a:rPr>
              <a:t>null</a:t>
            </a:r>
            <a:r>
              <a:rPr lang="en-US" altLang="zh-CN" sz="1800" b="1" dirty="0">
                <a:solidFill>
                  <a:srgbClr val="000000"/>
                </a:solidFill>
                <a:latin typeface="Consolas"/>
              </a:rPr>
              <a:t>;</a:t>
            </a:r>
          </a:p>
          <a:p>
            <a:pPr marL="400050" lvl="1" indent="0">
              <a:buNone/>
            </a:pPr>
            <a:r>
              <a:rPr lang="en-US" altLang="zh-CN" sz="1800" dirty="0">
                <a:solidFill>
                  <a:srgbClr val="000000"/>
                </a:solidFill>
                <a:latin typeface="Consolas"/>
              </a:rPr>
              <a:t>      Person per2 = </a:t>
            </a:r>
            <a:r>
              <a:rPr lang="en-US" altLang="zh-CN" sz="1800" b="1" dirty="0">
                <a:solidFill>
                  <a:srgbClr val="7F0055"/>
                </a:solidFill>
                <a:latin typeface="Consolas"/>
              </a:rPr>
              <a:t>null</a:t>
            </a:r>
            <a:r>
              <a:rPr lang="en-US" altLang="zh-CN" sz="1800" b="1" dirty="0">
                <a:solidFill>
                  <a:srgbClr val="000000"/>
                </a:solidFill>
                <a:latin typeface="Consolas"/>
              </a:rPr>
              <a:t>;</a:t>
            </a:r>
          </a:p>
          <a:p>
            <a:pPr marL="400050" lvl="1" indent="0">
              <a:buNone/>
            </a:pPr>
            <a:r>
              <a:rPr lang="en-US" altLang="zh-CN" sz="1800" dirty="0">
                <a:solidFill>
                  <a:srgbClr val="000000"/>
                </a:solidFill>
                <a:latin typeface="Consolas"/>
              </a:rPr>
              <a:t>      per1 = </a:t>
            </a:r>
            <a:r>
              <a:rPr lang="en-US" altLang="zh-CN" sz="1800" b="1" dirty="0">
                <a:solidFill>
                  <a:srgbClr val="7F0055"/>
                </a:solidFill>
                <a:latin typeface="Consolas"/>
              </a:rPr>
              <a:t>new</a:t>
            </a:r>
            <a:r>
              <a:rPr lang="en-US" altLang="zh-CN" sz="1800" b="1" dirty="0">
                <a:solidFill>
                  <a:srgbClr val="000000"/>
                </a:solidFill>
                <a:latin typeface="Consolas"/>
              </a:rPr>
              <a:t> Person(); </a:t>
            </a:r>
            <a:r>
              <a:rPr lang="en-US" altLang="zh-CN" sz="1800" b="1" dirty="0">
                <a:solidFill>
                  <a:srgbClr val="3F7F5F"/>
                </a:solidFill>
                <a:latin typeface="Consolas"/>
              </a:rPr>
              <a:t>// </a:t>
            </a:r>
            <a:r>
              <a:rPr lang="zh-CN" altLang="en-US" sz="1800" b="1" dirty="0">
                <a:solidFill>
                  <a:srgbClr val="3F7F5F"/>
                </a:solidFill>
                <a:latin typeface="Consolas"/>
              </a:rPr>
              <a:t>实例化</a:t>
            </a:r>
          </a:p>
          <a:p>
            <a:pPr marL="400050" lvl="1" indent="0">
              <a:buNone/>
            </a:pPr>
            <a:r>
              <a:rPr lang="en-US" altLang="zh-CN" sz="1800" dirty="0">
                <a:solidFill>
                  <a:srgbClr val="000000"/>
                </a:solidFill>
                <a:latin typeface="Consolas"/>
              </a:rPr>
              <a:t>      per2 = </a:t>
            </a:r>
            <a:r>
              <a:rPr lang="en-US" altLang="zh-CN" sz="1800" b="1" dirty="0">
                <a:solidFill>
                  <a:srgbClr val="7F0055"/>
                </a:solidFill>
                <a:latin typeface="Consolas"/>
              </a:rPr>
              <a:t>new</a:t>
            </a:r>
            <a:r>
              <a:rPr lang="en-US" altLang="zh-CN" sz="1800" b="1" dirty="0">
                <a:solidFill>
                  <a:srgbClr val="000000"/>
                </a:solidFill>
                <a:latin typeface="Consolas"/>
              </a:rPr>
              <a:t> Person(); </a:t>
            </a:r>
            <a:r>
              <a:rPr lang="en-US" altLang="zh-CN" sz="1800" b="1" dirty="0">
                <a:solidFill>
                  <a:srgbClr val="3F7F5F"/>
                </a:solidFill>
                <a:latin typeface="Consolas"/>
              </a:rPr>
              <a:t>// </a:t>
            </a:r>
            <a:r>
              <a:rPr lang="zh-CN" altLang="en-US" sz="1800" b="1" dirty="0">
                <a:solidFill>
                  <a:srgbClr val="3F7F5F"/>
                </a:solidFill>
                <a:latin typeface="Consolas"/>
              </a:rPr>
              <a:t>实例化</a:t>
            </a:r>
          </a:p>
          <a:p>
            <a:pPr marL="400050" lvl="1" indent="0">
              <a:buNone/>
            </a:pPr>
            <a:r>
              <a:rPr lang="en-US" altLang="zh-CN" sz="1800" dirty="0">
                <a:solidFill>
                  <a:srgbClr val="000000"/>
                </a:solidFill>
                <a:latin typeface="Consolas"/>
              </a:rPr>
              <a:t>      per1.</a:t>
            </a:r>
            <a:r>
              <a:rPr lang="en-US" altLang="zh-CN" sz="1800" dirty="0">
                <a:solidFill>
                  <a:srgbClr val="0000C0"/>
                </a:solidFill>
                <a:latin typeface="Consolas"/>
              </a:rPr>
              <a:t>name</a:t>
            </a:r>
            <a:r>
              <a:rPr lang="en-US" altLang="zh-CN" sz="1800" dirty="0">
                <a:solidFill>
                  <a:srgbClr val="000000"/>
                </a:solidFill>
                <a:latin typeface="Consolas"/>
              </a:rPr>
              <a:t> = </a:t>
            </a:r>
            <a:r>
              <a:rPr lang="en-US" altLang="zh-CN" sz="1800" dirty="0">
                <a:solidFill>
                  <a:srgbClr val="2A00FF"/>
                </a:solidFill>
                <a:latin typeface="Consolas"/>
              </a:rPr>
              <a:t>"</a:t>
            </a:r>
            <a:r>
              <a:rPr lang="zh-CN" altLang="en-US" sz="1800" dirty="0">
                <a:solidFill>
                  <a:srgbClr val="2A00FF"/>
                </a:solidFill>
                <a:latin typeface="Consolas"/>
              </a:rPr>
              <a:t>张三</a:t>
            </a:r>
            <a:r>
              <a:rPr lang="en-US" altLang="zh-CN" sz="1800" dirty="0">
                <a:solidFill>
                  <a:srgbClr val="2A00FF"/>
                </a:solidFill>
                <a:latin typeface="Consolas"/>
              </a:rPr>
              <a:t>"</a:t>
            </a:r>
            <a:r>
              <a:rPr lang="en-US" altLang="zh-CN" sz="1800" dirty="0">
                <a:solidFill>
                  <a:srgbClr val="000000"/>
                </a:solidFill>
                <a:latin typeface="Consolas"/>
              </a:rPr>
              <a:t>;</a:t>
            </a:r>
          </a:p>
          <a:p>
            <a:pPr marL="400050" lvl="1" indent="0">
              <a:buNone/>
            </a:pPr>
            <a:r>
              <a:rPr lang="en-US" altLang="zh-CN" sz="1800" dirty="0">
                <a:solidFill>
                  <a:srgbClr val="000000"/>
                </a:solidFill>
                <a:latin typeface="Consolas"/>
              </a:rPr>
              <a:t>      per1.</a:t>
            </a:r>
            <a:r>
              <a:rPr lang="en-US" altLang="zh-CN" sz="1800" dirty="0">
                <a:solidFill>
                  <a:srgbClr val="0000C0"/>
                </a:solidFill>
                <a:latin typeface="Consolas"/>
              </a:rPr>
              <a:t>age</a:t>
            </a:r>
            <a:r>
              <a:rPr lang="en-US" altLang="zh-CN" sz="1800" dirty="0">
                <a:solidFill>
                  <a:srgbClr val="000000"/>
                </a:solidFill>
                <a:latin typeface="Consolas"/>
              </a:rPr>
              <a:t> = 30;</a:t>
            </a:r>
          </a:p>
          <a:p>
            <a:pPr marL="400050" lvl="1" indent="0">
              <a:buNone/>
            </a:pPr>
            <a:r>
              <a:rPr lang="en-US" altLang="zh-CN" sz="1800" dirty="0">
                <a:solidFill>
                  <a:srgbClr val="000000"/>
                </a:solidFill>
                <a:latin typeface="Consolas"/>
              </a:rPr>
              <a:t>      per2.</a:t>
            </a:r>
            <a:r>
              <a:rPr lang="en-US" altLang="zh-CN" sz="1800" dirty="0">
                <a:solidFill>
                  <a:srgbClr val="0000C0"/>
                </a:solidFill>
                <a:latin typeface="Consolas"/>
              </a:rPr>
              <a:t>name</a:t>
            </a:r>
            <a:r>
              <a:rPr lang="en-US" altLang="zh-CN" sz="1800" dirty="0">
                <a:solidFill>
                  <a:srgbClr val="000000"/>
                </a:solidFill>
                <a:latin typeface="Consolas"/>
              </a:rPr>
              <a:t> = </a:t>
            </a:r>
            <a:r>
              <a:rPr lang="en-US" altLang="zh-CN" sz="1800" dirty="0">
                <a:solidFill>
                  <a:srgbClr val="2A00FF"/>
                </a:solidFill>
                <a:latin typeface="Consolas"/>
              </a:rPr>
              <a:t>"</a:t>
            </a:r>
            <a:r>
              <a:rPr lang="zh-CN" altLang="en-US" sz="1800" dirty="0">
                <a:solidFill>
                  <a:srgbClr val="2A00FF"/>
                </a:solidFill>
                <a:latin typeface="Consolas"/>
              </a:rPr>
              <a:t>李四</a:t>
            </a:r>
            <a:r>
              <a:rPr lang="en-US" altLang="zh-CN" sz="1800" dirty="0">
                <a:solidFill>
                  <a:srgbClr val="2A00FF"/>
                </a:solidFill>
                <a:latin typeface="Consolas"/>
              </a:rPr>
              <a:t>"</a:t>
            </a:r>
            <a:r>
              <a:rPr lang="en-US" altLang="zh-CN" sz="1800" dirty="0">
                <a:solidFill>
                  <a:srgbClr val="000000"/>
                </a:solidFill>
                <a:latin typeface="Consolas"/>
              </a:rPr>
              <a:t>;</a:t>
            </a:r>
          </a:p>
          <a:p>
            <a:pPr marL="400050" lvl="1" indent="0">
              <a:buNone/>
            </a:pPr>
            <a:r>
              <a:rPr lang="en-US" altLang="zh-CN" sz="1800" dirty="0">
                <a:solidFill>
                  <a:srgbClr val="000000"/>
                </a:solidFill>
                <a:latin typeface="Consolas"/>
              </a:rPr>
              <a:t>      per2.</a:t>
            </a:r>
            <a:r>
              <a:rPr lang="en-US" altLang="zh-CN" sz="1800" dirty="0">
                <a:solidFill>
                  <a:srgbClr val="0000C0"/>
                </a:solidFill>
                <a:latin typeface="Consolas"/>
              </a:rPr>
              <a:t>age</a:t>
            </a:r>
            <a:r>
              <a:rPr lang="en-US" altLang="zh-CN" sz="1800" dirty="0">
                <a:solidFill>
                  <a:srgbClr val="000000"/>
                </a:solidFill>
                <a:latin typeface="Consolas"/>
              </a:rPr>
              <a:t> = 20;</a:t>
            </a:r>
          </a:p>
          <a:p>
            <a:pPr marL="400050" lvl="1" indent="0">
              <a:buNone/>
            </a:pPr>
            <a:r>
              <a:rPr lang="en-US" altLang="zh-CN" sz="1800" dirty="0">
                <a:solidFill>
                  <a:srgbClr val="000000"/>
                </a:solidFill>
                <a:latin typeface="Consolas"/>
              </a:rPr>
              <a:t>      per1.tell();</a:t>
            </a:r>
          </a:p>
          <a:p>
            <a:pPr marL="400050" lvl="1" indent="0">
              <a:buNone/>
            </a:pPr>
            <a:r>
              <a:rPr lang="en-US" altLang="zh-CN" sz="1800" dirty="0">
                <a:solidFill>
                  <a:srgbClr val="000000"/>
                </a:solidFill>
                <a:latin typeface="Consolas"/>
              </a:rPr>
              <a:t>      per2.tell();</a:t>
            </a:r>
          </a:p>
          <a:p>
            <a:pPr marL="400050" lvl="1" indent="0">
              <a:buNone/>
            </a:pPr>
            <a:r>
              <a:rPr lang="en-US" altLang="zh-CN" sz="1800" dirty="0">
                <a:solidFill>
                  <a:srgbClr val="000000"/>
                </a:solidFill>
                <a:latin typeface="Consolas"/>
              </a:rPr>
              <a:t>    }</a:t>
            </a:r>
          </a:p>
          <a:p>
            <a:pPr marL="400050" lvl="1" indent="0">
              <a:buNone/>
            </a:pPr>
            <a:r>
              <a:rPr lang="en-US" altLang="zh-CN" sz="1800" dirty="0">
                <a:solidFill>
                  <a:srgbClr val="000000"/>
                </a:solidFill>
                <a:latin typeface="Consolas"/>
              </a:rPr>
              <a:t>}</a:t>
            </a:r>
          </a:p>
          <a:p>
            <a:endParaRPr lang="zh-CN" altLang="zh-CN"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23</a:t>
            </a:fld>
            <a:endParaRPr lang="en-US" altLang="zh-CN"/>
          </a:p>
        </p:txBody>
      </p:sp>
    </p:spTree>
    <p:extLst>
      <p:ext uri="{BB962C8B-B14F-4D97-AF65-F5344CB8AC3E}">
        <p14:creationId xmlns:p14="http://schemas.microsoft.com/office/powerpoint/2010/main" val="638358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15" dur="500"/>
                                        <p:tgtEl>
                                          <p:spTgt spid="3">
                                            <p:txEl>
                                              <p:pRg st="14" end="1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23" dur="500"/>
                                        <p:tgtEl>
                                          <p:spTgt spid="3">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6" dur="500"/>
                                        <p:tgtEl>
                                          <p:spTgt spid="3">
                                            <p:txEl>
                                              <p:pRg st="5" end="5"/>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4" dur="500"/>
                                        <p:tgtEl>
                                          <p:spTgt spid="3">
                                            <p:txEl>
                                              <p:pRg st="7" end="7"/>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0" dur="500"/>
                                        <p:tgtEl>
                                          <p:spTgt spid="3">
                                            <p:txEl>
                                              <p:pRg st="11" end="11"/>
                                            </p:txEl>
                                          </p:spTgt>
                                        </p:tgtEl>
                                      </p:cBhvr>
                                    </p:animEffect>
                                  </p:childTnLst>
                                </p:cTn>
                              </p:par>
                              <p:par>
                                <p:cTn id="61" presetID="14" presetClass="entr" presetSubtype="10"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6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533400" y="1362869"/>
            <a:ext cx="7772400" cy="820688"/>
          </a:xfrm>
        </p:spPr>
        <p:txBody>
          <a:bodyPr/>
          <a:lstStyle/>
          <a:p>
            <a:r>
              <a:rPr lang="zh-CN" altLang="zh-CN" sz="2400" dirty="0"/>
              <a:t>只要</a:t>
            </a:r>
            <a:r>
              <a:rPr lang="zh-CN" altLang="en-US" sz="2400" dirty="0"/>
              <a:t>用</a:t>
            </a:r>
            <a:r>
              <a:rPr lang="zh-CN" altLang="zh-CN" sz="2400" dirty="0"/>
              <a:t>关键字</a:t>
            </a:r>
            <a:r>
              <a:rPr lang="en-US" altLang="zh-CN" sz="2400" dirty="0"/>
              <a:t>new</a:t>
            </a:r>
            <a:r>
              <a:rPr lang="zh-CN" altLang="en-US" sz="2400" dirty="0"/>
              <a:t>，</a:t>
            </a:r>
            <a:r>
              <a:rPr lang="zh-CN" altLang="zh-CN" sz="2400" dirty="0"/>
              <a:t>就表示开辟新的内存空间</a:t>
            </a:r>
            <a:r>
              <a:rPr lang="zh-CN" altLang="en-US" sz="2400" dirty="0"/>
              <a:t>，产</a:t>
            </a:r>
            <a:r>
              <a:rPr lang="zh-CN" altLang="zh-CN" sz="2400" dirty="0"/>
              <a:t>生第二个对象肯定不会互相影响</a:t>
            </a:r>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24</a:t>
            </a:fld>
            <a:endParaRPr lang="en-US" altLang="zh-CN"/>
          </a:p>
        </p:txBody>
      </p:sp>
      <p:sp>
        <p:nvSpPr>
          <p:cNvPr id="7" name="TextBox 6"/>
          <p:cNvSpPr txBox="1"/>
          <p:nvPr/>
        </p:nvSpPr>
        <p:spPr>
          <a:xfrm>
            <a:off x="924744" y="2218247"/>
            <a:ext cx="2135088" cy="615553"/>
          </a:xfrm>
          <a:prstGeom prst="rect">
            <a:avLst/>
          </a:prstGeom>
          <a:noFill/>
        </p:spPr>
        <p:txBody>
          <a:bodyPr wrap="square" rtlCol="0">
            <a:spAutoFit/>
          </a:bodyPr>
          <a:lstStyle/>
          <a:p>
            <a:pPr>
              <a:lnSpc>
                <a:spcPts val="1500"/>
              </a:lnSpc>
            </a:pPr>
            <a:r>
              <a:rPr lang="en-US" altLang="zh-CN" sz="1800" b="0" dirty="0">
                <a:solidFill>
                  <a:srgbClr val="0000FF"/>
                </a:solidFill>
                <a:latin typeface="华文细黑" pitchFamily="2" charset="-122"/>
                <a:ea typeface="华文细黑" pitchFamily="2" charset="-122"/>
              </a:rPr>
              <a:t>Person per1 = null</a:t>
            </a:r>
          </a:p>
          <a:p>
            <a:pPr>
              <a:lnSpc>
                <a:spcPts val="1500"/>
              </a:lnSpc>
            </a:pPr>
            <a:r>
              <a:rPr lang="en-US" altLang="zh-CN" sz="1800" b="0" dirty="0">
                <a:solidFill>
                  <a:srgbClr val="0000FF"/>
                </a:solidFill>
                <a:latin typeface="华文细黑" pitchFamily="2" charset="-122"/>
                <a:ea typeface="华文细黑" pitchFamily="2" charset="-122"/>
              </a:rPr>
              <a:t>Person per2 = null</a:t>
            </a:r>
            <a:endParaRPr lang="zh-CN" altLang="en-US" sz="1800" b="0" dirty="0">
              <a:solidFill>
                <a:srgbClr val="0000FF"/>
              </a:solidFill>
              <a:latin typeface="华文细黑" pitchFamily="2" charset="-122"/>
              <a:ea typeface="华文细黑" pitchFamily="2" charset="-122"/>
            </a:endParaRPr>
          </a:p>
        </p:txBody>
      </p:sp>
      <p:sp>
        <p:nvSpPr>
          <p:cNvPr id="8" name="TextBox 7"/>
          <p:cNvSpPr txBox="1"/>
          <p:nvPr/>
        </p:nvSpPr>
        <p:spPr>
          <a:xfrm>
            <a:off x="4788024" y="2196300"/>
            <a:ext cx="3152328" cy="615553"/>
          </a:xfrm>
          <a:prstGeom prst="rect">
            <a:avLst/>
          </a:prstGeom>
          <a:noFill/>
        </p:spPr>
        <p:txBody>
          <a:bodyPr wrap="square" rtlCol="0">
            <a:spAutoFit/>
          </a:bodyPr>
          <a:lstStyle>
            <a:defPPr>
              <a:defRPr lang="zh-CN"/>
            </a:defPPr>
            <a:lvl1pPr>
              <a:lnSpc>
                <a:spcPts val="1500"/>
              </a:lnSpc>
              <a:defRPr sz="2000">
                <a:solidFill>
                  <a:srgbClr val="0000FF"/>
                </a:solidFill>
                <a:latin typeface="华文细黑" pitchFamily="2" charset="-122"/>
                <a:ea typeface="华文细黑" pitchFamily="2" charset="-122"/>
              </a:defRPr>
            </a:lvl1pPr>
          </a:lstStyle>
          <a:p>
            <a:r>
              <a:rPr lang="en-US" altLang="zh-CN" sz="1800" b="0" dirty="0"/>
              <a:t>per1= new Person()</a:t>
            </a:r>
          </a:p>
          <a:p>
            <a:r>
              <a:rPr lang="en-US" altLang="zh-CN" sz="1800" b="0" dirty="0"/>
              <a:t>Per2 = new Person()</a:t>
            </a:r>
            <a:endParaRPr lang="zh-CN" altLang="en-US" sz="1800" b="0" dirty="0"/>
          </a:p>
        </p:txBody>
      </p:sp>
      <p:sp>
        <p:nvSpPr>
          <p:cNvPr id="9" name="TextBox 8"/>
          <p:cNvSpPr txBox="1"/>
          <p:nvPr/>
        </p:nvSpPr>
        <p:spPr>
          <a:xfrm>
            <a:off x="924744" y="2820945"/>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10" name="TextBox 9"/>
          <p:cNvSpPr txBox="1"/>
          <p:nvPr/>
        </p:nvSpPr>
        <p:spPr>
          <a:xfrm>
            <a:off x="2915816" y="2822030"/>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11" name="TextBox 10"/>
          <p:cNvSpPr txBox="1"/>
          <p:nvPr/>
        </p:nvSpPr>
        <p:spPr>
          <a:xfrm>
            <a:off x="924744" y="3191669"/>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13" name="TextBox 12"/>
          <p:cNvSpPr txBox="1"/>
          <p:nvPr/>
        </p:nvSpPr>
        <p:spPr>
          <a:xfrm>
            <a:off x="4991472" y="2833800"/>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14" name="TextBox 13"/>
          <p:cNvSpPr txBox="1"/>
          <p:nvPr/>
        </p:nvSpPr>
        <p:spPr>
          <a:xfrm>
            <a:off x="6982544" y="2825360"/>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15" name="TextBox 14"/>
          <p:cNvSpPr txBox="1"/>
          <p:nvPr/>
        </p:nvSpPr>
        <p:spPr>
          <a:xfrm>
            <a:off x="4991472" y="3204384"/>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16" name="TextBox 15"/>
          <p:cNvSpPr txBox="1"/>
          <p:nvPr/>
        </p:nvSpPr>
        <p:spPr>
          <a:xfrm>
            <a:off x="6982544" y="3188918"/>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name=null;</a:t>
            </a:r>
          </a:p>
          <a:p>
            <a:pPr algn="l"/>
            <a:r>
              <a:rPr lang="en-US" altLang="zh-CN" sz="1200" dirty="0">
                <a:solidFill>
                  <a:srgbClr val="0000FF"/>
                </a:solidFill>
                <a:latin typeface="华文细黑" pitchFamily="2" charset="-122"/>
                <a:ea typeface="华文细黑" pitchFamily="2" charset="-122"/>
              </a:rPr>
              <a:t>age=0</a:t>
            </a:r>
            <a:r>
              <a:rPr lang="zh-CN" altLang="en-US" sz="1200" dirty="0">
                <a:solidFill>
                  <a:srgbClr val="0000FF"/>
                </a:solidFill>
                <a:latin typeface="华文细黑" pitchFamily="2" charset="-122"/>
                <a:ea typeface="华文细黑" pitchFamily="2" charset="-122"/>
              </a:rPr>
              <a:t>；</a:t>
            </a:r>
          </a:p>
        </p:txBody>
      </p:sp>
      <p:sp>
        <p:nvSpPr>
          <p:cNvPr id="17" name="TextBox 16"/>
          <p:cNvSpPr txBox="1"/>
          <p:nvPr/>
        </p:nvSpPr>
        <p:spPr>
          <a:xfrm>
            <a:off x="924744" y="4346451"/>
            <a:ext cx="2406802" cy="615553"/>
          </a:xfrm>
          <a:prstGeom prst="rect">
            <a:avLst/>
          </a:prstGeom>
          <a:noFill/>
        </p:spPr>
        <p:txBody>
          <a:bodyPr wrap="square" rtlCol="0">
            <a:spAutoFit/>
          </a:bodyPr>
          <a:lstStyle>
            <a:defPPr>
              <a:defRPr lang="zh-CN"/>
            </a:defPPr>
            <a:lvl1pPr>
              <a:lnSpc>
                <a:spcPts val="1500"/>
              </a:lnSpc>
              <a:defRPr sz="2000">
                <a:solidFill>
                  <a:srgbClr val="0000FF"/>
                </a:solidFill>
                <a:latin typeface="华文细黑" pitchFamily="2" charset="-122"/>
                <a:ea typeface="华文细黑" pitchFamily="2" charset="-122"/>
              </a:defRPr>
            </a:lvl1pPr>
          </a:lstStyle>
          <a:p>
            <a:pPr algn="l"/>
            <a:r>
              <a:rPr lang="en-US" altLang="zh-CN" sz="1800" b="0" dirty="0"/>
              <a:t>per1 .name=“</a:t>
            </a:r>
            <a:r>
              <a:rPr lang="zh-CN" altLang="en-US" sz="1800" b="0" dirty="0"/>
              <a:t>张三</a:t>
            </a:r>
            <a:r>
              <a:rPr lang="en-US" altLang="zh-CN" sz="1800" b="0" dirty="0"/>
              <a:t>”</a:t>
            </a:r>
          </a:p>
          <a:p>
            <a:pPr algn="l"/>
            <a:r>
              <a:rPr lang="en-US" altLang="zh-CN" sz="1800" b="0" dirty="0"/>
              <a:t>per1 .age=30</a:t>
            </a:r>
            <a:endParaRPr lang="zh-CN" altLang="en-US" sz="1800" b="0" dirty="0"/>
          </a:p>
        </p:txBody>
      </p:sp>
      <p:sp>
        <p:nvSpPr>
          <p:cNvPr id="18" name="TextBox 17"/>
          <p:cNvSpPr txBox="1"/>
          <p:nvPr/>
        </p:nvSpPr>
        <p:spPr>
          <a:xfrm>
            <a:off x="924744" y="5031044"/>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19" name="TextBox 18"/>
          <p:cNvSpPr txBox="1"/>
          <p:nvPr/>
        </p:nvSpPr>
        <p:spPr>
          <a:xfrm>
            <a:off x="2915816" y="5031044"/>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20" name="TextBox 19"/>
          <p:cNvSpPr txBox="1"/>
          <p:nvPr/>
        </p:nvSpPr>
        <p:spPr>
          <a:xfrm>
            <a:off x="924744" y="5402579"/>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21" name="TextBox 20"/>
          <p:cNvSpPr txBox="1"/>
          <p:nvPr/>
        </p:nvSpPr>
        <p:spPr>
          <a:xfrm>
            <a:off x="2915816" y="5398228"/>
            <a:ext cx="1440160" cy="553998"/>
          </a:xfrm>
          <a:prstGeom prst="rect">
            <a:avLst/>
          </a:prstGeom>
          <a:noFill/>
          <a:ln>
            <a:solidFill>
              <a:srgbClr val="0000FF"/>
            </a:solidFill>
          </a:ln>
        </p:spPr>
        <p:txBody>
          <a:bodyPr wrap="square" rtlCol="0">
            <a:spAutoFit/>
          </a:bodyPr>
          <a:lstStyle/>
          <a:p>
            <a:pPr algn="l"/>
            <a:r>
              <a:rPr lang="en-US" altLang="zh-CN" sz="1200" dirty="0">
                <a:solidFill>
                  <a:srgbClr val="FF0000"/>
                </a:solidFill>
                <a:latin typeface="华文细黑" pitchFamily="2" charset="-122"/>
                <a:ea typeface="华文细黑" pitchFamily="2" charset="-122"/>
              </a:rPr>
              <a:t>name=“</a:t>
            </a:r>
            <a:r>
              <a:rPr lang="zh-CN" altLang="en-US" sz="1200" dirty="0">
                <a:solidFill>
                  <a:srgbClr val="FF0000"/>
                </a:solidFill>
                <a:latin typeface="华文细黑" pitchFamily="2" charset="-122"/>
                <a:ea typeface="华文细黑" pitchFamily="2" charset="-122"/>
              </a:rPr>
              <a:t>张三</a:t>
            </a:r>
            <a:r>
              <a:rPr lang="en-US" altLang="zh-CN" sz="1200" dirty="0">
                <a:solidFill>
                  <a:srgbClr val="FF0000"/>
                </a:solidFill>
                <a:latin typeface="华文细黑" pitchFamily="2" charset="-122"/>
                <a:ea typeface="华文细黑" pitchFamily="2" charset="-122"/>
              </a:rPr>
              <a:t>”;</a:t>
            </a:r>
          </a:p>
          <a:p>
            <a:pPr algn="l"/>
            <a:r>
              <a:rPr lang="en-US" altLang="zh-CN" sz="1200" dirty="0">
                <a:solidFill>
                  <a:srgbClr val="FF0000"/>
                </a:solidFill>
                <a:latin typeface="华文细黑" pitchFamily="2" charset="-122"/>
                <a:ea typeface="华文细黑" pitchFamily="2" charset="-122"/>
              </a:rPr>
              <a:t>age=30;</a:t>
            </a:r>
            <a:endParaRPr lang="zh-CN" altLang="en-US" sz="1200" dirty="0">
              <a:solidFill>
                <a:srgbClr val="FF0000"/>
              </a:solidFill>
              <a:latin typeface="华文细黑" pitchFamily="2" charset="-122"/>
              <a:ea typeface="华文细黑" pitchFamily="2" charset="-122"/>
            </a:endParaRPr>
          </a:p>
        </p:txBody>
      </p:sp>
      <p:cxnSp>
        <p:nvCxnSpPr>
          <p:cNvPr id="28" name="直接箭头连接符 27"/>
          <p:cNvCxnSpPr>
            <a:stCxn id="11" idx="3"/>
          </p:cNvCxnSpPr>
          <p:nvPr/>
        </p:nvCxnSpPr>
        <p:spPr bwMode="auto">
          <a:xfrm>
            <a:off x="2051720" y="3376335"/>
            <a:ext cx="504056" cy="15389"/>
          </a:xfrm>
          <a:prstGeom prst="straightConnector1">
            <a:avLst/>
          </a:prstGeom>
          <a:noFill/>
          <a:ln w="41275" cap="flat" cmpd="sng" algn="ctr">
            <a:solidFill>
              <a:srgbClr val="0000FF"/>
            </a:solidFill>
            <a:prstDash val="solid"/>
            <a:round/>
            <a:headEnd type="none" w="med" len="med"/>
            <a:tailEnd type="arrow"/>
          </a:ln>
          <a:effectLst/>
        </p:spPr>
      </p:cxnSp>
      <p:sp>
        <p:nvSpPr>
          <p:cNvPr id="30" name="矩形 29"/>
          <p:cNvSpPr/>
          <p:nvPr/>
        </p:nvSpPr>
        <p:spPr>
          <a:xfrm>
            <a:off x="2071757" y="2974935"/>
            <a:ext cx="559769" cy="369332"/>
          </a:xfrm>
          <a:prstGeom prst="rect">
            <a:avLst/>
          </a:prstGeom>
        </p:spPr>
        <p:txBody>
          <a:bodyPr wrap="none">
            <a:spAutoFit/>
          </a:bodyPr>
          <a:lstStyle/>
          <a:p>
            <a:pPr lvl="0"/>
            <a:r>
              <a:rPr lang="en-US" altLang="zh-CN" sz="1800" dirty="0">
                <a:solidFill>
                  <a:srgbClr val="0000FF"/>
                </a:solidFill>
                <a:latin typeface="华文细黑" pitchFamily="2" charset="-122"/>
                <a:ea typeface="华文细黑" pitchFamily="2" charset="-122"/>
              </a:rPr>
              <a:t>null</a:t>
            </a:r>
            <a:endParaRPr lang="zh-CN" altLang="en-US" sz="1800" dirty="0">
              <a:solidFill>
                <a:srgbClr val="0000FF"/>
              </a:solidFill>
              <a:latin typeface="华文细黑" pitchFamily="2" charset="-122"/>
              <a:ea typeface="华文细黑" pitchFamily="2" charset="-122"/>
            </a:endParaRPr>
          </a:p>
        </p:txBody>
      </p:sp>
      <p:cxnSp>
        <p:nvCxnSpPr>
          <p:cNvPr id="31" name="直接箭头连接符 30"/>
          <p:cNvCxnSpPr/>
          <p:nvPr/>
        </p:nvCxnSpPr>
        <p:spPr bwMode="auto">
          <a:xfrm>
            <a:off x="6190456" y="3407693"/>
            <a:ext cx="757808" cy="0"/>
          </a:xfrm>
          <a:prstGeom prst="straightConnector1">
            <a:avLst/>
          </a:prstGeom>
          <a:noFill/>
          <a:ln w="41275" cap="flat" cmpd="sng" algn="ctr">
            <a:solidFill>
              <a:srgbClr val="0000FF"/>
            </a:solidFill>
            <a:prstDash val="solid"/>
            <a:round/>
            <a:headEnd type="none" w="med" len="med"/>
            <a:tailEnd type="arrow"/>
          </a:ln>
          <a:effectLst/>
        </p:spPr>
      </p:cxnSp>
      <p:cxnSp>
        <p:nvCxnSpPr>
          <p:cNvPr id="35" name="直接箭头连接符 34"/>
          <p:cNvCxnSpPr/>
          <p:nvPr/>
        </p:nvCxnSpPr>
        <p:spPr bwMode="auto">
          <a:xfrm>
            <a:off x="2107493" y="5631209"/>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29" name="TextBox 28"/>
          <p:cNvSpPr txBox="1"/>
          <p:nvPr/>
        </p:nvSpPr>
        <p:spPr>
          <a:xfrm>
            <a:off x="924744" y="3561234"/>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cxnSp>
        <p:nvCxnSpPr>
          <p:cNvPr id="32" name="直接箭头连接符 31"/>
          <p:cNvCxnSpPr/>
          <p:nvPr/>
        </p:nvCxnSpPr>
        <p:spPr bwMode="auto">
          <a:xfrm>
            <a:off x="2051720" y="3851610"/>
            <a:ext cx="504056" cy="0"/>
          </a:xfrm>
          <a:prstGeom prst="straightConnector1">
            <a:avLst/>
          </a:prstGeom>
          <a:noFill/>
          <a:ln w="41275" cap="flat" cmpd="sng" algn="ctr">
            <a:solidFill>
              <a:srgbClr val="0000FF"/>
            </a:solidFill>
            <a:prstDash val="solid"/>
            <a:round/>
            <a:headEnd type="none" w="med" len="med"/>
            <a:tailEnd type="arrow"/>
          </a:ln>
          <a:effectLst/>
        </p:spPr>
      </p:cxnSp>
      <p:sp>
        <p:nvSpPr>
          <p:cNvPr id="33" name="矩形 32"/>
          <p:cNvSpPr/>
          <p:nvPr/>
        </p:nvSpPr>
        <p:spPr>
          <a:xfrm>
            <a:off x="2071757" y="3464167"/>
            <a:ext cx="559769" cy="369332"/>
          </a:xfrm>
          <a:prstGeom prst="rect">
            <a:avLst/>
          </a:prstGeom>
        </p:spPr>
        <p:txBody>
          <a:bodyPr wrap="none">
            <a:spAutoFit/>
          </a:bodyPr>
          <a:lstStyle/>
          <a:p>
            <a:pPr lvl="0"/>
            <a:r>
              <a:rPr lang="en-US" altLang="zh-CN" sz="1800" dirty="0">
                <a:solidFill>
                  <a:srgbClr val="0000FF"/>
                </a:solidFill>
                <a:latin typeface="华文细黑" pitchFamily="2" charset="-122"/>
                <a:ea typeface="华文细黑" pitchFamily="2" charset="-122"/>
              </a:rPr>
              <a:t>null</a:t>
            </a:r>
            <a:endParaRPr lang="zh-CN" altLang="en-US" sz="1800" dirty="0">
              <a:solidFill>
                <a:srgbClr val="0000FF"/>
              </a:solidFill>
              <a:latin typeface="华文细黑" pitchFamily="2" charset="-122"/>
              <a:ea typeface="华文细黑" pitchFamily="2" charset="-122"/>
            </a:endParaRPr>
          </a:p>
        </p:txBody>
      </p:sp>
      <p:sp>
        <p:nvSpPr>
          <p:cNvPr id="34" name="TextBox 33"/>
          <p:cNvSpPr txBox="1"/>
          <p:nvPr/>
        </p:nvSpPr>
        <p:spPr>
          <a:xfrm>
            <a:off x="4991472" y="3573138"/>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sp>
        <p:nvSpPr>
          <p:cNvPr id="37" name="TextBox 36"/>
          <p:cNvSpPr txBox="1"/>
          <p:nvPr/>
        </p:nvSpPr>
        <p:spPr>
          <a:xfrm>
            <a:off x="6982482" y="3742571"/>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name=null;</a:t>
            </a:r>
          </a:p>
          <a:p>
            <a:pPr algn="l"/>
            <a:r>
              <a:rPr lang="en-US" altLang="zh-CN" sz="1200" dirty="0">
                <a:solidFill>
                  <a:srgbClr val="0000FF"/>
                </a:solidFill>
                <a:latin typeface="华文细黑" pitchFamily="2" charset="-122"/>
                <a:ea typeface="华文细黑" pitchFamily="2" charset="-122"/>
              </a:rPr>
              <a:t>age=0</a:t>
            </a:r>
            <a:r>
              <a:rPr lang="zh-CN" altLang="en-US" sz="1200" dirty="0">
                <a:solidFill>
                  <a:srgbClr val="0000FF"/>
                </a:solidFill>
                <a:latin typeface="华文细黑" pitchFamily="2" charset="-122"/>
                <a:ea typeface="华文细黑" pitchFamily="2" charset="-122"/>
              </a:rPr>
              <a:t>；</a:t>
            </a:r>
          </a:p>
        </p:txBody>
      </p:sp>
      <p:cxnSp>
        <p:nvCxnSpPr>
          <p:cNvPr id="38" name="直接箭头连接符 37"/>
          <p:cNvCxnSpPr/>
          <p:nvPr/>
        </p:nvCxnSpPr>
        <p:spPr bwMode="auto">
          <a:xfrm>
            <a:off x="6190456" y="3845074"/>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40" name="TextBox 39"/>
          <p:cNvSpPr txBox="1"/>
          <p:nvPr/>
        </p:nvSpPr>
        <p:spPr>
          <a:xfrm>
            <a:off x="924744" y="5771911"/>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sp>
        <p:nvSpPr>
          <p:cNvPr id="41" name="TextBox 40"/>
          <p:cNvSpPr txBox="1"/>
          <p:nvPr/>
        </p:nvSpPr>
        <p:spPr>
          <a:xfrm>
            <a:off x="2915816" y="5950039"/>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name=null</a:t>
            </a:r>
          </a:p>
          <a:p>
            <a:pPr algn="l"/>
            <a:r>
              <a:rPr lang="en-US" altLang="zh-CN" sz="1200" dirty="0">
                <a:solidFill>
                  <a:srgbClr val="0000FF"/>
                </a:solidFill>
                <a:latin typeface="华文细黑" pitchFamily="2" charset="-122"/>
                <a:ea typeface="华文细黑" pitchFamily="2" charset="-122"/>
              </a:rPr>
              <a:t>age=0</a:t>
            </a:r>
            <a:endParaRPr lang="zh-CN" altLang="en-US" sz="1200" dirty="0">
              <a:solidFill>
                <a:srgbClr val="0000FF"/>
              </a:solidFill>
              <a:latin typeface="华文细黑" pitchFamily="2" charset="-122"/>
              <a:ea typeface="华文细黑" pitchFamily="2" charset="-122"/>
            </a:endParaRPr>
          </a:p>
        </p:txBody>
      </p:sp>
      <p:cxnSp>
        <p:nvCxnSpPr>
          <p:cNvPr id="42" name="直接箭头连接符 41"/>
          <p:cNvCxnSpPr/>
          <p:nvPr/>
        </p:nvCxnSpPr>
        <p:spPr bwMode="auto">
          <a:xfrm>
            <a:off x="2107493" y="6071989"/>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43" name="TextBox 42"/>
          <p:cNvSpPr txBox="1"/>
          <p:nvPr/>
        </p:nvSpPr>
        <p:spPr>
          <a:xfrm>
            <a:off x="4991472" y="4367758"/>
            <a:ext cx="2406802" cy="615553"/>
          </a:xfrm>
          <a:prstGeom prst="rect">
            <a:avLst/>
          </a:prstGeom>
          <a:noFill/>
        </p:spPr>
        <p:txBody>
          <a:bodyPr wrap="square" rtlCol="0">
            <a:spAutoFit/>
          </a:bodyPr>
          <a:lstStyle>
            <a:defPPr>
              <a:defRPr lang="zh-CN"/>
            </a:defPPr>
            <a:lvl1pPr>
              <a:lnSpc>
                <a:spcPts val="1500"/>
              </a:lnSpc>
              <a:defRPr sz="2000">
                <a:solidFill>
                  <a:srgbClr val="0000FF"/>
                </a:solidFill>
                <a:latin typeface="华文细黑" pitchFamily="2" charset="-122"/>
                <a:ea typeface="华文细黑" pitchFamily="2" charset="-122"/>
              </a:defRPr>
            </a:lvl1pPr>
          </a:lstStyle>
          <a:p>
            <a:pPr algn="l"/>
            <a:r>
              <a:rPr lang="en-US" altLang="zh-CN" sz="1800" b="0" dirty="0"/>
              <a:t>per2 .name=“</a:t>
            </a:r>
            <a:r>
              <a:rPr lang="zh-CN" altLang="en-US" sz="1800" b="0" dirty="0"/>
              <a:t>李四</a:t>
            </a:r>
            <a:r>
              <a:rPr lang="en-US" altLang="zh-CN" sz="1800" b="0" dirty="0"/>
              <a:t>”</a:t>
            </a:r>
          </a:p>
          <a:p>
            <a:pPr algn="l"/>
            <a:r>
              <a:rPr lang="en-US" altLang="zh-CN" sz="1800" b="0" dirty="0"/>
              <a:t>per2 .age=20</a:t>
            </a:r>
            <a:endParaRPr lang="zh-CN" altLang="en-US" sz="1800" b="0" dirty="0"/>
          </a:p>
        </p:txBody>
      </p:sp>
      <p:sp>
        <p:nvSpPr>
          <p:cNvPr id="44" name="TextBox 43"/>
          <p:cNvSpPr txBox="1"/>
          <p:nvPr/>
        </p:nvSpPr>
        <p:spPr>
          <a:xfrm>
            <a:off x="4991472" y="5052351"/>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45" name="TextBox 44"/>
          <p:cNvSpPr txBox="1"/>
          <p:nvPr/>
        </p:nvSpPr>
        <p:spPr>
          <a:xfrm>
            <a:off x="6982544" y="5052351"/>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46" name="TextBox 45"/>
          <p:cNvSpPr txBox="1"/>
          <p:nvPr/>
        </p:nvSpPr>
        <p:spPr>
          <a:xfrm>
            <a:off x="4991472" y="5423886"/>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47" name="TextBox 46"/>
          <p:cNvSpPr txBox="1"/>
          <p:nvPr/>
        </p:nvSpPr>
        <p:spPr>
          <a:xfrm>
            <a:off x="6982544" y="5419535"/>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张三</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age=30;</a:t>
            </a:r>
            <a:endParaRPr lang="zh-CN" altLang="en-US" sz="1200" dirty="0">
              <a:solidFill>
                <a:srgbClr val="0000FF"/>
              </a:solidFill>
              <a:latin typeface="华文细黑" pitchFamily="2" charset="-122"/>
              <a:ea typeface="华文细黑" pitchFamily="2" charset="-122"/>
            </a:endParaRPr>
          </a:p>
        </p:txBody>
      </p:sp>
      <p:cxnSp>
        <p:nvCxnSpPr>
          <p:cNvPr id="48" name="直接箭头连接符 47"/>
          <p:cNvCxnSpPr/>
          <p:nvPr/>
        </p:nvCxnSpPr>
        <p:spPr bwMode="auto">
          <a:xfrm>
            <a:off x="6174221" y="5652516"/>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49" name="TextBox 48"/>
          <p:cNvSpPr txBox="1"/>
          <p:nvPr/>
        </p:nvSpPr>
        <p:spPr>
          <a:xfrm>
            <a:off x="4991472" y="5793218"/>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sp>
        <p:nvSpPr>
          <p:cNvPr id="50" name="TextBox 49"/>
          <p:cNvSpPr txBox="1"/>
          <p:nvPr/>
        </p:nvSpPr>
        <p:spPr>
          <a:xfrm>
            <a:off x="6982544" y="5971346"/>
            <a:ext cx="1440160" cy="553998"/>
          </a:xfrm>
          <a:prstGeom prst="rect">
            <a:avLst/>
          </a:prstGeom>
          <a:noFill/>
          <a:ln>
            <a:solidFill>
              <a:srgbClr val="0000FF"/>
            </a:solidFill>
          </a:ln>
        </p:spPr>
        <p:txBody>
          <a:bodyPr wrap="square" rtlCol="0">
            <a:spAutoFit/>
          </a:bodyPr>
          <a:lstStyle/>
          <a:p>
            <a:pPr algn="l"/>
            <a:r>
              <a:rPr lang="en-US" altLang="zh-CN" sz="1200" dirty="0">
                <a:solidFill>
                  <a:srgbClr val="FF0000"/>
                </a:solidFill>
                <a:latin typeface="华文细黑" pitchFamily="2" charset="-122"/>
                <a:ea typeface="华文细黑" pitchFamily="2" charset="-122"/>
              </a:rPr>
              <a:t>name=“</a:t>
            </a:r>
            <a:r>
              <a:rPr lang="zh-CN" altLang="en-US" sz="1200" dirty="0">
                <a:solidFill>
                  <a:srgbClr val="FF0000"/>
                </a:solidFill>
                <a:latin typeface="华文细黑" pitchFamily="2" charset="-122"/>
                <a:ea typeface="华文细黑" pitchFamily="2" charset="-122"/>
              </a:rPr>
              <a:t>李四</a:t>
            </a:r>
            <a:r>
              <a:rPr lang="en-US" altLang="zh-CN" sz="1200" dirty="0">
                <a:solidFill>
                  <a:srgbClr val="FF0000"/>
                </a:solidFill>
                <a:latin typeface="华文细黑" pitchFamily="2" charset="-122"/>
                <a:ea typeface="华文细黑" pitchFamily="2" charset="-122"/>
              </a:rPr>
              <a:t>”;</a:t>
            </a:r>
          </a:p>
          <a:p>
            <a:pPr algn="l"/>
            <a:r>
              <a:rPr lang="en-US" altLang="zh-CN" sz="1200" dirty="0">
                <a:solidFill>
                  <a:srgbClr val="FF0000"/>
                </a:solidFill>
                <a:latin typeface="华文细黑" pitchFamily="2" charset="-122"/>
                <a:ea typeface="华文细黑" pitchFamily="2" charset="-122"/>
              </a:rPr>
              <a:t>age=20</a:t>
            </a:r>
            <a:endParaRPr lang="zh-CN" altLang="en-US" sz="1200" dirty="0">
              <a:solidFill>
                <a:srgbClr val="FF0000"/>
              </a:solidFill>
              <a:latin typeface="华文细黑" pitchFamily="2" charset="-122"/>
              <a:ea typeface="华文细黑" pitchFamily="2" charset="-122"/>
            </a:endParaRPr>
          </a:p>
        </p:txBody>
      </p:sp>
      <p:cxnSp>
        <p:nvCxnSpPr>
          <p:cNvPr id="51" name="直接箭头连接符 50"/>
          <p:cNvCxnSpPr/>
          <p:nvPr/>
        </p:nvCxnSpPr>
        <p:spPr bwMode="auto">
          <a:xfrm>
            <a:off x="6174221" y="6093296"/>
            <a:ext cx="757808" cy="0"/>
          </a:xfrm>
          <a:prstGeom prst="straightConnector1">
            <a:avLst/>
          </a:prstGeom>
          <a:noFill/>
          <a:ln w="4127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84063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randombar(horizontal)">
                                      <p:cBhvr>
                                        <p:cTn id="26" dur="500"/>
                                        <p:tgtEl>
                                          <p:spTgt spid="28"/>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randombar(horizontal)">
                                      <p:cBhvr>
                                        <p:cTn id="32" dur="500"/>
                                        <p:tgtEl>
                                          <p:spTgt spid="29"/>
                                        </p:tgtEl>
                                      </p:cBhvr>
                                    </p:animEffect>
                                  </p:childTnLst>
                                </p:cTn>
                              </p:par>
                              <p:par>
                                <p:cTn id="33" presetID="14"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randombar(horizontal)">
                                      <p:cBhvr>
                                        <p:cTn id="35" dur="500"/>
                                        <p:tgtEl>
                                          <p:spTgt spid="32"/>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randombar(horizontal)">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randombar(horizontal)">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horizontal)">
                                      <p:cBhvr>
                                        <p:cTn id="48" dur="500"/>
                                        <p:tgtEl>
                                          <p:spTgt spid="13"/>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randombar(horizontal)">
                                      <p:cBhvr>
                                        <p:cTn id="51" dur="500"/>
                                        <p:tgtEl>
                                          <p:spTgt spid="14"/>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randombar(horizontal)">
                                      <p:cBhvr>
                                        <p:cTn id="57" dur="500"/>
                                        <p:tgtEl>
                                          <p:spTgt spid="16"/>
                                        </p:tgtEl>
                                      </p:cBhvr>
                                    </p:animEffect>
                                  </p:childTnLst>
                                </p:cTn>
                              </p:par>
                              <p:par>
                                <p:cTn id="58" presetID="14" presetClass="entr" presetSubtype="1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randombar(horizontal)">
                                      <p:cBhvr>
                                        <p:cTn id="60" dur="500"/>
                                        <p:tgtEl>
                                          <p:spTgt spid="31"/>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randombar(horizontal)">
                                      <p:cBhvr>
                                        <p:cTn id="63" dur="500"/>
                                        <p:tgtEl>
                                          <p:spTgt spid="34"/>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randombar(horizontal)">
                                      <p:cBhvr>
                                        <p:cTn id="66" dur="500"/>
                                        <p:tgtEl>
                                          <p:spTgt spid="37"/>
                                        </p:tgtEl>
                                      </p:cBhvr>
                                    </p:animEffect>
                                  </p:childTnLst>
                                </p:cTn>
                              </p:par>
                              <p:par>
                                <p:cTn id="67" presetID="14"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randombar(horizontal)">
                                      <p:cBhvr>
                                        <p:cTn id="69" dur="5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randombar(horizontal)">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randombar(horizontal)">
                                      <p:cBhvr>
                                        <p:cTn id="79" dur="500"/>
                                        <p:tgtEl>
                                          <p:spTgt spid="18"/>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randombar(horizontal)">
                                      <p:cBhvr>
                                        <p:cTn id="82" dur="500"/>
                                        <p:tgtEl>
                                          <p:spTgt spid="19"/>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randombar(horizontal)">
                                      <p:cBhvr>
                                        <p:cTn id="85" dur="500"/>
                                        <p:tgtEl>
                                          <p:spTgt spid="20"/>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randombar(horizontal)">
                                      <p:cBhvr>
                                        <p:cTn id="88" dur="500"/>
                                        <p:tgtEl>
                                          <p:spTgt spid="21"/>
                                        </p:tgtEl>
                                      </p:cBhvr>
                                    </p:animEffect>
                                  </p:childTnLst>
                                </p:cTn>
                              </p:par>
                              <p:par>
                                <p:cTn id="89" presetID="14" presetClass="entr" presetSubtype="10"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randombar(horizontal)">
                                      <p:cBhvr>
                                        <p:cTn id="91" dur="500"/>
                                        <p:tgtEl>
                                          <p:spTgt spid="35"/>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randombar(horizontal)">
                                      <p:cBhvr>
                                        <p:cTn id="94" dur="500"/>
                                        <p:tgtEl>
                                          <p:spTgt spid="40"/>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randombar(horizontal)">
                                      <p:cBhvr>
                                        <p:cTn id="97" dur="500"/>
                                        <p:tgtEl>
                                          <p:spTgt spid="41"/>
                                        </p:tgtEl>
                                      </p:cBhvr>
                                    </p:animEffect>
                                  </p:childTnLst>
                                </p:cTn>
                              </p:par>
                              <p:par>
                                <p:cTn id="98" presetID="14" presetClass="entr" presetSubtype="1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randombar(horizontal)">
                                      <p:cBhvr>
                                        <p:cTn id="100" dur="500"/>
                                        <p:tgtEl>
                                          <p:spTgt spid="42"/>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ntr" presetSubtype="10" fill="hold" grpId="0" nodeType="click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randombar(horizontal)">
                                      <p:cBhvr>
                                        <p:cTn id="105" dur="500"/>
                                        <p:tgtEl>
                                          <p:spTgt spid="43"/>
                                        </p:tgtEl>
                                      </p:cBhvr>
                                    </p:animEffect>
                                  </p:childTnLst>
                                </p:cTn>
                              </p:par>
                            </p:childTnLst>
                          </p:cTn>
                        </p:par>
                      </p:childTnLst>
                    </p:cTn>
                  </p:par>
                  <p:par>
                    <p:cTn id="106" fill="hold">
                      <p:stCondLst>
                        <p:cond delay="indefinite"/>
                      </p:stCondLst>
                      <p:childTnLst>
                        <p:par>
                          <p:cTn id="107" fill="hold">
                            <p:stCondLst>
                              <p:cond delay="0"/>
                            </p:stCondLst>
                            <p:childTnLst>
                              <p:par>
                                <p:cTn id="108" presetID="14" presetClass="entr" presetSubtype="10" fill="hold" grpId="0" nodeType="click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randombar(horizontal)">
                                      <p:cBhvr>
                                        <p:cTn id="110" dur="500"/>
                                        <p:tgtEl>
                                          <p:spTgt spid="44"/>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randombar(horizontal)">
                                      <p:cBhvr>
                                        <p:cTn id="113" dur="500"/>
                                        <p:tgtEl>
                                          <p:spTgt spid="45"/>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randombar(horizontal)">
                                      <p:cBhvr>
                                        <p:cTn id="116" dur="500"/>
                                        <p:tgtEl>
                                          <p:spTgt spid="46"/>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randombar(horizontal)">
                                      <p:cBhvr>
                                        <p:cTn id="119" dur="500"/>
                                        <p:tgtEl>
                                          <p:spTgt spid="47"/>
                                        </p:tgtEl>
                                      </p:cBhvr>
                                    </p:animEffect>
                                  </p:childTnLst>
                                </p:cTn>
                              </p:par>
                              <p:par>
                                <p:cTn id="120" presetID="14" presetClass="entr" presetSubtype="10" fill="hold" nodeType="withEffect">
                                  <p:stCondLst>
                                    <p:cond delay="0"/>
                                  </p:stCondLst>
                                  <p:childTnLst>
                                    <p:set>
                                      <p:cBhvr>
                                        <p:cTn id="121" dur="1" fill="hold">
                                          <p:stCondLst>
                                            <p:cond delay="0"/>
                                          </p:stCondLst>
                                        </p:cTn>
                                        <p:tgtEl>
                                          <p:spTgt spid="48"/>
                                        </p:tgtEl>
                                        <p:attrNameLst>
                                          <p:attrName>style.visibility</p:attrName>
                                        </p:attrNameLst>
                                      </p:cBhvr>
                                      <p:to>
                                        <p:strVal val="visible"/>
                                      </p:to>
                                    </p:set>
                                    <p:animEffect transition="in" filter="randombar(horizontal)">
                                      <p:cBhvr>
                                        <p:cTn id="122" dur="500"/>
                                        <p:tgtEl>
                                          <p:spTgt spid="48"/>
                                        </p:tgtEl>
                                      </p:cBhvr>
                                    </p:animEffect>
                                  </p:childTnLst>
                                </p:cTn>
                              </p:par>
                              <p:par>
                                <p:cTn id="123" presetID="14" presetClass="entr" presetSubtype="10" fill="hold" grpId="0" nodeType="with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randombar(horizontal)">
                                      <p:cBhvr>
                                        <p:cTn id="125" dur="500"/>
                                        <p:tgtEl>
                                          <p:spTgt spid="49"/>
                                        </p:tgtEl>
                                      </p:cBhvr>
                                    </p:animEffect>
                                  </p:childTnLst>
                                </p:cTn>
                              </p:par>
                              <p:par>
                                <p:cTn id="126" presetID="14" presetClass="entr" presetSubtype="10" fill="hold" grpId="0" nodeType="with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randombar(horizontal)">
                                      <p:cBhvr>
                                        <p:cTn id="128" dur="500"/>
                                        <p:tgtEl>
                                          <p:spTgt spid="50"/>
                                        </p:tgtEl>
                                      </p:cBhvr>
                                    </p:animEffect>
                                  </p:childTnLst>
                                </p:cTn>
                              </p:par>
                              <p:par>
                                <p:cTn id="129" presetID="14" presetClass="entr" presetSubtype="10" fill="hold" nodeType="withEffect">
                                  <p:stCondLst>
                                    <p:cond delay="0"/>
                                  </p:stCondLst>
                                  <p:childTnLst>
                                    <p:set>
                                      <p:cBhvr>
                                        <p:cTn id="130" dur="1" fill="hold">
                                          <p:stCondLst>
                                            <p:cond delay="0"/>
                                          </p:stCondLst>
                                        </p:cTn>
                                        <p:tgtEl>
                                          <p:spTgt spid="51"/>
                                        </p:tgtEl>
                                        <p:attrNameLst>
                                          <p:attrName>style.visibility</p:attrName>
                                        </p:attrNameLst>
                                      </p:cBhvr>
                                      <p:to>
                                        <p:strVal val="visible"/>
                                      </p:to>
                                    </p:set>
                                    <p:animEffect transition="in" filter="randombar(horizontal)">
                                      <p:cBhvr>
                                        <p:cTn id="1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3" grpId="0" animBg="1"/>
      <p:bldP spid="14" grpId="0" animBg="1"/>
      <p:bldP spid="15" grpId="0" animBg="1"/>
      <p:bldP spid="16" grpId="0" animBg="1"/>
      <p:bldP spid="17" grpId="0"/>
      <p:bldP spid="18" grpId="0" animBg="1"/>
      <p:bldP spid="19" grpId="0" animBg="1"/>
      <p:bldP spid="20" grpId="0" animBg="1"/>
      <p:bldP spid="21" grpId="0" animBg="1"/>
      <p:bldP spid="30" grpId="0"/>
      <p:bldP spid="29" grpId="0" animBg="1"/>
      <p:bldP spid="33" grpId="0"/>
      <p:bldP spid="34" grpId="0" animBg="1"/>
      <p:bldP spid="37" grpId="0" animBg="1"/>
      <p:bldP spid="40" grpId="0" animBg="1"/>
      <p:bldP spid="41" grpId="0" animBg="1"/>
      <p:bldP spid="43" grpId="0"/>
      <p:bldP spid="44" grpId="0" animBg="1"/>
      <p:bldP spid="45" grpId="0" animBg="1"/>
      <p:bldP spid="46" grpId="0" animBg="1"/>
      <p:bldP spid="47" grpId="0" animBg="1"/>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p:txBody>
          <a:bodyPr/>
          <a:lstStyle/>
          <a:p>
            <a:r>
              <a:rPr lang="zh-CN" altLang="zh-CN" sz="3600" dirty="0"/>
              <a:t>对象拥有各自的内存空间，所以不会互相影响，而且</a:t>
            </a:r>
            <a:r>
              <a:rPr lang="zh-CN" altLang="en-US" sz="3600" dirty="0"/>
              <a:t>发现</a:t>
            </a:r>
            <a:r>
              <a:rPr lang="zh-CN" altLang="zh-CN" sz="3600" dirty="0"/>
              <a:t>每一个对象中实际上只保存</a:t>
            </a:r>
            <a:r>
              <a:rPr lang="zh-CN" altLang="zh-CN" sz="3600" dirty="0">
                <a:solidFill>
                  <a:srgbClr val="FF0000"/>
                </a:solidFill>
              </a:rPr>
              <a:t>属性</a:t>
            </a:r>
            <a:r>
              <a:rPr lang="zh-CN" altLang="zh-CN" sz="3600" dirty="0"/>
              <a:t>，并没有</a:t>
            </a:r>
            <a:r>
              <a:rPr lang="zh-CN" altLang="zh-CN" sz="3600" dirty="0">
                <a:solidFill>
                  <a:srgbClr val="0000FF"/>
                </a:solidFill>
              </a:rPr>
              <a:t>保存方法</a:t>
            </a:r>
            <a:r>
              <a:rPr lang="zh-CN" altLang="en-US" sz="3600" dirty="0"/>
              <a:t>。</a:t>
            </a:r>
            <a:endParaRPr lang="en-US" altLang="zh-CN" sz="3600" dirty="0"/>
          </a:p>
          <a:p>
            <a:r>
              <a:rPr lang="zh-CN" altLang="zh-CN" sz="3600" dirty="0">
                <a:solidFill>
                  <a:srgbClr val="0000FF"/>
                </a:solidFill>
              </a:rPr>
              <a:t>所有的方法都是每个对象所共同拥有的</a:t>
            </a:r>
            <a:r>
              <a:rPr lang="zh-CN" altLang="zh-CN" sz="3600" dirty="0"/>
              <a:t>，保存在全局代码区之中</a:t>
            </a:r>
            <a:endParaRPr lang="en-US" altLang="zh-CN" sz="3600" dirty="0"/>
          </a:p>
          <a:p>
            <a:pPr lvl="1"/>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25</a:t>
            </a:fld>
            <a:endParaRPr lang="en-US" altLang="zh-CN"/>
          </a:p>
        </p:txBody>
      </p:sp>
    </p:spTree>
    <p:extLst>
      <p:ext uri="{BB962C8B-B14F-4D97-AF65-F5344CB8AC3E}">
        <p14:creationId xmlns:p14="http://schemas.microsoft.com/office/powerpoint/2010/main" val="716561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p:txBody>
          <a:bodyPr/>
          <a:lstStyle/>
          <a:p>
            <a:r>
              <a:rPr lang="zh-CN" altLang="en-US" dirty="0"/>
              <a:t>一块堆内存可以同时被多个对象名所同时指向</a:t>
            </a:r>
            <a:endParaRPr lang="en-US" altLang="zh-CN" dirty="0"/>
          </a:p>
          <a:p>
            <a:pPr marL="400050" lvl="1" indent="0">
              <a:buNone/>
            </a:pPr>
            <a:r>
              <a:rPr lang="en-US" altLang="zh-CN" sz="2000" b="1" dirty="0">
                <a:solidFill>
                  <a:srgbClr val="7F0055"/>
                </a:solidFill>
                <a:latin typeface="Consolas"/>
              </a:rPr>
              <a:t>public</a:t>
            </a:r>
            <a:r>
              <a:rPr lang="en-US" altLang="zh-CN" sz="2000" b="1" dirty="0">
                <a:solidFill>
                  <a:srgbClr val="000000"/>
                </a:solidFill>
                <a:latin typeface="Consolas"/>
              </a:rPr>
              <a:t> </a:t>
            </a:r>
            <a:r>
              <a:rPr lang="en-US" altLang="zh-CN" sz="2000" b="1" dirty="0">
                <a:solidFill>
                  <a:srgbClr val="7F0055"/>
                </a:solidFill>
                <a:latin typeface="Consolas"/>
              </a:rPr>
              <a:t>class</a:t>
            </a:r>
            <a:r>
              <a:rPr lang="en-US" altLang="zh-CN" sz="2000" b="1" dirty="0">
                <a:solidFill>
                  <a:srgbClr val="000000"/>
                </a:solidFill>
                <a:latin typeface="Consolas"/>
              </a:rPr>
              <a:t> Demo04 {</a:t>
            </a:r>
          </a:p>
          <a:p>
            <a:pPr marL="400050" lvl="1" indent="0">
              <a:buNone/>
            </a:pPr>
            <a:r>
              <a:rPr lang="en-US" altLang="zh-CN" sz="2000" b="1" dirty="0">
                <a:solidFill>
                  <a:srgbClr val="7F0055"/>
                </a:solidFill>
                <a:latin typeface="Consolas"/>
              </a:rPr>
              <a:t>   public</a:t>
            </a:r>
            <a:r>
              <a:rPr lang="en-US" altLang="zh-CN" sz="2000" b="1" dirty="0">
                <a:solidFill>
                  <a:srgbClr val="000000"/>
                </a:solidFill>
                <a:latin typeface="Consolas"/>
              </a:rPr>
              <a:t> </a:t>
            </a:r>
            <a:r>
              <a:rPr lang="en-US" altLang="zh-CN" sz="2000" b="1" dirty="0">
                <a:solidFill>
                  <a:srgbClr val="7F0055"/>
                </a:solidFill>
                <a:latin typeface="Consolas"/>
              </a:rPr>
              <a:t>static</a:t>
            </a:r>
            <a:r>
              <a:rPr lang="en-US" altLang="zh-CN" sz="2000" b="1" dirty="0">
                <a:solidFill>
                  <a:srgbClr val="000000"/>
                </a:solidFill>
                <a:latin typeface="Consolas"/>
              </a:rPr>
              <a:t> </a:t>
            </a:r>
            <a:r>
              <a:rPr lang="en-US" altLang="zh-CN" sz="2000" b="1" dirty="0">
                <a:solidFill>
                  <a:srgbClr val="7F0055"/>
                </a:solidFill>
                <a:latin typeface="Consolas"/>
              </a:rPr>
              <a:t>void</a:t>
            </a:r>
            <a:r>
              <a:rPr lang="en-US" altLang="zh-CN" sz="2000" b="1" dirty="0">
                <a:solidFill>
                  <a:srgbClr val="000000"/>
                </a:solidFill>
                <a:latin typeface="Consolas"/>
              </a:rPr>
              <a:t> main(String </a:t>
            </a:r>
            <a:r>
              <a:rPr lang="en-US" altLang="zh-CN" sz="2000" b="1" dirty="0" err="1">
                <a:solidFill>
                  <a:srgbClr val="000000"/>
                </a:solidFill>
                <a:latin typeface="Consolas"/>
              </a:rPr>
              <a:t>args</a:t>
            </a:r>
            <a:r>
              <a:rPr lang="en-US" altLang="zh-CN" sz="2000" b="1" dirty="0">
                <a:solidFill>
                  <a:srgbClr val="000000"/>
                </a:solidFill>
                <a:latin typeface="Consolas"/>
              </a:rPr>
              <a:t>[]) {</a:t>
            </a:r>
          </a:p>
          <a:p>
            <a:pPr marL="400050" lvl="1" indent="0">
              <a:buNone/>
            </a:pPr>
            <a:r>
              <a:rPr lang="en-US" altLang="zh-CN" sz="2000" dirty="0">
                <a:solidFill>
                  <a:srgbClr val="000000"/>
                </a:solidFill>
                <a:latin typeface="Consolas"/>
              </a:rPr>
              <a:t>      Person per1 = </a:t>
            </a:r>
            <a:r>
              <a:rPr lang="en-US" altLang="zh-CN" sz="2000" b="1" dirty="0">
                <a:solidFill>
                  <a:srgbClr val="7F0055"/>
                </a:solidFill>
                <a:latin typeface="Consolas"/>
              </a:rPr>
              <a:t>null</a:t>
            </a:r>
            <a:r>
              <a:rPr lang="en-US" altLang="zh-CN" sz="2000" b="1" dirty="0">
                <a:solidFill>
                  <a:srgbClr val="000000"/>
                </a:solidFill>
                <a:latin typeface="Consolas"/>
              </a:rPr>
              <a:t>;</a:t>
            </a:r>
          </a:p>
          <a:p>
            <a:pPr marL="400050" lvl="1" indent="0">
              <a:buNone/>
            </a:pPr>
            <a:r>
              <a:rPr lang="en-US" altLang="zh-CN" sz="2000" dirty="0">
                <a:solidFill>
                  <a:srgbClr val="000000"/>
                </a:solidFill>
                <a:latin typeface="Consolas"/>
              </a:rPr>
              <a:t>      Person per2 = </a:t>
            </a:r>
            <a:r>
              <a:rPr lang="en-US" altLang="zh-CN" sz="2000" b="1" dirty="0">
                <a:solidFill>
                  <a:srgbClr val="7F0055"/>
                </a:solidFill>
                <a:latin typeface="Consolas"/>
              </a:rPr>
              <a:t>null</a:t>
            </a:r>
            <a:r>
              <a:rPr lang="en-US" altLang="zh-CN" sz="2000" b="1" dirty="0">
                <a:solidFill>
                  <a:srgbClr val="000000"/>
                </a:solidFill>
                <a:latin typeface="Consolas"/>
              </a:rPr>
              <a:t>;</a:t>
            </a:r>
          </a:p>
          <a:p>
            <a:pPr marL="400050" lvl="1" indent="0">
              <a:buNone/>
            </a:pPr>
            <a:r>
              <a:rPr lang="en-US" altLang="zh-CN" sz="2000" dirty="0">
                <a:solidFill>
                  <a:srgbClr val="000000"/>
                </a:solidFill>
                <a:latin typeface="Consolas"/>
              </a:rPr>
              <a:t>      per1 = </a:t>
            </a:r>
            <a:r>
              <a:rPr lang="en-US" altLang="zh-CN" sz="2000" b="1" dirty="0">
                <a:solidFill>
                  <a:srgbClr val="7F0055"/>
                </a:solidFill>
                <a:latin typeface="Consolas"/>
              </a:rPr>
              <a:t>new</a:t>
            </a:r>
            <a:r>
              <a:rPr lang="en-US" altLang="zh-CN" sz="2000" b="1" dirty="0">
                <a:solidFill>
                  <a:srgbClr val="000000"/>
                </a:solidFill>
                <a:latin typeface="Consolas"/>
              </a:rPr>
              <a:t> Person(); </a:t>
            </a:r>
            <a:r>
              <a:rPr lang="en-US" altLang="zh-CN" sz="2000" b="1" dirty="0">
                <a:solidFill>
                  <a:srgbClr val="3F7F5F"/>
                </a:solidFill>
                <a:latin typeface="Consolas"/>
              </a:rPr>
              <a:t>// </a:t>
            </a:r>
            <a:r>
              <a:rPr lang="zh-CN" altLang="en-US" sz="2000" b="1" dirty="0">
                <a:solidFill>
                  <a:srgbClr val="3F7F5F"/>
                </a:solidFill>
                <a:latin typeface="Consolas"/>
              </a:rPr>
              <a:t>实例化</a:t>
            </a:r>
          </a:p>
          <a:p>
            <a:pPr marL="400050" lvl="1" indent="0">
              <a:buNone/>
            </a:pPr>
            <a:r>
              <a:rPr lang="en-US" altLang="zh-CN" sz="2000" dirty="0">
                <a:solidFill>
                  <a:srgbClr val="000000"/>
                </a:solidFill>
                <a:latin typeface="Consolas"/>
              </a:rPr>
              <a:t>      per2 = per1; </a:t>
            </a:r>
            <a:r>
              <a:rPr lang="en-US" altLang="zh-CN" sz="2000" dirty="0">
                <a:solidFill>
                  <a:srgbClr val="3F7F5F"/>
                </a:solidFill>
                <a:latin typeface="Consolas"/>
              </a:rPr>
              <a:t>// </a:t>
            </a:r>
            <a:r>
              <a:rPr lang="zh-CN" altLang="en-US" sz="2000" dirty="0">
                <a:solidFill>
                  <a:srgbClr val="3F7F5F"/>
                </a:solidFill>
                <a:latin typeface="Consolas"/>
              </a:rPr>
              <a:t>引用传递</a:t>
            </a:r>
          </a:p>
          <a:p>
            <a:pPr marL="400050" lvl="1" indent="0">
              <a:buNone/>
            </a:pPr>
            <a:r>
              <a:rPr lang="en-US" altLang="zh-CN" sz="2000" dirty="0">
                <a:solidFill>
                  <a:srgbClr val="000000"/>
                </a:solidFill>
                <a:latin typeface="Consolas"/>
              </a:rPr>
              <a:t>      per1.</a:t>
            </a:r>
            <a:r>
              <a:rPr lang="en-US" altLang="zh-CN" sz="2000" dirty="0">
                <a:solidFill>
                  <a:srgbClr val="0000C0"/>
                </a:solidFill>
                <a:latin typeface="Consolas"/>
              </a:rPr>
              <a:t>name</a:t>
            </a:r>
            <a:r>
              <a:rPr lang="en-US" altLang="zh-CN" sz="2000" dirty="0">
                <a:solidFill>
                  <a:srgbClr val="000000"/>
                </a:solidFill>
                <a:latin typeface="Consolas"/>
              </a:rPr>
              <a:t> = </a:t>
            </a:r>
            <a:r>
              <a:rPr lang="en-US" altLang="zh-CN" sz="2000" dirty="0">
                <a:solidFill>
                  <a:srgbClr val="2A00FF"/>
                </a:solidFill>
                <a:latin typeface="Consolas"/>
              </a:rPr>
              <a:t>"</a:t>
            </a:r>
            <a:r>
              <a:rPr lang="zh-CN" altLang="en-US" sz="2000" dirty="0">
                <a:solidFill>
                  <a:srgbClr val="2A00FF"/>
                </a:solidFill>
                <a:latin typeface="Consolas"/>
              </a:rPr>
              <a:t>张三</a:t>
            </a:r>
            <a:r>
              <a:rPr lang="en-US" altLang="zh-CN" sz="2000" dirty="0">
                <a:solidFill>
                  <a:srgbClr val="2A00FF"/>
                </a:solidFill>
                <a:latin typeface="Consolas"/>
              </a:rPr>
              <a:t>"</a:t>
            </a:r>
            <a:r>
              <a:rPr lang="en-US" altLang="zh-CN" sz="2000" dirty="0">
                <a:solidFill>
                  <a:srgbClr val="000000"/>
                </a:solidFill>
                <a:latin typeface="Consolas"/>
              </a:rPr>
              <a:t>;</a:t>
            </a:r>
          </a:p>
          <a:p>
            <a:pPr marL="400050" lvl="1" indent="0">
              <a:buNone/>
            </a:pPr>
            <a:r>
              <a:rPr lang="en-US" altLang="zh-CN" sz="2000" dirty="0">
                <a:solidFill>
                  <a:srgbClr val="000000"/>
                </a:solidFill>
                <a:latin typeface="Consolas"/>
              </a:rPr>
              <a:t>      per2.</a:t>
            </a:r>
            <a:r>
              <a:rPr lang="en-US" altLang="zh-CN" sz="2000" dirty="0">
                <a:solidFill>
                  <a:srgbClr val="0000C0"/>
                </a:solidFill>
                <a:latin typeface="Consolas"/>
              </a:rPr>
              <a:t>age</a:t>
            </a:r>
            <a:r>
              <a:rPr lang="en-US" altLang="zh-CN" sz="2000" dirty="0">
                <a:solidFill>
                  <a:srgbClr val="000000"/>
                </a:solidFill>
                <a:latin typeface="Consolas"/>
              </a:rPr>
              <a:t> = 20;</a:t>
            </a:r>
          </a:p>
          <a:p>
            <a:pPr marL="400050" lvl="1" indent="0">
              <a:buNone/>
            </a:pPr>
            <a:r>
              <a:rPr lang="en-US" altLang="zh-CN" sz="2000" dirty="0">
                <a:solidFill>
                  <a:srgbClr val="000000"/>
                </a:solidFill>
                <a:latin typeface="Consolas"/>
              </a:rPr>
              <a:t>      per1.tell();</a:t>
            </a:r>
          </a:p>
          <a:p>
            <a:pPr marL="400050" lvl="1" indent="0">
              <a:buNone/>
            </a:pPr>
            <a:r>
              <a:rPr lang="en-US" altLang="zh-CN" sz="2000" dirty="0">
                <a:solidFill>
                  <a:srgbClr val="000000"/>
                </a:solidFill>
                <a:latin typeface="Consolas"/>
              </a:rPr>
              <a:t>   }</a:t>
            </a:r>
          </a:p>
          <a:p>
            <a:pPr marL="400050" lvl="1" indent="0">
              <a:buNone/>
            </a:pPr>
            <a:r>
              <a:rPr lang="en-US" altLang="zh-CN" sz="2000" dirty="0">
                <a:solidFill>
                  <a:srgbClr val="000000"/>
                </a:solidFill>
                <a:latin typeface="Consolas"/>
              </a:rPr>
              <a:t>}</a:t>
            </a:r>
            <a:endParaRPr lang="zh-CN" altLang="en-US" sz="20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26</a:t>
            </a:fld>
            <a:endParaRPr lang="en-US" altLang="zh-CN"/>
          </a:p>
        </p:txBody>
      </p:sp>
    </p:spTree>
    <p:extLst>
      <p:ext uri="{BB962C8B-B14F-4D97-AF65-F5344CB8AC3E}">
        <p14:creationId xmlns:p14="http://schemas.microsoft.com/office/powerpoint/2010/main" val="2716575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15" dur="500"/>
                                        <p:tgtEl>
                                          <p:spTgt spid="3">
                                            <p:txEl>
                                              <p:pRg st="11" end="1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533400" y="1268760"/>
            <a:ext cx="8071048" cy="409947"/>
          </a:xfrm>
        </p:spPr>
        <p:txBody>
          <a:bodyPr/>
          <a:lstStyle/>
          <a:p>
            <a:r>
              <a:rPr lang="zh-CN" altLang="en-US" dirty="0"/>
              <a:t>一块堆内存可以同时被多个对象名所同时指向。</a:t>
            </a:r>
            <a:endParaRPr lang="en-US" altLang="zh-CN"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27</a:t>
            </a:fld>
            <a:endParaRPr lang="en-US" altLang="zh-CN"/>
          </a:p>
        </p:txBody>
      </p:sp>
      <p:sp>
        <p:nvSpPr>
          <p:cNvPr id="7" name="TextBox 6"/>
          <p:cNvSpPr txBox="1"/>
          <p:nvPr/>
        </p:nvSpPr>
        <p:spPr>
          <a:xfrm>
            <a:off x="924744" y="1860961"/>
            <a:ext cx="2135088" cy="615553"/>
          </a:xfrm>
          <a:prstGeom prst="rect">
            <a:avLst/>
          </a:prstGeom>
          <a:noFill/>
        </p:spPr>
        <p:txBody>
          <a:bodyPr wrap="square" rtlCol="0">
            <a:spAutoFit/>
          </a:bodyPr>
          <a:lstStyle/>
          <a:p>
            <a:pPr>
              <a:lnSpc>
                <a:spcPts val="1500"/>
              </a:lnSpc>
            </a:pPr>
            <a:r>
              <a:rPr lang="en-US" altLang="zh-CN" sz="1800" b="0" dirty="0">
                <a:solidFill>
                  <a:srgbClr val="0000FF"/>
                </a:solidFill>
                <a:latin typeface="华文细黑" pitchFamily="2" charset="-122"/>
                <a:ea typeface="华文细黑" pitchFamily="2" charset="-122"/>
              </a:rPr>
              <a:t>Person per1 = null</a:t>
            </a:r>
          </a:p>
          <a:p>
            <a:pPr>
              <a:lnSpc>
                <a:spcPts val="1500"/>
              </a:lnSpc>
            </a:pPr>
            <a:r>
              <a:rPr lang="en-US" altLang="zh-CN" sz="1800" b="0" dirty="0">
                <a:solidFill>
                  <a:srgbClr val="0000FF"/>
                </a:solidFill>
                <a:latin typeface="华文细黑" pitchFamily="2" charset="-122"/>
                <a:ea typeface="华文细黑" pitchFamily="2" charset="-122"/>
              </a:rPr>
              <a:t>Person per2 = null</a:t>
            </a:r>
            <a:endParaRPr lang="zh-CN" altLang="en-US" sz="1800" b="0" dirty="0">
              <a:solidFill>
                <a:srgbClr val="0000FF"/>
              </a:solidFill>
              <a:latin typeface="华文细黑" pitchFamily="2" charset="-122"/>
              <a:ea typeface="华文细黑" pitchFamily="2" charset="-122"/>
            </a:endParaRPr>
          </a:p>
        </p:txBody>
      </p:sp>
      <p:sp>
        <p:nvSpPr>
          <p:cNvPr id="8" name="TextBox 7"/>
          <p:cNvSpPr txBox="1"/>
          <p:nvPr/>
        </p:nvSpPr>
        <p:spPr>
          <a:xfrm>
            <a:off x="4788024" y="1839014"/>
            <a:ext cx="3152328" cy="615553"/>
          </a:xfrm>
          <a:prstGeom prst="rect">
            <a:avLst/>
          </a:prstGeom>
          <a:noFill/>
        </p:spPr>
        <p:txBody>
          <a:bodyPr wrap="square" rtlCol="0">
            <a:spAutoFit/>
          </a:bodyPr>
          <a:lstStyle>
            <a:defPPr>
              <a:defRPr lang="zh-CN"/>
            </a:defPPr>
            <a:lvl1pPr>
              <a:lnSpc>
                <a:spcPts val="1500"/>
              </a:lnSpc>
              <a:defRPr sz="2000">
                <a:solidFill>
                  <a:srgbClr val="0000FF"/>
                </a:solidFill>
                <a:latin typeface="华文细黑" pitchFamily="2" charset="-122"/>
                <a:ea typeface="华文细黑" pitchFamily="2" charset="-122"/>
              </a:defRPr>
            </a:lvl1pPr>
          </a:lstStyle>
          <a:p>
            <a:r>
              <a:rPr lang="en-US" altLang="zh-CN" sz="1800" b="0" dirty="0"/>
              <a:t>per1= new Person()</a:t>
            </a:r>
          </a:p>
          <a:p>
            <a:endParaRPr lang="en-US" altLang="zh-CN" sz="1800" b="0" dirty="0"/>
          </a:p>
        </p:txBody>
      </p:sp>
      <p:sp>
        <p:nvSpPr>
          <p:cNvPr id="9" name="TextBox 8"/>
          <p:cNvSpPr txBox="1"/>
          <p:nvPr/>
        </p:nvSpPr>
        <p:spPr>
          <a:xfrm>
            <a:off x="924744" y="2463659"/>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10" name="TextBox 9"/>
          <p:cNvSpPr txBox="1"/>
          <p:nvPr/>
        </p:nvSpPr>
        <p:spPr>
          <a:xfrm>
            <a:off x="2915816" y="2464744"/>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11" name="TextBox 10"/>
          <p:cNvSpPr txBox="1"/>
          <p:nvPr/>
        </p:nvSpPr>
        <p:spPr>
          <a:xfrm>
            <a:off x="924744" y="2834383"/>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13" name="TextBox 12"/>
          <p:cNvSpPr txBox="1"/>
          <p:nvPr/>
        </p:nvSpPr>
        <p:spPr>
          <a:xfrm>
            <a:off x="4991472" y="2476514"/>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14" name="TextBox 13"/>
          <p:cNvSpPr txBox="1"/>
          <p:nvPr/>
        </p:nvSpPr>
        <p:spPr>
          <a:xfrm>
            <a:off x="6982544" y="2468074"/>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15" name="TextBox 14"/>
          <p:cNvSpPr txBox="1"/>
          <p:nvPr/>
        </p:nvSpPr>
        <p:spPr>
          <a:xfrm>
            <a:off x="4991472" y="2847098"/>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16" name="TextBox 15"/>
          <p:cNvSpPr txBox="1"/>
          <p:nvPr/>
        </p:nvSpPr>
        <p:spPr>
          <a:xfrm>
            <a:off x="6982544" y="2831632"/>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name=null;</a:t>
            </a:r>
          </a:p>
          <a:p>
            <a:pPr algn="l"/>
            <a:r>
              <a:rPr lang="en-US" altLang="zh-CN" sz="1200" dirty="0">
                <a:solidFill>
                  <a:srgbClr val="0000FF"/>
                </a:solidFill>
                <a:latin typeface="华文细黑" pitchFamily="2" charset="-122"/>
                <a:ea typeface="华文细黑" pitchFamily="2" charset="-122"/>
              </a:rPr>
              <a:t>age=0</a:t>
            </a:r>
            <a:r>
              <a:rPr lang="zh-CN" altLang="en-US" sz="1200" dirty="0">
                <a:solidFill>
                  <a:srgbClr val="0000FF"/>
                </a:solidFill>
                <a:latin typeface="华文细黑" pitchFamily="2" charset="-122"/>
                <a:ea typeface="华文细黑" pitchFamily="2" charset="-122"/>
              </a:rPr>
              <a:t>；</a:t>
            </a:r>
          </a:p>
        </p:txBody>
      </p:sp>
      <p:sp>
        <p:nvSpPr>
          <p:cNvPr id="17" name="TextBox 16"/>
          <p:cNvSpPr txBox="1"/>
          <p:nvPr/>
        </p:nvSpPr>
        <p:spPr>
          <a:xfrm>
            <a:off x="924744" y="3789040"/>
            <a:ext cx="2406802" cy="290016"/>
          </a:xfrm>
          <a:prstGeom prst="rect">
            <a:avLst/>
          </a:prstGeom>
          <a:noFill/>
        </p:spPr>
        <p:txBody>
          <a:bodyPr wrap="square" rtlCol="0">
            <a:spAutoFit/>
          </a:bodyPr>
          <a:lstStyle>
            <a:defPPr>
              <a:defRPr lang="zh-CN"/>
            </a:defPPr>
            <a:lvl1pPr>
              <a:lnSpc>
                <a:spcPts val="1500"/>
              </a:lnSpc>
              <a:defRPr sz="2000">
                <a:solidFill>
                  <a:srgbClr val="0000FF"/>
                </a:solidFill>
                <a:latin typeface="华文细黑" pitchFamily="2" charset="-122"/>
                <a:ea typeface="华文细黑" pitchFamily="2" charset="-122"/>
              </a:defRPr>
            </a:lvl1pPr>
          </a:lstStyle>
          <a:p>
            <a:pPr algn="l"/>
            <a:r>
              <a:rPr lang="en-US" altLang="zh-CN" sz="1800" b="0" dirty="0"/>
              <a:t>Per2=per1</a:t>
            </a:r>
            <a:endParaRPr lang="zh-CN" altLang="en-US" sz="1800" b="0" dirty="0"/>
          </a:p>
        </p:txBody>
      </p:sp>
      <p:sp>
        <p:nvSpPr>
          <p:cNvPr id="18" name="TextBox 17"/>
          <p:cNvSpPr txBox="1"/>
          <p:nvPr/>
        </p:nvSpPr>
        <p:spPr>
          <a:xfrm>
            <a:off x="924744" y="4473633"/>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19" name="TextBox 18"/>
          <p:cNvSpPr txBox="1"/>
          <p:nvPr/>
        </p:nvSpPr>
        <p:spPr>
          <a:xfrm>
            <a:off x="2915816" y="4473633"/>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20" name="TextBox 19"/>
          <p:cNvSpPr txBox="1"/>
          <p:nvPr/>
        </p:nvSpPr>
        <p:spPr>
          <a:xfrm>
            <a:off x="924744" y="4845168"/>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21" name="TextBox 20"/>
          <p:cNvSpPr txBox="1"/>
          <p:nvPr/>
        </p:nvSpPr>
        <p:spPr>
          <a:xfrm>
            <a:off x="2915816" y="4840817"/>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name=null;</a:t>
            </a:r>
          </a:p>
          <a:p>
            <a:pPr algn="l"/>
            <a:r>
              <a:rPr lang="en-US" altLang="zh-CN" sz="1200" dirty="0">
                <a:solidFill>
                  <a:srgbClr val="0000FF"/>
                </a:solidFill>
                <a:latin typeface="华文细黑" pitchFamily="2" charset="-122"/>
                <a:ea typeface="华文细黑" pitchFamily="2" charset="-122"/>
              </a:rPr>
              <a:t>age=0</a:t>
            </a:r>
            <a:r>
              <a:rPr lang="zh-CN" altLang="en-US" sz="1200" dirty="0">
                <a:solidFill>
                  <a:srgbClr val="0000FF"/>
                </a:solidFill>
                <a:latin typeface="华文细黑" pitchFamily="2" charset="-122"/>
                <a:ea typeface="华文细黑" pitchFamily="2" charset="-122"/>
              </a:rPr>
              <a:t>；</a:t>
            </a:r>
          </a:p>
        </p:txBody>
      </p:sp>
      <p:cxnSp>
        <p:nvCxnSpPr>
          <p:cNvPr id="28" name="直接箭头连接符 27"/>
          <p:cNvCxnSpPr>
            <a:stCxn id="11" idx="3"/>
          </p:cNvCxnSpPr>
          <p:nvPr/>
        </p:nvCxnSpPr>
        <p:spPr bwMode="auto">
          <a:xfrm>
            <a:off x="2051720" y="3019049"/>
            <a:ext cx="504056" cy="15389"/>
          </a:xfrm>
          <a:prstGeom prst="straightConnector1">
            <a:avLst/>
          </a:prstGeom>
          <a:noFill/>
          <a:ln w="41275" cap="flat" cmpd="sng" algn="ctr">
            <a:solidFill>
              <a:srgbClr val="0000FF"/>
            </a:solidFill>
            <a:prstDash val="solid"/>
            <a:round/>
            <a:headEnd type="none" w="med" len="med"/>
            <a:tailEnd type="arrow"/>
          </a:ln>
          <a:effectLst/>
        </p:spPr>
      </p:cxnSp>
      <p:sp>
        <p:nvSpPr>
          <p:cNvPr id="30" name="矩形 29"/>
          <p:cNvSpPr/>
          <p:nvPr/>
        </p:nvSpPr>
        <p:spPr>
          <a:xfrm>
            <a:off x="2071757" y="2617649"/>
            <a:ext cx="559769" cy="369332"/>
          </a:xfrm>
          <a:prstGeom prst="rect">
            <a:avLst/>
          </a:prstGeom>
        </p:spPr>
        <p:txBody>
          <a:bodyPr wrap="none">
            <a:spAutoFit/>
          </a:bodyPr>
          <a:lstStyle/>
          <a:p>
            <a:pPr lvl="0"/>
            <a:r>
              <a:rPr lang="en-US" altLang="zh-CN" sz="1800" dirty="0">
                <a:solidFill>
                  <a:srgbClr val="0000FF"/>
                </a:solidFill>
                <a:latin typeface="华文细黑" pitchFamily="2" charset="-122"/>
                <a:ea typeface="华文细黑" pitchFamily="2" charset="-122"/>
              </a:rPr>
              <a:t>null</a:t>
            </a:r>
            <a:endParaRPr lang="zh-CN" altLang="en-US" sz="1800" dirty="0">
              <a:solidFill>
                <a:srgbClr val="0000FF"/>
              </a:solidFill>
              <a:latin typeface="华文细黑" pitchFamily="2" charset="-122"/>
              <a:ea typeface="华文细黑" pitchFamily="2" charset="-122"/>
            </a:endParaRPr>
          </a:p>
        </p:txBody>
      </p:sp>
      <p:cxnSp>
        <p:nvCxnSpPr>
          <p:cNvPr id="31" name="直接箭头连接符 30"/>
          <p:cNvCxnSpPr/>
          <p:nvPr/>
        </p:nvCxnSpPr>
        <p:spPr bwMode="auto">
          <a:xfrm>
            <a:off x="6190456" y="3050407"/>
            <a:ext cx="757808" cy="0"/>
          </a:xfrm>
          <a:prstGeom prst="straightConnector1">
            <a:avLst/>
          </a:prstGeom>
          <a:noFill/>
          <a:ln w="41275" cap="flat" cmpd="sng" algn="ctr">
            <a:solidFill>
              <a:srgbClr val="0000FF"/>
            </a:solidFill>
            <a:prstDash val="solid"/>
            <a:round/>
            <a:headEnd type="none" w="med" len="med"/>
            <a:tailEnd type="arrow"/>
          </a:ln>
          <a:effectLst/>
        </p:spPr>
      </p:cxnSp>
      <p:cxnSp>
        <p:nvCxnSpPr>
          <p:cNvPr id="35" name="直接箭头连接符 34"/>
          <p:cNvCxnSpPr/>
          <p:nvPr/>
        </p:nvCxnSpPr>
        <p:spPr bwMode="auto">
          <a:xfrm>
            <a:off x="2107493" y="4959821"/>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29" name="TextBox 28"/>
          <p:cNvSpPr txBox="1"/>
          <p:nvPr/>
        </p:nvSpPr>
        <p:spPr>
          <a:xfrm>
            <a:off x="924744" y="3203948"/>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cxnSp>
        <p:nvCxnSpPr>
          <p:cNvPr id="32" name="直接箭头连接符 31"/>
          <p:cNvCxnSpPr/>
          <p:nvPr/>
        </p:nvCxnSpPr>
        <p:spPr bwMode="auto">
          <a:xfrm>
            <a:off x="2051720" y="3494324"/>
            <a:ext cx="504056" cy="0"/>
          </a:xfrm>
          <a:prstGeom prst="straightConnector1">
            <a:avLst/>
          </a:prstGeom>
          <a:noFill/>
          <a:ln w="41275" cap="flat" cmpd="sng" algn="ctr">
            <a:solidFill>
              <a:srgbClr val="0000FF"/>
            </a:solidFill>
            <a:prstDash val="solid"/>
            <a:round/>
            <a:headEnd type="none" w="med" len="med"/>
            <a:tailEnd type="arrow"/>
          </a:ln>
          <a:effectLst/>
        </p:spPr>
      </p:cxnSp>
      <p:sp>
        <p:nvSpPr>
          <p:cNvPr id="33" name="矩形 32"/>
          <p:cNvSpPr/>
          <p:nvPr/>
        </p:nvSpPr>
        <p:spPr>
          <a:xfrm>
            <a:off x="2071757" y="3106881"/>
            <a:ext cx="559769" cy="369332"/>
          </a:xfrm>
          <a:prstGeom prst="rect">
            <a:avLst/>
          </a:prstGeom>
        </p:spPr>
        <p:txBody>
          <a:bodyPr wrap="none">
            <a:spAutoFit/>
          </a:bodyPr>
          <a:lstStyle/>
          <a:p>
            <a:pPr lvl="0"/>
            <a:r>
              <a:rPr lang="en-US" altLang="zh-CN" sz="1800" dirty="0">
                <a:solidFill>
                  <a:srgbClr val="0000FF"/>
                </a:solidFill>
                <a:latin typeface="华文细黑" pitchFamily="2" charset="-122"/>
                <a:ea typeface="华文细黑" pitchFamily="2" charset="-122"/>
              </a:rPr>
              <a:t>null</a:t>
            </a:r>
            <a:endParaRPr lang="zh-CN" altLang="en-US" sz="1800" dirty="0">
              <a:solidFill>
                <a:srgbClr val="0000FF"/>
              </a:solidFill>
              <a:latin typeface="华文细黑" pitchFamily="2" charset="-122"/>
              <a:ea typeface="华文细黑" pitchFamily="2" charset="-122"/>
            </a:endParaRPr>
          </a:p>
        </p:txBody>
      </p:sp>
      <p:sp>
        <p:nvSpPr>
          <p:cNvPr id="34" name="TextBox 33"/>
          <p:cNvSpPr txBox="1"/>
          <p:nvPr/>
        </p:nvSpPr>
        <p:spPr>
          <a:xfrm>
            <a:off x="4991472" y="3215852"/>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cxnSp>
        <p:nvCxnSpPr>
          <p:cNvPr id="38" name="直接箭头连接符 37"/>
          <p:cNvCxnSpPr/>
          <p:nvPr/>
        </p:nvCxnSpPr>
        <p:spPr bwMode="auto">
          <a:xfrm>
            <a:off x="6190456" y="3487788"/>
            <a:ext cx="469776" cy="6536"/>
          </a:xfrm>
          <a:prstGeom prst="straightConnector1">
            <a:avLst/>
          </a:prstGeom>
          <a:noFill/>
          <a:ln w="41275" cap="flat" cmpd="sng" algn="ctr">
            <a:solidFill>
              <a:srgbClr val="0000FF"/>
            </a:solidFill>
            <a:prstDash val="solid"/>
            <a:round/>
            <a:headEnd type="none" w="med" len="med"/>
            <a:tailEnd type="arrow"/>
          </a:ln>
          <a:effectLst/>
        </p:spPr>
      </p:cxnSp>
      <p:sp>
        <p:nvSpPr>
          <p:cNvPr id="40" name="TextBox 39"/>
          <p:cNvSpPr txBox="1"/>
          <p:nvPr/>
        </p:nvSpPr>
        <p:spPr>
          <a:xfrm>
            <a:off x="924744" y="5214500"/>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cxnSp>
        <p:nvCxnSpPr>
          <p:cNvPr id="42" name="直接箭头连接符 41"/>
          <p:cNvCxnSpPr/>
          <p:nvPr/>
        </p:nvCxnSpPr>
        <p:spPr bwMode="auto">
          <a:xfrm flipV="1">
            <a:off x="2128145" y="5141702"/>
            <a:ext cx="757808" cy="278771"/>
          </a:xfrm>
          <a:prstGeom prst="straightConnector1">
            <a:avLst/>
          </a:prstGeom>
          <a:noFill/>
          <a:ln w="41275" cap="flat" cmpd="sng" algn="ctr">
            <a:solidFill>
              <a:srgbClr val="0000FF"/>
            </a:solidFill>
            <a:prstDash val="solid"/>
            <a:round/>
            <a:headEnd type="none" w="med" len="med"/>
            <a:tailEnd type="arrow"/>
          </a:ln>
          <a:effectLst/>
        </p:spPr>
      </p:cxnSp>
      <p:sp>
        <p:nvSpPr>
          <p:cNvPr id="43" name="TextBox 42"/>
          <p:cNvSpPr txBox="1"/>
          <p:nvPr/>
        </p:nvSpPr>
        <p:spPr>
          <a:xfrm>
            <a:off x="4991472" y="3810347"/>
            <a:ext cx="2406802" cy="615553"/>
          </a:xfrm>
          <a:prstGeom prst="rect">
            <a:avLst/>
          </a:prstGeom>
          <a:noFill/>
        </p:spPr>
        <p:txBody>
          <a:bodyPr wrap="square" rtlCol="0">
            <a:spAutoFit/>
          </a:bodyPr>
          <a:lstStyle>
            <a:defPPr>
              <a:defRPr lang="zh-CN"/>
            </a:defPPr>
            <a:lvl1pPr>
              <a:lnSpc>
                <a:spcPts val="1500"/>
              </a:lnSpc>
              <a:defRPr sz="2000">
                <a:solidFill>
                  <a:srgbClr val="0000FF"/>
                </a:solidFill>
                <a:latin typeface="华文细黑" pitchFamily="2" charset="-122"/>
                <a:ea typeface="华文细黑" pitchFamily="2" charset="-122"/>
              </a:defRPr>
            </a:lvl1pPr>
          </a:lstStyle>
          <a:p>
            <a:pPr algn="l"/>
            <a:r>
              <a:rPr lang="en-US" altLang="zh-CN" sz="1800" b="0" dirty="0"/>
              <a:t>per1 .name=“</a:t>
            </a:r>
            <a:r>
              <a:rPr lang="zh-CN" altLang="en-US" sz="1800" b="0" dirty="0"/>
              <a:t>张三</a:t>
            </a:r>
            <a:r>
              <a:rPr lang="en-US" altLang="zh-CN" sz="1800" b="0" dirty="0"/>
              <a:t>”</a:t>
            </a:r>
          </a:p>
          <a:p>
            <a:pPr algn="l"/>
            <a:r>
              <a:rPr lang="en-US" altLang="zh-CN" sz="1800" b="0" dirty="0"/>
              <a:t>per2 .age=20</a:t>
            </a:r>
            <a:endParaRPr lang="zh-CN" altLang="en-US" sz="1800" b="0" dirty="0"/>
          </a:p>
        </p:txBody>
      </p:sp>
      <p:sp>
        <p:nvSpPr>
          <p:cNvPr id="44" name="TextBox 43"/>
          <p:cNvSpPr txBox="1"/>
          <p:nvPr/>
        </p:nvSpPr>
        <p:spPr>
          <a:xfrm>
            <a:off x="4991472" y="4494940"/>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45" name="TextBox 44"/>
          <p:cNvSpPr txBox="1"/>
          <p:nvPr/>
        </p:nvSpPr>
        <p:spPr>
          <a:xfrm>
            <a:off x="6982544" y="4494940"/>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46" name="TextBox 45"/>
          <p:cNvSpPr txBox="1"/>
          <p:nvPr/>
        </p:nvSpPr>
        <p:spPr>
          <a:xfrm>
            <a:off x="4991472" y="4866475"/>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47" name="TextBox 46"/>
          <p:cNvSpPr txBox="1"/>
          <p:nvPr/>
        </p:nvSpPr>
        <p:spPr>
          <a:xfrm>
            <a:off x="6982544" y="4862124"/>
            <a:ext cx="1440160" cy="553998"/>
          </a:xfrm>
          <a:prstGeom prst="rect">
            <a:avLst/>
          </a:prstGeom>
          <a:noFill/>
          <a:ln>
            <a:solidFill>
              <a:srgbClr val="0000FF"/>
            </a:solidFill>
          </a:ln>
        </p:spPr>
        <p:txBody>
          <a:bodyPr wrap="square" rtlCol="0">
            <a:spAutoFit/>
          </a:bodyPr>
          <a:lstStyle/>
          <a:p>
            <a:pPr algn="l"/>
            <a:r>
              <a:rPr lang="en-US" altLang="zh-CN" sz="1200" dirty="0">
                <a:solidFill>
                  <a:srgbClr val="FF0000"/>
                </a:solidFill>
                <a:latin typeface="华文细黑" pitchFamily="2" charset="-122"/>
                <a:ea typeface="华文细黑" pitchFamily="2" charset="-122"/>
              </a:rPr>
              <a:t>name=“</a:t>
            </a:r>
            <a:r>
              <a:rPr lang="zh-CN" altLang="en-US" sz="1200" dirty="0">
                <a:solidFill>
                  <a:srgbClr val="FF0000"/>
                </a:solidFill>
                <a:latin typeface="华文细黑" pitchFamily="2" charset="-122"/>
                <a:ea typeface="华文细黑" pitchFamily="2" charset="-122"/>
              </a:rPr>
              <a:t>张三</a:t>
            </a:r>
            <a:r>
              <a:rPr lang="en-US" altLang="zh-CN" sz="1200" dirty="0">
                <a:solidFill>
                  <a:srgbClr val="FF0000"/>
                </a:solidFill>
                <a:latin typeface="华文细黑" pitchFamily="2" charset="-122"/>
                <a:ea typeface="华文细黑" pitchFamily="2" charset="-122"/>
              </a:rPr>
              <a:t>”;</a:t>
            </a:r>
          </a:p>
          <a:p>
            <a:pPr algn="l"/>
            <a:r>
              <a:rPr lang="en-US" altLang="zh-CN" sz="1200" dirty="0">
                <a:solidFill>
                  <a:srgbClr val="FF0000"/>
                </a:solidFill>
                <a:latin typeface="华文细黑" pitchFamily="2" charset="-122"/>
                <a:ea typeface="华文细黑" pitchFamily="2" charset="-122"/>
              </a:rPr>
              <a:t>age=20;</a:t>
            </a:r>
            <a:endParaRPr lang="zh-CN" altLang="en-US" sz="1200" dirty="0">
              <a:solidFill>
                <a:srgbClr val="FF0000"/>
              </a:solidFill>
              <a:latin typeface="华文细黑" pitchFamily="2" charset="-122"/>
              <a:ea typeface="华文细黑" pitchFamily="2" charset="-122"/>
            </a:endParaRPr>
          </a:p>
        </p:txBody>
      </p:sp>
      <p:cxnSp>
        <p:nvCxnSpPr>
          <p:cNvPr id="48" name="直接箭头连接符 47"/>
          <p:cNvCxnSpPr/>
          <p:nvPr/>
        </p:nvCxnSpPr>
        <p:spPr bwMode="auto">
          <a:xfrm>
            <a:off x="6174221" y="5031829"/>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49" name="TextBox 48"/>
          <p:cNvSpPr txBox="1"/>
          <p:nvPr/>
        </p:nvSpPr>
        <p:spPr>
          <a:xfrm>
            <a:off x="4991472" y="5235807"/>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cxnSp>
        <p:nvCxnSpPr>
          <p:cNvPr id="51" name="直接箭头连接符 50"/>
          <p:cNvCxnSpPr/>
          <p:nvPr/>
        </p:nvCxnSpPr>
        <p:spPr bwMode="auto">
          <a:xfrm flipV="1">
            <a:off x="6174221" y="5175845"/>
            <a:ext cx="757808" cy="300078"/>
          </a:xfrm>
          <a:prstGeom prst="straightConnector1">
            <a:avLst/>
          </a:prstGeom>
          <a:noFill/>
          <a:ln w="41275" cap="flat" cmpd="sng" algn="ctr">
            <a:solidFill>
              <a:srgbClr val="0000FF"/>
            </a:solidFill>
            <a:prstDash val="solid"/>
            <a:round/>
            <a:headEnd type="none" w="med" len="med"/>
            <a:tailEnd type="arrow"/>
          </a:ln>
          <a:effectLst/>
        </p:spPr>
      </p:cxnSp>
      <p:sp>
        <p:nvSpPr>
          <p:cNvPr id="52" name="矩形 51"/>
          <p:cNvSpPr/>
          <p:nvPr/>
        </p:nvSpPr>
        <p:spPr>
          <a:xfrm>
            <a:off x="6213740" y="3124992"/>
            <a:ext cx="559769" cy="369332"/>
          </a:xfrm>
          <a:prstGeom prst="rect">
            <a:avLst/>
          </a:prstGeom>
        </p:spPr>
        <p:txBody>
          <a:bodyPr wrap="none">
            <a:spAutoFit/>
          </a:bodyPr>
          <a:lstStyle/>
          <a:p>
            <a:pPr lvl="0"/>
            <a:r>
              <a:rPr lang="en-US" altLang="zh-CN" sz="1800" dirty="0">
                <a:solidFill>
                  <a:srgbClr val="0000FF"/>
                </a:solidFill>
                <a:latin typeface="华文细黑" pitchFamily="2" charset="-122"/>
                <a:ea typeface="华文细黑" pitchFamily="2" charset="-122"/>
              </a:rPr>
              <a:t>null</a:t>
            </a:r>
            <a:endParaRPr lang="zh-CN" altLang="en-US" sz="1800" dirty="0">
              <a:solidFill>
                <a:srgbClr val="0000FF"/>
              </a:solidFill>
              <a:latin typeface="华文细黑" pitchFamily="2" charset="-122"/>
              <a:ea typeface="华文细黑" pitchFamily="2" charset="-122"/>
            </a:endParaRPr>
          </a:p>
        </p:txBody>
      </p:sp>
      <p:sp>
        <p:nvSpPr>
          <p:cNvPr id="53" name="内容占位符 2"/>
          <p:cNvSpPr txBox="1">
            <a:spLocks/>
          </p:cNvSpPr>
          <p:nvPr/>
        </p:nvSpPr>
        <p:spPr bwMode="auto">
          <a:xfrm>
            <a:off x="671016" y="5805264"/>
            <a:ext cx="77724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华文细黑" pitchFamily="2" charset="-122"/>
                <a:ea typeface="华文细黑" pitchFamily="2" charset="-122"/>
              </a:defRPr>
            </a:lvl2pPr>
            <a:lvl3pPr marL="11430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3pPr>
            <a:lvl4pPr marL="16002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华文细黑" pitchFamily="2" charset="-122"/>
                <a:ea typeface="华文细黑" pitchFamily="2" charset="-122"/>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r>
              <a:rPr lang="zh-CN" altLang="en-US" sz="2400" b="0" dirty="0">
                <a:solidFill>
                  <a:srgbClr val="0000FF"/>
                </a:solidFill>
              </a:rPr>
              <a:t>对象的引用传递，就是使用内存表示出关系。引用传递的操作的核心就是内存地址的传递</a:t>
            </a:r>
            <a:endParaRPr lang="en-US" altLang="zh-CN" sz="2400" b="0" dirty="0">
              <a:solidFill>
                <a:srgbClr val="0000FF"/>
              </a:solidFill>
            </a:endParaRPr>
          </a:p>
        </p:txBody>
      </p:sp>
    </p:spTree>
    <p:extLst>
      <p:ext uri="{BB962C8B-B14F-4D97-AF65-F5344CB8AC3E}">
        <p14:creationId xmlns:p14="http://schemas.microsoft.com/office/powerpoint/2010/main" val="397399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randombar(horizontal)">
                                      <p:cBhvr>
                                        <p:cTn id="21" dur="500"/>
                                        <p:tgtEl>
                                          <p:spTgt spid="2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randombar(horizontal)">
                                      <p:cBhvr>
                                        <p:cTn id="24" dur="500"/>
                                        <p:tgtEl>
                                          <p:spTgt spid="3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randombar(horizontal)">
                                      <p:cBhvr>
                                        <p:cTn id="27" dur="500"/>
                                        <p:tgtEl>
                                          <p:spTgt spid="29"/>
                                        </p:tgtEl>
                                      </p:cBhvr>
                                    </p:animEffect>
                                  </p:childTnLst>
                                </p:cTn>
                              </p:par>
                              <p:par>
                                <p:cTn id="28" presetID="14" presetClass="entr" presetSubtype="1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randombar(horizontal)">
                                      <p:cBhvr>
                                        <p:cTn id="30" dur="500"/>
                                        <p:tgtEl>
                                          <p:spTgt spid="3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randombar(horizontal)">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randombar(horizont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randombar(horizontal)">
                                      <p:cBhvr>
                                        <p:cTn id="43" dur="500"/>
                                        <p:tgtEl>
                                          <p:spTgt spid="13"/>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randombar(horizontal)">
                                      <p:cBhvr>
                                        <p:cTn id="46" dur="500"/>
                                        <p:tgtEl>
                                          <p:spTgt spid="1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par>
                                <p:cTn id="53" presetID="14" presetClass="entr" presetSubtype="1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randombar(horizontal)">
                                      <p:cBhvr>
                                        <p:cTn id="58" dur="500"/>
                                        <p:tgtEl>
                                          <p:spTgt spid="34"/>
                                        </p:tgtEl>
                                      </p:cBhvr>
                                    </p:animEffect>
                                  </p:childTnLst>
                                </p:cTn>
                              </p:par>
                              <p:par>
                                <p:cTn id="59" presetID="14" presetClass="entr" presetSubtype="1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randombar(horizontal)">
                                      <p:cBhvr>
                                        <p:cTn id="61" dur="500"/>
                                        <p:tgtEl>
                                          <p:spTgt spid="38"/>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randombar(horizontal)">
                                      <p:cBhvr>
                                        <p:cTn id="64" dur="500"/>
                                        <p:tgtEl>
                                          <p:spTgt spid="52"/>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randombar(horizontal)">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randombar(horizontal)">
                                      <p:cBhvr>
                                        <p:cTn id="74" dur="500"/>
                                        <p:tgtEl>
                                          <p:spTgt spid="18"/>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randombar(horizontal)">
                                      <p:cBhvr>
                                        <p:cTn id="77" dur="500"/>
                                        <p:tgtEl>
                                          <p:spTgt spid="19"/>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randombar(horizontal)">
                                      <p:cBhvr>
                                        <p:cTn id="80" dur="500"/>
                                        <p:tgtEl>
                                          <p:spTgt spid="20"/>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randombar(horizontal)">
                                      <p:cBhvr>
                                        <p:cTn id="83" dur="500"/>
                                        <p:tgtEl>
                                          <p:spTgt spid="21"/>
                                        </p:tgtEl>
                                      </p:cBhvr>
                                    </p:animEffect>
                                  </p:childTnLst>
                                </p:cTn>
                              </p:par>
                              <p:par>
                                <p:cTn id="84" presetID="14" presetClass="entr" presetSubtype="10" fill="hold"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randombar(horizontal)">
                                      <p:cBhvr>
                                        <p:cTn id="86" dur="500"/>
                                        <p:tgtEl>
                                          <p:spTgt spid="35"/>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par>
                                <p:cTn id="90" presetID="14" presetClass="entr" presetSubtype="1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randombar(horizontal)">
                                      <p:cBhvr>
                                        <p:cTn id="92" dur="500"/>
                                        <p:tgtEl>
                                          <p:spTgt spid="42"/>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randombar(horizontal)">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randombar(horizontal)">
                                      <p:cBhvr>
                                        <p:cTn id="102" dur="500"/>
                                        <p:tgtEl>
                                          <p:spTgt spid="44"/>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randombar(horizontal)">
                                      <p:cBhvr>
                                        <p:cTn id="105" dur="500"/>
                                        <p:tgtEl>
                                          <p:spTgt spid="45"/>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randombar(horizontal)">
                                      <p:cBhvr>
                                        <p:cTn id="108" dur="500"/>
                                        <p:tgtEl>
                                          <p:spTgt spid="46"/>
                                        </p:tgtEl>
                                      </p:cBhvr>
                                    </p:animEffect>
                                  </p:childTnLst>
                                </p:cTn>
                              </p:par>
                              <p:par>
                                <p:cTn id="109" presetID="14" presetClass="entr" presetSubtype="10" fill="hold" grpId="0" nodeType="with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randombar(horizontal)">
                                      <p:cBhvr>
                                        <p:cTn id="111" dur="500"/>
                                        <p:tgtEl>
                                          <p:spTgt spid="47"/>
                                        </p:tgtEl>
                                      </p:cBhvr>
                                    </p:animEffect>
                                  </p:childTnLst>
                                </p:cTn>
                              </p:par>
                              <p:par>
                                <p:cTn id="112" presetID="14" presetClass="entr" presetSubtype="10" fill="hold"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randombar(horizontal)">
                                      <p:cBhvr>
                                        <p:cTn id="114" dur="500"/>
                                        <p:tgtEl>
                                          <p:spTgt spid="48"/>
                                        </p:tgtEl>
                                      </p:cBhvr>
                                    </p:animEffect>
                                  </p:childTnLst>
                                </p:cTn>
                              </p:par>
                              <p:par>
                                <p:cTn id="115" presetID="14" presetClass="entr" presetSubtype="1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randombar(horizontal)">
                                      <p:cBhvr>
                                        <p:cTn id="117" dur="500"/>
                                        <p:tgtEl>
                                          <p:spTgt spid="49"/>
                                        </p:tgtEl>
                                      </p:cBhvr>
                                    </p:animEffect>
                                  </p:childTnLst>
                                </p:cTn>
                              </p:par>
                              <p:par>
                                <p:cTn id="118" presetID="14" presetClass="entr" presetSubtype="10" fill="hold"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randombar(horizontal)">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ntr" presetSubtype="10" fill="hold" grpId="0" nodeType="clickEffect">
                                  <p:stCondLst>
                                    <p:cond delay="0"/>
                                  </p:stCondLst>
                                  <p:childTnLst>
                                    <p:set>
                                      <p:cBhvr>
                                        <p:cTn id="124" dur="1" fill="hold">
                                          <p:stCondLst>
                                            <p:cond delay="0"/>
                                          </p:stCondLst>
                                        </p:cTn>
                                        <p:tgtEl>
                                          <p:spTgt spid="53"/>
                                        </p:tgtEl>
                                        <p:attrNameLst>
                                          <p:attrName>style.visibility</p:attrName>
                                        </p:attrNameLst>
                                      </p:cBhvr>
                                      <p:to>
                                        <p:strVal val="visible"/>
                                      </p:to>
                                    </p:set>
                                    <p:animEffect transition="in" filter="randombar(horizontal)">
                                      <p:cBhvr>
                                        <p:cTn id="1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3" grpId="0" animBg="1"/>
      <p:bldP spid="14" grpId="0" animBg="1"/>
      <p:bldP spid="15" grpId="0" animBg="1"/>
      <p:bldP spid="16" grpId="0" animBg="1"/>
      <p:bldP spid="17" grpId="0"/>
      <p:bldP spid="18" grpId="0" animBg="1"/>
      <p:bldP spid="19" grpId="0" animBg="1"/>
      <p:bldP spid="20" grpId="0" animBg="1"/>
      <p:bldP spid="21" grpId="0" animBg="1"/>
      <p:bldP spid="30" grpId="0"/>
      <p:bldP spid="29" grpId="0" animBg="1"/>
      <p:bldP spid="33" grpId="0"/>
      <p:bldP spid="34" grpId="0" animBg="1"/>
      <p:bldP spid="40" grpId="0" animBg="1"/>
      <p:bldP spid="43" grpId="0"/>
      <p:bldP spid="44" grpId="0" animBg="1"/>
      <p:bldP spid="45" grpId="0" animBg="1"/>
      <p:bldP spid="46" grpId="0" animBg="1"/>
      <p:bldP spid="47" grpId="0" animBg="1"/>
      <p:bldP spid="49" grpId="0" animBg="1"/>
      <p:bldP spid="52" grpId="0"/>
      <p:bldP spid="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533400" y="1600200"/>
            <a:ext cx="7772400" cy="4853136"/>
          </a:xfrm>
        </p:spPr>
        <p:txBody>
          <a:bodyPr/>
          <a:lstStyle/>
          <a:p>
            <a:r>
              <a:rPr lang="zh-CN" altLang="zh-CN" dirty="0"/>
              <a:t>使用引用传递的过程中也会存在一种问题</a:t>
            </a:r>
            <a:r>
              <a:rPr lang="zh-CN" altLang="en-US" dirty="0"/>
              <a:t>：</a:t>
            </a:r>
            <a:endParaRPr lang="en-US" altLang="zh-CN" dirty="0"/>
          </a:p>
          <a:p>
            <a:pPr marL="400050" lvl="1" indent="0">
              <a:buNone/>
            </a:pPr>
            <a:r>
              <a:rPr lang="en-US" altLang="zh-CN" sz="2000" b="1" dirty="0">
                <a:solidFill>
                  <a:srgbClr val="7F0055"/>
                </a:solidFill>
                <a:latin typeface="Consolas"/>
              </a:rPr>
              <a:t>public</a:t>
            </a:r>
            <a:r>
              <a:rPr lang="en-US" altLang="zh-CN" sz="2000" b="1" dirty="0">
                <a:solidFill>
                  <a:srgbClr val="000000"/>
                </a:solidFill>
                <a:latin typeface="Consolas"/>
              </a:rPr>
              <a:t> </a:t>
            </a:r>
            <a:r>
              <a:rPr lang="en-US" altLang="zh-CN" sz="2000" b="1" dirty="0">
                <a:solidFill>
                  <a:srgbClr val="7F0055"/>
                </a:solidFill>
                <a:latin typeface="Consolas"/>
              </a:rPr>
              <a:t>class</a:t>
            </a:r>
            <a:r>
              <a:rPr lang="en-US" altLang="zh-CN" sz="2000" b="1" dirty="0">
                <a:solidFill>
                  <a:srgbClr val="000000"/>
                </a:solidFill>
                <a:latin typeface="Consolas"/>
              </a:rPr>
              <a:t> OODemo05 {</a:t>
            </a:r>
          </a:p>
          <a:p>
            <a:pPr marL="400050" lvl="1" indent="0">
              <a:buNone/>
            </a:pPr>
            <a:r>
              <a:rPr lang="en-US" altLang="zh-CN" sz="2000" b="1" dirty="0">
                <a:solidFill>
                  <a:srgbClr val="7F0055"/>
                </a:solidFill>
                <a:latin typeface="Consolas"/>
              </a:rPr>
              <a:t>   public</a:t>
            </a:r>
            <a:r>
              <a:rPr lang="en-US" altLang="zh-CN" sz="2000" b="1" dirty="0">
                <a:solidFill>
                  <a:srgbClr val="000000"/>
                </a:solidFill>
                <a:latin typeface="Consolas"/>
              </a:rPr>
              <a:t> </a:t>
            </a:r>
            <a:r>
              <a:rPr lang="en-US" altLang="zh-CN" sz="2000" b="1" dirty="0">
                <a:solidFill>
                  <a:srgbClr val="7F0055"/>
                </a:solidFill>
                <a:latin typeface="Consolas"/>
              </a:rPr>
              <a:t>static</a:t>
            </a:r>
            <a:r>
              <a:rPr lang="en-US" altLang="zh-CN" sz="2000" b="1" dirty="0">
                <a:solidFill>
                  <a:srgbClr val="000000"/>
                </a:solidFill>
                <a:latin typeface="Consolas"/>
              </a:rPr>
              <a:t> </a:t>
            </a:r>
            <a:r>
              <a:rPr lang="en-US" altLang="zh-CN" sz="2000" b="1" dirty="0">
                <a:solidFill>
                  <a:srgbClr val="7F0055"/>
                </a:solidFill>
                <a:latin typeface="Consolas"/>
              </a:rPr>
              <a:t>void</a:t>
            </a:r>
            <a:r>
              <a:rPr lang="en-US" altLang="zh-CN" sz="2000" b="1" dirty="0">
                <a:solidFill>
                  <a:srgbClr val="000000"/>
                </a:solidFill>
                <a:latin typeface="Consolas"/>
              </a:rPr>
              <a:t> main(String </a:t>
            </a:r>
            <a:r>
              <a:rPr lang="en-US" altLang="zh-CN" sz="2000" b="1" dirty="0" err="1">
                <a:solidFill>
                  <a:srgbClr val="000000"/>
                </a:solidFill>
                <a:latin typeface="Consolas"/>
              </a:rPr>
              <a:t>args</a:t>
            </a:r>
            <a:r>
              <a:rPr lang="en-US" altLang="zh-CN" sz="2000" b="1" dirty="0">
                <a:solidFill>
                  <a:srgbClr val="000000"/>
                </a:solidFill>
                <a:latin typeface="Consolas"/>
              </a:rPr>
              <a:t>[]) {</a:t>
            </a:r>
          </a:p>
          <a:p>
            <a:pPr marL="400050" lvl="1" indent="0">
              <a:buNone/>
            </a:pPr>
            <a:r>
              <a:rPr lang="en-US" altLang="zh-CN" sz="2000" dirty="0">
                <a:solidFill>
                  <a:srgbClr val="000000"/>
                </a:solidFill>
                <a:latin typeface="Consolas"/>
              </a:rPr>
              <a:t>      Person per1 = </a:t>
            </a:r>
            <a:r>
              <a:rPr lang="en-US" altLang="zh-CN" sz="2000" b="1" dirty="0">
                <a:solidFill>
                  <a:srgbClr val="7F0055"/>
                </a:solidFill>
                <a:latin typeface="Consolas"/>
              </a:rPr>
              <a:t>new</a:t>
            </a:r>
            <a:r>
              <a:rPr lang="en-US" altLang="zh-CN" sz="2000" b="1" dirty="0">
                <a:solidFill>
                  <a:srgbClr val="000000"/>
                </a:solidFill>
                <a:latin typeface="Consolas"/>
              </a:rPr>
              <a:t> Person(); </a:t>
            </a:r>
            <a:r>
              <a:rPr lang="en-US" altLang="zh-CN" sz="2000" b="1" dirty="0">
                <a:solidFill>
                  <a:srgbClr val="3F7F5F"/>
                </a:solidFill>
                <a:latin typeface="Consolas"/>
              </a:rPr>
              <a:t>// </a:t>
            </a:r>
            <a:r>
              <a:rPr lang="zh-CN" altLang="en-US" sz="2000" b="1" dirty="0">
                <a:solidFill>
                  <a:srgbClr val="3F7F5F"/>
                </a:solidFill>
                <a:latin typeface="Consolas"/>
              </a:rPr>
              <a:t>实例化</a:t>
            </a:r>
          </a:p>
          <a:p>
            <a:pPr marL="400050" lvl="1" indent="0">
              <a:buNone/>
            </a:pPr>
            <a:r>
              <a:rPr lang="en-US" altLang="zh-CN" sz="2000" dirty="0">
                <a:solidFill>
                  <a:srgbClr val="000000"/>
                </a:solidFill>
                <a:latin typeface="Consolas"/>
              </a:rPr>
              <a:t>      Person per2 = </a:t>
            </a:r>
            <a:r>
              <a:rPr lang="en-US" altLang="zh-CN" sz="2000" b="1" dirty="0">
                <a:solidFill>
                  <a:srgbClr val="7F0055"/>
                </a:solidFill>
                <a:latin typeface="Consolas"/>
              </a:rPr>
              <a:t>new</a:t>
            </a:r>
            <a:r>
              <a:rPr lang="en-US" altLang="zh-CN" sz="2000" b="1" dirty="0">
                <a:solidFill>
                  <a:srgbClr val="000000"/>
                </a:solidFill>
                <a:latin typeface="Consolas"/>
              </a:rPr>
              <a:t> Person(); </a:t>
            </a:r>
            <a:r>
              <a:rPr lang="en-US" altLang="zh-CN" sz="2000" b="1" dirty="0">
                <a:solidFill>
                  <a:srgbClr val="3F7F5F"/>
                </a:solidFill>
                <a:latin typeface="Consolas"/>
              </a:rPr>
              <a:t>// </a:t>
            </a:r>
            <a:r>
              <a:rPr lang="zh-CN" altLang="en-US" sz="2000" b="1" dirty="0">
                <a:solidFill>
                  <a:srgbClr val="3F7F5F"/>
                </a:solidFill>
                <a:latin typeface="Consolas"/>
              </a:rPr>
              <a:t>实例化</a:t>
            </a:r>
          </a:p>
          <a:p>
            <a:pPr marL="400050" lvl="1" indent="0">
              <a:buNone/>
            </a:pPr>
            <a:r>
              <a:rPr lang="en-US" altLang="zh-CN" sz="2000" dirty="0">
                <a:solidFill>
                  <a:srgbClr val="000000"/>
                </a:solidFill>
                <a:latin typeface="Consolas"/>
              </a:rPr>
              <a:t>      per1.</a:t>
            </a:r>
            <a:r>
              <a:rPr lang="en-US" altLang="zh-CN" sz="2000" dirty="0">
                <a:solidFill>
                  <a:srgbClr val="0000C0"/>
                </a:solidFill>
                <a:latin typeface="Consolas"/>
              </a:rPr>
              <a:t>name</a:t>
            </a:r>
            <a:r>
              <a:rPr lang="en-US" altLang="zh-CN" sz="2000" dirty="0">
                <a:solidFill>
                  <a:srgbClr val="000000"/>
                </a:solidFill>
                <a:latin typeface="Consolas"/>
              </a:rPr>
              <a:t> = </a:t>
            </a:r>
            <a:r>
              <a:rPr lang="en-US" altLang="zh-CN" sz="2000" dirty="0">
                <a:solidFill>
                  <a:srgbClr val="2A00FF"/>
                </a:solidFill>
                <a:latin typeface="Consolas"/>
              </a:rPr>
              <a:t>"</a:t>
            </a:r>
            <a:r>
              <a:rPr lang="zh-CN" altLang="en-US" sz="2000" dirty="0">
                <a:solidFill>
                  <a:srgbClr val="2A00FF"/>
                </a:solidFill>
                <a:latin typeface="Consolas"/>
              </a:rPr>
              <a:t>张三</a:t>
            </a:r>
            <a:r>
              <a:rPr lang="en-US" altLang="zh-CN" sz="2000" dirty="0">
                <a:solidFill>
                  <a:srgbClr val="2A00FF"/>
                </a:solidFill>
                <a:latin typeface="Consolas"/>
              </a:rPr>
              <a:t>"</a:t>
            </a:r>
            <a:r>
              <a:rPr lang="en-US" altLang="zh-CN" sz="2000" dirty="0">
                <a:solidFill>
                  <a:srgbClr val="000000"/>
                </a:solidFill>
                <a:latin typeface="Consolas"/>
              </a:rPr>
              <a:t>;</a:t>
            </a:r>
          </a:p>
          <a:p>
            <a:pPr marL="400050" lvl="1" indent="0">
              <a:buNone/>
            </a:pPr>
            <a:r>
              <a:rPr lang="en-US" altLang="zh-CN" sz="2000" dirty="0">
                <a:solidFill>
                  <a:srgbClr val="000000"/>
                </a:solidFill>
                <a:latin typeface="Consolas"/>
              </a:rPr>
              <a:t>      per1.</a:t>
            </a:r>
            <a:r>
              <a:rPr lang="en-US" altLang="zh-CN" sz="2000" dirty="0">
                <a:solidFill>
                  <a:srgbClr val="0000C0"/>
                </a:solidFill>
                <a:latin typeface="Consolas"/>
              </a:rPr>
              <a:t>age</a:t>
            </a:r>
            <a:r>
              <a:rPr lang="en-US" altLang="zh-CN" sz="2000" dirty="0">
                <a:solidFill>
                  <a:srgbClr val="000000"/>
                </a:solidFill>
                <a:latin typeface="Consolas"/>
              </a:rPr>
              <a:t> = 30;</a:t>
            </a:r>
          </a:p>
          <a:p>
            <a:pPr marL="400050" lvl="1" indent="0">
              <a:buNone/>
            </a:pPr>
            <a:r>
              <a:rPr lang="en-US" altLang="zh-CN" sz="2000" dirty="0">
                <a:solidFill>
                  <a:srgbClr val="000000"/>
                </a:solidFill>
                <a:latin typeface="Consolas"/>
              </a:rPr>
              <a:t>      per2.</a:t>
            </a:r>
            <a:r>
              <a:rPr lang="en-US" altLang="zh-CN" sz="2000" dirty="0">
                <a:solidFill>
                  <a:srgbClr val="0000C0"/>
                </a:solidFill>
                <a:latin typeface="Consolas"/>
              </a:rPr>
              <a:t>name</a:t>
            </a:r>
            <a:r>
              <a:rPr lang="en-US" altLang="zh-CN" sz="2000" dirty="0">
                <a:solidFill>
                  <a:srgbClr val="000000"/>
                </a:solidFill>
                <a:latin typeface="Consolas"/>
              </a:rPr>
              <a:t> = </a:t>
            </a:r>
            <a:r>
              <a:rPr lang="en-US" altLang="zh-CN" sz="2000" dirty="0">
                <a:solidFill>
                  <a:srgbClr val="2A00FF"/>
                </a:solidFill>
                <a:latin typeface="Consolas"/>
              </a:rPr>
              <a:t>"</a:t>
            </a:r>
            <a:r>
              <a:rPr lang="zh-CN" altLang="en-US" sz="2000" dirty="0">
                <a:solidFill>
                  <a:srgbClr val="2A00FF"/>
                </a:solidFill>
                <a:latin typeface="Consolas"/>
              </a:rPr>
              <a:t>李四</a:t>
            </a:r>
            <a:r>
              <a:rPr lang="en-US" altLang="zh-CN" sz="2000" dirty="0">
                <a:solidFill>
                  <a:srgbClr val="2A00FF"/>
                </a:solidFill>
                <a:latin typeface="Consolas"/>
              </a:rPr>
              <a:t>"</a:t>
            </a:r>
            <a:r>
              <a:rPr lang="en-US" altLang="zh-CN" sz="2000" dirty="0">
                <a:solidFill>
                  <a:srgbClr val="000000"/>
                </a:solidFill>
                <a:latin typeface="Consolas"/>
              </a:rPr>
              <a:t>;</a:t>
            </a:r>
          </a:p>
          <a:p>
            <a:pPr marL="400050" lvl="1" indent="0">
              <a:buNone/>
            </a:pPr>
            <a:r>
              <a:rPr lang="en-US" altLang="zh-CN" sz="2000" dirty="0">
                <a:solidFill>
                  <a:srgbClr val="000000"/>
                </a:solidFill>
                <a:latin typeface="Consolas"/>
              </a:rPr>
              <a:t>      per2.</a:t>
            </a:r>
            <a:r>
              <a:rPr lang="en-US" altLang="zh-CN" sz="2000" dirty="0">
                <a:solidFill>
                  <a:srgbClr val="0000C0"/>
                </a:solidFill>
                <a:latin typeface="Consolas"/>
              </a:rPr>
              <a:t>age</a:t>
            </a:r>
            <a:r>
              <a:rPr lang="en-US" altLang="zh-CN" sz="2000" dirty="0">
                <a:solidFill>
                  <a:srgbClr val="000000"/>
                </a:solidFill>
                <a:latin typeface="Consolas"/>
              </a:rPr>
              <a:t> = 20;</a:t>
            </a:r>
          </a:p>
          <a:p>
            <a:pPr marL="400050" lvl="1" indent="0">
              <a:buNone/>
            </a:pPr>
            <a:r>
              <a:rPr lang="en-US" altLang="zh-CN" sz="2000" dirty="0">
                <a:solidFill>
                  <a:srgbClr val="000000"/>
                </a:solidFill>
                <a:latin typeface="Consolas"/>
              </a:rPr>
              <a:t>      per2 = per1;</a:t>
            </a:r>
          </a:p>
          <a:p>
            <a:pPr marL="400050" lvl="1" indent="0">
              <a:buNone/>
            </a:pPr>
            <a:r>
              <a:rPr lang="en-US" altLang="zh-CN" sz="2000" dirty="0">
                <a:solidFill>
                  <a:srgbClr val="000000"/>
                </a:solidFill>
                <a:latin typeface="Consolas"/>
              </a:rPr>
              <a:t>      per2.tell();</a:t>
            </a:r>
          </a:p>
          <a:p>
            <a:pPr marL="400050" lvl="1" indent="0">
              <a:buNone/>
            </a:pPr>
            <a:r>
              <a:rPr lang="en-US" altLang="zh-CN" sz="2000" dirty="0">
                <a:solidFill>
                  <a:srgbClr val="000000"/>
                </a:solidFill>
                <a:latin typeface="Consolas"/>
              </a:rPr>
              <a:t>   }</a:t>
            </a:r>
          </a:p>
          <a:p>
            <a:pPr marL="400050" lvl="1" indent="0">
              <a:buNone/>
            </a:pPr>
            <a:r>
              <a:rPr lang="en-US" altLang="zh-CN" sz="2000" dirty="0">
                <a:solidFill>
                  <a:srgbClr val="000000"/>
                </a:solidFill>
                <a:latin typeface="Consolas"/>
              </a:rPr>
              <a:t>}</a:t>
            </a:r>
            <a:endParaRPr lang="en-US" altLang="zh-CN" sz="20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28</a:t>
            </a:fld>
            <a:endParaRPr lang="en-US" altLang="zh-CN"/>
          </a:p>
        </p:txBody>
      </p:sp>
    </p:spTree>
    <p:extLst>
      <p:ext uri="{BB962C8B-B14F-4D97-AF65-F5344CB8AC3E}">
        <p14:creationId xmlns:p14="http://schemas.microsoft.com/office/powerpoint/2010/main" val="2917518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15" dur="500"/>
                                        <p:tgtEl>
                                          <p:spTgt spid="3">
                                            <p:txEl>
                                              <p:pRg st="12" end="1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3" dur="500"/>
                                        <p:tgtEl>
                                          <p:spTgt spid="3">
                                            <p:txEl>
                                              <p:pRg st="11" end="1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6" dur="500"/>
                                        <p:tgtEl>
                                          <p:spTgt spid="3">
                                            <p:txEl>
                                              <p:pRg st="5" end="5"/>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4" dur="500"/>
                                        <p:tgtEl>
                                          <p:spTgt spid="3">
                                            <p:txEl>
                                              <p:pRg st="7" end="7"/>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721296" y="5733256"/>
            <a:ext cx="7883152" cy="820688"/>
          </a:xfrm>
        </p:spPr>
        <p:txBody>
          <a:bodyPr/>
          <a:lstStyle/>
          <a:p>
            <a:r>
              <a:rPr lang="zh-CN" altLang="zh-CN" sz="2400" dirty="0"/>
              <a:t>某些空间成为了垃圾，在</a:t>
            </a:r>
            <a:r>
              <a:rPr lang="en-US" altLang="zh-CN" sz="2400" dirty="0"/>
              <a:t>Java</a:t>
            </a:r>
            <a:r>
              <a:rPr lang="zh-CN" altLang="zh-CN" sz="2400" dirty="0"/>
              <a:t>中使用垃圾收集器（</a:t>
            </a:r>
            <a:r>
              <a:rPr lang="en-US" altLang="zh-CN" sz="2400" dirty="0"/>
              <a:t>Garbage Collection</a:t>
            </a:r>
            <a:r>
              <a:rPr lang="zh-CN" altLang="zh-CN" sz="2400" dirty="0"/>
              <a:t>，</a:t>
            </a:r>
            <a:r>
              <a:rPr lang="en-US" altLang="zh-CN" sz="2400" dirty="0"/>
              <a:t>GC</a:t>
            </a:r>
            <a:r>
              <a:rPr lang="zh-CN" altLang="zh-CN" sz="2400" dirty="0"/>
              <a:t>）完成垃圾收集的操作</a:t>
            </a:r>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29</a:t>
            </a:fld>
            <a:endParaRPr lang="en-US" altLang="zh-CN"/>
          </a:p>
        </p:txBody>
      </p:sp>
      <p:sp>
        <p:nvSpPr>
          <p:cNvPr id="7" name="TextBox 6"/>
          <p:cNvSpPr txBox="1"/>
          <p:nvPr/>
        </p:nvSpPr>
        <p:spPr>
          <a:xfrm>
            <a:off x="924744" y="1434723"/>
            <a:ext cx="2135088" cy="615553"/>
          </a:xfrm>
          <a:prstGeom prst="rect">
            <a:avLst/>
          </a:prstGeom>
          <a:noFill/>
        </p:spPr>
        <p:txBody>
          <a:bodyPr wrap="square" rtlCol="0">
            <a:spAutoFit/>
          </a:bodyPr>
          <a:lstStyle/>
          <a:p>
            <a:pPr>
              <a:lnSpc>
                <a:spcPts val="1500"/>
              </a:lnSpc>
            </a:pPr>
            <a:r>
              <a:rPr lang="en-US" altLang="zh-CN" sz="1800" b="0" dirty="0">
                <a:solidFill>
                  <a:srgbClr val="0000FF"/>
                </a:solidFill>
                <a:latin typeface="华文细黑" pitchFamily="2" charset="-122"/>
                <a:ea typeface="华文细黑" pitchFamily="2" charset="-122"/>
              </a:rPr>
              <a:t>Person per1 = null</a:t>
            </a:r>
          </a:p>
          <a:p>
            <a:pPr>
              <a:lnSpc>
                <a:spcPts val="1500"/>
              </a:lnSpc>
            </a:pPr>
            <a:r>
              <a:rPr lang="en-US" altLang="zh-CN" sz="1800" b="0" dirty="0">
                <a:solidFill>
                  <a:srgbClr val="0000FF"/>
                </a:solidFill>
                <a:latin typeface="华文细黑" pitchFamily="2" charset="-122"/>
                <a:ea typeface="华文细黑" pitchFamily="2" charset="-122"/>
              </a:rPr>
              <a:t>Person per2 = null</a:t>
            </a:r>
            <a:endParaRPr lang="zh-CN" altLang="en-US" sz="1800" b="0" dirty="0">
              <a:solidFill>
                <a:srgbClr val="0000FF"/>
              </a:solidFill>
              <a:latin typeface="华文细黑" pitchFamily="2" charset="-122"/>
              <a:ea typeface="华文细黑" pitchFamily="2" charset="-122"/>
            </a:endParaRPr>
          </a:p>
        </p:txBody>
      </p:sp>
      <p:sp>
        <p:nvSpPr>
          <p:cNvPr id="8" name="TextBox 7"/>
          <p:cNvSpPr txBox="1"/>
          <p:nvPr/>
        </p:nvSpPr>
        <p:spPr>
          <a:xfrm>
            <a:off x="4788024" y="1412776"/>
            <a:ext cx="3152328" cy="615553"/>
          </a:xfrm>
          <a:prstGeom prst="rect">
            <a:avLst/>
          </a:prstGeom>
          <a:noFill/>
        </p:spPr>
        <p:txBody>
          <a:bodyPr wrap="square" rtlCol="0">
            <a:spAutoFit/>
          </a:bodyPr>
          <a:lstStyle>
            <a:defPPr>
              <a:defRPr lang="zh-CN"/>
            </a:defPPr>
            <a:lvl1pPr>
              <a:lnSpc>
                <a:spcPts val="1500"/>
              </a:lnSpc>
              <a:defRPr sz="2000">
                <a:solidFill>
                  <a:srgbClr val="0000FF"/>
                </a:solidFill>
                <a:latin typeface="华文细黑" pitchFamily="2" charset="-122"/>
                <a:ea typeface="华文细黑" pitchFamily="2" charset="-122"/>
              </a:defRPr>
            </a:lvl1pPr>
          </a:lstStyle>
          <a:p>
            <a:r>
              <a:rPr lang="en-US" altLang="zh-CN" sz="1800" b="0" dirty="0"/>
              <a:t>per1= new Person()</a:t>
            </a:r>
          </a:p>
          <a:p>
            <a:r>
              <a:rPr lang="en-US" altLang="zh-CN" sz="1800" b="0" dirty="0"/>
              <a:t>Per2 = new Person()</a:t>
            </a:r>
            <a:endParaRPr lang="zh-CN" altLang="en-US" sz="1800" b="0" dirty="0"/>
          </a:p>
        </p:txBody>
      </p:sp>
      <p:sp>
        <p:nvSpPr>
          <p:cNvPr id="9" name="TextBox 8"/>
          <p:cNvSpPr txBox="1"/>
          <p:nvPr/>
        </p:nvSpPr>
        <p:spPr>
          <a:xfrm>
            <a:off x="924744" y="2037421"/>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10" name="TextBox 9"/>
          <p:cNvSpPr txBox="1"/>
          <p:nvPr/>
        </p:nvSpPr>
        <p:spPr>
          <a:xfrm>
            <a:off x="2915816" y="2038506"/>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11" name="TextBox 10"/>
          <p:cNvSpPr txBox="1"/>
          <p:nvPr/>
        </p:nvSpPr>
        <p:spPr>
          <a:xfrm>
            <a:off x="924744" y="2408145"/>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13" name="TextBox 12"/>
          <p:cNvSpPr txBox="1"/>
          <p:nvPr/>
        </p:nvSpPr>
        <p:spPr>
          <a:xfrm>
            <a:off x="4991472" y="2050276"/>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14" name="TextBox 13"/>
          <p:cNvSpPr txBox="1"/>
          <p:nvPr/>
        </p:nvSpPr>
        <p:spPr>
          <a:xfrm>
            <a:off x="6982544" y="2041836"/>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15" name="TextBox 14"/>
          <p:cNvSpPr txBox="1"/>
          <p:nvPr/>
        </p:nvSpPr>
        <p:spPr>
          <a:xfrm>
            <a:off x="4991472" y="2420860"/>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16" name="TextBox 15"/>
          <p:cNvSpPr txBox="1"/>
          <p:nvPr/>
        </p:nvSpPr>
        <p:spPr>
          <a:xfrm>
            <a:off x="6982544" y="2405394"/>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name=null;</a:t>
            </a:r>
          </a:p>
          <a:p>
            <a:pPr algn="l"/>
            <a:r>
              <a:rPr lang="en-US" altLang="zh-CN" sz="1200" dirty="0">
                <a:solidFill>
                  <a:srgbClr val="0000FF"/>
                </a:solidFill>
                <a:latin typeface="华文细黑" pitchFamily="2" charset="-122"/>
                <a:ea typeface="华文细黑" pitchFamily="2" charset="-122"/>
              </a:rPr>
              <a:t>age=0</a:t>
            </a:r>
            <a:r>
              <a:rPr lang="zh-CN" altLang="en-US" sz="1200" dirty="0">
                <a:solidFill>
                  <a:srgbClr val="0000FF"/>
                </a:solidFill>
                <a:latin typeface="华文细黑" pitchFamily="2" charset="-122"/>
                <a:ea typeface="华文细黑" pitchFamily="2" charset="-122"/>
              </a:rPr>
              <a:t>；</a:t>
            </a:r>
          </a:p>
        </p:txBody>
      </p:sp>
      <p:sp>
        <p:nvSpPr>
          <p:cNvPr id="17" name="TextBox 16"/>
          <p:cNvSpPr txBox="1"/>
          <p:nvPr/>
        </p:nvSpPr>
        <p:spPr>
          <a:xfrm>
            <a:off x="721296" y="3562927"/>
            <a:ext cx="4066728" cy="615553"/>
          </a:xfrm>
          <a:prstGeom prst="rect">
            <a:avLst/>
          </a:prstGeom>
          <a:noFill/>
        </p:spPr>
        <p:txBody>
          <a:bodyPr wrap="square" rtlCol="0">
            <a:spAutoFit/>
          </a:bodyPr>
          <a:lstStyle>
            <a:defPPr>
              <a:defRPr lang="zh-CN"/>
            </a:defPPr>
            <a:lvl1pPr>
              <a:lnSpc>
                <a:spcPts val="1500"/>
              </a:lnSpc>
              <a:defRPr sz="2000">
                <a:solidFill>
                  <a:srgbClr val="0000FF"/>
                </a:solidFill>
                <a:latin typeface="华文细黑" pitchFamily="2" charset="-122"/>
                <a:ea typeface="华文细黑" pitchFamily="2" charset="-122"/>
              </a:defRPr>
            </a:lvl1pPr>
          </a:lstStyle>
          <a:p>
            <a:pPr algn="l"/>
            <a:r>
              <a:rPr lang="en-US" altLang="zh-CN" sz="1800" b="0" dirty="0"/>
              <a:t>per1 .name=“</a:t>
            </a:r>
            <a:r>
              <a:rPr lang="zh-CN" altLang="en-US" sz="1800" b="0" dirty="0"/>
              <a:t>张三</a:t>
            </a:r>
            <a:r>
              <a:rPr lang="en-US" altLang="zh-CN" sz="1800" b="0" dirty="0"/>
              <a:t>” per1 .age=30</a:t>
            </a:r>
          </a:p>
          <a:p>
            <a:pPr algn="l"/>
            <a:r>
              <a:rPr lang="en-US" altLang="zh-CN" sz="1800" b="0" dirty="0"/>
              <a:t>per2 .name=“</a:t>
            </a:r>
            <a:r>
              <a:rPr lang="zh-CN" altLang="en-US" sz="1800" b="0" dirty="0"/>
              <a:t>李四</a:t>
            </a:r>
            <a:r>
              <a:rPr lang="en-US" altLang="zh-CN" sz="1800" b="0" dirty="0"/>
              <a:t>” per2 .age=20</a:t>
            </a:r>
            <a:endParaRPr lang="zh-CN" altLang="en-US" sz="1800" b="0" dirty="0"/>
          </a:p>
        </p:txBody>
      </p:sp>
      <p:sp>
        <p:nvSpPr>
          <p:cNvPr id="18" name="TextBox 17"/>
          <p:cNvSpPr txBox="1"/>
          <p:nvPr/>
        </p:nvSpPr>
        <p:spPr>
          <a:xfrm>
            <a:off x="924744" y="4247520"/>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19" name="TextBox 18"/>
          <p:cNvSpPr txBox="1"/>
          <p:nvPr/>
        </p:nvSpPr>
        <p:spPr>
          <a:xfrm>
            <a:off x="2915816" y="4247520"/>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20" name="TextBox 19"/>
          <p:cNvSpPr txBox="1"/>
          <p:nvPr/>
        </p:nvSpPr>
        <p:spPr>
          <a:xfrm>
            <a:off x="924744" y="4619055"/>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21" name="TextBox 20"/>
          <p:cNvSpPr txBox="1"/>
          <p:nvPr/>
        </p:nvSpPr>
        <p:spPr>
          <a:xfrm>
            <a:off x="2915816" y="4614704"/>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张三</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age=30;</a:t>
            </a:r>
            <a:endParaRPr lang="zh-CN" altLang="en-US" sz="1200" dirty="0">
              <a:solidFill>
                <a:srgbClr val="0000FF"/>
              </a:solidFill>
              <a:latin typeface="华文细黑" pitchFamily="2" charset="-122"/>
              <a:ea typeface="华文细黑" pitchFamily="2" charset="-122"/>
            </a:endParaRPr>
          </a:p>
        </p:txBody>
      </p:sp>
      <p:cxnSp>
        <p:nvCxnSpPr>
          <p:cNvPr id="28" name="直接箭头连接符 27"/>
          <p:cNvCxnSpPr>
            <a:stCxn id="11" idx="3"/>
          </p:cNvCxnSpPr>
          <p:nvPr/>
        </p:nvCxnSpPr>
        <p:spPr bwMode="auto">
          <a:xfrm>
            <a:off x="2051720" y="2592811"/>
            <a:ext cx="504056" cy="15389"/>
          </a:xfrm>
          <a:prstGeom prst="straightConnector1">
            <a:avLst/>
          </a:prstGeom>
          <a:noFill/>
          <a:ln w="41275" cap="flat" cmpd="sng" algn="ctr">
            <a:solidFill>
              <a:srgbClr val="0000FF"/>
            </a:solidFill>
            <a:prstDash val="solid"/>
            <a:round/>
            <a:headEnd type="none" w="med" len="med"/>
            <a:tailEnd type="arrow"/>
          </a:ln>
          <a:effectLst/>
        </p:spPr>
      </p:cxnSp>
      <p:sp>
        <p:nvSpPr>
          <p:cNvPr id="30" name="矩形 29"/>
          <p:cNvSpPr/>
          <p:nvPr/>
        </p:nvSpPr>
        <p:spPr>
          <a:xfrm>
            <a:off x="2071757" y="2191411"/>
            <a:ext cx="559769" cy="369332"/>
          </a:xfrm>
          <a:prstGeom prst="rect">
            <a:avLst/>
          </a:prstGeom>
        </p:spPr>
        <p:txBody>
          <a:bodyPr wrap="none">
            <a:spAutoFit/>
          </a:bodyPr>
          <a:lstStyle/>
          <a:p>
            <a:pPr lvl="0"/>
            <a:r>
              <a:rPr lang="en-US" altLang="zh-CN" sz="1800" dirty="0">
                <a:solidFill>
                  <a:srgbClr val="0000FF"/>
                </a:solidFill>
                <a:latin typeface="华文细黑" pitchFamily="2" charset="-122"/>
                <a:ea typeface="华文细黑" pitchFamily="2" charset="-122"/>
              </a:rPr>
              <a:t>null</a:t>
            </a:r>
            <a:endParaRPr lang="zh-CN" altLang="en-US" sz="1800" dirty="0">
              <a:solidFill>
                <a:srgbClr val="0000FF"/>
              </a:solidFill>
              <a:latin typeface="华文细黑" pitchFamily="2" charset="-122"/>
              <a:ea typeface="华文细黑" pitchFamily="2" charset="-122"/>
            </a:endParaRPr>
          </a:p>
        </p:txBody>
      </p:sp>
      <p:cxnSp>
        <p:nvCxnSpPr>
          <p:cNvPr id="31" name="直接箭头连接符 30"/>
          <p:cNvCxnSpPr/>
          <p:nvPr/>
        </p:nvCxnSpPr>
        <p:spPr bwMode="auto">
          <a:xfrm>
            <a:off x="6190456" y="2624169"/>
            <a:ext cx="757808" cy="0"/>
          </a:xfrm>
          <a:prstGeom prst="straightConnector1">
            <a:avLst/>
          </a:prstGeom>
          <a:noFill/>
          <a:ln w="41275" cap="flat" cmpd="sng" algn="ctr">
            <a:solidFill>
              <a:srgbClr val="0000FF"/>
            </a:solidFill>
            <a:prstDash val="solid"/>
            <a:round/>
            <a:headEnd type="none" w="med" len="med"/>
            <a:tailEnd type="arrow"/>
          </a:ln>
          <a:effectLst/>
        </p:spPr>
      </p:cxnSp>
      <p:cxnSp>
        <p:nvCxnSpPr>
          <p:cNvPr id="35" name="直接箭头连接符 34"/>
          <p:cNvCxnSpPr/>
          <p:nvPr/>
        </p:nvCxnSpPr>
        <p:spPr bwMode="auto">
          <a:xfrm>
            <a:off x="2107493" y="4847685"/>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29" name="TextBox 28"/>
          <p:cNvSpPr txBox="1"/>
          <p:nvPr/>
        </p:nvSpPr>
        <p:spPr>
          <a:xfrm>
            <a:off x="924744" y="2777710"/>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cxnSp>
        <p:nvCxnSpPr>
          <p:cNvPr id="32" name="直接箭头连接符 31"/>
          <p:cNvCxnSpPr/>
          <p:nvPr/>
        </p:nvCxnSpPr>
        <p:spPr bwMode="auto">
          <a:xfrm>
            <a:off x="2051720" y="3068086"/>
            <a:ext cx="504056" cy="0"/>
          </a:xfrm>
          <a:prstGeom prst="straightConnector1">
            <a:avLst/>
          </a:prstGeom>
          <a:noFill/>
          <a:ln w="41275" cap="flat" cmpd="sng" algn="ctr">
            <a:solidFill>
              <a:srgbClr val="0000FF"/>
            </a:solidFill>
            <a:prstDash val="solid"/>
            <a:round/>
            <a:headEnd type="none" w="med" len="med"/>
            <a:tailEnd type="arrow"/>
          </a:ln>
          <a:effectLst/>
        </p:spPr>
      </p:cxnSp>
      <p:sp>
        <p:nvSpPr>
          <p:cNvPr id="33" name="矩形 32"/>
          <p:cNvSpPr/>
          <p:nvPr/>
        </p:nvSpPr>
        <p:spPr>
          <a:xfrm>
            <a:off x="2071757" y="2680643"/>
            <a:ext cx="559769" cy="369332"/>
          </a:xfrm>
          <a:prstGeom prst="rect">
            <a:avLst/>
          </a:prstGeom>
        </p:spPr>
        <p:txBody>
          <a:bodyPr wrap="none">
            <a:spAutoFit/>
          </a:bodyPr>
          <a:lstStyle/>
          <a:p>
            <a:pPr lvl="0"/>
            <a:r>
              <a:rPr lang="en-US" altLang="zh-CN" sz="1800" dirty="0">
                <a:solidFill>
                  <a:srgbClr val="0000FF"/>
                </a:solidFill>
                <a:latin typeface="华文细黑" pitchFamily="2" charset="-122"/>
                <a:ea typeface="华文细黑" pitchFamily="2" charset="-122"/>
              </a:rPr>
              <a:t>null</a:t>
            </a:r>
            <a:endParaRPr lang="zh-CN" altLang="en-US" sz="1800" dirty="0">
              <a:solidFill>
                <a:srgbClr val="0000FF"/>
              </a:solidFill>
              <a:latin typeface="华文细黑" pitchFamily="2" charset="-122"/>
              <a:ea typeface="华文细黑" pitchFamily="2" charset="-122"/>
            </a:endParaRPr>
          </a:p>
        </p:txBody>
      </p:sp>
      <p:sp>
        <p:nvSpPr>
          <p:cNvPr id="34" name="TextBox 33"/>
          <p:cNvSpPr txBox="1"/>
          <p:nvPr/>
        </p:nvSpPr>
        <p:spPr>
          <a:xfrm>
            <a:off x="4991472" y="2789614"/>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sp>
        <p:nvSpPr>
          <p:cNvPr id="37" name="TextBox 36"/>
          <p:cNvSpPr txBox="1"/>
          <p:nvPr/>
        </p:nvSpPr>
        <p:spPr>
          <a:xfrm>
            <a:off x="6982482" y="2959047"/>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name=null;</a:t>
            </a:r>
          </a:p>
          <a:p>
            <a:pPr algn="l"/>
            <a:r>
              <a:rPr lang="en-US" altLang="zh-CN" sz="1200" dirty="0">
                <a:solidFill>
                  <a:srgbClr val="0000FF"/>
                </a:solidFill>
                <a:latin typeface="华文细黑" pitchFamily="2" charset="-122"/>
                <a:ea typeface="华文细黑" pitchFamily="2" charset="-122"/>
              </a:rPr>
              <a:t>age=0</a:t>
            </a:r>
            <a:r>
              <a:rPr lang="zh-CN" altLang="en-US" sz="1200" dirty="0">
                <a:solidFill>
                  <a:srgbClr val="0000FF"/>
                </a:solidFill>
                <a:latin typeface="华文细黑" pitchFamily="2" charset="-122"/>
                <a:ea typeface="华文细黑" pitchFamily="2" charset="-122"/>
              </a:rPr>
              <a:t>；</a:t>
            </a:r>
          </a:p>
        </p:txBody>
      </p:sp>
      <p:cxnSp>
        <p:nvCxnSpPr>
          <p:cNvPr id="38" name="直接箭头连接符 37"/>
          <p:cNvCxnSpPr/>
          <p:nvPr/>
        </p:nvCxnSpPr>
        <p:spPr bwMode="auto">
          <a:xfrm>
            <a:off x="6190456" y="3061550"/>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40" name="TextBox 39"/>
          <p:cNvSpPr txBox="1"/>
          <p:nvPr/>
        </p:nvSpPr>
        <p:spPr>
          <a:xfrm>
            <a:off x="924744" y="4988387"/>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sp>
        <p:nvSpPr>
          <p:cNvPr id="41" name="TextBox 40"/>
          <p:cNvSpPr txBox="1"/>
          <p:nvPr/>
        </p:nvSpPr>
        <p:spPr>
          <a:xfrm>
            <a:off x="2915816" y="5166515"/>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李四</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age=20</a:t>
            </a:r>
            <a:endParaRPr lang="zh-CN" altLang="en-US" sz="1200" dirty="0">
              <a:solidFill>
                <a:srgbClr val="0000FF"/>
              </a:solidFill>
              <a:latin typeface="华文细黑" pitchFamily="2" charset="-122"/>
              <a:ea typeface="华文细黑" pitchFamily="2" charset="-122"/>
            </a:endParaRPr>
          </a:p>
        </p:txBody>
      </p:sp>
      <p:cxnSp>
        <p:nvCxnSpPr>
          <p:cNvPr id="42" name="直接箭头连接符 41"/>
          <p:cNvCxnSpPr/>
          <p:nvPr/>
        </p:nvCxnSpPr>
        <p:spPr bwMode="auto">
          <a:xfrm>
            <a:off x="2107493" y="5288465"/>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43" name="TextBox 42"/>
          <p:cNvSpPr txBox="1"/>
          <p:nvPr/>
        </p:nvSpPr>
        <p:spPr>
          <a:xfrm>
            <a:off x="5160787" y="3580687"/>
            <a:ext cx="2406802" cy="290016"/>
          </a:xfrm>
          <a:prstGeom prst="rect">
            <a:avLst/>
          </a:prstGeom>
          <a:noFill/>
        </p:spPr>
        <p:txBody>
          <a:bodyPr wrap="square" rtlCol="0">
            <a:spAutoFit/>
          </a:bodyPr>
          <a:lstStyle>
            <a:defPPr>
              <a:defRPr lang="zh-CN"/>
            </a:defPPr>
            <a:lvl1pPr>
              <a:lnSpc>
                <a:spcPts val="1500"/>
              </a:lnSpc>
              <a:defRPr sz="2000">
                <a:solidFill>
                  <a:srgbClr val="0000FF"/>
                </a:solidFill>
                <a:latin typeface="华文细黑" pitchFamily="2" charset="-122"/>
                <a:ea typeface="华文细黑" pitchFamily="2" charset="-122"/>
              </a:defRPr>
            </a:lvl1pPr>
          </a:lstStyle>
          <a:p>
            <a:pPr algn="l"/>
            <a:r>
              <a:rPr lang="en-US" altLang="zh-CN" sz="1800" b="0" dirty="0">
                <a:solidFill>
                  <a:srgbClr val="FF0000"/>
                </a:solidFill>
              </a:rPr>
              <a:t>per2=per1</a:t>
            </a:r>
            <a:endParaRPr lang="zh-CN" altLang="en-US" sz="1800" b="0" dirty="0">
              <a:solidFill>
                <a:srgbClr val="FF0000"/>
              </a:solidFill>
            </a:endParaRPr>
          </a:p>
        </p:txBody>
      </p:sp>
      <p:sp>
        <p:nvSpPr>
          <p:cNvPr id="44" name="TextBox 43"/>
          <p:cNvSpPr txBox="1"/>
          <p:nvPr/>
        </p:nvSpPr>
        <p:spPr>
          <a:xfrm>
            <a:off x="4991472" y="4268827"/>
            <a:ext cx="1126976"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栈内存</a:t>
            </a:r>
          </a:p>
        </p:txBody>
      </p:sp>
      <p:sp>
        <p:nvSpPr>
          <p:cNvPr id="45" name="TextBox 44"/>
          <p:cNvSpPr txBox="1"/>
          <p:nvPr/>
        </p:nvSpPr>
        <p:spPr>
          <a:xfrm>
            <a:off x="6982544" y="4268827"/>
            <a:ext cx="1440160" cy="369332"/>
          </a:xfrm>
          <a:prstGeom prst="rect">
            <a:avLst/>
          </a:prstGeom>
          <a:noFill/>
          <a:ln>
            <a:solidFill>
              <a:srgbClr val="0000FF"/>
            </a:solidFill>
          </a:ln>
        </p:spPr>
        <p:txBody>
          <a:bodyPr wrap="square" rtlCol="0">
            <a:spAutoFit/>
          </a:bodyPr>
          <a:lstStyle/>
          <a:p>
            <a:r>
              <a:rPr lang="zh-CN" altLang="en-US" sz="1800" dirty="0">
                <a:latin typeface="华文细黑" pitchFamily="2" charset="-122"/>
                <a:ea typeface="华文细黑" pitchFamily="2" charset="-122"/>
              </a:rPr>
              <a:t>堆内存</a:t>
            </a:r>
          </a:p>
        </p:txBody>
      </p:sp>
      <p:sp>
        <p:nvSpPr>
          <p:cNvPr id="46" name="TextBox 45"/>
          <p:cNvSpPr txBox="1"/>
          <p:nvPr/>
        </p:nvSpPr>
        <p:spPr>
          <a:xfrm>
            <a:off x="4991472" y="4640362"/>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per1</a:t>
            </a:r>
            <a:endParaRPr lang="zh-CN" altLang="en-US" sz="1800" dirty="0">
              <a:latin typeface="华文细黑" pitchFamily="2" charset="-122"/>
              <a:ea typeface="华文细黑" pitchFamily="2" charset="-122"/>
            </a:endParaRPr>
          </a:p>
        </p:txBody>
      </p:sp>
      <p:sp>
        <p:nvSpPr>
          <p:cNvPr id="47" name="TextBox 46"/>
          <p:cNvSpPr txBox="1"/>
          <p:nvPr/>
        </p:nvSpPr>
        <p:spPr>
          <a:xfrm>
            <a:off x="6982544" y="4636011"/>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张三</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age=30;</a:t>
            </a:r>
            <a:endParaRPr lang="zh-CN" altLang="en-US" sz="1200" dirty="0">
              <a:solidFill>
                <a:srgbClr val="0000FF"/>
              </a:solidFill>
              <a:latin typeface="华文细黑" pitchFamily="2" charset="-122"/>
              <a:ea typeface="华文细黑" pitchFamily="2" charset="-122"/>
            </a:endParaRPr>
          </a:p>
        </p:txBody>
      </p:sp>
      <p:cxnSp>
        <p:nvCxnSpPr>
          <p:cNvPr id="48" name="直接箭头连接符 47"/>
          <p:cNvCxnSpPr/>
          <p:nvPr/>
        </p:nvCxnSpPr>
        <p:spPr bwMode="auto">
          <a:xfrm>
            <a:off x="6174221" y="4868992"/>
            <a:ext cx="757808" cy="0"/>
          </a:xfrm>
          <a:prstGeom prst="straightConnector1">
            <a:avLst/>
          </a:prstGeom>
          <a:noFill/>
          <a:ln w="41275" cap="flat" cmpd="sng" algn="ctr">
            <a:solidFill>
              <a:srgbClr val="0000FF"/>
            </a:solidFill>
            <a:prstDash val="solid"/>
            <a:round/>
            <a:headEnd type="none" w="med" len="med"/>
            <a:tailEnd type="arrow"/>
          </a:ln>
          <a:effectLst/>
        </p:spPr>
      </p:cxnSp>
      <p:sp>
        <p:nvSpPr>
          <p:cNvPr id="49" name="TextBox 48"/>
          <p:cNvSpPr txBox="1"/>
          <p:nvPr/>
        </p:nvSpPr>
        <p:spPr>
          <a:xfrm>
            <a:off x="4991472" y="5009694"/>
            <a:ext cx="1126976" cy="369332"/>
          </a:xfrm>
          <a:prstGeom prst="rect">
            <a:avLst/>
          </a:prstGeom>
          <a:noFill/>
          <a:ln>
            <a:solidFill>
              <a:srgbClr val="0000FF"/>
            </a:solidFill>
          </a:ln>
        </p:spPr>
        <p:txBody>
          <a:bodyPr wrap="square" rtlCol="0">
            <a:spAutoFit/>
          </a:bodyPr>
          <a:lstStyle/>
          <a:p>
            <a:r>
              <a:rPr lang="en-US" altLang="zh-CN" sz="1800" dirty="0">
                <a:latin typeface="华文细黑" pitchFamily="2" charset="-122"/>
                <a:ea typeface="华文细黑" pitchFamily="2" charset="-122"/>
              </a:rPr>
              <a:t>per2</a:t>
            </a:r>
            <a:endParaRPr lang="zh-CN" altLang="en-US" sz="1800" dirty="0">
              <a:latin typeface="华文细黑" pitchFamily="2" charset="-122"/>
              <a:ea typeface="华文细黑" pitchFamily="2" charset="-122"/>
            </a:endParaRPr>
          </a:p>
        </p:txBody>
      </p:sp>
      <p:sp>
        <p:nvSpPr>
          <p:cNvPr id="50" name="TextBox 49"/>
          <p:cNvSpPr txBox="1"/>
          <p:nvPr/>
        </p:nvSpPr>
        <p:spPr>
          <a:xfrm>
            <a:off x="6982544" y="5187822"/>
            <a:ext cx="1440160" cy="553998"/>
          </a:xfrm>
          <a:prstGeom prst="rect">
            <a:avLst/>
          </a:prstGeom>
          <a:noFill/>
          <a:ln>
            <a:solidFill>
              <a:srgbClr val="0000FF"/>
            </a:solidFill>
          </a:ln>
        </p:spPr>
        <p:txBody>
          <a:bodyPr wrap="square" rtlCol="0">
            <a:spAutoFit/>
          </a:bodyPr>
          <a:lstStyle/>
          <a:p>
            <a:pPr algn="l"/>
            <a:r>
              <a:rPr lang="en-US" altLang="zh-CN" sz="1200" dirty="0">
                <a:solidFill>
                  <a:srgbClr val="FF0000"/>
                </a:solidFill>
                <a:latin typeface="华文细黑" pitchFamily="2" charset="-122"/>
                <a:ea typeface="华文细黑" pitchFamily="2" charset="-122"/>
              </a:rPr>
              <a:t>name=“</a:t>
            </a:r>
            <a:r>
              <a:rPr lang="zh-CN" altLang="en-US" sz="1200" dirty="0">
                <a:solidFill>
                  <a:srgbClr val="FF0000"/>
                </a:solidFill>
                <a:latin typeface="华文细黑" pitchFamily="2" charset="-122"/>
                <a:ea typeface="华文细黑" pitchFamily="2" charset="-122"/>
              </a:rPr>
              <a:t>李四</a:t>
            </a:r>
            <a:r>
              <a:rPr lang="en-US" altLang="zh-CN" sz="1200" dirty="0">
                <a:solidFill>
                  <a:srgbClr val="FF0000"/>
                </a:solidFill>
                <a:latin typeface="华文细黑" pitchFamily="2" charset="-122"/>
                <a:ea typeface="华文细黑" pitchFamily="2" charset="-122"/>
              </a:rPr>
              <a:t>”;</a:t>
            </a:r>
          </a:p>
          <a:p>
            <a:pPr algn="l"/>
            <a:r>
              <a:rPr lang="en-US" altLang="zh-CN" sz="1200" dirty="0">
                <a:solidFill>
                  <a:srgbClr val="FF0000"/>
                </a:solidFill>
                <a:latin typeface="华文细黑" pitchFamily="2" charset="-122"/>
                <a:ea typeface="华文细黑" pitchFamily="2" charset="-122"/>
              </a:rPr>
              <a:t>age=20</a:t>
            </a:r>
            <a:endParaRPr lang="zh-CN" altLang="en-US" sz="1200" dirty="0">
              <a:solidFill>
                <a:srgbClr val="FF0000"/>
              </a:solidFill>
              <a:latin typeface="华文细黑" pitchFamily="2" charset="-122"/>
              <a:ea typeface="华文细黑" pitchFamily="2" charset="-122"/>
            </a:endParaRPr>
          </a:p>
        </p:txBody>
      </p:sp>
      <p:cxnSp>
        <p:nvCxnSpPr>
          <p:cNvPr id="51" name="直接箭头连接符 50"/>
          <p:cNvCxnSpPr/>
          <p:nvPr/>
        </p:nvCxnSpPr>
        <p:spPr bwMode="auto">
          <a:xfrm flipV="1">
            <a:off x="6174221" y="5009694"/>
            <a:ext cx="774043" cy="300078"/>
          </a:xfrm>
          <a:prstGeom prst="straightConnector1">
            <a:avLst/>
          </a:prstGeom>
          <a:noFill/>
          <a:ln w="4127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788083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randombar(horizontal)">
                                      <p:cBhvr>
                                        <p:cTn id="19" dur="500"/>
                                        <p:tgtEl>
                                          <p:spTgt spid="2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randombar(horizontal)">
                                      <p:cBhvr>
                                        <p:cTn id="22" dur="500"/>
                                        <p:tgtEl>
                                          <p:spTgt spid="3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randombar(horizontal)">
                                      <p:cBhvr>
                                        <p:cTn id="25" dur="500"/>
                                        <p:tgtEl>
                                          <p:spTgt spid="29"/>
                                        </p:tgtEl>
                                      </p:cBhvr>
                                    </p:animEffect>
                                  </p:childTnLst>
                                </p:cTn>
                              </p:par>
                              <p:par>
                                <p:cTn id="26" presetID="14" presetClass="entr" presetSubtype="1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randombar(horizontal)">
                                      <p:cBhvr>
                                        <p:cTn id="28" dur="500"/>
                                        <p:tgtEl>
                                          <p:spTgt spid="3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randombar(horizontal)">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randombar(horizontal)">
                                      <p:cBhvr>
                                        <p:cTn id="36" dur="500"/>
                                        <p:tgtEl>
                                          <p:spTgt spid="8"/>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randombar(horizontal)">
                                      <p:cBhvr>
                                        <p:cTn id="48" dur="500"/>
                                        <p:tgtEl>
                                          <p:spTgt spid="16"/>
                                        </p:tgtEl>
                                      </p:cBhvr>
                                    </p:animEffect>
                                  </p:childTnLst>
                                </p:cTn>
                              </p:par>
                              <p:par>
                                <p:cTn id="49" presetID="14" presetClass="entr" presetSubtype="1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randombar(horizontal)">
                                      <p:cBhvr>
                                        <p:cTn id="51" dur="500"/>
                                        <p:tgtEl>
                                          <p:spTgt spid="31"/>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randombar(horizontal)">
                                      <p:cBhvr>
                                        <p:cTn id="54" dur="500"/>
                                        <p:tgtEl>
                                          <p:spTgt spid="34"/>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randombar(horizontal)">
                                      <p:cBhvr>
                                        <p:cTn id="57" dur="500"/>
                                        <p:tgtEl>
                                          <p:spTgt spid="37"/>
                                        </p:tgtEl>
                                      </p:cBhvr>
                                    </p:animEffect>
                                  </p:childTnLst>
                                </p:cTn>
                              </p:par>
                              <p:par>
                                <p:cTn id="58" presetID="14" presetClass="entr" presetSubtype="10"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randombar(horizontal)">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randombar(horizontal)">
                                      <p:cBhvr>
                                        <p:cTn id="65" dur="500"/>
                                        <p:tgtEl>
                                          <p:spTgt spid="17"/>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randombar(horizontal)">
                                      <p:cBhvr>
                                        <p:cTn id="68" dur="500"/>
                                        <p:tgtEl>
                                          <p:spTgt spid="18"/>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randombar(horizontal)">
                                      <p:cBhvr>
                                        <p:cTn id="71" dur="500"/>
                                        <p:tgtEl>
                                          <p:spTgt spid="19"/>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randombar(horizontal)">
                                      <p:cBhvr>
                                        <p:cTn id="74" dur="500"/>
                                        <p:tgtEl>
                                          <p:spTgt spid="20"/>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randombar(horizontal)">
                                      <p:cBhvr>
                                        <p:cTn id="77" dur="500"/>
                                        <p:tgtEl>
                                          <p:spTgt spid="21"/>
                                        </p:tgtEl>
                                      </p:cBhvr>
                                    </p:animEffect>
                                  </p:childTnLst>
                                </p:cTn>
                              </p:par>
                              <p:par>
                                <p:cTn id="78" presetID="14" presetClass="entr" presetSubtype="1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randombar(horizontal)">
                                      <p:cBhvr>
                                        <p:cTn id="80" dur="500"/>
                                        <p:tgtEl>
                                          <p:spTgt spid="35"/>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randombar(horizontal)">
                                      <p:cBhvr>
                                        <p:cTn id="83" dur="500"/>
                                        <p:tgtEl>
                                          <p:spTgt spid="40"/>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randombar(horizontal)">
                                      <p:cBhvr>
                                        <p:cTn id="86" dur="500"/>
                                        <p:tgtEl>
                                          <p:spTgt spid="41"/>
                                        </p:tgtEl>
                                      </p:cBhvr>
                                    </p:animEffect>
                                  </p:childTnLst>
                                </p:cTn>
                              </p:par>
                              <p:par>
                                <p:cTn id="87" presetID="14" presetClass="entr" presetSubtype="1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randombar(horizontal)">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randombar(horizontal)">
                                      <p:cBhvr>
                                        <p:cTn id="94" dur="500"/>
                                        <p:tgtEl>
                                          <p:spTgt spid="43"/>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randombar(horizontal)">
                                      <p:cBhvr>
                                        <p:cTn id="99" dur="500"/>
                                        <p:tgtEl>
                                          <p:spTgt spid="44"/>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randombar(horizontal)">
                                      <p:cBhvr>
                                        <p:cTn id="102" dur="500"/>
                                        <p:tgtEl>
                                          <p:spTgt spid="45"/>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randombar(horizontal)">
                                      <p:cBhvr>
                                        <p:cTn id="105" dur="500"/>
                                        <p:tgtEl>
                                          <p:spTgt spid="46"/>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randombar(horizontal)">
                                      <p:cBhvr>
                                        <p:cTn id="108" dur="500"/>
                                        <p:tgtEl>
                                          <p:spTgt spid="47"/>
                                        </p:tgtEl>
                                      </p:cBhvr>
                                    </p:animEffect>
                                  </p:childTnLst>
                                </p:cTn>
                              </p:par>
                              <p:par>
                                <p:cTn id="109" presetID="14" presetClass="entr" presetSubtype="10" fill="hold"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randombar(horizontal)">
                                      <p:cBhvr>
                                        <p:cTn id="111" dur="500"/>
                                        <p:tgtEl>
                                          <p:spTgt spid="48"/>
                                        </p:tgtEl>
                                      </p:cBhvr>
                                    </p:animEffect>
                                  </p:childTnLst>
                                </p:cTn>
                              </p:par>
                              <p:par>
                                <p:cTn id="112" presetID="14" presetClass="entr" presetSubtype="10" fill="hold" grpId="0"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randombar(horizontal)">
                                      <p:cBhvr>
                                        <p:cTn id="114" dur="500"/>
                                        <p:tgtEl>
                                          <p:spTgt spid="49"/>
                                        </p:tgtEl>
                                      </p:cBhvr>
                                    </p:animEffect>
                                  </p:childTnLst>
                                </p:cTn>
                              </p:par>
                              <p:par>
                                <p:cTn id="115" presetID="14" presetClass="entr" presetSubtype="10"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randombar(horizontal)">
                                      <p:cBhvr>
                                        <p:cTn id="117" dur="500"/>
                                        <p:tgtEl>
                                          <p:spTgt spid="50"/>
                                        </p:tgtEl>
                                      </p:cBhvr>
                                    </p:animEffect>
                                  </p:childTnLst>
                                </p:cTn>
                              </p:par>
                              <p:par>
                                <p:cTn id="118" presetID="14" presetClass="entr" presetSubtype="10" fill="hold"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randombar(horizontal)">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ntr" presetSubtype="10" fill="hold" grpId="0" nodeType="clickEffect">
                                  <p:stCondLst>
                                    <p:cond delay="0"/>
                                  </p:stCondLst>
                                  <p:childTnLst>
                                    <p:set>
                                      <p:cBhvr>
                                        <p:cTn id="1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animBg="1"/>
      <p:bldP spid="10" grpId="0" animBg="1"/>
      <p:bldP spid="11" grpId="0" animBg="1"/>
      <p:bldP spid="13" grpId="0" animBg="1"/>
      <p:bldP spid="14" grpId="0" animBg="1"/>
      <p:bldP spid="15" grpId="0" animBg="1"/>
      <p:bldP spid="16" grpId="0" animBg="1"/>
      <p:bldP spid="17" grpId="0"/>
      <p:bldP spid="18" grpId="0" animBg="1"/>
      <p:bldP spid="19" grpId="0" animBg="1"/>
      <p:bldP spid="20" grpId="0" animBg="1"/>
      <p:bldP spid="21" grpId="0" animBg="1"/>
      <p:bldP spid="30" grpId="0"/>
      <p:bldP spid="29" grpId="0" animBg="1"/>
      <p:bldP spid="33" grpId="0"/>
      <p:bldP spid="34" grpId="0" animBg="1"/>
      <p:bldP spid="37" grpId="0" animBg="1"/>
      <p:bldP spid="40" grpId="0" animBg="1"/>
      <p:bldP spid="41" grpId="0" animBg="1"/>
      <p:bldP spid="43" grpId="0"/>
      <p:bldP spid="44" grpId="0" animBg="1"/>
      <p:bldP spid="45" grpId="0" animBg="1"/>
      <p:bldP spid="46" grpId="0" animBg="1"/>
      <p:bldP spid="47" grpId="0" animBg="1"/>
      <p:bldP spid="49" grpId="0" animBg="1"/>
      <p:bldP spid="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对象（</a:t>
            </a:r>
            <a:r>
              <a:rPr lang="en-US" altLang="zh-CN" dirty="0"/>
              <a:t>object</a:t>
            </a:r>
            <a:r>
              <a:rPr lang="zh-CN" altLang="en-US" dirty="0"/>
              <a:t>）</a:t>
            </a:r>
          </a:p>
        </p:txBody>
      </p:sp>
      <p:sp>
        <p:nvSpPr>
          <p:cNvPr id="7" name="内容占位符 6"/>
          <p:cNvSpPr>
            <a:spLocks noGrp="1"/>
          </p:cNvSpPr>
          <p:nvPr>
            <p:ph idx="1"/>
          </p:nvPr>
        </p:nvSpPr>
        <p:spPr/>
        <p:txBody>
          <a:bodyPr/>
          <a:lstStyle/>
          <a:p>
            <a:r>
              <a:rPr lang="zh-CN" altLang="en-US" sz="3600" dirty="0"/>
              <a:t>可以把生活所在的真实世界当作是由许多大小不同的对象所组成的。</a:t>
            </a:r>
          </a:p>
          <a:p>
            <a:pPr lvl="1"/>
            <a:r>
              <a:rPr lang="zh-CN" altLang="en-US" sz="3200" dirty="0"/>
              <a:t>对象可以是有生命的个体。</a:t>
            </a:r>
          </a:p>
          <a:p>
            <a:pPr lvl="1"/>
            <a:r>
              <a:rPr lang="zh-CN" altLang="en-US" sz="3200" dirty="0"/>
              <a:t>对象也可以是无生命的个体。</a:t>
            </a:r>
            <a:endParaRPr lang="zh-TW" altLang="en-US" sz="3200" dirty="0"/>
          </a:p>
          <a:p>
            <a:pPr lvl="1"/>
            <a:r>
              <a:rPr lang="zh-CN" altLang="en-US" sz="3200" dirty="0"/>
              <a:t>对象也可以是一件抽象的概念。</a:t>
            </a:r>
          </a:p>
          <a:p>
            <a:endParaRPr lang="zh-CN" altLang="en-US" dirty="0"/>
          </a:p>
        </p:txBody>
      </p:sp>
      <p:sp>
        <p:nvSpPr>
          <p:cNvPr id="5" name="灯片编号占位符 4"/>
          <p:cNvSpPr>
            <a:spLocks noGrp="1"/>
          </p:cNvSpPr>
          <p:nvPr>
            <p:ph type="sldNum" sz="quarter" idx="12"/>
          </p:nvPr>
        </p:nvSpPr>
        <p:spPr/>
        <p:txBody>
          <a:bodyPr/>
          <a:lstStyle/>
          <a:p>
            <a:pPr>
              <a:defRPr/>
            </a:pPr>
            <a:fld id="{F1CCF119-8841-4BC0-92A4-AF1E642864AE}" type="slidenum">
              <a:rPr lang="en-US" altLang="zh-CN" smtClean="0"/>
              <a:pPr>
                <a:defRPr/>
              </a:pPr>
              <a:t>3</a:t>
            </a:fld>
            <a:endParaRPr lang="en-US" altLang="zh-CN"/>
          </a:p>
        </p:txBody>
      </p:sp>
    </p:spTree>
    <p:extLst>
      <p:ext uri="{BB962C8B-B14F-4D97-AF65-F5344CB8AC3E}">
        <p14:creationId xmlns:p14="http://schemas.microsoft.com/office/powerpoint/2010/main" val="482983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467544" y="1371600"/>
            <a:ext cx="7772400" cy="5297760"/>
          </a:xfrm>
        </p:spPr>
        <p:txBody>
          <a:bodyPr/>
          <a:lstStyle/>
          <a:p>
            <a:pPr marL="400050" lvl="1" indent="0">
              <a:spcAft>
                <a:spcPts val="0"/>
              </a:spcAft>
              <a:buNone/>
            </a:pPr>
            <a:r>
              <a:rPr lang="en-US" altLang="zh-CN" b="1" dirty="0">
                <a:solidFill>
                  <a:srgbClr val="7F0055"/>
                </a:solidFill>
                <a:latin typeface="Consolas"/>
                <a:ea typeface="宋体"/>
                <a:cs typeface="Times New Roman"/>
              </a:rPr>
              <a:t>class</a:t>
            </a:r>
            <a:r>
              <a:rPr lang="en-US" altLang="zh-CN" dirty="0">
                <a:solidFill>
                  <a:srgbClr val="000000"/>
                </a:solidFill>
                <a:latin typeface="Consolas"/>
                <a:ea typeface="宋体"/>
                <a:cs typeface="Times New Roman"/>
              </a:rPr>
              <a:t> </a:t>
            </a:r>
            <a:r>
              <a:rPr lang="en-US" altLang="zh-CN" u="sng" dirty="0">
                <a:solidFill>
                  <a:srgbClr val="000000"/>
                </a:solidFill>
                <a:latin typeface="Consolas"/>
                <a:ea typeface="宋体"/>
                <a:cs typeface="Times New Roman"/>
              </a:rPr>
              <a:t>Person</a:t>
            </a:r>
            <a:r>
              <a:rPr lang="en-US" altLang="zh-CN" dirty="0">
                <a:solidFill>
                  <a:srgbClr val="000000"/>
                </a:solidFill>
                <a:latin typeface="Consolas"/>
                <a:ea typeface="宋体"/>
                <a:cs typeface="Times New Roman"/>
              </a:rPr>
              <a:t> { </a:t>
            </a:r>
            <a:r>
              <a:rPr lang="en-US" altLang="zh-CN" dirty="0">
                <a:solidFill>
                  <a:srgbClr val="0000FF"/>
                </a:solidFill>
                <a:latin typeface="Consolas"/>
                <a:ea typeface="宋体"/>
                <a:cs typeface="Times New Roman"/>
              </a:rPr>
              <a:t>//static</a:t>
            </a:r>
            <a:endParaRPr lang="zh-CN" altLang="zh-CN" sz="2800" kern="100" dirty="0">
              <a:solidFill>
                <a:srgbClr val="0000FF"/>
              </a:solidFill>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String </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err="1">
                <a:solidFill>
                  <a:srgbClr val="7F0055"/>
                </a:solidFill>
                <a:latin typeface="Consolas"/>
                <a:ea typeface="宋体"/>
                <a:cs typeface="Times New Roman"/>
              </a:rPr>
              <a:t>int</a:t>
            </a: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age</a:t>
            </a: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String </a:t>
            </a:r>
            <a:r>
              <a:rPr lang="en-US" altLang="zh-CN" dirty="0">
                <a:solidFill>
                  <a:srgbClr val="0000C0"/>
                </a:solidFill>
                <a:latin typeface="Consolas"/>
                <a:ea typeface="宋体"/>
                <a:cs typeface="Times New Roman"/>
              </a:rPr>
              <a:t>country</a:t>
            </a:r>
            <a:r>
              <a:rPr lang="en-US" altLang="zh-CN" dirty="0">
                <a:solidFill>
                  <a:srgbClr val="000000"/>
                </a:solidFill>
                <a:latin typeface="Consolas"/>
                <a:ea typeface="宋体"/>
                <a:cs typeface="Times New Roman"/>
              </a:rPr>
              <a:t> = </a:t>
            </a:r>
            <a:r>
              <a:rPr lang="en-US" altLang="zh-CN" dirty="0">
                <a:solidFill>
                  <a:srgbClr val="2A00FF"/>
                </a:solidFill>
                <a:latin typeface="Consolas"/>
                <a:ea typeface="宋体"/>
                <a:cs typeface="Times New Roman"/>
              </a:rPr>
              <a:t>“ A</a:t>
            </a:r>
            <a:r>
              <a:rPr lang="zh-CN" altLang="zh-CN" dirty="0">
                <a:solidFill>
                  <a:srgbClr val="2A00FF"/>
                </a:solidFill>
                <a:latin typeface="Consolas"/>
                <a:ea typeface="宋体"/>
                <a:cs typeface="Consolas"/>
              </a:rPr>
              <a:t>城</a:t>
            </a:r>
            <a:r>
              <a:rPr lang="en-US" altLang="zh-CN" dirty="0">
                <a:solidFill>
                  <a:srgbClr val="2A00FF"/>
                </a:solidFill>
                <a:latin typeface="Consolas"/>
                <a:ea typeface="宋体"/>
                <a:cs typeface="Times New Roman"/>
              </a:rPr>
              <a:t>”</a:t>
            </a:r>
            <a:r>
              <a:rPr lang="en-US" altLang="zh-CN" dirty="0">
                <a:solidFill>
                  <a:srgbClr val="000000"/>
                </a:solidFill>
                <a:latin typeface="Consolas"/>
                <a:ea typeface="宋体"/>
                <a:cs typeface="Times New Roman"/>
              </a:rPr>
              <a:t>;</a:t>
            </a:r>
            <a:endParaRPr lang="en-US" altLang="zh-CN" dirty="0">
              <a:solidFill>
                <a:srgbClr val="0000FF"/>
              </a:solidFill>
              <a:latin typeface="Consolas"/>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Person(String n, </a:t>
            </a:r>
            <a:r>
              <a:rPr lang="en-US" altLang="zh-CN" b="1" dirty="0" err="1">
                <a:solidFill>
                  <a:srgbClr val="7F0055"/>
                </a:solidFill>
                <a:latin typeface="Consolas"/>
                <a:ea typeface="宋体"/>
                <a:cs typeface="Times New Roman"/>
              </a:rPr>
              <a:t>int</a:t>
            </a:r>
            <a:r>
              <a:rPr lang="en-US" altLang="zh-CN" dirty="0">
                <a:solidFill>
                  <a:srgbClr val="000000"/>
                </a:solidFill>
                <a:latin typeface="Consolas"/>
                <a:ea typeface="宋体"/>
                <a:cs typeface="Times New Roman"/>
              </a:rPr>
              <a:t> a)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 = n;</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age</a:t>
            </a:r>
            <a:r>
              <a:rPr lang="en-US" altLang="zh-CN" dirty="0">
                <a:solidFill>
                  <a:srgbClr val="000000"/>
                </a:solidFill>
                <a:latin typeface="Consolas"/>
                <a:ea typeface="宋体"/>
                <a:cs typeface="Times New Roman"/>
              </a:rPr>
              <a:t> = a;</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String </a:t>
            </a:r>
            <a:r>
              <a:rPr lang="en-US" altLang="zh-CN" dirty="0" err="1">
                <a:solidFill>
                  <a:srgbClr val="000000"/>
                </a:solidFill>
                <a:latin typeface="Consolas"/>
                <a:ea typeface="宋体"/>
                <a:cs typeface="Times New Roman"/>
              </a:rPr>
              <a:t>getInfo</a:t>
            </a:r>
            <a:r>
              <a:rPr lang="en-US" altLang="zh-CN"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return</a:t>
            </a: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 +  </a:t>
            </a:r>
            <a:r>
              <a:rPr lang="en-US" altLang="zh-CN" dirty="0">
                <a:solidFill>
                  <a:srgbClr val="0000C0"/>
                </a:solidFill>
                <a:latin typeface="Consolas"/>
                <a:ea typeface="宋体"/>
                <a:cs typeface="Times New Roman"/>
              </a:rPr>
              <a:t>age</a:t>
            </a:r>
            <a:r>
              <a:rPr lang="en-US" altLang="zh-CN" dirty="0">
                <a:solidFill>
                  <a:srgbClr val="000000"/>
                </a:solidFill>
                <a:latin typeface="Consolas"/>
                <a:ea typeface="宋体"/>
                <a:cs typeface="Times New Roman"/>
              </a:rPr>
              <a:t> +  </a:t>
            </a:r>
            <a:r>
              <a:rPr lang="en-US" altLang="zh-CN" dirty="0">
                <a:solidFill>
                  <a:srgbClr val="0000C0"/>
                </a:solidFill>
                <a:latin typeface="Consolas"/>
                <a:ea typeface="宋体"/>
                <a:cs typeface="Times New Roman"/>
              </a:rPr>
              <a:t>country</a:t>
            </a: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30</a:t>
            </a:fld>
            <a:endParaRPr lang="en-US" altLang="zh-CN"/>
          </a:p>
        </p:txBody>
      </p:sp>
    </p:spTree>
    <p:extLst>
      <p:ext uri="{BB962C8B-B14F-4D97-AF65-F5344CB8AC3E}">
        <p14:creationId xmlns:p14="http://schemas.microsoft.com/office/powerpoint/2010/main" val="3882933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10" dur="500"/>
                                        <p:tgtEl>
                                          <p:spTgt spid="3">
                                            <p:txEl>
                                              <p:pRg st="11" end="1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1" dur="500"/>
                                        <p:tgtEl>
                                          <p:spTgt spid="3">
                                            <p:txEl>
                                              <p:pRg st="9" end="9"/>
                                            </p:txEl>
                                          </p:spTgt>
                                        </p:tgtEl>
                                      </p:cBhvr>
                                    </p:animEffect>
                                  </p:childTnLst>
                                </p:cTn>
                              </p:par>
                              <p:par>
                                <p:cTn id="52" presetID="14" presetClass="entr" presetSubtype="1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241817" y="1628800"/>
            <a:ext cx="8071048" cy="3960440"/>
          </a:xfrm>
        </p:spPr>
        <p:txBody>
          <a:bodyPr/>
          <a:lstStyle/>
          <a:p>
            <a:pPr marL="0" indent="0">
              <a:spcAft>
                <a:spcPts val="0"/>
              </a:spcAft>
              <a:buNone/>
            </a:pPr>
            <a:r>
              <a:rPr lang="en-US" altLang="zh-CN" sz="2400" b="1" dirty="0">
                <a:solidFill>
                  <a:srgbClr val="7F0055"/>
                </a:solidFill>
                <a:latin typeface="Consolas"/>
                <a:ea typeface="宋体"/>
                <a:cs typeface="Times New Roman"/>
              </a:rPr>
              <a:t>   public</a:t>
            </a:r>
            <a:r>
              <a:rPr lang="en-US" altLang="zh-CN" sz="2400" dirty="0">
                <a:solidFill>
                  <a:srgbClr val="000000"/>
                </a:solidFill>
                <a:latin typeface="Consolas"/>
                <a:ea typeface="宋体"/>
                <a:cs typeface="Times New Roman"/>
              </a:rPr>
              <a:t> </a:t>
            </a:r>
            <a:r>
              <a:rPr lang="en-US" altLang="zh-CN" sz="2400" b="1" dirty="0">
                <a:solidFill>
                  <a:srgbClr val="7F0055"/>
                </a:solidFill>
                <a:latin typeface="Consolas"/>
                <a:ea typeface="宋体"/>
                <a:cs typeface="Times New Roman"/>
              </a:rPr>
              <a:t>class</a:t>
            </a:r>
            <a:r>
              <a:rPr lang="en-US" altLang="zh-CN" sz="2400" dirty="0">
                <a:solidFill>
                  <a:srgbClr val="000000"/>
                </a:solidFill>
                <a:latin typeface="Consolas"/>
                <a:ea typeface="宋体"/>
                <a:cs typeface="Times New Roman"/>
              </a:rPr>
              <a:t> StaticDemo01 {</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r>
              <a:rPr lang="en-US" altLang="zh-CN" sz="2400" b="1" dirty="0">
                <a:solidFill>
                  <a:srgbClr val="7F0055"/>
                </a:solidFill>
                <a:latin typeface="Consolas"/>
                <a:ea typeface="宋体"/>
                <a:cs typeface="Times New Roman"/>
              </a:rPr>
              <a:t>public</a:t>
            </a:r>
            <a:r>
              <a:rPr lang="en-US" altLang="zh-CN" sz="2400" dirty="0">
                <a:solidFill>
                  <a:srgbClr val="000000"/>
                </a:solidFill>
                <a:latin typeface="Consolas"/>
                <a:ea typeface="宋体"/>
                <a:cs typeface="Times New Roman"/>
              </a:rPr>
              <a:t> </a:t>
            </a:r>
            <a:r>
              <a:rPr lang="en-US" altLang="zh-CN" sz="2400" b="1" dirty="0">
                <a:solidFill>
                  <a:srgbClr val="7F0055"/>
                </a:solidFill>
                <a:latin typeface="Consolas"/>
                <a:ea typeface="宋体"/>
                <a:cs typeface="Times New Roman"/>
              </a:rPr>
              <a:t>static</a:t>
            </a:r>
            <a:r>
              <a:rPr lang="en-US" altLang="zh-CN" sz="2400" dirty="0">
                <a:solidFill>
                  <a:srgbClr val="000000"/>
                </a:solidFill>
                <a:latin typeface="Consolas"/>
                <a:ea typeface="宋体"/>
                <a:cs typeface="Times New Roman"/>
              </a:rPr>
              <a:t> </a:t>
            </a:r>
            <a:r>
              <a:rPr lang="en-US" altLang="zh-CN" sz="2400" b="1" dirty="0">
                <a:solidFill>
                  <a:srgbClr val="7F0055"/>
                </a:solidFill>
                <a:latin typeface="Consolas"/>
                <a:ea typeface="宋体"/>
                <a:cs typeface="Times New Roman"/>
              </a:rPr>
              <a:t>void</a:t>
            </a:r>
            <a:r>
              <a:rPr lang="en-US" altLang="zh-CN" sz="2400" dirty="0">
                <a:solidFill>
                  <a:srgbClr val="000000"/>
                </a:solidFill>
                <a:latin typeface="Consolas"/>
                <a:ea typeface="宋体"/>
                <a:cs typeface="Times New Roman"/>
              </a:rPr>
              <a:t> main(String </a:t>
            </a:r>
            <a:r>
              <a:rPr lang="en-US" altLang="zh-CN" sz="2400" dirty="0" err="1">
                <a:solidFill>
                  <a:srgbClr val="000000"/>
                </a:solidFill>
                <a:latin typeface="Consolas"/>
                <a:ea typeface="宋体"/>
                <a:cs typeface="Times New Roman"/>
              </a:rPr>
              <a:t>args</a:t>
            </a:r>
            <a:r>
              <a:rPr lang="en-US" altLang="zh-CN" sz="240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Person per1 = </a:t>
            </a:r>
            <a:r>
              <a:rPr lang="en-US" altLang="zh-CN" sz="2400" b="1" dirty="0">
                <a:solidFill>
                  <a:srgbClr val="7F0055"/>
                </a:solidFill>
                <a:latin typeface="Consolas"/>
                <a:ea typeface="宋体"/>
                <a:cs typeface="Times New Roman"/>
              </a:rPr>
              <a:t>new</a:t>
            </a:r>
            <a:r>
              <a:rPr lang="en-US" altLang="zh-CN" sz="2400" dirty="0">
                <a:solidFill>
                  <a:srgbClr val="000000"/>
                </a:solidFill>
                <a:latin typeface="Consolas"/>
                <a:ea typeface="宋体"/>
                <a:cs typeface="Times New Roman"/>
              </a:rPr>
              <a:t> Person(</a:t>
            </a:r>
            <a:r>
              <a:rPr lang="en-US" altLang="zh-CN" sz="2400" dirty="0">
                <a:solidFill>
                  <a:srgbClr val="2A00FF"/>
                </a:solidFill>
                <a:latin typeface="Consolas"/>
                <a:ea typeface="宋体"/>
                <a:cs typeface="Times New Roman"/>
              </a:rPr>
              <a:t>"</a:t>
            </a:r>
            <a:r>
              <a:rPr lang="zh-CN" altLang="zh-CN" sz="2400" dirty="0">
                <a:solidFill>
                  <a:srgbClr val="2A00FF"/>
                </a:solidFill>
                <a:latin typeface="Consolas"/>
                <a:ea typeface="宋体"/>
                <a:cs typeface="Consolas"/>
              </a:rPr>
              <a:t>张三</a:t>
            </a:r>
            <a:r>
              <a:rPr lang="en-US" altLang="zh-CN" sz="2400" dirty="0">
                <a:solidFill>
                  <a:srgbClr val="2A00FF"/>
                </a:solidFill>
                <a:latin typeface="Consolas"/>
                <a:ea typeface="宋体"/>
                <a:cs typeface="Times New Roman"/>
              </a:rPr>
              <a:t>"</a:t>
            </a:r>
            <a:r>
              <a:rPr lang="en-US" altLang="zh-CN" sz="2400" dirty="0">
                <a:solidFill>
                  <a:srgbClr val="000000"/>
                </a:solidFill>
                <a:latin typeface="Consolas"/>
                <a:ea typeface="宋体"/>
                <a:cs typeface="Times New Roman"/>
              </a:rPr>
              <a:t>, 20);</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Person per2 = </a:t>
            </a:r>
            <a:r>
              <a:rPr lang="en-US" altLang="zh-CN" sz="2400" b="1" dirty="0">
                <a:solidFill>
                  <a:srgbClr val="7F0055"/>
                </a:solidFill>
                <a:latin typeface="Consolas"/>
                <a:ea typeface="宋体"/>
                <a:cs typeface="Times New Roman"/>
              </a:rPr>
              <a:t>new</a:t>
            </a:r>
            <a:r>
              <a:rPr lang="en-US" altLang="zh-CN" sz="2400" dirty="0">
                <a:solidFill>
                  <a:srgbClr val="000000"/>
                </a:solidFill>
                <a:latin typeface="Consolas"/>
                <a:ea typeface="宋体"/>
                <a:cs typeface="Times New Roman"/>
              </a:rPr>
              <a:t> Person(</a:t>
            </a:r>
            <a:r>
              <a:rPr lang="en-US" altLang="zh-CN" sz="2400" dirty="0">
                <a:solidFill>
                  <a:srgbClr val="2A00FF"/>
                </a:solidFill>
                <a:latin typeface="Consolas"/>
                <a:ea typeface="宋体"/>
                <a:cs typeface="Times New Roman"/>
              </a:rPr>
              <a:t>"</a:t>
            </a:r>
            <a:r>
              <a:rPr lang="zh-CN" altLang="zh-CN" sz="2400" dirty="0">
                <a:solidFill>
                  <a:srgbClr val="2A00FF"/>
                </a:solidFill>
                <a:latin typeface="Consolas"/>
                <a:ea typeface="宋体"/>
                <a:cs typeface="Consolas"/>
              </a:rPr>
              <a:t>李四</a:t>
            </a:r>
            <a:r>
              <a:rPr lang="en-US" altLang="zh-CN" sz="2400" dirty="0">
                <a:solidFill>
                  <a:srgbClr val="2A00FF"/>
                </a:solidFill>
                <a:latin typeface="Consolas"/>
                <a:ea typeface="宋体"/>
                <a:cs typeface="Times New Roman"/>
              </a:rPr>
              <a:t>"</a:t>
            </a:r>
            <a:r>
              <a:rPr lang="en-US" altLang="zh-CN" sz="2400" dirty="0">
                <a:solidFill>
                  <a:srgbClr val="000000"/>
                </a:solidFill>
                <a:latin typeface="Consolas"/>
                <a:ea typeface="宋体"/>
                <a:cs typeface="Times New Roman"/>
              </a:rPr>
              <a:t>, 21);</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Person per3 = </a:t>
            </a:r>
            <a:r>
              <a:rPr lang="en-US" altLang="zh-CN" sz="2400" b="1" dirty="0">
                <a:solidFill>
                  <a:srgbClr val="7F0055"/>
                </a:solidFill>
                <a:latin typeface="Consolas"/>
                <a:ea typeface="宋体"/>
                <a:cs typeface="Times New Roman"/>
              </a:rPr>
              <a:t>new</a:t>
            </a:r>
            <a:r>
              <a:rPr lang="en-US" altLang="zh-CN" sz="2400" dirty="0">
                <a:solidFill>
                  <a:srgbClr val="000000"/>
                </a:solidFill>
                <a:latin typeface="Consolas"/>
                <a:ea typeface="宋体"/>
                <a:cs typeface="Times New Roman"/>
              </a:rPr>
              <a:t> Person(</a:t>
            </a:r>
            <a:r>
              <a:rPr lang="en-US" altLang="zh-CN" sz="2400" dirty="0">
                <a:solidFill>
                  <a:srgbClr val="2A00FF"/>
                </a:solidFill>
                <a:latin typeface="Consolas"/>
                <a:ea typeface="宋体"/>
                <a:cs typeface="Times New Roman"/>
              </a:rPr>
              <a:t>"</a:t>
            </a:r>
            <a:r>
              <a:rPr lang="zh-CN" altLang="zh-CN" sz="2400" dirty="0">
                <a:solidFill>
                  <a:srgbClr val="2A00FF"/>
                </a:solidFill>
                <a:latin typeface="Consolas"/>
                <a:ea typeface="宋体"/>
                <a:cs typeface="Consolas"/>
              </a:rPr>
              <a:t>王五</a:t>
            </a:r>
            <a:r>
              <a:rPr lang="en-US" altLang="zh-CN" sz="2400" dirty="0">
                <a:solidFill>
                  <a:srgbClr val="2A00FF"/>
                </a:solidFill>
                <a:latin typeface="Consolas"/>
                <a:ea typeface="宋体"/>
                <a:cs typeface="Times New Roman"/>
              </a:rPr>
              <a:t>"</a:t>
            </a:r>
            <a:r>
              <a:rPr lang="en-US" altLang="zh-CN" sz="2400" dirty="0">
                <a:solidFill>
                  <a:srgbClr val="000000"/>
                </a:solidFill>
                <a:latin typeface="Consolas"/>
                <a:ea typeface="宋体"/>
                <a:cs typeface="Times New Roman"/>
              </a:rPr>
              <a:t>, 22);</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r>
              <a:rPr lang="en-US" altLang="zh-CN" sz="2400" dirty="0" err="1">
                <a:solidFill>
                  <a:srgbClr val="000000"/>
                </a:solidFill>
                <a:latin typeface="Consolas"/>
                <a:ea typeface="宋体"/>
                <a:cs typeface="Times New Roman"/>
              </a:rPr>
              <a:t>System.</a:t>
            </a:r>
            <a:r>
              <a:rPr lang="en-US" altLang="zh-CN" sz="2400" i="1" dirty="0" err="1">
                <a:solidFill>
                  <a:srgbClr val="0000C0"/>
                </a:solidFill>
                <a:latin typeface="Consolas"/>
                <a:ea typeface="宋体"/>
                <a:cs typeface="Times New Roman"/>
              </a:rPr>
              <a:t>out</a:t>
            </a:r>
            <a:r>
              <a:rPr lang="en-US" altLang="zh-CN" sz="2400" dirty="0" err="1">
                <a:solidFill>
                  <a:srgbClr val="000000"/>
                </a:solidFill>
                <a:latin typeface="Consolas"/>
                <a:ea typeface="宋体"/>
                <a:cs typeface="Times New Roman"/>
              </a:rPr>
              <a:t>.println</a:t>
            </a:r>
            <a:r>
              <a:rPr lang="en-US" altLang="zh-CN" sz="2400" dirty="0">
                <a:solidFill>
                  <a:srgbClr val="000000"/>
                </a:solidFill>
                <a:latin typeface="Consolas"/>
                <a:ea typeface="宋体"/>
                <a:cs typeface="Times New Roman"/>
              </a:rPr>
              <a:t>(per1.getInfo());</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r>
              <a:rPr lang="en-US" altLang="zh-CN" sz="2400" dirty="0" err="1">
                <a:solidFill>
                  <a:srgbClr val="000000"/>
                </a:solidFill>
                <a:latin typeface="Consolas"/>
                <a:ea typeface="宋体"/>
                <a:cs typeface="Times New Roman"/>
              </a:rPr>
              <a:t>System.</a:t>
            </a:r>
            <a:r>
              <a:rPr lang="en-US" altLang="zh-CN" sz="2400" i="1" dirty="0" err="1">
                <a:solidFill>
                  <a:srgbClr val="0000C0"/>
                </a:solidFill>
                <a:latin typeface="Consolas"/>
                <a:ea typeface="宋体"/>
                <a:cs typeface="Times New Roman"/>
              </a:rPr>
              <a:t>out</a:t>
            </a:r>
            <a:r>
              <a:rPr lang="en-US" altLang="zh-CN" sz="2400" dirty="0" err="1">
                <a:solidFill>
                  <a:srgbClr val="000000"/>
                </a:solidFill>
                <a:latin typeface="Consolas"/>
                <a:ea typeface="宋体"/>
                <a:cs typeface="Times New Roman"/>
              </a:rPr>
              <a:t>.println</a:t>
            </a:r>
            <a:r>
              <a:rPr lang="en-US" altLang="zh-CN" sz="2400" dirty="0">
                <a:solidFill>
                  <a:srgbClr val="000000"/>
                </a:solidFill>
                <a:latin typeface="Consolas"/>
                <a:ea typeface="宋体"/>
                <a:cs typeface="Times New Roman"/>
              </a:rPr>
              <a:t>(per2.getInfo());</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r>
              <a:rPr lang="en-US" altLang="zh-CN" sz="2400" dirty="0" err="1">
                <a:solidFill>
                  <a:srgbClr val="000000"/>
                </a:solidFill>
                <a:latin typeface="Consolas"/>
                <a:ea typeface="宋体"/>
                <a:cs typeface="Times New Roman"/>
              </a:rPr>
              <a:t>System.</a:t>
            </a:r>
            <a:r>
              <a:rPr lang="en-US" altLang="zh-CN" sz="2400" i="1" dirty="0" err="1">
                <a:solidFill>
                  <a:srgbClr val="0000C0"/>
                </a:solidFill>
                <a:latin typeface="Consolas"/>
                <a:ea typeface="宋体"/>
                <a:cs typeface="Times New Roman"/>
              </a:rPr>
              <a:t>out</a:t>
            </a:r>
            <a:r>
              <a:rPr lang="en-US" altLang="zh-CN" sz="2400" dirty="0" err="1">
                <a:solidFill>
                  <a:srgbClr val="000000"/>
                </a:solidFill>
                <a:latin typeface="Consolas"/>
                <a:ea typeface="宋体"/>
                <a:cs typeface="Times New Roman"/>
              </a:rPr>
              <a:t>.println</a:t>
            </a:r>
            <a:r>
              <a:rPr lang="en-US" altLang="zh-CN" sz="2400" dirty="0">
                <a:solidFill>
                  <a:srgbClr val="000000"/>
                </a:solidFill>
                <a:latin typeface="Consolas"/>
                <a:ea typeface="宋体"/>
                <a:cs typeface="Times New Roman"/>
              </a:rPr>
              <a:t>(per3.getInfo());</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marL="0" indent="0">
              <a:buNone/>
            </a:pPr>
            <a:r>
              <a:rPr lang="en-US" altLang="zh-CN" sz="2400" dirty="0">
                <a:solidFill>
                  <a:srgbClr val="000000"/>
                </a:solidFill>
                <a:latin typeface="Consolas"/>
                <a:ea typeface="宋体"/>
              </a:rPr>
              <a:t>   }</a:t>
            </a:r>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31</a:t>
            </a:fld>
            <a:endParaRPr lang="en-US" altLang="zh-CN"/>
          </a:p>
        </p:txBody>
      </p:sp>
      <p:sp>
        <p:nvSpPr>
          <p:cNvPr id="5" name="矩形 4">
            <a:extLst>
              <a:ext uri="{FF2B5EF4-FFF2-40B4-BE49-F238E27FC236}">
                <a16:creationId xmlns:a16="http://schemas.microsoft.com/office/drawing/2014/main" id="{C8155156-8087-47E1-BF70-3EEA9FB9AC85}"/>
              </a:ext>
            </a:extLst>
          </p:cNvPr>
          <p:cNvSpPr/>
          <p:nvPr/>
        </p:nvSpPr>
        <p:spPr>
          <a:xfrm>
            <a:off x="1475656" y="5077361"/>
            <a:ext cx="3312368" cy="1323439"/>
          </a:xfrm>
          <a:prstGeom prst="rect">
            <a:avLst/>
          </a:prstGeom>
        </p:spPr>
        <p:txBody>
          <a:bodyPr wrap="square">
            <a:spAutoFit/>
          </a:bodyPr>
          <a:lstStyle/>
          <a:p>
            <a:r>
              <a:rPr lang="zh-CN" altLang="en-US" sz="2000" b="0" dirty="0">
                <a:solidFill>
                  <a:srgbClr val="0000FF"/>
                </a:solidFill>
              </a:rPr>
              <a:t>张三</a:t>
            </a:r>
            <a:r>
              <a:rPr lang="en-US" altLang="zh-CN" sz="2000" b="0" dirty="0">
                <a:solidFill>
                  <a:srgbClr val="0000FF"/>
                </a:solidFill>
              </a:rPr>
              <a:t>20 A</a:t>
            </a:r>
            <a:r>
              <a:rPr lang="zh-CN" altLang="en-US" sz="2000" b="0" dirty="0">
                <a:solidFill>
                  <a:srgbClr val="0000FF"/>
                </a:solidFill>
              </a:rPr>
              <a:t>城</a:t>
            </a:r>
          </a:p>
          <a:p>
            <a:r>
              <a:rPr lang="zh-CN" altLang="en-US" sz="2000" b="0" dirty="0">
                <a:solidFill>
                  <a:srgbClr val="0000FF"/>
                </a:solidFill>
              </a:rPr>
              <a:t>李四</a:t>
            </a:r>
            <a:r>
              <a:rPr lang="en-US" altLang="zh-CN" sz="2000" b="0" dirty="0">
                <a:solidFill>
                  <a:srgbClr val="0000FF"/>
                </a:solidFill>
              </a:rPr>
              <a:t>21 A</a:t>
            </a:r>
            <a:r>
              <a:rPr lang="zh-CN" altLang="en-US" sz="2000" b="0" dirty="0">
                <a:solidFill>
                  <a:srgbClr val="0000FF"/>
                </a:solidFill>
              </a:rPr>
              <a:t>城</a:t>
            </a:r>
          </a:p>
          <a:p>
            <a:r>
              <a:rPr lang="zh-CN" altLang="en-US" sz="2000" b="0" dirty="0">
                <a:solidFill>
                  <a:srgbClr val="0000FF"/>
                </a:solidFill>
              </a:rPr>
              <a:t>王五</a:t>
            </a:r>
            <a:r>
              <a:rPr lang="en-US" altLang="zh-CN" sz="2000" b="0" dirty="0">
                <a:solidFill>
                  <a:srgbClr val="0000FF"/>
                </a:solidFill>
              </a:rPr>
              <a:t>22 A</a:t>
            </a:r>
            <a:r>
              <a:rPr lang="zh-CN" altLang="en-US" sz="2000" b="0" dirty="0">
                <a:solidFill>
                  <a:srgbClr val="0000FF"/>
                </a:solidFill>
              </a:rPr>
              <a:t>城</a:t>
            </a:r>
          </a:p>
        </p:txBody>
      </p:sp>
    </p:spTree>
    <p:extLst>
      <p:ext uri="{BB962C8B-B14F-4D97-AF65-F5344CB8AC3E}">
        <p14:creationId xmlns:p14="http://schemas.microsoft.com/office/powerpoint/2010/main" val="1019525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3" dur="500"/>
                                        <p:tgtEl>
                                          <p:spTgt spid="3">
                                            <p:txEl>
                                              <p:pRg st="8" end="8"/>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randombar(horizontal)">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14" name="文本占位符 13"/>
          <p:cNvSpPr>
            <a:spLocks noGrp="1"/>
          </p:cNvSpPr>
          <p:nvPr>
            <p:ph type="body" sz="half" idx="1"/>
          </p:nvPr>
        </p:nvSpPr>
        <p:spPr/>
        <p:txBody>
          <a:bodyPr/>
          <a:lstStyle/>
          <a:p>
            <a:r>
              <a:rPr lang="en-US" altLang="zh-CN" sz="2400" b="1" dirty="0">
                <a:solidFill>
                  <a:srgbClr val="0000FF"/>
                </a:solidFill>
              </a:rPr>
              <a:t>String country = "A</a:t>
            </a:r>
            <a:r>
              <a:rPr lang="zh-CN" altLang="zh-CN" sz="2400" b="1" dirty="0">
                <a:solidFill>
                  <a:srgbClr val="0000FF"/>
                </a:solidFill>
              </a:rPr>
              <a:t>城</a:t>
            </a:r>
            <a:r>
              <a:rPr lang="en-US" altLang="zh-CN" sz="2400" b="1" dirty="0">
                <a:solidFill>
                  <a:srgbClr val="0000FF"/>
                </a:solidFill>
              </a:rPr>
              <a:t>";</a:t>
            </a:r>
          </a:p>
          <a:p>
            <a:pPr lvl="1" algn="just"/>
            <a:r>
              <a:rPr lang="zh-CN" altLang="zh-CN" dirty="0"/>
              <a:t>对于</a:t>
            </a:r>
            <a:r>
              <a:rPr lang="en-US" altLang="zh-CN" dirty="0"/>
              <a:t>country</a:t>
            </a:r>
            <a:r>
              <a:rPr lang="zh-CN" altLang="zh-CN" dirty="0"/>
              <a:t>属性而言，所有对象都是一样的，每个对象占用自己的</a:t>
            </a:r>
            <a:r>
              <a:rPr lang="en-US" altLang="zh-CN" dirty="0"/>
              <a:t>country</a:t>
            </a:r>
            <a:r>
              <a:rPr lang="zh-CN" altLang="zh-CN" dirty="0"/>
              <a:t>属性，会造成内存空间浪费</a:t>
            </a:r>
            <a:endParaRPr lang="en-US" altLang="zh-CN" dirty="0"/>
          </a:p>
          <a:p>
            <a:pPr lvl="1" algn="just"/>
            <a:r>
              <a:rPr lang="zh-CN" altLang="en-US" dirty="0"/>
              <a:t>当大量的</a:t>
            </a:r>
            <a:r>
              <a:rPr lang="en-US" altLang="zh-CN" dirty="0"/>
              <a:t>person</a:t>
            </a:r>
            <a:r>
              <a:rPr lang="zh-CN" altLang="en-US" dirty="0"/>
              <a:t>对象产生时，如果需要更改</a:t>
            </a:r>
            <a:r>
              <a:rPr lang="en-US" altLang="zh-CN" dirty="0"/>
              <a:t>country</a:t>
            </a:r>
            <a:r>
              <a:rPr lang="zh-CN" altLang="en-US" dirty="0"/>
              <a:t>属性值，则每个对象都需要修改</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32</a:t>
            </a:fld>
            <a:endParaRPr lang="en-US" altLang="zh-CN"/>
          </a:p>
        </p:txBody>
      </p:sp>
      <p:sp>
        <p:nvSpPr>
          <p:cNvPr id="5" name="TextBox 4"/>
          <p:cNvSpPr txBox="1"/>
          <p:nvPr/>
        </p:nvSpPr>
        <p:spPr>
          <a:xfrm>
            <a:off x="4628381" y="2218354"/>
            <a:ext cx="1126976" cy="369332"/>
          </a:xfrm>
          <a:prstGeom prst="rect">
            <a:avLst/>
          </a:prstGeom>
          <a:noFill/>
          <a:ln>
            <a:solidFill>
              <a:srgbClr val="0000FF"/>
            </a:solidFill>
          </a:ln>
        </p:spPr>
        <p:txBody>
          <a:bodyPr wrap="square" rtlCol="0">
            <a:spAutoFit/>
          </a:bodyPr>
          <a:lstStyle/>
          <a:p>
            <a:r>
              <a:rPr lang="zh-CN" altLang="en-US" sz="1800" dirty="0">
                <a:solidFill>
                  <a:srgbClr val="000000"/>
                </a:solidFill>
                <a:latin typeface="华文细黑" pitchFamily="2" charset="-122"/>
                <a:ea typeface="华文细黑" pitchFamily="2" charset="-122"/>
              </a:rPr>
              <a:t>栈内存</a:t>
            </a:r>
          </a:p>
        </p:txBody>
      </p:sp>
      <p:sp>
        <p:nvSpPr>
          <p:cNvPr id="6" name="TextBox 5"/>
          <p:cNvSpPr txBox="1"/>
          <p:nvPr/>
        </p:nvSpPr>
        <p:spPr>
          <a:xfrm>
            <a:off x="6931758" y="2208363"/>
            <a:ext cx="1440160" cy="369332"/>
          </a:xfrm>
          <a:prstGeom prst="rect">
            <a:avLst/>
          </a:prstGeom>
          <a:noFill/>
          <a:ln>
            <a:solidFill>
              <a:srgbClr val="0000FF"/>
            </a:solidFill>
          </a:ln>
        </p:spPr>
        <p:txBody>
          <a:bodyPr wrap="square" rtlCol="0">
            <a:spAutoFit/>
          </a:bodyPr>
          <a:lstStyle/>
          <a:p>
            <a:r>
              <a:rPr lang="zh-CN" altLang="en-US" sz="1800" dirty="0">
                <a:solidFill>
                  <a:srgbClr val="000000"/>
                </a:solidFill>
                <a:latin typeface="华文细黑" pitchFamily="2" charset="-122"/>
                <a:ea typeface="华文细黑" pitchFamily="2" charset="-122"/>
              </a:rPr>
              <a:t>堆内存</a:t>
            </a:r>
          </a:p>
        </p:txBody>
      </p:sp>
      <p:sp>
        <p:nvSpPr>
          <p:cNvPr id="7" name="TextBox 6"/>
          <p:cNvSpPr txBox="1"/>
          <p:nvPr/>
        </p:nvSpPr>
        <p:spPr>
          <a:xfrm>
            <a:off x="4628381" y="2589889"/>
            <a:ext cx="1126976" cy="369332"/>
          </a:xfrm>
          <a:prstGeom prst="rect">
            <a:avLst/>
          </a:prstGeom>
          <a:noFill/>
          <a:ln>
            <a:solidFill>
              <a:srgbClr val="0000FF"/>
            </a:solidFill>
          </a:ln>
        </p:spPr>
        <p:txBody>
          <a:bodyPr wrap="square" rtlCol="0">
            <a:spAutoFit/>
          </a:bodyPr>
          <a:lstStyle/>
          <a:p>
            <a:r>
              <a:rPr lang="en-US" altLang="zh-CN" sz="1800" dirty="0">
                <a:solidFill>
                  <a:srgbClr val="000000"/>
                </a:solidFill>
                <a:latin typeface="华文细黑" pitchFamily="2" charset="-122"/>
                <a:ea typeface="华文细黑" pitchFamily="2" charset="-122"/>
              </a:rPr>
              <a:t>per1</a:t>
            </a:r>
            <a:endParaRPr lang="zh-CN" altLang="en-US" sz="1800" dirty="0">
              <a:solidFill>
                <a:srgbClr val="000000"/>
              </a:solidFill>
              <a:latin typeface="华文细黑" pitchFamily="2" charset="-122"/>
              <a:ea typeface="华文细黑" pitchFamily="2" charset="-122"/>
            </a:endParaRPr>
          </a:p>
        </p:txBody>
      </p:sp>
      <p:sp>
        <p:nvSpPr>
          <p:cNvPr id="8" name="TextBox 7"/>
          <p:cNvSpPr txBox="1"/>
          <p:nvPr/>
        </p:nvSpPr>
        <p:spPr>
          <a:xfrm>
            <a:off x="6931758" y="2575547"/>
            <a:ext cx="1440160" cy="830997"/>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张三</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age=20;</a:t>
            </a:r>
          </a:p>
          <a:p>
            <a:pPr algn="l"/>
            <a:r>
              <a:rPr lang="en-US" altLang="zh-CN" sz="1200" dirty="0">
                <a:solidFill>
                  <a:srgbClr val="0000FF"/>
                </a:solidFill>
                <a:latin typeface="华文细黑" pitchFamily="2" charset="-122"/>
                <a:ea typeface="华文细黑" pitchFamily="2" charset="-122"/>
              </a:rPr>
              <a:t>country=“A </a:t>
            </a:r>
            <a:r>
              <a:rPr lang="zh-CN" altLang="en-US" sz="1200" dirty="0">
                <a:solidFill>
                  <a:srgbClr val="0000FF"/>
                </a:solidFill>
                <a:latin typeface="华文细黑" pitchFamily="2" charset="-122"/>
                <a:ea typeface="华文细黑" pitchFamily="2" charset="-122"/>
              </a:rPr>
              <a:t>城</a:t>
            </a:r>
            <a:r>
              <a:rPr lang="en-US" altLang="zh-CN" sz="1200" dirty="0">
                <a:solidFill>
                  <a:srgbClr val="0000FF"/>
                </a:solidFill>
                <a:latin typeface="华文细黑" pitchFamily="2" charset="-122"/>
                <a:ea typeface="华文细黑" pitchFamily="2" charset="-122"/>
              </a:rPr>
              <a:t>”</a:t>
            </a:r>
            <a:endParaRPr lang="zh-CN" altLang="en-US" sz="1200" dirty="0">
              <a:solidFill>
                <a:srgbClr val="0000FF"/>
              </a:solidFill>
              <a:latin typeface="华文细黑" pitchFamily="2" charset="-122"/>
              <a:ea typeface="华文细黑" pitchFamily="2" charset="-122"/>
            </a:endParaRPr>
          </a:p>
        </p:txBody>
      </p:sp>
      <p:cxnSp>
        <p:nvCxnSpPr>
          <p:cNvPr id="9" name="直接箭头连接符 8"/>
          <p:cNvCxnSpPr>
            <a:stCxn id="7" idx="3"/>
            <a:endCxn id="8" idx="1"/>
          </p:cNvCxnSpPr>
          <p:nvPr/>
        </p:nvCxnSpPr>
        <p:spPr bwMode="auto">
          <a:xfrm>
            <a:off x="5755357" y="2774555"/>
            <a:ext cx="1176401" cy="216491"/>
          </a:xfrm>
          <a:prstGeom prst="straightConnector1">
            <a:avLst/>
          </a:prstGeom>
          <a:noFill/>
          <a:ln w="41275" cap="flat" cmpd="sng" algn="ctr">
            <a:solidFill>
              <a:srgbClr val="0000FF"/>
            </a:solidFill>
            <a:prstDash val="solid"/>
            <a:round/>
            <a:headEnd type="none" w="med" len="med"/>
            <a:tailEnd type="arrow"/>
          </a:ln>
          <a:effectLst/>
        </p:spPr>
      </p:cxnSp>
      <p:sp>
        <p:nvSpPr>
          <p:cNvPr id="10" name="TextBox 9"/>
          <p:cNvSpPr txBox="1"/>
          <p:nvPr/>
        </p:nvSpPr>
        <p:spPr>
          <a:xfrm>
            <a:off x="4628381" y="2959221"/>
            <a:ext cx="1126976" cy="369332"/>
          </a:xfrm>
          <a:prstGeom prst="rect">
            <a:avLst/>
          </a:prstGeom>
          <a:noFill/>
          <a:ln>
            <a:solidFill>
              <a:srgbClr val="0000FF"/>
            </a:solidFill>
          </a:ln>
        </p:spPr>
        <p:txBody>
          <a:bodyPr wrap="square" rtlCol="0">
            <a:spAutoFit/>
          </a:bodyPr>
          <a:lstStyle/>
          <a:p>
            <a:r>
              <a:rPr lang="en-US" altLang="zh-CN" sz="1800" dirty="0">
                <a:solidFill>
                  <a:srgbClr val="000000"/>
                </a:solidFill>
                <a:latin typeface="华文细黑" pitchFamily="2" charset="-122"/>
                <a:ea typeface="华文细黑" pitchFamily="2" charset="-122"/>
              </a:rPr>
              <a:t>per2</a:t>
            </a:r>
            <a:endParaRPr lang="zh-CN" altLang="en-US" sz="1800" dirty="0">
              <a:solidFill>
                <a:srgbClr val="000000"/>
              </a:solidFill>
              <a:latin typeface="华文细黑" pitchFamily="2" charset="-122"/>
              <a:ea typeface="华文细黑" pitchFamily="2" charset="-122"/>
            </a:endParaRPr>
          </a:p>
        </p:txBody>
      </p:sp>
      <p:sp>
        <p:nvSpPr>
          <p:cNvPr id="11" name="TextBox 10"/>
          <p:cNvSpPr txBox="1"/>
          <p:nvPr/>
        </p:nvSpPr>
        <p:spPr>
          <a:xfrm>
            <a:off x="6934170" y="3406544"/>
            <a:ext cx="1437748" cy="830997"/>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李四</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age=21</a:t>
            </a:r>
          </a:p>
          <a:p>
            <a:pPr algn="l"/>
            <a:r>
              <a:rPr lang="en-US" altLang="zh-CN" sz="1200" dirty="0">
                <a:solidFill>
                  <a:srgbClr val="0000FF"/>
                </a:solidFill>
                <a:latin typeface="华文细黑" pitchFamily="2" charset="-122"/>
                <a:ea typeface="华文细黑" pitchFamily="2" charset="-122"/>
              </a:rPr>
              <a:t>country=“A </a:t>
            </a:r>
            <a:r>
              <a:rPr lang="zh-CN" altLang="en-US" sz="1200" dirty="0">
                <a:solidFill>
                  <a:srgbClr val="0000FF"/>
                </a:solidFill>
                <a:latin typeface="华文细黑" pitchFamily="2" charset="-122"/>
                <a:ea typeface="华文细黑" pitchFamily="2" charset="-122"/>
              </a:rPr>
              <a:t>城</a:t>
            </a:r>
            <a:r>
              <a:rPr lang="en-US" altLang="zh-CN" sz="1200" dirty="0">
                <a:solidFill>
                  <a:srgbClr val="0000FF"/>
                </a:solidFill>
                <a:latin typeface="华文细黑" pitchFamily="2" charset="-122"/>
                <a:ea typeface="华文细黑" pitchFamily="2" charset="-122"/>
              </a:rPr>
              <a:t>”</a:t>
            </a:r>
            <a:endParaRPr lang="zh-CN" altLang="en-US" sz="1200" dirty="0">
              <a:solidFill>
                <a:srgbClr val="0000FF"/>
              </a:solidFill>
              <a:latin typeface="华文细黑" pitchFamily="2" charset="-122"/>
              <a:ea typeface="华文细黑" pitchFamily="2" charset="-122"/>
            </a:endParaRPr>
          </a:p>
        </p:txBody>
      </p:sp>
      <p:cxnSp>
        <p:nvCxnSpPr>
          <p:cNvPr id="12" name="直接箭头连接符 11"/>
          <p:cNvCxnSpPr>
            <a:stCxn id="10" idx="3"/>
            <a:endCxn id="11" idx="1"/>
          </p:cNvCxnSpPr>
          <p:nvPr/>
        </p:nvCxnSpPr>
        <p:spPr bwMode="auto">
          <a:xfrm>
            <a:off x="5755357" y="3143887"/>
            <a:ext cx="1178813" cy="678156"/>
          </a:xfrm>
          <a:prstGeom prst="straightConnector1">
            <a:avLst/>
          </a:prstGeom>
          <a:noFill/>
          <a:ln w="41275" cap="flat" cmpd="sng" algn="ctr">
            <a:solidFill>
              <a:srgbClr val="0000FF"/>
            </a:solidFill>
            <a:prstDash val="solid"/>
            <a:round/>
            <a:headEnd type="none" w="med" len="med"/>
            <a:tailEnd type="arrow"/>
          </a:ln>
          <a:effectLst/>
        </p:spPr>
      </p:cxnSp>
      <p:sp>
        <p:nvSpPr>
          <p:cNvPr id="13" name="TextBox 12"/>
          <p:cNvSpPr txBox="1"/>
          <p:nvPr/>
        </p:nvSpPr>
        <p:spPr>
          <a:xfrm>
            <a:off x="6931758" y="4237541"/>
            <a:ext cx="1440160" cy="830997"/>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王五</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age=22</a:t>
            </a:r>
          </a:p>
          <a:p>
            <a:pPr algn="l"/>
            <a:r>
              <a:rPr lang="en-US" altLang="zh-CN" sz="1200" dirty="0">
                <a:solidFill>
                  <a:srgbClr val="0000FF"/>
                </a:solidFill>
                <a:latin typeface="华文细黑" pitchFamily="2" charset="-122"/>
                <a:ea typeface="华文细黑" pitchFamily="2" charset="-122"/>
              </a:rPr>
              <a:t>country=“A </a:t>
            </a:r>
            <a:r>
              <a:rPr lang="zh-CN" altLang="en-US" sz="1200" dirty="0">
                <a:solidFill>
                  <a:srgbClr val="0000FF"/>
                </a:solidFill>
                <a:latin typeface="华文细黑" pitchFamily="2" charset="-122"/>
                <a:ea typeface="华文细黑" pitchFamily="2" charset="-122"/>
              </a:rPr>
              <a:t>城</a:t>
            </a:r>
            <a:r>
              <a:rPr lang="en-US" altLang="zh-CN" sz="1200" dirty="0">
                <a:solidFill>
                  <a:srgbClr val="0000FF"/>
                </a:solidFill>
                <a:latin typeface="华文细黑" pitchFamily="2" charset="-122"/>
                <a:ea typeface="华文细黑" pitchFamily="2" charset="-122"/>
              </a:rPr>
              <a:t>”</a:t>
            </a:r>
            <a:endParaRPr lang="zh-CN" altLang="en-US" sz="1200" dirty="0">
              <a:solidFill>
                <a:srgbClr val="0000FF"/>
              </a:solidFill>
              <a:latin typeface="华文细黑" pitchFamily="2" charset="-122"/>
              <a:ea typeface="华文细黑" pitchFamily="2" charset="-122"/>
            </a:endParaRPr>
          </a:p>
        </p:txBody>
      </p:sp>
      <p:sp>
        <p:nvSpPr>
          <p:cNvPr id="15" name="TextBox 14"/>
          <p:cNvSpPr txBox="1"/>
          <p:nvPr/>
        </p:nvSpPr>
        <p:spPr>
          <a:xfrm>
            <a:off x="4628381" y="3328553"/>
            <a:ext cx="1126976" cy="369332"/>
          </a:xfrm>
          <a:prstGeom prst="rect">
            <a:avLst/>
          </a:prstGeom>
          <a:noFill/>
          <a:ln>
            <a:solidFill>
              <a:srgbClr val="0000FF"/>
            </a:solidFill>
          </a:ln>
        </p:spPr>
        <p:txBody>
          <a:bodyPr wrap="square" rtlCol="0">
            <a:spAutoFit/>
          </a:bodyPr>
          <a:lstStyle/>
          <a:p>
            <a:r>
              <a:rPr lang="en-US" altLang="zh-CN" sz="1800" dirty="0">
                <a:solidFill>
                  <a:srgbClr val="000000"/>
                </a:solidFill>
                <a:latin typeface="华文细黑" pitchFamily="2" charset="-122"/>
                <a:ea typeface="华文细黑" pitchFamily="2" charset="-122"/>
              </a:rPr>
              <a:t>per3</a:t>
            </a:r>
            <a:endParaRPr lang="zh-CN" altLang="en-US" sz="1800" dirty="0">
              <a:solidFill>
                <a:srgbClr val="000000"/>
              </a:solidFill>
              <a:latin typeface="华文细黑" pitchFamily="2" charset="-122"/>
              <a:ea typeface="华文细黑" pitchFamily="2" charset="-122"/>
            </a:endParaRPr>
          </a:p>
        </p:txBody>
      </p:sp>
      <p:cxnSp>
        <p:nvCxnSpPr>
          <p:cNvPr id="17" name="直接箭头连接符 16"/>
          <p:cNvCxnSpPr>
            <a:stCxn id="15" idx="3"/>
            <a:endCxn id="13" idx="1"/>
          </p:cNvCxnSpPr>
          <p:nvPr/>
        </p:nvCxnSpPr>
        <p:spPr bwMode="auto">
          <a:xfrm>
            <a:off x="5755357" y="3513219"/>
            <a:ext cx="1176401" cy="1139821"/>
          </a:xfrm>
          <a:prstGeom prst="straightConnector1">
            <a:avLst/>
          </a:prstGeom>
          <a:noFill/>
          <a:ln w="4127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2696055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500"/>
                                        <p:tgtEl>
                                          <p:spTgt spid="11"/>
                                        </p:tgtEl>
                                      </p:cBhvr>
                                    </p:animEffect>
                                  </p:childTnLst>
                                </p:cTn>
                              </p:par>
                              <p:par>
                                <p:cTn id="31" presetID="14" presetClass="entr" presetSubtype="1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par>
                                <p:cTn id="40" presetID="14" presetClass="entr" presetSubtype="1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randombar(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4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3"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80145" y="1412776"/>
            <a:ext cx="8846368" cy="4648200"/>
          </a:xfrm>
        </p:spPr>
        <p:txBody>
          <a:bodyPr/>
          <a:lstStyle/>
          <a:p>
            <a:pPr marL="400050" lvl="1" indent="0">
              <a:spcAft>
                <a:spcPts val="0"/>
              </a:spcAft>
              <a:buNone/>
            </a:pPr>
            <a:r>
              <a:rPr lang="en-US" altLang="zh-CN" b="1" dirty="0">
                <a:solidFill>
                  <a:srgbClr val="7F0055"/>
                </a:solidFill>
                <a:latin typeface="Consolas"/>
                <a:ea typeface="宋体"/>
                <a:cs typeface="Times New Roman"/>
              </a:rPr>
              <a:t>class</a:t>
            </a:r>
            <a:r>
              <a:rPr lang="en-US" altLang="zh-CN" dirty="0">
                <a:solidFill>
                  <a:srgbClr val="000000"/>
                </a:solidFill>
                <a:latin typeface="Consolas"/>
                <a:ea typeface="宋体"/>
                <a:cs typeface="Times New Roman"/>
              </a:rPr>
              <a:t> </a:t>
            </a:r>
            <a:r>
              <a:rPr lang="en-US" altLang="zh-CN" u="sng" dirty="0">
                <a:solidFill>
                  <a:srgbClr val="000000"/>
                </a:solidFill>
                <a:latin typeface="Consolas"/>
                <a:ea typeface="宋体"/>
                <a:cs typeface="Times New Roman"/>
              </a:rPr>
              <a:t>Person</a:t>
            </a:r>
            <a:r>
              <a:rPr lang="en-US" altLang="zh-CN"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String </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err="1">
                <a:solidFill>
                  <a:srgbClr val="7F0055"/>
                </a:solidFill>
                <a:latin typeface="Consolas"/>
                <a:ea typeface="宋体"/>
                <a:cs typeface="Times New Roman"/>
              </a:rPr>
              <a:t>int</a:t>
            </a: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age</a:t>
            </a: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rPr>
              <a:t>static</a:t>
            </a:r>
            <a:r>
              <a:rPr lang="en-US" altLang="zh-CN" dirty="0">
                <a:solidFill>
                  <a:srgbClr val="000000"/>
                </a:solidFill>
                <a:latin typeface="Consolas"/>
                <a:ea typeface="宋体"/>
              </a:rPr>
              <a:t> </a:t>
            </a:r>
            <a:r>
              <a:rPr lang="en-US" altLang="zh-CN" dirty="0">
                <a:solidFill>
                  <a:srgbClr val="000000"/>
                </a:solidFill>
                <a:latin typeface="Consolas"/>
                <a:ea typeface="宋体"/>
                <a:cs typeface="Times New Roman"/>
              </a:rPr>
              <a:t>String </a:t>
            </a:r>
            <a:r>
              <a:rPr lang="en-US" altLang="zh-CN" dirty="0">
                <a:solidFill>
                  <a:srgbClr val="0000C0"/>
                </a:solidFill>
                <a:latin typeface="Consolas"/>
                <a:ea typeface="宋体"/>
                <a:cs typeface="Times New Roman"/>
              </a:rPr>
              <a:t>country</a:t>
            </a:r>
            <a:r>
              <a:rPr lang="en-US" altLang="zh-CN" dirty="0">
                <a:solidFill>
                  <a:srgbClr val="000000"/>
                </a:solidFill>
                <a:latin typeface="Consolas"/>
                <a:ea typeface="宋体"/>
                <a:cs typeface="Times New Roman"/>
              </a:rPr>
              <a:t> = </a:t>
            </a:r>
            <a:r>
              <a:rPr lang="en-US" altLang="zh-CN" dirty="0">
                <a:solidFill>
                  <a:srgbClr val="2A00FF"/>
                </a:solidFill>
                <a:latin typeface="Consolas"/>
                <a:ea typeface="宋体"/>
                <a:cs typeface="Times New Roman"/>
              </a:rPr>
              <a:t>“A</a:t>
            </a:r>
            <a:r>
              <a:rPr lang="zh-CN" altLang="zh-CN" dirty="0">
                <a:solidFill>
                  <a:srgbClr val="2A00FF"/>
                </a:solidFill>
                <a:latin typeface="Consolas"/>
                <a:ea typeface="宋体"/>
                <a:cs typeface="Consolas"/>
              </a:rPr>
              <a:t>城</a:t>
            </a:r>
            <a:r>
              <a:rPr lang="en-US" altLang="zh-CN" dirty="0">
                <a:solidFill>
                  <a:srgbClr val="2A00FF"/>
                </a:solidFill>
                <a:latin typeface="Consolas"/>
                <a:ea typeface="宋体"/>
                <a:cs typeface="Times New Roman"/>
              </a:rPr>
              <a:t>”</a:t>
            </a:r>
            <a:r>
              <a:rPr lang="en-US" altLang="zh-CN" dirty="0">
                <a:solidFill>
                  <a:srgbClr val="000000"/>
                </a:solidFill>
                <a:latin typeface="Consolas"/>
                <a:ea typeface="宋体"/>
                <a:cs typeface="Times New Roman"/>
              </a:rPr>
              <a:t>; </a:t>
            </a:r>
            <a:r>
              <a:rPr lang="en-US" altLang="zh-CN" dirty="0">
                <a:solidFill>
                  <a:srgbClr val="008000"/>
                </a:solidFill>
                <a:latin typeface="Consolas"/>
                <a:ea typeface="宋体"/>
                <a:cs typeface="Times New Roman"/>
              </a:rPr>
              <a:t>//</a:t>
            </a:r>
            <a:r>
              <a:rPr lang="zh-CN" altLang="en-US" b="1" dirty="0">
                <a:solidFill>
                  <a:srgbClr val="008000"/>
                </a:solidFill>
                <a:cs typeface="Times New Roman"/>
              </a:rPr>
              <a:t>改为</a:t>
            </a:r>
            <a:r>
              <a:rPr lang="en-US" altLang="zh-CN" b="1" dirty="0">
                <a:solidFill>
                  <a:srgbClr val="008000"/>
                </a:solidFill>
                <a:cs typeface="Times New Roman"/>
              </a:rPr>
              <a:t>static</a:t>
            </a:r>
            <a:r>
              <a:rPr lang="zh-CN" altLang="en-US" b="1" dirty="0">
                <a:solidFill>
                  <a:srgbClr val="008000"/>
                </a:solidFill>
                <a:cs typeface="Times New Roman"/>
              </a:rPr>
              <a:t>类型</a:t>
            </a:r>
            <a:endParaRPr lang="zh-CN" altLang="zh-CN" sz="2800" b="1" kern="100" dirty="0">
              <a:solidFill>
                <a:srgbClr val="008000"/>
              </a:solidFill>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Person(String n, </a:t>
            </a:r>
            <a:r>
              <a:rPr lang="en-US" altLang="zh-CN" b="1" dirty="0" err="1">
                <a:solidFill>
                  <a:srgbClr val="7F0055"/>
                </a:solidFill>
                <a:latin typeface="Consolas"/>
                <a:ea typeface="宋体"/>
                <a:cs typeface="Times New Roman"/>
              </a:rPr>
              <a:t>int</a:t>
            </a:r>
            <a:r>
              <a:rPr lang="en-US" altLang="zh-CN" dirty="0">
                <a:solidFill>
                  <a:srgbClr val="000000"/>
                </a:solidFill>
                <a:latin typeface="Consolas"/>
                <a:ea typeface="宋体"/>
                <a:cs typeface="Times New Roman"/>
              </a:rPr>
              <a:t> a)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 = n;</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age</a:t>
            </a:r>
            <a:r>
              <a:rPr lang="en-US" altLang="zh-CN" dirty="0">
                <a:solidFill>
                  <a:srgbClr val="000000"/>
                </a:solidFill>
                <a:latin typeface="Consolas"/>
                <a:ea typeface="宋体"/>
                <a:cs typeface="Times New Roman"/>
              </a:rPr>
              <a:t> = a;</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String </a:t>
            </a:r>
            <a:r>
              <a:rPr lang="en-US" altLang="zh-CN" dirty="0" err="1">
                <a:solidFill>
                  <a:srgbClr val="000000"/>
                </a:solidFill>
                <a:latin typeface="Consolas"/>
                <a:ea typeface="宋体"/>
                <a:cs typeface="Times New Roman"/>
              </a:rPr>
              <a:t>getInfo</a:t>
            </a:r>
            <a:r>
              <a:rPr lang="en-US" altLang="zh-CN"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return</a:t>
            </a: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 +  </a:t>
            </a:r>
            <a:r>
              <a:rPr lang="en-US" altLang="zh-CN" dirty="0">
                <a:solidFill>
                  <a:srgbClr val="0000C0"/>
                </a:solidFill>
                <a:latin typeface="Consolas"/>
                <a:ea typeface="宋体"/>
                <a:cs typeface="Times New Roman"/>
              </a:rPr>
              <a:t>age</a:t>
            </a:r>
            <a:r>
              <a:rPr lang="en-US" altLang="zh-CN" dirty="0">
                <a:solidFill>
                  <a:srgbClr val="000000"/>
                </a:solidFill>
                <a:latin typeface="Consolas"/>
                <a:ea typeface="宋体"/>
                <a:cs typeface="Times New Roman"/>
              </a:rPr>
              <a:t> + </a:t>
            </a:r>
            <a:r>
              <a:rPr lang="en-US" altLang="zh-CN" dirty="0">
                <a:solidFill>
                  <a:srgbClr val="0000C0"/>
                </a:solidFill>
                <a:latin typeface="Consolas"/>
                <a:ea typeface="宋体"/>
                <a:cs typeface="Times New Roman"/>
              </a:rPr>
              <a:t>country</a:t>
            </a: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33</a:t>
            </a:fld>
            <a:endParaRPr lang="en-US" altLang="zh-CN"/>
          </a:p>
        </p:txBody>
      </p:sp>
    </p:spTree>
    <p:extLst>
      <p:ext uri="{BB962C8B-B14F-4D97-AF65-F5344CB8AC3E}">
        <p14:creationId xmlns:p14="http://schemas.microsoft.com/office/powerpoint/2010/main" val="38183063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5" dur="500"/>
                                        <p:tgtEl>
                                          <p:spTgt spid="3">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8" dur="500"/>
                                        <p:tgtEl>
                                          <p:spTgt spid="3">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8" dur="500"/>
                                        <p:tgtEl>
                                          <p:spTgt spid="3">
                                            <p:txEl>
                                              <p:pRg st="8" end="8"/>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29344" y="1268760"/>
            <a:ext cx="8071048" cy="4648200"/>
          </a:xfrm>
        </p:spPr>
        <p:txBody>
          <a:bodyPr/>
          <a:lstStyle/>
          <a:p>
            <a:pPr marL="400050" lvl="1" indent="0">
              <a:spcAft>
                <a:spcPts val="0"/>
              </a:spcAft>
              <a:buNone/>
            </a:pP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class</a:t>
            </a:r>
            <a:r>
              <a:rPr lang="en-US" altLang="zh-CN" sz="2000" dirty="0">
                <a:solidFill>
                  <a:srgbClr val="000000"/>
                </a:solidFill>
                <a:latin typeface="Consolas"/>
                <a:ea typeface="宋体"/>
                <a:cs typeface="Times New Roman"/>
              </a:rPr>
              <a:t> StaticDemo02 {</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static</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void</a:t>
            </a:r>
            <a:r>
              <a:rPr lang="en-US" altLang="zh-CN" sz="2000" dirty="0">
                <a:solidFill>
                  <a:srgbClr val="000000"/>
                </a:solidFill>
                <a:latin typeface="Consolas"/>
                <a:ea typeface="宋体"/>
                <a:cs typeface="Times New Roman"/>
              </a:rPr>
              <a:t> main(String </a:t>
            </a:r>
            <a:r>
              <a:rPr lang="en-US" altLang="zh-CN" sz="2000" dirty="0" err="1">
                <a:solidFill>
                  <a:srgbClr val="000000"/>
                </a:solidFill>
                <a:latin typeface="Consolas"/>
                <a:ea typeface="宋体"/>
                <a:cs typeface="Times New Roman"/>
              </a:rPr>
              <a:t>args</a:t>
            </a:r>
            <a:r>
              <a:rPr lang="en-US" altLang="zh-CN" sz="2000"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Person per1 = </a:t>
            </a:r>
            <a:r>
              <a:rPr lang="en-US" altLang="zh-CN" sz="2000" b="1" dirty="0">
                <a:solidFill>
                  <a:srgbClr val="7F0055"/>
                </a:solidFill>
                <a:latin typeface="Consolas"/>
                <a:ea typeface="宋体"/>
                <a:cs typeface="Times New Roman"/>
              </a:rPr>
              <a:t>new</a:t>
            </a:r>
            <a:r>
              <a:rPr lang="en-US" altLang="zh-CN" sz="2000" dirty="0">
                <a:solidFill>
                  <a:srgbClr val="000000"/>
                </a:solidFill>
                <a:latin typeface="Consolas"/>
                <a:ea typeface="宋体"/>
                <a:cs typeface="Times New Roman"/>
              </a:rPr>
              <a:t> Person(</a:t>
            </a:r>
            <a:r>
              <a:rPr lang="en-US" altLang="zh-CN" sz="2000" dirty="0">
                <a:solidFill>
                  <a:srgbClr val="2A00FF"/>
                </a:solidFill>
                <a:latin typeface="Consolas"/>
                <a:ea typeface="宋体"/>
                <a:cs typeface="Times New Roman"/>
              </a:rPr>
              <a:t>"</a:t>
            </a:r>
            <a:r>
              <a:rPr lang="zh-CN" altLang="zh-CN" sz="2000" dirty="0">
                <a:solidFill>
                  <a:srgbClr val="2A00FF"/>
                </a:solidFill>
                <a:latin typeface="Consolas"/>
                <a:ea typeface="宋体"/>
                <a:cs typeface="Consolas"/>
              </a:rPr>
              <a:t>张三</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 20);</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Person per2 = </a:t>
            </a:r>
            <a:r>
              <a:rPr lang="en-US" altLang="zh-CN" sz="2000" b="1" dirty="0">
                <a:solidFill>
                  <a:srgbClr val="7F0055"/>
                </a:solidFill>
                <a:latin typeface="Consolas"/>
                <a:ea typeface="宋体"/>
                <a:cs typeface="Times New Roman"/>
              </a:rPr>
              <a:t>new</a:t>
            </a:r>
            <a:r>
              <a:rPr lang="en-US" altLang="zh-CN" sz="2000" dirty="0">
                <a:solidFill>
                  <a:srgbClr val="000000"/>
                </a:solidFill>
                <a:latin typeface="Consolas"/>
                <a:ea typeface="宋体"/>
                <a:cs typeface="Times New Roman"/>
              </a:rPr>
              <a:t> Person(</a:t>
            </a:r>
            <a:r>
              <a:rPr lang="en-US" altLang="zh-CN" sz="2000" dirty="0">
                <a:solidFill>
                  <a:srgbClr val="2A00FF"/>
                </a:solidFill>
                <a:latin typeface="Consolas"/>
                <a:ea typeface="宋体"/>
                <a:cs typeface="Times New Roman"/>
              </a:rPr>
              <a:t>"</a:t>
            </a:r>
            <a:r>
              <a:rPr lang="zh-CN" altLang="zh-CN" sz="2000" dirty="0">
                <a:solidFill>
                  <a:srgbClr val="2A00FF"/>
                </a:solidFill>
                <a:latin typeface="Consolas"/>
                <a:ea typeface="宋体"/>
                <a:cs typeface="Consolas"/>
              </a:rPr>
              <a:t>李四</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 21);</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Person per3 = </a:t>
            </a:r>
            <a:r>
              <a:rPr lang="en-US" altLang="zh-CN" sz="2000" b="1" dirty="0">
                <a:solidFill>
                  <a:srgbClr val="7F0055"/>
                </a:solidFill>
                <a:latin typeface="Consolas"/>
                <a:ea typeface="宋体"/>
                <a:cs typeface="Times New Roman"/>
              </a:rPr>
              <a:t>new</a:t>
            </a:r>
            <a:r>
              <a:rPr lang="en-US" altLang="zh-CN" sz="2000" dirty="0">
                <a:solidFill>
                  <a:srgbClr val="000000"/>
                </a:solidFill>
                <a:latin typeface="Consolas"/>
                <a:ea typeface="宋体"/>
                <a:cs typeface="Times New Roman"/>
              </a:rPr>
              <a:t> Person(</a:t>
            </a:r>
            <a:r>
              <a:rPr lang="en-US" altLang="zh-CN" sz="2000" dirty="0">
                <a:solidFill>
                  <a:srgbClr val="2A00FF"/>
                </a:solidFill>
                <a:latin typeface="Consolas"/>
                <a:ea typeface="宋体"/>
                <a:cs typeface="Times New Roman"/>
              </a:rPr>
              <a:t>"</a:t>
            </a:r>
            <a:r>
              <a:rPr lang="zh-CN" altLang="zh-CN" sz="2000" dirty="0">
                <a:solidFill>
                  <a:srgbClr val="2A00FF"/>
                </a:solidFill>
                <a:latin typeface="Consolas"/>
                <a:ea typeface="宋体"/>
                <a:cs typeface="Consolas"/>
              </a:rPr>
              <a:t>王五</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 22);</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System.</a:t>
            </a:r>
            <a:r>
              <a:rPr lang="en-US" altLang="zh-CN" sz="2000" i="1" dirty="0" err="1">
                <a:solidFill>
                  <a:srgbClr val="0000C0"/>
                </a:solidFill>
                <a:latin typeface="Consolas"/>
                <a:ea typeface="宋体"/>
                <a:cs typeface="Times New Roman"/>
              </a:rPr>
              <a:t>out</a:t>
            </a:r>
            <a:r>
              <a:rPr lang="en-US" altLang="zh-CN" sz="2000" dirty="0" err="1">
                <a:solidFill>
                  <a:srgbClr val="000000"/>
                </a:solidFill>
                <a:latin typeface="Consolas"/>
                <a:ea typeface="宋体"/>
                <a:cs typeface="Times New Roman"/>
              </a:rPr>
              <a:t>.println</a:t>
            </a:r>
            <a:r>
              <a:rPr lang="en-US" altLang="zh-CN" sz="2000" dirty="0">
                <a:solidFill>
                  <a:srgbClr val="000000"/>
                </a:solidFill>
                <a:latin typeface="Consolas"/>
                <a:ea typeface="宋体"/>
                <a:cs typeface="Times New Roman"/>
              </a:rPr>
              <a:t>(per1.getInfo());</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System.</a:t>
            </a:r>
            <a:r>
              <a:rPr lang="en-US" altLang="zh-CN" sz="2000" i="1" dirty="0" err="1">
                <a:solidFill>
                  <a:srgbClr val="0000C0"/>
                </a:solidFill>
                <a:latin typeface="Consolas"/>
                <a:ea typeface="宋体"/>
                <a:cs typeface="Times New Roman"/>
              </a:rPr>
              <a:t>out</a:t>
            </a:r>
            <a:r>
              <a:rPr lang="en-US" altLang="zh-CN" sz="2000" dirty="0" err="1">
                <a:solidFill>
                  <a:srgbClr val="000000"/>
                </a:solidFill>
                <a:latin typeface="Consolas"/>
                <a:ea typeface="宋体"/>
                <a:cs typeface="Times New Roman"/>
              </a:rPr>
              <a:t>.println</a:t>
            </a:r>
            <a:r>
              <a:rPr lang="en-US" altLang="zh-CN" sz="2000" dirty="0">
                <a:solidFill>
                  <a:srgbClr val="000000"/>
                </a:solidFill>
                <a:latin typeface="Consolas"/>
                <a:ea typeface="宋体"/>
                <a:cs typeface="Times New Roman"/>
              </a:rPr>
              <a:t>(per2.getInfo());</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System.</a:t>
            </a:r>
            <a:r>
              <a:rPr lang="en-US" altLang="zh-CN" sz="2000" i="1" dirty="0" err="1">
                <a:solidFill>
                  <a:srgbClr val="0000C0"/>
                </a:solidFill>
                <a:latin typeface="Consolas"/>
                <a:ea typeface="宋体"/>
                <a:cs typeface="Times New Roman"/>
              </a:rPr>
              <a:t>out</a:t>
            </a:r>
            <a:r>
              <a:rPr lang="en-US" altLang="zh-CN" sz="2000" dirty="0" err="1">
                <a:solidFill>
                  <a:srgbClr val="000000"/>
                </a:solidFill>
                <a:latin typeface="Consolas"/>
                <a:ea typeface="宋体"/>
                <a:cs typeface="Times New Roman"/>
              </a:rPr>
              <a:t>.println</a:t>
            </a:r>
            <a:r>
              <a:rPr lang="en-US" altLang="zh-CN" sz="2000" dirty="0">
                <a:solidFill>
                  <a:srgbClr val="000000"/>
                </a:solidFill>
                <a:latin typeface="Consolas"/>
                <a:ea typeface="宋体"/>
                <a:cs typeface="Times New Roman"/>
              </a:rPr>
              <a:t>(per3.getInfo());</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System.</a:t>
            </a:r>
            <a:r>
              <a:rPr lang="en-US" altLang="zh-CN" sz="2000" i="1" dirty="0" err="1">
                <a:solidFill>
                  <a:srgbClr val="0000C0"/>
                </a:solidFill>
                <a:latin typeface="Consolas"/>
                <a:ea typeface="宋体"/>
                <a:cs typeface="Times New Roman"/>
              </a:rPr>
              <a:t>out</a:t>
            </a:r>
            <a:r>
              <a:rPr lang="en-US" altLang="zh-CN" sz="2000" dirty="0" err="1">
                <a:solidFill>
                  <a:srgbClr val="000000"/>
                </a:solidFill>
                <a:latin typeface="Consolas"/>
                <a:ea typeface="宋体"/>
                <a:cs typeface="Times New Roman"/>
              </a:rPr>
              <a:t>.println</a:t>
            </a:r>
            <a:r>
              <a:rPr lang="en-US" altLang="zh-CN" sz="2000" dirty="0">
                <a:solidFill>
                  <a:srgbClr val="000000"/>
                </a:solidFill>
                <a:latin typeface="Consolas"/>
                <a:ea typeface="宋体"/>
                <a:cs typeface="Times New Roman"/>
              </a:rPr>
              <a:t>(</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per1.</a:t>
            </a:r>
            <a:r>
              <a:rPr lang="en-US" altLang="zh-CN" sz="2000" i="1" u="sng" dirty="0">
                <a:solidFill>
                  <a:srgbClr val="0000C0"/>
                </a:solidFill>
                <a:latin typeface="Consolas"/>
                <a:ea typeface="宋体"/>
                <a:cs typeface="Times New Roman"/>
              </a:rPr>
              <a:t>country</a:t>
            </a:r>
            <a:r>
              <a:rPr lang="en-US" altLang="zh-CN" sz="2000" dirty="0">
                <a:solidFill>
                  <a:srgbClr val="000000"/>
                </a:solidFill>
                <a:latin typeface="Consolas"/>
                <a:ea typeface="宋体"/>
                <a:cs typeface="Times New Roman"/>
              </a:rPr>
              <a:t> = </a:t>
            </a:r>
            <a:r>
              <a:rPr lang="en-US" altLang="zh-CN" sz="2000" dirty="0">
                <a:solidFill>
                  <a:srgbClr val="2A00FF"/>
                </a:solidFill>
                <a:latin typeface="Consolas"/>
                <a:ea typeface="宋体"/>
                <a:cs typeface="Times New Roman"/>
              </a:rPr>
              <a:t>"B</a:t>
            </a:r>
            <a:r>
              <a:rPr lang="zh-CN" altLang="zh-CN" sz="2000" dirty="0">
                <a:solidFill>
                  <a:srgbClr val="2A00FF"/>
                </a:solidFill>
                <a:latin typeface="Consolas"/>
                <a:ea typeface="宋体"/>
                <a:cs typeface="Consolas"/>
              </a:rPr>
              <a:t>城</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System.</a:t>
            </a:r>
            <a:r>
              <a:rPr lang="en-US" altLang="zh-CN" sz="2000" i="1" dirty="0" err="1">
                <a:solidFill>
                  <a:srgbClr val="0000C0"/>
                </a:solidFill>
                <a:latin typeface="Consolas"/>
                <a:ea typeface="宋体"/>
                <a:cs typeface="Times New Roman"/>
              </a:rPr>
              <a:t>out</a:t>
            </a:r>
            <a:r>
              <a:rPr lang="en-US" altLang="zh-CN" sz="2000" dirty="0" err="1">
                <a:solidFill>
                  <a:srgbClr val="000000"/>
                </a:solidFill>
                <a:latin typeface="Consolas"/>
                <a:ea typeface="宋体"/>
                <a:cs typeface="Times New Roman"/>
              </a:rPr>
              <a:t>.println</a:t>
            </a:r>
            <a:r>
              <a:rPr lang="en-US" altLang="zh-CN" sz="2000" dirty="0">
                <a:solidFill>
                  <a:srgbClr val="000000"/>
                </a:solidFill>
                <a:latin typeface="Consolas"/>
                <a:ea typeface="宋体"/>
                <a:cs typeface="Times New Roman"/>
              </a:rPr>
              <a:t>(per1.getInfo());</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System.</a:t>
            </a:r>
            <a:r>
              <a:rPr lang="en-US" altLang="zh-CN" sz="2000" i="1" dirty="0" err="1">
                <a:solidFill>
                  <a:srgbClr val="0000C0"/>
                </a:solidFill>
                <a:latin typeface="Consolas"/>
                <a:ea typeface="宋体"/>
                <a:cs typeface="Times New Roman"/>
              </a:rPr>
              <a:t>out</a:t>
            </a:r>
            <a:r>
              <a:rPr lang="en-US" altLang="zh-CN" sz="2000" dirty="0" err="1">
                <a:solidFill>
                  <a:srgbClr val="000000"/>
                </a:solidFill>
                <a:latin typeface="Consolas"/>
                <a:ea typeface="宋体"/>
                <a:cs typeface="Times New Roman"/>
              </a:rPr>
              <a:t>.println</a:t>
            </a:r>
            <a:r>
              <a:rPr lang="en-US" altLang="zh-CN" sz="2000" dirty="0">
                <a:solidFill>
                  <a:srgbClr val="000000"/>
                </a:solidFill>
                <a:latin typeface="Consolas"/>
                <a:ea typeface="宋体"/>
                <a:cs typeface="Times New Roman"/>
              </a:rPr>
              <a:t>(per2.getInfo());</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System.</a:t>
            </a:r>
            <a:r>
              <a:rPr lang="en-US" altLang="zh-CN" sz="2000" i="1" dirty="0" err="1">
                <a:solidFill>
                  <a:srgbClr val="0000C0"/>
                </a:solidFill>
                <a:latin typeface="Consolas"/>
                <a:ea typeface="宋体"/>
                <a:cs typeface="Times New Roman"/>
              </a:rPr>
              <a:t>out</a:t>
            </a:r>
            <a:r>
              <a:rPr lang="en-US" altLang="zh-CN" sz="2000" dirty="0" err="1">
                <a:solidFill>
                  <a:srgbClr val="000000"/>
                </a:solidFill>
                <a:latin typeface="Consolas"/>
                <a:ea typeface="宋体"/>
                <a:cs typeface="Times New Roman"/>
              </a:rPr>
              <a:t>.println</a:t>
            </a:r>
            <a:r>
              <a:rPr lang="en-US" altLang="zh-CN" sz="2000" dirty="0">
                <a:solidFill>
                  <a:srgbClr val="000000"/>
                </a:solidFill>
                <a:latin typeface="Consolas"/>
                <a:ea typeface="宋体"/>
                <a:cs typeface="Times New Roman"/>
              </a:rPr>
              <a:t>(per3.getInfo());</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00050" lvl="1" indent="0">
              <a:buNone/>
            </a:pPr>
            <a:r>
              <a:rPr lang="en-US" altLang="zh-CN" sz="2000" dirty="0">
                <a:solidFill>
                  <a:srgbClr val="000000"/>
                </a:solidFill>
                <a:latin typeface="Consolas"/>
                <a:ea typeface="宋体"/>
              </a:rPr>
              <a:t>}</a:t>
            </a:r>
            <a:endParaRPr lang="zh-CN" altLang="en-US" sz="5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34</a:t>
            </a:fld>
            <a:endParaRPr lang="en-US" altLang="zh-CN"/>
          </a:p>
        </p:txBody>
      </p:sp>
      <p:pic>
        <p:nvPicPr>
          <p:cNvPr id="5" name="图片 4">
            <a:extLst>
              <a:ext uri="{FF2B5EF4-FFF2-40B4-BE49-F238E27FC236}">
                <a16:creationId xmlns:a16="http://schemas.microsoft.com/office/drawing/2014/main" id="{1C3376F7-CFFC-40E4-931D-9E829F1A04DE}"/>
              </a:ext>
            </a:extLst>
          </p:cNvPr>
          <p:cNvPicPr>
            <a:picLocks noChangeAspect="1"/>
          </p:cNvPicPr>
          <p:nvPr/>
        </p:nvPicPr>
        <p:blipFill>
          <a:blip r:embed="rId2"/>
          <a:stretch>
            <a:fillRect/>
          </a:stretch>
        </p:blipFill>
        <p:spPr>
          <a:xfrm>
            <a:off x="6948264" y="1772816"/>
            <a:ext cx="1786446" cy="2304256"/>
          </a:xfrm>
          <a:prstGeom prst="rect">
            <a:avLst/>
          </a:prstGeom>
        </p:spPr>
      </p:pic>
    </p:spTree>
    <p:extLst>
      <p:ext uri="{BB962C8B-B14F-4D97-AF65-F5344CB8AC3E}">
        <p14:creationId xmlns:p14="http://schemas.microsoft.com/office/powerpoint/2010/main" val="3042834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1" dur="500"/>
                                        <p:tgtEl>
                                          <p:spTgt spid="3">
                                            <p:txEl>
                                              <p:pRg st="13" end="1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34" dur="500"/>
                                        <p:tgtEl>
                                          <p:spTgt spid="3">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9" dur="500"/>
                                        <p:tgtEl>
                                          <p:spTgt spid="3">
                                            <p:txEl>
                                              <p:pRg st="10" end="10"/>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2" dur="500"/>
                                        <p:tgtEl>
                                          <p:spTgt spid="3">
                                            <p:txEl>
                                              <p:pRg st="11" end="11"/>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randombar(horizontal)">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6" name="内容占位符 5"/>
          <p:cNvSpPr>
            <a:spLocks noGrp="1"/>
          </p:cNvSpPr>
          <p:nvPr>
            <p:ph idx="1"/>
          </p:nvPr>
        </p:nvSpPr>
        <p:spPr>
          <a:xfrm>
            <a:off x="533400" y="1600200"/>
            <a:ext cx="7772400" cy="5069160"/>
          </a:xfrm>
        </p:spPr>
        <p:txBody>
          <a:bodyPr/>
          <a:lstStyle/>
          <a:p>
            <a:r>
              <a:rPr lang="zh-CN" altLang="en-US" dirty="0"/>
              <a:t>发现修改一个对象中的</a:t>
            </a:r>
            <a:r>
              <a:rPr lang="en-US" altLang="zh-CN" dirty="0"/>
              <a:t>country</a:t>
            </a:r>
            <a:r>
              <a:rPr lang="zh-CN" altLang="en-US" dirty="0"/>
              <a:t>属性之后，所有对象的</a:t>
            </a:r>
            <a:r>
              <a:rPr lang="en-US" altLang="zh-CN" dirty="0"/>
              <a:t>country</a:t>
            </a:r>
            <a:r>
              <a:rPr lang="zh-CN" altLang="en-US" dirty="0"/>
              <a:t>属性都发生了变化。</a:t>
            </a:r>
            <a:endParaRPr lang="en-US" altLang="zh-CN" dirty="0"/>
          </a:p>
          <a:p>
            <a:pPr lvl="1"/>
            <a:r>
              <a:rPr lang="en-US" altLang="zh-CN" dirty="0"/>
              <a:t>country</a:t>
            </a:r>
            <a:r>
              <a:rPr lang="zh-CN" altLang="en-US" dirty="0"/>
              <a:t>属性变成为了公共属性，内存图如下：</a:t>
            </a:r>
            <a:endParaRPr lang="en-US" altLang="zh-CN"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dirty="0"/>
              <a:t>虽可</a:t>
            </a:r>
            <a:r>
              <a:rPr lang="zh-CN" altLang="zh-CN" dirty="0"/>
              <a:t>使用普通对象调用</a:t>
            </a:r>
            <a:r>
              <a:rPr lang="zh-CN" altLang="en-US" dirty="0"/>
              <a:t>，但一般采用“</a:t>
            </a:r>
            <a:r>
              <a:rPr lang="zh-CN" altLang="en-US" b="1" dirty="0">
                <a:solidFill>
                  <a:srgbClr val="0000FF"/>
                </a:solidFill>
              </a:rPr>
              <a:t>类名</a:t>
            </a:r>
            <a:r>
              <a:rPr lang="en-US" altLang="zh-CN" b="1" dirty="0">
                <a:solidFill>
                  <a:srgbClr val="0000FF"/>
                </a:solidFill>
              </a:rPr>
              <a:t>.</a:t>
            </a:r>
            <a:r>
              <a:rPr lang="zh-CN" altLang="en-US" b="1" dirty="0">
                <a:solidFill>
                  <a:srgbClr val="0000FF"/>
                </a:solidFill>
              </a:rPr>
              <a:t>全局属性</a:t>
            </a:r>
            <a:r>
              <a:rPr lang="zh-CN" altLang="en-US" dirty="0"/>
              <a:t>”的形式访问，如：</a:t>
            </a:r>
            <a:r>
              <a:rPr lang="en-US" altLang="zh-CN" b="1" dirty="0" err="1">
                <a:solidFill>
                  <a:srgbClr val="0000FF"/>
                </a:solidFill>
              </a:rPr>
              <a:t>Person</a:t>
            </a:r>
            <a:r>
              <a:rPr lang="en-US" altLang="zh-CN" dirty="0" err="1"/>
              <a:t>.country</a:t>
            </a:r>
            <a:r>
              <a:rPr lang="en-US" altLang="zh-CN" dirty="0"/>
              <a:t> = "B</a:t>
            </a:r>
            <a:r>
              <a:rPr lang="zh-CN" altLang="zh-CN" dirty="0"/>
              <a:t>城</a:t>
            </a:r>
            <a:r>
              <a:rPr lang="en-US" altLang="zh-CN" dirty="0"/>
              <a:t>" ;</a:t>
            </a:r>
            <a:endParaRPr lang="zh-CN" altLang="en-US" dirty="0"/>
          </a:p>
        </p:txBody>
      </p:sp>
      <p:sp>
        <p:nvSpPr>
          <p:cNvPr id="5" name="灯片编号占位符 4"/>
          <p:cNvSpPr>
            <a:spLocks noGrp="1"/>
          </p:cNvSpPr>
          <p:nvPr>
            <p:ph type="sldNum" sz="quarter" idx="12"/>
          </p:nvPr>
        </p:nvSpPr>
        <p:spPr/>
        <p:txBody>
          <a:bodyPr/>
          <a:lstStyle/>
          <a:p>
            <a:pPr>
              <a:defRPr/>
            </a:pPr>
            <a:fld id="{F1CCF119-8841-4BC0-92A4-AF1E642864AE}" type="slidenum">
              <a:rPr lang="en-US" altLang="zh-CN" smtClean="0"/>
              <a:pPr>
                <a:defRPr/>
              </a:pPr>
              <a:t>35</a:t>
            </a:fld>
            <a:endParaRPr lang="en-US" altLang="zh-CN"/>
          </a:p>
        </p:txBody>
      </p:sp>
      <p:sp>
        <p:nvSpPr>
          <p:cNvPr id="7" name="TextBox 6"/>
          <p:cNvSpPr txBox="1"/>
          <p:nvPr/>
        </p:nvSpPr>
        <p:spPr>
          <a:xfrm>
            <a:off x="4110499" y="3279807"/>
            <a:ext cx="1126976" cy="369332"/>
          </a:xfrm>
          <a:prstGeom prst="rect">
            <a:avLst/>
          </a:prstGeom>
          <a:noFill/>
          <a:ln>
            <a:solidFill>
              <a:srgbClr val="0000FF"/>
            </a:solidFill>
          </a:ln>
        </p:spPr>
        <p:txBody>
          <a:bodyPr wrap="square" rtlCol="0">
            <a:spAutoFit/>
          </a:bodyPr>
          <a:lstStyle/>
          <a:p>
            <a:r>
              <a:rPr lang="zh-CN" altLang="en-US" sz="1800" dirty="0">
                <a:solidFill>
                  <a:srgbClr val="000000"/>
                </a:solidFill>
                <a:latin typeface="华文细黑" pitchFamily="2" charset="-122"/>
                <a:ea typeface="华文细黑" pitchFamily="2" charset="-122"/>
              </a:rPr>
              <a:t>栈内存</a:t>
            </a:r>
          </a:p>
        </p:txBody>
      </p:sp>
      <p:sp>
        <p:nvSpPr>
          <p:cNvPr id="8" name="TextBox 7"/>
          <p:cNvSpPr txBox="1"/>
          <p:nvPr/>
        </p:nvSpPr>
        <p:spPr>
          <a:xfrm>
            <a:off x="5956676" y="3269816"/>
            <a:ext cx="1440160" cy="369332"/>
          </a:xfrm>
          <a:prstGeom prst="rect">
            <a:avLst/>
          </a:prstGeom>
          <a:noFill/>
          <a:ln>
            <a:solidFill>
              <a:srgbClr val="0000FF"/>
            </a:solidFill>
          </a:ln>
        </p:spPr>
        <p:txBody>
          <a:bodyPr wrap="square" rtlCol="0">
            <a:spAutoFit/>
          </a:bodyPr>
          <a:lstStyle/>
          <a:p>
            <a:r>
              <a:rPr lang="zh-CN" altLang="en-US" sz="1800" dirty="0">
                <a:solidFill>
                  <a:srgbClr val="000000"/>
                </a:solidFill>
                <a:latin typeface="华文细黑" pitchFamily="2" charset="-122"/>
                <a:ea typeface="华文细黑" pitchFamily="2" charset="-122"/>
              </a:rPr>
              <a:t>堆内存</a:t>
            </a:r>
          </a:p>
        </p:txBody>
      </p:sp>
      <p:sp>
        <p:nvSpPr>
          <p:cNvPr id="9" name="TextBox 8"/>
          <p:cNvSpPr txBox="1"/>
          <p:nvPr/>
        </p:nvSpPr>
        <p:spPr>
          <a:xfrm>
            <a:off x="4110499" y="3651342"/>
            <a:ext cx="1126976" cy="369332"/>
          </a:xfrm>
          <a:prstGeom prst="rect">
            <a:avLst/>
          </a:prstGeom>
          <a:noFill/>
          <a:ln>
            <a:solidFill>
              <a:srgbClr val="0000FF"/>
            </a:solidFill>
          </a:ln>
        </p:spPr>
        <p:txBody>
          <a:bodyPr wrap="square" rtlCol="0">
            <a:spAutoFit/>
          </a:bodyPr>
          <a:lstStyle/>
          <a:p>
            <a:r>
              <a:rPr lang="en-US" altLang="zh-CN" sz="1800" dirty="0">
                <a:solidFill>
                  <a:srgbClr val="000000"/>
                </a:solidFill>
                <a:latin typeface="华文细黑" pitchFamily="2" charset="-122"/>
                <a:ea typeface="华文细黑" pitchFamily="2" charset="-122"/>
              </a:rPr>
              <a:t>per1</a:t>
            </a:r>
            <a:endParaRPr lang="zh-CN" altLang="en-US" sz="1800" dirty="0">
              <a:solidFill>
                <a:srgbClr val="000000"/>
              </a:solidFill>
              <a:latin typeface="华文细黑" pitchFamily="2" charset="-122"/>
              <a:ea typeface="华文细黑" pitchFamily="2" charset="-122"/>
            </a:endParaRPr>
          </a:p>
        </p:txBody>
      </p:sp>
      <p:sp>
        <p:nvSpPr>
          <p:cNvPr id="10" name="TextBox 9"/>
          <p:cNvSpPr txBox="1"/>
          <p:nvPr/>
        </p:nvSpPr>
        <p:spPr>
          <a:xfrm>
            <a:off x="5956676" y="3637000"/>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张三</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age=20;</a:t>
            </a:r>
          </a:p>
        </p:txBody>
      </p:sp>
      <p:cxnSp>
        <p:nvCxnSpPr>
          <p:cNvPr id="11" name="直接箭头连接符 10"/>
          <p:cNvCxnSpPr>
            <a:stCxn id="9" idx="3"/>
            <a:endCxn id="10" idx="1"/>
          </p:cNvCxnSpPr>
          <p:nvPr/>
        </p:nvCxnSpPr>
        <p:spPr bwMode="auto">
          <a:xfrm>
            <a:off x="5237475" y="3836008"/>
            <a:ext cx="719201" cy="77991"/>
          </a:xfrm>
          <a:prstGeom prst="straightConnector1">
            <a:avLst/>
          </a:prstGeom>
          <a:noFill/>
          <a:ln w="41275" cap="flat" cmpd="sng" algn="ctr">
            <a:solidFill>
              <a:srgbClr val="0000FF"/>
            </a:solidFill>
            <a:prstDash val="solid"/>
            <a:round/>
            <a:headEnd type="none" w="med" len="med"/>
            <a:tailEnd type="arrow"/>
          </a:ln>
          <a:effectLst/>
        </p:spPr>
      </p:cxnSp>
      <p:sp>
        <p:nvSpPr>
          <p:cNvPr id="12" name="TextBox 11"/>
          <p:cNvSpPr txBox="1"/>
          <p:nvPr/>
        </p:nvSpPr>
        <p:spPr>
          <a:xfrm>
            <a:off x="4110499" y="4020674"/>
            <a:ext cx="1126976" cy="369332"/>
          </a:xfrm>
          <a:prstGeom prst="rect">
            <a:avLst/>
          </a:prstGeom>
          <a:noFill/>
          <a:ln>
            <a:solidFill>
              <a:srgbClr val="0000FF"/>
            </a:solidFill>
          </a:ln>
        </p:spPr>
        <p:txBody>
          <a:bodyPr wrap="square" rtlCol="0">
            <a:spAutoFit/>
          </a:bodyPr>
          <a:lstStyle/>
          <a:p>
            <a:r>
              <a:rPr lang="en-US" altLang="zh-CN" sz="1800" dirty="0">
                <a:solidFill>
                  <a:srgbClr val="000000"/>
                </a:solidFill>
                <a:latin typeface="华文细黑" pitchFamily="2" charset="-122"/>
                <a:ea typeface="华文细黑" pitchFamily="2" charset="-122"/>
              </a:rPr>
              <a:t>per2</a:t>
            </a:r>
            <a:endParaRPr lang="zh-CN" altLang="en-US" sz="1800" dirty="0">
              <a:solidFill>
                <a:srgbClr val="000000"/>
              </a:solidFill>
              <a:latin typeface="华文细黑" pitchFamily="2" charset="-122"/>
              <a:ea typeface="华文细黑" pitchFamily="2" charset="-122"/>
            </a:endParaRPr>
          </a:p>
        </p:txBody>
      </p:sp>
      <p:sp>
        <p:nvSpPr>
          <p:cNvPr id="13" name="TextBox 12"/>
          <p:cNvSpPr txBox="1"/>
          <p:nvPr/>
        </p:nvSpPr>
        <p:spPr>
          <a:xfrm>
            <a:off x="5959210" y="4193212"/>
            <a:ext cx="1437748"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李四</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age=21</a:t>
            </a:r>
            <a:endParaRPr lang="zh-CN" altLang="en-US" sz="1200" dirty="0">
              <a:solidFill>
                <a:srgbClr val="0000FF"/>
              </a:solidFill>
              <a:latin typeface="华文细黑" pitchFamily="2" charset="-122"/>
              <a:ea typeface="华文细黑" pitchFamily="2" charset="-122"/>
            </a:endParaRPr>
          </a:p>
        </p:txBody>
      </p:sp>
      <p:cxnSp>
        <p:nvCxnSpPr>
          <p:cNvPr id="14" name="直接箭头连接符 13"/>
          <p:cNvCxnSpPr>
            <a:stCxn id="12" idx="3"/>
            <a:endCxn id="13" idx="1"/>
          </p:cNvCxnSpPr>
          <p:nvPr/>
        </p:nvCxnSpPr>
        <p:spPr bwMode="auto">
          <a:xfrm>
            <a:off x="5237475" y="4205340"/>
            <a:ext cx="721735" cy="264871"/>
          </a:xfrm>
          <a:prstGeom prst="straightConnector1">
            <a:avLst/>
          </a:prstGeom>
          <a:noFill/>
          <a:ln w="41275" cap="flat" cmpd="sng" algn="ctr">
            <a:solidFill>
              <a:srgbClr val="0000FF"/>
            </a:solidFill>
            <a:prstDash val="solid"/>
            <a:round/>
            <a:headEnd type="none" w="med" len="med"/>
            <a:tailEnd type="arrow"/>
          </a:ln>
          <a:effectLst/>
        </p:spPr>
      </p:cxnSp>
      <p:sp>
        <p:nvSpPr>
          <p:cNvPr id="15" name="TextBox 14"/>
          <p:cNvSpPr txBox="1"/>
          <p:nvPr/>
        </p:nvSpPr>
        <p:spPr>
          <a:xfrm>
            <a:off x="5956676" y="4747210"/>
            <a:ext cx="1440160" cy="553998"/>
          </a:xfrm>
          <a:prstGeom prst="rect">
            <a:avLst/>
          </a:prstGeom>
          <a:noFill/>
          <a:ln>
            <a:solidFill>
              <a:srgbClr val="0000FF"/>
            </a:solidFill>
          </a:ln>
        </p:spPr>
        <p:txBody>
          <a:bodyPr wrap="square" rtlCol="0">
            <a:spAutoFit/>
          </a:bodyPr>
          <a:lstStyle/>
          <a:p>
            <a:pPr algn="l"/>
            <a:r>
              <a:rPr lang="en-US" altLang="zh-CN" sz="1200" dirty="0">
                <a:solidFill>
                  <a:srgbClr val="0000FF"/>
                </a:solidFill>
                <a:latin typeface="华文细黑" pitchFamily="2" charset="-122"/>
                <a:ea typeface="华文细黑" pitchFamily="2" charset="-122"/>
              </a:rPr>
              <a:t>name=“</a:t>
            </a:r>
            <a:r>
              <a:rPr lang="zh-CN" altLang="en-US" sz="1200" dirty="0">
                <a:solidFill>
                  <a:srgbClr val="0000FF"/>
                </a:solidFill>
                <a:latin typeface="华文细黑" pitchFamily="2" charset="-122"/>
                <a:ea typeface="华文细黑" pitchFamily="2" charset="-122"/>
              </a:rPr>
              <a:t>王五</a:t>
            </a:r>
            <a:r>
              <a:rPr lang="en-US" altLang="zh-CN" sz="1200" dirty="0">
                <a:solidFill>
                  <a:srgbClr val="0000FF"/>
                </a:solidFill>
                <a:latin typeface="华文细黑" pitchFamily="2" charset="-122"/>
                <a:ea typeface="华文细黑" pitchFamily="2" charset="-122"/>
              </a:rPr>
              <a:t>”;</a:t>
            </a:r>
          </a:p>
          <a:p>
            <a:pPr algn="l"/>
            <a:r>
              <a:rPr lang="en-US" altLang="zh-CN" sz="1200" dirty="0">
                <a:solidFill>
                  <a:srgbClr val="0000FF"/>
                </a:solidFill>
                <a:latin typeface="华文细黑" pitchFamily="2" charset="-122"/>
                <a:ea typeface="华文细黑" pitchFamily="2" charset="-122"/>
              </a:rPr>
              <a:t>age=22</a:t>
            </a:r>
            <a:endParaRPr lang="zh-CN" altLang="en-US" sz="1200" dirty="0">
              <a:solidFill>
                <a:srgbClr val="0000FF"/>
              </a:solidFill>
              <a:latin typeface="华文细黑" pitchFamily="2" charset="-122"/>
              <a:ea typeface="华文细黑" pitchFamily="2" charset="-122"/>
            </a:endParaRPr>
          </a:p>
        </p:txBody>
      </p:sp>
      <p:sp>
        <p:nvSpPr>
          <p:cNvPr id="16" name="TextBox 15"/>
          <p:cNvSpPr txBox="1"/>
          <p:nvPr/>
        </p:nvSpPr>
        <p:spPr>
          <a:xfrm>
            <a:off x="4110499" y="4390006"/>
            <a:ext cx="1126976" cy="369332"/>
          </a:xfrm>
          <a:prstGeom prst="rect">
            <a:avLst/>
          </a:prstGeom>
          <a:noFill/>
          <a:ln>
            <a:solidFill>
              <a:srgbClr val="0000FF"/>
            </a:solidFill>
          </a:ln>
        </p:spPr>
        <p:txBody>
          <a:bodyPr wrap="square" rtlCol="0">
            <a:spAutoFit/>
          </a:bodyPr>
          <a:lstStyle/>
          <a:p>
            <a:r>
              <a:rPr lang="en-US" altLang="zh-CN" sz="1800" dirty="0">
                <a:solidFill>
                  <a:srgbClr val="000000"/>
                </a:solidFill>
                <a:latin typeface="华文细黑" pitchFamily="2" charset="-122"/>
                <a:ea typeface="华文细黑" pitchFamily="2" charset="-122"/>
              </a:rPr>
              <a:t>per3</a:t>
            </a:r>
            <a:endParaRPr lang="zh-CN" altLang="en-US" sz="1800" dirty="0">
              <a:solidFill>
                <a:srgbClr val="000000"/>
              </a:solidFill>
              <a:latin typeface="华文细黑" pitchFamily="2" charset="-122"/>
              <a:ea typeface="华文细黑" pitchFamily="2" charset="-122"/>
            </a:endParaRPr>
          </a:p>
        </p:txBody>
      </p:sp>
      <p:cxnSp>
        <p:nvCxnSpPr>
          <p:cNvPr id="17" name="直接箭头连接符 16"/>
          <p:cNvCxnSpPr>
            <a:stCxn id="16" idx="3"/>
            <a:endCxn id="15" idx="1"/>
          </p:cNvCxnSpPr>
          <p:nvPr/>
        </p:nvCxnSpPr>
        <p:spPr bwMode="auto">
          <a:xfrm>
            <a:off x="5237475" y="4574672"/>
            <a:ext cx="719201" cy="449537"/>
          </a:xfrm>
          <a:prstGeom prst="straightConnector1">
            <a:avLst/>
          </a:prstGeom>
          <a:noFill/>
          <a:ln w="41275" cap="flat" cmpd="sng" algn="ctr">
            <a:solidFill>
              <a:srgbClr val="0000FF"/>
            </a:solidFill>
            <a:prstDash val="solid"/>
            <a:round/>
            <a:headEnd type="none" w="med" len="med"/>
            <a:tailEnd type="arrow"/>
          </a:ln>
          <a:effectLst/>
        </p:spPr>
      </p:cxnSp>
      <p:sp>
        <p:nvSpPr>
          <p:cNvPr id="19" name="TextBox 18"/>
          <p:cNvSpPr txBox="1"/>
          <p:nvPr/>
        </p:nvSpPr>
        <p:spPr>
          <a:xfrm>
            <a:off x="1493059" y="3267668"/>
            <a:ext cx="1919064" cy="369332"/>
          </a:xfrm>
          <a:prstGeom prst="rect">
            <a:avLst/>
          </a:prstGeom>
          <a:noFill/>
          <a:ln>
            <a:solidFill>
              <a:srgbClr val="0000FF"/>
            </a:solidFill>
          </a:ln>
        </p:spPr>
        <p:txBody>
          <a:bodyPr wrap="square" rtlCol="0">
            <a:spAutoFit/>
          </a:bodyPr>
          <a:lstStyle/>
          <a:p>
            <a:r>
              <a:rPr lang="zh-CN" altLang="en-US" sz="1800" dirty="0">
                <a:solidFill>
                  <a:srgbClr val="000000"/>
                </a:solidFill>
                <a:latin typeface="华文细黑" pitchFamily="2" charset="-122"/>
                <a:ea typeface="华文细黑" pitchFamily="2" charset="-122"/>
              </a:rPr>
              <a:t>全局数据区</a:t>
            </a:r>
          </a:p>
        </p:txBody>
      </p:sp>
      <p:sp>
        <p:nvSpPr>
          <p:cNvPr id="20" name="TextBox 19"/>
          <p:cNvSpPr txBox="1"/>
          <p:nvPr/>
        </p:nvSpPr>
        <p:spPr>
          <a:xfrm>
            <a:off x="1493059" y="3639203"/>
            <a:ext cx="1919064" cy="369332"/>
          </a:xfrm>
          <a:prstGeom prst="rect">
            <a:avLst/>
          </a:prstGeom>
          <a:noFill/>
          <a:ln>
            <a:solidFill>
              <a:srgbClr val="0000FF"/>
            </a:solidFill>
          </a:ln>
        </p:spPr>
        <p:txBody>
          <a:bodyPr wrap="square" rtlCol="0">
            <a:spAutoFit/>
          </a:bodyPr>
          <a:lstStyle/>
          <a:p>
            <a:pPr algn="l"/>
            <a:r>
              <a:rPr lang="en-US" altLang="zh-CN" sz="1800" dirty="0">
                <a:solidFill>
                  <a:srgbClr val="0000FF"/>
                </a:solidFill>
                <a:latin typeface="华文细黑" pitchFamily="2" charset="-122"/>
                <a:ea typeface="华文细黑" pitchFamily="2" charset="-122"/>
              </a:rPr>
              <a:t>country=“B</a:t>
            </a:r>
            <a:r>
              <a:rPr lang="zh-CN" altLang="en-US" sz="1800" dirty="0">
                <a:solidFill>
                  <a:srgbClr val="0000FF"/>
                </a:solidFill>
                <a:latin typeface="华文细黑" pitchFamily="2" charset="-122"/>
                <a:ea typeface="华文细黑" pitchFamily="2" charset="-122"/>
              </a:rPr>
              <a:t>城</a:t>
            </a:r>
            <a:r>
              <a:rPr lang="en-US" altLang="zh-CN" sz="1800" dirty="0">
                <a:solidFill>
                  <a:srgbClr val="0000FF"/>
                </a:solidFill>
                <a:latin typeface="华文细黑" pitchFamily="2" charset="-122"/>
                <a:ea typeface="华文细黑" pitchFamily="2" charset="-122"/>
              </a:rPr>
              <a:t>”</a:t>
            </a:r>
            <a:endParaRPr lang="zh-CN" altLang="en-US" sz="1800" dirty="0">
              <a:solidFill>
                <a:srgbClr val="0000FF"/>
              </a:solidFill>
              <a:latin typeface="华文细黑" pitchFamily="2" charset="-122"/>
              <a:ea typeface="华文细黑" pitchFamily="2" charset="-122"/>
            </a:endParaRPr>
          </a:p>
        </p:txBody>
      </p:sp>
      <p:cxnSp>
        <p:nvCxnSpPr>
          <p:cNvPr id="23" name="直接箭头连接符 22"/>
          <p:cNvCxnSpPr>
            <a:stCxn id="9" idx="1"/>
            <a:endCxn id="20" idx="3"/>
          </p:cNvCxnSpPr>
          <p:nvPr/>
        </p:nvCxnSpPr>
        <p:spPr bwMode="auto">
          <a:xfrm flipH="1" flipV="1">
            <a:off x="3412123" y="3823869"/>
            <a:ext cx="698376" cy="12139"/>
          </a:xfrm>
          <a:prstGeom prst="straightConnector1">
            <a:avLst/>
          </a:prstGeom>
          <a:noFill/>
          <a:ln w="41275" cap="flat" cmpd="sng" algn="ctr">
            <a:solidFill>
              <a:srgbClr val="0000FF"/>
            </a:solidFill>
            <a:prstDash val="solid"/>
            <a:round/>
            <a:headEnd type="none" w="med" len="med"/>
            <a:tailEnd type="arrow"/>
          </a:ln>
          <a:effectLst/>
        </p:spPr>
      </p:cxnSp>
      <p:cxnSp>
        <p:nvCxnSpPr>
          <p:cNvPr id="28" name="直接箭头连接符 27"/>
          <p:cNvCxnSpPr/>
          <p:nvPr/>
        </p:nvCxnSpPr>
        <p:spPr bwMode="auto">
          <a:xfrm flipH="1" flipV="1">
            <a:off x="3412123" y="3913999"/>
            <a:ext cx="698376" cy="277000"/>
          </a:xfrm>
          <a:prstGeom prst="straightConnector1">
            <a:avLst/>
          </a:prstGeom>
          <a:noFill/>
          <a:ln w="41275" cap="flat" cmpd="sng" algn="ctr">
            <a:solidFill>
              <a:srgbClr val="0000FF"/>
            </a:solidFill>
            <a:prstDash val="solid"/>
            <a:round/>
            <a:headEnd type="none" w="med" len="med"/>
            <a:tailEnd type="arrow"/>
          </a:ln>
          <a:effectLst/>
        </p:spPr>
      </p:cxnSp>
      <p:cxnSp>
        <p:nvCxnSpPr>
          <p:cNvPr id="30" name="直接箭头连接符 29"/>
          <p:cNvCxnSpPr/>
          <p:nvPr/>
        </p:nvCxnSpPr>
        <p:spPr bwMode="auto">
          <a:xfrm flipH="1" flipV="1">
            <a:off x="3412123" y="4052499"/>
            <a:ext cx="698376" cy="476007"/>
          </a:xfrm>
          <a:prstGeom prst="straightConnector1">
            <a:avLst/>
          </a:prstGeom>
          <a:noFill/>
          <a:ln w="4127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431634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14" presetClass="entr" presetSubtype="1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4" presetClass="entr" presetSubtype="1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randombar(horizontal)">
                                      <p:cBhvr>
                                        <p:cTn id="38" dur="500"/>
                                        <p:tgtEl>
                                          <p:spTgt spid="14"/>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randombar(horizontal)">
                                      <p:cBhvr>
                                        <p:cTn id="41" dur="500"/>
                                        <p:tgtEl>
                                          <p:spTgt spid="15"/>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500"/>
                                        <p:tgtEl>
                                          <p:spTgt spid="16"/>
                                        </p:tgtEl>
                                      </p:cBhvr>
                                    </p:animEffect>
                                  </p:childTnLst>
                                </p:cTn>
                              </p:par>
                              <p:par>
                                <p:cTn id="45" presetID="14" presetClass="entr" presetSubtype="1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randombar(horizontal)">
                                      <p:cBhvr>
                                        <p:cTn id="52" dur="500"/>
                                        <p:tgtEl>
                                          <p:spTgt spid="19"/>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randombar(horizontal)">
                                      <p:cBhvr>
                                        <p:cTn id="55" dur="500"/>
                                        <p:tgtEl>
                                          <p:spTgt spid="20"/>
                                        </p:tgtEl>
                                      </p:cBhvr>
                                    </p:animEffect>
                                  </p:childTnLst>
                                </p:cTn>
                              </p:par>
                              <p:par>
                                <p:cTn id="56" presetID="14" presetClass="entr" presetSubtype="1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par>
                                <p:cTn id="59" presetID="14" presetClass="entr" presetSubtype="1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randombar(horizontal)">
                                      <p:cBhvr>
                                        <p:cTn id="61" dur="500"/>
                                        <p:tgtEl>
                                          <p:spTgt spid="28"/>
                                        </p:tgtEl>
                                      </p:cBhvr>
                                    </p:animEffect>
                                  </p:childTnLst>
                                </p:cTn>
                              </p:par>
                              <p:par>
                                <p:cTn id="62" presetID="14" presetClass="entr" presetSubtype="1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6">
                                            <p:txEl>
                                              <p:pRg st="9" end="9"/>
                                            </p:txEl>
                                          </p:spTgt>
                                        </p:tgtEl>
                                        <p:attrNameLst>
                                          <p:attrName>style.visibility</p:attrName>
                                        </p:attrNameLst>
                                      </p:cBhvr>
                                      <p:to>
                                        <p:strVal val="visible"/>
                                      </p:to>
                                    </p:set>
                                    <p:animEffect transition="in" filter="randombar(horizontal)">
                                      <p:cBhvr>
                                        <p:cTn id="69"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5" grpId="0" animBg="1"/>
      <p:bldP spid="16"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533400" y="1600200"/>
            <a:ext cx="8071048" cy="4648200"/>
          </a:xfrm>
        </p:spPr>
        <p:txBody>
          <a:bodyPr/>
          <a:lstStyle/>
          <a:p>
            <a:r>
              <a:rPr lang="en-US" altLang="zh-CN" sz="3600" dirty="0"/>
              <a:t>static</a:t>
            </a:r>
            <a:r>
              <a:rPr lang="zh-CN" altLang="zh-CN" sz="3600" dirty="0"/>
              <a:t>关键字在类中可以声明属性或方法</a:t>
            </a:r>
            <a:endParaRPr lang="en-US" altLang="zh-CN" sz="3600" dirty="0"/>
          </a:p>
          <a:p>
            <a:pPr lvl="1"/>
            <a:r>
              <a:rPr lang="zh-CN" altLang="zh-CN" sz="3200" dirty="0"/>
              <a:t>声明的属性将称为</a:t>
            </a:r>
            <a:r>
              <a:rPr lang="zh-CN" altLang="zh-CN" sz="3200" dirty="0">
                <a:solidFill>
                  <a:srgbClr val="FF0000"/>
                </a:solidFill>
              </a:rPr>
              <a:t>全局属性</a:t>
            </a:r>
            <a:endParaRPr lang="en-US" altLang="zh-CN" sz="3200" dirty="0"/>
          </a:p>
          <a:p>
            <a:pPr lvl="1"/>
            <a:r>
              <a:rPr lang="zh-CN" altLang="zh-CN" sz="3200" dirty="0"/>
              <a:t>声明的方法将成为</a:t>
            </a:r>
            <a:r>
              <a:rPr lang="zh-CN" altLang="zh-CN" sz="3200" dirty="0">
                <a:solidFill>
                  <a:srgbClr val="FF0000"/>
                </a:solidFill>
              </a:rPr>
              <a:t>类方法</a:t>
            </a:r>
            <a:endParaRPr lang="en-US" altLang="zh-CN" sz="3200" dirty="0">
              <a:solidFill>
                <a:srgbClr val="FF0000"/>
              </a:solidFill>
            </a:endParaRPr>
          </a:p>
          <a:p>
            <a:pPr lvl="1"/>
            <a:r>
              <a:rPr lang="zh-CN" altLang="en-US" sz="3200" dirty="0"/>
              <a:t>全局属性拥有可以通过类名称直接访问的特点，所以这种属性又称为类属性</a:t>
            </a:r>
            <a:endParaRPr lang="en-US" altLang="zh-CN" sz="3200" dirty="0"/>
          </a:p>
          <a:p>
            <a:pPr lvl="1"/>
            <a:r>
              <a:rPr lang="zh-CN" altLang="zh-CN" sz="3200" dirty="0"/>
              <a:t>类方法也可以通过类名称直接访问</a:t>
            </a:r>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36</a:t>
            </a:fld>
            <a:endParaRPr lang="en-US" altLang="zh-CN"/>
          </a:p>
        </p:txBody>
      </p:sp>
    </p:spTree>
    <p:extLst>
      <p:ext uri="{BB962C8B-B14F-4D97-AF65-F5344CB8AC3E}">
        <p14:creationId xmlns:p14="http://schemas.microsoft.com/office/powerpoint/2010/main" val="1749342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a:xfrm>
            <a:off x="29344" y="1600200"/>
            <a:ext cx="8935144" cy="4648200"/>
          </a:xfrm>
        </p:spPr>
        <p:txBody>
          <a:bodyPr/>
          <a:lstStyle/>
          <a:p>
            <a:pPr marL="400050" lvl="1" indent="0">
              <a:spcAft>
                <a:spcPts val="0"/>
              </a:spcAft>
              <a:buClr>
                <a:srgbClr val="3333CC"/>
              </a:buClr>
              <a:buNone/>
            </a:pPr>
            <a:r>
              <a:rPr lang="en-US" altLang="zh-CN" sz="2800" b="1" dirty="0">
                <a:solidFill>
                  <a:srgbClr val="7F0055"/>
                </a:solidFill>
                <a:latin typeface="Consolas"/>
                <a:ea typeface="宋体"/>
                <a:cs typeface="Times New Roman"/>
              </a:rPr>
              <a:t>public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class</a:t>
            </a:r>
            <a:r>
              <a:rPr lang="en-US" altLang="zh-CN" sz="2800" dirty="0">
                <a:solidFill>
                  <a:srgbClr val="000000"/>
                </a:solidFill>
                <a:latin typeface="Consolas"/>
                <a:ea typeface="宋体"/>
                <a:cs typeface="Times New Roman"/>
              </a:rPr>
              <a:t> StaticDemo05 {</a:t>
            </a:r>
            <a:endParaRPr lang="zh-CN" altLang="zh-CN" sz="28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public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static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void</a:t>
            </a:r>
            <a:r>
              <a:rPr lang="en-US" altLang="zh-CN" sz="2800" dirty="0">
                <a:solidFill>
                  <a:srgbClr val="000000"/>
                </a:solidFill>
                <a:latin typeface="Consolas"/>
                <a:ea typeface="宋体"/>
                <a:cs typeface="Times New Roman"/>
              </a:rPr>
              <a:t> main(String </a:t>
            </a:r>
            <a:r>
              <a:rPr lang="en-US" altLang="zh-CN" sz="2800" dirty="0" err="1">
                <a:solidFill>
                  <a:srgbClr val="000000"/>
                </a:solidFill>
                <a:latin typeface="Consolas"/>
                <a:ea typeface="宋体"/>
                <a:cs typeface="Times New Roman"/>
              </a:rPr>
              <a:t>args</a:t>
            </a:r>
            <a:r>
              <a:rPr lang="en-US" altLang="zh-CN" sz="2800" dirty="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800" dirty="0">
                <a:solidFill>
                  <a:srgbClr val="000000"/>
                </a:solidFill>
                <a:latin typeface="Consolas"/>
                <a:ea typeface="宋体"/>
                <a:cs typeface="Times New Roman"/>
              </a:rPr>
              <a:t>	   </a:t>
            </a:r>
            <a:r>
              <a:rPr lang="en-US" altLang="zh-CN" sz="2800" dirty="0" err="1">
                <a:solidFill>
                  <a:srgbClr val="0000FF"/>
                </a:solidFill>
                <a:latin typeface="Consolas"/>
                <a:ea typeface="宋体"/>
                <a:cs typeface="Times New Roman"/>
              </a:rPr>
              <a:t>printInfo</a:t>
            </a:r>
            <a:r>
              <a:rPr lang="en-US" altLang="zh-CN" sz="2800" dirty="0">
                <a:solidFill>
                  <a:srgbClr val="0000FF"/>
                </a:solidFill>
                <a:latin typeface="Consolas"/>
                <a:ea typeface="宋体"/>
                <a:cs typeface="Times New Roman"/>
              </a:rPr>
              <a:t>(); </a:t>
            </a:r>
            <a:r>
              <a:rPr lang="en-US" altLang="zh-CN" sz="2800" kern="100" dirty="0">
                <a:solidFill>
                  <a:srgbClr val="0000FF"/>
                </a:solidFill>
                <a:latin typeface="Consolas"/>
                <a:ea typeface="宋体"/>
                <a:cs typeface="Times New Roman"/>
              </a:rPr>
              <a:t>//</a:t>
            </a:r>
            <a:r>
              <a:rPr lang="zh-CN" altLang="en-US" sz="2800" kern="100" dirty="0">
                <a:solidFill>
                  <a:srgbClr val="0000FF"/>
                </a:solidFill>
                <a:latin typeface="Consolas"/>
                <a:ea typeface="宋体"/>
                <a:cs typeface="Times New Roman"/>
              </a:rPr>
              <a:t>是否可行？</a:t>
            </a:r>
            <a:endParaRPr lang="en-US" altLang="zh-CN" sz="2800" dirty="0">
              <a:solidFill>
                <a:srgbClr val="0000FF"/>
              </a:solidFill>
              <a:latin typeface="Consolas"/>
              <a:ea typeface="宋体"/>
              <a:cs typeface="Times New Roman"/>
            </a:endParaRPr>
          </a:p>
          <a:p>
            <a:pPr marL="400050" lvl="1" indent="0">
              <a:spcAft>
                <a:spcPts val="0"/>
              </a:spcAft>
              <a:buClr>
                <a:srgbClr val="3333CC"/>
              </a:buClr>
              <a:buNone/>
            </a:pPr>
            <a:r>
              <a:rPr lang="en-US" altLang="zh-CN" sz="2800" dirty="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public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void</a:t>
            </a:r>
            <a:r>
              <a:rPr lang="en-US" altLang="zh-CN" sz="2800" dirty="0">
                <a:solidFill>
                  <a:srgbClr val="000000"/>
                </a:solidFill>
                <a:latin typeface="Consolas"/>
                <a:ea typeface="宋体"/>
                <a:cs typeface="Times New Roman"/>
              </a:rPr>
              <a:t> </a:t>
            </a:r>
            <a:r>
              <a:rPr lang="en-US" altLang="zh-CN" sz="2800" dirty="0" err="1">
                <a:solidFill>
                  <a:srgbClr val="0000FF"/>
                </a:solidFill>
                <a:latin typeface="Consolas"/>
                <a:ea typeface="宋体"/>
                <a:cs typeface="Times New Roman"/>
              </a:rPr>
              <a:t>printInfo</a:t>
            </a:r>
            <a:r>
              <a:rPr lang="en-US" altLang="zh-CN" sz="2800" dirty="0">
                <a:solidFill>
                  <a:srgbClr val="0000FF"/>
                </a:solidFill>
                <a:latin typeface="Consolas"/>
                <a:ea typeface="宋体"/>
                <a:cs typeface="Times New Roman"/>
              </a:rPr>
              <a:t>() </a:t>
            </a:r>
            <a:r>
              <a:rPr lang="en-US" altLang="zh-CN" sz="2800" dirty="0">
                <a:solidFill>
                  <a:srgbClr val="000000"/>
                </a:solidFill>
                <a:latin typeface="Consolas"/>
                <a:ea typeface="宋体"/>
                <a:cs typeface="Times New Roman"/>
              </a:rPr>
              <a:t>{</a:t>
            </a:r>
            <a:endParaRPr lang="zh-CN" altLang="zh-CN" sz="28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800" dirty="0">
                <a:solidFill>
                  <a:srgbClr val="000000"/>
                </a:solidFill>
                <a:latin typeface="Consolas"/>
                <a:ea typeface="宋体"/>
                <a:cs typeface="Times New Roman"/>
              </a:rPr>
              <a:t>	   </a:t>
            </a:r>
            <a:r>
              <a:rPr lang="en-US" altLang="zh-CN" sz="2800" dirty="0" err="1">
                <a:solidFill>
                  <a:srgbClr val="000000"/>
                </a:solidFill>
                <a:latin typeface="Consolas"/>
                <a:ea typeface="宋体"/>
                <a:cs typeface="Times New Roman"/>
              </a:rPr>
              <a:t>System.</a:t>
            </a:r>
            <a:r>
              <a:rPr lang="en-US" altLang="zh-CN" sz="2800" i="1" dirty="0" err="1">
                <a:solidFill>
                  <a:srgbClr val="0000C0"/>
                </a:solidFill>
                <a:latin typeface="Consolas"/>
                <a:ea typeface="宋体"/>
                <a:cs typeface="Times New Roman"/>
              </a:rPr>
              <a:t>out</a:t>
            </a:r>
            <a:r>
              <a:rPr lang="en-US" altLang="zh-CN" sz="2800" dirty="0" err="1">
                <a:solidFill>
                  <a:srgbClr val="000000"/>
                </a:solidFill>
                <a:latin typeface="Consolas"/>
                <a:ea typeface="宋体"/>
                <a:cs typeface="Times New Roman"/>
              </a:rPr>
              <a:t>.println</a:t>
            </a:r>
            <a:r>
              <a:rPr lang="en-US" altLang="zh-CN" sz="2800" dirty="0">
                <a:solidFill>
                  <a:srgbClr val="000000"/>
                </a:solidFill>
                <a:latin typeface="Consolas"/>
                <a:ea typeface="宋体"/>
                <a:cs typeface="Times New Roman"/>
              </a:rPr>
              <a:t>(</a:t>
            </a:r>
            <a:r>
              <a:rPr lang="en-US" altLang="zh-CN" sz="2800" dirty="0">
                <a:solidFill>
                  <a:srgbClr val="2A00FF"/>
                </a:solidFill>
                <a:latin typeface="Consolas"/>
                <a:ea typeface="宋体"/>
                <a:cs typeface="Times New Roman"/>
              </a:rPr>
              <a:t>"Hello World!!!"</a:t>
            </a:r>
            <a:r>
              <a:rPr lang="en-US" altLang="zh-CN" sz="2800" dirty="0">
                <a:solidFill>
                  <a:srgbClr val="000000"/>
                </a:solidFill>
                <a:latin typeface="Consolas"/>
                <a:ea typeface="宋体"/>
                <a:cs typeface="Times New Roman"/>
              </a:rPr>
              <a:t>);</a:t>
            </a:r>
            <a:endParaRPr lang="zh-CN" altLang="zh-CN" sz="28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800" dirty="0">
                <a:solidFill>
                  <a:srgbClr val="000000"/>
                </a:solidFill>
                <a:latin typeface="Consolas"/>
                <a:ea typeface="宋体"/>
                <a:cs typeface="Times New Roman"/>
              </a:rPr>
              <a:t>	}</a:t>
            </a:r>
            <a:endParaRPr lang="zh-CN" altLang="zh-CN" sz="2800" kern="100" dirty="0">
              <a:solidFill>
                <a:srgbClr val="000000"/>
              </a:solidFill>
              <a:latin typeface="Calibri"/>
              <a:ea typeface="宋体"/>
              <a:cs typeface="Times New Roman"/>
            </a:endParaRPr>
          </a:p>
          <a:p>
            <a:pPr marL="400050" lvl="1" indent="0">
              <a:buClr>
                <a:srgbClr val="3333CC"/>
              </a:buClr>
              <a:buNone/>
            </a:pPr>
            <a:r>
              <a:rPr lang="en-US" altLang="zh-CN" sz="2800" dirty="0">
                <a:solidFill>
                  <a:srgbClr val="000000"/>
                </a:solidFill>
                <a:latin typeface="Consolas"/>
                <a:ea typeface="宋体"/>
              </a:rPr>
              <a:t>}</a:t>
            </a:r>
            <a:endParaRPr lang="zh-CN" altLang="en-US" sz="2800" dirty="0">
              <a:solidFill>
                <a:srgbClr val="00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37</a:t>
            </a:fld>
            <a:endParaRPr lang="en-US" altLang="zh-CN"/>
          </a:p>
        </p:txBody>
      </p:sp>
    </p:spTree>
    <p:extLst>
      <p:ext uri="{BB962C8B-B14F-4D97-AF65-F5344CB8AC3E}">
        <p14:creationId xmlns:p14="http://schemas.microsoft.com/office/powerpoint/2010/main" val="16256088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p:txBody>
          <a:bodyPr/>
          <a:lstStyle/>
          <a:p>
            <a:r>
              <a:rPr lang="en-US" altLang="zh-CN" sz="3600" dirty="0"/>
              <a:t>static</a:t>
            </a:r>
            <a:r>
              <a:rPr lang="zh-CN" altLang="en-US" sz="3600" dirty="0"/>
              <a:t>的使用注意</a:t>
            </a:r>
            <a:endParaRPr lang="en-US" altLang="zh-CN" sz="3600" dirty="0"/>
          </a:p>
          <a:p>
            <a:pPr lvl="1"/>
            <a:r>
              <a:rPr lang="zh-CN" altLang="zh-CN" sz="3200" dirty="0"/>
              <a:t>使用</a:t>
            </a:r>
            <a:r>
              <a:rPr lang="en-US" altLang="zh-CN" sz="3200" dirty="0"/>
              <a:t>static</a:t>
            </a:r>
            <a:r>
              <a:rPr lang="zh-CN" altLang="zh-CN" sz="3200" dirty="0"/>
              <a:t>声明的方法，不能访问非</a:t>
            </a:r>
            <a:r>
              <a:rPr lang="en-US" altLang="zh-CN" sz="3200" dirty="0"/>
              <a:t>static</a:t>
            </a:r>
            <a:r>
              <a:rPr lang="zh-CN" altLang="zh-CN" sz="3200" dirty="0"/>
              <a:t>的操作</a:t>
            </a:r>
            <a:endParaRPr lang="en-US" altLang="zh-CN" sz="3200" dirty="0"/>
          </a:p>
          <a:p>
            <a:pPr lvl="1"/>
            <a:r>
              <a:rPr lang="zh-CN" altLang="zh-CN" sz="3200" dirty="0"/>
              <a:t>非</a:t>
            </a:r>
            <a:r>
              <a:rPr lang="en-US" altLang="zh-CN" sz="3200" dirty="0"/>
              <a:t>static</a:t>
            </a:r>
            <a:r>
              <a:rPr lang="zh-CN" altLang="zh-CN" sz="3200" dirty="0"/>
              <a:t>声明的方法，可以访问</a:t>
            </a:r>
            <a:r>
              <a:rPr lang="en-US" altLang="zh-CN" sz="3200" dirty="0"/>
              <a:t>static</a:t>
            </a:r>
            <a:r>
              <a:rPr lang="zh-CN" altLang="zh-CN" sz="3200" dirty="0"/>
              <a:t>声明的属性或方法</a:t>
            </a:r>
            <a:endParaRPr lang="en-US" altLang="zh-CN" sz="3200" dirty="0"/>
          </a:p>
          <a:p>
            <a:pPr lvl="1"/>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38</a:t>
            </a:fld>
            <a:endParaRPr lang="en-US" altLang="zh-CN"/>
          </a:p>
        </p:txBody>
      </p:sp>
    </p:spTree>
    <p:extLst>
      <p:ext uri="{BB962C8B-B14F-4D97-AF65-F5344CB8AC3E}">
        <p14:creationId xmlns:p14="http://schemas.microsoft.com/office/powerpoint/2010/main" val="2332957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对象在内存中的表示</a:t>
            </a:r>
          </a:p>
        </p:txBody>
      </p:sp>
      <p:sp>
        <p:nvSpPr>
          <p:cNvPr id="3" name="内容占位符 2"/>
          <p:cNvSpPr>
            <a:spLocks noGrp="1"/>
          </p:cNvSpPr>
          <p:nvPr>
            <p:ph idx="1"/>
          </p:nvPr>
        </p:nvSpPr>
        <p:spPr/>
        <p:txBody>
          <a:bodyPr/>
          <a:lstStyle/>
          <a:p>
            <a:r>
              <a:rPr lang="zh-CN" altLang="zh-CN" sz="3200" dirty="0"/>
              <a:t>一个类中的属性或方法都是非</a:t>
            </a:r>
            <a:r>
              <a:rPr lang="en-US" altLang="zh-CN" sz="3200" dirty="0"/>
              <a:t>static</a:t>
            </a:r>
            <a:r>
              <a:rPr lang="zh-CN" altLang="zh-CN" sz="3200" dirty="0"/>
              <a:t>类型的，要有实例化对象才可以调用。</a:t>
            </a:r>
          </a:p>
          <a:p>
            <a:r>
              <a:rPr lang="zh-CN" altLang="en-US" sz="3200" dirty="0"/>
              <a:t>而</a:t>
            </a:r>
            <a:r>
              <a:rPr lang="en-US" altLang="zh-CN" sz="3200" dirty="0"/>
              <a:t>static</a:t>
            </a:r>
            <a:r>
              <a:rPr lang="zh-CN" altLang="zh-CN" sz="3200" dirty="0"/>
              <a:t>声明的属性或方法可以通过类名称访问，可以在没有实例化对象的情况下调用</a:t>
            </a:r>
            <a:endParaRPr lang="en-US" altLang="zh-CN" sz="3200" dirty="0"/>
          </a:p>
          <a:p>
            <a:r>
              <a:rPr lang="zh-CN" altLang="en-US" sz="3200" dirty="0"/>
              <a:t>因此，</a:t>
            </a:r>
            <a:r>
              <a:rPr lang="zh-CN" altLang="zh-CN" sz="3200" dirty="0"/>
              <a:t>当一个实例化对象产生之后，可以调用所有的非</a:t>
            </a:r>
            <a:r>
              <a:rPr lang="en-US" altLang="zh-CN" sz="3200" dirty="0"/>
              <a:t>static</a:t>
            </a:r>
            <a:r>
              <a:rPr lang="zh-CN" altLang="zh-CN" sz="3200" dirty="0"/>
              <a:t>的操作</a:t>
            </a:r>
            <a:r>
              <a:rPr lang="zh-CN" altLang="zh-CN" sz="3200"/>
              <a:t>，那么也</a:t>
            </a:r>
            <a:r>
              <a:rPr lang="zh-CN" altLang="zh-CN" sz="3200" dirty="0"/>
              <a:t>就可以调用所有的</a:t>
            </a:r>
            <a:r>
              <a:rPr lang="en-US" altLang="zh-CN" sz="3200" dirty="0"/>
              <a:t>static</a:t>
            </a:r>
            <a:r>
              <a:rPr lang="zh-CN" altLang="zh-CN" sz="3200" dirty="0"/>
              <a:t>操作</a:t>
            </a:r>
          </a:p>
          <a:p>
            <a:pPr lvl="1"/>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39</a:t>
            </a:fld>
            <a:endParaRPr lang="en-US" altLang="zh-CN"/>
          </a:p>
        </p:txBody>
      </p:sp>
    </p:spTree>
    <p:extLst>
      <p:ext uri="{BB962C8B-B14F-4D97-AF65-F5344CB8AC3E}">
        <p14:creationId xmlns:p14="http://schemas.microsoft.com/office/powerpoint/2010/main" val="1091066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对象的特征 </a:t>
            </a:r>
          </a:p>
        </p:txBody>
      </p:sp>
      <p:sp>
        <p:nvSpPr>
          <p:cNvPr id="3" name="内容占位符 2"/>
          <p:cNvSpPr>
            <a:spLocks noGrp="1"/>
          </p:cNvSpPr>
          <p:nvPr>
            <p:ph idx="1"/>
          </p:nvPr>
        </p:nvSpPr>
        <p:spPr/>
        <p:txBody>
          <a:bodyPr/>
          <a:lstStyle/>
          <a:p>
            <a:r>
              <a:rPr lang="zh-CN" altLang="en-US" sz="3600" dirty="0"/>
              <a:t>对象有两个特征：</a:t>
            </a:r>
            <a:r>
              <a:rPr lang="zh-CN" altLang="en-US" sz="3600" dirty="0">
                <a:solidFill>
                  <a:srgbClr val="0000FF"/>
                </a:solidFill>
              </a:rPr>
              <a:t>状态（</a:t>
            </a:r>
            <a:r>
              <a:rPr lang="en-US" altLang="zh-CN" sz="3600" dirty="0">
                <a:solidFill>
                  <a:srgbClr val="0000FF"/>
                </a:solidFill>
              </a:rPr>
              <a:t>state</a:t>
            </a:r>
            <a:r>
              <a:rPr lang="zh-CN" altLang="en-US" sz="3600" dirty="0">
                <a:solidFill>
                  <a:srgbClr val="0000FF"/>
                </a:solidFill>
              </a:rPr>
              <a:t>）</a:t>
            </a:r>
            <a:r>
              <a:rPr lang="zh-CN" altLang="en-US" sz="3600" dirty="0"/>
              <a:t>和</a:t>
            </a:r>
            <a:r>
              <a:rPr lang="zh-CN" altLang="en-US" sz="3600" dirty="0">
                <a:solidFill>
                  <a:srgbClr val="0000FF"/>
                </a:solidFill>
              </a:rPr>
              <a:t>行为（</a:t>
            </a:r>
            <a:r>
              <a:rPr lang="en-US" altLang="zh-CN" sz="3600" dirty="0">
                <a:solidFill>
                  <a:srgbClr val="0000FF"/>
                </a:solidFill>
              </a:rPr>
              <a:t>behavior</a:t>
            </a:r>
            <a:r>
              <a:rPr lang="zh-CN" altLang="en-US" sz="3600" dirty="0">
                <a:solidFill>
                  <a:srgbClr val="0000FF"/>
                </a:solidFill>
              </a:rPr>
              <a:t>）</a:t>
            </a:r>
            <a:r>
              <a:rPr lang="zh-CN" altLang="en-US" sz="3600" dirty="0"/>
              <a:t>。</a:t>
            </a:r>
            <a:endParaRPr lang="en-US" altLang="zh-CN" sz="3600" dirty="0"/>
          </a:p>
          <a:p>
            <a:pPr lvl="1"/>
            <a:r>
              <a:rPr lang="zh-CN" altLang="en-US" sz="3200" dirty="0"/>
              <a:t>一个人有他的身高或体重作状态，并有他的行为</a:t>
            </a:r>
            <a:r>
              <a:rPr lang="en-US" altLang="zh-CN" sz="3200" dirty="0"/>
              <a:t>——</a:t>
            </a:r>
            <a:r>
              <a:rPr lang="zh-CN" altLang="en-US" sz="3200" dirty="0"/>
              <a:t>如唱歌、打球、骑摩托车、开汽车。</a:t>
            </a:r>
            <a:endParaRPr lang="en-US" altLang="zh-CN" sz="3200" dirty="0"/>
          </a:p>
          <a:p>
            <a:pPr lvl="1"/>
            <a:r>
              <a:rPr lang="zh-CN" altLang="en-US" sz="3200" dirty="0"/>
              <a:t>一只狗有它的颜色作状态，也有它的行为，如吠叫或跳跃。</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a:t>
            </a:fld>
            <a:endParaRPr lang="en-US" altLang="zh-CN"/>
          </a:p>
        </p:txBody>
      </p:sp>
    </p:spTree>
    <p:extLst>
      <p:ext uri="{BB962C8B-B14F-4D97-AF65-F5344CB8AC3E}">
        <p14:creationId xmlns:p14="http://schemas.microsoft.com/office/powerpoint/2010/main" val="3435844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p>
        </p:txBody>
      </p:sp>
      <p:sp>
        <p:nvSpPr>
          <p:cNvPr id="3" name="内容占位符 2"/>
          <p:cNvSpPr>
            <a:spLocks noGrp="1"/>
          </p:cNvSpPr>
          <p:nvPr>
            <p:ph idx="1"/>
          </p:nvPr>
        </p:nvSpPr>
        <p:spPr/>
        <p:txBody>
          <a:bodyPr/>
          <a:lstStyle/>
          <a:p>
            <a:r>
              <a:rPr lang="zh-CN" altLang="en-US" sz="3200" dirty="0"/>
              <a:t>方法重载是指在一个类中定义多个同名的方法，但要求每个方法具有不同的参数的类型或参数的个数。</a:t>
            </a:r>
            <a:endParaRPr lang="en-US" altLang="zh-CN" sz="3200" dirty="0"/>
          </a:p>
          <a:p>
            <a:r>
              <a:rPr lang="zh-CN" altLang="en-US" sz="3200" dirty="0"/>
              <a:t>构造方法作为方法，当然可以重载</a:t>
            </a:r>
            <a:endParaRPr lang="en-US" altLang="zh-CN" sz="3200" dirty="0"/>
          </a:p>
          <a:p>
            <a:r>
              <a:rPr lang="zh-CN" altLang="en-US" sz="3200" dirty="0"/>
              <a:t>调用重载方法时，</a:t>
            </a:r>
            <a:r>
              <a:rPr lang="en-US" altLang="zh-CN" sz="3200" dirty="0"/>
              <a:t>Java</a:t>
            </a:r>
            <a:r>
              <a:rPr lang="zh-CN" altLang="en-US" sz="3200" dirty="0"/>
              <a:t>编译器能通过检查调用的方法的参数类型和个数选择一个恰当的方法。</a:t>
            </a:r>
            <a:endParaRPr lang="en-US" altLang="zh-CN" sz="3200" dirty="0"/>
          </a:p>
          <a:p>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40</a:t>
            </a:fld>
            <a:endParaRPr lang="en-US" altLang="zh-CN"/>
          </a:p>
        </p:txBody>
      </p:sp>
    </p:spTree>
    <p:extLst>
      <p:ext uri="{BB962C8B-B14F-4D97-AF65-F5344CB8AC3E}">
        <p14:creationId xmlns:p14="http://schemas.microsoft.com/office/powerpoint/2010/main" val="2232875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p>
        </p:txBody>
      </p:sp>
      <p:sp>
        <p:nvSpPr>
          <p:cNvPr id="3" name="内容占位符 2"/>
          <p:cNvSpPr>
            <a:spLocks noGrp="1"/>
          </p:cNvSpPr>
          <p:nvPr>
            <p:ph idx="1"/>
          </p:nvPr>
        </p:nvSpPr>
        <p:spPr/>
        <p:txBody>
          <a:bodyPr/>
          <a:lstStyle/>
          <a:p>
            <a:r>
              <a:rPr lang="zh-CN" altLang="en-US" dirty="0"/>
              <a:t>已明确知识：“当一个类中已经明确的定义了一个构造方法的时候，则无参构造方法将不再自动生成；” </a:t>
            </a:r>
            <a:endParaRPr lang="en-US" altLang="zh-CN" dirty="0"/>
          </a:p>
          <a:p>
            <a:r>
              <a:rPr lang="zh-CN" altLang="en-US" dirty="0"/>
              <a:t>为如下</a:t>
            </a:r>
            <a:r>
              <a:rPr lang="en-US" altLang="zh-CN" dirty="0"/>
              <a:t>Person</a:t>
            </a:r>
            <a:r>
              <a:rPr lang="zh-CN" altLang="en-US" dirty="0"/>
              <a:t>类添加构造方法：</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41</a:t>
            </a:fld>
            <a:endParaRPr lang="en-US" altLang="zh-CN"/>
          </a:p>
        </p:txBody>
      </p:sp>
      <p:pic>
        <p:nvPicPr>
          <p:cNvPr id="5" name="图片 4"/>
          <p:cNvPicPr>
            <a:picLocks noChangeAspect="1"/>
          </p:cNvPicPr>
          <p:nvPr/>
        </p:nvPicPr>
        <p:blipFill>
          <a:blip r:embed="rId2"/>
          <a:stretch>
            <a:fillRect/>
          </a:stretch>
        </p:blipFill>
        <p:spPr>
          <a:xfrm>
            <a:off x="885478" y="3636695"/>
            <a:ext cx="7068244" cy="2986776"/>
          </a:xfrm>
          <a:prstGeom prst="rect">
            <a:avLst/>
          </a:prstGeom>
        </p:spPr>
      </p:pic>
    </p:spTree>
    <p:extLst>
      <p:ext uri="{BB962C8B-B14F-4D97-AF65-F5344CB8AC3E}">
        <p14:creationId xmlns:p14="http://schemas.microsoft.com/office/powerpoint/2010/main" val="3133566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p>
        </p:txBody>
      </p:sp>
      <p:sp>
        <p:nvSpPr>
          <p:cNvPr id="3" name="内容占位符 2"/>
          <p:cNvSpPr>
            <a:spLocks noGrp="1"/>
          </p:cNvSpPr>
          <p:nvPr>
            <p:ph idx="1"/>
          </p:nvPr>
        </p:nvSpPr>
        <p:spPr>
          <a:xfrm>
            <a:off x="323528" y="1600200"/>
            <a:ext cx="8719120" cy="4648200"/>
          </a:xfrm>
        </p:spPr>
        <p:txBody>
          <a:bodyPr/>
          <a:lstStyle/>
          <a:p>
            <a:pPr marL="0" indent="0">
              <a:buNone/>
            </a:pPr>
            <a:r>
              <a:rPr lang="en-US" altLang="zh-CN" sz="2000" b="1" dirty="0">
                <a:solidFill>
                  <a:srgbClr val="7F0055"/>
                </a:solidFill>
                <a:latin typeface="Consolas" panose="020B0609020204030204" pitchFamily="49" charset="0"/>
              </a:rPr>
              <a:t>class</a:t>
            </a:r>
            <a:r>
              <a:rPr lang="en-US" altLang="zh-CN" sz="2000" b="1" dirty="0">
                <a:solidFill>
                  <a:srgbClr val="000000"/>
                </a:solidFill>
                <a:latin typeface="Consolas" panose="020B0609020204030204" pitchFamily="49" charset="0"/>
              </a:rPr>
              <a:t> Person { </a:t>
            </a:r>
            <a:r>
              <a:rPr lang="en-US" altLang="zh-CN" sz="2000" b="1" dirty="0">
                <a:solidFill>
                  <a:srgbClr val="3F7F5F"/>
                </a:solidFill>
                <a:latin typeface="Consolas" panose="020B0609020204030204" pitchFamily="49" charset="0"/>
              </a:rPr>
              <a:t>// </a:t>
            </a:r>
            <a:r>
              <a:rPr lang="zh-CN" altLang="en-US" sz="2000" b="1" dirty="0">
                <a:solidFill>
                  <a:srgbClr val="3F7F5F"/>
                </a:solidFill>
                <a:latin typeface="Consolas" panose="020B0609020204030204" pitchFamily="49" charset="0"/>
              </a:rPr>
              <a:t>定义类</a:t>
            </a:r>
          </a:p>
          <a:p>
            <a:pPr marL="0" indent="0">
              <a:buNone/>
            </a:pPr>
            <a:r>
              <a:rPr lang="en-US" altLang="zh-CN" sz="2000" dirty="0">
                <a:solidFill>
                  <a:srgbClr val="000000"/>
                </a:solidFill>
                <a:latin typeface="Consolas" panose="020B0609020204030204" pitchFamily="49" charset="0"/>
              </a:rPr>
              <a:t>   String </a:t>
            </a:r>
            <a:r>
              <a:rPr lang="en-US" altLang="zh-CN" sz="2000" dirty="0">
                <a:solidFill>
                  <a:srgbClr val="0000C0"/>
                </a:solidFill>
                <a:latin typeface="Consolas" panose="020B0609020204030204" pitchFamily="49" charset="0"/>
              </a:rPr>
              <a:t>name</a:t>
            </a:r>
            <a:r>
              <a:rPr lang="en-US" altLang="zh-CN" sz="2000" dirty="0">
                <a:solidFill>
                  <a:srgbClr val="000000"/>
                </a:solidFill>
                <a:latin typeface="Consolas" panose="020B0609020204030204" pitchFamily="49" charset="0"/>
              </a:rPr>
              <a:t>; </a:t>
            </a:r>
            <a:r>
              <a:rPr lang="en-US" altLang="zh-CN" sz="2000" dirty="0">
                <a:solidFill>
                  <a:srgbClr val="3F7F5F"/>
                </a:solidFill>
                <a:latin typeface="Consolas" panose="020B0609020204030204" pitchFamily="49" charset="0"/>
              </a:rPr>
              <a:t>// </a:t>
            </a:r>
            <a:r>
              <a:rPr lang="zh-CN" altLang="en-US" sz="2000" dirty="0">
                <a:solidFill>
                  <a:srgbClr val="3F7F5F"/>
                </a:solidFill>
                <a:latin typeface="Consolas" panose="020B0609020204030204" pitchFamily="49" charset="0"/>
              </a:rPr>
              <a:t>表示一个人的姓名</a:t>
            </a:r>
          </a:p>
          <a:p>
            <a:pPr marL="0" indent="0">
              <a:buNone/>
            </a:pPr>
            <a:r>
              <a:rPr lang="en-US" altLang="zh-CN" sz="2000"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a:solidFill>
                  <a:srgbClr val="0000C0"/>
                </a:solidFill>
                <a:latin typeface="Consolas" panose="020B0609020204030204" pitchFamily="49" charset="0"/>
              </a:rPr>
              <a:t>age</a:t>
            </a:r>
            <a:r>
              <a:rPr lang="en-US" altLang="zh-CN" sz="2000" b="1" dirty="0">
                <a:solidFill>
                  <a:srgbClr val="000000"/>
                </a:solidFill>
                <a:latin typeface="Consolas" panose="020B0609020204030204" pitchFamily="49" charset="0"/>
              </a:rPr>
              <a:t>; </a:t>
            </a:r>
            <a:r>
              <a:rPr lang="en-US" altLang="zh-CN" sz="2000" b="1" dirty="0">
                <a:solidFill>
                  <a:srgbClr val="3F7F5F"/>
                </a:solidFill>
                <a:latin typeface="Consolas" panose="020B0609020204030204" pitchFamily="49" charset="0"/>
              </a:rPr>
              <a:t>// </a:t>
            </a:r>
            <a:r>
              <a:rPr lang="zh-CN" altLang="en-US" sz="2000" b="1" dirty="0">
                <a:solidFill>
                  <a:srgbClr val="3F7F5F"/>
                </a:solidFill>
                <a:latin typeface="Consolas" panose="020B0609020204030204" pitchFamily="49" charset="0"/>
              </a:rPr>
              <a:t>表示一个人的年龄</a:t>
            </a:r>
          </a:p>
          <a:p>
            <a:pPr marL="0" indent="0">
              <a:buNone/>
            </a:pPr>
            <a:r>
              <a:rPr lang="zh-CN" altLang="en-US" sz="2000" dirty="0">
                <a:solidFill>
                  <a:srgbClr val="000000"/>
                </a:solidFill>
                <a:latin typeface="Consolas" panose="020B0609020204030204" pitchFamily="49" charset="0"/>
              </a:rPr>
              <a:t>   </a:t>
            </a:r>
          </a:p>
          <a:p>
            <a:pPr marL="0" indent="0">
              <a:buNone/>
            </a:pPr>
            <a:r>
              <a:rPr lang="en-US" altLang="zh-CN" sz="2400" dirty="0">
                <a:solidFill>
                  <a:srgbClr val="0000FF"/>
                </a:solidFill>
                <a:latin typeface="Consolas" panose="020B0609020204030204" pitchFamily="49" charset="0"/>
              </a:rPr>
              <a:t>   </a:t>
            </a:r>
            <a:r>
              <a:rPr lang="en-US" altLang="zh-CN" sz="2400" b="1" dirty="0">
                <a:solidFill>
                  <a:srgbClr val="0000FF"/>
                </a:solidFill>
                <a:latin typeface="Consolas" panose="020B0609020204030204" pitchFamily="49" charset="0"/>
              </a:rPr>
              <a:t>public Person() {</a:t>
            </a:r>
          </a:p>
          <a:p>
            <a:pPr marL="0" indent="0">
              <a:buNone/>
            </a:pPr>
            <a:r>
              <a:rPr lang="en-US" altLang="zh-CN" sz="2400" dirty="0">
                <a:solidFill>
                  <a:srgbClr val="0000FF"/>
                </a:solidFill>
                <a:latin typeface="Consolas" panose="020B0609020204030204" pitchFamily="49" charset="0"/>
              </a:rPr>
              <a:t>      </a:t>
            </a:r>
            <a:r>
              <a:rPr lang="en-US" altLang="zh-CN" sz="2400" dirty="0" err="1">
                <a:solidFill>
                  <a:srgbClr val="0000FF"/>
                </a:solidFill>
                <a:latin typeface="Consolas" panose="020B0609020204030204" pitchFamily="49" charset="0"/>
              </a:rPr>
              <a:t>System.</a:t>
            </a:r>
            <a:r>
              <a:rPr lang="en-US" altLang="zh-CN" sz="2400" b="1" i="1" dirty="0" err="1">
                <a:solidFill>
                  <a:srgbClr val="0000FF"/>
                </a:solidFill>
                <a:latin typeface="Consolas" panose="020B0609020204030204" pitchFamily="49" charset="0"/>
              </a:rPr>
              <a:t>out.println</a:t>
            </a:r>
            <a:r>
              <a:rPr lang="en-US" altLang="zh-CN" sz="2400" b="1" i="1" dirty="0">
                <a:solidFill>
                  <a:srgbClr val="0000FF"/>
                </a:solidFill>
                <a:latin typeface="Consolas" panose="020B0609020204030204" pitchFamily="49" charset="0"/>
              </a:rPr>
              <a:t>("</a:t>
            </a:r>
            <a:r>
              <a:rPr lang="zh-CN" altLang="en-US" sz="2400" b="1" i="1" dirty="0">
                <a:solidFill>
                  <a:srgbClr val="0000FF"/>
                </a:solidFill>
                <a:latin typeface="Consolas" panose="020B0609020204030204" pitchFamily="49" charset="0"/>
              </a:rPr>
              <a:t>自定义构造方法</a:t>
            </a:r>
            <a:r>
              <a:rPr lang="en-US" altLang="zh-CN" sz="2400" b="1" i="1" dirty="0">
                <a:solidFill>
                  <a:srgbClr val="0000FF"/>
                </a:solidFill>
                <a:latin typeface="Consolas" panose="020B0609020204030204" pitchFamily="49" charset="0"/>
              </a:rPr>
              <a:t>");</a:t>
            </a:r>
          </a:p>
          <a:p>
            <a:pPr marL="0" indent="0">
              <a:buNone/>
            </a:pPr>
            <a:r>
              <a:rPr lang="zh-CN" altLang="en-US" sz="2400" dirty="0">
                <a:solidFill>
                  <a:srgbClr val="0000FF"/>
                </a:solidFill>
                <a:latin typeface="Consolas" panose="020B0609020204030204" pitchFamily="49" charset="0"/>
              </a:rPr>
              <a:t>   </a:t>
            </a:r>
            <a:r>
              <a:rPr lang="en-US" altLang="zh-CN" sz="2400" dirty="0">
                <a:solidFill>
                  <a:srgbClr val="0000FF"/>
                </a:solidFill>
                <a:latin typeface="Consolas" panose="020B0609020204030204" pitchFamily="49" charset="0"/>
              </a:rPr>
              <a:t>}</a:t>
            </a:r>
          </a:p>
          <a:p>
            <a:pPr marL="0" indent="0">
              <a:buNone/>
            </a:pPr>
            <a:endParaRPr lang="zh-CN" altLang="en-US" sz="2000" dirty="0">
              <a:latin typeface="Consolas" panose="020B0609020204030204" pitchFamily="49" charset="0"/>
            </a:endParaRPr>
          </a:p>
          <a:p>
            <a:pPr marL="0" indent="0">
              <a:buNone/>
            </a:pPr>
            <a:r>
              <a:rPr lang="en-US" altLang="zh-CN" sz="2000"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public</a:t>
            </a:r>
            <a:r>
              <a:rPr lang="en-US" altLang="zh-CN" sz="2000" b="1" dirty="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void</a:t>
            </a:r>
            <a:r>
              <a:rPr lang="en-US" altLang="zh-CN" sz="2000" b="1" dirty="0">
                <a:solidFill>
                  <a:srgbClr val="000000"/>
                </a:solidFill>
                <a:latin typeface="Consolas" panose="020B0609020204030204" pitchFamily="49" charset="0"/>
              </a:rPr>
              <a:t> tell() {</a:t>
            </a:r>
            <a:r>
              <a:rPr lang="en-US" altLang="zh-CN" sz="2000" b="1" dirty="0">
                <a:solidFill>
                  <a:srgbClr val="3F7F5F"/>
                </a:solidFill>
                <a:latin typeface="Consolas" panose="020B0609020204030204" pitchFamily="49" charset="0"/>
              </a:rPr>
              <a:t>// </a:t>
            </a:r>
            <a:r>
              <a:rPr lang="zh-CN" altLang="en-US" sz="2000" b="1" dirty="0">
                <a:solidFill>
                  <a:srgbClr val="3F7F5F"/>
                </a:solidFill>
                <a:latin typeface="Consolas" panose="020B0609020204030204" pitchFamily="49" charset="0"/>
              </a:rPr>
              <a:t>表示一个功能，说话</a:t>
            </a:r>
          </a:p>
          <a:p>
            <a:pPr marL="0" indent="0">
              <a:buNone/>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System.</a:t>
            </a:r>
            <a:r>
              <a:rPr lang="en-US" altLang="zh-CN" sz="2000" b="1" i="1" dirty="0" err="1">
                <a:solidFill>
                  <a:srgbClr val="0000C0"/>
                </a:solidFill>
                <a:latin typeface="Consolas" panose="020B0609020204030204" pitchFamily="49" charset="0"/>
              </a:rPr>
              <a:t>out</a:t>
            </a:r>
            <a:r>
              <a:rPr lang="en-US" altLang="zh-CN" sz="2000" b="1" i="1" dirty="0" err="1">
                <a:solidFill>
                  <a:srgbClr val="000000"/>
                </a:solidFill>
                <a:latin typeface="Consolas" panose="020B0609020204030204" pitchFamily="49" charset="0"/>
              </a:rPr>
              <a:t>.println</a:t>
            </a:r>
            <a:r>
              <a:rPr lang="en-US" altLang="zh-CN" sz="2000" b="1" i="1" dirty="0">
                <a:solidFill>
                  <a:srgbClr val="000000"/>
                </a:solidFill>
                <a:latin typeface="Consolas" panose="020B0609020204030204" pitchFamily="49" charset="0"/>
              </a:rPr>
              <a:t>(</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姓名：</a:t>
            </a:r>
            <a:r>
              <a:rPr lang="en-US" altLang="zh-CN" sz="2000" b="1" i="1" dirty="0">
                <a:solidFill>
                  <a:srgbClr val="2A00FF"/>
                </a:solidFill>
                <a:latin typeface="Consolas" panose="020B0609020204030204" pitchFamily="49" charset="0"/>
              </a:rPr>
              <a:t>"</a:t>
            </a:r>
            <a:r>
              <a:rPr lang="zh-CN" altLang="en-US" sz="2000" b="1" i="1" dirty="0">
                <a:solidFill>
                  <a:srgbClr val="000000"/>
                </a:solidFill>
                <a:latin typeface="Consolas" panose="020B0609020204030204" pitchFamily="49" charset="0"/>
              </a:rPr>
              <a:t> </a:t>
            </a:r>
            <a:r>
              <a:rPr lang="en-US" altLang="zh-CN" sz="2000" b="1" i="1" dirty="0">
                <a:solidFill>
                  <a:srgbClr val="000000"/>
                </a:solidFill>
                <a:latin typeface="Consolas" panose="020B0609020204030204" pitchFamily="49" charset="0"/>
              </a:rPr>
              <a:t>+ </a:t>
            </a:r>
            <a:r>
              <a:rPr lang="en-US" altLang="zh-CN" sz="2000" b="1" i="1" dirty="0">
                <a:solidFill>
                  <a:srgbClr val="0000C0"/>
                </a:solidFill>
                <a:latin typeface="Consolas" panose="020B0609020204030204" pitchFamily="49" charset="0"/>
              </a:rPr>
              <a:t>name</a:t>
            </a:r>
            <a:r>
              <a:rPr lang="en-US" altLang="zh-CN" sz="2000" b="1" i="1" dirty="0">
                <a:solidFill>
                  <a:srgbClr val="000000"/>
                </a:solidFill>
                <a:latin typeface="Consolas" panose="020B0609020204030204" pitchFamily="49" charset="0"/>
              </a:rPr>
              <a:t> + </a:t>
            </a:r>
            <a:r>
              <a:rPr lang="en-US" altLang="zh-CN" sz="2000" b="1" i="1" dirty="0">
                <a:solidFill>
                  <a:srgbClr val="2A00FF"/>
                </a:solidFill>
                <a:latin typeface="Consolas" panose="020B0609020204030204" pitchFamily="49" charset="0"/>
              </a:rPr>
              <a:t>"</a:t>
            </a:r>
            <a:r>
              <a:rPr lang="zh-CN" altLang="en-US" sz="2000" b="1" i="1" dirty="0">
                <a:solidFill>
                  <a:srgbClr val="2A00FF"/>
                </a:solidFill>
                <a:latin typeface="Consolas" panose="020B0609020204030204" pitchFamily="49" charset="0"/>
              </a:rPr>
              <a:t>，年龄：</a:t>
            </a:r>
            <a:r>
              <a:rPr lang="en-US" altLang="zh-CN" sz="2000" b="1" i="1" dirty="0">
                <a:solidFill>
                  <a:srgbClr val="2A00FF"/>
                </a:solidFill>
                <a:latin typeface="Consolas" panose="020B0609020204030204" pitchFamily="49" charset="0"/>
              </a:rPr>
              <a:t>"</a:t>
            </a:r>
            <a:r>
              <a:rPr lang="zh-CN" altLang="en-US" sz="2000" b="1" i="1" dirty="0">
                <a:solidFill>
                  <a:srgbClr val="000000"/>
                </a:solidFill>
                <a:latin typeface="Consolas" panose="020B0609020204030204" pitchFamily="49" charset="0"/>
              </a:rPr>
              <a:t> </a:t>
            </a:r>
            <a:r>
              <a:rPr lang="en-US" altLang="zh-CN" sz="2000" b="1" i="1" dirty="0">
                <a:solidFill>
                  <a:srgbClr val="000000"/>
                </a:solidFill>
                <a:latin typeface="Consolas" panose="020B0609020204030204" pitchFamily="49" charset="0"/>
              </a:rPr>
              <a:t>+ </a:t>
            </a:r>
            <a:r>
              <a:rPr lang="en-US" altLang="zh-CN" sz="2000" b="1" i="1" dirty="0">
                <a:solidFill>
                  <a:srgbClr val="0000C0"/>
                </a:solidFill>
                <a:latin typeface="Consolas" panose="020B0609020204030204" pitchFamily="49" charset="0"/>
              </a:rPr>
              <a:t>age</a:t>
            </a:r>
            <a:r>
              <a:rPr lang="en-US" altLang="zh-CN" sz="2000" b="1" i="1" dirty="0">
                <a:solidFill>
                  <a:srgbClr val="000000"/>
                </a:solidFill>
                <a:latin typeface="Consolas" panose="020B0609020204030204" pitchFamily="49" charset="0"/>
              </a:rPr>
              <a:t>);</a:t>
            </a:r>
          </a:p>
          <a:p>
            <a:pPr marL="0" indent="0">
              <a:buNone/>
            </a:pPr>
            <a:r>
              <a:rPr lang="zh-CN" altLang="en-US" sz="2000" dirty="0">
                <a:solidFill>
                  <a:srgbClr val="000000"/>
                </a:solidFill>
                <a:latin typeface="Consolas" panose="020B0609020204030204" pitchFamily="49" charset="0"/>
              </a:rPr>
              <a:t>   </a:t>
            </a:r>
            <a:r>
              <a:rPr lang="en-US" altLang="zh-CN" sz="2000" dirty="0">
                <a:solidFill>
                  <a:srgbClr val="000000"/>
                </a:solidFill>
                <a:latin typeface="Consolas" panose="020B0609020204030204" pitchFamily="49" charset="0"/>
              </a:rPr>
              <a:t>}</a:t>
            </a:r>
          </a:p>
          <a:p>
            <a:pPr marL="0" indent="0">
              <a:buNone/>
            </a:pPr>
            <a:r>
              <a:rPr lang="en-US" altLang="zh-CN" sz="2000" dirty="0">
                <a:solidFill>
                  <a:srgbClr val="000000"/>
                </a:solidFill>
                <a:latin typeface="Consolas" panose="020B0609020204030204" pitchFamily="49" charset="0"/>
              </a:rPr>
              <a:t>}</a:t>
            </a:r>
            <a:endParaRPr lang="zh-CN" altLang="en-US" sz="20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42</a:t>
            </a:fld>
            <a:endParaRPr lang="en-US" altLang="zh-CN"/>
          </a:p>
        </p:txBody>
      </p:sp>
    </p:spTree>
    <p:extLst>
      <p:ext uri="{BB962C8B-B14F-4D97-AF65-F5344CB8AC3E}">
        <p14:creationId xmlns:p14="http://schemas.microsoft.com/office/powerpoint/2010/main" val="30658090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9" dur="500"/>
                                        <p:tgtEl>
                                          <p:spTgt spid="3">
                                            <p:txEl>
                                              <p:pRg st="8" end="8"/>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2" dur="500"/>
                                        <p:tgtEl>
                                          <p:spTgt spid="3">
                                            <p:txEl>
                                              <p:pRg st="9" end="9"/>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5" dur="500"/>
                                        <p:tgtEl>
                                          <p:spTgt spid="3">
                                            <p:txEl>
                                              <p:pRg st="10" end="1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8" dur="500"/>
                                        <p:tgtEl>
                                          <p:spTgt spid="3">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6" dur="500"/>
                                        <p:tgtEl>
                                          <p:spTgt spid="3">
                                            <p:txEl>
                                              <p:pRg st="5" end="5"/>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p>
        </p:txBody>
      </p:sp>
      <p:sp>
        <p:nvSpPr>
          <p:cNvPr id="3" name="内容占位符 2"/>
          <p:cNvSpPr>
            <a:spLocks noGrp="1"/>
          </p:cNvSpPr>
          <p:nvPr>
            <p:ph idx="1"/>
          </p:nvPr>
        </p:nvSpPr>
        <p:spPr>
          <a:xfrm>
            <a:off x="-108520" y="1752600"/>
            <a:ext cx="9252520" cy="4648200"/>
          </a:xfrm>
        </p:spPr>
        <p:txBody>
          <a:bodyPr/>
          <a:lstStyle/>
          <a:p>
            <a:pPr marL="400050" lvl="1" indent="0">
              <a:buNone/>
            </a:pPr>
            <a:r>
              <a:rPr lang="en-US" altLang="zh-CN" sz="2800" b="1" dirty="0">
                <a:solidFill>
                  <a:srgbClr val="7F0055"/>
                </a:solidFill>
                <a:latin typeface="Consolas"/>
              </a:rPr>
              <a:t>public</a:t>
            </a:r>
            <a:r>
              <a:rPr lang="en-US" altLang="zh-CN" sz="2800" b="1" dirty="0">
                <a:solidFill>
                  <a:srgbClr val="000000"/>
                </a:solidFill>
                <a:latin typeface="Consolas"/>
              </a:rPr>
              <a:t> </a:t>
            </a:r>
            <a:r>
              <a:rPr lang="en-US" altLang="zh-CN" sz="2800" b="1" dirty="0">
                <a:solidFill>
                  <a:srgbClr val="7F0055"/>
                </a:solidFill>
                <a:latin typeface="Consolas"/>
              </a:rPr>
              <a:t>class</a:t>
            </a:r>
            <a:r>
              <a:rPr lang="en-US" altLang="zh-CN" sz="2800" b="1" dirty="0">
                <a:solidFill>
                  <a:srgbClr val="000000"/>
                </a:solidFill>
                <a:latin typeface="Consolas"/>
              </a:rPr>
              <a:t> OODemo01 {</a:t>
            </a:r>
          </a:p>
          <a:p>
            <a:pPr marL="400050" lvl="1" indent="0">
              <a:buNone/>
            </a:pPr>
            <a:r>
              <a:rPr lang="en-US" altLang="zh-CN" sz="2800" b="1" dirty="0">
                <a:solidFill>
                  <a:srgbClr val="7F0055"/>
                </a:solidFill>
                <a:latin typeface="Consolas"/>
              </a:rPr>
              <a:t>   public</a:t>
            </a:r>
            <a:r>
              <a:rPr lang="en-US" altLang="zh-CN" sz="2800" b="1" dirty="0">
                <a:solidFill>
                  <a:srgbClr val="000000"/>
                </a:solidFill>
                <a:latin typeface="Consolas"/>
              </a:rPr>
              <a:t> </a:t>
            </a:r>
            <a:r>
              <a:rPr lang="en-US" altLang="zh-CN" sz="2800" b="1" dirty="0">
                <a:solidFill>
                  <a:srgbClr val="7F0055"/>
                </a:solidFill>
                <a:latin typeface="Consolas"/>
              </a:rPr>
              <a:t>static</a:t>
            </a:r>
            <a:r>
              <a:rPr lang="en-US" altLang="zh-CN" sz="2800" b="1" dirty="0">
                <a:solidFill>
                  <a:srgbClr val="000000"/>
                </a:solidFill>
                <a:latin typeface="Consolas"/>
              </a:rPr>
              <a:t> </a:t>
            </a:r>
            <a:r>
              <a:rPr lang="en-US" altLang="zh-CN" sz="2800" b="1" dirty="0">
                <a:solidFill>
                  <a:srgbClr val="7F0055"/>
                </a:solidFill>
                <a:latin typeface="Consolas"/>
              </a:rPr>
              <a:t>void</a:t>
            </a:r>
            <a:r>
              <a:rPr lang="en-US" altLang="zh-CN" sz="2800" b="1" dirty="0">
                <a:solidFill>
                  <a:srgbClr val="000000"/>
                </a:solidFill>
                <a:latin typeface="Consolas"/>
              </a:rPr>
              <a:t> main(String </a:t>
            </a:r>
            <a:r>
              <a:rPr lang="en-US" altLang="zh-CN" sz="2800" b="1" dirty="0" err="1">
                <a:solidFill>
                  <a:srgbClr val="000000"/>
                </a:solidFill>
                <a:latin typeface="Consolas"/>
              </a:rPr>
              <a:t>args</a:t>
            </a:r>
            <a:r>
              <a:rPr lang="en-US" altLang="zh-CN" sz="2800" b="1" dirty="0">
                <a:solidFill>
                  <a:srgbClr val="000000"/>
                </a:solidFill>
                <a:latin typeface="Consolas"/>
              </a:rPr>
              <a:t>[]) {</a:t>
            </a:r>
          </a:p>
          <a:p>
            <a:pPr marL="400050" lvl="1" indent="0">
              <a:buNone/>
            </a:pPr>
            <a:r>
              <a:rPr lang="en-US" altLang="zh-CN" sz="2800" dirty="0">
                <a:solidFill>
                  <a:srgbClr val="000000"/>
                </a:solidFill>
                <a:latin typeface="Consolas"/>
              </a:rPr>
              <a:t>      Person per = </a:t>
            </a:r>
            <a:r>
              <a:rPr lang="en-US" altLang="zh-CN" sz="2800" b="1" u="sng" dirty="0">
                <a:solidFill>
                  <a:srgbClr val="0000FF"/>
                </a:solidFill>
                <a:latin typeface="Consolas"/>
              </a:rPr>
              <a:t>new Person(); </a:t>
            </a:r>
            <a:r>
              <a:rPr lang="en-US" altLang="zh-CN" dirty="0">
                <a:solidFill>
                  <a:srgbClr val="008000"/>
                </a:solidFill>
                <a:latin typeface="Consolas"/>
              </a:rPr>
              <a:t>//</a:t>
            </a:r>
            <a:r>
              <a:rPr lang="zh-CN" altLang="en-US" dirty="0">
                <a:solidFill>
                  <a:srgbClr val="008000"/>
                </a:solidFill>
                <a:latin typeface="Consolas"/>
              </a:rPr>
              <a:t>产生对象</a:t>
            </a:r>
          </a:p>
          <a:p>
            <a:pPr marL="400050" lvl="1" indent="0">
              <a:buNone/>
            </a:pPr>
            <a:r>
              <a:rPr lang="en-US" altLang="zh-CN" sz="2800" dirty="0">
                <a:solidFill>
                  <a:srgbClr val="000000"/>
                </a:solidFill>
                <a:latin typeface="Consolas"/>
              </a:rPr>
              <a:t>      per.</a:t>
            </a:r>
            <a:r>
              <a:rPr lang="en-US" altLang="zh-CN" sz="2800" dirty="0">
                <a:solidFill>
                  <a:srgbClr val="0000C0"/>
                </a:solidFill>
                <a:latin typeface="Consolas"/>
              </a:rPr>
              <a:t>name</a:t>
            </a:r>
            <a:r>
              <a:rPr lang="zh-CN" altLang="en-US" sz="2800" dirty="0">
                <a:solidFill>
                  <a:srgbClr val="000000"/>
                </a:solidFill>
                <a:latin typeface="Consolas"/>
              </a:rPr>
              <a:t> </a:t>
            </a:r>
            <a:r>
              <a:rPr lang="en-US" altLang="zh-CN" sz="2800" dirty="0">
                <a:solidFill>
                  <a:srgbClr val="000000"/>
                </a:solidFill>
                <a:latin typeface="Consolas"/>
              </a:rPr>
              <a:t>= </a:t>
            </a:r>
            <a:r>
              <a:rPr lang="en-US" altLang="zh-CN" sz="2800" dirty="0">
                <a:solidFill>
                  <a:srgbClr val="2A00FF"/>
                </a:solidFill>
                <a:latin typeface="Consolas"/>
              </a:rPr>
              <a:t>"</a:t>
            </a:r>
            <a:r>
              <a:rPr lang="zh-CN" altLang="en-US" sz="2800" dirty="0">
                <a:solidFill>
                  <a:srgbClr val="2A00FF"/>
                </a:solidFill>
                <a:latin typeface="Consolas"/>
              </a:rPr>
              <a:t>张三</a:t>
            </a:r>
            <a:r>
              <a:rPr lang="en-US" altLang="zh-CN" sz="2800" dirty="0">
                <a:solidFill>
                  <a:srgbClr val="2A00FF"/>
                </a:solidFill>
                <a:latin typeface="Consolas"/>
              </a:rPr>
              <a:t>"</a:t>
            </a:r>
            <a:r>
              <a:rPr lang="en-US" altLang="zh-CN" sz="2800" dirty="0">
                <a:solidFill>
                  <a:srgbClr val="000000"/>
                </a:solidFill>
                <a:latin typeface="Consolas"/>
              </a:rPr>
              <a:t>; </a:t>
            </a:r>
            <a:r>
              <a:rPr lang="en-US" altLang="zh-CN" dirty="0">
                <a:solidFill>
                  <a:srgbClr val="008000"/>
                </a:solidFill>
                <a:latin typeface="Consolas"/>
              </a:rPr>
              <a:t>//</a:t>
            </a:r>
            <a:r>
              <a:rPr lang="zh-CN" altLang="en-US" dirty="0">
                <a:solidFill>
                  <a:srgbClr val="008000"/>
                </a:solidFill>
                <a:latin typeface="Consolas"/>
              </a:rPr>
              <a:t>设置</a:t>
            </a:r>
            <a:r>
              <a:rPr lang="en-US" altLang="zh-CN" dirty="0">
                <a:solidFill>
                  <a:srgbClr val="008000"/>
                </a:solidFill>
                <a:latin typeface="Consolas"/>
              </a:rPr>
              <a:t>name</a:t>
            </a:r>
            <a:r>
              <a:rPr lang="zh-CN" altLang="en-US" dirty="0">
                <a:solidFill>
                  <a:srgbClr val="008000"/>
                </a:solidFill>
                <a:latin typeface="Consolas"/>
              </a:rPr>
              <a:t>属性的内容</a:t>
            </a:r>
          </a:p>
          <a:p>
            <a:pPr marL="400050" lvl="1" indent="0">
              <a:buNone/>
            </a:pPr>
            <a:r>
              <a:rPr lang="en-US" altLang="zh-CN" sz="2800" dirty="0">
                <a:solidFill>
                  <a:srgbClr val="000000"/>
                </a:solidFill>
                <a:latin typeface="Consolas"/>
              </a:rPr>
              <a:t>      </a:t>
            </a:r>
            <a:r>
              <a:rPr lang="en-US" altLang="zh-CN" sz="2800" dirty="0" err="1">
                <a:solidFill>
                  <a:srgbClr val="000000"/>
                </a:solidFill>
                <a:latin typeface="Consolas"/>
              </a:rPr>
              <a:t>per.</a:t>
            </a:r>
            <a:r>
              <a:rPr lang="en-US" altLang="zh-CN" sz="2800" dirty="0" err="1">
                <a:solidFill>
                  <a:srgbClr val="0000C0"/>
                </a:solidFill>
                <a:latin typeface="Consolas"/>
              </a:rPr>
              <a:t>age</a:t>
            </a:r>
            <a:r>
              <a:rPr lang="zh-CN" altLang="en-US" sz="2800" dirty="0">
                <a:solidFill>
                  <a:srgbClr val="000000"/>
                </a:solidFill>
                <a:latin typeface="Consolas"/>
              </a:rPr>
              <a:t> </a:t>
            </a:r>
            <a:r>
              <a:rPr lang="en-US" altLang="zh-CN" sz="2800" dirty="0">
                <a:solidFill>
                  <a:srgbClr val="000000"/>
                </a:solidFill>
                <a:latin typeface="Consolas"/>
              </a:rPr>
              <a:t>= 30; </a:t>
            </a:r>
            <a:r>
              <a:rPr lang="en-US" altLang="zh-CN" sz="2800" dirty="0">
                <a:solidFill>
                  <a:srgbClr val="008000"/>
                </a:solidFill>
                <a:latin typeface="Consolas"/>
              </a:rPr>
              <a:t>//</a:t>
            </a:r>
            <a:r>
              <a:rPr lang="zh-CN" altLang="en-US" sz="2800" dirty="0">
                <a:solidFill>
                  <a:srgbClr val="008000"/>
                </a:solidFill>
                <a:latin typeface="Consolas"/>
              </a:rPr>
              <a:t>设置</a:t>
            </a:r>
            <a:r>
              <a:rPr lang="en-US" altLang="zh-CN" sz="2800" dirty="0">
                <a:solidFill>
                  <a:srgbClr val="008000"/>
                </a:solidFill>
                <a:latin typeface="Consolas"/>
              </a:rPr>
              <a:t>age</a:t>
            </a:r>
            <a:r>
              <a:rPr lang="zh-CN" altLang="en-US" sz="2800" dirty="0">
                <a:solidFill>
                  <a:srgbClr val="008000"/>
                </a:solidFill>
                <a:latin typeface="Consolas"/>
              </a:rPr>
              <a:t>属性的内容</a:t>
            </a:r>
          </a:p>
          <a:p>
            <a:pPr marL="400050" lvl="1" indent="0">
              <a:buNone/>
            </a:pPr>
            <a:r>
              <a:rPr lang="en-US" altLang="zh-CN" sz="2800" dirty="0">
                <a:solidFill>
                  <a:srgbClr val="000000"/>
                </a:solidFill>
                <a:latin typeface="Consolas"/>
              </a:rPr>
              <a:t>      </a:t>
            </a:r>
            <a:r>
              <a:rPr lang="en-US" altLang="zh-CN" sz="2800" dirty="0" err="1">
                <a:solidFill>
                  <a:srgbClr val="000000"/>
                </a:solidFill>
                <a:latin typeface="Consolas"/>
              </a:rPr>
              <a:t>per.tell</a:t>
            </a:r>
            <a:r>
              <a:rPr lang="en-US" altLang="zh-CN" sz="2800" dirty="0">
                <a:solidFill>
                  <a:srgbClr val="000000"/>
                </a:solidFill>
                <a:latin typeface="Consolas"/>
              </a:rPr>
              <a:t>(); </a:t>
            </a:r>
            <a:r>
              <a:rPr lang="en-US" altLang="zh-CN" sz="2800" dirty="0">
                <a:solidFill>
                  <a:srgbClr val="008000"/>
                </a:solidFill>
                <a:latin typeface="Consolas"/>
              </a:rPr>
              <a:t>//</a:t>
            </a:r>
            <a:r>
              <a:rPr lang="zh-CN" altLang="en-US" sz="2800" dirty="0">
                <a:solidFill>
                  <a:srgbClr val="008000"/>
                </a:solidFill>
                <a:latin typeface="Consolas"/>
              </a:rPr>
              <a:t>调用方法输出</a:t>
            </a:r>
          </a:p>
          <a:p>
            <a:pPr marL="400050" lvl="1" indent="0">
              <a:buNone/>
            </a:pPr>
            <a:r>
              <a:rPr lang="en-US" altLang="zh-CN" sz="2800" dirty="0">
                <a:solidFill>
                  <a:srgbClr val="000000"/>
                </a:solidFill>
                <a:latin typeface="Consolas"/>
              </a:rPr>
              <a:t>   }</a:t>
            </a:r>
          </a:p>
          <a:p>
            <a:pPr marL="400050" lvl="1" indent="0">
              <a:buNone/>
            </a:pPr>
            <a:r>
              <a:rPr lang="en-US" altLang="zh-CN" sz="2800" dirty="0">
                <a:solidFill>
                  <a:srgbClr val="000000"/>
                </a:solidFill>
                <a:latin typeface="Consolas"/>
              </a:rPr>
              <a:t>}</a:t>
            </a:r>
            <a:endParaRPr lang="en-US" altLang="zh-CN"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43</a:t>
            </a:fld>
            <a:endParaRPr lang="en-US" altLang="zh-CN"/>
          </a:p>
        </p:txBody>
      </p:sp>
      <p:sp>
        <p:nvSpPr>
          <p:cNvPr id="5" name="矩形 4"/>
          <p:cNvSpPr/>
          <p:nvPr/>
        </p:nvSpPr>
        <p:spPr>
          <a:xfrm>
            <a:off x="1619672" y="5013176"/>
            <a:ext cx="5400600" cy="1569660"/>
          </a:xfrm>
          <a:prstGeom prst="rect">
            <a:avLst/>
          </a:prstGeom>
        </p:spPr>
        <p:txBody>
          <a:bodyPr wrap="square">
            <a:spAutoFit/>
          </a:bodyPr>
          <a:lstStyle/>
          <a:p>
            <a:pPr algn="l"/>
            <a:r>
              <a:rPr lang="zh-CN" altLang="en-US" b="0" dirty="0">
                <a:solidFill>
                  <a:srgbClr val="000000"/>
                </a:solidFill>
                <a:latin typeface="华文细黑" panose="02010600040101010101" pitchFamily="2" charset="-122"/>
                <a:ea typeface="华文细黑" panose="02010600040101010101" pitchFamily="2" charset="-122"/>
              </a:rPr>
              <a:t>运行结果：</a:t>
            </a:r>
            <a:endParaRPr lang="en-US" altLang="zh-CN" b="0" dirty="0">
              <a:solidFill>
                <a:srgbClr val="000000"/>
              </a:solidFill>
              <a:latin typeface="华文细黑" panose="02010600040101010101" pitchFamily="2" charset="-122"/>
              <a:ea typeface="华文细黑" panose="02010600040101010101" pitchFamily="2" charset="-122"/>
            </a:endParaRPr>
          </a:p>
          <a:p>
            <a:pPr algn="l"/>
            <a:r>
              <a:rPr lang="zh-CN" altLang="en-US" b="0" dirty="0">
                <a:solidFill>
                  <a:srgbClr val="000000"/>
                </a:solidFill>
                <a:latin typeface="华文细黑" panose="02010600040101010101" pitchFamily="2" charset="-122"/>
                <a:ea typeface="华文细黑" panose="02010600040101010101" pitchFamily="2" charset="-122"/>
              </a:rPr>
              <a:t>自定义构造方法</a:t>
            </a:r>
          </a:p>
          <a:p>
            <a:pPr algn="l"/>
            <a:r>
              <a:rPr lang="zh-CN" altLang="en-US" b="0" dirty="0">
                <a:solidFill>
                  <a:srgbClr val="000000"/>
                </a:solidFill>
                <a:latin typeface="华文细黑" panose="02010600040101010101" pitchFamily="2" charset="-122"/>
                <a:ea typeface="华文细黑" panose="02010600040101010101" pitchFamily="2" charset="-122"/>
              </a:rPr>
              <a:t>姓名：张三，年龄：</a:t>
            </a:r>
            <a:r>
              <a:rPr lang="en-US" altLang="zh-CN" b="0" dirty="0">
                <a:solidFill>
                  <a:srgbClr val="000000"/>
                </a:solidFill>
                <a:latin typeface="华文细黑" panose="02010600040101010101" pitchFamily="2" charset="-122"/>
                <a:ea typeface="华文细黑" panose="02010600040101010101" pitchFamily="2" charset="-122"/>
              </a:rPr>
              <a:t>30</a:t>
            </a:r>
            <a:endParaRPr lang="zh-CN" altLang="en-US" sz="4000" b="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93060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0" dur="500"/>
                                        <p:tgtEl>
                                          <p:spTgt spid="3">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randombar(horizontal)">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p>
        </p:txBody>
      </p:sp>
      <p:sp>
        <p:nvSpPr>
          <p:cNvPr id="3" name="内容占位符 2"/>
          <p:cNvSpPr>
            <a:spLocks noGrp="1"/>
          </p:cNvSpPr>
          <p:nvPr>
            <p:ph idx="1"/>
          </p:nvPr>
        </p:nvSpPr>
        <p:spPr/>
        <p:txBody>
          <a:bodyPr/>
          <a:lstStyle/>
          <a:p>
            <a:r>
              <a:rPr lang="zh-CN" altLang="en-US" sz="3600" dirty="0"/>
              <a:t>可以发现，此时运行的是自定义的构造函数。</a:t>
            </a:r>
            <a:endParaRPr lang="en-US" altLang="zh-CN" sz="3600" dirty="0"/>
          </a:p>
          <a:p>
            <a:r>
              <a:rPr lang="zh-CN" altLang="en-US" sz="3600" dirty="0">
                <a:solidFill>
                  <a:srgbClr val="0000FF"/>
                </a:solidFill>
              </a:rPr>
              <a:t>“构造方法的主要作用是：在对象实例化时，向属性传递一些初始化内容。”</a:t>
            </a:r>
            <a:endParaRPr lang="en-US" altLang="zh-CN" sz="3600" dirty="0">
              <a:solidFill>
                <a:srgbClr val="0000FF"/>
              </a:solidFill>
            </a:endParaRPr>
          </a:p>
          <a:p>
            <a:r>
              <a:rPr lang="zh-CN" altLang="en-US" sz="3600" dirty="0"/>
              <a:t>因此，一个空的构造方法是没有实际意义的。</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44</a:t>
            </a:fld>
            <a:endParaRPr lang="en-US" altLang="zh-CN"/>
          </a:p>
        </p:txBody>
      </p:sp>
    </p:spTree>
    <p:extLst>
      <p:ext uri="{BB962C8B-B14F-4D97-AF65-F5344CB8AC3E}">
        <p14:creationId xmlns:p14="http://schemas.microsoft.com/office/powerpoint/2010/main" val="4099862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p>
        </p:txBody>
      </p:sp>
      <p:sp>
        <p:nvSpPr>
          <p:cNvPr id="3" name="内容占位符 2"/>
          <p:cNvSpPr>
            <a:spLocks noGrp="1"/>
          </p:cNvSpPr>
          <p:nvPr>
            <p:ph idx="1"/>
          </p:nvPr>
        </p:nvSpPr>
        <p:spPr/>
        <p:txBody>
          <a:bodyPr/>
          <a:lstStyle/>
          <a:p>
            <a:pPr marL="0" indent="0">
              <a:spcAft>
                <a:spcPts val="0"/>
              </a:spcAft>
              <a:buNone/>
            </a:pPr>
            <a:r>
              <a:rPr lang="en-US" altLang="zh-CN" sz="2000" b="1" dirty="0">
                <a:solidFill>
                  <a:srgbClr val="7F0055"/>
                </a:solidFill>
                <a:latin typeface="Consolas"/>
                <a:ea typeface="宋体"/>
                <a:cs typeface="Times New Roman"/>
              </a:rPr>
              <a:t>   class</a:t>
            </a:r>
            <a:r>
              <a:rPr lang="en-US" altLang="zh-CN" sz="2000" dirty="0">
                <a:solidFill>
                  <a:srgbClr val="000000"/>
                </a:solidFill>
                <a:latin typeface="Consolas"/>
                <a:ea typeface="宋体"/>
                <a:cs typeface="Times New Roman"/>
              </a:rPr>
              <a:t> Person {</a:t>
            </a:r>
            <a:endParaRPr lang="zh-CN" altLang="zh-CN" sz="2400" kern="100" dirty="0">
              <a:latin typeface="Calibri"/>
              <a:ea typeface="宋体"/>
              <a:cs typeface="Times New Roman"/>
            </a:endParaRPr>
          </a:p>
          <a:p>
            <a:pPr marL="0"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private</a:t>
            </a:r>
            <a:r>
              <a:rPr lang="en-US" altLang="zh-CN" sz="2000" dirty="0">
                <a:solidFill>
                  <a:srgbClr val="000000"/>
                </a:solidFill>
                <a:latin typeface="Consolas"/>
                <a:ea typeface="宋体"/>
                <a:cs typeface="Times New Roman"/>
              </a:rPr>
              <a:t> String </a:t>
            </a:r>
            <a:r>
              <a:rPr lang="en-US" altLang="zh-CN" sz="2000" dirty="0">
                <a:solidFill>
                  <a:srgbClr val="0000C0"/>
                </a:solidFill>
                <a:latin typeface="Consolas"/>
                <a:ea typeface="宋体"/>
                <a:cs typeface="Times New Roman"/>
              </a:rPr>
              <a:t>name</a:t>
            </a:r>
            <a:r>
              <a:rPr lang="en-US" altLang="zh-CN" sz="2000" dirty="0">
                <a:solidFill>
                  <a:srgbClr val="000000"/>
                </a:solidFill>
                <a:latin typeface="Consolas"/>
                <a:ea typeface="宋体"/>
                <a:cs typeface="Times New Roman"/>
              </a:rPr>
              <a:t>;</a:t>
            </a:r>
            <a:endParaRPr lang="zh-CN" altLang="zh-CN" sz="2400" kern="100" dirty="0">
              <a:latin typeface="Calibri"/>
              <a:ea typeface="宋体"/>
              <a:cs typeface="Times New Roman"/>
            </a:endParaRPr>
          </a:p>
          <a:p>
            <a:pPr marL="0"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private</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int</a:t>
            </a:r>
            <a:r>
              <a:rPr lang="en-US" altLang="zh-CN" sz="2000" dirty="0">
                <a:solidFill>
                  <a:srgbClr val="000000"/>
                </a:solidFill>
                <a:latin typeface="Consolas"/>
                <a:ea typeface="宋体"/>
                <a:cs typeface="Times New Roman"/>
              </a:rPr>
              <a:t> </a:t>
            </a:r>
            <a:r>
              <a:rPr lang="en-US" altLang="zh-CN" sz="2000" dirty="0">
                <a:solidFill>
                  <a:srgbClr val="0000C0"/>
                </a:solidFill>
                <a:latin typeface="Consolas"/>
                <a:ea typeface="宋体"/>
                <a:cs typeface="Times New Roman"/>
              </a:rPr>
              <a:t>age</a:t>
            </a:r>
            <a:r>
              <a:rPr lang="en-US" altLang="zh-CN" sz="2000" dirty="0">
                <a:solidFill>
                  <a:srgbClr val="000000"/>
                </a:solidFill>
                <a:latin typeface="Consolas"/>
                <a:ea typeface="宋体"/>
                <a:cs typeface="Times New Roman"/>
              </a:rPr>
              <a:t>;</a:t>
            </a:r>
            <a:endParaRPr lang="zh-CN" altLang="zh-CN" sz="2400" kern="100" dirty="0">
              <a:latin typeface="Calibri"/>
              <a:ea typeface="宋体"/>
              <a:cs typeface="Times New Roman"/>
            </a:endParaRPr>
          </a:p>
          <a:p>
            <a:pPr marL="0" indent="0">
              <a:spcAft>
                <a:spcPts val="0"/>
              </a:spcAft>
              <a:buNone/>
            </a:pPr>
            <a:r>
              <a:rPr lang="en-US" altLang="zh-CN" sz="2000" dirty="0">
                <a:solidFill>
                  <a:srgbClr val="0000FF"/>
                </a:solidFill>
                <a:latin typeface="Consolas"/>
                <a:ea typeface="宋体"/>
                <a:cs typeface="Times New Roman"/>
              </a:rPr>
              <a:t>	</a:t>
            </a:r>
            <a:r>
              <a:rPr lang="en-US" altLang="zh-CN" sz="2000" b="1" dirty="0">
                <a:solidFill>
                  <a:srgbClr val="0000FF"/>
                </a:solidFill>
                <a:latin typeface="Consolas"/>
                <a:ea typeface="宋体"/>
                <a:cs typeface="Times New Roman"/>
              </a:rPr>
              <a:t>public</a:t>
            </a:r>
            <a:r>
              <a:rPr lang="en-US" altLang="zh-CN" sz="2000" dirty="0">
                <a:solidFill>
                  <a:srgbClr val="0000FF"/>
                </a:solidFill>
                <a:latin typeface="Consolas"/>
                <a:ea typeface="宋体"/>
                <a:cs typeface="Times New Roman"/>
              </a:rPr>
              <a:t> Person(String n, </a:t>
            </a:r>
            <a:r>
              <a:rPr lang="en-US" altLang="zh-CN" sz="2000" b="1" dirty="0">
                <a:solidFill>
                  <a:srgbClr val="0000FF"/>
                </a:solidFill>
                <a:latin typeface="Consolas"/>
                <a:ea typeface="宋体"/>
                <a:cs typeface="Times New Roman"/>
              </a:rPr>
              <a:t>int</a:t>
            </a:r>
            <a:r>
              <a:rPr lang="en-US" altLang="zh-CN" sz="2000" dirty="0">
                <a:solidFill>
                  <a:srgbClr val="0000FF"/>
                </a:solidFill>
                <a:latin typeface="Consolas"/>
                <a:ea typeface="宋体"/>
                <a:cs typeface="Times New Roman"/>
              </a:rPr>
              <a:t> a) {//</a:t>
            </a:r>
            <a:r>
              <a:rPr lang="zh-CN" altLang="en-US" sz="2000" dirty="0">
                <a:solidFill>
                  <a:srgbClr val="0000FF"/>
                </a:solidFill>
                <a:latin typeface="Consolas"/>
                <a:ea typeface="宋体"/>
                <a:cs typeface="Times New Roman"/>
              </a:rPr>
              <a:t>出入参数</a:t>
            </a:r>
            <a:endParaRPr lang="zh-CN" altLang="zh-CN" sz="2400" kern="100" dirty="0">
              <a:solidFill>
                <a:srgbClr val="0000FF"/>
              </a:solidFill>
              <a:latin typeface="Calibri"/>
              <a:ea typeface="宋体"/>
              <a:cs typeface="Times New Roman"/>
            </a:endParaRPr>
          </a:p>
          <a:p>
            <a:pPr marL="0" indent="0">
              <a:spcAft>
                <a:spcPts val="0"/>
              </a:spcAft>
              <a:buNone/>
            </a:pPr>
            <a:r>
              <a:rPr lang="en-US" altLang="zh-CN" sz="2000" dirty="0">
                <a:solidFill>
                  <a:srgbClr val="0000FF"/>
                </a:solidFill>
                <a:latin typeface="Consolas"/>
                <a:ea typeface="宋体"/>
                <a:cs typeface="Times New Roman"/>
              </a:rPr>
              <a:t>	   name = n;</a:t>
            </a:r>
            <a:endParaRPr lang="zh-CN" altLang="zh-CN" sz="2400" kern="100" dirty="0">
              <a:solidFill>
                <a:srgbClr val="0000FF"/>
              </a:solidFill>
              <a:latin typeface="Calibri"/>
              <a:ea typeface="宋体"/>
              <a:cs typeface="Times New Roman"/>
            </a:endParaRPr>
          </a:p>
          <a:p>
            <a:pPr marL="0" indent="0">
              <a:spcAft>
                <a:spcPts val="0"/>
              </a:spcAft>
              <a:buNone/>
            </a:pPr>
            <a:r>
              <a:rPr lang="en-US" altLang="zh-CN" sz="2000" dirty="0">
                <a:solidFill>
                  <a:srgbClr val="0000FF"/>
                </a:solidFill>
                <a:latin typeface="Consolas"/>
                <a:ea typeface="宋体"/>
                <a:cs typeface="Times New Roman"/>
              </a:rPr>
              <a:t>	   age = a;</a:t>
            </a:r>
            <a:endParaRPr lang="zh-CN" altLang="zh-CN" sz="2400" kern="100" dirty="0">
              <a:solidFill>
                <a:srgbClr val="0000FF"/>
              </a:solidFill>
              <a:latin typeface="Calibri"/>
              <a:ea typeface="宋体"/>
              <a:cs typeface="Times New Roman"/>
            </a:endParaRPr>
          </a:p>
          <a:p>
            <a:pPr marL="0" indent="0">
              <a:spcAft>
                <a:spcPts val="0"/>
              </a:spcAft>
              <a:buNone/>
            </a:pPr>
            <a:r>
              <a:rPr lang="en-US" altLang="zh-CN" sz="2000" dirty="0">
                <a:solidFill>
                  <a:srgbClr val="0000FF"/>
                </a:solidFill>
                <a:latin typeface="Consolas"/>
                <a:ea typeface="宋体"/>
                <a:cs typeface="Times New Roman"/>
              </a:rPr>
              <a:t>	}</a:t>
            </a:r>
            <a:endParaRPr lang="zh-CN" altLang="zh-CN" sz="2400" kern="100" dirty="0">
              <a:solidFill>
                <a:srgbClr val="0000FF"/>
              </a:solidFill>
              <a:latin typeface="Calibri"/>
              <a:ea typeface="宋体"/>
              <a:cs typeface="Times New Roman"/>
            </a:endParaRPr>
          </a:p>
          <a:p>
            <a:pPr marL="0"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String </a:t>
            </a:r>
            <a:r>
              <a:rPr lang="en-US" altLang="zh-CN" sz="2000" dirty="0" err="1">
                <a:solidFill>
                  <a:srgbClr val="000000"/>
                </a:solidFill>
                <a:latin typeface="Consolas"/>
                <a:ea typeface="宋体"/>
                <a:cs typeface="Times New Roman"/>
              </a:rPr>
              <a:t>getInfo</a:t>
            </a:r>
            <a:r>
              <a:rPr lang="en-US" altLang="zh-CN" sz="200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marL="0"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return</a:t>
            </a:r>
            <a:r>
              <a:rPr lang="en-US" altLang="zh-CN" sz="2000" dirty="0">
                <a:solidFill>
                  <a:srgbClr val="000000"/>
                </a:solidFill>
                <a:latin typeface="Consolas"/>
                <a:ea typeface="宋体"/>
                <a:cs typeface="Times New Roman"/>
              </a:rPr>
              <a:t> </a:t>
            </a:r>
            <a:r>
              <a:rPr lang="en-US" altLang="zh-CN" sz="2000" dirty="0">
                <a:solidFill>
                  <a:srgbClr val="2A00FF"/>
                </a:solidFill>
                <a:latin typeface="Consolas"/>
                <a:ea typeface="宋体"/>
                <a:cs typeface="Times New Roman"/>
              </a:rPr>
              <a:t>"</a:t>
            </a:r>
            <a:r>
              <a:rPr lang="zh-CN" altLang="zh-CN" sz="2000" dirty="0">
                <a:solidFill>
                  <a:srgbClr val="2A00FF"/>
                </a:solidFill>
                <a:latin typeface="Consolas"/>
                <a:ea typeface="宋体"/>
                <a:cs typeface="Consolas"/>
              </a:rPr>
              <a:t>姓名：</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 + </a:t>
            </a:r>
            <a:r>
              <a:rPr lang="en-US" altLang="zh-CN" sz="2000" dirty="0">
                <a:solidFill>
                  <a:srgbClr val="0000C0"/>
                </a:solidFill>
                <a:latin typeface="Consolas"/>
                <a:ea typeface="宋体"/>
                <a:cs typeface="Times New Roman"/>
              </a:rPr>
              <a:t>name</a:t>
            </a:r>
            <a:r>
              <a:rPr lang="en-US" altLang="zh-CN" sz="2000" dirty="0">
                <a:solidFill>
                  <a:srgbClr val="000000"/>
                </a:solidFill>
                <a:latin typeface="Consolas"/>
                <a:ea typeface="宋体"/>
                <a:cs typeface="Times New Roman"/>
              </a:rPr>
              <a:t> + </a:t>
            </a:r>
            <a:r>
              <a:rPr lang="en-US" altLang="zh-CN" sz="2000" dirty="0">
                <a:solidFill>
                  <a:srgbClr val="2A00FF"/>
                </a:solidFill>
                <a:latin typeface="Consolas"/>
                <a:ea typeface="宋体"/>
                <a:cs typeface="Times New Roman"/>
              </a:rPr>
              <a:t>"</a:t>
            </a:r>
            <a:r>
              <a:rPr lang="zh-CN" altLang="zh-CN" sz="2000" dirty="0">
                <a:solidFill>
                  <a:srgbClr val="2A00FF"/>
                </a:solidFill>
                <a:latin typeface="Consolas"/>
                <a:ea typeface="宋体"/>
                <a:cs typeface="Consolas"/>
              </a:rPr>
              <a:t>，年龄：</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 + </a:t>
            </a:r>
            <a:r>
              <a:rPr lang="en-US" altLang="zh-CN" sz="2000" dirty="0">
                <a:solidFill>
                  <a:srgbClr val="0000C0"/>
                </a:solidFill>
                <a:latin typeface="Consolas"/>
                <a:ea typeface="宋体"/>
                <a:cs typeface="Times New Roman"/>
              </a:rPr>
              <a:t>age</a:t>
            </a:r>
            <a:r>
              <a:rPr lang="en-US" altLang="zh-CN" sz="2000" dirty="0">
                <a:solidFill>
                  <a:srgbClr val="000000"/>
                </a:solidFill>
                <a:latin typeface="Consolas"/>
                <a:ea typeface="宋体"/>
                <a:cs typeface="Times New Roman"/>
              </a:rPr>
              <a:t>;</a:t>
            </a:r>
            <a:endParaRPr lang="zh-CN" altLang="zh-CN" sz="2400" kern="100" dirty="0">
              <a:latin typeface="Calibri"/>
              <a:ea typeface="宋体"/>
              <a:cs typeface="Times New Roman"/>
            </a:endParaRPr>
          </a:p>
          <a:p>
            <a:pPr marL="0" indent="0">
              <a:spcAft>
                <a:spcPts val="0"/>
              </a:spcAft>
              <a:buNone/>
            </a:pPr>
            <a:r>
              <a:rPr lang="en-US" altLang="zh-CN" sz="200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marL="0" indent="0">
              <a:spcAft>
                <a:spcPts val="0"/>
              </a:spcAft>
              <a:buNone/>
            </a:pPr>
            <a:r>
              <a:rPr lang="en-US" altLang="zh-CN" sz="2000" dirty="0">
                <a:solidFill>
                  <a:srgbClr val="000000"/>
                </a:solidFill>
                <a:latin typeface="Consolas"/>
                <a:ea typeface="宋体"/>
                <a:cs typeface="Times New Roman"/>
              </a:rPr>
              <a:t>	</a:t>
            </a:r>
            <a:r>
              <a:rPr lang="en-US" altLang="zh-CN" sz="2000" dirty="0">
                <a:solidFill>
                  <a:srgbClr val="3F7F5F"/>
                </a:solidFill>
                <a:latin typeface="Consolas"/>
                <a:ea typeface="宋体"/>
                <a:cs typeface="Times New Roman"/>
              </a:rPr>
              <a:t>// </a:t>
            </a:r>
            <a:r>
              <a:rPr lang="zh-CN" altLang="zh-CN" sz="2000" dirty="0">
                <a:solidFill>
                  <a:srgbClr val="3F7F5F"/>
                </a:solidFill>
                <a:latin typeface="Consolas"/>
                <a:ea typeface="宋体"/>
                <a:cs typeface="Consolas"/>
              </a:rPr>
              <a:t>编写</a:t>
            </a:r>
            <a:r>
              <a:rPr lang="zh-CN" altLang="en-US" sz="2000" dirty="0">
                <a:solidFill>
                  <a:srgbClr val="3F7F5F"/>
                </a:solidFill>
                <a:latin typeface="Consolas"/>
                <a:ea typeface="宋体"/>
                <a:cs typeface="Times New Roman"/>
              </a:rPr>
              <a:t>其他代码</a:t>
            </a:r>
            <a:endParaRPr lang="zh-CN" altLang="zh-CN" sz="2400" kern="100" dirty="0">
              <a:latin typeface="Calibri"/>
              <a:ea typeface="宋体"/>
              <a:cs typeface="Times New Roman"/>
            </a:endParaRPr>
          </a:p>
          <a:p>
            <a:pPr marL="0" indent="0">
              <a:buNone/>
            </a:pPr>
            <a:r>
              <a:rPr lang="en-US" altLang="zh-CN" sz="2000" dirty="0">
                <a:solidFill>
                  <a:srgbClr val="000000"/>
                </a:solidFill>
                <a:latin typeface="Consolas"/>
                <a:ea typeface="宋体"/>
              </a:rPr>
              <a:t>  }</a:t>
            </a:r>
            <a:endParaRPr lang="zh-CN" altLang="en-US" sz="20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45</a:t>
            </a:fld>
            <a:endParaRPr lang="en-US" altLang="zh-CN"/>
          </a:p>
        </p:txBody>
      </p:sp>
    </p:spTree>
    <p:extLst>
      <p:ext uri="{BB962C8B-B14F-4D97-AF65-F5344CB8AC3E}">
        <p14:creationId xmlns:p14="http://schemas.microsoft.com/office/powerpoint/2010/main" val="3250723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10" dur="500"/>
                                        <p:tgtEl>
                                          <p:spTgt spid="3">
                                            <p:txEl>
                                              <p:pRg st="11" end="1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3" dur="500"/>
                                        <p:tgtEl>
                                          <p:spTgt spid="3">
                                            <p:txEl>
                                              <p:pRg st="7" end="7"/>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p>
        </p:txBody>
      </p:sp>
      <p:sp>
        <p:nvSpPr>
          <p:cNvPr id="3" name="内容占位符 2"/>
          <p:cNvSpPr>
            <a:spLocks noGrp="1"/>
          </p:cNvSpPr>
          <p:nvPr>
            <p:ph idx="1"/>
          </p:nvPr>
        </p:nvSpPr>
        <p:spPr>
          <a:xfrm>
            <a:off x="533400" y="1556792"/>
            <a:ext cx="7772400" cy="4648200"/>
          </a:xfrm>
        </p:spPr>
        <p:txBody>
          <a:bodyPr/>
          <a:lstStyle/>
          <a:p>
            <a:r>
              <a:rPr lang="zh-CN" altLang="zh-CN" sz="3200" dirty="0"/>
              <a:t>构造</a:t>
            </a:r>
            <a:r>
              <a:rPr lang="zh-CN" altLang="en-US" sz="3200" dirty="0"/>
              <a:t>中</a:t>
            </a:r>
            <a:r>
              <a:rPr lang="zh-CN" altLang="zh-CN" sz="3200" dirty="0"/>
              <a:t>传递姓名和年龄，两个参数</a:t>
            </a:r>
            <a:r>
              <a:rPr lang="zh-CN" altLang="en-US" sz="3200" dirty="0"/>
              <a:t>命名需要有意义，修改为：</a:t>
            </a:r>
            <a:endParaRPr lang="en-US" altLang="zh-CN" sz="3200" dirty="0"/>
          </a:p>
          <a:p>
            <a:pPr marL="457200" lvl="1" indent="0">
              <a:spcAft>
                <a:spcPts val="0"/>
              </a:spcAft>
              <a:buNone/>
            </a:pPr>
            <a:r>
              <a:rPr lang="en-US" altLang="zh-CN" b="1" dirty="0">
                <a:solidFill>
                  <a:srgbClr val="7F0055"/>
                </a:solidFill>
                <a:latin typeface="Consolas"/>
                <a:ea typeface="宋体"/>
                <a:cs typeface="Times New Roman"/>
              </a:rPr>
              <a:t>class</a:t>
            </a:r>
            <a:r>
              <a:rPr lang="en-US" altLang="zh-CN" dirty="0">
                <a:solidFill>
                  <a:srgbClr val="000000"/>
                </a:solidFill>
                <a:latin typeface="Consolas"/>
                <a:ea typeface="宋体"/>
                <a:cs typeface="Times New Roman"/>
              </a:rPr>
              <a:t> Person {</a:t>
            </a:r>
            <a:endParaRPr lang="zh-CN" altLang="zh-CN" kern="100" dirty="0">
              <a:latin typeface="Calibri"/>
              <a:ea typeface="宋体"/>
              <a:cs typeface="Times New Roman"/>
            </a:endParaRPr>
          </a:p>
          <a:p>
            <a:pPr marL="45720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private</a:t>
            </a:r>
            <a:r>
              <a:rPr lang="en-US" altLang="zh-CN" dirty="0">
                <a:solidFill>
                  <a:srgbClr val="000000"/>
                </a:solidFill>
                <a:latin typeface="Consolas"/>
                <a:ea typeface="宋体"/>
                <a:cs typeface="Times New Roman"/>
              </a:rPr>
              <a:t> String </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a:t>
            </a:r>
            <a:endParaRPr lang="zh-CN" altLang="zh-CN" kern="100" dirty="0">
              <a:latin typeface="Calibri"/>
              <a:ea typeface="宋体"/>
              <a:cs typeface="Times New Roman"/>
            </a:endParaRPr>
          </a:p>
          <a:p>
            <a:pPr marL="45720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private</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int</a:t>
            </a: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age</a:t>
            </a:r>
            <a:r>
              <a:rPr lang="en-US" altLang="zh-CN" dirty="0">
                <a:solidFill>
                  <a:srgbClr val="000000"/>
                </a:solidFill>
                <a:latin typeface="Consolas"/>
                <a:ea typeface="宋体"/>
                <a:cs typeface="Times New Roman"/>
              </a:rPr>
              <a:t>;</a:t>
            </a:r>
            <a:endParaRPr lang="zh-CN" altLang="zh-CN" kern="100" dirty="0">
              <a:latin typeface="Calibri"/>
              <a:ea typeface="宋体"/>
              <a:cs typeface="Times New Roman"/>
            </a:endParaRPr>
          </a:p>
          <a:p>
            <a:pPr marL="45720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Person(</a:t>
            </a:r>
            <a:r>
              <a:rPr lang="en-US" altLang="zh-CN" dirty="0">
                <a:solidFill>
                  <a:srgbClr val="0000FF"/>
                </a:solidFill>
                <a:latin typeface="Consolas"/>
                <a:ea typeface="宋体"/>
                <a:cs typeface="Times New Roman"/>
              </a:rPr>
              <a:t>String name, </a:t>
            </a:r>
            <a:r>
              <a:rPr lang="en-US" altLang="zh-CN" b="1" dirty="0">
                <a:solidFill>
                  <a:srgbClr val="0000FF"/>
                </a:solidFill>
                <a:latin typeface="Consolas"/>
                <a:ea typeface="宋体"/>
                <a:cs typeface="Times New Roman"/>
              </a:rPr>
              <a:t>int</a:t>
            </a:r>
            <a:r>
              <a:rPr lang="en-US" altLang="zh-CN" dirty="0">
                <a:solidFill>
                  <a:srgbClr val="0000FF"/>
                </a:solidFill>
                <a:latin typeface="Consolas"/>
                <a:ea typeface="宋体"/>
                <a:cs typeface="Times New Roman"/>
              </a:rPr>
              <a:t> age</a:t>
            </a:r>
            <a:r>
              <a:rPr lang="en-US" altLang="zh-CN"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57200" lvl="1" indent="0">
              <a:spcAft>
                <a:spcPts val="0"/>
              </a:spcAft>
              <a:buNone/>
            </a:pP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 = name;</a:t>
            </a:r>
            <a:endParaRPr lang="zh-CN" altLang="zh-CN" kern="100" dirty="0">
              <a:latin typeface="Calibri"/>
              <a:ea typeface="宋体"/>
              <a:cs typeface="Times New Roman"/>
            </a:endParaRPr>
          </a:p>
          <a:p>
            <a:pPr marL="457200" lvl="1" indent="0">
              <a:spcAft>
                <a:spcPts val="0"/>
              </a:spcAft>
              <a:buNone/>
            </a:pP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age</a:t>
            </a:r>
            <a:r>
              <a:rPr lang="en-US" altLang="zh-CN" dirty="0">
                <a:solidFill>
                  <a:srgbClr val="000000"/>
                </a:solidFill>
                <a:latin typeface="Consolas"/>
                <a:ea typeface="宋体"/>
                <a:cs typeface="Times New Roman"/>
              </a:rPr>
              <a:t> = age;</a:t>
            </a:r>
            <a:endParaRPr lang="zh-CN" altLang="zh-CN" kern="100" dirty="0">
              <a:latin typeface="Calibri"/>
              <a:ea typeface="宋体"/>
              <a:cs typeface="Times New Roman"/>
            </a:endParaRPr>
          </a:p>
          <a:p>
            <a:pPr marL="457200" lvl="1" indent="0">
              <a:spcAft>
                <a:spcPts val="0"/>
              </a:spcAft>
              <a:buNone/>
            </a:pPr>
            <a:r>
              <a:rPr lang="en-US" altLang="zh-CN"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57200" lvl="1" indent="0">
              <a:spcAft>
                <a:spcPts val="0"/>
              </a:spcAft>
              <a:buNone/>
            </a:pPr>
            <a:r>
              <a:rPr lang="en-US" altLang="zh-CN" dirty="0">
                <a:solidFill>
                  <a:srgbClr val="000000"/>
                </a:solidFill>
                <a:latin typeface="Consolas"/>
                <a:ea typeface="宋体"/>
                <a:cs typeface="Times New Roman"/>
              </a:rPr>
              <a:t>	</a:t>
            </a:r>
            <a:r>
              <a:rPr lang="en-US" altLang="zh-CN" dirty="0">
                <a:solidFill>
                  <a:srgbClr val="3F7F5F"/>
                </a:solidFill>
                <a:latin typeface="Consolas"/>
                <a:ea typeface="宋体"/>
                <a:cs typeface="Times New Roman"/>
              </a:rPr>
              <a:t>// </a:t>
            </a:r>
            <a:r>
              <a:rPr lang="zh-CN" altLang="zh-CN" dirty="0">
                <a:solidFill>
                  <a:srgbClr val="3F7F5F"/>
                </a:solidFill>
                <a:latin typeface="Consolas"/>
                <a:ea typeface="宋体"/>
                <a:cs typeface="Consolas"/>
              </a:rPr>
              <a:t>编写</a:t>
            </a:r>
            <a:r>
              <a:rPr lang="zh-CN" altLang="en-US" dirty="0">
                <a:solidFill>
                  <a:srgbClr val="3F7F5F"/>
                </a:solidFill>
                <a:latin typeface="Consolas"/>
                <a:ea typeface="宋体"/>
                <a:cs typeface="Times New Roman"/>
              </a:rPr>
              <a:t>其他代码</a:t>
            </a:r>
            <a:r>
              <a:rPr lang="en-US" altLang="zh-CN" kern="100" dirty="0">
                <a:solidFill>
                  <a:srgbClr val="3F7F5F"/>
                </a:solidFill>
                <a:latin typeface="Consolas"/>
                <a:ea typeface="宋体"/>
                <a:cs typeface="Times New Roman"/>
              </a:rPr>
              <a:t> </a:t>
            </a:r>
          </a:p>
          <a:p>
            <a:pPr marL="457200" lvl="1" indent="0">
              <a:spcAft>
                <a:spcPts val="0"/>
              </a:spcAft>
              <a:buNone/>
            </a:pPr>
            <a:r>
              <a:rPr lang="en-US" altLang="zh-CN" dirty="0">
                <a:solidFill>
                  <a:srgbClr val="000000"/>
                </a:solidFill>
                <a:latin typeface="Consolas"/>
                <a:ea typeface="宋体"/>
                <a:cs typeface="Times New Roman"/>
              </a:rPr>
              <a:t>}</a:t>
            </a:r>
            <a:endParaRPr lang="zh-CN" altLang="zh-CN" kern="100" dirty="0">
              <a:latin typeface="Calibri"/>
              <a:ea typeface="宋体"/>
              <a:cs typeface="Times New Roman"/>
            </a:endParaRPr>
          </a:p>
          <a:p>
            <a:pPr lvl="1"/>
            <a:endParaRPr lang="en-US" altLang="zh-CN"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46</a:t>
            </a:fld>
            <a:endParaRPr lang="en-US" altLang="zh-CN"/>
          </a:p>
        </p:txBody>
      </p:sp>
    </p:spTree>
    <p:extLst>
      <p:ext uri="{BB962C8B-B14F-4D97-AF65-F5344CB8AC3E}">
        <p14:creationId xmlns:p14="http://schemas.microsoft.com/office/powerpoint/2010/main" val="1378931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p>
        </p:txBody>
      </p:sp>
      <p:sp>
        <p:nvSpPr>
          <p:cNvPr id="3" name="内容占位符 2"/>
          <p:cNvSpPr>
            <a:spLocks noGrp="1"/>
          </p:cNvSpPr>
          <p:nvPr>
            <p:ph idx="1"/>
          </p:nvPr>
        </p:nvSpPr>
        <p:spPr>
          <a:xfrm>
            <a:off x="179512" y="2209800"/>
            <a:ext cx="9151169" cy="3091408"/>
          </a:xfrm>
        </p:spPr>
        <p:txBody>
          <a:bodyPr/>
          <a:lstStyle/>
          <a:p>
            <a:pPr marL="400050" lvl="1" indent="0">
              <a:spcAft>
                <a:spcPts val="0"/>
              </a:spcAft>
              <a:buNone/>
            </a:pPr>
            <a:r>
              <a:rPr lang="en-US" altLang="zh-CN" sz="2800" b="1" dirty="0">
                <a:solidFill>
                  <a:srgbClr val="7F0055"/>
                </a:solidFill>
                <a:latin typeface="Consolas"/>
                <a:ea typeface="宋体"/>
                <a:cs typeface="Times New Roman"/>
              </a:rPr>
              <a:t>public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class</a:t>
            </a:r>
            <a:r>
              <a:rPr lang="en-US" altLang="zh-CN" sz="2800" dirty="0">
                <a:solidFill>
                  <a:srgbClr val="000000"/>
                </a:solidFill>
                <a:latin typeface="Consolas"/>
                <a:ea typeface="宋体"/>
                <a:cs typeface="Times New Roman"/>
              </a:rPr>
              <a:t> ThisDemo01 {</a:t>
            </a:r>
            <a:endParaRPr lang="zh-CN" altLang="zh-CN" sz="2800" kern="100" dirty="0">
              <a:latin typeface="Calibri"/>
              <a:ea typeface="宋体"/>
              <a:cs typeface="Times New Roman"/>
            </a:endParaRPr>
          </a:p>
          <a:p>
            <a:pPr marL="400050" lvl="1" indent="0">
              <a:spcAft>
                <a:spcPts val="0"/>
              </a:spcAft>
              <a:buNone/>
            </a:pPr>
            <a:r>
              <a:rPr lang="en-US" altLang="zh-CN" sz="2800" b="1" dirty="0">
                <a:solidFill>
                  <a:srgbClr val="7F0055"/>
                </a:solidFill>
                <a:latin typeface="Consolas"/>
                <a:ea typeface="宋体"/>
                <a:cs typeface="Times New Roman"/>
              </a:rPr>
              <a:t>   public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static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void</a:t>
            </a:r>
            <a:r>
              <a:rPr lang="en-US" altLang="zh-CN" sz="2800" dirty="0">
                <a:solidFill>
                  <a:srgbClr val="000000"/>
                </a:solidFill>
                <a:latin typeface="Consolas"/>
                <a:ea typeface="宋体"/>
                <a:cs typeface="Times New Roman"/>
              </a:rPr>
              <a:t> main(String </a:t>
            </a:r>
            <a:r>
              <a:rPr lang="en-US" altLang="zh-CN" sz="2800" dirty="0" err="1">
                <a:solidFill>
                  <a:srgbClr val="000000"/>
                </a:solidFill>
                <a:latin typeface="Consolas"/>
                <a:ea typeface="宋体"/>
                <a:cs typeface="Times New Roman"/>
              </a:rPr>
              <a:t>args</a:t>
            </a:r>
            <a:r>
              <a:rPr lang="en-US" altLang="zh-CN" sz="2800"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sz="2800" dirty="0">
                <a:solidFill>
                  <a:srgbClr val="000000"/>
                </a:solidFill>
                <a:latin typeface="Consolas"/>
                <a:ea typeface="宋体"/>
                <a:cs typeface="Times New Roman"/>
              </a:rPr>
              <a:t>      Person per = </a:t>
            </a:r>
            <a:r>
              <a:rPr lang="en-US" altLang="zh-CN" sz="2800" b="1" dirty="0">
                <a:solidFill>
                  <a:srgbClr val="7F0055"/>
                </a:solidFill>
                <a:latin typeface="Consolas"/>
                <a:ea typeface="宋体"/>
                <a:cs typeface="Times New Roman"/>
              </a:rPr>
              <a:t>new</a:t>
            </a:r>
            <a:r>
              <a:rPr lang="en-US" altLang="zh-CN" sz="2800" dirty="0">
                <a:solidFill>
                  <a:srgbClr val="000000"/>
                </a:solidFill>
                <a:latin typeface="Consolas"/>
                <a:ea typeface="宋体"/>
                <a:cs typeface="Times New Roman"/>
              </a:rPr>
              <a:t> Person(</a:t>
            </a:r>
            <a:r>
              <a:rPr lang="en-US" altLang="zh-CN" sz="2800" dirty="0">
                <a:solidFill>
                  <a:srgbClr val="2A00FF"/>
                </a:solidFill>
                <a:latin typeface="Consolas"/>
                <a:ea typeface="宋体"/>
                <a:cs typeface="Times New Roman"/>
              </a:rPr>
              <a:t>"</a:t>
            </a:r>
            <a:r>
              <a:rPr lang="zh-CN" altLang="zh-CN" sz="2800" dirty="0">
                <a:solidFill>
                  <a:srgbClr val="2A00FF"/>
                </a:solidFill>
                <a:latin typeface="Consolas"/>
                <a:ea typeface="宋体"/>
                <a:cs typeface="Consolas"/>
              </a:rPr>
              <a:t>张三</a:t>
            </a:r>
            <a:r>
              <a:rPr lang="en-US" altLang="zh-CN" sz="2800" dirty="0">
                <a:solidFill>
                  <a:srgbClr val="2A00FF"/>
                </a:solidFill>
                <a:latin typeface="Consolas"/>
                <a:ea typeface="宋体"/>
                <a:cs typeface="Times New Roman"/>
              </a:rPr>
              <a:t>"</a:t>
            </a:r>
            <a:r>
              <a:rPr lang="en-US" altLang="zh-CN" sz="2800" dirty="0">
                <a:solidFill>
                  <a:srgbClr val="000000"/>
                </a:solidFill>
                <a:latin typeface="Consolas"/>
                <a:ea typeface="宋体"/>
                <a:cs typeface="Times New Roman"/>
              </a:rPr>
              <a:t>, 20);</a:t>
            </a:r>
          </a:p>
          <a:p>
            <a:pPr marL="400050" lvl="1" indent="0">
              <a:spcAft>
                <a:spcPts val="0"/>
              </a:spcAft>
              <a:buNone/>
            </a:pPr>
            <a:r>
              <a:rPr lang="en-US" altLang="zh-CN" sz="2800" dirty="0">
                <a:solidFill>
                  <a:srgbClr val="000000"/>
                </a:solidFill>
                <a:latin typeface="Consolas"/>
                <a:ea typeface="宋体"/>
                <a:cs typeface="Times New Roman"/>
              </a:rPr>
              <a:t>      </a:t>
            </a:r>
            <a:r>
              <a:rPr lang="en-US" altLang="zh-CN" sz="2800" dirty="0" err="1">
                <a:solidFill>
                  <a:srgbClr val="000000"/>
                </a:solidFill>
                <a:latin typeface="Consolas"/>
                <a:ea typeface="宋体"/>
                <a:cs typeface="Times New Roman"/>
              </a:rPr>
              <a:t>System.</a:t>
            </a:r>
            <a:r>
              <a:rPr lang="en-US" altLang="zh-CN" sz="2800" i="1" dirty="0" err="1">
                <a:solidFill>
                  <a:srgbClr val="0000C0"/>
                </a:solidFill>
                <a:latin typeface="Consolas"/>
                <a:ea typeface="宋体"/>
                <a:cs typeface="Times New Roman"/>
              </a:rPr>
              <a:t>out</a:t>
            </a:r>
            <a:r>
              <a:rPr lang="en-US" altLang="zh-CN" sz="2800" dirty="0" err="1">
                <a:solidFill>
                  <a:srgbClr val="000000"/>
                </a:solidFill>
                <a:latin typeface="Consolas"/>
                <a:ea typeface="宋体"/>
                <a:cs typeface="Times New Roman"/>
              </a:rPr>
              <a:t>.println</a:t>
            </a:r>
            <a:r>
              <a:rPr lang="en-US" altLang="zh-CN" sz="2800" dirty="0">
                <a:solidFill>
                  <a:srgbClr val="000000"/>
                </a:solidFill>
                <a:latin typeface="Consolas"/>
                <a:ea typeface="宋体"/>
                <a:cs typeface="Times New Roman"/>
              </a:rPr>
              <a:t>(</a:t>
            </a:r>
            <a:r>
              <a:rPr lang="en-US" altLang="zh-CN" sz="2800" dirty="0" err="1">
                <a:solidFill>
                  <a:srgbClr val="000000"/>
                </a:solidFill>
                <a:latin typeface="Consolas"/>
                <a:ea typeface="宋体"/>
                <a:cs typeface="Times New Roman"/>
              </a:rPr>
              <a:t>per.getInfo</a:t>
            </a:r>
            <a:r>
              <a:rPr lang="en-US" altLang="zh-CN" sz="2800"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sz="2800"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buNone/>
            </a:pPr>
            <a:r>
              <a:rPr lang="en-US" altLang="zh-CN" sz="2800" dirty="0">
                <a:solidFill>
                  <a:srgbClr val="000000"/>
                </a:solidFill>
                <a:latin typeface="Consolas"/>
                <a:ea typeface="宋体"/>
              </a:rPr>
              <a:t>}</a:t>
            </a:r>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47</a:t>
            </a:fld>
            <a:endParaRPr lang="en-US" altLang="zh-CN"/>
          </a:p>
        </p:txBody>
      </p:sp>
      <p:sp>
        <p:nvSpPr>
          <p:cNvPr id="5" name="矩形 4"/>
          <p:cNvSpPr/>
          <p:nvPr/>
        </p:nvSpPr>
        <p:spPr>
          <a:xfrm>
            <a:off x="533400" y="5231249"/>
            <a:ext cx="3478837" cy="1169551"/>
          </a:xfrm>
          <a:prstGeom prst="rect">
            <a:avLst/>
          </a:prstGeom>
        </p:spPr>
        <p:txBody>
          <a:bodyPr wrap="none">
            <a:spAutoFit/>
          </a:bodyPr>
          <a:lstStyle/>
          <a:p>
            <a:pPr algn="l"/>
            <a:r>
              <a:rPr lang="zh-CN" altLang="en-US" sz="2800" b="0" dirty="0">
                <a:solidFill>
                  <a:srgbClr val="0000FF"/>
                </a:solidFill>
                <a:latin typeface="华文细黑" pitchFamily="2" charset="-122"/>
                <a:ea typeface="华文细黑" pitchFamily="2" charset="-122"/>
              </a:rPr>
              <a:t>运行结果：</a:t>
            </a:r>
            <a:endParaRPr lang="en-US" altLang="zh-CN" sz="2800" b="0" dirty="0">
              <a:solidFill>
                <a:srgbClr val="0000FF"/>
              </a:solidFill>
              <a:latin typeface="华文细黑" pitchFamily="2" charset="-122"/>
              <a:ea typeface="华文细黑" pitchFamily="2" charset="-122"/>
            </a:endParaRPr>
          </a:p>
          <a:p>
            <a:pPr algn="l"/>
            <a:r>
              <a:rPr lang="zh-CN" altLang="en-US" sz="2800" b="0" dirty="0">
                <a:solidFill>
                  <a:srgbClr val="0000FF"/>
                </a:solidFill>
                <a:latin typeface="华文细黑" pitchFamily="2" charset="-122"/>
                <a:ea typeface="华文细黑" pitchFamily="2" charset="-122"/>
              </a:rPr>
              <a:t>姓名：</a:t>
            </a:r>
            <a:r>
              <a:rPr lang="en-US" altLang="zh-CN" sz="2800" b="0" dirty="0">
                <a:solidFill>
                  <a:srgbClr val="0000FF"/>
                </a:solidFill>
                <a:latin typeface="华文细黑" pitchFamily="2" charset="-122"/>
                <a:ea typeface="华文细黑" pitchFamily="2" charset="-122"/>
              </a:rPr>
              <a:t>null</a:t>
            </a:r>
            <a:r>
              <a:rPr lang="zh-CN" altLang="en-US" sz="2800" b="0" dirty="0">
                <a:solidFill>
                  <a:srgbClr val="0000FF"/>
                </a:solidFill>
                <a:latin typeface="华文细黑" pitchFamily="2" charset="-122"/>
                <a:ea typeface="华文细黑" pitchFamily="2" charset="-122"/>
              </a:rPr>
              <a:t>，年龄：</a:t>
            </a:r>
            <a:r>
              <a:rPr lang="en-US" altLang="zh-CN" sz="2800" b="0" dirty="0">
                <a:solidFill>
                  <a:srgbClr val="0000FF"/>
                </a:solidFill>
                <a:latin typeface="华文细黑" pitchFamily="2" charset="-122"/>
                <a:ea typeface="华文细黑" pitchFamily="2" charset="-122"/>
              </a:rPr>
              <a:t>0</a:t>
            </a:r>
          </a:p>
        </p:txBody>
      </p:sp>
      <p:sp>
        <p:nvSpPr>
          <p:cNvPr id="6" name="矩形 5"/>
          <p:cNvSpPr/>
          <p:nvPr/>
        </p:nvSpPr>
        <p:spPr>
          <a:xfrm>
            <a:off x="533400" y="1440413"/>
            <a:ext cx="3813865" cy="584775"/>
          </a:xfrm>
          <a:prstGeom prst="rect">
            <a:avLst/>
          </a:prstGeom>
        </p:spPr>
        <p:txBody>
          <a:bodyPr wrap="none">
            <a:spAutoFit/>
          </a:bodyPr>
          <a:lstStyle/>
          <a:p>
            <a:pPr marL="342900" lvl="0" indent="-342900" algn="l" eaLnBrk="0" hangingPunct="0">
              <a:spcBef>
                <a:spcPct val="20000"/>
              </a:spcBef>
              <a:buClr>
                <a:srgbClr val="3333CC"/>
              </a:buClr>
              <a:buSzPct val="85000"/>
              <a:buFont typeface="ZapfDingbats" pitchFamily="82" charset="2"/>
              <a:buChar char="r"/>
            </a:pPr>
            <a:r>
              <a:rPr lang="zh-CN" altLang="en-US" sz="3200" b="0" kern="0" dirty="0">
                <a:solidFill>
                  <a:srgbClr val="000000"/>
                </a:solidFill>
                <a:latin typeface="华文细黑" pitchFamily="2" charset="-122"/>
                <a:ea typeface="华文细黑" pitchFamily="2" charset="-122"/>
              </a:rPr>
              <a:t>编写类进行测试：</a:t>
            </a:r>
            <a:endParaRPr lang="en-US" altLang="zh-CN" sz="2800" kern="0" dirty="0">
              <a:solidFill>
                <a:srgbClr val="7F0055"/>
              </a:solidFill>
              <a:latin typeface="Consolas"/>
              <a:ea typeface="宋体"/>
              <a:cs typeface="Times New Roman"/>
            </a:endParaRPr>
          </a:p>
        </p:txBody>
      </p:sp>
    </p:spTree>
    <p:extLst>
      <p:ext uri="{BB962C8B-B14F-4D97-AF65-F5344CB8AC3E}">
        <p14:creationId xmlns:p14="http://schemas.microsoft.com/office/powerpoint/2010/main" val="11851840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p>
        </p:txBody>
      </p:sp>
      <p:sp>
        <p:nvSpPr>
          <p:cNvPr id="3" name="内容占位符 2"/>
          <p:cNvSpPr>
            <a:spLocks noGrp="1"/>
          </p:cNvSpPr>
          <p:nvPr>
            <p:ph idx="1"/>
          </p:nvPr>
        </p:nvSpPr>
        <p:spPr>
          <a:xfrm>
            <a:off x="533400" y="1340768"/>
            <a:ext cx="8503096" cy="4648200"/>
          </a:xfrm>
        </p:spPr>
        <p:txBody>
          <a:bodyPr/>
          <a:lstStyle/>
          <a:p>
            <a:pPr marL="0" indent="0">
              <a:spcAft>
                <a:spcPts val="0"/>
              </a:spcAft>
              <a:buNone/>
            </a:pPr>
            <a:r>
              <a:rPr lang="en-US" altLang="zh-CN" sz="2400" b="1" dirty="0">
                <a:solidFill>
                  <a:srgbClr val="7F0055"/>
                </a:solidFill>
                <a:latin typeface="Consolas"/>
                <a:ea typeface="宋体"/>
                <a:cs typeface="Times New Roman"/>
              </a:rPr>
              <a:t>class</a:t>
            </a:r>
            <a:r>
              <a:rPr lang="en-US" altLang="zh-CN" sz="2400" dirty="0">
                <a:solidFill>
                  <a:srgbClr val="000000"/>
                </a:solidFill>
                <a:latin typeface="Consolas"/>
                <a:ea typeface="宋体"/>
                <a:cs typeface="Times New Roman"/>
              </a:rPr>
              <a:t> Person {  //</a:t>
            </a:r>
            <a:r>
              <a:rPr lang="zh-CN" altLang="en-US" sz="2400" dirty="0">
                <a:solidFill>
                  <a:srgbClr val="000000"/>
                </a:solidFill>
                <a:latin typeface="Consolas"/>
                <a:ea typeface="宋体"/>
                <a:cs typeface="Times New Roman"/>
              </a:rPr>
              <a:t>对属性值用</a:t>
            </a:r>
            <a:r>
              <a:rPr lang="en-US" altLang="zh-CN" sz="2400" dirty="0">
                <a:solidFill>
                  <a:srgbClr val="000000"/>
                </a:solidFill>
                <a:latin typeface="Consolas"/>
                <a:ea typeface="宋体"/>
                <a:cs typeface="Times New Roman"/>
              </a:rPr>
              <a:t>this</a:t>
            </a:r>
            <a:r>
              <a:rPr lang="zh-CN" altLang="en-US" sz="2400" dirty="0">
                <a:solidFill>
                  <a:srgbClr val="000000"/>
                </a:solidFill>
                <a:latin typeface="Consolas"/>
                <a:ea typeface="宋体"/>
                <a:cs typeface="Times New Roman"/>
              </a:rPr>
              <a:t>来调用</a:t>
            </a:r>
            <a:endParaRPr lang="zh-CN" altLang="zh-CN" sz="2400" kern="100" dirty="0">
              <a:latin typeface="Calibri"/>
              <a:ea typeface="宋体"/>
              <a:cs typeface="Times New Roman"/>
            </a:endParaRPr>
          </a:p>
          <a:p>
            <a:pPr marL="0" indent="0">
              <a:spcAft>
                <a:spcPts val="0"/>
              </a:spcAft>
              <a:buNone/>
            </a:pPr>
            <a:r>
              <a:rPr lang="en-US" altLang="zh-CN" sz="2400" b="1" dirty="0">
                <a:solidFill>
                  <a:srgbClr val="7F0055"/>
                </a:solidFill>
                <a:latin typeface="Consolas"/>
                <a:ea typeface="宋体"/>
                <a:cs typeface="Times New Roman"/>
              </a:rPr>
              <a:t>   private</a:t>
            </a:r>
            <a:r>
              <a:rPr lang="en-US" altLang="zh-CN" sz="2400" dirty="0">
                <a:solidFill>
                  <a:srgbClr val="000000"/>
                </a:solidFill>
                <a:latin typeface="Consolas"/>
                <a:ea typeface="宋体"/>
                <a:cs typeface="Times New Roman"/>
              </a:rPr>
              <a:t> String </a:t>
            </a:r>
            <a:r>
              <a:rPr lang="en-US" altLang="zh-CN" sz="2400" dirty="0">
                <a:solidFill>
                  <a:srgbClr val="0000C0"/>
                </a:solidFill>
                <a:latin typeface="Consolas"/>
                <a:ea typeface="宋体"/>
                <a:cs typeface="Times New Roman"/>
              </a:rPr>
              <a:t>name</a:t>
            </a:r>
            <a:r>
              <a:rPr lang="en-US" altLang="zh-CN" sz="2400" dirty="0">
                <a:solidFill>
                  <a:srgbClr val="000000"/>
                </a:solidFill>
                <a:latin typeface="Consolas"/>
                <a:ea typeface="宋体"/>
                <a:cs typeface="Times New Roman"/>
              </a:rPr>
              <a:t>;</a:t>
            </a:r>
            <a:endParaRPr lang="zh-CN" altLang="zh-CN" sz="2400" kern="100" dirty="0">
              <a:latin typeface="Calibri"/>
              <a:ea typeface="宋体"/>
              <a:cs typeface="Times New Roman"/>
            </a:endParaRPr>
          </a:p>
          <a:p>
            <a:pPr marL="0" indent="0">
              <a:spcAft>
                <a:spcPts val="0"/>
              </a:spcAft>
              <a:buNone/>
            </a:pPr>
            <a:r>
              <a:rPr lang="en-US" altLang="zh-CN" sz="2400" b="1" dirty="0">
                <a:solidFill>
                  <a:srgbClr val="7F0055"/>
                </a:solidFill>
                <a:latin typeface="Consolas"/>
                <a:ea typeface="宋体"/>
                <a:cs typeface="Times New Roman"/>
              </a:rPr>
              <a:t>   private</a:t>
            </a:r>
            <a:r>
              <a:rPr lang="en-US" altLang="zh-CN" sz="2400" dirty="0">
                <a:solidFill>
                  <a:srgbClr val="000000"/>
                </a:solidFill>
                <a:latin typeface="Consolas"/>
                <a:ea typeface="宋体"/>
                <a:cs typeface="Times New Roman"/>
              </a:rPr>
              <a:t> </a:t>
            </a:r>
            <a:r>
              <a:rPr lang="en-US" altLang="zh-CN" sz="2400" b="1" dirty="0">
                <a:solidFill>
                  <a:srgbClr val="7F0055"/>
                </a:solidFill>
                <a:latin typeface="Consolas"/>
                <a:ea typeface="宋体"/>
                <a:cs typeface="Times New Roman"/>
              </a:rPr>
              <a:t>int</a:t>
            </a:r>
            <a:r>
              <a:rPr lang="en-US" altLang="zh-CN" sz="2400" dirty="0">
                <a:solidFill>
                  <a:srgbClr val="000000"/>
                </a:solidFill>
                <a:latin typeface="Consolas"/>
                <a:ea typeface="宋体"/>
                <a:cs typeface="Times New Roman"/>
              </a:rPr>
              <a:t> </a:t>
            </a:r>
            <a:r>
              <a:rPr lang="en-US" altLang="zh-CN" sz="2400" dirty="0">
                <a:solidFill>
                  <a:srgbClr val="0000C0"/>
                </a:solidFill>
                <a:latin typeface="Consolas"/>
                <a:ea typeface="宋体"/>
                <a:cs typeface="Times New Roman"/>
              </a:rPr>
              <a:t>age</a:t>
            </a:r>
            <a:r>
              <a:rPr lang="en-US" altLang="zh-CN" sz="2400" dirty="0">
                <a:solidFill>
                  <a:srgbClr val="000000"/>
                </a:solidFill>
                <a:latin typeface="Consolas"/>
                <a:ea typeface="宋体"/>
                <a:cs typeface="Times New Roman"/>
              </a:rPr>
              <a:t>;</a:t>
            </a:r>
            <a:endParaRPr lang="zh-CN" altLang="zh-CN" sz="2400" kern="100" dirty="0">
              <a:latin typeface="Calibri"/>
              <a:ea typeface="宋体"/>
              <a:cs typeface="Times New Roman"/>
            </a:endParaRPr>
          </a:p>
          <a:p>
            <a:pPr marL="0" indent="0">
              <a:spcAft>
                <a:spcPts val="0"/>
              </a:spcAft>
              <a:buNone/>
            </a:pPr>
            <a:r>
              <a:rPr lang="en-US" altLang="zh-CN" sz="2400" b="1" dirty="0">
                <a:solidFill>
                  <a:srgbClr val="7F0055"/>
                </a:solidFill>
                <a:latin typeface="Consolas"/>
                <a:ea typeface="宋体"/>
                <a:cs typeface="Times New Roman"/>
              </a:rPr>
              <a:t>   public</a:t>
            </a:r>
            <a:r>
              <a:rPr lang="en-US" altLang="zh-CN" sz="2400" dirty="0">
                <a:solidFill>
                  <a:srgbClr val="000000"/>
                </a:solidFill>
                <a:latin typeface="Consolas"/>
                <a:ea typeface="宋体"/>
                <a:cs typeface="Times New Roman"/>
              </a:rPr>
              <a:t> Person(String name, </a:t>
            </a:r>
            <a:r>
              <a:rPr lang="en-US" altLang="zh-CN" sz="2400" b="1" dirty="0">
                <a:solidFill>
                  <a:srgbClr val="7F0055"/>
                </a:solidFill>
                <a:latin typeface="Consolas"/>
                <a:ea typeface="宋体"/>
                <a:cs typeface="Times New Roman"/>
              </a:rPr>
              <a:t>int</a:t>
            </a:r>
            <a:r>
              <a:rPr lang="en-US" altLang="zh-CN" sz="2400" dirty="0">
                <a:solidFill>
                  <a:srgbClr val="000000"/>
                </a:solidFill>
                <a:latin typeface="Consolas"/>
                <a:ea typeface="宋体"/>
                <a:cs typeface="Times New Roman"/>
              </a:rPr>
              <a:t> age) {</a:t>
            </a:r>
            <a:endParaRPr lang="zh-CN" altLang="zh-CN" sz="2400" kern="100" dirty="0">
              <a:latin typeface="Calibri"/>
              <a:ea typeface="宋体"/>
              <a:cs typeface="Times New Roman"/>
            </a:endParaRPr>
          </a:p>
          <a:p>
            <a:pPr marL="0" indent="0">
              <a:spcAft>
                <a:spcPts val="0"/>
              </a:spcAft>
              <a:buNone/>
            </a:pPr>
            <a:r>
              <a:rPr lang="en-US" altLang="zh-CN" sz="2400" dirty="0">
                <a:solidFill>
                  <a:srgbClr val="FF0000"/>
                </a:solidFill>
                <a:latin typeface="Consolas"/>
                <a:ea typeface="宋体"/>
                <a:cs typeface="Times New Roman"/>
              </a:rPr>
              <a:t>       this.name = name;</a:t>
            </a:r>
            <a:endParaRPr lang="zh-CN" altLang="zh-CN" sz="2400" kern="100" dirty="0">
              <a:solidFill>
                <a:srgbClr val="FF0000"/>
              </a:solidFill>
              <a:latin typeface="Calibri"/>
              <a:ea typeface="宋体"/>
              <a:cs typeface="Times New Roman"/>
            </a:endParaRPr>
          </a:p>
          <a:p>
            <a:pPr marL="0" indent="0">
              <a:spcAft>
                <a:spcPts val="0"/>
              </a:spcAft>
              <a:buNone/>
            </a:pPr>
            <a:r>
              <a:rPr lang="en-US" altLang="zh-CN" sz="2400" dirty="0">
                <a:solidFill>
                  <a:srgbClr val="FF0000"/>
                </a:solidFill>
                <a:latin typeface="Consolas"/>
                <a:ea typeface="宋体"/>
                <a:cs typeface="Times New Roman"/>
              </a:rPr>
              <a:t>       </a:t>
            </a:r>
            <a:r>
              <a:rPr lang="en-US" altLang="zh-CN" sz="2400" dirty="0" err="1">
                <a:solidFill>
                  <a:srgbClr val="FF0000"/>
                </a:solidFill>
                <a:latin typeface="Consolas"/>
                <a:ea typeface="宋体"/>
                <a:cs typeface="Times New Roman"/>
              </a:rPr>
              <a:t>this.age</a:t>
            </a:r>
            <a:r>
              <a:rPr lang="en-US" altLang="zh-CN" sz="2400" dirty="0">
                <a:solidFill>
                  <a:srgbClr val="FF0000"/>
                </a:solidFill>
                <a:latin typeface="Consolas"/>
                <a:ea typeface="宋体"/>
                <a:cs typeface="Times New Roman"/>
              </a:rPr>
              <a:t> = age;</a:t>
            </a:r>
            <a:endParaRPr lang="zh-CN" altLang="zh-CN" sz="2400" kern="100" dirty="0">
              <a:solidFill>
                <a:srgbClr val="FF0000"/>
              </a:solidFill>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marL="0" indent="0">
              <a:spcAft>
                <a:spcPts val="0"/>
              </a:spcAft>
              <a:buNone/>
            </a:pPr>
            <a:r>
              <a:rPr lang="en-US" altLang="zh-CN" sz="2400" b="1" dirty="0">
                <a:solidFill>
                  <a:srgbClr val="7F0055"/>
                </a:solidFill>
                <a:latin typeface="Consolas"/>
                <a:ea typeface="宋体"/>
                <a:cs typeface="Times New Roman"/>
              </a:rPr>
              <a:t>   public</a:t>
            </a:r>
            <a:r>
              <a:rPr lang="en-US" altLang="zh-CN" sz="2400" dirty="0">
                <a:solidFill>
                  <a:srgbClr val="000000"/>
                </a:solidFill>
                <a:latin typeface="Consolas"/>
                <a:ea typeface="宋体"/>
                <a:cs typeface="Times New Roman"/>
              </a:rPr>
              <a:t> String </a:t>
            </a:r>
            <a:r>
              <a:rPr lang="en-US" altLang="zh-CN" sz="2400" dirty="0" err="1">
                <a:solidFill>
                  <a:srgbClr val="000000"/>
                </a:solidFill>
                <a:latin typeface="Consolas"/>
                <a:ea typeface="宋体"/>
                <a:cs typeface="Times New Roman"/>
              </a:rPr>
              <a:t>getInfo</a:t>
            </a:r>
            <a:r>
              <a:rPr lang="en-US" altLang="zh-CN" sz="240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marL="0" indent="0">
              <a:spcAft>
                <a:spcPts val="0"/>
              </a:spcAft>
              <a:buNone/>
            </a:pPr>
            <a:r>
              <a:rPr lang="en-US" altLang="zh-CN" sz="2400" b="1" dirty="0">
                <a:solidFill>
                  <a:srgbClr val="7F0055"/>
                </a:solidFill>
                <a:latin typeface="Consolas"/>
                <a:ea typeface="宋体"/>
                <a:cs typeface="Times New Roman"/>
              </a:rPr>
              <a:t>      return</a:t>
            </a:r>
            <a:r>
              <a:rPr lang="en-US" altLang="zh-CN" sz="2400" dirty="0">
                <a:solidFill>
                  <a:srgbClr val="000000"/>
                </a:solidFill>
                <a:latin typeface="Consolas"/>
                <a:ea typeface="宋体"/>
                <a:cs typeface="Times New Roman"/>
              </a:rPr>
              <a:t> </a:t>
            </a:r>
            <a:r>
              <a:rPr lang="en-US" altLang="zh-CN" sz="2400" dirty="0">
                <a:solidFill>
                  <a:srgbClr val="2A00FF"/>
                </a:solidFill>
                <a:latin typeface="Consolas"/>
                <a:ea typeface="宋体"/>
                <a:cs typeface="Times New Roman"/>
              </a:rPr>
              <a:t>"</a:t>
            </a:r>
            <a:r>
              <a:rPr lang="zh-CN" altLang="zh-CN" sz="2400" dirty="0">
                <a:solidFill>
                  <a:srgbClr val="2A00FF"/>
                </a:solidFill>
                <a:latin typeface="Consolas"/>
                <a:ea typeface="宋体"/>
                <a:cs typeface="Consolas"/>
              </a:rPr>
              <a:t>姓名：</a:t>
            </a:r>
            <a:r>
              <a:rPr lang="en-US" altLang="zh-CN" sz="2400" dirty="0">
                <a:solidFill>
                  <a:srgbClr val="2A00FF"/>
                </a:solidFill>
                <a:latin typeface="Consolas"/>
                <a:ea typeface="宋体"/>
                <a:cs typeface="Times New Roman"/>
              </a:rPr>
              <a:t>"</a:t>
            </a:r>
            <a:r>
              <a:rPr lang="en-US" altLang="zh-CN" sz="2400" dirty="0">
                <a:solidFill>
                  <a:srgbClr val="000000"/>
                </a:solidFill>
                <a:latin typeface="Consolas"/>
                <a:ea typeface="宋体"/>
                <a:cs typeface="Times New Roman"/>
              </a:rPr>
              <a:t> + </a:t>
            </a:r>
            <a:r>
              <a:rPr lang="en-US" altLang="zh-CN" sz="2400" dirty="0">
                <a:solidFill>
                  <a:srgbClr val="0000C0"/>
                </a:solidFill>
                <a:latin typeface="Consolas"/>
                <a:ea typeface="宋体"/>
                <a:cs typeface="Times New Roman"/>
              </a:rPr>
              <a:t>name</a:t>
            </a:r>
            <a:r>
              <a:rPr lang="en-US" altLang="zh-CN" sz="2400" dirty="0">
                <a:solidFill>
                  <a:srgbClr val="000000"/>
                </a:solidFill>
                <a:latin typeface="Consolas"/>
                <a:ea typeface="宋体"/>
                <a:cs typeface="Times New Roman"/>
              </a:rPr>
              <a:t> + </a:t>
            </a:r>
            <a:r>
              <a:rPr lang="en-US" altLang="zh-CN" sz="2400" dirty="0">
                <a:solidFill>
                  <a:srgbClr val="2A00FF"/>
                </a:solidFill>
                <a:latin typeface="Consolas"/>
                <a:ea typeface="宋体"/>
                <a:cs typeface="Times New Roman"/>
              </a:rPr>
              <a:t>"</a:t>
            </a:r>
            <a:r>
              <a:rPr lang="zh-CN" altLang="zh-CN" sz="2400" dirty="0">
                <a:solidFill>
                  <a:srgbClr val="2A00FF"/>
                </a:solidFill>
                <a:latin typeface="Consolas"/>
                <a:ea typeface="宋体"/>
                <a:cs typeface="Consolas"/>
              </a:rPr>
              <a:t>，年龄：</a:t>
            </a:r>
            <a:r>
              <a:rPr lang="en-US" altLang="zh-CN" sz="2400" dirty="0">
                <a:solidFill>
                  <a:srgbClr val="2A00FF"/>
                </a:solidFill>
                <a:latin typeface="Consolas"/>
                <a:ea typeface="宋体"/>
                <a:cs typeface="Times New Roman"/>
              </a:rPr>
              <a:t>"</a:t>
            </a:r>
            <a:r>
              <a:rPr lang="en-US" altLang="zh-CN" sz="2400" dirty="0">
                <a:solidFill>
                  <a:srgbClr val="000000"/>
                </a:solidFill>
                <a:latin typeface="Consolas"/>
                <a:ea typeface="宋体"/>
                <a:cs typeface="Times New Roman"/>
              </a:rPr>
              <a:t> + </a:t>
            </a:r>
            <a:r>
              <a:rPr lang="en-US" altLang="zh-CN" sz="2400" dirty="0">
                <a:solidFill>
                  <a:srgbClr val="0000C0"/>
                </a:solidFill>
                <a:latin typeface="Consolas"/>
                <a:ea typeface="宋体"/>
                <a:cs typeface="Times New Roman"/>
              </a:rPr>
              <a:t>age</a:t>
            </a:r>
            <a:r>
              <a:rPr lang="en-US" altLang="zh-CN" sz="2400" dirty="0">
                <a:solidFill>
                  <a:srgbClr val="000000"/>
                </a:solidFill>
                <a:latin typeface="Consolas"/>
                <a:ea typeface="宋体"/>
                <a:cs typeface="Times New Roman"/>
              </a:rPr>
              <a:t>;</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r>
              <a:rPr lang="en-US" altLang="zh-CN" sz="2400" dirty="0">
                <a:solidFill>
                  <a:srgbClr val="3F7F5F"/>
                </a:solidFill>
                <a:latin typeface="Consolas"/>
                <a:ea typeface="宋体"/>
                <a:cs typeface="Times New Roman"/>
              </a:rPr>
              <a:t>// </a:t>
            </a:r>
            <a:r>
              <a:rPr lang="zh-CN" altLang="zh-CN" sz="2400" dirty="0">
                <a:solidFill>
                  <a:srgbClr val="3F7F5F"/>
                </a:solidFill>
                <a:latin typeface="Consolas"/>
                <a:ea typeface="宋体"/>
                <a:cs typeface="Consolas"/>
              </a:rPr>
              <a:t>编写</a:t>
            </a:r>
            <a:r>
              <a:rPr lang="zh-CN" altLang="en-US" sz="2400" dirty="0">
                <a:solidFill>
                  <a:srgbClr val="3F7F5F"/>
                </a:solidFill>
                <a:latin typeface="Consolas"/>
                <a:ea typeface="宋体"/>
                <a:cs typeface="Times New Roman"/>
              </a:rPr>
              <a:t>其他代码</a:t>
            </a:r>
            <a:endParaRPr lang="zh-CN" altLang="zh-CN" sz="24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a:t>
            </a:r>
            <a:endParaRPr lang="zh-CN" altLang="zh-CN" sz="2400" kern="100" dirty="0">
              <a:latin typeface="Calibri"/>
              <a:ea typeface="宋体"/>
              <a:cs typeface="Times New Roman"/>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48</a:t>
            </a:fld>
            <a:endParaRPr lang="en-US" altLang="zh-CN"/>
          </a:p>
        </p:txBody>
      </p:sp>
      <p:sp>
        <p:nvSpPr>
          <p:cNvPr id="5" name="矩形 4"/>
          <p:cNvSpPr/>
          <p:nvPr/>
        </p:nvSpPr>
        <p:spPr>
          <a:xfrm>
            <a:off x="4978389" y="3187605"/>
            <a:ext cx="3482043" cy="1015663"/>
          </a:xfrm>
          <a:prstGeom prst="rect">
            <a:avLst/>
          </a:prstGeom>
        </p:spPr>
        <p:txBody>
          <a:bodyPr wrap="none">
            <a:spAutoFit/>
          </a:bodyPr>
          <a:lstStyle/>
          <a:p>
            <a:pPr algn="l"/>
            <a:r>
              <a:rPr lang="zh-CN" altLang="en-US" b="0" dirty="0">
                <a:solidFill>
                  <a:srgbClr val="0000FF"/>
                </a:solidFill>
                <a:latin typeface="华文细黑" pitchFamily="2" charset="-122"/>
                <a:ea typeface="华文细黑" pitchFamily="2" charset="-122"/>
              </a:rPr>
              <a:t>编译运行</a:t>
            </a:r>
            <a:r>
              <a:rPr lang="en-US" altLang="zh-CN" b="0" dirty="0">
                <a:solidFill>
                  <a:srgbClr val="0000FF"/>
                </a:solidFill>
                <a:latin typeface="华文细黑" pitchFamily="2" charset="-122"/>
                <a:ea typeface="华文细黑" pitchFamily="2" charset="-122"/>
              </a:rPr>
              <a:t>ThisDemo01</a:t>
            </a:r>
            <a:r>
              <a:rPr lang="zh-CN" altLang="en-US" b="0" dirty="0">
                <a:solidFill>
                  <a:srgbClr val="0000FF"/>
                </a:solidFill>
                <a:latin typeface="华文细黑" pitchFamily="2" charset="-122"/>
                <a:ea typeface="华文细黑" pitchFamily="2" charset="-122"/>
              </a:rPr>
              <a:t>：</a:t>
            </a:r>
            <a:endParaRPr lang="en-US" altLang="zh-CN" b="0" dirty="0">
              <a:solidFill>
                <a:srgbClr val="0000FF"/>
              </a:solidFill>
              <a:latin typeface="华文细黑" pitchFamily="2" charset="-122"/>
              <a:ea typeface="华文细黑" pitchFamily="2" charset="-122"/>
            </a:endParaRPr>
          </a:p>
          <a:p>
            <a:pPr algn="l"/>
            <a:r>
              <a:rPr lang="zh-CN" altLang="en-US" b="0" dirty="0">
                <a:solidFill>
                  <a:srgbClr val="0000FF"/>
                </a:solidFill>
                <a:latin typeface="华文细黑" pitchFamily="2" charset="-122"/>
                <a:ea typeface="华文细黑" pitchFamily="2" charset="-122"/>
              </a:rPr>
              <a:t>姓名：张三，年龄：</a:t>
            </a:r>
            <a:r>
              <a:rPr lang="en-US" altLang="zh-CN" b="0" dirty="0">
                <a:solidFill>
                  <a:srgbClr val="0000FF"/>
                </a:solidFill>
                <a:latin typeface="华文细黑" pitchFamily="2" charset="-122"/>
                <a:ea typeface="华文细黑" pitchFamily="2" charset="-122"/>
              </a:rPr>
              <a:t>20</a:t>
            </a:r>
          </a:p>
        </p:txBody>
      </p:sp>
      <p:sp>
        <p:nvSpPr>
          <p:cNvPr id="6" name="矩形 5"/>
          <p:cNvSpPr/>
          <p:nvPr/>
        </p:nvSpPr>
        <p:spPr>
          <a:xfrm>
            <a:off x="3995936" y="5363887"/>
            <a:ext cx="4811880" cy="830997"/>
          </a:xfrm>
          <a:prstGeom prst="rect">
            <a:avLst/>
          </a:prstGeom>
        </p:spPr>
        <p:txBody>
          <a:bodyPr wrap="square">
            <a:spAutoFit/>
          </a:bodyPr>
          <a:lstStyle/>
          <a:p>
            <a:pPr algn="just"/>
            <a:r>
              <a:rPr lang="zh-CN" altLang="en-US" b="0" dirty="0">
                <a:solidFill>
                  <a:srgbClr val="0000FF"/>
                </a:solidFill>
                <a:latin typeface="华文细黑" pitchFamily="2" charset="-122"/>
                <a:ea typeface="华文细黑" pitchFamily="2" charset="-122"/>
              </a:rPr>
              <a:t>通过</a:t>
            </a:r>
            <a:r>
              <a:rPr lang="en-US" altLang="zh-CN" b="0" dirty="0">
                <a:solidFill>
                  <a:srgbClr val="0000FF"/>
                </a:solidFill>
                <a:latin typeface="华文细黑" pitchFamily="2" charset="-122"/>
                <a:ea typeface="华文细黑" pitchFamily="2" charset="-122"/>
              </a:rPr>
              <a:t>this</a:t>
            </a:r>
            <a:r>
              <a:rPr lang="zh-CN" altLang="en-US" b="0" dirty="0">
                <a:solidFill>
                  <a:srgbClr val="0000FF"/>
                </a:solidFill>
                <a:latin typeface="华文细黑" pitchFamily="2" charset="-122"/>
                <a:ea typeface="华文细黑" pitchFamily="2" charset="-122"/>
              </a:rPr>
              <a:t>可以访问属性。而且此种写法已经成为默认的标准写法</a:t>
            </a:r>
            <a:endParaRPr lang="en-US" altLang="zh-CN" b="0" dirty="0">
              <a:solidFill>
                <a:srgbClr val="0000FF"/>
              </a:solidFill>
              <a:latin typeface="华文细黑" pitchFamily="2" charset="-122"/>
              <a:ea typeface="华文细黑" pitchFamily="2" charset="-122"/>
            </a:endParaRPr>
          </a:p>
        </p:txBody>
      </p:sp>
    </p:spTree>
    <p:extLst>
      <p:ext uri="{BB962C8B-B14F-4D97-AF65-F5344CB8AC3E}">
        <p14:creationId xmlns:p14="http://schemas.microsoft.com/office/powerpoint/2010/main" val="28209868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10" dur="500"/>
                                        <p:tgtEl>
                                          <p:spTgt spid="3">
                                            <p:txEl>
                                              <p:pRg st="11" end="1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9" dur="500"/>
                                        <p:tgtEl>
                                          <p:spTgt spid="3">
                                            <p:txEl>
                                              <p:pRg st="7" end="7"/>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2" dur="500"/>
                                        <p:tgtEl>
                                          <p:spTgt spid="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5" dur="500"/>
                                        <p:tgtEl>
                                          <p:spTgt spid="3">
                                            <p:txEl>
                                              <p:pRg st="9" end="9"/>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8" dur="500"/>
                                        <p:tgtEl>
                                          <p:spTgt spid="3">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3" dur="500"/>
                                        <p:tgtEl>
                                          <p:spTgt spid="3">
                                            <p:txEl>
                                              <p:pRg st="3" end="3"/>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randombar(horizontal)">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endParaRPr lang="en-US" altLang="zh-CN" dirty="0"/>
          </a:p>
        </p:txBody>
      </p:sp>
      <p:sp>
        <p:nvSpPr>
          <p:cNvPr id="3" name="内容占位符 2"/>
          <p:cNvSpPr>
            <a:spLocks noGrp="1"/>
          </p:cNvSpPr>
          <p:nvPr>
            <p:ph idx="1"/>
          </p:nvPr>
        </p:nvSpPr>
        <p:spPr>
          <a:xfrm>
            <a:off x="533399" y="1340768"/>
            <a:ext cx="8393113" cy="4648200"/>
          </a:xfrm>
        </p:spPr>
        <p:txBody>
          <a:bodyPr/>
          <a:lstStyle/>
          <a:p>
            <a:pPr marL="400050" lvl="1" indent="0">
              <a:spcAft>
                <a:spcPts val="0"/>
              </a:spcAft>
              <a:buNone/>
            </a:pPr>
            <a:r>
              <a:rPr lang="en-US" altLang="zh-CN" b="1" dirty="0">
                <a:solidFill>
                  <a:srgbClr val="7F0055"/>
                </a:solidFill>
                <a:latin typeface="Consolas"/>
                <a:ea typeface="宋体"/>
                <a:cs typeface="Times New Roman"/>
              </a:rPr>
              <a:t>class</a:t>
            </a:r>
            <a:r>
              <a:rPr lang="en-US" altLang="zh-CN" dirty="0">
                <a:solidFill>
                  <a:srgbClr val="000000"/>
                </a:solidFill>
                <a:latin typeface="Consolas"/>
                <a:ea typeface="宋体"/>
                <a:cs typeface="Times New Roman"/>
              </a:rPr>
              <a:t> Person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private</a:t>
            </a:r>
            <a:r>
              <a:rPr lang="en-US" altLang="zh-CN" dirty="0">
                <a:solidFill>
                  <a:srgbClr val="000000"/>
                </a:solidFill>
                <a:latin typeface="Consolas"/>
                <a:ea typeface="宋体"/>
                <a:cs typeface="Times New Roman"/>
              </a:rPr>
              <a:t> String </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private</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int</a:t>
            </a:r>
            <a:r>
              <a:rPr lang="en-US" altLang="zh-CN" dirty="0">
                <a:solidFill>
                  <a:srgbClr val="000000"/>
                </a:solidFill>
                <a:latin typeface="Consolas"/>
                <a:ea typeface="宋体"/>
                <a:cs typeface="Times New Roman"/>
              </a:rPr>
              <a:t> </a:t>
            </a:r>
            <a:r>
              <a:rPr lang="en-US" altLang="zh-CN" dirty="0">
                <a:solidFill>
                  <a:srgbClr val="0000C0"/>
                </a:solidFill>
                <a:latin typeface="Consolas"/>
                <a:ea typeface="宋体"/>
                <a:cs typeface="Times New Roman"/>
              </a:rPr>
              <a:t>age</a:t>
            </a: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Person()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dirty="0" err="1">
                <a:solidFill>
                  <a:srgbClr val="000000"/>
                </a:solidFill>
                <a:latin typeface="Consolas"/>
                <a:ea typeface="宋体"/>
                <a:cs typeface="Times New Roman"/>
              </a:rPr>
              <a:t>System.</a:t>
            </a:r>
            <a:r>
              <a:rPr lang="en-US" altLang="zh-CN" i="1" dirty="0" err="1">
                <a:solidFill>
                  <a:srgbClr val="0000C0"/>
                </a:solidFill>
                <a:latin typeface="Consolas"/>
                <a:ea typeface="宋体"/>
                <a:cs typeface="Times New Roman"/>
              </a:rPr>
              <a:t>out</a:t>
            </a:r>
            <a:r>
              <a:rPr lang="en-US" altLang="zh-CN" dirty="0" err="1">
                <a:solidFill>
                  <a:srgbClr val="000000"/>
                </a:solidFill>
                <a:latin typeface="Consolas"/>
                <a:ea typeface="宋体"/>
                <a:cs typeface="Times New Roman"/>
              </a:rPr>
              <a:t>.println</a:t>
            </a:r>
            <a:r>
              <a:rPr lang="en-US" altLang="zh-CN" dirty="0">
                <a:solidFill>
                  <a:srgbClr val="000000"/>
                </a:solidFill>
                <a:latin typeface="Consolas"/>
                <a:ea typeface="宋体"/>
                <a:cs typeface="Times New Roman"/>
              </a:rPr>
              <a:t>(</a:t>
            </a:r>
            <a:r>
              <a:rPr lang="en-US" altLang="zh-CN" dirty="0">
                <a:solidFill>
                  <a:srgbClr val="2A00FF"/>
                </a:solidFill>
                <a:latin typeface="Consolas"/>
                <a:ea typeface="宋体"/>
                <a:cs typeface="Times New Roman"/>
              </a:rPr>
              <a:t>"</a:t>
            </a:r>
            <a:r>
              <a:rPr lang="zh-CN" altLang="zh-CN" dirty="0">
                <a:solidFill>
                  <a:srgbClr val="2A00FF"/>
                </a:solidFill>
                <a:latin typeface="Consolas"/>
                <a:ea typeface="宋体"/>
                <a:cs typeface="Consolas"/>
              </a:rPr>
              <a:t>新对象产生！</a:t>
            </a:r>
            <a:r>
              <a:rPr lang="en-US" altLang="zh-CN" dirty="0">
                <a:solidFill>
                  <a:srgbClr val="2A00FF"/>
                </a:solidFill>
                <a:latin typeface="Consolas"/>
                <a:ea typeface="宋体"/>
                <a:cs typeface="Times New Roman"/>
              </a:rPr>
              <a:t>"</a:t>
            </a:r>
            <a:r>
              <a:rPr lang="en-US" altLang="zh-CN"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Person(String name) { </a:t>
            </a:r>
            <a:r>
              <a:rPr lang="en-US" altLang="zh-CN" dirty="0">
                <a:solidFill>
                  <a:srgbClr val="0000FF"/>
                </a:solidFill>
                <a:latin typeface="Consolas"/>
                <a:ea typeface="宋体"/>
                <a:cs typeface="Times New Roman"/>
              </a:rPr>
              <a:t>//</a:t>
            </a:r>
            <a:r>
              <a:rPr lang="zh-CN" altLang="en-US" dirty="0">
                <a:solidFill>
                  <a:srgbClr val="0000FF"/>
                </a:solidFill>
                <a:latin typeface="Consolas"/>
                <a:ea typeface="宋体"/>
                <a:cs typeface="Times New Roman"/>
              </a:rPr>
              <a:t>构造方法重载</a:t>
            </a:r>
            <a:endParaRPr lang="zh-CN" altLang="zh-CN" sz="2800" kern="100" dirty="0">
              <a:solidFill>
                <a:srgbClr val="0000FF"/>
              </a:solidFill>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this</a:t>
            </a:r>
            <a:r>
              <a:rPr lang="en-US" altLang="zh-CN" dirty="0">
                <a:solidFill>
                  <a:srgbClr val="000000"/>
                </a:solidFill>
                <a:latin typeface="Consolas"/>
                <a:ea typeface="宋体"/>
                <a:cs typeface="Times New Roman"/>
              </a:rPr>
              <a:t>(); </a:t>
            </a:r>
            <a:r>
              <a:rPr lang="en-US" altLang="zh-CN" dirty="0">
                <a:solidFill>
                  <a:srgbClr val="3F7F5F"/>
                </a:solidFill>
                <a:latin typeface="Consolas"/>
                <a:ea typeface="宋体"/>
                <a:cs typeface="Times New Roman"/>
              </a:rPr>
              <a:t>// </a:t>
            </a:r>
            <a:r>
              <a:rPr lang="zh-CN" altLang="zh-CN" dirty="0">
                <a:solidFill>
                  <a:srgbClr val="3F7F5F"/>
                </a:solidFill>
                <a:latin typeface="Consolas"/>
                <a:ea typeface="宋体"/>
                <a:cs typeface="Consolas"/>
              </a:rPr>
              <a:t>调用本类中的无参构造</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this</a:t>
            </a:r>
            <a:r>
              <a:rPr lang="en-US" altLang="zh-CN" dirty="0">
                <a:solidFill>
                  <a:srgbClr val="000000"/>
                </a:solidFill>
                <a:latin typeface="Consolas"/>
                <a:ea typeface="宋体"/>
                <a:cs typeface="Times New Roman"/>
              </a:rPr>
              <a:t>.</a:t>
            </a:r>
            <a:r>
              <a:rPr lang="en-US" altLang="zh-CN" dirty="0">
                <a:solidFill>
                  <a:srgbClr val="0000C0"/>
                </a:solidFill>
                <a:latin typeface="Consolas"/>
                <a:ea typeface="宋体"/>
                <a:cs typeface="Times New Roman"/>
              </a:rPr>
              <a:t>name</a:t>
            </a:r>
            <a:r>
              <a:rPr lang="en-US" altLang="zh-CN" dirty="0">
                <a:solidFill>
                  <a:srgbClr val="000000"/>
                </a:solidFill>
                <a:latin typeface="Consolas"/>
                <a:ea typeface="宋体"/>
                <a:cs typeface="Times New Roman"/>
              </a:rPr>
              <a:t> = name;</a:t>
            </a:r>
            <a:endParaRPr lang="zh-CN" altLang="zh-CN" sz="2800"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p>
          <a:p>
            <a:pPr marL="400050" lvl="1" indent="0">
              <a:spcAft>
                <a:spcPts val="0"/>
              </a:spcAft>
              <a:buNone/>
            </a:pPr>
            <a:r>
              <a:rPr lang="en-US" altLang="zh-CN" dirty="0">
                <a:solidFill>
                  <a:srgbClr val="0000FF"/>
                </a:solidFill>
                <a:latin typeface="Consolas"/>
                <a:ea typeface="宋体"/>
                <a:cs typeface="Times New Roman"/>
              </a:rPr>
              <a:t>    //</a:t>
            </a:r>
            <a:r>
              <a:rPr lang="zh-CN" altLang="en-US" dirty="0">
                <a:solidFill>
                  <a:srgbClr val="0000FF"/>
                </a:solidFill>
                <a:latin typeface="Consolas"/>
                <a:ea typeface="宋体"/>
                <a:cs typeface="Times New Roman"/>
              </a:rPr>
              <a:t>其他代码</a:t>
            </a:r>
            <a:endParaRPr lang="en-US" altLang="zh-CN" dirty="0">
              <a:solidFill>
                <a:srgbClr val="0000FF"/>
              </a:solidFill>
              <a:latin typeface="Consolas"/>
              <a:ea typeface="宋体"/>
              <a:cs typeface="Times New Roman"/>
            </a:endParaRPr>
          </a:p>
          <a:p>
            <a:pPr marL="400050" lvl="1" indent="0">
              <a:spcAft>
                <a:spcPts val="0"/>
              </a:spcAft>
              <a:buNone/>
            </a:pPr>
            <a:r>
              <a:rPr lang="en-US" altLang="zh-CN" sz="2800" kern="100" dirty="0">
                <a:solidFill>
                  <a:srgbClr val="000000"/>
                </a:solidFill>
                <a:latin typeface="Consolas"/>
                <a:ea typeface="宋体"/>
                <a:cs typeface="Times New Roman"/>
              </a:rPr>
              <a:t>}</a:t>
            </a:r>
            <a:endParaRPr lang="zh-CN" altLang="zh-CN" sz="2800" kern="100" dirty="0">
              <a:latin typeface="Calibri"/>
              <a:ea typeface="宋体"/>
              <a:cs typeface="Times New Roman"/>
            </a:endParaRP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49</a:t>
            </a:fld>
            <a:endParaRPr lang="en-US" altLang="zh-CN"/>
          </a:p>
        </p:txBody>
      </p:sp>
    </p:spTree>
    <p:extLst>
      <p:ext uri="{BB962C8B-B14F-4D97-AF65-F5344CB8AC3E}">
        <p14:creationId xmlns:p14="http://schemas.microsoft.com/office/powerpoint/2010/main" val="342854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10" dur="500"/>
                                        <p:tgtEl>
                                          <p:spTgt spid="3">
                                            <p:txEl>
                                              <p:pRg st="11" end="1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a:t>
            </a:r>
          </a:p>
        </p:txBody>
      </p:sp>
      <p:sp>
        <p:nvSpPr>
          <p:cNvPr id="3" name="内容占位符 2"/>
          <p:cNvSpPr>
            <a:spLocks noGrp="1"/>
          </p:cNvSpPr>
          <p:nvPr>
            <p:ph idx="1"/>
          </p:nvPr>
        </p:nvSpPr>
        <p:spPr/>
        <p:txBody>
          <a:bodyPr/>
          <a:lstStyle/>
          <a:p>
            <a:r>
              <a:rPr lang="zh-CN" altLang="en-US" sz="3200" dirty="0"/>
              <a:t>面向对象程序设计中，软件对象将</a:t>
            </a:r>
            <a:endParaRPr lang="en-US" altLang="zh-CN" sz="3200" dirty="0"/>
          </a:p>
          <a:p>
            <a:pPr lvl="1"/>
            <a:r>
              <a:rPr lang="zh-CN" altLang="en-US" sz="2800" dirty="0"/>
              <a:t>状态保存在</a:t>
            </a:r>
            <a:r>
              <a:rPr lang="zh-CN" altLang="en-US" sz="2800" dirty="0">
                <a:solidFill>
                  <a:srgbClr val="0000FF"/>
                </a:solidFill>
              </a:rPr>
              <a:t>变量（</a:t>
            </a:r>
            <a:r>
              <a:rPr lang="en-US" altLang="zh-CN" sz="2800" dirty="0">
                <a:solidFill>
                  <a:srgbClr val="0000FF"/>
                </a:solidFill>
              </a:rPr>
              <a:t>variables</a:t>
            </a:r>
            <a:r>
              <a:rPr lang="zh-CN" altLang="en-US" sz="2800" dirty="0">
                <a:solidFill>
                  <a:srgbClr val="0000FF"/>
                </a:solidFill>
              </a:rPr>
              <a:t>）</a:t>
            </a:r>
            <a:r>
              <a:rPr lang="zh-CN" altLang="en-US" sz="2800" dirty="0"/>
              <a:t>或称数据字段（</a:t>
            </a:r>
            <a:r>
              <a:rPr lang="en-US" altLang="zh-CN" sz="2800" dirty="0"/>
              <a:t>data field</a:t>
            </a:r>
            <a:r>
              <a:rPr lang="zh-CN" altLang="en-US" sz="2800" dirty="0"/>
              <a:t>）里，</a:t>
            </a:r>
            <a:endParaRPr lang="en-US" altLang="zh-CN" sz="2800" dirty="0"/>
          </a:p>
          <a:p>
            <a:pPr lvl="1"/>
            <a:r>
              <a:rPr lang="zh-CN" altLang="en-US" sz="2800" dirty="0"/>
              <a:t>行为则借助</a:t>
            </a:r>
            <a:r>
              <a:rPr lang="zh-CN" altLang="en-US" sz="2800" dirty="0">
                <a:solidFill>
                  <a:srgbClr val="0000FF"/>
                </a:solidFill>
              </a:rPr>
              <a:t>方法（</a:t>
            </a:r>
            <a:r>
              <a:rPr lang="en-US" altLang="zh-CN" sz="2800" dirty="0">
                <a:solidFill>
                  <a:srgbClr val="0000FF"/>
                </a:solidFill>
              </a:rPr>
              <a:t>methods</a:t>
            </a:r>
            <a:r>
              <a:rPr lang="zh-CN" altLang="en-US" sz="2800" dirty="0">
                <a:solidFill>
                  <a:srgbClr val="0000FF"/>
                </a:solidFill>
              </a:rPr>
              <a:t>）</a:t>
            </a:r>
            <a:r>
              <a:rPr lang="zh-CN" altLang="en-US" sz="2800" dirty="0"/>
              <a:t>来实现</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a:t>
            </a:fld>
            <a:endParaRPr lang="en-US" altLang="zh-CN"/>
          </a:p>
        </p:txBody>
      </p:sp>
      <p:sp>
        <p:nvSpPr>
          <p:cNvPr id="11" name="Freeform 8"/>
          <p:cNvSpPr>
            <a:spLocks/>
          </p:cNvSpPr>
          <p:nvPr/>
        </p:nvSpPr>
        <p:spPr bwMode="auto">
          <a:xfrm>
            <a:off x="2872202" y="3942928"/>
            <a:ext cx="3172446" cy="2438400"/>
          </a:xfrm>
          <a:custGeom>
            <a:avLst/>
            <a:gdLst>
              <a:gd name="T0" fmla="*/ 0 w 1673"/>
              <a:gd name="T1" fmla="*/ 559 h 1114"/>
              <a:gd name="T2" fmla="*/ 8 w 1673"/>
              <a:gd name="T3" fmla="*/ 480 h 1114"/>
              <a:gd name="T4" fmla="*/ 29 w 1673"/>
              <a:gd name="T5" fmla="*/ 409 h 1114"/>
              <a:gd name="T6" fmla="*/ 67 w 1673"/>
              <a:gd name="T7" fmla="*/ 334 h 1114"/>
              <a:gd name="T8" fmla="*/ 121 w 1673"/>
              <a:gd name="T9" fmla="*/ 267 h 1114"/>
              <a:gd name="T10" fmla="*/ 188 w 1673"/>
              <a:gd name="T11" fmla="*/ 205 h 1114"/>
              <a:gd name="T12" fmla="*/ 267 w 1673"/>
              <a:gd name="T13" fmla="*/ 150 h 1114"/>
              <a:gd name="T14" fmla="*/ 355 w 1673"/>
              <a:gd name="T15" fmla="*/ 100 h 1114"/>
              <a:gd name="T16" fmla="*/ 450 w 1673"/>
              <a:gd name="T17" fmla="*/ 63 h 1114"/>
              <a:gd name="T18" fmla="*/ 555 w 1673"/>
              <a:gd name="T19" fmla="*/ 34 h 1114"/>
              <a:gd name="T20" fmla="*/ 667 w 1673"/>
              <a:gd name="T21" fmla="*/ 13 h 1114"/>
              <a:gd name="T22" fmla="*/ 780 w 1673"/>
              <a:gd name="T23" fmla="*/ 0 h 1114"/>
              <a:gd name="T24" fmla="*/ 893 w 1673"/>
              <a:gd name="T25" fmla="*/ 0 h 1114"/>
              <a:gd name="T26" fmla="*/ 1005 w 1673"/>
              <a:gd name="T27" fmla="*/ 13 h 1114"/>
              <a:gd name="T28" fmla="*/ 1118 w 1673"/>
              <a:gd name="T29" fmla="*/ 34 h 1114"/>
              <a:gd name="T30" fmla="*/ 1222 w 1673"/>
              <a:gd name="T31" fmla="*/ 63 h 1114"/>
              <a:gd name="T32" fmla="*/ 1318 w 1673"/>
              <a:gd name="T33" fmla="*/ 100 h 1114"/>
              <a:gd name="T34" fmla="*/ 1410 w 1673"/>
              <a:gd name="T35" fmla="*/ 150 h 1114"/>
              <a:gd name="T36" fmla="*/ 1485 w 1673"/>
              <a:gd name="T37" fmla="*/ 205 h 1114"/>
              <a:gd name="T38" fmla="*/ 1552 w 1673"/>
              <a:gd name="T39" fmla="*/ 267 h 1114"/>
              <a:gd name="T40" fmla="*/ 1606 w 1673"/>
              <a:gd name="T41" fmla="*/ 334 h 1114"/>
              <a:gd name="T42" fmla="*/ 1644 w 1673"/>
              <a:gd name="T43" fmla="*/ 409 h 1114"/>
              <a:gd name="T44" fmla="*/ 1664 w 1673"/>
              <a:gd name="T45" fmla="*/ 480 h 1114"/>
              <a:gd name="T46" fmla="*/ 1673 w 1673"/>
              <a:gd name="T47" fmla="*/ 559 h 1114"/>
              <a:gd name="T48" fmla="*/ 1664 w 1673"/>
              <a:gd name="T49" fmla="*/ 634 h 1114"/>
              <a:gd name="T50" fmla="*/ 1644 w 1673"/>
              <a:gd name="T51" fmla="*/ 709 h 1114"/>
              <a:gd name="T52" fmla="*/ 1606 w 1673"/>
              <a:gd name="T53" fmla="*/ 780 h 1114"/>
              <a:gd name="T54" fmla="*/ 1552 w 1673"/>
              <a:gd name="T55" fmla="*/ 847 h 1114"/>
              <a:gd name="T56" fmla="*/ 1485 w 1673"/>
              <a:gd name="T57" fmla="*/ 909 h 1114"/>
              <a:gd name="T58" fmla="*/ 1410 w 1673"/>
              <a:gd name="T59" fmla="*/ 964 h 1114"/>
              <a:gd name="T60" fmla="*/ 1318 w 1673"/>
              <a:gd name="T61" fmla="*/ 1014 h 1114"/>
              <a:gd name="T62" fmla="*/ 1222 w 1673"/>
              <a:gd name="T63" fmla="*/ 1055 h 1114"/>
              <a:gd name="T64" fmla="*/ 1118 w 1673"/>
              <a:gd name="T65" fmla="*/ 1085 h 1114"/>
              <a:gd name="T66" fmla="*/ 1005 w 1673"/>
              <a:gd name="T67" fmla="*/ 1105 h 1114"/>
              <a:gd name="T68" fmla="*/ 893 w 1673"/>
              <a:gd name="T69" fmla="*/ 1114 h 1114"/>
              <a:gd name="T70" fmla="*/ 780 w 1673"/>
              <a:gd name="T71" fmla="*/ 1114 h 1114"/>
              <a:gd name="T72" fmla="*/ 667 w 1673"/>
              <a:gd name="T73" fmla="*/ 1105 h 1114"/>
              <a:gd name="T74" fmla="*/ 555 w 1673"/>
              <a:gd name="T75" fmla="*/ 1085 h 1114"/>
              <a:gd name="T76" fmla="*/ 450 w 1673"/>
              <a:gd name="T77" fmla="*/ 1055 h 1114"/>
              <a:gd name="T78" fmla="*/ 355 w 1673"/>
              <a:gd name="T79" fmla="*/ 1014 h 1114"/>
              <a:gd name="T80" fmla="*/ 267 w 1673"/>
              <a:gd name="T81" fmla="*/ 964 h 1114"/>
              <a:gd name="T82" fmla="*/ 188 w 1673"/>
              <a:gd name="T83" fmla="*/ 909 h 1114"/>
              <a:gd name="T84" fmla="*/ 121 w 1673"/>
              <a:gd name="T85" fmla="*/ 847 h 1114"/>
              <a:gd name="T86" fmla="*/ 67 w 1673"/>
              <a:gd name="T87" fmla="*/ 780 h 1114"/>
              <a:gd name="T88" fmla="*/ 29 w 1673"/>
              <a:gd name="T89" fmla="*/ 709 h 1114"/>
              <a:gd name="T90" fmla="*/ 8 w 1673"/>
              <a:gd name="T91" fmla="*/ 634 h 1114"/>
              <a:gd name="T92" fmla="*/ 0 w 1673"/>
              <a:gd name="T93" fmla="*/ 559 h 111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73" h="1114">
                <a:moveTo>
                  <a:pt x="0" y="559"/>
                </a:moveTo>
                <a:lnTo>
                  <a:pt x="8" y="480"/>
                </a:lnTo>
                <a:lnTo>
                  <a:pt x="29" y="409"/>
                </a:lnTo>
                <a:lnTo>
                  <a:pt x="67" y="334"/>
                </a:lnTo>
                <a:lnTo>
                  <a:pt x="121" y="267"/>
                </a:lnTo>
                <a:lnTo>
                  <a:pt x="188" y="205"/>
                </a:lnTo>
                <a:lnTo>
                  <a:pt x="267" y="150"/>
                </a:lnTo>
                <a:lnTo>
                  <a:pt x="355" y="100"/>
                </a:lnTo>
                <a:lnTo>
                  <a:pt x="450" y="63"/>
                </a:lnTo>
                <a:lnTo>
                  <a:pt x="555" y="34"/>
                </a:lnTo>
                <a:lnTo>
                  <a:pt x="667" y="13"/>
                </a:lnTo>
                <a:lnTo>
                  <a:pt x="780" y="0"/>
                </a:lnTo>
                <a:lnTo>
                  <a:pt x="893" y="0"/>
                </a:lnTo>
                <a:lnTo>
                  <a:pt x="1005" y="13"/>
                </a:lnTo>
                <a:lnTo>
                  <a:pt x="1118" y="34"/>
                </a:lnTo>
                <a:lnTo>
                  <a:pt x="1222" y="63"/>
                </a:lnTo>
                <a:lnTo>
                  <a:pt x="1318" y="100"/>
                </a:lnTo>
                <a:lnTo>
                  <a:pt x="1410" y="150"/>
                </a:lnTo>
                <a:lnTo>
                  <a:pt x="1485" y="205"/>
                </a:lnTo>
                <a:lnTo>
                  <a:pt x="1552" y="267"/>
                </a:lnTo>
                <a:lnTo>
                  <a:pt x="1606" y="334"/>
                </a:lnTo>
                <a:lnTo>
                  <a:pt x="1644" y="409"/>
                </a:lnTo>
                <a:lnTo>
                  <a:pt x="1664" y="480"/>
                </a:lnTo>
                <a:lnTo>
                  <a:pt x="1673" y="559"/>
                </a:lnTo>
                <a:lnTo>
                  <a:pt x="1664" y="634"/>
                </a:lnTo>
                <a:lnTo>
                  <a:pt x="1644" y="709"/>
                </a:lnTo>
                <a:lnTo>
                  <a:pt x="1606" y="780"/>
                </a:lnTo>
                <a:lnTo>
                  <a:pt x="1552" y="847"/>
                </a:lnTo>
                <a:lnTo>
                  <a:pt x="1485" y="909"/>
                </a:lnTo>
                <a:lnTo>
                  <a:pt x="1410" y="964"/>
                </a:lnTo>
                <a:lnTo>
                  <a:pt x="1318" y="1014"/>
                </a:lnTo>
                <a:lnTo>
                  <a:pt x="1222" y="1055"/>
                </a:lnTo>
                <a:lnTo>
                  <a:pt x="1118" y="1085"/>
                </a:lnTo>
                <a:lnTo>
                  <a:pt x="1005" y="1105"/>
                </a:lnTo>
                <a:lnTo>
                  <a:pt x="893" y="1114"/>
                </a:lnTo>
                <a:lnTo>
                  <a:pt x="780" y="1114"/>
                </a:lnTo>
                <a:lnTo>
                  <a:pt x="667" y="1105"/>
                </a:lnTo>
                <a:lnTo>
                  <a:pt x="555" y="1085"/>
                </a:lnTo>
                <a:lnTo>
                  <a:pt x="450" y="1055"/>
                </a:lnTo>
                <a:lnTo>
                  <a:pt x="355" y="1014"/>
                </a:lnTo>
                <a:lnTo>
                  <a:pt x="267" y="964"/>
                </a:lnTo>
                <a:lnTo>
                  <a:pt x="188" y="909"/>
                </a:lnTo>
                <a:lnTo>
                  <a:pt x="121" y="847"/>
                </a:lnTo>
                <a:lnTo>
                  <a:pt x="67" y="780"/>
                </a:lnTo>
                <a:lnTo>
                  <a:pt x="29" y="709"/>
                </a:lnTo>
                <a:lnTo>
                  <a:pt x="8" y="634"/>
                </a:lnTo>
                <a:lnTo>
                  <a:pt x="0" y="559"/>
                </a:lnTo>
                <a:close/>
              </a:path>
            </a:pathLst>
          </a:custGeom>
          <a:noFill/>
          <a:ln w="6350">
            <a:solidFill>
              <a:srgbClr val="000000"/>
            </a:solidFill>
            <a:prstDash val="solid"/>
            <a:round/>
            <a:headEnd/>
            <a:tailEnd/>
          </a:ln>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 name="Rectangle 11"/>
          <p:cNvSpPr>
            <a:spLocks noChangeArrowheads="1"/>
          </p:cNvSpPr>
          <p:nvPr/>
        </p:nvSpPr>
        <p:spPr bwMode="auto">
          <a:xfrm>
            <a:off x="3818438" y="4765577"/>
            <a:ext cx="16927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Consolas" panose="020B0609020204030204" pitchFamily="49" charset="0"/>
              </a:rPr>
              <a:t>data field 1</a:t>
            </a:r>
          </a:p>
        </p:txBody>
      </p:sp>
      <p:sp>
        <p:nvSpPr>
          <p:cNvPr id="13" name="Rectangle 13"/>
          <p:cNvSpPr>
            <a:spLocks noChangeArrowheads="1"/>
          </p:cNvSpPr>
          <p:nvPr/>
        </p:nvSpPr>
        <p:spPr bwMode="auto">
          <a:xfrm>
            <a:off x="3818438" y="5207811"/>
            <a:ext cx="16927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Consolas" panose="020B0609020204030204" pitchFamily="49" charset="0"/>
              </a:rPr>
              <a:t>data field n</a:t>
            </a:r>
          </a:p>
        </p:txBody>
      </p:sp>
      <p:sp>
        <p:nvSpPr>
          <p:cNvPr id="14" name="Rectangle 15"/>
          <p:cNvSpPr>
            <a:spLocks noChangeArrowheads="1"/>
          </p:cNvSpPr>
          <p:nvPr/>
        </p:nvSpPr>
        <p:spPr bwMode="auto">
          <a:xfrm>
            <a:off x="3552960" y="4328169"/>
            <a:ext cx="11285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i="0" u="none" strike="noStrike" kern="0" cap="none" spc="0" normalizeH="0" baseline="0" noProof="0" dirty="0">
                <a:ln>
                  <a:noFill/>
                </a:ln>
                <a:solidFill>
                  <a:srgbClr val="000000"/>
                </a:solidFill>
                <a:effectLst/>
                <a:uLnTx/>
                <a:uFillTx/>
                <a:latin typeface="Consolas" panose="020B0609020204030204" pitchFamily="49" charset="0"/>
              </a:rPr>
              <a:t>method 1</a:t>
            </a:r>
          </a:p>
        </p:txBody>
      </p:sp>
      <p:sp>
        <p:nvSpPr>
          <p:cNvPr id="15" name="Rectangle 17"/>
          <p:cNvSpPr>
            <a:spLocks noChangeArrowheads="1"/>
          </p:cNvSpPr>
          <p:nvPr/>
        </p:nvSpPr>
        <p:spPr bwMode="auto">
          <a:xfrm>
            <a:off x="3568130" y="5770634"/>
            <a:ext cx="11285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i="0" u="none" strike="noStrike" kern="0" cap="none" spc="0" normalizeH="0" baseline="0" noProof="0" dirty="0">
                <a:ln>
                  <a:noFill/>
                </a:ln>
                <a:solidFill>
                  <a:srgbClr val="000000"/>
                </a:solidFill>
                <a:effectLst/>
                <a:uLnTx/>
                <a:uFillTx/>
                <a:latin typeface="Consolas" panose="020B0609020204030204" pitchFamily="49" charset="0"/>
              </a:rPr>
              <a:t>method n</a:t>
            </a:r>
          </a:p>
        </p:txBody>
      </p:sp>
      <p:sp>
        <p:nvSpPr>
          <p:cNvPr id="16" name="Rectangle 18"/>
          <p:cNvSpPr>
            <a:spLocks noChangeArrowheads="1"/>
          </p:cNvSpPr>
          <p:nvPr/>
        </p:nvSpPr>
        <p:spPr bwMode="auto">
          <a:xfrm>
            <a:off x="6827699" y="4824561"/>
            <a:ext cx="102592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fontAlgn="auto">
              <a:spcBef>
                <a:spcPct val="0"/>
              </a:spcBef>
              <a:spcAft>
                <a:spcPts val="0"/>
              </a:spcAft>
              <a:buClrTx/>
              <a:buSzTx/>
              <a:buNone/>
            </a:pPr>
            <a:r>
              <a:rPr lang="zh-CN" altLang="en-US" sz="2000" b="0" kern="0" dirty="0">
                <a:solidFill>
                  <a:srgbClr val="000000"/>
                </a:solidFill>
                <a:latin typeface="等线" panose="02010600030101010101" pitchFamily="2" charset="-122"/>
                <a:ea typeface="等线" panose="02010600030101010101" pitchFamily="2" charset="-122"/>
              </a:rPr>
              <a:t>数据字段</a:t>
            </a:r>
            <a:endParaRPr lang="en-US" altLang="zh-CN" sz="2000" b="0" kern="0" dirty="0">
              <a:solidFill>
                <a:srgbClr val="000000"/>
              </a:solidFill>
              <a:latin typeface="等线" panose="02010600030101010101" pitchFamily="2" charset="-122"/>
              <a:ea typeface="等线" panose="02010600030101010101" pitchFamily="2" charset="-122"/>
            </a:endParaRPr>
          </a:p>
          <a:p>
            <a:pPr fontAlgn="auto">
              <a:spcBef>
                <a:spcPct val="0"/>
              </a:spcBef>
              <a:spcAft>
                <a:spcPts val="0"/>
              </a:spcAft>
              <a:buClrTx/>
              <a:buSzTx/>
              <a:buNone/>
            </a:pPr>
            <a:r>
              <a:rPr lang="zh-CN" altLang="en-US" sz="2000" b="0" kern="0" dirty="0">
                <a:solidFill>
                  <a:srgbClr val="000000"/>
                </a:solidFill>
                <a:latin typeface="等线" panose="02010600030101010101" pitchFamily="2" charset="-122"/>
                <a:ea typeface="等线" panose="02010600030101010101" pitchFamily="2" charset="-122"/>
              </a:rPr>
              <a:t>（状态）</a:t>
            </a:r>
          </a:p>
        </p:txBody>
      </p:sp>
      <p:sp>
        <p:nvSpPr>
          <p:cNvPr id="17" name="Rectangle 19"/>
          <p:cNvSpPr>
            <a:spLocks noChangeArrowheads="1"/>
          </p:cNvSpPr>
          <p:nvPr/>
        </p:nvSpPr>
        <p:spPr bwMode="auto">
          <a:xfrm>
            <a:off x="755576" y="4853677"/>
            <a:ext cx="102592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方法</a:t>
            </a:r>
            <a:endParaRPr kumimoji="1" lang="en-US" altLang="zh-CN"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（行为）</a:t>
            </a:r>
          </a:p>
        </p:txBody>
      </p:sp>
      <p:sp>
        <p:nvSpPr>
          <p:cNvPr id="18" name="Line 20"/>
          <p:cNvSpPr>
            <a:spLocks noChangeShapeType="1"/>
          </p:cNvSpPr>
          <p:nvPr/>
        </p:nvSpPr>
        <p:spPr bwMode="auto">
          <a:xfrm>
            <a:off x="2532771" y="4446369"/>
            <a:ext cx="900724"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algn="l" eaLnBrk="0" fontAlgn="auto" hangingPunct="0">
              <a:spcBef>
                <a:spcPct val="0"/>
              </a:spcBef>
              <a:spcAft>
                <a:spcPts val="0"/>
              </a:spcAft>
            </a:pPr>
            <a:endParaRPr kumimoji="1" lang="zh-CN" altLang="en-US" sz="2000" b="0" kern="0">
              <a:solidFill>
                <a:srgbClr val="000000"/>
              </a:solidFill>
              <a:latin typeface="Tahoma" panose="020B0604030504040204" pitchFamily="34" charset="0"/>
            </a:endParaRPr>
          </a:p>
        </p:txBody>
      </p:sp>
      <p:sp>
        <p:nvSpPr>
          <p:cNvPr id="19" name="Freeform 21"/>
          <p:cNvSpPr>
            <a:spLocks/>
          </p:cNvSpPr>
          <p:nvPr/>
        </p:nvSpPr>
        <p:spPr bwMode="auto">
          <a:xfrm>
            <a:off x="2532771" y="5952310"/>
            <a:ext cx="900724" cy="45719"/>
          </a:xfrm>
          <a:custGeom>
            <a:avLst/>
            <a:gdLst>
              <a:gd name="T0" fmla="*/ 0 w 475"/>
              <a:gd name="T1" fmla="*/ 0 h 1"/>
              <a:gd name="T2" fmla="*/ 95 w 475"/>
              <a:gd name="T3" fmla="*/ 0 h 1"/>
              <a:gd name="T4" fmla="*/ 475 w 475"/>
              <a:gd name="T5" fmla="*/ 0 h 1"/>
              <a:gd name="T6" fmla="*/ 0 60000 65536"/>
              <a:gd name="T7" fmla="*/ 0 60000 65536"/>
              <a:gd name="T8" fmla="*/ 0 60000 65536"/>
            </a:gdLst>
            <a:ahLst/>
            <a:cxnLst>
              <a:cxn ang="T6">
                <a:pos x="T0" y="T1"/>
              </a:cxn>
              <a:cxn ang="T7">
                <a:pos x="T2" y="T3"/>
              </a:cxn>
              <a:cxn ang="T8">
                <a:pos x="T4" y="T5"/>
              </a:cxn>
            </a:cxnLst>
            <a:rect l="0" t="0" r="r" b="b"/>
            <a:pathLst>
              <a:path w="475" h="1">
                <a:moveTo>
                  <a:pt x="0" y="0"/>
                </a:moveTo>
                <a:lnTo>
                  <a:pt x="95" y="0"/>
                </a:lnTo>
                <a:lnTo>
                  <a:pt x="475" y="0"/>
                </a:lnTo>
              </a:path>
            </a:pathLst>
          </a:custGeom>
          <a:noFill/>
          <a:ln w="2222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0" name="Line 22"/>
          <p:cNvSpPr>
            <a:spLocks noChangeShapeType="1"/>
          </p:cNvSpPr>
          <p:nvPr/>
        </p:nvSpPr>
        <p:spPr bwMode="auto">
          <a:xfrm>
            <a:off x="2532771" y="4446368"/>
            <a:ext cx="1896" cy="1505942"/>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algn="l" eaLnBrk="0" fontAlgn="auto" hangingPunct="0">
              <a:spcBef>
                <a:spcPct val="0"/>
              </a:spcBef>
              <a:spcAft>
                <a:spcPts val="0"/>
              </a:spcAft>
            </a:pPr>
            <a:endParaRPr kumimoji="1" lang="zh-CN" altLang="en-US" sz="2000" b="0" kern="0">
              <a:solidFill>
                <a:srgbClr val="000000"/>
              </a:solidFill>
              <a:latin typeface="Tahoma" panose="020B0604030504040204" pitchFamily="34" charset="0"/>
            </a:endParaRPr>
          </a:p>
        </p:txBody>
      </p:sp>
      <p:sp>
        <p:nvSpPr>
          <p:cNvPr id="21" name="Line 23"/>
          <p:cNvSpPr>
            <a:spLocks noChangeShapeType="1"/>
          </p:cNvSpPr>
          <p:nvPr/>
        </p:nvSpPr>
        <p:spPr bwMode="auto">
          <a:xfrm>
            <a:off x="1735825" y="5223416"/>
            <a:ext cx="796947"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algn="l" eaLnBrk="0" fontAlgn="auto" hangingPunct="0">
              <a:spcBef>
                <a:spcPct val="0"/>
              </a:spcBef>
              <a:spcAft>
                <a:spcPts val="0"/>
              </a:spcAft>
            </a:pPr>
            <a:endParaRPr kumimoji="1" lang="zh-CN" altLang="en-US" sz="2000" b="0" kern="0">
              <a:solidFill>
                <a:srgbClr val="000000"/>
              </a:solidFill>
              <a:latin typeface="Tahoma" panose="020B0604030504040204" pitchFamily="34" charset="0"/>
            </a:endParaRPr>
          </a:p>
        </p:txBody>
      </p:sp>
      <p:sp>
        <p:nvSpPr>
          <p:cNvPr id="22" name="Line 24"/>
          <p:cNvSpPr>
            <a:spLocks noChangeShapeType="1"/>
          </p:cNvSpPr>
          <p:nvPr/>
        </p:nvSpPr>
        <p:spPr bwMode="auto">
          <a:xfrm>
            <a:off x="5558259" y="5442303"/>
            <a:ext cx="715835"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3" name="Line 25"/>
          <p:cNvSpPr>
            <a:spLocks noChangeShapeType="1"/>
          </p:cNvSpPr>
          <p:nvPr/>
        </p:nvSpPr>
        <p:spPr bwMode="auto">
          <a:xfrm>
            <a:off x="5597122" y="4921353"/>
            <a:ext cx="676973"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4" name="Freeform 26"/>
          <p:cNvSpPr>
            <a:spLocks/>
          </p:cNvSpPr>
          <p:nvPr/>
        </p:nvSpPr>
        <p:spPr bwMode="auto">
          <a:xfrm>
            <a:off x="6274096" y="4919164"/>
            <a:ext cx="1896" cy="520951"/>
          </a:xfrm>
          <a:custGeom>
            <a:avLst/>
            <a:gdLst>
              <a:gd name="T0" fmla="*/ 0 w 1"/>
              <a:gd name="T1" fmla="*/ 0 h 238"/>
              <a:gd name="T2" fmla="*/ 0 w 1"/>
              <a:gd name="T3" fmla="*/ 159 h 238"/>
              <a:gd name="T4" fmla="*/ 0 w 1"/>
              <a:gd name="T5" fmla="*/ 238 h 238"/>
              <a:gd name="T6" fmla="*/ 0 60000 65536"/>
              <a:gd name="T7" fmla="*/ 0 60000 65536"/>
              <a:gd name="T8" fmla="*/ 0 60000 65536"/>
            </a:gdLst>
            <a:ahLst/>
            <a:cxnLst>
              <a:cxn ang="T6">
                <a:pos x="T0" y="T1"/>
              </a:cxn>
              <a:cxn ang="T7">
                <a:pos x="T2" y="T3"/>
              </a:cxn>
              <a:cxn ang="T8">
                <a:pos x="T4" y="T5"/>
              </a:cxn>
            </a:cxnLst>
            <a:rect l="0" t="0" r="r" b="b"/>
            <a:pathLst>
              <a:path w="1" h="238">
                <a:moveTo>
                  <a:pt x="0" y="0"/>
                </a:moveTo>
                <a:lnTo>
                  <a:pt x="0" y="159"/>
                </a:lnTo>
                <a:lnTo>
                  <a:pt x="0" y="238"/>
                </a:lnTo>
              </a:path>
            </a:pathLst>
          </a:custGeom>
          <a:noFill/>
          <a:ln w="2222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5" name="Line 27"/>
          <p:cNvSpPr>
            <a:spLocks noChangeShapeType="1"/>
          </p:cNvSpPr>
          <p:nvPr/>
        </p:nvSpPr>
        <p:spPr bwMode="auto">
          <a:xfrm>
            <a:off x="6274095" y="5221228"/>
            <a:ext cx="451011"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415315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randombar(horizontal)">
                                      <p:cBhvr>
                                        <p:cTn id="32" dur="500"/>
                                        <p:tgtEl>
                                          <p:spTgt spid="16"/>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randombar(horizontal)">
                                      <p:cBhvr>
                                        <p:cTn id="35" dur="500"/>
                                        <p:tgtEl>
                                          <p:spTgt spid="17"/>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randombar(horizontal)">
                                      <p:cBhvr>
                                        <p:cTn id="41" dur="500"/>
                                        <p:tgtEl>
                                          <p:spTgt spid="19"/>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randombar(horizontal)">
                                      <p:cBhvr>
                                        <p:cTn id="44" dur="500"/>
                                        <p:tgtEl>
                                          <p:spTgt spid="20"/>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randombar(horizontal)">
                                      <p:cBhvr>
                                        <p:cTn id="50" dur="500"/>
                                        <p:tgtEl>
                                          <p:spTgt spid="22"/>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randombar(horizontal)">
                                      <p:cBhvr>
                                        <p:cTn id="53" dur="500"/>
                                        <p:tgtEl>
                                          <p:spTgt spid="23"/>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randombar(horizontal)">
                                      <p:cBhvr>
                                        <p:cTn id="56" dur="500"/>
                                        <p:tgtEl>
                                          <p:spTgt spid="24"/>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randombar(horizontal)">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P spid="15" grpId="0"/>
      <p:bldP spid="16" grpId="0"/>
      <p:bldP spid="17" grpId="0"/>
      <p:bldP spid="18" grpId="0" animBg="1"/>
      <p:bldP spid="19" grpId="0" animBg="1"/>
      <p:bldP spid="20" grpId="0" animBg="1"/>
      <p:bldP spid="21" grpId="0" animBg="1"/>
      <p:bldP spid="22" grpId="0" animBg="1"/>
      <p:bldP spid="23" grpId="0" animBg="1"/>
      <p:bldP spid="24" grpId="0" animBg="1"/>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endParaRPr lang="en-US" altLang="zh-CN" dirty="0"/>
          </a:p>
        </p:txBody>
      </p:sp>
      <p:sp>
        <p:nvSpPr>
          <p:cNvPr id="3" name="内容占位符 2"/>
          <p:cNvSpPr>
            <a:spLocks noGrp="1"/>
          </p:cNvSpPr>
          <p:nvPr>
            <p:ph idx="1"/>
          </p:nvPr>
        </p:nvSpPr>
        <p:spPr>
          <a:xfrm>
            <a:off x="533400" y="1412776"/>
            <a:ext cx="7772400" cy="5216624"/>
          </a:xfrm>
        </p:spPr>
        <p:txBody>
          <a:bodyPr/>
          <a:lstStyle/>
          <a:p>
            <a:pPr marL="400050" lvl="1" indent="0">
              <a:spcAft>
                <a:spcPts val="0"/>
              </a:spcAft>
              <a:buNone/>
            </a:pPr>
            <a:r>
              <a:rPr lang="en-US" altLang="zh-CN" sz="1800" b="1" dirty="0">
                <a:solidFill>
                  <a:srgbClr val="7F0055"/>
                </a:solidFill>
                <a:latin typeface="Consolas"/>
                <a:ea typeface="宋体"/>
                <a:cs typeface="Times New Roman"/>
              </a:rPr>
              <a:t>class</a:t>
            </a:r>
            <a:r>
              <a:rPr lang="en-US" altLang="zh-CN" sz="1800" dirty="0">
                <a:solidFill>
                  <a:srgbClr val="000000"/>
                </a:solidFill>
                <a:latin typeface="Consolas"/>
                <a:ea typeface="宋体"/>
                <a:cs typeface="Times New Roman"/>
              </a:rPr>
              <a:t> Person {</a:t>
            </a:r>
            <a:endParaRPr lang="zh-CN" altLang="zh-CN" sz="2000" kern="100" dirty="0">
              <a:latin typeface="Calibri"/>
              <a:ea typeface="宋体"/>
              <a:cs typeface="Times New Roman"/>
            </a:endParaRPr>
          </a:p>
          <a:p>
            <a:pPr marL="400050" lvl="1"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private</a:t>
            </a:r>
            <a:r>
              <a:rPr lang="en-US" altLang="zh-CN" sz="1800" dirty="0">
                <a:solidFill>
                  <a:srgbClr val="000000"/>
                </a:solidFill>
                <a:latin typeface="Consolas"/>
                <a:ea typeface="宋体"/>
                <a:cs typeface="Times New Roman"/>
              </a:rPr>
              <a:t> String </a:t>
            </a:r>
            <a:r>
              <a:rPr lang="en-US" altLang="zh-CN" sz="1800" dirty="0">
                <a:solidFill>
                  <a:srgbClr val="0000C0"/>
                </a:solidFill>
                <a:latin typeface="Consolas"/>
                <a:ea typeface="宋体"/>
                <a:cs typeface="Times New Roman"/>
              </a:rPr>
              <a:t>name</a:t>
            </a: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400050" lvl="1"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private</a:t>
            </a: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a:t>
            </a:r>
            <a:r>
              <a:rPr lang="en-US" altLang="zh-CN" sz="1800" dirty="0">
                <a:solidFill>
                  <a:srgbClr val="0000C0"/>
                </a:solidFill>
                <a:latin typeface="Consolas"/>
                <a:ea typeface="宋体"/>
                <a:cs typeface="Times New Roman"/>
              </a:rPr>
              <a:t>age</a:t>
            </a: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400050" lvl="1"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Person() {</a:t>
            </a:r>
            <a:endParaRPr lang="zh-CN" altLang="zh-CN" sz="2000" kern="100" dirty="0">
              <a:latin typeface="Calibri"/>
              <a:ea typeface="宋体"/>
              <a:cs typeface="Times New Roman"/>
            </a:endParaRPr>
          </a:p>
          <a:p>
            <a:pPr marL="400050" lvl="1" indent="0">
              <a:spcAft>
                <a:spcPts val="0"/>
              </a:spcAft>
              <a:buNone/>
            </a:pPr>
            <a:r>
              <a:rPr lang="en-US" altLang="zh-CN" sz="1800" dirty="0">
                <a:solidFill>
                  <a:srgbClr val="000000"/>
                </a:solidFill>
                <a:latin typeface="Consolas"/>
                <a:ea typeface="宋体"/>
                <a:cs typeface="Times New Roman"/>
              </a:rPr>
              <a:t>	   </a:t>
            </a:r>
            <a:r>
              <a:rPr lang="en-US" altLang="zh-CN" sz="1800" dirty="0" err="1">
                <a:solidFill>
                  <a:srgbClr val="000000"/>
                </a:solidFill>
                <a:latin typeface="Consolas"/>
                <a:ea typeface="宋体"/>
                <a:cs typeface="Times New Roman"/>
              </a:rPr>
              <a:t>System.</a:t>
            </a:r>
            <a:r>
              <a:rPr lang="en-US" altLang="zh-CN" sz="1800" i="1" dirty="0" err="1">
                <a:solidFill>
                  <a:srgbClr val="0000C0"/>
                </a:solidFill>
                <a:latin typeface="Consolas"/>
                <a:ea typeface="宋体"/>
                <a:cs typeface="Times New Roman"/>
              </a:rPr>
              <a:t>out</a:t>
            </a:r>
            <a:r>
              <a:rPr lang="en-US" altLang="zh-CN" sz="1800" dirty="0" err="1">
                <a:solidFill>
                  <a:srgbClr val="000000"/>
                </a:solidFill>
                <a:latin typeface="Consolas"/>
                <a:ea typeface="宋体"/>
                <a:cs typeface="Times New Roman"/>
              </a:rPr>
              <a:t>.println</a:t>
            </a:r>
            <a:r>
              <a:rPr lang="en-US" altLang="zh-CN" sz="1800" dirty="0">
                <a:solidFill>
                  <a:srgbClr val="000000"/>
                </a:solidFill>
                <a:latin typeface="Consolas"/>
                <a:ea typeface="宋体"/>
                <a:cs typeface="Times New Roman"/>
              </a:rPr>
              <a:t>(</a:t>
            </a:r>
            <a:r>
              <a:rPr lang="en-US" altLang="zh-CN" sz="1800" dirty="0">
                <a:solidFill>
                  <a:srgbClr val="2A00FF"/>
                </a:solidFill>
                <a:latin typeface="Consolas"/>
                <a:ea typeface="宋体"/>
                <a:cs typeface="Times New Roman"/>
              </a:rPr>
              <a:t>"</a:t>
            </a:r>
            <a:r>
              <a:rPr lang="zh-CN" altLang="zh-CN" sz="1800" dirty="0">
                <a:solidFill>
                  <a:srgbClr val="2A00FF"/>
                </a:solidFill>
                <a:latin typeface="Consolas"/>
                <a:ea typeface="宋体"/>
                <a:cs typeface="Consolas"/>
              </a:rPr>
              <a:t>新对象产生！</a:t>
            </a:r>
            <a:r>
              <a:rPr lang="en-US" altLang="zh-CN" sz="1800" dirty="0">
                <a:solidFill>
                  <a:srgbClr val="2A00FF"/>
                </a:solidFill>
                <a:latin typeface="Consolas"/>
                <a:ea typeface="宋体"/>
                <a:cs typeface="Times New Roman"/>
              </a:rPr>
              <a:t>"</a:t>
            </a:r>
            <a:r>
              <a:rPr lang="en-US" altLang="zh-CN" sz="18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400050" lvl="1" indent="0">
              <a:spcAft>
                <a:spcPts val="0"/>
              </a:spcAft>
              <a:buNone/>
            </a:pPr>
            <a:r>
              <a:rPr lang="en-US" altLang="zh-CN" sz="18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400050" lvl="1"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Person(String name) {</a:t>
            </a:r>
            <a:endParaRPr lang="zh-CN" altLang="zh-CN" sz="2000" kern="100" dirty="0">
              <a:latin typeface="Calibri"/>
              <a:ea typeface="宋体"/>
              <a:cs typeface="Times New Roman"/>
            </a:endParaRPr>
          </a:p>
          <a:p>
            <a:pPr marL="400050" lvl="1"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this</a:t>
            </a:r>
            <a:r>
              <a:rPr lang="en-US" altLang="zh-CN" sz="1800" dirty="0">
                <a:solidFill>
                  <a:srgbClr val="000000"/>
                </a:solidFill>
                <a:latin typeface="Consolas"/>
                <a:ea typeface="宋体"/>
                <a:cs typeface="Times New Roman"/>
              </a:rPr>
              <a:t>(); </a:t>
            </a:r>
            <a:r>
              <a:rPr lang="en-US" altLang="zh-CN" sz="1800" dirty="0">
                <a:solidFill>
                  <a:srgbClr val="3F7F5F"/>
                </a:solidFill>
                <a:latin typeface="Consolas"/>
                <a:ea typeface="宋体"/>
                <a:cs typeface="Times New Roman"/>
              </a:rPr>
              <a:t>// </a:t>
            </a:r>
            <a:r>
              <a:rPr lang="zh-CN" altLang="zh-CN" sz="1800" dirty="0">
                <a:solidFill>
                  <a:srgbClr val="3F7F5F"/>
                </a:solidFill>
                <a:latin typeface="Consolas"/>
                <a:ea typeface="宋体"/>
                <a:cs typeface="Consolas"/>
              </a:rPr>
              <a:t>调用本类中的无参构造</a:t>
            </a:r>
            <a:endParaRPr lang="zh-CN" altLang="zh-CN" sz="2000" kern="100" dirty="0">
              <a:latin typeface="Calibri"/>
              <a:ea typeface="宋体"/>
              <a:cs typeface="Times New Roman"/>
            </a:endParaRPr>
          </a:p>
          <a:p>
            <a:pPr marL="400050" lvl="1"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this</a:t>
            </a:r>
            <a:r>
              <a:rPr lang="en-US" altLang="zh-CN" sz="1800" dirty="0">
                <a:solidFill>
                  <a:srgbClr val="000000"/>
                </a:solidFill>
                <a:latin typeface="Consolas"/>
                <a:ea typeface="宋体"/>
                <a:cs typeface="Times New Roman"/>
              </a:rPr>
              <a:t>.</a:t>
            </a:r>
            <a:r>
              <a:rPr lang="en-US" altLang="zh-CN" sz="1800" dirty="0">
                <a:solidFill>
                  <a:srgbClr val="0000C0"/>
                </a:solidFill>
                <a:latin typeface="Consolas"/>
                <a:ea typeface="宋体"/>
                <a:cs typeface="Times New Roman"/>
              </a:rPr>
              <a:t>name</a:t>
            </a:r>
            <a:r>
              <a:rPr lang="en-US" altLang="zh-CN" sz="1800" dirty="0">
                <a:solidFill>
                  <a:srgbClr val="000000"/>
                </a:solidFill>
                <a:latin typeface="Consolas"/>
                <a:ea typeface="宋体"/>
                <a:cs typeface="Times New Roman"/>
              </a:rPr>
              <a:t> = name;</a:t>
            </a:r>
            <a:endParaRPr lang="zh-CN" altLang="zh-CN" sz="2000" kern="100" dirty="0">
              <a:latin typeface="Calibri"/>
              <a:ea typeface="宋体"/>
              <a:cs typeface="Times New Roman"/>
            </a:endParaRPr>
          </a:p>
          <a:p>
            <a:pPr marL="400050" lvl="1" indent="0">
              <a:spcAft>
                <a:spcPts val="0"/>
              </a:spcAft>
              <a:buNone/>
            </a:pPr>
            <a:r>
              <a:rPr lang="en-US" altLang="zh-CN" sz="1800" dirty="0">
                <a:solidFill>
                  <a:srgbClr val="000000"/>
                </a:solidFill>
                <a:latin typeface="Consolas"/>
                <a:ea typeface="宋体"/>
                <a:cs typeface="Times New Roman"/>
              </a:rPr>
              <a:t>	}</a:t>
            </a: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public</a:t>
            </a:r>
            <a:r>
              <a:rPr lang="en-US" altLang="zh-CN" sz="1800" dirty="0">
                <a:solidFill>
                  <a:srgbClr val="000000"/>
                </a:solidFill>
                <a:latin typeface="Consolas"/>
                <a:ea typeface="宋体"/>
                <a:cs typeface="Times New Roman"/>
              </a:rPr>
              <a:t> Person(String name, </a:t>
            </a:r>
            <a:r>
              <a:rPr lang="en-US" altLang="zh-CN" sz="1800" b="1" dirty="0">
                <a:solidFill>
                  <a:srgbClr val="7F0055"/>
                </a:solidFill>
                <a:latin typeface="Consolas"/>
                <a:ea typeface="宋体"/>
                <a:cs typeface="Times New Roman"/>
              </a:rPr>
              <a:t>int</a:t>
            </a:r>
            <a:r>
              <a:rPr lang="en-US" altLang="zh-CN" sz="1800" dirty="0">
                <a:solidFill>
                  <a:srgbClr val="000000"/>
                </a:solidFill>
                <a:latin typeface="Consolas"/>
                <a:ea typeface="宋体"/>
                <a:cs typeface="Times New Roman"/>
              </a:rPr>
              <a:t> age) {</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a:solidFill>
                  <a:srgbClr val="7F0055"/>
                </a:solidFill>
                <a:latin typeface="Consolas"/>
                <a:ea typeface="宋体"/>
                <a:cs typeface="Times New Roman"/>
              </a:rPr>
              <a:t>this</a:t>
            </a:r>
            <a:r>
              <a:rPr lang="en-US" altLang="zh-CN" sz="1800" dirty="0">
                <a:solidFill>
                  <a:srgbClr val="000000"/>
                </a:solidFill>
                <a:latin typeface="Consolas"/>
                <a:ea typeface="宋体"/>
                <a:cs typeface="Times New Roman"/>
              </a:rPr>
              <a:t>(name); </a:t>
            </a:r>
            <a:r>
              <a:rPr lang="en-US" altLang="zh-CN" sz="1800" b="1" dirty="0">
                <a:solidFill>
                  <a:srgbClr val="FF0000"/>
                </a:solidFill>
                <a:latin typeface="Consolas"/>
                <a:ea typeface="宋体"/>
                <a:cs typeface="Times New Roman"/>
              </a:rPr>
              <a:t>// </a:t>
            </a:r>
            <a:r>
              <a:rPr lang="zh-CN" altLang="zh-CN" sz="1800" b="1" dirty="0">
                <a:solidFill>
                  <a:srgbClr val="FF0000"/>
                </a:solidFill>
                <a:latin typeface="Consolas"/>
                <a:ea typeface="宋体"/>
                <a:cs typeface="Consolas"/>
              </a:rPr>
              <a:t>调用有一个参数的构造</a:t>
            </a:r>
            <a:endParaRPr lang="zh-CN" altLang="zh-CN" sz="2000" b="1" kern="100" dirty="0">
              <a:solidFill>
                <a:srgbClr val="FF0000"/>
              </a:solidFill>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r>
              <a:rPr lang="en-US" altLang="zh-CN" sz="1800" b="1" dirty="0" err="1">
                <a:solidFill>
                  <a:srgbClr val="7F0055"/>
                </a:solidFill>
                <a:latin typeface="Consolas"/>
                <a:ea typeface="宋体"/>
                <a:cs typeface="Times New Roman"/>
              </a:rPr>
              <a:t>this</a:t>
            </a:r>
            <a:r>
              <a:rPr lang="en-US" altLang="zh-CN" sz="1800" dirty="0" err="1">
                <a:solidFill>
                  <a:srgbClr val="000000"/>
                </a:solidFill>
                <a:latin typeface="Consolas"/>
                <a:ea typeface="宋体"/>
                <a:cs typeface="Times New Roman"/>
              </a:rPr>
              <a:t>.</a:t>
            </a:r>
            <a:r>
              <a:rPr lang="en-US" altLang="zh-CN" sz="1800" dirty="0" err="1">
                <a:solidFill>
                  <a:srgbClr val="0000C0"/>
                </a:solidFill>
                <a:latin typeface="Consolas"/>
                <a:ea typeface="宋体"/>
                <a:cs typeface="Times New Roman"/>
              </a:rPr>
              <a:t>age</a:t>
            </a:r>
            <a:r>
              <a:rPr lang="en-US" altLang="zh-CN" sz="1800" dirty="0">
                <a:solidFill>
                  <a:srgbClr val="000000"/>
                </a:solidFill>
                <a:latin typeface="Consolas"/>
                <a:ea typeface="宋体"/>
                <a:cs typeface="Times New Roman"/>
              </a:rPr>
              <a:t> = age;</a:t>
            </a:r>
            <a:endParaRPr lang="zh-CN" altLang="zh-CN" sz="2000" kern="100" dirty="0">
              <a:latin typeface="Calibri"/>
              <a:ea typeface="宋体"/>
              <a:cs typeface="Times New Roman"/>
            </a:endParaRPr>
          </a:p>
          <a:p>
            <a:pPr marL="0" indent="0">
              <a:spcAft>
                <a:spcPts val="0"/>
              </a:spcAft>
              <a:buNone/>
            </a:pPr>
            <a:r>
              <a:rPr lang="en-US" altLang="zh-CN" sz="1800" dirty="0">
                <a:solidFill>
                  <a:srgbClr val="000000"/>
                </a:solidFill>
                <a:latin typeface="Consolas"/>
                <a:ea typeface="宋体"/>
                <a:cs typeface="Times New Roman"/>
              </a:rPr>
              <a:t>	}</a:t>
            </a:r>
            <a:endParaRPr lang="en-US" altLang="zh-CN" sz="1400" dirty="0">
              <a:solidFill>
                <a:srgbClr val="000000"/>
              </a:solidFill>
              <a:latin typeface="Consolas"/>
              <a:ea typeface="宋体"/>
              <a:cs typeface="Times New Roman"/>
            </a:endParaRPr>
          </a:p>
          <a:p>
            <a:pPr marL="400050" lvl="1" indent="0">
              <a:spcAft>
                <a:spcPts val="0"/>
              </a:spcAft>
              <a:buNone/>
            </a:pPr>
            <a:r>
              <a:rPr lang="en-US" altLang="zh-CN" sz="1400" dirty="0">
                <a:solidFill>
                  <a:srgbClr val="000000"/>
                </a:solidFill>
                <a:latin typeface="Consolas"/>
                <a:ea typeface="宋体"/>
                <a:cs typeface="Times New Roman"/>
              </a:rPr>
              <a:t>      …//</a:t>
            </a:r>
            <a:r>
              <a:rPr lang="zh-CN" altLang="en-US" sz="1400" dirty="0">
                <a:solidFill>
                  <a:srgbClr val="000000"/>
                </a:solidFill>
                <a:latin typeface="Consolas"/>
                <a:ea typeface="宋体"/>
                <a:cs typeface="Times New Roman"/>
              </a:rPr>
              <a:t>其他代码</a:t>
            </a:r>
            <a:endParaRPr lang="en-US" altLang="zh-CN" sz="1400" dirty="0">
              <a:solidFill>
                <a:srgbClr val="000000"/>
              </a:solidFill>
              <a:latin typeface="Consolas"/>
              <a:ea typeface="宋体"/>
              <a:cs typeface="Times New Roman"/>
            </a:endParaRPr>
          </a:p>
          <a:p>
            <a:pPr marL="400050" lvl="1" indent="0">
              <a:spcAft>
                <a:spcPts val="0"/>
              </a:spcAft>
              <a:buNone/>
            </a:pPr>
            <a:r>
              <a:rPr lang="en-US" altLang="zh-CN" sz="1600" kern="100" dirty="0">
                <a:solidFill>
                  <a:srgbClr val="000000"/>
                </a:solidFill>
                <a:latin typeface="Consolas"/>
                <a:ea typeface="宋体"/>
                <a:cs typeface="Times New Roman"/>
              </a:rPr>
              <a:t>}</a:t>
            </a:r>
            <a:endParaRPr lang="zh-CN" altLang="zh-CN" sz="1600" kern="100" dirty="0">
              <a:latin typeface="Calibri"/>
              <a:ea typeface="宋体"/>
              <a:cs typeface="Times New Roman"/>
            </a:endParaRPr>
          </a:p>
          <a:p>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50</a:t>
            </a:fld>
            <a:endParaRPr lang="en-US" altLang="zh-CN"/>
          </a:p>
        </p:txBody>
      </p:sp>
    </p:spTree>
    <p:extLst>
      <p:ext uri="{BB962C8B-B14F-4D97-AF65-F5344CB8AC3E}">
        <p14:creationId xmlns:p14="http://schemas.microsoft.com/office/powerpoint/2010/main" val="38397226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10" dur="500"/>
                                        <p:tgtEl>
                                          <p:spTgt spid="3">
                                            <p:txEl>
                                              <p:pRg st="15" end="1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500"/>
                                        <p:tgtEl>
                                          <p:spTgt spid="3">
                                            <p:txEl>
                                              <p:pRg st="10" end="10"/>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5" dur="500"/>
                                        <p:tgtEl>
                                          <p:spTgt spid="3">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60"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endParaRPr lang="en-US" altLang="zh-CN" dirty="0"/>
          </a:p>
        </p:txBody>
      </p:sp>
      <p:sp>
        <p:nvSpPr>
          <p:cNvPr id="3" name="内容占位符 2"/>
          <p:cNvSpPr>
            <a:spLocks noGrp="1"/>
          </p:cNvSpPr>
          <p:nvPr>
            <p:ph idx="1"/>
          </p:nvPr>
        </p:nvSpPr>
        <p:spPr/>
        <p:txBody>
          <a:bodyPr/>
          <a:lstStyle/>
          <a:p>
            <a:r>
              <a:rPr lang="zh-CN" altLang="zh-CN" sz="3600" dirty="0"/>
              <a:t>用</a:t>
            </a:r>
            <a:r>
              <a:rPr lang="en-US" altLang="zh-CN" sz="3600" dirty="0"/>
              <a:t>this</a:t>
            </a:r>
            <a:r>
              <a:rPr lang="zh-CN" altLang="zh-CN" sz="3600" dirty="0"/>
              <a:t>调用本类中其他构造方法</a:t>
            </a:r>
            <a:r>
              <a:rPr lang="zh-CN" altLang="en-US" sz="3600" dirty="0"/>
              <a:t>时</a:t>
            </a:r>
            <a:r>
              <a:rPr lang="zh-CN" altLang="zh-CN" sz="3600" dirty="0"/>
              <a:t>，</a:t>
            </a:r>
            <a:r>
              <a:rPr lang="en-US" altLang="zh-CN" sz="3600" dirty="0">
                <a:solidFill>
                  <a:srgbClr val="FF0000"/>
                </a:solidFill>
              </a:rPr>
              <a:t>this</a:t>
            </a:r>
            <a:r>
              <a:rPr lang="zh-CN" altLang="zh-CN" sz="3600" dirty="0">
                <a:solidFill>
                  <a:srgbClr val="FF0000"/>
                </a:solidFill>
              </a:rPr>
              <a:t>语句必须放在构造方法</a:t>
            </a:r>
            <a:r>
              <a:rPr lang="zh-CN" altLang="en-US" sz="3600" dirty="0">
                <a:solidFill>
                  <a:srgbClr val="FF0000"/>
                </a:solidFill>
              </a:rPr>
              <a:t>中代码的</a:t>
            </a:r>
            <a:r>
              <a:rPr lang="zh-CN" altLang="zh-CN" sz="3600" dirty="0">
                <a:solidFill>
                  <a:srgbClr val="FF0000"/>
                </a:solidFill>
              </a:rPr>
              <a:t>首行</a:t>
            </a:r>
            <a:r>
              <a:rPr lang="zh-CN" altLang="zh-CN" sz="3600" dirty="0"/>
              <a:t>。</a:t>
            </a:r>
          </a:p>
          <a:p>
            <a:r>
              <a:rPr lang="zh-CN" altLang="zh-CN" sz="3600" dirty="0"/>
              <a:t>类中存在多个构造方法时</a:t>
            </a:r>
            <a:r>
              <a:rPr lang="zh-CN" altLang="en-US" sz="3600" dirty="0"/>
              <a:t>，需</a:t>
            </a:r>
            <a:r>
              <a:rPr lang="zh-CN" altLang="zh-CN" sz="3600" dirty="0"/>
              <a:t>按顺序</a:t>
            </a:r>
            <a:r>
              <a:rPr lang="zh-CN" altLang="en-US" sz="3600" dirty="0"/>
              <a:t>书写</a:t>
            </a:r>
            <a:r>
              <a:rPr lang="zh-CN" altLang="zh-CN" sz="3600" dirty="0"/>
              <a:t>：</a:t>
            </a:r>
          </a:p>
          <a:p>
            <a:pPr lvl="1"/>
            <a:r>
              <a:rPr lang="zh-CN" altLang="zh-CN" sz="3200" dirty="0">
                <a:solidFill>
                  <a:srgbClr val="FF0000"/>
                </a:solidFill>
              </a:rPr>
              <a:t>将参数少的构造方法放在最前面，参数多的构造方法放在最后面。</a:t>
            </a:r>
          </a:p>
          <a:p>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51</a:t>
            </a:fld>
            <a:endParaRPr lang="en-US" altLang="zh-CN"/>
          </a:p>
        </p:txBody>
      </p:sp>
    </p:spTree>
    <p:extLst>
      <p:ext uri="{BB962C8B-B14F-4D97-AF65-F5344CB8AC3E}">
        <p14:creationId xmlns:p14="http://schemas.microsoft.com/office/powerpoint/2010/main" val="874821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构造方法重载</a:t>
            </a:r>
            <a:endParaRPr lang="en-US" altLang="zh-CN" dirty="0"/>
          </a:p>
        </p:txBody>
      </p:sp>
      <p:sp>
        <p:nvSpPr>
          <p:cNvPr id="3" name="内容占位符 2"/>
          <p:cNvSpPr>
            <a:spLocks noGrp="1"/>
          </p:cNvSpPr>
          <p:nvPr>
            <p:ph idx="1"/>
          </p:nvPr>
        </p:nvSpPr>
        <p:spPr>
          <a:xfrm>
            <a:off x="533400" y="1412776"/>
            <a:ext cx="8610600" cy="4421088"/>
          </a:xfrm>
        </p:spPr>
        <p:txBody>
          <a:bodyPr/>
          <a:lstStyle/>
          <a:p>
            <a:pPr marL="400050" lvl="1" indent="0">
              <a:spcAft>
                <a:spcPts val="0"/>
              </a:spcAft>
              <a:buNone/>
            </a:pPr>
            <a:r>
              <a:rPr lang="en-US" altLang="zh-CN" b="1" dirty="0">
                <a:solidFill>
                  <a:srgbClr val="7F0055"/>
                </a:solidFill>
                <a:latin typeface="Consolas"/>
                <a:ea typeface="宋体"/>
                <a:cs typeface="Times New Roman"/>
              </a:rPr>
              <a:t>class</a:t>
            </a:r>
            <a:r>
              <a:rPr lang="en-US" altLang="zh-CN" dirty="0">
                <a:solidFill>
                  <a:srgbClr val="000000"/>
                </a:solidFill>
                <a:latin typeface="Consolas"/>
                <a:ea typeface="宋体"/>
                <a:cs typeface="Times New Roman"/>
              </a:rPr>
              <a:t> Person {</a:t>
            </a:r>
            <a:endParaRPr lang="zh-CN" altLang="zh-CN"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void</a:t>
            </a:r>
            <a:r>
              <a:rPr lang="en-US" altLang="zh-CN" dirty="0">
                <a:solidFill>
                  <a:srgbClr val="000000"/>
                </a:solidFill>
                <a:latin typeface="Consolas"/>
                <a:ea typeface="宋体"/>
                <a:cs typeface="Times New Roman"/>
              </a:rPr>
              <a:t> fun() { </a:t>
            </a:r>
            <a:r>
              <a:rPr lang="en-US" altLang="zh-CN" dirty="0">
                <a:solidFill>
                  <a:srgbClr val="0000FF"/>
                </a:solidFill>
                <a:latin typeface="Consolas"/>
                <a:ea typeface="宋体"/>
                <a:cs typeface="Times New Roman"/>
              </a:rPr>
              <a:t>//this</a:t>
            </a:r>
            <a:r>
              <a:rPr lang="zh-CN" altLang="en-US" dirty="0">
                <a:solidFill>
                  <a:srgbClr val="0000FF"/>
                </a:solidFill>
                <a:latin typeface="Consolas"/>
                <a:ea typeface="宋体"/>
                <a:cs typeface="Times New Roman"/>
              </a:rPr>
              <a:t>还可以表示当前对象</a:t>
            </a:r>
            <a:endParaRPr lang="zh-CN" altLang="zh-CN" kern="100" dirty="0">
              <a:solidFill>
                <a:srgbClr val="0000FF"/>
              </a:solidFill>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dirty="0" err="1">
                <a:solidFill>
                  <a:srgbClr val="000000"/>
                </a:solidFill>
                <a:latin typeface="Consolas"/>
                <a:ea typeface="宋体"/>
                <a:cs typeface="Times New Roman"/>
              </a:rPr>
              <a:t>System.</a:t>
            </a:r>
            <a:r>
              <a:rPr lang="en-US" altLang="zh-CN" i="1" dirty="0" err="1">
                <a:solidFill>
                  <a:srgbClr val="0000C0"/>
                </a:solidFill>
                <a:latin typeface="Consolas"/>
                <a:ea typeface="宋体"/>
                <a:cs typeface="Times New Roman"/>
              </a:rPr>
              <a:t>out</a:t>
            </a:r>
            <a:r>
              <a:rPr lang="en-US" altLang="zh-CN" dirty="0" err="1">
                <a:solidFill>
                  <a:srgbClr val="000000"/>
                </a:solidFill>
                <a:latin typeface="Consolas"/>
                <a:ea typeface="宋体"/>
                <a:cs typeface="Times New Roman"/>
              </a:rPr>
              <a:t>.println</a:t>
            </a:r>
            <a:r>
              <a:rPr lang="en-US" altLang="zh-CN" dirty="0">
                <a:solidFill>
                  <a:srgbClr val="000000"/>
                </a:solidFill>
                <a:latin typeface="Consolas"/>
                <a:ea typeface="宋体"/>
                <a:cs typeface="Times New Roman"/>
              </a:rPr>
              <a:t>(</a:t>
            </a:r>
            <a:r>
              <a:rPr lang="en-US" altLang="zh-CN" dirty="0">
                <a:solidFill>
                  <a:srgbClr val="2A00FF"/>
                </a:solidFill>
                <a:latin typeface="Consolas"/>
                <a:ea typeface="宋体"/>
                <a:cs typeface="Times New Roman"/>
              </a:rPr>
              <a:t>"</a:t>
            </a:r>
            <a:r>
              <a:rPr lang="zh-CN" altLang="zh-CN" dirty="0">
                <a:solidFill>
                  <a:srgbClr val="2A00FF"/>
                </a:solidFill>
                <a:latin typeface="Consolas"/>
                <a:ea typeface="宋体"/>
                <a:cs typeface="Consolas"/>
              </a:rPr>
              <a:t>当前对象：</a:t>
            </a:r>
            <a:r>
              <a:rPr lang="en-US" altLang="zh-CN" dirty="0">
                <a:solidFill>
                  <a:srgbClr val="2A00FF"/>
                </a:solidFill>
                <a:latin typeface="Consolas"/>
                <a:ea typeface="宋体"/>
                <a:cs typeface="Times New Roman"/>
              </a:rPr>
              <a:t>"</a:t>
            </a:r>
            <a:r>
              <a:rPr lang="en-US" altLang="zh-CN" dirty="0">
                <a:solidFill>
                  <a:srgbClr val="000000"/>
                </a:solidFill>
                <a:latin typeface="Consolas"/>
                <a:ea typeface="宋体"/>
                <a:cs typeface="Times New Roman"/>
              </a:rPr>
              <a:t> + </a:t>
            </a:r>
            <a:r>
              <a:rPr lang="en-US" altLang="zh-CN" b="1" dirty="0">
                <a:solidFill>
                  <a:srgbClr val="7F0055"/>
                </a:solidFill>
                <a:latin typeface="Consolas"/>
                <a:ea typeface="宋体"/>
                <a:cs typeface="Times New Roman"/>
              </a:rPr>
              <a:t>this</a:t>
            </a:r>
            <a:r>
              <a:rPr lang="en-US" altLang="zh-CN" dirty="0">
                <a:solidFill>
                  <a:srgbClr val="000000"/>
                </a:solidFill>
                <a:latin typeface="Consolas"/>
                <a:ea typeface="宋体"/>
                <a:cs typeface="Times New Roman"/>
              </a:rPr>
              <a:t>);</a:t>
            </a:r>
            <a:endParaRPr lang="zh-CN" altLang="zh-CN"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a:t>
            </a:r>
            <a:endParaRPr lang="zh-CN" altLang="zh-CN" kern="100" dirty="0">
              <a:latin typeface="Calibri"/>
              <a:ea typeface="宋体"/>
              <a:cs typeface="Times New Roman"/>
            </a:endParaRPr>
          </a:p>
          <a:p>
            <a:pPr marL="400050" lvl="1" indent="0">
              <a:spcAft>
                <a:spcPts val="0"/>
              </a:spcAft>
              <a:buNone/>
            </a:pP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class</a:t>
            </a:r>
            <a:r>
              <a:rPr lang="en-US" altLang="zh-CN" dirty="0">
                <a:solidFill>
                  <a:srgbClr val="000000"/>
                </a:solidFill>
                <a:latin typeface="Consolas"/>
                <a:ea typeface="宋体"/>
                <a:cs typeface="Times New Roman"/>
              </a:rPr>
              <a:t> ThisDemo04 {</a:t>
            </a:r>
            <a:endParaRPr lang="zh-CN" altLang="zh-CN"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static</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void</a:t>
            </a:r>
            <a:r>
              <a:rPr lang="en-US" altLang="zh-CN" dirty="0">
                <a:solidFill>
                  <a:srgbClr val="000000"/>
                </a:solidFill>
                <a:latin typeface="Consolas"/>
                <a:ea typeface="宋体"/>
                <a:cs typeface="Times New Roman"/>
              </a:rPr>
              <a:t> main(String </a:t>
            </a:r>
            <a:r>
              <a:rPr lang="en-US" altLang="zh-CN" dirty="0" err="1">
                <a:solidFill>
                  <a:srgbClr val="000000"/>
                </a:solidFill>
                <a:latin typeface="Consolas"/>
                <a:ea typeface="宋体"/>
                <a:cs typeface="Times New Roman"/>
              </a:rPr>
              <a:t>args</a:t>
            </a:r>
            <a:r>
              <a:rPr lang="en-US" altLang="zh-CN"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Person p1 = </a:t>
            </a:r>
            <a:r>
              <a:rPr lang="en-US" altLang="zh-CN" b="1" dirty="0">
                <a:solidFill>
                  <a:srgbClr val="7F0055"/>
                </a:solidFill>
                <a:latin typeface="Consolas"/>
                <a:ea typeface="宋体"/>
                <a:cs typeface="Times New Roman"/>
              </a:rPr>
              <a:t>new</a:t>
            </a:r>
            <a:r>
              <a:rPr lang="en-US" altLang="zh-CN" dirty="0">
                <a:solidFill>
                  <a:srgbClr val="000000"/>
                </a:solidFill>
                <a:latin typeface="Consolas"/>
                <a:ea typeface="宋体"/>
                <a:cs typeface="Times New Roman"/>
              </a:rPr>
              <a:t> Person();</a:t>
            </a:r>
            <a:endParaRPr lang="zh-CN" altLang="zh-CN"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r>
              <a:rPr lang="en-US" altLang="zh-CN" dirty="0" err="1">
                <a:solidFill>
                  <a:srgbClr val="000000"/>
                </a:solidFill>
                <a:latin typeface="Consolas"/>
                <a:ea typeface="宋体"/>
                <a:cs typeface="Times New Roman"/>
              </a:rPr>
              <a:t>System.</a:t>
            </a:r>
            <a:r>
              <a:rPr lang="en-US" altLang="zh-CN" i="1" dirty="0" err="1">
                <a:solidFill>
                  <a:srgbClr val="0000C0"/>
                </a:solidFill>
                <a:latin typeface="Consolas"/>
                <a:ea typeface="宋体"/>
                <a:cs typeface="Times New Roman"/>
              </a:rPr>
              <a:t>out</a:t>
            </a:r>
            <a:r>
              <a:rPr lang="en-US" altLang="zh-CN" dirty="0" err="1">
                <a:solidFill>
                  <a:srgbClr val="000000"/>
                </a:solidFill>
                <a:latin typeface="Consolas"/>
                <a:ea typeface="宋体"/>
                <a:cs typeface="Times New Roman"/>
              </a:rPr>
              <a:t>.println</a:t>
            </a:r>
            <a:r>
              <a:rPr lang="en-US" altLang="zh-CN" dirty="0">
                <a:solidFill>
                  <a:srgbClr val="000000"/>
                </a:solidFill>
                <a:latin typeface="Consolas"/>
                <a:ea typeface="宋体"/>
                <a:cs typeface="Times New Roman"/>
              </a:rPr>
              <a:t>(</a:t>
            </a:r>
            <a:r>
              <a:rPr lang="en-US" altLang="zh-CN" dirty="0">
                <a:solidFill>
                  <a:srgbClr val="2A00FF"/>
                </a:solidFill>
                <a:latin typeface="Consolas"/>
                <a:ea typeface="宋体"/>
                <a:cs typeface="Times New Roman"/>
              </a:rPr>
              <a:t>"p1</a:t>
            </a:r>
            <a:r>
              <a:rPr lang="zh-CN" altLang="zh-CN" dirty="0">
                <a:solidFill>
                  <a:srgbClr val="2A00FF"/>
                </a:solidFill>
                <a:latin typeface="Consolas"/>
                <a:ea typeface="宋体"/>
                <a:cs typeface="Consolas"/>
              </a:rPr>
              <a:t>对象：</a:t>
            </a:r>
            <a:r>
              <a:rPr lang="en-US" altLang="zh-CN" dirty="0">
                <a:solidFill>
                  <a:srgbClr val="2A00FF"/>
                </a:solidFill>
                <a:latin typeface="Consolas"/>
                <a:ea typeface="宋体"/>
                <a:cs typeface="Times New Roman"/>
              </a:rPr>
              <a:t>"</a:t>
            </a:r>
            <a:r>
              <a:rPr lang="en-US" altLang="zh-CN" dirty="0">
                <a:solidFill>
                  <a:srgbClr val="000000"/>
                </a:solidFill>
                <a:latin typeface="Consolas"/>
                <a:ea typeface="宋体"/>
                <a:cs typeface="Times New Roman"/>
              </a:rPr>
              <a:t> + p1);</a:t>
            </a:r>
            <a:endParaRPr lang="zh-CN" altLang="zh-CN"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p1.fun();</a:t>
            </a:r>
            <a:endParaRPr lang="zh-CN" altLang="zh-CN" kern="100" dirty="0">
              <a:latin typeface="Calibri"/>
              <a:ea typeface="宋体"/>
              <a:cs typeface="Times New Roman"/>
            </a:endParaRPr>
          </a:p>
          <a:p>
            <a:pPr marL="400050" lvl="1" indent="0">
              <a:spcAft>
                <a:spcPts val="0"/>
              </a:spcAft>
              <a:buNone/>
            </a:pPr>
            <a:r>
              <a:rPr lang="en-US" altLang="zh-CN"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00050" lvl="1" indent="0">
              <a:buNone/>
            </a:pPr>
            <a:r>
              <a:rPr lang="en-US" altLang="zh-CN" dirty="0">
                <a:solidFill>
                  <a:srgbClr val="000000"/>
                </a:solidFill>
                <a:latin typeface="Consolas"/>
                <a:ea typeface="宋体"/>
              </a:rPr>
              <a:t>}</a:t>
            </a:r>
            <a:endParaRPr lang="zh-CN" altLang="en-US" dirty="0">
              <a:solidFill>
                <a:srgbClr val="000000"/>
              </a:solidFill>
              <a:latin typeface="Consolas"/>
              <a:ea typeface="宋体"/>
              <a:cs typeface="Times New Roman"/>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52</a:t>
            </a:fld>
            <a:endParaRPr lang="en-US" altLang="zh-CN"/>
          </a:p>
        </p:txBody>
      </p:sp>
      <p:pic>
        <p:nvPicPr>
          <p:cNvPr id="5" name="图片 4">
            <a:extLst>
              <a:ext uri="{FF2B5EF4-FFF2-40B4-BE49-F238E27FC236}">
                <a16:creationId xmlns:a16="http://schemas.microsoft.com/office/drawing/2014/main" id="{7A461243-C4BA-4B50-AEC9-6867E1E99145}"/>
              </a:ext>
            </a:extLst>
          </p:cNvPr>
          <p:cNvPicPr>
            <a:picLocks noChangeAspect="1"/>
          </p:cNvPicPr>
          <p:nvPr/>
        </p:nvPicPr>
        <p:blipFill>
          <a:blip r:embed="rId2"/>
          <a:stretch>
            <a:fillRect/>
          </a:stretch>
        </p:blipFill>
        <p:spPr>
          <a:xfrm>
            <a:off x="3923928" y="5681750"/>
            <a:ext cx="3190875" cy="971550"/>
          </a:xfrm>
          <a:prstGeom prst="rect">
            <a:avLst/>
          </a:prstGeom>
        </p:spPr>
      </p:pic>
    </p:spTree>
    <p:extLst>
      <p:ext uri="{BB962C8B-B14F-4D97-AF65-F5344CB8AC3E}">
        <p14:creationId xmlns:p14="http://schemas.microsoft.com/office/powerpoint/2010/main" val="3526612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randombar(horizontal)">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封装性</a:t>
            </a:r>
          </a:p>
        </p:txBody>
      </p:sp>
      <p:sp>
        <p:nvSpPr>
          <p:cNvPr id="3" name="内容占位符 2"/>
          <p:cNvSpPr>
            <a:spLocks noGrp="1"/>
          </p:cNvSpPr>
          <p:nvPr>
            <p:ph idx="1"/>
          </p:nvPr>
        </p:nvSpPr>
        <p:spPr>
          <a:xfrm>
            <a:off x="107504" y="1340768"/>
            <a:ext cx="9223176" cy="4648200"/>
          </a:xfrm>
        </p:spPr>
        <p:txBody>
          <a:bodyPr/>
          <a:lstStyle/>
          <a:p>
            <a:pPr marL="400050" lvl="1" indent="0">
              <a:buClr>
                <a:srgbClr val="3333CC"/>
              </a:buClr>
              <a:buNone/>
            </a:pPr>
            <a:r>
              <a:rPr lang="en-US" altLang="zh-CN" sz="2000" b="1" dirty="0">
                <a:solidFill>
                  <a:srgbClr val="7F0055"/>
                </a:solidFill>
                <a:latin typeface="Consolas"/>
              </a:rPr>
              <a:t>class</a:t>
            </a:r>
            <a:r>
              <a:rPr lang="en-US" altLang="zh-CN" sz="2000" b="1" dirty="0">
                <a:solidFill>
                  <a:srgbClr val="000000"/>
                </a:solidFill>
                <a:latin typeface="Consolas"/>
              </a:rPr>
              <a:t> Person { </a:t>
            </a:r>
            <a:endParaRPr lang="zh-CN" altLang="en-US" sz="2000" b="1" dirty="0">
              <a:solidFill>
                <a:srgbClr val="0000FF"/>
              </a:solidFill>
              <a:latin typeface="Consolas"/>
            </a:endParaRPr>
          </a:p>
          <a:p>
            <a:pPr marL="400050" lvl="1" indent="0">
              <a:buClr>
                <a:srgbClr val="3333CC"/>
              </a:buClr>
              <a:buNone/>
            </a:pPr>
            <a:r>
              <a:rPr lang="en-US" altLang="zh-CN" sz="2000" dirty="0">
                <a:solidFill>
                  <a:srgbClr val="000000"/>
                </a:solidFill>
                <a:latin typeface="Consolas"/>
              </a:rPr>
              <a:t>   String </a:t>
            </a:r>
            <a:r>
              <a:rPr lang="en-US" altLang="zh-CN" sz="2000" dirty="0">
                <a:solidFill>
                  <a:srgbClr val="0000C0"/>
                </a:solidFill>
                <a:latin typeface="Consolas"/>
              </a:rPr>
              <a:t>name</a:t>
            </a:r>
            <a:r>
              <a:rPr lang="en-US" altLang="zh-CN" sz="2000" dirty="0">
                <a:solidFill>
                  <a:srgbClr val="000000"/>
                </a:solidFill>
                <a:latin typeface="Consolas"/>
              </a:rPr>
              <a:t>; </a:t>
            </a:r>
            <a:r>
              <a:rPr lang="en-US" altLang="zh-CN" sz="2000" b="1" dirty="0">
                <a:solidFill>
                  <a:srgbClr val="008000"/>
                </a:solidFill>
                <a:latin typeface="Consolas"/>
              </a:rPr>
              <a:t>// </a:t>
            </a:r>
            <a:r>
              <a:rPr lang="zh-CN" altLang="en-US" sz="2000" b="1" dirty="0">
                <a:solidFill>
                  <a:srgbClr val="008000"/>
                </a:solidFill>
                <a:latin typeface="Consolas"/>
              </a:rPr>
              <a:t>设定为</a:t>
            </a:r>
            <a:r>
              <a:rPr lang="en-US" altLang="zh-CN" sz="2000" b="1" dirty="0">
                <a:solidFill>
                  <a:srgbClr val="008000"/>
                </a:solidFill>
                <a:latin typeface="Consolas"/>
              </a:rPr>
              <a:t>private</a:t>
            </a:r>
          </a:p>
          <a:p>
            <a:pPr marL="400050" lvl="1" indent="0">
              <a:buClr>
                <a:srgbClr val="3333CC"/>
              </a:buClr>
              <a:buNone/>
            </a:pPr>
            <a:r>
              <a:rPr lang="en-US" altLang="zh-CN" sz="2000" b="1" dirty="0">
                <a:solidFill>
                  <a:srgbClr val="7F0055"/>
                </a:solidFill>
                <a:latin typeface="Consolas"/>
              </a:rPr>
              <a:t>   int</a:t>
            </a:r>
            <a:r>
              <a:rPr lang="en-US" altLang="zh-CN" sz="2000" b="1" dirty="0">
                <a:solidFill>
                  <a:srgbClr val="000000"/>
                </a:solidFill>
                <a:latin typeface="Consolas"/>
              </a:rPr>
              <a:t> </a:t>
            </a:r>
            <a:r>
              <a:rPr lang="en-US" altLang="zh-CN" sz="2000" b="1" dirty="0">
                <a:solidFill>
                  <a:srgbClr val="0000C0"/>
                </a:solidFill>
                <a:latin typeface="Consolas"/>
              </a:rPr>
              <a:t>age</a:t>
            </a:r>
            <a:r>
              <a:rPr lang="en-US" altLang="zh-CN" sz="2000" b="1" dirty="0">
                <a:solidFill>
                  <a:srgbClr val="000000"/>
                </a:solidFill>
                <a:latin typeface="Consolas"/>
              </a:rPr>
              <a:t>; </a:t>
            </a:r>
            <a:r>
              <a:rPr lang="en-US" altLang="zh-CN" sz="2000" b="1" dirty="0">
                <a:solidFill>
                  <a:srgbClr val="008000"/>
                </a:solidFill>
                <a:latin typeface="Consolas"/>
              </a:rPr>
              <a:t>// </a:t>
            </a:r>
            <a:r>
              <a:rPr lang="zh-CN" altLang="en-US" sz="2000" b="1" dirty="0">
                <a:solidFill>
                  <a:srgbClr val="008000"/>
                </a:solidFill>
                <a:latin typeface="Consolas"/>
              </a:rPr>
              <a:t>表示一个人的年龄</a:t>
            </a:r>
            <a:endParaRPr lang="zh-CN" altLang="en-US" sz="2000" dirty="0">
              <a:solidFill>
                <a:srgbClr val="000000"/>
              </a:solidFill>
              <a:latin typeface="Consolas"/>
            </a:endParaRPr>
          </a:p>
          <a:p>
            <a:pPr marL="400050" lvl="1" indent="0">
              <a:buClr>
                <a:srgbClr val="3333CC"/>
              </a:buClr>
              <a:buNone/>
            </a:pPr>
            <a:r>
              <a:rPr lang="en-US" altLang="zh-CN" sz="2000" b="1" dirty="0">
                <a:solidFill>
                  <a:srgbClr val="7F0055"/>
                </a:solidFill>
                <a:latin typeface="Consolas"/>
              </a:rPr>
              <a:t>   public</a:t>
            </a:r>
            <a:r>
              <a:rPr lang="en-US" altLang="zh-CN" sz="2000" b="1" dirty="0">
                <a:solidFill>
                  <a:srgbClr val="000000"/>
                </a:solidFill>
                <a:latin typeface="Consolas"/>
              </a:rPr>
              <a:t> </a:t>
            </a:r>
            <a:r>
              <a:rPr lang="en-US" altLang="zh-CN" sz="2000" b="1" dirty="0">
                <a:solidFill>
                  <a:srgbClr val="7F0055"/>
                </a:solidFill>
                <a:latin typeface="Consolas"/>
              </a:rPr>
              <a:t>void</a:t>
            </a:r>
            <a:r>
              <a:rPr lang="en-US" altLang="zh-CN" sz="2000" b="1" dirty="0">
                <a:solidFill>
                  <a:srgbClr val="000000"/>
                </a:solidFill>
                <a:latin typeface="Consolas"/>
              </a:rPr>
              <a:t> tell() </a:t>
            </a:r>
            <a:r>
              <a:rPr lang="en-US" altLang="zh-CN" sz="2000" b="1" dirty="0">
                <a:solidFill>
                  <a:srgbClr val="0000FF"/>
                </a:solidFill>
                <a:latin typeface="Consolas"/>
              </a:rPr>
              <a:t>{</a:t>
            </a:r>
            <a:r>
              <a:rPr lang="en-US" altLang="zh-CN" sz="2000" b="1" dirty="0">
                <a:solidFill>
                  <a:srgbClr val="008000"/>
                </a:solidFill>
                <a:latin typeface="Consolas"/>
              </a:rPr>
              <a:t>// </a:t>
            </a:r>
            <a:r>
              <a:rPr lang="zh-CN" altLang="en-US" sz="2000" b="1" dirty="0">
                <a:solidFill>
                  <a:srgbClr val="008000"/>
                </a:solidFill>
                <a:latin typeface="Consolas"/>
              </a:rPr>
              <a:t>表示一个功能，说话</a:t>
            </a:r>
          </a:p>
          <a:p>
            <a:pPr marL="400050" lvl="1" indent="0">
              <a:buClr>
                <a:srgbClr val="3333CC"/>
              </a:buClr>
              <a:buNone/>
            </a:pPr>
            <a:r>
              <a:rPr lang="en-US" altLang="zh-CN" sz="2000" dirty="0">
                <a:solidFill>
                  <a:srgbClr val="000000"/>
                </a:solidFill>
                <a:latin typeface="Consolas"/>
              </a:rPr>
              <a:t>      </a:t>
            </a:r>
            <a:r>
              <a:rPr lang="en-US" altLang="zh-CN" sz="2000" dirty="0" err="1">
                <a:solidFill>
                  <a:srgbClr val="000000"/>
                </a:solidFill>
                <a:latin typeface="Consolas"/>
              </a:rPr>
              <a:t>System.</a:t>
            </a:r>
            <a:r>
              <a:rPr lang="en-US" altLang="zh-CN" sz="2000" i="1" dirty="0" err="1">
                <a:solidFill>
                  <a:srgbClr val="0000C0"/>
                </a:solidFill>
                <a:latin typeface="Consolas"/>
              </a:rPr>
              <a:t>out</a:t>
            </a:r>
            <a:r>
              <a:rPr lang="en-US" altLang="zh-CN" sz="2000" i="1" dirty="0" err="1">
                <a:solidFill>
                  <a:srgbClr val="000000"/>
                </a:solidFill>
                <a:latin typeface="Consolas"/>
              </a:rPr>
              <a:t>.println</a:t>
            </a:r>
            <a:r>
              <a:rPr lang="en-US" altLang="zh-CN" sz="2000" i="1" dirty="0">
                <a:solidFill>
                  <a:srgbClr val="000000"/>
                </a:solidFill>
                <a:latin typeface="Consolas"/>
              </a:rPr>
              <a:t>(</a:t>
            </a:r>
            <a:r>
              <a:rPr lang="en-US" altLang="zh-CN" sz="2000" i="1" dirty="0">
                <a:solidFill>
                  <a:srgbClr val="2A00FF"/>
                </a:solidFill>
                <a:latin typeface="Consolas"/>
              </a:rPr>
              <a:t>"</a:t>
            </a:r>
            <a:r>
              <a:rPr lang="zh-CN" altLang="en-US" sz="2000" i="1" dirty="0">
                <a:solidFill>
                  <a:srgbClr val="2A00FF"/>
                </a:solidFill>
                <a:latin typeface="Consolas"/>
              </a:rPr>
              <a:t>姓名：</a:t>
            </a:r>
            <a:r>
              <a:rPr lang="en-US" altLang="zh-CN" sz="2000" i="1" dirty="0">
                <a:solidFill>
                  <a:srgbClr val="2A00FF"/>
                </a:solidFill>
                <a:latin typeface="Consolas"/>
              </a:rPr>
              <a:t>"</a:t>
            </a:r>
            <a:r>
              <a:rPr lang="zh-CN" altLang="en-US" sz="2000" i="1" dirty="0">
                <a:solidFill>
                  <a:srgbClr val="000000"/>
                </a:solidFill>
                <a:latin typeface="Consolas"/>
              </a:rPr>
              <a:t> </a:t>
            </a:r>
            <a:r>
              <a:rPr lang="en-US" altLang="zh-CN" sz="2000" i="1" dirty="0">
                <a:solidFill>
                  <a:srgbClr val="000000"/>
                </a:solidFill>
                <a:latin typeface="Consolas"/>
              </a:rPr>
              <a:t>+ </a:t>
            </a:r>
            <a:r>
              <a:rPr lang="en-US" altLang="zh-CN" sz="2000" i="1" dirty="0">
                <a:solidFill>
                  <a:srgbClr val="0000C0"/>
                </a:solidFill>
                <a:latin typeface="Consolas"/>
              </a:rPr>
              <a:t>name</a:t>
            </a:r>
            <a:r>
              <a:rPr lang="en-US" altLang="zh-CN" sz="2000" i="1" dirty="0">
                <a:solidFill>
                  <a:srgbClr val="000000"/>
                </a:solidFill>
                <a:latin typeface="Consolas"/>
              </a:rPr>
              <a:t> + </a:t>
            </a:r>
            <a:r>
              <a:rPr lang="en-US" altLang="zh-CN" sz="2000" i="1" dirty="0">
                <a:solidFill>
                  <a:srgbClr val="2A00FF"/>
                </a:solidFill>
                <a:latin typeface="Consolas"/>
              </a:rPr>
              <a:t>"</a:t>
            </a:r>
            <a:r>
              <a:rPr lang="zh-CN" altLang="en-US" sz="2000" i="1" dirty="0">
                <a:solidFill>
                  <a:srgbClr val="2A00FF"/>
                </a:solidFill>
                <a:latin typeface="Consolas"/>
              </a:rPr>
              <a:t>，年龄：</a:t>
            </a:r>
            <a:r>
              <a:rPr lang="en-US" altLang="zh-CN" sz="2000" i="1" dirty="0">
                <a:solidFill>
                  <a:srgbClr val="2A00FF"/>
                </a:solidFill>
                <a:latin typeface="Consolas"/>
              </a:rPr>
              <a:t>"</a:t>
            </a:r>
            <a:r>
              <a:rPr lang="zh-CN" altLang="en-US" sz="2000" i="1" dirty="0">
                <a:solidFill>
                  <a:srgbClr val="000000"/>
                </a:solidFill>
                <a:latin typeface="Consolas"/>
              </a:rPr>
              <a:t> </a:t>
            </a:r>
            <a:r>
              <a:rPr lang="en-US" altLang="zh-CN" sz="2000" i="1" dirty="0">
                <a:solidFill>
                  <a:srgbClr val="000000"/>
                </a:solidFill>
                <a:latin typeface="Consolas"/>
              </a:rPr>
              <a:t>+ </a:t>
            </a:r>
            <a:r>
              <a:rPr lang="en-US" altLang="zh-CN" sz="2000" i="1" dirty="0">
                <a:solidFill>
                  <a:srgbClr val="0000C0"/>
                </a:solidFill>
                <a:latin typeface="Consolas"/>
              </a:rPr>
              <a:t>age</a:t>
            </a:r>
            <a:r>
              <a:rPr lang="en-US" altLang="zh-CN" sz="2000" i="1" dirty="0">
                <a:solidFill>
                  <a:srgbClr val="000000"/>
                </a:solidFill>
                <a:latin typeface="Consolas"/>
              </a:rPr>
              <a:t>);</a:t>
            </a:r>
          </a:p>
          <a:p>
            <a:pPr marL="400050" lvl="1" indent="0">
              <a:buClr>
                <a:srgbClr val="3333CC"/>
              </a:buClr>
              <a:buNone/>
            </a:pPr>
            <a:r>
              <a:rPr lang="en-US" altLang="zh-CN" sz="2000" dirty="0">
                <a:solidFill>
                  <a:srgbClr val="000000"/>
                </a:solidFill>
                <a:latin typeface="Consolas"/>
              </a:rPr>
              <a:t>   }</a:t>
            </a:r>
          </a:p>
          <a:p>
            <a:pPr marL="400050" lvl="1" indent="0">
              <a:buClr>
                <a:srgbClr val="3333CC"/>
              </a:buClr>
              <a:buNone/>
            </a:pPr>
            <a:r>
              <a:rPr lang="en-US" altLang="zh-CN" sz="2000" dirty="0">
                <a:solidFill>
                  <a:srgbClr val="000000"/>
                </a:solidFill>
                <a:latin typeface="Consolas"/>
              </a:rPr>
              <a:t>}</a:t>
            </a:r>
          </a:p>
          <a:p>
            <a:pPr marL="400050" lvl="1" indent="0">
              <a:spcAft>
                <a:spcPts val="0"/>
              </a:spcAft>
              <a:buClr>
                <a:srgbClr val="3333CC"/>
              </a:buClr>
              <a:buNone/>
            </a:pP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class</a:t>
            </a:r>
            <a:r>
              <a:rPr lang="en-US" altLang="zh-CN" sz="2000" dirty="0">
                <a:solidFill>
                  <a:srgbClr val="000000"/>
                </a:solidFill>
                <a:latin typeface="Consolas"/>
                <a:ea typeface="宋体"/>
                <a:cs typeface="Times New Roman"/>
              </a:rPr>
              <a:t> EncDemo01 {</a:t>
            </a:r>
            <a:endParaRPr lang="zh-CN" altLang="zh-CN" sz="20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static</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void</a:t>
            </a:r>
            <a:r>
              <a:rPr lang="en-US" altLang="zh-CN" sz="2000" dirty="0">
                <a:solidFill>
                  <a:srgbClr val="000000"/>
                </a:solidFill>
                <a:latin typeface="Consolas"/>
                <a:ea typeface="宋体"/>
                <a:cs typeface="Times New Roman"/>
              </a:rPr>
              <a:t> main(String </a:t>
            </a:r>
            <a:r>
              <a:rPr lang="en-US" altLang="zh-CN" sz="2000" dirty="0" err="1">
                <a:solidFill>
                  <a:srgbClr val="000000"/>
                </a:solidFill>
                <a:latin typeface="Consolas"/>
                <a:ea typeface="宋体"/>
                <a:cs typeface="Times New Roman"/>
              </a:rPr>
              <a:t>args</a:t>
            </a:r>
            <a:r>
              <a:rPr lang="en-US" altLang="zh-CN" sz="2000" dirty="0">
                <a:solidFill>
                  <a:srgbClr val="000000"/>
                </a:solidFill>
                <a:latin typeface="Consolas"/>
                <a:ea typeface="宋体"/>
                <a:cs typeface="Times New Roman"/>
              </a:rPr>
              <a:t>[]) {</a:t>
            </a:r>
            <a:endParaRPr lang="zh-CN" altLang="zh-CN" sz="20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000" dirty="0">
                <a:solidFill>
                  <a:srgbClr val="000000"/>
                </a:solidFill>
                <a:latin typeface="Consolas"/>
                <a:ea typeface="宋体"/>
                <a:cs typeface="Times New Roman"/>
              </a:rPr>
              <a:t>		Person per = </a:t>
            </a:r>
            <a:r>
              <a:rPr lang="en-US" altLang="zh-CN" sz="2000" b="1" dirty="0">
                <a:solidFill>
                  <a:srgbClr val="7F0055"/>
                </a:solidFill>
                <a:latin typeface="Consolas"/>
                <a:ea typeface="宋体"/>
                <a:cs typeface="Times New Roman"/>
              </a:rPr>
              <a:t>new</a:t>
            </a:r>
            <a:r>
              <a:rPr lang="en-US" altLang="zh-CN" sz="2000" dirty="0">
                <a:solidFill>
                  <a:srgbClr val="000000"/>
                </a:solidFill>
                <a:latin typeface="Consolas"/>
                <a:ea typeface="宋体"/>
                <a:cs typeface="Times New Roman"/>
              </a:rPr>
              <a:t> Person();</a:t>
            </a:r>
            <a:endParaRPr lang="zh-CN" altLang="zh-CN" sz="20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000" dirty="0">
                <a:solidFill>
                  <a:srgbClr val="000000"/>
                </a:solidFill>
                <a:latin typeface="Consolas"/>
                <a:ea typeface="宋体"/>
                <a:cs typeface="Times New Roman"/>
              </a:rPr>
              <a:t>		per.</a:t>
            </a:r>
            <a:r>
              <a:rPr lang="en-US" altLang="zh-CN" sz="2000" dirty="0">
                <a:solidFill>
                  <a:srgbClr val="0000C0"/>
                </a:solidFill>
                <a:latin typeface="Consolas"/>
                <a:ea typeface="宋体"/>
                <a:cs typeface="Times New Roman"/>
              </a:rPr>
              <a:t>name</a:t>
            </a:r>
            <a:r>
              <a:rPr lang="en-US" altLang="zh-CN" sz="2000" dirty="0">
                <a:solidFill>
                  <a:srgbClr val="000000"/>
                </a:solidFill>
                <a:latin typeface="Consolas"/>
                <a:ea typeface="宋体"/>
                <a:cs typeface="Times New Roman"/>
              </a:rPr>
              <a:t> = </a:t>
            </a:r>
            <a:r>
              <a:rPr lang="en-US" altLang="zh-CN" sz="2000" dirty="0">
                <a:solidFill>
                  <a:srgbClr val="2A00FF"/>
                </a:solidFill>
                <a:latin typeface="Consolas"/>
                <a:ea typeface="宋体"/>
                <a:cs typeface="Times New Roman"/>
              </a:rPr>
              <a:t>"</a:t>
            </a:r>
            <a:r>
              <a:rPr lang="zh-CN" altLang="zh-CN" sz="2000" dirty="0">
                <a:solidFill>
                  <a:srgbClr val="2A00FF"/>
                </a:solidFill>
                <a:latin typeface="Consolas"/>
                <a:ea typeface="宋体"/>
                <a:cs typeface="Consolas"/>
              </a:rPr>
              <a:t>张三</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a:t>
            </a:r>
            <a:endParaRPr lang="zh-CN" altLang="zh-CN" sz="20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per.</a:t>
            </a:r>
            <a:r>
              <a:rPr lang="en-US" altLang="zh-CN" sz="2000" dirty="0" err="1">
                <a:solidFill>
                  <a:srgbClr val="0000C0"/>
                </a:solidFill>
                <a:latin typeface="Consolas"/>
                <a:ea typeface="宋体"/>
                <a:cs typeface="Times New Roman"/>
              </a:rPr>
              <a:t>age</a:t>
            </a:r>
            <a:r>
              <a:rPr lang="en-US" altLang="zh-CN" sz="2000" dirty="0">
                <a:solidFill>
                  <a:srgbClr val="000000"/>
                </a:solidFill>
                <a:latin typeface="Consolas"/>
                <a:ea typeface="宋体"/>
                <a:cs typeface="Times New Roman"/>
              </a:rPr>
              <a:t> = -30; </a:t>
            </a:r>
          </a:p>
          <a:p>
            <a:pPr marL="400050" lvl="1" indent="0">
              <a:spcAft>
                <a:spcPts val="0"/>
              </a:spcAft>
              <a:buClr>
                <a:srgbClr val="3333CC"/>
              </a:buClr>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per.tell</a:t>
            </a:r>
            <a:r>
              <a:rPr lang="en-US" altLang="zh-CN" sz="2000" dirty="0">
                <a:solidFill>
                  <a:srgbClr val="000000"/>
                </a:solidFill>
                <a:latin typeface="Consolas"/>
                <a:ea typeface="宋体"/>
                <a:cs typeface="Times New Roman"/>
              </a:rPr>
              <a:t>();</a:t>
            </a:r>
            <a:endParaRPr lang="zh-CN" altLang="zh-CN" sz="2000" kern="100" dirty="0">
              <a:solidFill>
                <a:srgbClr val="000000"/>
              </a:solidFill>
              <a:latin typeface="Calibri"/>
              <a:ea typeface="宋体"/>
              <a:cs typeface="Times New Roman"/>
            </a:endParaRPr>
          </a:p>
          <a:p>
            <a:pPr marL="400050" lvl="1" indent="0">
              <a:spcAft>
                <a:spcPts val="0"/>
              </a:spcAft>
              <a:buClr>
                <a:srgbClr val="3333CC"/>
              </a:buClr>
              <a:buNone/>
            </a:pPr>
            <a:r>
              <a:rPr lang="en-US" altLang="zh-CN" sz="2000" dirty="0">
                <a:solidFill>
                  <a:srgbClr val="000000"/>
                </a:solidFill>
                <a:latin typeface="Consolas"/>
                <a:ea typeface="宋体"/>
                <a:cs typeface="Times New Roman"/>
              </a:rPr>
              <a:t>	}</a:t>
            </a:r>
            <a:endParaRPr lang="zh-CN" altLang="zh-CN" sz="2000" kern="100" dirty="0">
              <a:solidFill>
                <a:srgbClr val="000000"/>
              </a:solidFill>
              <a:latin typeface="Calibri"/>
              <a:ea typeface="宋体"/>
              <a:cs typeface="Times New Roman"/>
            </a:endParaRPr>
          </a:p>
          <a:p>
            <a:pPr marL="400050" lvl="1" indent="0">
              <a:buClr>
                <a:srgbClr val="3333CC"/>
              </a:buClr>
              <a:buNone/>
            </a:pPr>
            <a:r>
              <a:rPr lang="en-US" altLang="zh-CN" sz="2000" dirty="0">
                <a:solidFill>
                  <a:srgbClr val="000000"/>
                </a:solidFill>
                <a:latin typeface="Consolas"/>
                <a:ea typeface="宋体"/>
              </a:rPr>
              <a:t>}</a:t>
            </a:r>
            <a:endParaRPr lang="en-US" altLang="zh-CN" sz="2000" dirty="0">
              <a:solidFill>
                <a:srgbClr val="000000"/>
              </a:solidFill>
              <a:latin typeface="Consolas"/>
            </a:endParaRPr>
          </a:p>
          <a:p>
            <a:endParaRPr lang="zh-CN" altLang="en-US" sz="24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53</a:t>
            </a:fld>
            <a:endParaRPr lang="en-US" altLang="zh-CN"/>
          </a:p>
        </p:txBody>
      </p:sp>
    </p:spTree>
    <p:extLst>
      <p:ext uri="{BB962C8B-B14F-4D97-AF65-F5344CB8AC3E}">
        <p14:creationId xmlns:p14="http://schemas.microsoft.com/office/powerpoint/2010/main" val="2284405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3" dur="500"/>
                                        <p:tgtEl>
                                          <p:spTgt spid="3">
                                            <p:txEl>
                                              <p:pRg st="8" end="8"/>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6" dur="500"/>
                                        <p:tgtEl>
                                          <p:spTgt spid="3">
                                            <p:txEl>
                                              <p:pRg st="9" end="9"/>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9" dur="500"/>
                                        <p:tgtEl>
                                          <p:spTgt spid="3">
                                            <p:txEl>
                                              <p:pRg st="13" end="13"/>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42" dur="500"/>
                                        <p:tgtEl>
                                          <p:spTgt spid="3">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封装性</a:t>
            </a:r>
          </a:p>
        </p:txBody>
      </p:sp>
      <p:sp>
        <p:nvSpPr>
          <p:cNvPr id="3" name="内容占位符 2"/>
          <p:cNvSpPr>
            <a:spLocks noGrp="1"/>
          </p:cNvSpPr>
          <p:nvPr>
            <p:ph idx="1"/>
          </p:nvPr>
        </p:nvSpPr>
        <p:spPr/>
        <p:txBody>
          <a:bodyPr/>
          <a:lstStyle/>
          <a:p>
            <a:r>
              <a:rPr lang="zh-CN" altLang="en-US" sz="3600" dirty="0"/>
              <a:t>将年龄设置成</a:t>
            </a:r>
            <a:r>
              <a:rPr lang="en-US" altLang="zh-CN" sz="3600" dirty="0"/>
              <a:t>-30</a:t>
            </a:r>
            <a:r>
              <a:rPr lang="zh-CN" altLang="en-US" sz="3600" dirty="0"/>
              <a:t>岁，语法没有错，但是从实际来看是错误的。</a:t>
            </a:r>
            <a:endParaRPr lang="en-US" altLang="zh-CN" sz="3600" dirty="0"/>
          </a:p>
          <a:p>
            <a:r>
              <a:rPr lang="zh-CN" altLang="en-US" sz="3600" dirty="0"/>
              <a:t>因此类中的属性的访问需要严格限制。</a:t>
            </a:r>
            <a:endParaRPr lang="en-US" altLang="zh-CN" sz="3600" dirty="0"/>
          </a:p>
          <a:p>
            <a:pPr lvl="1"/>
            <a:r>
              <a:rPr lang="zh-CN" altLang="en-US" sz="3200" dirty="0"/>
              <a:t>使用</a:t>
            </a:r>
            <a:r>
              <a:rPr lang="en-US" altLang="zh-CN" sz="3200" dirty="0">
                <a:solidFill>
                  <a:srgbClr val="0000FF"/>
                </a:solidFill>
              </a:rPr>
              <a:t>private</a:t>
            </a:r>
            <a:r>
              <a:rPr lang="zh-CN" altLang="en-US" sz="3200" dirty="0"/>
              <a:t>关键字声明的属性或方法只有本类可以访问。</a:t>
            </a:r>
            <a:endParaRPr lang="en-US" altLang="zh-CN" sz="3200" dirty="0"/>
          </a:p>
          <a:p>
            <a:pPr lvl="1"/>
            <a:r>
              <a:rPr lang="zh-CN" altLang="en-US" sz="3200" dirty="0"/>
              <a:t>封装性：类内部的定义对外部不可见</a:t>
            </a:r>
            <a:endParaRPr lang="en-US" altLang="zh-CN"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54</a:t>
            </a:fld>
            <a:endParaRPr lang="en-US" altLang="zh-CN"/>
          </a:p>
        </p:txBody>
      </p:sp>
    </p:spTree>
    <p:extLst>
      <p:ext uri="{BB962C8B-B14F-4D97-AF65-F5344CB8AC3E}">
        <p14:creationId xmlns:p14="http://schemas.microsoft.com/office/powerpoint/2010/main" val="3194789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xit" presetSubtype="10" fill="hold" nodeType="withEffect">
                                  <p:stCondLst>
                                    <p:cond delay="0"/>
                                  </p:stCondLst>
                                  <p:childTnLst>
                                    <p:animEffect transition="out" filter="randombar(horizontal)">
                                      <p:cBhvr>
                                        <p:cTn id="27" dur="500"/>
                                        <p:tgtEl>
                                          <p:spTgt spid="3">
                                            <p:txEl>
                                              <p:pRg st="1" end="1"/>
                                            </p:txEl>
                                          </p:spTgt>
                                        </p:tgtEl>
                                      </p:cBhvr>
                                    </p:animEffect>
                                    <p:set>
                                      <p:cBhvr>
                                        <p:cTn id="28"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封装性</a:t>
            </a:r>
          </a:p>
        </p:txBody>
      </p:sp>
      <p:sp>
        <p:nvSpPr>
          <p:cNvPr id="3" name="内容占位符 2"/>
          <p:cNvSpPr>
            <a:spLocks noGrp="1"/>
          </p:cNvSpPr>
          <p:nvPr>
            <p:ph idx="1"/>
          </p:nvPr>
        </p:nvSpPr>
        <p:spPr>
          <a:xfrm>
            <a:off x="179512" y="1988840"/>
            <a:ext cx="8568390" cy="2880320"/>
          </a:xfrm>
        </p:spPr>
        <p:txBody>
          <a:bodyPr/>
          <a:lstStyle/>
          <a:p>
            <a:pPr marL="400050" lvl="1" indent="0">
              <a:buNone/>
            </a:pPr>
            <a:r>
              <a:rPr lang="en-US" altLang="zh-CN" sz="2800" b="1" dirty="0">
                <a:solidFill>
                  <a:srgbClr val="7F0055"/>
                </a:solidFill>
                <a:latin typeface="Consolas"/>
              </a:rPr>
              <a:t>class</a:t>
            </a:r>
            <a:r>
              <a:rPr lang="en-US" altLang="zh-CN" sz="2800" b="1" dirty="0">
                <a:solidFill>
                  <a:srgbClr val="000000"/>
                </a:solidFill>
                <a:latin typeface="Consolas"/>
              </a:rPr>
              <a:t> Person { </a:t>
            </a:r>
            <a:r>
              <a:rPr lang="en-US" altLang="zh-CN" sz="2800" b="1" dirty="0">
                <a:solidFill>
                  <a:srgbClr val="0000FF"/>
                </a:solidFill>
                <a:latin typeface="Consolas"/>
              </a:rPr>
              <a:t>// </a:t>
            </a:r>
            <a:r>
              <a:rPr lang="zh-CN" altLang="en-US" sz="2800" b="1" dirty="0">
                <a:solidFill>
                  <a:srgbClr val="0000FF"/>
                </a:solidFill>
                <a:latin typeface="Consolas"/>
              </a:rPr>
              <a:t>修改属性修饰符</a:t>
            </a:r>
          </a:p>
          <a:p>
            <a:pPr marL="400050" lvl="1" indent="0">
              <a:buNone/>
            </a:pPr>
            <a:r>
              <a:rPr lang="en-US" altLang="zh-CN" sz="2800" dirty="0">
                <a:solidFill>
                  <a:srgbClr val="000000"/>
                </a:solidFill>
                <a:latin typeface="Consolas"/>
              </a:rPr>
              <a:t>   </a:t>
            </a:r>
            <a:r>
              <a:rPr lang="en-US" altLang="zh-CN" sz="2800" dirty="0">
                <a:solidFill>
                  <a:srgbClr val="0000FF"/>
                </a:solidFill>
                <a:latin typeface="Consolas"/>
              </a:rPr>
              <a:t>private</a:t>
            </a:r>
            <a:r>
              <a:rPr lang="en-US" altLang="zh-CN" sz="2800" dirty="0">
                <a:solidFill>
                  <a:srgbClr val="000000"/>
                </a:solidFill>
                <a:latin typeface="Consolas"/>
              </a:rPr>
              <a:t> String </a:t>
            </a:r>
            <a:r>
              <a:rPr lang="en-US" altLang="zh-CN" sz="2800" dirty="0">
                <a:solidFill>
                  <a:srgbClr val="0000C0"/>
                </a:solidFill>
                <a:latin typeface="Consolas"/>
              </a:rPr>
              <a:t>name</a:t>
            </a:r>
            <a:r>
              <a:rPr lang="en-US" altLang="zh-CN" sz="2800" dirty="0">
                <a:solidFill>
                  <a:srgbClr val="000000"/>
                </a:solidFill>
                <a:latin typeface="Consolas"/>
              </a:rPr>
              <a:t>; </a:t>
            </a:r>
            <a:r>
              <a:rPr lang="en-US" altLang="zh-CN" sz="2800" b="1" dirty="0">
                <a:solidFill>
                  <a:srgbClr val="008000"/>
                </a:solidFill>
                <a:latin typeface="Consolas"/>
              </a:rPr>
              <a:t>// </a:t>
            </a:r>
            <a:r>
              <a:rPr lang="zh-CN" altLang="en-US" sz="2800" b="1" dirty="0">
                <a:solidFill>
                  <a:srgbClr val="008000"/>
                </a:solidFill>
                <a:latin typeface="Consolas"/>
              </a:rPr>
              <a:t>设定为</a:t>
            </a:r>
            <a:r>
              <a:rPr lang="en-US" altLang="zh-CN" sz="2800" b="1" dirty="0">
                <a:solidFill>
                  <a:srgbClr val="008000"/>
                </a:solidFill>
                <a:latin typeface="Consolas"/>
              </a:rPr>
              <a:t>private</a:t>
            </a:r>
          </a:p>
          <a:p>
            <a:pPr marL="400050" lvl="1" indent="0">
              <a:buNone/>
            </a:pPr>
            <a:r>
              <a:rPr lang="en-US" altLang="zh-CN" sz="2800" b="1" dirty="0">
                <a:solidFill>
                  <a:srgbClr val="7F0055"/>
                </a:solidFill>
                <a:latin typeface="Consolas"/>
              </a:rPr>
              <a:t>   </a:t>
            </a:r>
            <a:r>
              <a:rPr lang="en-US" altLang="zh-CN" sz="2800" dirty="0">
                <a:solidFill>
                  <a:srgbClr val="0000FF"/>
                </a:solidFill>
                <a:latin typeface="Consolas"/>
              </a:rPr>
              <a:t>private</a:t>
            </a:r>
            <a:r>
              <a:rPr lang="en-US" altLang="zh-CN" sz="2800" dirty="0">
                <a:solidFill>
                  <a:srgbClr val="000000"/>
                </a:solidFill>
                <a:latin typeface="Consolas"/>
              </a:rPr>
              <a:t> </a:t>
            </a:r>
            <a:r>
              <a:rPr lang="en-US" altLang="zh-CN" sz="2800" b="1" dirty="0">
                <a:solidFill>
                  <a:srgbClr val="7F0055"/>
                </a:solidFill>
                <a:latin typeface="Consolas"/>
              </a:rPr>
              <a:t>int</a:t>
            </a:r>
            <a:r>
              <a:rPr lang="en-US" altLang="zh-CN" sz="2800" b="1" dirty="0">
                <a:solidFill>
                  <a:srgbClr val="000000"/>
                </a:solidFill>
                <a:latin typeface="Consolas"/>
              </a:rPr>
              <a:t> </a:t>
            </a:r>
            <a:r>
              <a:rPr lang="en-US" altLang="zh-CN" sz="2800" b="1" dirty="0">
                <a:solidFill>
                  <a:srgbClr val="0000C0"/>
                </a:solidFill>
                <a:latin typeface="Consolas"/>
              </a:rPr>
              <a:t>age</a:t>
            </a:r>
            <a:r>
              <a:rPr lang="en-US" altLang="zh-CN" sz="2800" b="1" dirty="0">
                <a:solidFill>
                  <a:srgbClr val="000000"/>
                </a:solidFill>
                <a:latin typeface="Consolas"/>
              </a:rPr>
              <a:t>; </a:t>
            </a:r>
            <a:r>
              <a:rPr lang="en-US" altLang="zh-CN" sz="2800" b="1" dirty="0">
                <a:solidFill>
                  <a:srgbClr val="008000"/>
                </a:solidFill>
                <a:latin typeface="Consolas"/>
              </a:rPr>
              <a:t>// </a:t>
            </a:r>
            <a:r>
              <a:rPr lang="zh-CN" altLang="en-US" sz="2800" b="1" dirty="0">
                <a:solidFill>
                  <a:srgbClr val="008000"/>
                </a:solidFill>
                <a:latin typeface="Consolas"/>
              </a:rPr>
              <a:t>表示一个人的年龄</a:t>
            </a:r>
            <a:endParaRPr lang="zh-CN" altLang="en-US" sz="2800" dirty="0">
              <a:latin typeface="Consolas"/>
            </a:endParaRPr>
          </a:p>
          <a:p>
            <a:pPr marL="400050" lvl="1" indent="0">
              <a:buNone/>
            </a:pPr>
            <a:r>
              <a:rPr lang="en-US" altLang="zh-CN" sz="2800" b="1" dirty="0">
                <a:solidFill>
                  <a:srgbClr val="7F0055"/>
                </a:solidFill>
                <a:latin typeface="Consolas"/>
              </a:rPr>
              <a:t>   </a:t>
            </a:r>
            <a:r>
              <a:rPr lang="en-US" altLang="zh-CN" sz="2800" b="1" dirty="0">
                <a:solidFill>
                  <a:srgbClr val="008000"/>
                </a:solidFill>
                <a:latin typeface="Consolas"/>
              </a:rPr>
              <a:t>//</a:t>
            </a:r>
            <a:r>
              <a:rPr lang="zh-CN" altLang="en-US" sz="2800" b="1" dirty="0">
                <a:solidFill>
                  <a:srgbClr val="008000"/>
                </a:solidFill>
                <a:latin typeface="Consolas"/>
              </a:rPr>
              <a:t>其他代码</a:t>
            </a:r>
            <a:endParaRPr lang="en-US" altLang="zh-CN" sz="2800" b="1" dirty="0">
              <a:solidFill>
                <a:srgbClr val="008000"/>
              </a:solidFill>
              <a:latin typeface="Consolas"/>
            </a:endParaRPr>
          </a:p>
          <a:p>
            <a:pPr marL="400050" lvl="1" indent="0">
              <a:buNone/>
            </a:pPr>
            <a:r>
              <a:rPr lang="en-US" altLang="zh-CN" sz="2800" dirty="0">
                <a:solidFill>
                  <a:srgbClr val="000000"/>
                </a:solidFill>
                <a:latin typeface="Consolas"/>
              </a:rPr>
              <a:t>}</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55</a:t>
            </a:fld>
            <a:endParaRPr lang="en-US" altLang="zh-CN"/>
          </a:p>
        </p:txBody>
      </p:sp>
    </p:spTree>
    <p:extLst>
      <p:ext uri="{BB962C8B-B14F-4D97-AF65-F5344CB8AC3E}">
        <p14:creationId xmlns:p14="http://schemas.microsoft.com/office/powerpoint/2010/main" val="10458824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封装性</a:t>
            </a:r>
          </a:p>
        </p:txBody>
      </p:sp>
      <p:sp>
        <p:nvSpPr>
          <p:cNvPr id="3" name="内容占位符 2"/>
          <p:cNvSpPr>
            <a:spLocks noGrp="1"/>
          </p:cNvSpPr>
          <p:nvPr>
            <p:ph idx="1"/>
          </p:nvPr>
        </p:nvSpPr>
        <p:spPr>
          <a:xfrm>
            <a:off x="0" y="1772816"/>
            <a:ext cx="8935144" cy="4320480"/>
          </a:xfrm>
        </p:spPr>
        <p:txBody>
          <a:bodyPr/>
          <a:lstStyle/>
          <a:p>
            <a:pPr marL="400050" lvl="1" indent="0">
              <a:spcAft>
                <a:spcPts val="0"/>
              </a:spcAft>
              <a:buNone/>
            </a:pPr>
            <a:r>
              <a:rPr lang="en-US" altLang="zh-CN" sz="2800" b="1" dirty="0">
                <a:solidFill>
                  <a:srgbClr val="7F0055"/>
                </a:solidFill>
                <a:latin typeface="Consolas"/>
                <a:ea typeface="宋体"/>
                <a:cs typeface="Times New Roman"/>
              </a:rPr>
              <a:t>public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class</a:t>
            </a:r>
            <a:r>
              <a:rPr lang="en-US" altLang="zh-CN" sz="2800" dirty="0">
                <a:solidFill>
                  <a:srgbClr val="000000"/>
                </a:solidFill>
                <a:latin typeface="Consolas"/>
                <a:ea typeface="宋体"/>
                <a:cs typeface="Times New Roman"/>
              </a:rPr>
              <a:t> EncDemo01 {</a:t>
            </a:r>
            <a:endParaRPr lang="zh-CN" altLang="zh-CN" sz="2800" kern="100" dirty="0">
              <a:latin typeface="Calibri"/>
              <a:ea typeface="宋体"/>
              <a:cs typeface="Times New Roman"/>
            </a:endParaRPr>
          </a:p>
          <a:p>
            <a:pPr marL="400050" lvl="1" indent="0">
              <a:spcAft>
                <a:spcPts val="0"/>
              </a:spcAft>
              <a:buNone/>
            </a:pP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public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static</a:t>
            </a:r>
            <a:r>
              <a:rPr lang="en-US" altLang="zh-CN" sz="2800" dirty="0">
                <a:solidFill>
                  <a:srgbClr val="000000"/>
                </a:solidFill>
                <a:latin typeface="Consolas"/>
                <a:ea typeface="宋体"/>
                <a:cs typeface="Times New Roman"/>
              </a:rPr>
              <a:t> </a:t>
            </a:r>
            <a:r>
              <a:rPr lang="en-US" altLang="zh-CN" sz="2800" b="1" dirty="0">
                <a:solidFill>
                  <a:srgbClr val="7F0055"/>
                </a:solidFill>
                <a:latin typeface="Consolas"/>
                <a:ea typeface="宋体"/>
                <a:cs typeface="Times New Roman"/>
              </a:rPr>
              <a:t>void</a:t>
            </a:r>
            <a:r>
              <a:rPr lang="en-US" altLang="zh-CN" sz="2800" dirty="0">
                <a:solidFill>
                  <a:srgbClr val="000000"/>
                </a:solidFill>
                <a:latin typeface="Consolas"/>
                <a:ea typeface="宋体"/>
                <a:cs typeface="Times New Roman"/>
              </a:rPr>
              <a:t> main(String </a:t>
            </a:r>
            <a:r>
              <a:rPr lang="en-US" altLang="zh-CN" sz="2800" dirty="0" err="1">
                <a:solidFill>
                  <a:srgbClr val="000000"/>
                </a:solidFill>
                <a:latin typeface="Consolas"/>
                <a:ea typeface="宋体"/>
                <a:cs typeface="Times New Roman"/>
              </a:rPr>
              <a:t>args</a:t>
            </a:r>
            <a:r>
              <a:rPr lang="en-US" altLang="zh-CN" sz="2800"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spcAft>
                <a:spcPts val="0"/>
              </a:spcAft>
              <a:buNone/>
            </a:pPr>
            <a:r>
              <a:rPr lang="en-US" altLang="zh-CN" sz="2800" dirty="0">
                <a:solidFill>
                  <a:srgbClr val="000000"/>
                </a:solidFill>
                <a:latin typeface="Consolas"/>
                <a:ea typeface="宋体"/>
                <a:cs typeface="Times New Roman"/>
              </a:rPr>
              <a:t>	   Person per = </a:t>
            </a:r>
            <a:r>
              <a:rPr lang="en-US" altLang="zh-CN" sz="2800" b="1" dirty="0">
                <a:solidFill>
                  <a:srgbClr val="7F0055"/>
                </a:solidFill>
                <a:latin typeface="Consolas"/>
                <a:ea typeface="宋体"/>
                <a:cs typeface="Times New Roman"/>
              </a:rPr>
              <a:t>new</a:t>
            </a:r>
            <a:r>
              <a:rPr lang="en-US" altLang="zh-CN" sz="2800" dirty="0">
                <a:solidFill>
                  <a:srgbClr val="000000"/>
                </a:solidFill>
                <a:latin typeface="Consolas"/>
                <a:ea typeface="宋体"/>
                <a:cs typeface="Times New Roman"/>
              </a:rPr>
              <a:t> Person();</a:t>
            </a:r>
            <a:endParaRPr lang="zh-CN" altLang="zh-CN" sz="2800" kern="100" dirty="0">
              <a:latin typeface="Calibri"/>
              <a:ea typeface="宋体"/>
              <a:cs typeface="Times New Roman"/>
            </a:endParaRPr>
          </a:p>
          <a:p>
            <a:pPr marL="400050" lvl="1" indent="0">
              <a:spcAft>
                <a:spcPts val="0"/>
              </a:spcAft>
              <a:buNone/>
            </a:pPr>
            <a:r>
              <a:rPr lang="en-US" altLang="zh-CN" sz="2800" dirty="0">
                <a:solidFill>
                  <a:srgbClr val="000000"/>
                </a:solidFill>
                <a:latin typeface="Consolas"/>
                <a:ea typeface="宋体"/>
                <a:cs typeface="Times New Roman"/>
              </a:rPr>
              <a:t>	   per.</a:t>
            </a:r>
            <a:r>
              <a:rPr lang="en-US" altLang="zh-CN" sz="2800" dirty="0">
                <a:solidFill>
                  <a:srgbClr val="0000C0"/>
                </a:solidFill>
                <a:latin typeface="Consolas"/>
                <a:ea typeface="宋体"/>
                <a:cs typeface="Times New Roman"/>
              </a:rPr>
              <a:t>name</a:t>
            </a:r>
            <a:r>
              <a:rPr lang="en-US" altLang="zh-CN" sz="2800" dirty="0">
                <a:solidFill>
                  <a:srgbClr val="000000"/>
                </a:solidFill>
                <a:latin typeface="Consolas"/>
                <a:ea typeface="宋体"/>
                <a:cs typeface="Times New Roman"/>
              </a:rPr>
              <a:t> = </a:t>
            </a:r>
            <a:r>
              <a:rPr lang="en-US" altLang="zh-CN" sz="2800" dirty="0">
                <a:solidFill>
                  <a:srgbClr val="2A00FF"/>
                </a:solidFill>
                <a:latin typeface="Consolas"/>
                <a:ea typeface="宋体"/>
                <a:cs typeface="Times New Roman"/>
              </a:rPr>
              <a:t>"</a:t>
            </a:r>
            <a:r>
              <a:rPr lang="zh-CN" altLang="zh-CN" sz="2800" dirty="0">
                <a:solidFill>
                  <a:srgbClr val="2A00FF"/>
                </a:solidFill>
                <a:latin typeface="Consolas"/>
                <a:ea typeface="宋体"/>
                <a:cs typeface="Consolas"/>
              </a:rPr>
              <a:t>张三</a:t>
            </a:r>
            <a:r>
              <a:rPr lang="en-US" altLang="zh-CN" sz="2800" dirty="0">
                <a:solidFill>
                  <a:srgbClr val="2A00FF"/>
                </a:solidFill>
                <a:latin typeface="Consolas"/>
                <a:ea typeface="宋体"/>
                <a:cs typeface="Times New Roman"/>
              </a:rPr>
              <a:t>"</a:t>
            </a:r>
            <a:r>
              <a:rPr lang="en-US" altLang="zh-CN" sz="2800"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sz="2800" dirty="0">
                <a:solidFill>
                  <a:srgbClr val="000000"/>
                </a:solidFill>
                <a:latin typeface="Consolas"/>
                <a:ea typeface="宋体"/>
                <a:cs typeface="Times New Roman"/>
              </a:rPr>
              <a:t>	   </a:t>
            </a:r>
            <a:r>
              <a:rPr lang="en-US" altLang="zh-CN" sz="2800" dirty="0" err="1">
                <a:solidFill>
                  <a:srgbClr val="000000"/>
                </a:solidFill>
                <a:latin typeface="Consolas"/>
                <a:ea typeface="宋体"/>
                <a:cs typeface="Times New Roman"/>
              </a:rPr>
              <a:t>per.</a:t>
            </a:r>
            <a:r>
              <a:rPr lang="en-US" altLang="zh-CN" sz="2800" dirty="0" err="1">
                <a:solidFill>
                  <a:srgbClr val="0000C0"/>
                </a:solidFill>
                <a:latin typeface="Consolas"/>
                <a:ea typeface="宋体"/>
                <a:cs typeface="Times New Roman"/>
              </a:rPr>
              <a:t>age</a:t>
            </a:r>
            <a:r>
              <a:rPr lang="en-US" altLang="zh-CN" sz="2800" dirty="0">
                <a:solidFill>
                  <a:srgbClr val="000000"/>
                </a:solidFill>
                <a:latin typeface="Consolas"/>
                <a:ea typeface="宋体"/>
                <a:cs typeface="Times New Roman"/>
              </a:rPr>
              <a:t> = -30; </a:t>
            </a:r>
          </a:p>
          <a:p>
            <a:pPr marL="400050" lvl="1" indent="0">
              <a:spcAft>
                <a:spcPts val="0"/>
              </a:spcAft>
              <a:buNone/>
            </a:pPr>
            <a:r>
              <a:rPr lang="en-US" altLang="zh-CN" sz="2800" dirty="0">
                <a:solidFill>
                  <a:srgbClr val="000000"/>
                </a:solidFill>
                <a:latin typeface="Consolas"/>
                <a:ea typeface="宋体"/>
                <a:cs typeface="Times New Roman"/>
              </a:rPr>
              <a:t>	   </a:t>
            </a:r>
            <a:r>
              <a:rPr lang="en-US" altLang="zh-CN" sz="2800" dirty="0" err="1">
                <a:solidFill>
                  <a:srgbClr val="000000"/>
                </a:solidFill>
                <a:latin typeface="Consolas"/>
                <a:ea typeface="宋体"/>
                <a:cs typeface="Times New Roman"/>
              </a:rPr>
              <a:t>per.tell</a:t>
            </a:r>
            <a:r>
              <a:rPr lang="en-US" altLang="zh-CN" sz="2800" dirty="0">
                <a:solidFill>
                  <a:srgbClr val="000000"/>
                </a:solidFill>
                <a:latin typeface="Consolas"/>
                <a:ea typeface="宋体"/>
                <a:cs typeface="Times New Roman"/>
              </a:rPr>
              <a:t>();</a:t>
            </a:r>
            <a:endParaRPr lang="zh-CN" altLang="zh-CN" sz="2800" kern="100" dirty="0">
              <a:latin typeface="Calibri"/>
              <a:ea typeface="宋体"/>
              <a:cs typeface="Times New Roman"/>
            </a:endParaRPr>
          </a:p>
          <a:p>
            <a:pPr marL="400050" lvl="1" indent="0">
              <a:spcAft>
                <a:spcPts val="0"/>
              </a:spcAft>
              <a:buNone/>
            </a:pPr>
            <a:r>
              <a:rPr lang="en-US" altLang="zh-CN" sz="2800" dirty="0">
                <a:solidFill>
                  <a:srgbClr val="000000"/>
                </a:solidFill>
                <a:latin typeface="Consolas"/>
                <a:ea typeface="宋体"/>
                <a:cs typeface="Times New Roman"/>
              </a:rPr>
              <a:t>	}</a:t>
            </a:r>
            <a:endParaRPr lang="zh-CN" altLang="zh-CN" sz="2800" kern="100" dirty="0">
              <a:latin typeface="Calibri"/>
              <a:ea typeface="宋体"/>
              <a:cs typeface="Times New Roman"/>
            </a:endParaRPr>
          </a:p>
          <a:p>
            <a:pPr marL="400050" lvl="1" indent="0">
              <a:buNone/>
            </a:pPr>
            <a:r>
              <a:rPr lang="en-US" altLang="zh-CN" sz="2800" dirty="0">
                <a:solidFill>
                  <a:srgbClr val="000000"/>
                </a:solidFill>
                <a:latin typeface="Consolas"/>
                <a:ea typeface="宋体"/>
              </a:rPr>
              <a:t>}</a:t>
            </a: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56</a:t>
            </a:fld>
            <a:endParaRPr lang="en-US" altLang="zh-CN"/>
          </a:p>
        </p:txBody>
      </p:sp>
    </p:spTree>
    <p:extLst>
      <p:ext uri="{BB962C8B-B14F-4D97-AF65-F5344CB8AC3E}">
        <p14:creationId xmlns:p14="http://schemas.microsoft.com/office/powerpoint/2010/main" val="1432679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500"/>
                                        <p:tgtEl>
                                          <p:spTgt spid="3">
                                            <p:txEl>
                                              <p:pRg st="4" end="4"/>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封装性</a:t>
            </a:r>
          </a:p>
        </p:txBody>
      </p:sp>
      <p:sp>
        <p:nvSpPr>
          <p:cNvPr id="3" name="内容占位符 2"/>
          <p:cNvSpPr>
            <a:spLocks noGrp="1"/>
          </p:cNvSpPr>
          <p:nvPr>
            <p:ph idx="1"/>
          </p:nvPr>
        </p:nvSpPr>
        <p:spPr>
          <a:xfrm>
            <a:off x="533400" y="1484784"/>
            <a:ext cx="7772400" cy="5040560"/>
          </a:xfrm>
        </p:spPr>
        <p:txBody>
          <a:bodyPr/>
          <a:lstStyle/>
          <a:p>
            <a:r>
              <a:rPr lang="zh-CN" altLang="en-US" sz="3200" dirty="0"/>
              <a:t>对</a:t>
            </a:r>
            <a:r>
              <a:rPr lang="en-US" altLang="zh-CN" sz="3200" dirty="0">
                <a:solidFill>
                  <a:srgbClr val="000000"/>
                </a:solidFill>
                <a:latin typeface="Consolas"/>
                <a:ea typeface="宋体"/>
                <a:cs typeface="Times New Roman"/>
              </a:rPr>
              <a:t>EncDemo01</a:t>
            </a:r>
            <a:r>
              <a:rPr lang="zh-CN" altLang="en-US" sz="3200" dirty="0"/>
              <a:t>再次编译，发现不能直接对私有变量操作。编译结果：</a:t>
            </a:r>
            <a:endParaRPr lang="en-US" altLang="zh-CN" sz="3200" dirty="0"/>
          </a:p>
          <a:p>
            <a:pPr marL="400050" lvl="1" indent="0" algn="just">
              <a:spcAft>
                <a:spcPts val="0"/>
              </a:spcAft>
              <a:buNone/>
            </a:pPr>
            <a:r>
              <a:rPr lang="en-US" altLang="zh-CN" kern="100" dirty="0">
                <a:solidFill>
                  <a:srgbClr val="FF0000"/>
                </a:solidFill>
                <a:latin typeface="华文细黑"/>
                <a:ea typeface="宋体"/>
                <a:cs typeface="Times New Roman"/>
              </a:rPr>
              <a:t>EncDemo01.java:11: name has private access in Person</a:t>
            </a:r>
            <a:endParaRPr lang="zh-CN" altLang="zh-CN" kern="100" dirty="0">
              <a:solidFill>
                <a:srgbClr val="FF0000"/>
              </a:solidFill>
              <a:latin typeface="Calibri"/>
              <a:ea typeface="宋体"/>
              <a:cs typeface="Times New Roman"/>
            </a:endParaRPr>
          </a:p>
          <a:p>
            <a:pPr marL="400050" lvl="1" indent="0" algn="just">
              <a:spcAft>
                <a:spcPts val="0"/>
              </a:spcAft>
              <a:buNone/>
            </a:pPr>
            <a:r>
              <a:rPr lang="en-US" altLang="zh-CN" kern="100" dirty="0">
                <a:solidFill>
                  <a:srgbClr val="FF0000"/>
                </a:solidFill>
                <a:latin typeface="华文细黑"/>
                <a:ea typeface="宋体"/>
                <a:cs typeface="Times New Roman"/>
              </a:rPr>
              <a:t>                </a:t>
            </a:r>
            <a:r>
              <a:rPr lang="en-US" altLang="zh-CN" kern="100" dirty="0">
                <a:solidFill>
                  <a:srgbClr val="0000FF"/>
                </a:solidFill>
                <a:latin typeface="华文细黑"/>
                <a:ea typeface="宋体"/>
                <a:cs typeface="Times New Roman"/>
              </a:rPr>
              <a:t>per.name = "</a:t>
            </a:r>
            <a:r>
              <a:rPr lang="zh-CN" altLang="zh-CN" kern="100" dirty="0">
                <a:solidFill>
                  <a:srgbClr val="0000FF"/>
                </a:solidFill>
                <a:latin typeface="Calibri"/>
                <a:ea typeface="华文细黑"/>
                <a:cs typeface="Times New Roman"/>
              </a:rPr>
              <a:t>张三</a:t>
            </a:r>
            <a:r>
              <a:rPr lang="en-US" altLang="zh-CN" kern="100" dirty="0">
                <a:solidFill>
                  <a:srgbClr val="0000FF"/>
                </a:solidFill>
                <a:latin typeface="Calibri"/>
                <a:ea typeface="华文细黑"/>
                <a:cs typeface="Times New Roman"/>
              </a:rPr>
              <a:t>" ;</a:t>
            </a:r>
            <a:endParaRPr lang="zh-CN" altLang="zh-CN" kern="100" dirty="0">
              <a:solidFill>
                <a:srgbClr val="0000FF"/>
              </a:solidFill>
              <a:latin typeface="Calibri"/>
              <a:ea typeface="宋体"/>
              <a:cs typeface="Times New Roman"/>
            </a:endParaRPr>
          </a:p>
          <a:p>
            <a:pPr marL="400050" lvl="1" indent="0" algn="just">
              <a:spcAft>
                <a:spcPts val="0"/>
              </a:spcAft>
              <a:buNone/>
            </a:pPr>
            <a:r>
              <a:rPr lang="en-US" altLang="zh-CN" kern="100" dirty="0">
                <a:solidFill>
                  <a:srgbClr val="FF0000"/>
                </a:solidFill>
                <a:latin typeface="华文细黑"/>
                <a:ea typeface="宋体"/>
                <a:cs typeface="Times New Roman"/>
              </a:rPr>
              <a:t>                   ^</a:t>
            </a:r>
            <a:endParaRPr lang="zh-CN" altLang="zh-CN" kern="100" dirty="0">
              <a:solidFill>
                <a:srgbClr val="FF0000"/>
              </a:solidFill>
              <a:latin typeface="Calibri"/>
              <a:ea typeface="宋体"/>
              <a:cs typeface="Times New Roman"/>
            </a:endParaRPr>
          </a:p>
          <a:p>
            <a:pPr marL="400050" lvl="1" indent="0" algn="just">
              <a:spcAft>
                <a:spcPts val="0"/>
              </a:spcAft>
              <a:buNone/>
            </a:pPr>
            <a:r>
              <a:rPr lang="en-US" altLang="zh-CN" kern="100" dirty="0">
                <a:solidFill>
                  <a:srgbClr val="FF0000"/>
                </a:solidFill>
                <a:latin typeface="华文细黑"/>
                <a:ea typeface="宋体"/>
                <a:cs typeface="Times New Roman"/>
              </a:rPr>
              <a:t>EncDemo01.java:12: age has private access in Person</a:t>
            </a:r>
            <a:endParaRPr lang="zh-CN" altLang="zh-CN" kern="100" dirty="0">
              <a:solidFill>
                <a:srgbClr val="FF0000"/>
              </a:solidFill>
              <a:latin typeface="Calibri"/>
              <a:ea typeface="宋体"/>
              <a:cs typeface="Times New Roman"/>
            </a:endParaRPr>
          </a:p>
          <a:p>
            <a:pPr marL="400050" lvl="1" indent="0" algn="just">
              <a:spcAft>
                <a:spcPts val="0"/>
              </a:spcAft>
              <a:buNone/>
            </a:pPr>
            <a:r>
              <a:rPr lang="en-US" altLang="zh-CN" kern="100" dirty="0">
                <a:solidFill>
                  <a:srgbClr val="FF0000"/>
                </a:solidFill>
                <a:latin typeface="华文细黑"/>
                <a:ea typeface="宋体"/>
                <a:cs typeface="Times New Roman"/>
              </a:rPr>
              <a:t>                </a:t>
            </a:r>
            <a:r>
              <a:rPr lang="en-US" altLang="zh-CN" kern="100" dirty="0" err="1">
                <a:solidFill>
                  <a:srgbClr val="0000FF"/>
                </a:solidFill>
                <a:latin typeface="华文细黑"/>
                <a:ea typeface="宋体"/>
                <a:cs typeface="Times New Roman"/>
              </a:rPr>
              <a:t>per.age</a:t>
            </a:r>
            <a:r>
              <a:rPr lang="en-US" altLang="zh-CN" kern="100" dirty="0">
                <a:solidFill>
                  <a:srgbClr val="0000FF"/>
                </a:solidFill>
                <a:latin typeface="华文细黑"/>
                <a:ea typeface="宋体"/>
                <a:cs typeface="Times New Roman"/>
              </a:rPr>
              <a:t> = -30 ;</a:t>
            </a:r>
            <a:endParaRPr lang="zh-CN" altLang="zh-CN" kern="100" dirty="0">
              <a:solidFill>
                <a:srgbClr val="0000FF"/>
              </a:solidFill>
              <a:latin typeface="Calibri"/>
              <a:ea typeface="宋体"/>
              <a:cs typeface="Times New Roman"/>
            </a:endParaRPr>
          </a:p>
          <a:p>
            <a:pPr marL="400050" lvl="1" indent="0" algn="just">
              <a:spcAft>
                <a:spcPts val="0"/>
              </a:spcAft>
              <a:buNone/>
            </a:pPr>
            <a:r>
              <a:rPr lang="en-US" altLang="zh-CN" kern="100" dirty="0">
                <a:solidFill>
                  <a:srgbClr val="FF0000"/>
                </a:solidFill>
                <a:latin typeface="华文细黑"/>
                <a:ea typeface="宋体"/>
                <a:cs typeface="Times New Roman"/>
              </a:rPr>
              <a:t>                   ^</a:t>
            </a:r>
            <a:endParaRPr lang="zh-CN" altLang="zh-CN" kern="100" dirty="0">
              <a:solidFill>
                <a:srgbClr val="FF0000"/>
              </a:solidFill>
              <a:latin typeface="Calibri"/>
              <a:ea typeface="宋体"/>
              <a:cs typeface="Times New Roman"/>
            </a:endParaRPr>
          </a:p>
          <a:p>
            <a:pPr marL="400050" lvl="1" indent="0">
              <a:buNone/>
            </a:pPr>
            <a:r>
              <a:rPr lang="en-US" altLang="zh-CN" dirty="0">
                <a:solidFill>
                  <a:srgbClr val="FF0000"/>
                </a:solidFill>
                <a:latin typeface="华文细黑"/>
                <a:cs typeface="Times New Roman"/>
              </a:rPr>
              <a:t>2 errors</a:t>
            </a:r>
            <a:endParaRPr lang="zh-CN" altLang="en-US" sz="2800" dirty="0">
              <a:solidFill>
                <a:srgbClr val="FF0000"/>
              </a:solidFill>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57</a:t>
            </a:fld>
            <a:endParaRPr lang="en-US" altLang="zh-CN"/>
          </a:p>
        </p:txBody>
      </p:sp>
    </p:spTree>
    <p:extLst>
      <p:ext uri="{BB962C8B-B14F-4D97-AF65-F5344CB8AC3E}">
        <p14:creationId xmlns:p14="http://schemas.microsoft.com/office/powerpoint/2010/main" val="300802094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封装性</a:t>
            </a:r>
          </a:p>
        </p:txBody>
      </p:sp>
      <p:sp>
        <p:nvSpPr>
          <p:cNvPr id="3" name="内容占位符 2"/>
          <p:cNvSpPr>
            <a:spLocks noGrp="1"/>
          </p:cNvSpPr>
          <p:nvPr>
            <p:ph idx="1"/>
          </p:nvPr>
        </p:nvSpPr>
        <p:spPr/>
        <p:txBody>
          <a:bodyPr/>
          <a:lstStyle/>
          <a:p>
            <a:r>
              <a:rPr lang="en-US" altLang="zh-CN" sz="3200" dirty="0"/>
              <a:t>private String </a:t>
            </a:r>
            <a:r>
              <a:rPr lang="en-US" altLang="zh-CN" sz="3200" dirty="0">
                <a:solidFill>
                  <a:srgbClr val="FF0000"/>
                </a:solidFill>
              </a:rPr>
              <a:t>n</a:t>
            </a:r>
            <a:r>
              <a:rPr lang="en-US" altLang="zh-CN" sz="3200" dirty="0">
                <a:solidFill>
                  <a:srgbClr val="0000FF"/>
                </a:solidFill>
              </a:rPr>
              <a:t>ame</a:t>
            </a:r>
            <a:r>
              <a:rPr lang="zh-CN" altLang="zh-CN" sz="3200" dirty="0"/>
              <a:t>属性</a:t>
            </a:r>
            <a:r>
              <a:rPr lang="zh-CN" altLang="en-US" sz="3200" dirty="0"/>
              <a:t>封装后访问</a:t>
            </a:r>
            <a:endParaRPr lang="zh-CN" altLang="zh-CN" sz="3200" dirty="0"/>
          </a:p>
          <a:p>
            <a:r>
              <a:rPr lang="en-US" altLang="zh-CN" sz="3200" dirty="0">
                <a:solidFill>
                  <a:srgbClr val="0000FF"/>
                </a:solidFill>
                <a:latin typeface="Consolas" panose="020B0609020204030204" pitchFamily="49" charset="0"/>
              </a:rPr>
              <a:t>setter</a:t>
            </a:r>
            <a:r>
              <a:rPr lang="zh-CN" altLang="zh-CN" sz="3200" dirty="0">
                <a:solidFill>
                  <a:srgbClr val="0000FF"/>
                </a:solidFill>
                <a:latin typeface="Consolas" panose="020B0609020204030204" pitchFamily="49" charset="0"/>
              </a:rPr>
              <a:t>：</a:t>
            </a:r>
            <a:endParaRPr lang="en-US" altLang="zh-CN" sz="3200" dirty="0">
              <a:solidFill>
                <a:srgbClr val="0000FF"/>
              </a:solidFill>
              <a:latin typeface="Consolas" panose="020B0609020204030204" pitchFamily="49" charset="0"/>
            </a:endParaRPr>
          </a:p>
          <a:p>
            <a:pPr marL="457200" lvl="1" indent="0">
              <a:buNone/>
            </a:pPr>
            <a:r>
              <a:rPr lang="en-US" altLang="zh-CN" sz="2800" dirty="0"/>
              <a:t>public void </a:t>
            </a:r>
            <a:r>
              <a:rPr lang="en-US" altLang="zh-CN" sz="2800" dirty="0" err="1"/>
              <a:t>set</a:t>
            </a:r>
            <a:r>
              <a:rPr lang="en-US" altLang="zh-CN" sz="2800" b="1" dirty="0" err="1">
                <a:solidFill>
                  <a:srgbClr val="0000FF"/>
                </a:solidFill>
              </a:rPr>
              <a:t>N</a:t>
            </a:r>
            <a:r>
              <a:rPr lang="en-US" altLang="zh-CN" sz="2800" dirty="0" err="1"/>
              <a:t>ame</a:t>
            </a:r>
            <a:r>
              <a:rPr lang="en-US" altLang="zh-CN" sz="2800" dirty="0"/>
              <a:t>(String n){ </a:t>
            </a:r>
          </a:p>
          <a:p>
            <a:pPr marL="457200" lvl="1" indent="0">
              <a:buNone/>
            </a:pPr>
            <a:r>
              <a:rPr lang="en-US" altLang="zh-CN" sz="2800" dirty="0"/>
              <a:t>… </a:t>
            </a:r>
          </a:p>
          <a:p>
            <a:pPr marL="457200" lvl="1" indent="0">
              <a:buNone/>
            </a:pPr>
            <a:r>
              <a:rPr lang="en-US" altLang="zh-CN" sz="2800" dirty="0"/>
              <a:t>} </a:t>
            </a:r>
          </a:p>
          <a:p>
            <a:r>
              <a:rPr lang="en-US" altLang="zh-CN" sz="3200" dirty="0">
                <a:solidFill>
                  <a:srgbClr val="0000FF"/>
                </a:solidFill>
                <a:latin typeface="Consolas" panose="020B0609020204030204" pitchFamily="49" charset="0"/>
              </a:rPr>
              <a:t>getter</a:t>
            </a:r>
            <a:r>
              <a:rPr lang="zh-CN" altLang="zh-CN" sz="3200" dirty="0">
                <a:solidFill>
                  <a:srgbClr val="0000FF"/>
                </a:solidFill>
                <a:latin typeface="Consolas" panose="020B0609020204030204" pitchFamily="49" charset="0"/>
              </a:rPr>
              <a:t>：</a:t>
            </a:r>
            <a:endParaRPr lang="en-US" altLang="zh-CN" sz="3200" dirty="0">
              <a:solidFill>
                <a:srgbClr val="0000FF"/>
              </a:solidFill>
              <a:latin typeface="Consolas" panose="020B0609020204030204" pitchFamily="49" charset="0"/>
            </a:endParaRPr>
          </a:p>
          <a:p>
            <a:pPr marL="457200" lvl="1" indent="0">
              <a:buNone/>
            </a:pPr>
            <a:r>
              <a:rPr lang="en-US" altLang="zh-CN" sz="2800" dirty="0"/>
              <a:t>public String </a:t>
            </a:r>
            <a:r>
              <a:rPr lang="en-US" altLang="zh-CN" sz="2800" dirty="0" err="1"/>
              <a:t>get</a:t>
            </a:r>
            <a:r>
              <a:rPr lang="en-US" altLang="zh-CN" sz="2800" b="1" dirty="0" err="1">
                <a:solidFill>
                  <a:srgbClr val="0000FF"/>
                </a:solidFill>
              </a:rPr>
              <a:t>N</a:t>
            </a:r>
            <a:r>
              <a:rPr lang="en-US" altLang="zh-CN" sz="2800" dirty="0" err="1"/>
              <a:t>ame</a:t>
            </a:r>
            <a:r>
              <a:rPr lang="en-US" altLang="zh-CN" sz="2800" dirty="0"/>
              <a:t>(){</a:t>
            </a:r>
          </a:p>
          <a:p>
            <a:pPr marL="457200" lvl="1" indent="0">
              <a:buNone/>
            </a:pPr>
            <a:r>
              <a:rPr lang="en-US" altLang="zh-CN" sz="2800" dirty="0"/>
              <a:t>…</a:t>
            </a:r>
          </a:p>
          <a:p>
            <a:pPr marL="457200" lvl="1" indent="0">
              <a:buNone/>
            </a:pPr>
            <a:r>
              <a:rPr lang="en-US" altLang="zh-CN" sz="2800" dirty="0"/>
              <a:t>}	</a:t>
            </a:r>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58</a:t>
            </a:fld>
            <a:endParaRPr lang="en-US" altLang="zh-CN"/>
          </a:p>
        </p:txBody>
      </p:sp>
    </p:spTree>
    <p:extLst>
      <p:ext uri="{BB962C8B-B14F-4D97-AF65-F5344CB8AC3E}">
        <p14:creationId xmlns:p14="http://schemas.microsoft.com/office/powerpoint/2010/main" val="59873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封装性</a:t>
            </a:r>
          </a:p>
        </p:txBody>
      </p:sp>
      <p:sp>
        <p:nvSpPr>
          <p:cNvPr id="3" name="内容占位符 2"/>
          <p:cNvSpPr>
            <a:spLocks noGrp="1"/>
          </p:cNvSpPr>
          <p:nvPr>
            <p:ph idx="1"/>
          </p:nvPr>
        </p:nvSpPr>
        <p:spPr>
          <a:xfrm>
            <a:off x="533400" y="1556792"/>
            <a:ext cx="7772400" cy="4648200"/>
          </a:xfrm>
        </p:spPr>
        <p:txBody>
          <a:bodyPr/>
          <a:lstStyle/>
          <a:p>
            <a:r>
              <a:rPr lang="zh-CN" altLang="en-US" sz="3200" dirty="0"/>
              <a:t>在</a:t>
            </a:r>
            <a:r>
              <a:rPr lang="en-US" altLang="zh-CN" sz="3200" dirty="0"/>
              <a:t>person</a:t>
            </a:r>
            <a:r>
              <a:rPr lang="zh-CN" altLang="en-US" sz="3200" dirty="0"/>
              <a:t>类中增加</a:t>
            </a:r>
            <a:r>
              <a:rPr lang="en-US" altLang="zh-CN" sz="3200" dirty="0"/>
              <a:t>setter/getter</a:t>
            </a:r>
          </a:p>
          <a:p>
            <a:pPr marL="457200" lvl="1" indent="0">
              <a:buNone/>
            </a:pPr>
            <a:r>
              <a:rPr lang="en-US" altLang="zh-CN" sz="2000" dirty="0"/>
              <a:t>      </a:t>
            </a:r>
            <a:r>
              <a:rPr lang="en-US" altLang="zh-CN" b="1" dirty="0">
                <a:solidFill>
                  <a:srgbClr val="7F0055"/>
                </a:solidFill>
                <a:latin typeface="Consolas"/>
                <a:ea typeface="宋体"/>
              </a:rPr>
              <a:t>private</a:t>
            </a:r>
            <a:r>
              <a:rPr lang="en-US" altLang="zh-CN" dirty="0">
                <a:solidFill>
                  <a:srgbClr val="000000"/>
                </a:solidFill>
                <a:latin typeface="Consolas"/>
                <a:ea typeface="宋体"/>
              </a:rPr>
              <a:t> </a:t>
            </a:r>
            <a:r>
              <a:rPr lang="en-US" altLang="zh-CN" b="1" dirty="0">
                <a:solidFill>
                  <a:srgbClr val="7F0055"/>
                </a:solidFill>
                <a:latin typeface="Consolas"/>
                <a:ea typeface="宋体"/>
              </a:rPr>
              <a:t>int</a:t>
            </a:r>
            <a:r>
              <a:rPr lang="en-US" altLang="zh-CN" dirty="0">
                <a:solidFill>
                  <a:srgbClr val="000000"/>
                </a:solidFill>
                <a:latin typeface="Consolas"/>
                <a:ea typeface="宋体"/>
              </a:rPr>
              <a:t> </a:t>
            </a:r>
            <a:r>
              <a:rPr lang="en-US" altLang="zh-CN" dirty="0">
                <a:solidFill>
                  <a:srgbClr val="0000C0"/>
                </a:solidFill>
                <a:latin typeface="Consolas"/>
                <a:ea typeface="宋体"/>
              </a:rPr>
              <a:t>age</a:t>
            </a:r>
            <a:r>
              <a:rPr lang="en-US" altLang="zh-CN" dirty="0">
                <a:solidFill>
                  <a:srgbClr val="000000"/>
                </a:solidFill>
                <a:latin typeface="Consolas"/>
                <a:ea typeface="宋体"/>
              </a:rPr>
              <a:t>;</a:t>
            </a:r>
          </a:p>
          <a:p>
            <a:pPr marL="457200" lvl="1" indent="0">
              <a:buNone/>
            </a:pPr>
            <a:r>
              <a:rPr lang="en-US" altLang="zh-CN" sz="3200"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void</a:t>
            </a:r>
            <a:r>
              <a:rPr lang="en-US" altLang="zh-CN" dirty="0">
                <a:solidFill>
                  <a:srgbClr val="000000"/>
                </a:solidFill>
                <a:latin typeface="Consolas"/>
                <a:ea typeface="宋体"/>
                <a:cs typeface="Times New Roman"/>
              </a:rPr>
              <a:t> </a:t>
            </a:r>
            <a:r>
              <a:rPr lang="en-US" altLang="zh-CN" dirty="0" err="1">
                <a:solidFill>
                  <a:srgbClr val="000000"/>
                </a:solidFill>
                <a:latin typeface="Consolas"/>
                <a:ea typeface="宋体"/>
                <a:cs typeface="Times New Roman"/>
              </a:rPr>
              <a:t>setAge</a:t>
            </a:r>
            <a:r>
              <a:rPr lang="en-US" altLang="zh-CN" dirty="0">
                <a:solidFill>
                  <a:srgbClr val="000000"/>
                </a:solidFill>
                <a:latin typeface="Consolas"/>
                <a:ea typeface="宋体"/>
                <a:cs typeface="Times New Roman"/>
              </a:rPr>
              <a:t>(</a:t>
            </a:r>
            <a:r>
              <a:rPr lang="en-US" altLang="zh-CN" b="1" dirty="0">
                <a:solidFill>
                  <a:srgbClr val="7F0055"/>
                </a:solidFill>
                <a:latin typeface="Consolas"/>
                <a:ea typeface="宋体"/>
                <a:cs typeface="Times New Roman"/>
              </a:rPr>
              <a:t>int</a:t>
            </a:r>
            <a:r>
              <a:rPr lang="en-US" altLang="zh-CN" dirty="0">
                <a:solidFill>
                  <a:srgbClr val="000000"/>
                </a:solidFill>
                <a:latin typeface="Consolas"/>
                <a:ea typeface="宋体"/>
                <a:cs typeface="Times New Roman"/>
              </a:rPr>
              <a:t> a) { </a:t>
            </a:r>
            <a:r>
              <a:rPr lang="en-US" altLang="zh-CN" dirty="0">
                <a:solidFill>
                  <a:srgbClr val="3F7F5F"/>
                </a:solidFill>
                <a:latin typeface="Consolas"/>
                <a:ea typeface="宋体"/>
                <a:cs typeface="Times New Roman"/>
              </a:rPr>
              <a:t>// </a:t>
            </a:r>
            <a:r>
              <a:rPr lang="zh-CN" altLang="zh-CN" dirty="0">
                <a:solidFill>
                  <a:srgbClr val="3F7F5F"/>
                </a:solidFill>
                <a:latin typeface="Consolas"/>
                <a:ea typeface="宋体"/>
                <a:cs typeface="Consolas"/>
              </a:rPr>
              <a:t>设置年龄</a:t>
            </a:r>
            <a:endParaRPr lang="zh-CN" altLang="zh-CN" sz="2800"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r>
              <a:rPr lang="en-US" altLang="zh-CN" sz="2400" b="1" dirty="0">
                <a:solidFill>
                  <a:srgbClr val="7F0055"/>
                </a:solidFill>
                <a:latin typeface="Consolas"/>
                <a:ea typeface="宋体"/>
                <a:cs typeface="Times New Roman"/>
              </a:rPr>
              <a:t>if</a:t>
            </a:r>
            <a:r>
              <a:rPr lang="en-US" altLang="zh-CN" sz="2400" dirty="0">
                <a:solidFill>
                  <a:srgbClr val="000000"/>
                </a:solidFill>
                <a:latin typeface="Consolas"/>
                <a:ea typeface="宋体"/>
                <a:cs typeface="Times New Roman"/>
              </a:rPr>
              <a:t> (a &gt;= 0 &amp;&amp; a &lt;= 150) { </a:t>
            </a:r>
            <a:r>
              <a:rPr lang="en-US" altLang="zh-CN" sz="2400" dirty="0">
                <a:solidFill>
                  <a:srgbClr val="3F7F5F"/>
                </a:solidFill>
                <a:latin typeface="Consolas"/>
                <a:ea typeface="宋体"/>
                <a:cs typeface="Times New Roman"/>
              </a:rPr>
              <a:t>// </a:t>
            </a:r>
            <a:r>
              <a:rPr lang="zh-CN" altLang="zh-CN" sz="2400" dirty="0">
                <a:solidFill>
                  <a:srgbClr val="3F7F5F"/>
                </a:solidFill>
                <a:latin typeface="Consolas"/>
                <a:ea typeface="宋体"/>
                <a:cs typeface="Consolas"/>
              </a:rPr>
              <a:t>合法年龄</a:t>
            </a:r>
            <a:endParaRPr lang="zh-CN" altLang="zh-CN"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r>
              <a:rPr lang="en-US" altLang="zh-CN" sz="2400" dirty="0">
                <a:solidFill>
                  <a:srgbClr val="0000C0"/>
                </a:solidFill>
                <a:latin typeface="Consolas"/>
                <a:ea typeface="宋体"/>
                <a:cs typeface="Times New Roman"/>
              </a:rPr>
              <a:t>age</a:t>
            </a:r>
            <a:r>
              <a:rPr lang="en-US" altLang="zh-CN" sz="2400" dirty="0">
                <a:solidFill>
                  <a:srgbClr val="000000"/>
                </a:solidFill>
                <a:latin typeface="Consolas"/>
                <a:ea typeface="宋体"/>
                <a:cs typeface="Times New Roman"/>
              </a:rPr>
              <a:t> = a;</a:t>
            </a:r>
            <a:endParaRPr lang="zh-CN" altLang="zh-CN"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endParaRPr lang="zh-CN" altLang="zh-CN"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endParaRPr lang="zh-CN" altLang="zh-CN"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r>
              <a:rPr lang="en-US" altLang="zh-CN" sz="2400" b="1" dirty="0">
                <a:solidFill>
                  <a:srgbClr val="7F0055"/>
                </a:solidFill>
                <a:latin typeface="Consolas"/>
                <a:ea typeface="宋体"/>
                <a:cs typeface="Times New Roman"/>
              </a:rPr>
              <a:t>public</a:t>
            </a:r>
            <a:r>
              <a:rPr lang="en-US" altLang="zh-CN" sz="2400" dirty="0">
                <a:solidFill>
                  <a:srgbClr val="000000"/>
                </a:solidFill>
                <a:latin typeface="Consolas"/>
                <a:ea typeface="宋体"/>
                <a:cs typeface="Times New Roman"/>
              </a:rPr>
              <a:t> </a:t>
            </a:r>
            <a:r>
              <a:rPr lang="en-US" altLang="zh-CN" sz="2400" b="1" dirty="0">
                <a:solidFill>
                  <a:srgbClr val="7F0055"/>
                </a:solidFill>
                <a:latin typeface="Consolas"/>
                <a:ea typeface="宋体"/>
                <a:cs typeface="Times New Roman"/>
              </a:rPr>
              <a:t>int</a:t>
            </a:r>
            <a:r>
              <a:rPr lang="en-US" altLang="zh-CN" sz="2400" dirty="0">
                <a:solidFill>
                  <a:srgbClr val="000000"/>
                </a:solidFill>
                <a:latin typeface="Consolas"/>
                <a:ea typeface="宋体"/>
                <a:cs typeface="Times New Roman"/>
              </a:rPr>
              <a:t> </a:t>
            </a:r>
            <a:r>
              <a:rPr lang="en-US" altLang="zh-CN" sz="2400" dirty="0" err="1">
                <a:solidFill>
                  <a:srgbClr val="000000"/>
                </a:solidFill>
                <a:latin typeface="Consolas"/>
                <a:ea typeface="宋体"/>
                <a:cs typeface="Times New Roman"/>
              </a:rPr>
              <a:t>getAge</a:t>
            </a:r>
            <a:r>
              <a:rPr lang="en-US" altLang="zh-CN" sz="2400" dirty="0">
                <a:solidFill>
                  <a:srgbClr val="000000"/>
                </a:solidFill>
                <a:latin typeface="Consolas"/>
                <a:ea typeface="宋体"/>
                <a:cs typeface="Times New Roman"/>
              </a:rPr>
              <a:t>() { </a:t>
            </a:r>
            <a:r>
              <a:rPr lang="en-US" altLang="zh-CN" sz="2400" dirty="0">
                <a:solidFill>
                  <a:srgbClr val="3F7F5F"/>
                </a:solidFill>
                <a:latin typeface="Consolas"/>
                <a:ea typeface="宋体"/>
                <a:cs typeface="Times New Roman"/>
              </a:rPr>
              <a:t>// </a:t>
            </a:r>
            <a:r>
              <a:rPr lang="zh-CN" altLang="zh-CN" sz="2400" dirty="0">
                <a:solidFill>
                  <a:srgbClr val="3F7F5F"/>
                </a:solidFill>
                <a:latin typeface="Consolas"/>
                <a:ea typeface="宋体"/>
                <a:cs typeface="Consolas"/>
              </a:rPr>
              <a:t>取得年龄</a:t>
            </a:r>
            <a:endParaRPr lang="zh-CN" altLang="zh-CN"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r>
              <a:rPr lang="en-US" altLang="zh-CN" sz="2400" b="1" dirty="0">
                <a:solidFill>
                  <a:srgbClr val="7F0055"/>
                </a:solidFill>
                <a:latin typeface="Consolas"/>
                <a:ea typeface="宋体"/>
                <a:cs typeface="Times New Roman"/>
              </a:rPr>
              <a:t>return</a:t>
            </a:r>
            <a:r>
              <a:rPr lang="en-US" altLang="zh-CN" sz="2400" dirty="0">
                <a:solidFill>
                  <a:srgbClr val="000000"/>
                </a:solidFill>
                <a:latin typeface="Consolas"/>
                <a:ea typeface="宋体"/>
                <a:cs typeface="Times New Roman"/>
              </a:rPr>
              <a:t> </a:t>
            </a:r>
            <a:r>
              <a:rPr lang="en-US" altLang="zh-CN" sz="2400" dirty="0">
                <a:solidFill>
                  <a:srgbClr val="0000C0"/>
                </a:solidFill>
                <a:latin typeface="Consolas"/>
                <a:ea typeface="宋体"/>
                <a:cs typeface="Times New Roman"/>
              </a:rPr>
              <a:t>age</a:t>
            </a:r>
            <a:r>
              <a:rPr lang="en-US" altLang="zh-CN" sz="2400" dirty="0">
                <a:solidFill>
                  <a:srgbClr val="000000"/>
                </a:solidFill>
                <a:latin typeface="Consolas"/>
                <a:ea typeface="宋体"/>
                <a:cs typeface="Times New Roman"/>
              </a:rPr>
              <a:t>;</a:t>
            </a:r>
            <a:endParaRPr lang="zh-CN" altLang="zh-CN" kern="100" dirty="0">
              <a:latin typeface="Calibri"/>
              <a:ea typeface="宋体"/>
              <a:cs typeface="Times New Roman"/>
            </a:endParaRPr>
          </a:p>
          <a:p>
            <a:pPr marL="0" indent="0">
              <a:spcAft>
                <a:spcPts val="0"/>
              </a:spcAft>
              <a:buNone/>
            </a:pPr>
            <a:r>
              <a:rPr lang="en-US" altLang="zh-CN" sz="2400" dirty="0">
                <a:solidFill>
                  <a:srgbClr val="000000"/>
                </a:solidFill>
                <a:latin typeface="Consolas"/>
                <a:ea typeface="宋体"/>
                <a:cs typeface="Times New Roman"/>
              </a:rPr>
              <a:t>	}</a:t>
            </a:r>
            <a:endParaRPr lang="zh-CN" altLang="zh-CN" kern="100" dirty="0">
              <a:latin typeface="Calibri"/>
              <a:ea typeface="宋体"/>
              <a:cs typeface="Times New Roman"/>
            </a:endParaRP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59</a:t>
            </a:fld>
            <a:endParaRPr lang="en-US" altLang="zh-CN"/>
          </a:p>
        </p:txBody>
      </p:sp>
    </p:spTree>
    <p:extLst>
      <p:ext uri="{BB962C8B-B14F-4D97-AF65-F5344CB8AC3E}">
        <p14:creationId xmlns:p14="http://schemas.microsoft.com/office/powerpoint/2010/main" val="3053261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对象的定义 </a:t>
            </a:r>
          </a:p>
        </p:txBody>
      </p:sp>
      <p:sp>
        <p:nvSpPr>
          <p:cNvPr id="3" name="内容占位符 2"/>
          <p:cNvSpPr>
            <a:spLocks noGrp="1"/>
          </p:cNvSpPr>
          <p:nvPr>
            <p:ph idx="1"/>
          </p:nvPr>
        </p:nvSpPr>
        <p:spPr>
          <a:xfrm>
            <a:off x="533400" y="1600200"/>
            <a:ext cx="7772400" cy="1180728"/>
          </a:xfrm>
        </p:spPr>
        <p:txBody>
          <a:bodyPr/>
          <a:lstStyle/>
          <a:p>
            <a:r>
              <a:rPr lang="zh-CN" altLang="en-US" dirty="0"/>
              <a:t>定义：对象是由变量（数据字段）及相关方法所组成的软件包</a:t>
            </a:r>
            <a:r>
              <a:rPr lang="en-US" altLang="zh-CN" dirty="0"/>
              <a:t>(software bundle) </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a:t>
            </a:fld>
            <a:endParaRPr lang="en-US" altLang="zh-CN"/>
          </a:p>
        </p:txBody>
      </p:sp>
      <p:sp>
        <p:nvSpPr>
          <p:cNvPr id="5" name="Freeform 8"/>
          <p:cNvSpPr>
            <a:spLocks/>
          </p:cNvSpPr>
          <p:nvPr/>
        </p:nvSpPr>
        <p:spPr bwMode="auto">
          <a:xfrm>
            <a:off x="2872202" y="3150840"/>
            <a:ext cx="3172446" cy="2438400"/>
          </a:xfrm>
          <a:custGeom>
            <a:avLst/>
            <a:gdLst>
              <a:gd name="T0" fmla="*/ 0 w 1673"/>
              <a:gd name="T1" fmla="*/ 559 h 1114"/>
              <a:gd name="T2" fmla="*/ 8 w 1673"/>
              <a:gd name="T3" fmla="*/ 480 h 1114"/>
              <a:gd name="T4" fmla="*/ 29 w 1673"/>
              <a:gd name="T5" fmla="*/ 409 h 1114"/>
              <a:gd name="T6" fmla="*/ 67 w 1673"/>
              <a:gd name="T7" fmla="*/ 334 h 1114"/>
              <a:gd name="T8" fmla="*/ 121 w 1673"/>
              <a:gd name="T9" fmla="*/ 267 h 1114"/>
              <a:gd name="T10" fmla="*/ 188 w 1673"/>
              <a:gd name="T11" fmla="*/ 205 h 1114"/>
              <a:gd name="T12" fmla="*/ 267 w 1673"/>
              <a:gd name="T13" fmla="*/ 150 h 1114"/>
              <a:gd name="T14" fmla="*/ 355 w 1673"/>
              <a:gd name="T15" fmla="*/ 100 h 1114"/>
              <a:gd name="T16" fmla="*/ 450 w 1673"/>
              <a:gd name="T17" fmla="*/ 63 h 1114"/>
              <a:gd name="T18" fmla="*/ 555 w 1673"/>
              <a:gd name="T19" fmla="*/ 34 h 1114"/>
              <a:gd name="T20" fmla="*/ 667 w 1673"/>
              <a:gd name="T21" fmla="*/ 13 h 1114"/>
              <a:gd name="T22" fmla="*/ 780 w 1673"/>
              <a:gd name="T23" fmla="*/ 0 h 1114"/>
              <a:gd name="T24" fmla="*/ 893 w 1673"/>
              <a:gd name="T25" fmla="*/ 0 h 1114"/>
              <a:gd name="T26" fmla="*/ 1005 w 1673"/>
              <a:gd name="T27" fmla="*/ 13 h 1114"/>
              <a:gd name="T28" fmla="*/ 1118 w 1673"/>
              <a:gd name="T29" fmla="*/ 34 h 1114"/>
              <a:gd name="T30" fmla="*/ 1222 w 1673"/>
              <a:gd name="T31" fmla="*/ 63 h 1114"/>
              <a:gd name="T32" fmla="*/ 1318 w 1673"/>
              <a:gd name="T33" fmla="*/ 100 h 1114"/>
              <a:gd name="T34" fmla="*/ 1410 w 1673"/>
              <a:gd name="T35" fmla="*/ 150 h 1114"/>
              <a:gd name="T36" fmla="*/ 1485 w 1673"/>
              <a:gd name="T37" fmla="*/ 205 h 1114"/>
              <a:gd name="T38" fmla="*/ 1552 w 1673"/>
              <a:gd name="T39" fmla="*/ 267 h 1114"/>
              <a:gd name="T40" fmla="*/ 1606 w 1673"/>
              <a:gd name="T41" fmla="*/ 334 h 1114"/>
              <a:gd name="T42" fmla="*/ 1644 w 1673"/>
              <a:gd name="T43" fmla="*/ 409 h 1114"/>
              <a:gd name="T44" fmla="*/ 1664 w 1673"/>
              <a:gd name="T45" fmla="*/ 480 h 1114"/>
              <a:gd name="T46" fmla="*/ 1673 w 1673"/>
              <a:gd name="T47" fmla="*/ 559 h 1114"/>
              <a:gd name="T48" fmla="*/ 1664 w 1673"/>
              <a:gd name="T49" fmla="*/ 634 h 1114"/>
              <a:gd name="T50" fmla="*/ 1644 w 1673"/>
              <a:gd name="T51" fmla="*/ 709 h 1114"/>
              <a:gd name="T52" fmla="*/ 1606 w 1673"/>
              <a:gd name="T53" fmla="*/ 780 h 1114"/>
              <a:gd name="T54" fmla="*/ 1552 w 1673"/>
              <a:gd name="T55" fmla="*/ 847 h 1114"/>
              <a:gd name="T56" fmla="*/ 1485 w 1673"/>
              <a:gd name="T57" fmla="*/ 909 h 1114"/>
              <a:gd name="T58" fmla="*/ 1410 w 1673"/>
              <a:gd name="T59" fmla="*/ 964 h 1114"/>
              <a:gd name="T60" fmla="*/ 1318 w 1673"/>
              <a:gd name="T61" fmla="*/ 1014 h 1114"/>
              <a:gd name="T62" fmla="*/ 1222 w 1673"/>
              <a:gd name="T63" fmla="*/ 1055 h 1114"/>
              <a:gd name="T64" fmla="*/ 1118 w 1673"/>
              <a:gd name="T65" fmla="*/ 1085 h 1114"/>
              <a:gd name="T66" fmla="*/ 1005 w 1673"/>
              <a:gd name="T67" fmla="*/ 1105 h 1114"/>
              <a:gd name="T68" fmla="*/ 893 w 1673"/>
              <a:gd name="T69" fmla="*/ 1114 h 1114"/>
              <a:gd name="T70" fmla="*/ 780 w 1673"/>
              <a:gd name="T71" fmla="*/ 1114 h 1114"/>
              <a:gd name="T72" fmla="*/ 667 w 1673"/>
              <a:gd name="T73" fmla="*/ 1105 h 1114"/>
              <a:gd name="T74" fmla="*/ 555 w 1673"/>
              <a:gd name="T75" fmla="*/ 1085 h 1114"/>
              <a:gd name="T76" fmla="*/ 450 w 1673"/>
              <a:gd name="T77" fmla="*/ 1055 h 1114"/>
              <a:gd name="T78" fmla="*/ 355 w 1673"/>
              <a:gd name="T79" fmla="*/ 1014 h 1114"/>
              <a:gd name="T80" fmla="*/ 267 w 1673"/>
              <a:gd name="T81" fmla="*/ 964 h 1114"/>
              <a:gd name="T82" fmla="*/ 188 w 1673"/>
              <a:gd name="T83" fmla="*/ 909 h 1114"/>
              <a:gd name="T84" fmla="*/ 121 w 1673"/>
              <a:gd name="T85" fmla="*/ 847 h 1114"/>
              <a:gd name="T86" fmla="*/ 67 w 1673"/>
              <a:gd name="T87" fmla="*/ 780 h 1114"/>
              <a:gd name="T88" fmla="*/ 29 w 1673"/>
              <a:gd name="T89" fmla="*/ 709 h 1114"/>
              <a:gd name="T90" fmla="*/ 8 w 1673"/>
              <a:gd name="T91" fmla="*/ 634 h 1114"/>
              <a:gd name="T92" fmla="*/ 0 w 1673"/>
              <a:gd name="T93" fmla="*/ 559 h 111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73" h="1114">
                <a:moveTo>
                  <a:pt x="0" y="559"/>
                </a:moveTo>
                <a:lnTo>
                  <a:pt x="8" y="480"/>
                </a:lnTo>
                <a:lnTo>
                  <a:pt x="29" y="409"/>
                </a:lnTo>
                <a:lnTo>
                  <a:pt x="67" y="334"/>
                </a:lnTo>
                <a:lnTo>
                  <a:pt x="121" y="267"/>
                </a:lnTo>
                <a:lnTo>
                  <a:pt x="188" y="205"/>
                </a:lnTo>
                <a:lnTo>
                  <a:pt x="267" y="150"/>
                </a:lnTo>
                <a:lnTo>
                  <a:pt x="355" y="100"/>
                </a:lnTo>
                <a:lnTo>
                  <a:pt x="450" y="63"/>
                </a:lnTo>
                <a:lnTo>
                  <a:pt x="555" y="34"/>
                </a:lnTo>
                <a:lnTo>
                  <a:pt x="667" y="13"/>
                </a:lnTo>
                <a:lnTo>
                  <a:pt x="780" y="0"/>
                </a:lnTo>
                <a:lnTo>
                  <a:pt x="893" y="0"/>
                </a:lnTo>
                <a:lnTo>
                  <a:pt x="1005" y="13"/>
                </a:lnTo>
                <a:lnTo>
                  <a:pt x="1118" y="34"/>
                </a:lnTo>
                <a:lnTo>
                  <a:pt x="1222" y="63"/>
                </a:lnTo>
                <a:lnTo>
                  <a:pt x="1318" y="100"/>
                </a:lnTo>
                <a:lnTo>
                  <a:pt x="1410" y="150"/>
                </a:lnTo>
                <a:lnTo>
                  <a:pt x="1485" y="205"/>
                </a:lnTo>
                <a:lnTo>
                  <a:pt x="1552" y="267"/>
                </a:lnTo>
                <a:lnTo>
                  <a:pt x="1606" y="334"/>
                </a:lnTo>
                <a:lnTo>
                  <a:pt x="1644" y="409"/>
                </a:lnTo>
                <a:lnTo>
                  <a:pt x="1664" y="480"/>
                </a:lnTo>
                <a:lnTo>
                  <a:pt x="1673" y="559"/>
                </a:lnTo>
                <a:lnTo>
                  <a:pt x="1664" y="634"/>
                </a:lnTo>
                <a:lnTo>
                  <a:pt x="1644" y="709"/>
                </a:lnTo>
                <a:lnTo>
                  <a:pt x="1606" y="780"/>
                </a:lnTo>
                <a:lnTo>
                  <a:pt x="1552" y="847"/>
                </a:lnTo>
                <a:lnTo>
                  <a:pt x="1485" y="909"/>
                </a:lnTo>
                <a:lnTo>
                  <a:pt x="1410" y="964"/>
                </a:lnTo>
                <a:lnTo>
                  <a:pt x="1318" y="1014"/>
                </a:lnTo>
                <a:lnTo>
                  <a:pt x="1222" y="1055"/>
                </a:lnTo>
                <a:lnTo>
                  <a:pt x="1118" y="1085"/>
                </a:lnTo>
                <a:lnTo>
                  <a:pt x="1005" y="1105"/>
                </a:lnTo>
                <a:lnTo>
                  <a:pt x="893" y="1114"/>
                </a:lnTo>
                <a:lnTo>
                  <a:pt x="780" y="1114"/>
                </a:lnTo>
                <a:lnTo>
                  <a:pt x="667" y="1105"/>
                </a:lnTo>
                <a:lnTo>
                  <a:pt x="555" y="1085"/>
                </a:lnTo>
                <a:lnTo>
                  <a:pt x="450" y="1055"/>
                </a:lnTo>
                <a:lnTo>
                  <a:pt x="355" y="1014"/>
                </a:lnTo>
                <a:lnTo>
                  <a:pt x="267" y="964"/>
                </a:lnTo>
                <a:lnTo>
                  <a:pt x="188" y="909"/>
                </a:lnTo>
                <a:lnTo>
                  <a:pt x="121" y="847"/>
                </a:lnTo>
                <a:lnTo>
                  <a:pt x="67" y="780"/>
                </a:lnTo>
                <a:lnTo>
                  <a:pt x="29" y="709"/>
                </a:lnTo>
                <a:lnTo>
                  <a:pt x="8" y="634"/>
                </a:lnTo>
                <a:lnTo>
                  <a:pt x="0" y="559"/>
                </a:lnTo>
                <a:close/>
              </a:path>
            </a:pathLst>
          </a:custGeom>
          <a:pattFill prst="divot">
            <a:fgClr>
              <a:schemeClr val="bg2"/>
            </a:fgClr>
            <a:bgClr>
              <a:schemeClr val="accent3"/>
            </a:bgClr>
          </a:pattFill>
          <a:ln w="19050">
            <a:solidFill>
              <a:schemeClr val="tx1"/>
            </a:solidFill>
            <a:prstDash val="solid"/>
            <a:round/>
            <a:headEnd/>
            <a:tailEnd/>
          </a:ln>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 name="Rectangle 11"/>
          <p:cNvSpPr>
            <a:spLocks noChangeArrowheads="1"/>
          </p:cNvSpPr>
          <p:nvPr/>
        </p:nvSpPr>
        <p:spPr bwMode="auto">
          <a:xfrm>
            <a:off x="3818438" y="3973489"/>
            <a:ext cx="16927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Consolas" panose="020B0609020204030204" pitchFamily="49" charset="0"/>
              </a:rPr>
              <a:t>data field 1</a:t>
            </a:r>
          </a:p>
        </p:txBody>
      </p:sp>
      <p:sp>
        <p:nvSpPr>
          <p:cNvPr id="7" name="Rectangle 13"/>
          <p:cNvSpPr>
            <a:spLocks noChangeArrowheads="1"/>
          </p:cNvSpPr>
          <p:nvPr/>
        </p:nvSpPr>
        <p:spPr bwMode="auto">
          <a:xfrm>
            <a:off x="3818438" y="4415723"/>
            <a:ext cx="16927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Consolas" panose="020B0609020204030204" pitchFamily="49" charset="0"/>
              </a:rPr>
              <a:t>data field n</a:t>
            </a:r>
          </a:p>
        </p:txBody>
      </p:sp>
      <p:sp>
        <p:nvSpPr>
          <p:cNvPr id="8" name="Rectangle 15"/>
          <p:cNvSpPr>
            <a:spLocks noChangeArrowheads="1"/>
          </p:cNvSpPr>
          <p:nvPr/>
        </p:nvSpPr>
        <p:spPr bwMode="auto">
          <a:xfrm>
            <a:off x="3552960" y="3536081"/>
            <a:ext cx="11285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i="0" u="none" strike="noStrike" kern="0" cap="none" spc="0" normalizeH="0" baseline="0" noProof="0" dirty="0">
                <a:ln>
                  <a:noFill/>
                </a:ln>
                <a:solidFill>
                  <a:srgbClr val="000000"/>
                </a:solidFill>
                <a:effectLst/>
                <a:uLnTx/>
                <a:uFillTx/>
                <a:latin typeface="Consolas" panose="020B0609020204030204" pitchFamily="49" charset="0"/>
              </a:rPr>
              <a:t>method 1</a:t>
            </a:r>
          </a:p>
        </p:txBody>
      </p:sp>
      <p:sp>
        <p:nvSpPr>
          <p:cNvPr id="9" name="Rectangle 17"/>
          <p:cNvSpPr>
            <a:spLocks noChangeArrowheads="1"/>
          </p:cNvSpPr>
          <p:nvPr/>
        </p:nvSpPr>
        <p:spPr bwMode="auto">
          <a:xfrm>
            <a:off x="3568130" y="4978546"/>
            <a:ext cx="11285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i="0" u="none" strike="noStrike" kern="0" cap="none" spc="0" normalizeH="0" baseline="0" noProof="0" dirty="0">
                <a:ln>
                  <a:noFill/>
                </a:ln>
                <a:solidFill>
                  <a:srgbClr val="000000"/>
                </a:solidFill>
                <a:effectLst/>
                <a:uLnTx/>
                <a:uFillTx/>
                <a:latin typeface="Consolas" panose="020B0609020204030204" pitchFamily="49" charset="0"/>
              </a:rPr>
              <a:t>method n</a:t>
            </a:r>
          </a:p>
        </p:txBody>
      </p:sp>
      <p:sp>
        <p:nvSpPr>
          <p:cNvPr id="10" name="Rectangle 18"/>
          <p:cNvSpPr>
            <a:spLocks noChangeArrowheads="1"/>
          </p:cNvSpPr>
          <p:nvPr/>
        </p:nvSpPr>
        <p:spPr bwMode="auto">
          <a:xfrm>
            <a:off x="6827699" y="4032473"/>
            <a:ext cx="102592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fontAlgn="auto">
              <a:spcBef>
                <a:spcPct val="0"/>
              </a:spcBef>
              <a:spcAft>
                <a:spcPts val="0"/>
              </a:spcAft>
              <a:buClrTx/>
              <a:buSzTx/>
              <a:buNone/>
            </a:pPr>
            <a:r>
              <a:rPr lang="zh-CN" altLang="en-US" sz="2000" b="0" kern="0" dirty="0">
                <a:solidFill>
                  <a:srgbClr val="000000"/>
                </a:solidFill>
                <a:latin typeface="等线" panose="02010600030101010101" pitchFamily="2" charset="-122"/>
                <a:ea typeface="等线" panose="02010600030101010101" pitchFamily="2" charset="-122"/>
              </a:rPr>
              <a:t>数据字段</a:t>
            </a:r>
            <a:endParaRPr lang="en-US" altLang="zh-CN" sz="2000" b="0" kern="0" dirty="0">
              <a:solidFill>
                <a:srgbClr val="000000"/>
              </a:solidFill>
              <a:latin typeface="等线" panose="02010600030101010101" pitchFamily="2" charset="-122"/>
              <a:ea typeface="等线" panose="02010600030101010101" pitchFamily="2" charset="-122"/>
            </a:endParaRPr>
          </a:p>
          <a:p>
            <a:pPr fontAlgn="auto">
              <a:spcBef>
                <a:spcPct val="0"/>
              </a:spcBef>
              <a:spcAft>
                <a:spcPts val="0"/>
              </a:spcAft>
              <a:buClrTx/>
              <a:buSzTx/>
              <a:buNone/>
            </a:pPr>
            <a:r>
              <a:rPr lang="zh-CN" altLang="en-US" sz="2000" b="0" kern="0" dirty="0">
                <a:solidFill>
                  <a:srgbClr val="000000"/>
                </a:solidFill>
                <a:latin typeface="等线" panose="02010600030101010101" pitchFamily="2" charset="-122"/>
                <a:ea typeface="等线" panose="02010600030101010101" pitchFamily="2" charset="-122"/>
              </a:rPr>
              <a:t>（状态）</a:t>
            </a:r>
          </a:p>
        </p:txBody>
      </p:sp>
      <p:sp>
        <p:nvSpPr>
          <p:cNvPr id="11" name="Rectangle 19"/>
          <p:cNvSpPr>
            <a:spLocks noChangeArrowheads="1"/>
          </p:cNvSpPr>
          <p:nvPr/>
        </p:nvSpPr>
        <p:spPr bwMode="auto">
          <a:xfrm>
            <a:off x="755576" y="4061589"/>
            <a:ext cx="102592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方法</a:t>
            </a:r>
            <a:endParaRPr kumimoji="1" lang="en-US" altLang="zh-CN"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（行为）</a:t>
            </a:r>
          </a:p>
        </p:txBody>
      </p:sp>
      <p:sp>
        <p:nvSpPr>
          <p:cNvPr id="12" name="Line 20"/>
          <p:cNvSpPr>
            <a:spLocks noChangeShapeType="1"/>
          </p:cNvSpPr>
          <p:nvPr/>
        </p:nvSpPr>
        <p:spPr bwMode="auto">
          <a:xfrm>
            <a:off x="2532771" y="3654281"/>
            <a:ext cx="900724"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algn="l" eaLnBrk="0" fontAlgn="auto" hangingPunct="0">
              <a:spcBef>
                <a:spcPct val="0"/>
              </a:spcBef>
              <a:spcAft>
                <a:spcPts val="0"/>
              </a:spcAft>
            </a:pPr>
            <a:endParaRPr kumimoji="1" lang="zh-CN" altLang="en-US" sz="2000" b="0" kern="0">
              <a:solidFill>
                <a:srgbClr val="000000"/>
              </a:solidFill>
              <a:latin typeface="Tahoma" panose="020B0604030504040204" pitchFamily="34" charset="0"/>
            </a:endParaRPr>
          </a:p>
        </p:txBody>
      </p:sp>
      <p:sp>
        <p:nvSpPr>
          <p:cNvPr id="13" name="Freeform 21"/>
          <p:cNvSpPr>
            <a:spLocks/>
          </p:cNvSpPr>
          <p:nvPr/>
        </p:nvSpPr>
        <p:spPr bwMode="auto">
          <a:xfrm>
            <a:off x="2532771" y="5160222"/>
            <a:ext cx="900724" cy="45720"/>
          </a:xfrm>
          <a:custGeom>
            <a:avLst/>
            <a:gdLst>
              <a:gd name="T0" fmla="*/ 0 w 475"/>
              <a:gd name="T1" fmla="*/ 0 h 1"/>
              <a:gd name="T2" fmla="*/ 95 w 475"/>
              <a:gd name="T3" fmla="*/ 0 h 1"/>
              <a:gd name="T4" fmla="*/ 475 w 475"/>
              <a:gd name="T5" fmla="*/ 0 h 1"/>
              <a:gd name="T6" fmla="*/ 0 60000 65536"/>
              <a:gd name="T7" fmla="*/ 0 60000 65536"/>
              <a:gd name="T8" fmla="*/ 0 60000 65536"/>
            </a:gdLst>
            <a:ahLst/>
            <a:cxnLst>
              <a:cxn ang="T6">
                <a:pos x="T0" y="T1"/>
              </a:cxn>
              <a:cxn ang="T7">
                <a:pos x="T2" y="T3"/>
              </a:cxn>
              <a:cxn ang="T8">
                <a:pos x="T4" y="T5"/>
              </a:cxn>
            </a:cxnLst>
            <a:rect l="0" t="0" r="r" b="b"/>
            <a:pathLst>
              <a:path w="475" h="1">
                <a:moveTo>
                  <a:pt x="0" y="0"/>
                </a:moveTo>
                <a:lnTo>
                  <a:pt x="95" y="0"/>
                </a:lnTo>
                <a:lnTo>
                  <a:pt x="475" y="0"/>
                </a:lnTo>
              </a:path>
            </a:pathLst>
          </a:custGeom>
          <a:noFill/>
          <a:ln w="2222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4" name="Line 22"/>
          <p:cNvSpPr>
            <a:spLocks noChangeShapeType="1"/>
          </p:cNvSpPr>
          <p:nvPr/>
        </p:nvSpPr>
        <p:spPr bwMode="auto">
          <a:xfrm>
            <a:off x="2532771" y="3654280"/>
            <a:ext cx="1896" cy="1505942"/>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algn="l" eaLnBrk="0" fontAlgn="auto" hangingPunct="0">
              <a:spcBef>
                <a:spcPct val="0"/>
              </a:spcBef>
              <a:spcAft>
                <a:spcPts val="0"/>
              </a:spcAft>
            </a:pPr>
            <a:endParaRPr kumimoji="1" lang="zh-CN" altLang="en-US" sz="2000" b="0" kern="0">
              <a:solidFill>
                <a:srgbClr val="000000"/>
              </a:solidFill>
              <a:latin typeface="Tahoma" panose="020B0604030504040204" pitchFamily="34" charset="0"/>
            </a:endParaRPr>
          </a:p>
        </p:txBody>
      </p:sp>
      <p:sp>
        <p:nvSpPr>
          <p:cNvPr id="15" name="Line 23"/>
          <p:cNvSpPr>
            <a:spLocks noChangeShapeType="1"/>
          </p:cNvSpPr>
          <p:nvPr/>
        </p:nvSpPr>
        <p:spPr bwMode="auto">
          <a:xfrm>
            <a:off x="1735825" y="4431328"/>
            <a:ext cx="796947"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algn="l" eaLnBrk="0" fontAlgn="auto" hangingPunct="0">
              <a:spcBef>
                <a:spcPct val="0"/>
              </a:spcBef>
              <a:spcAft>
                <a:spcPts val="0"/>
              </a:spcAft>
            </a:pPr>
            <a:endParaRPr kumimoji="1" lang="zh-CN" altLang="en-US" sz="2000" b="0" kern="0">
              <a:solidFill>
                <a:srgbClr val="000000"/>
              </a:solidFill>
              <a:latin typeface="Tahoma" panose="020B0604030504040204" pitchFamily="34" charset="0"/>
            </a:endParaRPr>
          </a:p>
        </p:txBody>
      </p:sp>
      <p:sp>
        <p:nvSpPr>
          <p:cNvPr id="16" name="Line 24"/>
          <p:cNvSpPr>
            <a:spLocks noChangeShapeType="1"/>
          </p:cNvSpPr>
          <p:nvPr/>
        </p:nvSpPr>
        <p:spPr bwMode="auto">
          <a:xfrm>
            <a:off x="5558259" y="4650215"/>
            <a:ext cx="715835"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7" name="Line 25"/>
          <p:cNvSpPr>
            <a:spLocks noChangeShapeType="1"/>
          </p:cNvSpPr>
          <p:nvPr/>
        </p:nvSpPr>
        <p:spPr bwMode="auto">
          <a:xfrm>
            <a:off x="5597122" y="4129265"/>
            <a:ext cx="676973"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8" name="Freeform 26"/>
          <p:cNvSpPr>
            <a:spLocks/>
          </p:cNvSpPr>
          <p:nvPr/>
        </p:nvSpPr>
        <p:spPr bwMode="auto">
          <a:xfrm>
            <a:off x="6274096" y="4127076"/>
            <a:ext cx="1896" cy="520951"/>
          </a:xfrm>
          <a:custGeom>
            <a:avLst/>
            <a:gdLst>
              <a:gd name="T0" fmla="*/ 0 w 1"/>
              <a:gd name="T1" fmla="*/ 0 h 238"/>
              <a:gd name="T2" fmla="*/ 0 w 1"/>
              <a:gd name="T3" fmla="*/ 159 h 238"/>
              <a:gd name="T4" fmla="*/ 0 w 1"/>
              <a:gd name="T5" fmla="*/ 238 h 238"/>
              <a:gd name="T6" fmla="*/ 0 60000 65536"/>
              <a:gd name="T7" fmla="*/ 0 60000 65536"/>
              <a:gd name="T8" fmla="*/ 0 60000 65536"/>
            </a:gdLst>
            <a:ahLst/>
            <a:cxnLst>
              <a:cxn ang="T6">
                <a:pos x="T0" y="T1"/>
              </a:cxn>
              <a:cxn ang="T7">
                <a:pos x="T2" y="T3"/>
              </a:cxn>
              <a:cxn ang="T8">
                <a:pos x="T4" y="T5"/>
              </a:cxn>
            </a:cxnLst>
            <a:rect l="0" t="0" r="r" b="b"/>
            <a:pathLst>
              <a:path w="1" h="238">
                <a:moveTo>
                  <a:pt x="0" y="0"/>
                </a:moveTo>
                <a:lnTo>
                  <a:pt x="0" y="159"/>
                </a:lnTo>
                <a:lnTo>
                  <a:pt x="0" y="238"/>
                </a:lnTo>
              </a:path>
            </a:pathLst>
          </a:custGeom>
          <a:noFill/>
          <a:ln w="22225">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9" name="Line 27"/>
          <p:cNvSpPr>
            <a:spLocks noChangeShapeType="1"/>
          </p:cNvSpPr>
          <p:nvPr/>
        </p:nvSpPr>
        <p:spPr bwMode="auto">
          <a:xfrm>
            <a:off x="6274095" y="4429140"/>
            <a:ext cx="451011"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1528764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randombar(horizontal)">
                                      <p:cBhvr>
                                        <p:cTn id="40" dur="500"/>
                                        <p:tgtEl>
                                          <p:spTgt spid="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randombar(horizontal)">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11" grpId="0"/>
      <p:bldP spid="12" grpId="0" animBg="1"/>
      <p:bldP spid="13" grpId="0" animBg="1"/>
      <p:bldP spid="14" grpId="0" animBg="1"/>
      <p:bldP spid="15" grpId="0" animBg="1"/>
      <p:bldP spid="16" grpId="0" animBg="1"/>
      <p:bldP spid="17" grpId="0" animBg="1"/>
      <p:bldP spid="18" grpId="0" animBg="1"/>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封装性</a:t>
            </a:r>
          </a:p>
        </p:txBody>
      </p:sp>
      <p:sp>
        <p:nvSpPr>
          <p:cNvPr id="3" name="内容占位符 2"/>
          <p:cNvSpPr>
            <a:spLocks noGrp="1"/>
          </p:cNvSpPr>
          <p:nvPr>
            <p:ph idx="1"/>
          </p:nvPr>
        </p:nvSpPr>
        <p:spPr/>
        <p:txBody>
          <a:bodyPr/>
          <a:lstStyle/>
          <a:p>
            <a:r>
              <a:rPr lang="zh-CN" altLang="en-US" dirty="0"/>
              <a:t>除非特殊情况，否则均按照如下编写方法：</a:t>
            </a:r>
            <a:endParaRPr lang="en-US" altLang="zh-CN" dirty="0"/>
          </a:p>
          <a:p>
            <a:pPr lvl="1"/>
            <a:r>
              <a:rPr lang="zh-CN" altLang="en-US" sz="2800" dirty="0"/>
              <a:t>所有的属性都设定为</a:t>
            </a:r>
            <a:r>
              <a:rPr lang="en-US" altLang="zh-CN" sz="2800" dirty="0"/>
              <a:t>private</a:t>
            </a:r>
            <a:r>
              <a:rPr lang="zh-CN" altLang="en-US" sz="2800" dirty="0"/>
              <a:t>型</a:t>
            </a:r>
            <a:endParaRPr lang="en-US" altLang="zh-CN" sz="2800" dirty="0"/>
          </a:p>
          <a:p>
            <a:pPr lvl="1"/>
            <a:r>
              <a:rPr lang="zh-CN" altLang="en-US" sz="2800" dirty="0"/>
              <a:t>编写</a:t>
            </a:r>
            <a:r>
              <a:rPr lang="en-US" altLang="zh-CN" sz="2800" dirty="0"/>
              <a:t>getter</a:t>
            </a:r>
            <a:r>
              <a:rPr lang="zh-CN" altLang="en-US" sz="2800" dirty="0"/>
              <a:t>以读取该属性值</a:t>
            </a:r>
            <a:endParaRPr lang="en-US" altLang="zh-CN" sz="2800" dirty="0"/>
          </a:p>
          <a:p>
            <a:pPr lvl="1"/>
            <a:r>
              <a:rPr lang="zh-CN" altLang="en-US" sz="2800" dirty="0"/>
              <a:t>编写</a:t>
            </a:r>
            <a:r>
              <a:rPr lang="en-US" altLang="zh-CN" sz="2800" dirty="0"/>
              <a:t>setter</a:t>
            </a:r>
            <a:r>
              <a:rPr lang="zh-CN" altLang="en-US" sz="2800" dirty="0"/>
              <a:t>以修改该属性值</a:t>
            </a:r>
            <a:endParaRPr lang="en-US" altLang="zh-CN" sz="2800" dirty="0"/>
          </a:p>
          <a:p>
            <a:r>
              <a:rPr lang="zh-CN" altLang="en-US" dirty="0"/>
              <a:t>要根据实际需要谨慎权限选择开放程度。</a:t>
            </a:r>
            <a:endParaRPr lang="en-US" altLang="zh-CN" dirty="0"/>
          </a:p>
          <a:p>
            <a:pPr lvl="1"/>
            <a:r>
              <a:rPr lang="en-US" altLang="zh-CN" sz="2800" dirty="0"/>
              <a:t>private-&gt;default-&gt;protected-&gt;public</a:t>
            </a:r>
          </a:p>
          <a:p>
            <a:pPr lvl="1"/>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60</a:t>
            </a:fld>
            <a:endParaRPr lang="en-US" altLang="zh-CN"/>
          </a:p>
        </p:txBody>
      </p:sp>
    </p:spTree>
    <p:extLst>
      <p:ext uri="{BB962C8B-B14F-4D97-AF65-F5344CB8AC3E}">
        <p14:creationId xmlns:p14="http://schemas.microsoft.com/office/powerpoint/2010/main" val="1227963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继承</a:t>
            </a:r>
          </a:p>
        </p:txBody>
      </p:sp>
      <p:sp>
        <p:nvSpPr>
          <p:cNvPr id="3" name="内容占位符 2"/>
          <p:cNvSpPr>
            <a:spLocks noGrp="1"/>
          </p:cNvSpPr>
          <p:nvPr>
            <p:ph idx="1"/>
          </p:nvPr>
        </p:nvSpPr>
        <p:spPr/>
        <p:txBody>
          <a:bodyPr/>
          <a:lstStyle/>
          <a:p>
            <a:r>
              <a:rPr lang="zh-CN" altLang="zh-CN" sz="3200" dirty="0"/>
              <a:t>继承性是面向对象的第二大特征，</a:t>
            </a:r>
            <a:r>
              <a:rPr lang="zh-CN" altLang="en-US" sz="3200" dirty="0"/>
              <a:t>其</a:t>
            </a:r>
            <a:r>
              <a:rPr lang="zh-CN" altLang="zh-CN" sz="3200" dirty="0"/>
              <a:t>作用是</a:t>
            </a:r>
            <a:r>
              <a:rPr lang="zh-CN" altLang="en-US" sz="3200" dirty="0"/>
              <a:t>利用子类</a:t>
            </a:r>
            <a:r>
              <a:rPr lang="zh-CN" altLang="zh-CN" sz="3200" dirty="0"/>
              <a:t>扩充已有类的功能。</a:t>
            </a:r>
            <a:endParaRPr lang="en-US" altLang="zh-CN" sz="3200" dirty="0"/>
          </a:p>
          <a:p>
            <a:r>
              <a:rPr lang="zh-CN" altLang="zh-CN" sz="3200" dirty="0"/>
              <a:t>子类可以继承父类的属性、方法，对于所有的公共操作是可以直接继承的，而所有的私有操作是无法直接</a:t>
            </a:r>
            <a:r>
              <a:rPr lang="zh-CN" altLang="en-US" sz="3200" dirty="0"/>
              <a:t>继承</a:t>
            </a:r>
            <a:endParaRPr lang="zh-CN" altLang="zh-CN" sz="3200" dirty="0"/>
          </a:p>
          <a:p>
            <a:r>
              <a:rPr lang="zh-CN" altLang="zh-CN" sz="3200" dirty="0"/>
              <a:t>一个子类只能继承一个父类，属于单继承，不能同时继承多个父类</a:t>
            </a:r>
            <a:r>
              <a:rPr lang="zh-CN" altLang="en-US" sz="3200" dirty="0"/>
              <a:t>，但</a:t>
            </a:r>
            <a:r>
              <a:rPr lang="zh-CN" altLang="zh-CN" sz="3200" dirty="0"/>
              <a:t>在</a:t>
            </a:r>
            <a:r>
              <a:rPr lang="en-US" altLang="zh-CN" sz="3200" dirty="0"/>
              <a:t>Java</a:t>
            </a:r>
            <a:r>
              <a:rPr lang="zh-CN" altLang="zh-CN" sz="3200" dirty="0"/>
              <a:t>中允许多</a:t>
            </a:r>
            <a:r>
              <a:rPr lang="zh-CN" altLang="zh-CN" sz="3200" dirty="0">
                <a:solidFill>
                  <a:srgbClr val="FF0000"/>
                </a:solidFill>
              </a:rPr>
              <a:t>层</a:t>
            </a:r>
            <a:r>
              <a:rPr lang="zh-CN" altLang="zh-CN" sz="3200" dirty="0"/>
              <a:t>继承</a:t>
            </a:r>
            <a:endParaRPr lang="zh-CN" altLang="en-US" sz="32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61</a:t>
            </a:fld>
            <a:endParaRPr lang="en-US" altLang="zh-CN"/>
          </a:p>
        </p:txBody>
      </p:sp>
    </p:spTree>
    <p:extLst>
      <p:ext uri="{BB962C8B-B14F-4D97-AF65-F5344CB8AC3E}">
        <p14:creationId xmlns:p14="http://schemas.microsoft.com/office/powerpoint/2010/main" val="1436507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继承</a:t>
            </a:r>
          </a:p>
        </p:txBody>
      </p:sp>
      <p:sp>
        <p:nvSpPr>
          <p:cNvPr id="3" name="内容占位符 2"/>
          <p:cNvSpPr>
            <a:spLocks noGrp="1"/>
          </p:cNvSpPr>
          <p:nvPr>
            <p:ph sz="half" idx="2"/>
          </p:nvPr>
        </p:nvSpPr>
        <p:spPr>
          <a:xfrm>
            <a:off x="490518" y="1846447"/>
            <a:ext cx="3810000" cy="4648200"/>
          </a:xfrm>
        </p:spPr>
        <p:txBody>
          <a:bodyPr/>
          <a:lstStyle/>
          <a:p>
            <a:r>
              <a:rPr lang="zh-CN" altLang="en-US" dirty="0"/>
              <a:t>方法的覆写就是指一个子类中定义了一个与父类完全一样的方法名称，包括返回值类型、参数的类型及个数都是完全一致</a:t>
            </a:r>
          </a:p>
          <a:p>
            <a:r>
              <a:rPr lang="zh-CN" altLang="en-US" dirty="0"/>
              <a:t>但是需要注意的是，被覆写的方法不能拥有比父类更严格的访问控制权限。</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62</a:t>
            </a:fld>
            <a:endParaRPr lang="en-US" altLang="zh-CN"/>
          </a:p>
        </p:txBody>
      </p:sp>
      <p:grpSp>
        <p:nvGrpSpPr>
          <p:cNvPr id="29" name="组合 28"/>
          <p:cNvGrpSpPr/>
          <p:nvPr/>
        </p:nvGrpSpPr>
        <p:grpSpPr>
          <a:xfrm>
            <a:off x="4644008" y="2060848"/>
            <a:ext cx="3661792" cy="3529887"/>
            <a:chOff x="4038600" y="2094948"/>
            <a:chExt cx="4429125" cy="3889927"/>
          </a:xfrm>
        </p:grpSpPr>
        <p:sp>
          <p:nvSpPr>
            <p:cNvPr id="6" name="Rectangle 8"/>
            <p:cNvSpPr>
              <a:spLocks noChangeArrowheads="1"/>
            </p:cNvSpPr>
            <p:nvPr/>
          </p:nvSpPr>
          <p:spPr bwMode="auto">
            <a:xfrm>
              <a:off x="4038600" y="2483255"/>
              <a:ext cx="4429125" cy="12482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7" name="Rectangle 9"/>
            <p:cNvSpPr>
              <a:spLocks noChangeArrowheads="1"/>
            </p:cNvSpPr>
            <p:nvPr/>
          </p:nvSpPr>
          <p:spPr bwMode="auto">
            <a:xfrm>
              <a:off x="4038600" y="4483216"/>
              <a:ext cx="4429125" cy="15016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8" name="Rectangle 10"/>
            <p:cNvSpPr>
              <a:spLocks noChangeArrowheads="1"/>
            </p:cNvSpPr>
            <p:nvPr/>
          </p:nvSpPr>
          <p:spPr bwMode="auto">
            <a:xfrm>
              <a:off x="5151492" y="3233240"/>
              <a:ext cx="1883970" cy="3496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9" name="Rectangle 11"/>
            <p:cNvSpPr>
              <a:spLocks noChangeArrowheads="1"/>
            </p:cNvSpPr>
            <p:nvPr/>
          </p:nvSpPr>
          <p:spPr bwMode="auto">
            <a:xfrm>
              <a:off x="5338533" y="3309252"/>
              <a:ext cx="12856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18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method xxx</a:t>
              </a:r>
            </a:p>
          </p:txBody>
        </p:sp>
        <p:sp>
          <p:nvSpPr>
            <p:cNvPr id="10" name="Rectangle 12"/>
            <p:cNvSpPr>
              <a:spLocks noChangeArrowheads="1"/>
            </p:cNvSpPr>
            <p:nvPr/>
          </p:nvSpPr>
          <p:spPr bwMode="auto">
            <a:xfrm>
              <a:off x="5843543" y="5381846"/>
              <a:ext cx="1848432" cy="3496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11" name="Rectangle 13"/>
            <p:cNvSpPr>
              <a:spLocks noChangeArrowheads="1"/>
            </p:cNvSpPr>
            <p:nvPr/>
          </p:nvSpPr>
          <p:spPr bwMode="auto">
            <a:xfrm>
              <a:off x="6030584" y="5456169"/>
              <a:ext cx="12856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18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method xxx</a:t>
              </a:r>
            </a:p>
          </p:txBody>
        </p:sp>
        <p:sp>
          <p:nvSpPr>
            <p:cNvPr id="12" name="Line 14"/>
            <p:cNvSpPr>
              <a:spLocks noChangeShapeType="1"/>
            </p:cNvSpPr>
            <p:nvPr/>
          </p:nvSpPr>
          <p:spPr bwMode="auto">
            <a:xfrm>
              <a:off x="5865988" y="3731541"/>
              <a:ext cx="1870" cy="75167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13" name="Freeform 15"/>
            <p:cNvSpPr>
              <a:spLocks/>
            </p:cNvSpPr>
            <p:nvPr/>
          </p:nvSpPr>
          <p:spPr bwMode="auto">
            <a:xfrm>
              <a:off x="6451426" y="3731541"/>
              <a:ext cx="59853" cy="64188"/>
            </a:xfrm>
            <a:custGeom>
              <a:avLst/>
              <a:gdLst>
                <a:gd name="T0" fmla="*/ 0 w 5"/>
                <a:gd name="T1" fmla="*/ 0 h 6"/>
                <a:gd name="T2" fmla="*/ 122 w 5"/>
                <a:gd name="T3" fmla="*/ 158 h 6"/>
                <a:gd name="T4" fmla="*/ 205 w 5"/>
                <a:gd name="T5" fmla="*/ 241 h 6"/>
                <a:gd name="T6" fmla="*/ 0 60000 65536"/>
                <a:gd name="T7" fmla="*/ 0 60000 65536"/>
                <a:gd name="T8" fmla="*/ 0 60000 65536"/>
              </a:gdLst>
              <a:ahLst/>
              <a:cxnLst>
                <a:cxn ang="T6">
                  <a:pos x="T0" y="T1"/>
                </a:cxn>
                <a:cxn ang="T7">
                  <a:pos x="T2" y="T3"/>
                </a:cxn>
                <a:cxn ang="T8">
                  <a:pos x="T4" y="T5"/>
                </a:cxn>
              </a:cxnLst>
              <a:rect l="0" t="0" r="r" b="b"/>
              <a:pathLst>
                <a:path w="5" h="6">
                  <a:moveTo>
                    <a:pt x="0" y="0"/>
                  </a:moveTo>
                  <a:lnTo>
                    <a:pt x="3" y="4"/>
                  </a:lnTo>
                  <a:lnTo>
                    <a:pt x="5" y="6"/>
                  </a:lnTo>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14" name="Freeform 16"/>
            <p:cNvSpPr>
              <a:spLocks/>
            </p:cNvSpPr>
            <p:nvPr/>
          </p:nvSpPr>
          <p:spPr bwMode="auto">
            <a:xfrm>
              <a:off x="6558039" y="3858228"/>
              <a:ext cx="57983" cy="64188"/>
            </a:xfrm>
            <a:custGeom>
              <a:avLst/>
              <a:gdLst>
                <a:gd name="T0" fmla="*/ 0 w 5"/>
                <a:gd name="T1" fmla="*/ 0 h 6"/>
                <a:gd name="T2" fmla="*/ 74 w 5"/>
                <a:gd name="T3" fmla="*/ 120 h 6"/>
                <a:gd name="T4" fmla="*/ 192 w 5"/>
                <a:gd name="T5" fmla="*/ 241 h 6"/>
                <a:gd name="T6" fmla="*/ 0 60000 65536"/>
                <a:gd name="T7" fmla="*/ 0 60000 65536"/>
                <a:gd name="T8" fmla="*/ 0 60000 65536"/>
              </a:gdLst>
              <a:ahLst/>
              <a:cxnLst>
                <a:cxn ang="T6">
                  <a:pos x="T0" y="T1"/>
                </a:cxn>
                <a:cxn ang="T7">
                  <a:pos x="T2" y="T3"/>
                </a:cxn>
                <a:cxn ang="T8">
                  <a:pos x="T4" y="T5"/>
                </a:cxn>
              </a:cxnLst>
              <a:rect l="0" t="0" r="r" b="b"/>
              <a:pathLst>
                <a:path w="5" h="6">
                  <a:moveTo>
                    <a:pt x="0" y="0"/>
                  </a:moveTo>
                  <a:lnTo>
                    <a:pt x="2" y="3"/>
                  </a:lnTo>
                  <a:lnTo>
                    <a:pt x="5" y="6"/>
                  </a:lnTo>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15" name="Line 17"/>
            <p:cNvSpPr>
              <a:spLocks noChangeShapeType="1"/>
            </p:cNvSpPr>
            <p:nvPr/>
          </p:nvSpPr>
          <p:spPr bwMode="auto">
            <a:xfrm>
              <a:off x="6580484" y="3890322"/>
              <a:ext cx="35538" cy="3209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16" name="Freeform 18"/>
            <p:cNvSpPr>
              <a:spLocks/>
            </p:cNvSpPr>
            <p:nvPr/>
          </p:nvSpPr>
          <p:spPr bwMode="auto">
            <a:xfrm>
              <a:off x="6651559" y="3984915"/>
              <a:ext cx="35538" cy="64188"/>
            </a:xfrm>
            <a:custGeom>
              <a:avLst/>
              <a:gdLst>
                <a:gd name="T0" fmla="*/ 0 w 3"/>
                <a:gd name="T1" fmla="*/ 0 h 6"/>
                <a:gd name="T2" fmla="*/ 38 w 3"/>
                <a:gd name="T3" fmla="*/ 82 h 6"/>
                <a:gd name="T4" fmla="*/ 120 w 3"/>
                <a:gd name="T5" fmla="*/ 241 h 6"/>
                <a:gd name="T6" fmla="*/ 0 60000 65536"/>
                <a:gd name="T7" fmla="*/ 0 60000 65536"/>
                <a:gd name="T8" fmla="*/ 0 60000 65536"/>
              </a:gdLst>
              <a:ahLst/>
              <a:cxnLst>
                <a:cxn ang="T6">
                  <a:pos x="T0" y="T1"/>
                </a:cxn>
                <a:cxn ang="T7">
                  <a:pos x="T2" y="T3"/>
                </a:cxn>
                <a:cxn ang="T8">
                  <a:pos x="T4" y="T5"/>
                </a:cxn>
              </a:cxnLst>
              <a:rect l="0" t="0" r="r" b="b"/>
              <a:pathLst>
                <a:path w="3" h="6">
                  <a:moveTo>
                    <a:pt x="0" y="0"/>
                  </a:moveTo>
                  <a:lnTo>
                    <a:pt x="1" y="2"/>
                  </a:lnTo>
                  <a:lnTo>
                    <a:pt x="3" y="6"/>
                  </a:lnTo>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17" name="Line 19"/>
            <p:cNvSpPr>
              <a:spLocks noChangeShapeType="1"/>
            </p:cNvSpPr>
            <p:nvPr/>
          </p:nvSpPr>
          <p:spPr bwMode="auto">
            <a:xfrm>
              <a:off x="6722635" y="4123425"/>
              <a:ext cx="33667" cy="62499"/>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18" name="Line 20"/>
            <p:cNvSpPr>
              <a:spLocks noChangeShapeType="1"/>
            </p:cNvSpPr>
            <p:nvPr/>
          </p:nvSpPr>
          <p:spPr bwMode="auto">
            <a:xfrm>
              <a:off x="6791840" y="4260247"/>
              <a:ext cx="24315" cy="7432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19" name="Line 21"/>
            <p:cNvSpPr>
              <a:spLocks noChangeShapeType="1"/>
            </p:cNvSpPr>
            <p:nvPr/>
          </p:nvSpPr>
          <p:spPr bwMode="auto">
            <a:xfrm>
              <a:off x="6838600" y="4408893"/>
              <a:ext cx="24315" cy="7432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20" name="Line 22"/>
            <p:cNvSpPr>
              <a:spLocks noChangeShapeType="1"/>
            </p:cNvSpPr>
            <p:nvPr/>
          </p:nvSpPr>
          <p:spPr bwMode="auto">
            <a:xfrm>
              <a:off x="6862915" y="4557538"/>
              <a:ext cx="11222" cy="7263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21" name="Freeform 23"/>
            <p:cNvSpPr>
              <a:spLocks/>
            </p:cNvSpPr>
            <p:nvPr/>
          </p:nvSpPr>
          <p:spPr bwMode="auto">
            <a:xfrm>
              <a:off x="6885360" y="4704495"/>
              <a:ext cx="1870" cy="74323"/>
            </a:xfrm>
            <a:custGeom>
              <a:avLst/>
              <a:gdLst>
                <a:gd name="T0" fmla="*/ 0 w 1"/>
                <a:gd name="T1" fmla="*/ 0 h 7"/>
                <a:gd name="T2" fmla="*/ 0 w 1"/>
                <a:gd name="T3" fmla="*/ 239 h 7"/>
                <a:gd name="T4" fmla="*/ 0 w 1"/>
                <a:gd name="T5" fmla="*/ 277 h 7"/>
                <a:gd name="T6" fmla="*/ 0 60000 65536"/>
                <a:gd name="T7" fmla="*/ 0 60000 65536"/>
                <a:gd name="T8" fmla="*/ 0 60000 65536"/>
              </a:gdLst>
              <a:ahLst/>
              <a:cxnLst>
                <a:cxn ang="T6">
                  <a:pos x="T0" y="T1"/>
                </a:cxn>
                <a:cxn ang="T7">
                  <a:pos x="T2" y="T3"/>
                </a:cxn>
                <a:cxn ang="T8">
                  <a:pos x="T4" y="T5"/>
                </a:cxn>
              </a:cxnLst>
              <a:rect l="0" t="0" r="r" b="b"/>
              <a:pathLst>
                <a:path w="1" h="7">
                  <a:moveTo>
                    <a:pt x="0" y="0"/>
                  </a:moveTo>
                  <a:lnTo>
                    <a:pt x="0" y="6"/>
                  </a:lnTo>
                  <a:lnTo>
                    <a:pt x="0" y="7"/>
                  </a:lnTo>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22" name="Freeform 24"/>
            <p:cNvSpPr>
              <a:spLocks/>
            </p:cNvSpPr>
            <p:nvPr/>
          </p:nvSpPr>
          <p:spPr bwMode="auto">
            <a:xfrm>
              <a:off x="6862915" y="4853141"/>
              <a:ext cx="11222" cy="74323"/>
            </a:xfrm>
            <a:custGeom>
              <a:avLst/>
              <a:gdLst>
                <a:gd name="T0" fmla="*/ 36 w 1"/>
                <a:gd name="T1" fmla="*/ 0 h 7"/>
                <a:gd name="T2" fmla="*/ 36 w 1"/>
                <a:gd name="T3" fmla="*/ 195 h 7"/>
                <a:gd name="T4" fmla="*/ 0 w 1"/>
                <a:gd name="T5" fmla="*/ 277 h 7"/>
                <a:gd name="T6" fmla="*/ 0 60000 65536"/>
                <a:gd name="T7" fmla="*/ 0 60000 65536"/>
                <a:gd name="T8" fmla="*/ 0 60000 65536"/>
              </a:gdLst>
              <a:ahLst/>
              <a:cxnLst>
                <a:cxn ang="T6">
                  <a:pos x="T0" y="T1"/>
                </a:cxn>
                <a:cxn ang="T7">
                  <a:pos x="T2" y="T3"/>
                </a:cxn>
                <a:cxn ang="T8">
                  <a:pos x="T4" y="T5"/>
                </a:cxn>
              </a:cxnLst>
              <a:rect l="0" t="0" r="r" b="b"/>
              <a:pathLst>
                <a:path w="1" h="7">
                  <a:moveTo>
                    <a:pt x="1" y="0"/>
                  </a:moveTo>
                  <a:lnTo>
                    <a:pt x="1" y="5"/>
                  </a:lnTo>
                  <a:lnTo>
                    <a:pt x="0" y="7"/>
                  </a:lnTo>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23" name="Freeform 25"/>
            <p:cNvSpPr>
              <a:spLocks/>
            </p:cNvSpPr>
            <p:nvPr/>
          </p:nvSpPr>
          <p:spPr bwMode="auto">
            <a:xfrm>
              <a:off x="6827378" y="5001786"/>
              <a:ext cx="22445" cy="74323"/>
            </a:xfrm>
            <a:custGeom>
              <a:avLst/>
              <a:gdLst>
                <a:gd name="T0" fmla="*/ 72 w 2"/>
                <a:gd name="T1" fmla="*/ 0 h 7"/>
                <a:gd name="T2" fmla="*/ 36 w 2"/>
                <a:gd name="T3" fmla="*/ 119 h 7"/>
                <a:gd name="T4" fmla="*/ 0 w 2"/>
                <a:gd name="T5" fmla="*/ 277 h 7"/>
                <a:gd name="T6" fmla="*/ 0 60000 65536"/>
                <a:gd name="T7" fmla="*/ 0 60000 65536"/>
                <a:gd name="T8" fmla="*/ 0 60000 65536"/>
              </a:gdLst>
              <a:ahLst/>
              <a:cxnLst>
                <a:cxn ang="T6">
                  <a:pos x="T0" y="T1"/>
                </a:cxn>
                <a:cxn ang="T7">
                  <a:pos x="T2" y="T3"/>
                </a:cxn>
                <a:cxn ang="T8">
                  <a:pos x="T4" y="T5"/>
                </a:cxn>
              </a:cxnLst>
              <a:rect l="0" t="0" r="r" b="b"/>
              <a:pathLst>
                <a:path w="2" h="7">
                  <a:moveTo>
                    <a:pt x="2" y="0"/>
                  </a:moveTo>
                  <a:lnTo>
                    <a:pt x="1" y="3"/>
                  </a:lnTo>
                  <a:lnTo>
                    <a:pt x="0" y="7"/>
                  </a:lnTo>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24" name="Freeform 26"/>
            <p:cNvSpPr>
              <a:spLocks/>
            </p:cNvSpPr>
            <p:nvPr/>
          </p:nvSpPr>
          <p:spPr bwMode="auto">
            <a:xfrm>
              <a:off x="6756302" y="5150432"/>
              <a:ext cx="35538" cy="72634"/>
            </a:xfrm>
            <a:custGeom>
              <a:avLst/>
              <a:gdLst>
                <a:gd name="T0" fmla="*/ 120 w 3"/>
                <a:gd name="T1" fmla="*/ 0 h 7"/>
                <a:gd name="T2" fmla="*/ 120 w 3"/>
                <a:gd name="T3" fmla="*/ 37 h 7"/>
                <a:gd name="T4" fmla="*/ 0 w 3"/>
                <a:gd name="T5" fmla="*/ 264 h 7"/>
                <a:gd name="T6" fmla="*/ 0 60000 65536"/>
                <a:gd name="T7" fmla="*/ 0 60000 65536"/>
                <a:gd name="T8" fmla="*/ 0 60000 65536"/>
              </a:gdLst>
              <a:ahLst/>
              <a:cxnLst>
                <a:cxn ang="T6">
                  <a:pos x="T0" y="T1"/>
                </a:cxn>
                <a:cxn ang="T7">
                  <a:pos x="T2" y="T3"/>
                </a:cxn>
                <a:cxn ang="T8">
                  <a:pos x="T4" y="T5"/>
                </a:cxn>
              </a:cxnLst>
              <a:rect l="0" t="0" r="r" b="b"/>
              <a:pathLst>
                <a:path w="3" h="7">
                  <a:moveTo>
                    <a:pt x="3" y="0"/>
                  </a:moveTo>
                  <a:lnTo>
                    <a:pt x="3" y="1"/>
                  </a:lnTo>
                  <a:lnTo>
                    <a:pt x="0" y="7"/>
                  </a:lnTo>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25" name="Line 27"/>
            <p:cNvSpPr>
              <a:spLocks noChangeShapeType="1"/>
            </p:cNvSpPr>
            <p:nvPr/>
          </p:nvSpPr>
          <p:spPr bwMode="auto">
            <a:xfrm flipH="1">
              <a:off x="6674004" y="5287254"/>
              <a:ext cx="48631" cy="64188"/>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26" name="Freeform 28"/>
            <p:cNvSpPr>
              <a:spLocks/>
            </p:cNvSpPr>
            <p:nvPr/>
          </p:nvSpPr>
          <p:spPr bwMode="auto">
            <a:xfrm>
              <a:off x="6253163" y="3582896"/>
              <a:ext cx="269339" cy="222969"/>
            </a:xfrm>
            <a:custGeom>
              <a:avLst/>
              <a:gdLst>
                <a:gd name="T0" fmla="*/ 81 w 144"/>
                <a:gd name="T1" fmla="*/ 132 h 132"/>
                <a:gd name="T2" fmla="*/ 0 w 144"/>
                <a:gd name="T3" fmla="*/ 0 h 132"/>
                <a:gd name="T4" fmla="*/ 144 w 144"/>
                <a:gd name="T5" fmla="*/ 63 h 132"/>
                <a:gd name="T6" fmla="*/ 81 w 144"/>
                <a:gd name="T7" fmla="*/ 132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32">
                  <a:moveTo>
                    <a:pt x="81" y="132"/>
                  </a:moveTo>
                  <a:lnTo>
                    <a:pt x="0" y="0"/>
                  </a:lnTo>
                  <a:lnTo>
                    <a:pt x="144" y="63"/>
                  </a:lnTo>
                  <a:lnTo>
                    <a:pt x="81"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endParaRPr>
            </a:p>
          </p:txBody>
        </p:sp>
        <p:sp>
          <p:nvSpPr>
            <p:cNvPr id="27" name="Rectangle 29"/>
            <p:cNvSpPr>
              <a:spLocks noChangeArrowheads="1"/>
            </p:cNvSpPr>
            <p:nvPr/>
          </p:nvSpPr>
          <p:spPr bwMode="auto">
            <a:xfrm>
              <a:off x="7179013" y="2094948"/>
              <a:ext cx="512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华文细黑" panose="02010600040101010101" pitchFamily="2" charset="-122"/>
                  <a:ea typeface="华文细黑" panose="02010600040101010101" pitchFamily="2" charset="-122"/>
                </a:rPr>
                <a:t>父类</a:t>
              </a:r>
            </a:p>
          </p:txBody>
        </p:sp>
        <p:sp>
          <p:nvSpPr>
            <p:cNvPr id="28" name="Rectangle 30"/>
            <p:cNvSpPr>
              <a:spLocks noChangeArrowheads="1"/>
            </p:cNvSpPr>
            <p:nvPr/>
          </p:nvSpPr>
          <p:spPr bwMode="auto">
            <a:xfrm>
              <a:off x="7179014" y="4028833"/>
              <a:ext cx="512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rPr>
                <a:t>子类</a:t>
              </a:r>
            </a:p>
          </p:txBody>
        </p:sp>
      </p:grpSp>
    </p:spTree>
    <p:extLst>
      <p:ext uri="{BB962C8B-B14F-4D97-AF65-F5344CB8AC3E}">
        <p14:creationId xmlns:p14="http://schemas.microsoft.com/office/powerpoint/2010/main" val="4075054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randombar(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继承</a:t>
            </a:r>
          </a:p>
        </p:txBody>
      </p:sp>
      <p:sp>
        <p:nvSpPr>
          <p:cNvPr id="3" name="内容占位符 2"/>
          <p:cNvSpPr>
            <a:spLocks noGrp="1"/>
          </p:cNvSpPr>
          <p:nvPr>
            <p:ph idx="1"/>
          </p:nvPr>
        </p:nvSpPr>
        <p:spPr>
          <a:xfrm>
            <a:off x="533400" y="1556792"/>
            <a:ext cx="7772400" cy="4648200"/>
          </a:xfrm>
        </p:spPr>
        <p:txBody>
          <a:bodyPr/>
          <a:lstStyle/>
          <a:p>
            <a:pPr marL="400050" lvl="1" indent="0">
              <a:spcAft>
                <a:spcPts val="0"/>
              </a:spcAft>
              <a:buNone/>
            </a:pPr>
            <a:r>
              <a:rPr lang="en-US" altLang="zh-CN" sz="2000" b="1" dirty="0">
                <a:solidFill>
                  <a:srgbClr val="7F0055"/>
                </a:solidFill>
                <a:latin typeface="Consolas"/>
                <a:ea typeface="宋体"/>
                <a:cs typeface="Times New Roman"/>
              </a:rPr>
              <a:t>class</a:t>
            </a:r>
            <a:r>
              <a:rPr lang="en-US" altLang="zh-CN" sz="2000" dirty="0">
                <a:solidFill>
                  <a:srgbClr val="000000"/>
                </a:solidFill>
                <a:latin typeface="Consolas"/>
                <a:ea typeface="宋体"/>
                <a:cs typeface="Times New Roman"/>
              </a:rPr>
              <a:t> Person { </a:t>
            </a:r>
            <a:r>
              <a:rPr lang="en-US" altLang="zh-CN" sz="2000" dirty="0">
                <a:solidFill>
                  <a:srgbClr val="008000"/>
                </a:solidFill>
                <a:latin typeface="Consolas"/>
                <a:ea typeface="宋体"/>
                <a:cs typeface="Times New Roman"/>
              </a:rPr>
              <a:t>//</a:t>
            </a:r>
            <a:r>
              <a:rPr lang="zh-CN" altLang="en-US" sz="2000" dirty="0">
                <a:solidFill>
                  <a:srgbClr val="008000"/>
                </a:solidFill>
                <a:latin typeface="Consolas"/>
                <a:ea typeface="宋体"/>
                <a:cs typeface="Times New Roman"/>
              </a:rPr>
              <a:t>子类对象的实例化</a:t>
            </a:r>
            <a:endParaRPr lang="zh-CN" altLang="zh-CN" kern="100" dirty="0">
              <a:solidFill>
                <a:srgbClr val="008000"/>
              </a:solidFill>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private</a:t>
            </a:r>
            <a:r>
              <a:rPr lang="en-US" altLang="zh-CN" sz="2000" dirty="0">
                <a:solidFill>
                  <a:srgbClr val="000000"/>
                </a:solidFill>
                <a:latin typeface="Consolas"/>
                <a:ea typeface="宋体"/>
                <a:cs typeface="Times New Roman"/>
              </a:rPr>
              <a:t> String </a:t>
            </a:r>
            <a:r>
              <a:rPr lang="en-US" altLang="zh-CN" sz="2000" u="sng" dirty="0">
                <a:solidFill>
                  <a:srgbClr val="0000C0"/>
                </a:solidFill>
                <a:latin typeface="Consolas"/>
                <a:ea typeface="宋体"/>
                <a:cs typeface="Times New Roman"/>
              </a:rPr>
              <a:t>name</a:t>
            </a:r>
            <a:r>
              <a:rPr lang="en-US" altLang="zh-CN" sz="2000" dirty="0">
                <a:solidFill>
                  <a:srgbClr val="000000"/>
                </a:solidFill>
                <a:latin typeface="Consolas"/>
                <a:ea typeface="宋体"/>
                <a:cs typeface="Times New Roman"/>
              </a:rPr>
              <a:t>;</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private</a:t>
            </a:r>
            <a:r>
              <a:rPr lang="en-US" altLang="zh-CN" sz="2000" dirty="0">
                <a:solidFill>
                  <a:srgbClr val="000000"/>
                </a:solidFill>
                <a:latin typeface="Consolas"/>
                <a:ea typeface="宋体"/>
                <a:cs typeface="Times New Roman"/>
              </a:rPr>
              <a:t> </a:t>
            </a:r>
            <a:r>
              <a:rPr lang="en-US" altLang="zh-CN" sz="2000" b="1" dirty="0" err="1">
                <a:solidFill>
                  <a:srgbClr val="7F0055"/>
                </a:solidFill>
                <a:latin typeface="Consolas"/>
                <a:ea typeface="宋体"/>
                <a:cs typeface="Times New Roman"/>
              </a:rPr>
              <a:t>int</a:t>
            </a:r>
            <a:r>
              <a:rPr lang="en-US" altLang="zh-CN" sz="2000" dirty="0">
                <a:solidFill>
                  <a:srgbClr val="000000"/>
                </a:solidFill>
                <a:latin typeface="Consolas"/>
                <a:ea typeface="宋体"/>
                <a:cs typeface="Times New Roman"/>
              </a:rPr>
              <a:t> </a:t>
            </a:r>
            <a:r>
              <a:rPr lang="en-US" altLang="zh-CN" sz="2000" u="sng" dirty="0">
                <a:solidFill>
                  <a:srgbClr val="0000C0"/>
                </a:solidFill>
                <a:latin typeface="Consolas"/>
                <a:ea typeface="宋体"/>
                <a:cs typeface="Times New Roman"/>
              </a:rPr>
              <a:t>age</a:t>
            </a:r>
            <a:r>
              <a:rPr lang="en-US" altLang="zh-CN" sz="2000" dirty="0">
                <a:solidFill>
                  <a:srgbClr val="000000"/>
                </a:solidFill>
                <a:latin typeface="Consolas"/>
                <a:ea typeface="宋体"/>
                <a:cs typeface="Times New Roman"/>
              </a:rPr>
              <a:t>;</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Person(String name, </a:t>
            </a:r>
            <a:r>
              <a:rPr lang="en-US" altLang="zh-CN" sz="2000" b="1" dirty="0" err="1">
                <a:solidFill>
                  <a:srgbClr val="7F0055"/>
                </a:solidFill>
                <a:latin typeface="Consolas"/>
                <a:ea typeface="宋体"/>
                <a:cs typeface="Times New Roman"/>
              </a:rPr>
              <a:t>int</a:t>
            </a:r>
            <a:r>
              <a:rPr lang="en-US" altLang="zh-CN" sz="2000" dirty="0">
                <a:solidFill>
                  <a:srgbClr val="000000"/>
                </a:solidFill>
                <a:latin typeface="Consolas"/>
                <a:ea typeface="宋体"/>
                <a:cs typeface="Times New Roman"/>
              </a:rPr>
              <a:t> age) {</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a:t>
            </a:r>
            <a:endParaRPr lang="zh-CN" altLang="zh-CN" kern="100" dirty="0">
              <a:latin typeface="Calibri"/>
              <a:ea typeface="宋体"/>
              <a:cs typeface="Times New Roman"/>
            </a:endParaRPr>
          </a:p>
          <a:p>
            <a:pPr marL="400050" lvl="1" indent="0">
              <a:spcAft>
                <a:spcPts val="0"/>
              </a:spcAft>
              <a:buNone/>
            </a:pPr>
            <a:r>
              <a:rPr lang="en-US" altLang="zh-CN" sz="2000" b="1" dirty="0">
                <a:solidFill>
                  <a:srgbClr val="7F0055"/>
                </a:solidFill>
                <a:latin typeface="Consolas"/>
                <a:ea typeface="宋体"/>
                <a:cs typeface="Times New Roman"/>
              </a:rPr>
              <a:t>class</a:t>
            </a:r>
            <a:r>
              <a:rPr lang="en-US" altLang="zh-CN" sz="2000" dirty="0">
                <a:solidFill>
                  <a:srgbClr val="000000"/>
                </a:solidFill>
                <a:latin typeface="Consolas"/>
                <a:ea typeface="宋体"/>
                <a:cs typeface="Times New Roman"/>
              </a:rPr>
              <a:t> </a:t>
            </a:r>
            <a:r>
              <a:rPr lang="en-US" altLang="zh-CN" sz="2000" u="sng" dirty="0">
                <a:solidFill>
                  <a:srgbClr val="000000"/>
                </a:solidFill>
                <a:latin typeface="Consolas"/>
                <a:ea typeface="宋体"/>
                <a:cs typeface="Times New Roman"/>
              </a:rPr>
              <a:t>Student</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extends</a:t>
            </a:r>
            <a:r>
              <a:rPr lang="en-US" altLang="zh-CN" sz="2000" dirty="0">
                <a:solidFill>
                  <a:srgbClr val="000000"/>
                </a:solidFill>
                <a:latin typeface="Consolas"/>
                <a:ea typeface="宋体"/>
                <a:cs typeface="Times New Roman"/>
              </a:rPr>
              <a:t> Person { </a:t>
            </a:r>
            <a:r>
              <a:rPr lang="en-US" altLang="zh-CN" sz="2000" dirty="0">
                <a:solidFill>
                  <a:srgbClr val="3F7F5F"/>
                </a:solidFill>
                <a:latin typeface="Consolas"/>
                <a:ea typeface="宋体"/>
                <a:cs typeface="Times New Roman"/>
              </a:rPr>
              <a:t>// </a:t>
            </a:r>
            <a:r>
              <a:rPr lang="zh-CN" altLang="zh-CN" sz="2000" dirty="0">
                <a:solidFill>
                  <a:srgbClr val="3F7F5F"/>
                </a:solidFill>
                <a:latin typeface="Consolas"/>
                <a:ea typeface="宋体"/>
                <a:cs typeface="Consolas"/>
              </a:rPr>
              <a:t>没有编写任何代码</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private</a:t>
            </a:r>
            <a:r>
              <a:rPr lang="en-US" altLang="zh-CN" sz="2000" dirty="0">
                <a:solidFill>
                  <a:srgbClr val="000000"/>
                </a:solidFill>
                <a:latin typeface="Consolas"/>
                <a:ea typeface="宋体"/>
                <a:cs typeface="Times New Roman"/>
              </a:rPr>
              <a:t> String </a:t>
            </a:r>
            <a:r>
              <a:rPr lang="en-US" altLang="zh-CN" sz="2000" u="sng" dirty="0">
                <a:solidFill>
                  <a:srgbClr val="0000C0"/>
                </a:solidFill>
                <a:latin typeface="Consolas"/>
                <a:ea typeface="宋体"/>
                <a:cs typeface="Times New Roman"/>
              </a:rPr>
              <a:t>school</a:t>
            </a:r>
            <a:r>
              <a:rPr lang="en-US" altLang="zh-CN" sz="2000" dirty="0">
                <a:solidFill>
                  <a:srgbClr val="000000"/>
                </a:solidFill>
                <a:latin typeface="Consolas"/>
                <a:ea typeface="宋体"/>
                <a:cs typeface="Times New Roman"/>
              </a:rPr>
              <a:t>; </a:t>
            </a:r>
            <a:r>
              <a:rPr lang="en-US" altLang="zh-CN" sz="2000" dirty="0">
                <a:solidFill>
                  <a:srgbClr val="3F7F5F"/>
                </a:solidFill>
                <a:latin typeface="Consolas"/>
                <a:ea typeface="宋体"/>
                <a:cs typeface="Times New Roman"/>
              </a:rPr>
              <a:t>// </a:t>
            </a:r>
            <a:r>
              <a:rPr lang="zh-CN" altLang="zh-CN" sz="2000" dirty="0">
                <a:solidFill>
                  <a:srgbClr val="3F7F5F"/>
                </a:solidFill>
                <a:latin typeface="Consolas"/>
                <a:ea typeface="宋体"/>
                <a:cs typeface="Consolas"/>
              </a:rPr>
              <a:t>扩充的属性</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a:t>
            </a:r>
            <a:endParaRPr lang="zh-CN" altLang="zh-CN" kern="100" dirty="0">
              <a:latin typeface="Calibri"/>
              <a:ea typeface="宋体"/>
              <a:cs typeface="Times New Roman"/>
            </a:endParaRPr>
          </a:p>
          <a:p>
            <a:pPr marL="400050" lvl="1" indent="0">
              <a:spcAft>
                <a:spcPts val="0"/>
              </a:spcAft>
              <a:buNone/>
            </a:pP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class</a:t>
            </a:r>
            <a:r>
              <a:rPr lang="en-US" altLang="zh-CN" sz="2000" dirty="0">
                <a:solidFill>
                  <a:srgbClr val="000000"/>
                </a:solidFill>
                <a:latin typeface="Consolas"/>
                <a:ea typeface="宋体"/>
                <a:cs typeface="Times New Roman"/>
              </a:rPr>
              <a:t> ExtDemo06 {</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static</a:t>
            </a: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void</a:t>
            </a:r>
            <a:r>
              <a:rPr lang="en-US" altLang="zh-CN" sz="2000" dirty="0">
                <a:solidFill>
                  <a:srgbClr val="000000"/>
                </a:solidFill>
                <a:latin typeface="Consolas"/>
                <a:ea typeface="宋体"/>
                <a:cs typeface="Times New Roman"/>
              </a:rPr>
              <a:t> main(String </a:t>
            </a:r>
            <a:r>
              <a:rPr lang="en-US" altLang="zh-CN" sz="2000" dirty="0" err="1">
                <a:solidFill>
                  <a:srgbClr val="000000"/>
                </a:solidFill>
                <a:latin typeface="Consolas"/>
                <a:ea typeface="宋体"/>
                <a:cs typeface="Times New Roman"/>
              </a:rPr>
              <a:t>args</a:t>
            </a:r>
            <a:r>
              <a:rPr lang="en-US" altLang="zh-CN" sz="2000"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Student </a:t>
            </a:r>
            <a:r>
              <a:rPr lang="en-US" altLang="zh-CN" sz="2000" u="sng" dirty="0" err="1">
                <a:solidFill>
                  <a:srgbClr val="000000"/>
                </a:solidFill>
                <a:latin typeface="Consolas"/>
                <a:ea typeface="宋体"/>
                <a:cs typeface="Times New Roman"/>
              </a:rPr>
              <a:t>stu</a:t>
            </a:r>
            <a:r>
              <a:rPr lang="en-US" altLang="zh-CN" sz="2000" dirty="0">
                <a:solidFill>
                  <a:srgbClr val="000000"/>
                </a:solidFill>
                <a:latin typeface="Consolas"/>
                <a:ea typeface="宋体"/>
                <a:cs typeface="Times New Roman"/>
              </a:rPr>
              <a:t> = </a:t>
            </a:r>
            <a:r>
              <a:rPr lang="en-US" altLang="zh-CN" sz="2000" b="1" dirty="0">
                <a:solidFill>
                  <a:srgbClr val="7F0055"/>
                </a:solidFill>
                <a:latin typeface="Consolas"/>
                <a:ea typeface="宋体"/>
                <a:cs typeface="Times New Roman"/>
              </a:rPr>
              <a:t>new</a:t>
            </a:r>
            <a:r>
              <a:rPr lang="en-US" altLang="zh-CN" sz="2000" dirty="0">
                <a:solidFill>
                  <a:srgbClr val="000000"/>
                </a:solidFill>
                <a:latin typeface="Consolas"/>
                <a:ea typeface="宋体"/>
                <a:cs typeface="Times New Roman"/>
              </a:rPr>
              <a:t> Student();</a:t>
            </a:r>
            <a:endParaRPr lang="zh-CN" altLang="zh-CN" kern="100" dirty="0">
              <a:latin typeface="Calibri"/>
              <a:ea typeface="宋体"/>
              <a:cs typeface="Times New Roman"/>
            </a:endParaRPr>
          </a:p>
          <a:p>
            <a:pPr marL="400050" lvl="1" indent="0">
              <a:spcAft>
                <a:spcPts val="0"/>
              </a:spcAft>
              <a:buNone/>
            </a:pPr>
            <a:r>
              <a:rPr lang="en-US" altLang="zh-CN" sz="2000"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00050" lvl="1" indent="0">
              <a:buNone/>
            </a:pPr>
            <a:r>
              <a:rPr lang="en-US" altLang="zh-CN" sz="2000" dirty="0">
                <a:solidFill>
                  <a:srgbClr val="000000"/>
                </a:solidFill>
                <a:latin typeface="Consolas"/>
                <a:ea typeface="宋体"/>
              </a:rPr>
              <a:t>}</a:t>
            </a:r>
            <a:endParaRPr lang="zh-CN" altLang="en-US" sz="20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63</a:t>
            </a:fld>
            <a:endParaRPr lang="en-US" altLang="zh-CN"/>
          </a:p>
        </p:txBody>
      </p:sp>
    </p:spTree>
    <p:extLst>
      <p:ext uri="{BB962C8B-B14F-4D97-AF65-F5344CB8AC3E}">
        <p14:creationId xmlns:p14="http://schemas.microsoft.com/office/powerpoint/2010/main" val="400653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3" dur="500"/>
                                        <p:tgtEl>
                                          <p:spTgt spid="3">
                                            <p:txEl>
                                              <p:pRg st="13" end="13"/>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6" dur="500"/>
                                        <p:tgtEl>
                                          <p:spTgt spid="3">
                                            <p:txEl>
                                              <p:pRg st="10" end="10"/>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继承</a:t>
            </a:r>
          </a:p>
        </p:txBody>
      </p:sp>
      <p:sp>
        <p:nvSpPr>
          <p:cNvPr id="3" name="内容占位符 2"/>
          <p:cNvSpPr>
            <a:spLocks noGrp="1"/>
          </p:cNvSpPr>
          <p:nvPr>
            <p:ph idx="1"/>
          </p:nvPr>
        </p:nvSpPr>
        <p:spPr/>
        <p:txBody>
          <a:bodyPr/>
          <a:lstStyle/>
          <a:p>
            <a:r>
              <a:rPr lang="zh-CN" altLang="en-US" dirty="0"/>
              <a:t>运行结果</a:t>
            </a:r>
            <a:endParaRPr lang="en-US" altLang="zh-CN" dirty="0"/>
          </a:p>
          <a:p>
            <a:pPr marL="514350" lvl="1" indent="0" algn="just">
              <a:spcAft>
                <a:spcPts val="0"/>
              </a:spcAft>
              <a:buNone/>
            </a:pPr>
            <a:r>
              <a:rPr lang="en-US" altLang="zh-CN" sz="2800" kern="100" dirty="0">
                <a:latin typeface="华文细黑"/>
                <a:ea typeface="宋体"/>
                <a:cs typeface="Times New Roman"/>
              </a:rPr>
              <a:t>ExtDemo06.java:7: cannot find symbol</a:t>
            </a:r>
            <a:endParaRPr lang="zh-CN" altLang="zh-CN" sz="2800" kern="100" dirty="0">
              <a:latin typeface="Calibri"/>
              <a:ea typeface="宋体"/>
              <a:cs typeface="Times New Roman"/>
            </a:endParaRPr>
          </a:p>
          <a:p>
            <a:pPr marL="514350" lvl="1" indent="0" algn="just">
              <a:spcAft>
                <a:spcPts val="0"/>
              </a:spcAft>
              <a:buNone/>
            </a:pPr>
            <a:r>
              <a:rPr lang="en-US" altLang="zh-CN" sz="2800" kern="100" dirty="0">
                <a:latin typeface="华文细黑"/>
                <a:ea typeface="宋体"/>
                <a:cs typeface="Times New Roman"/>
              </a:rPr>
              <a:t>symbol  : constructor Person()</a:t>
            </a:r>
            <a:endParaRPr lang="zh-CN" altLang="zh-CN" sz="2800" kern="100" dirty="0">
              <a:latin typeface="Calibri"/>
              <a:ea typeface="宋体"/>
              <a:cs typeface="Times New Roman"/>
            </a:endParaRPr>
          </a:p>
          <a:p>
            <a:pPr marL="514350" lvl="1" indent="0" algn="just">
              <a:spcAft>
                <a:spcPts val="0"/>
              </a:spcAft>
              <a:buNone/>
            </a:pPr>
            <a:r>
              <a:rPr lang="en-US" altLang="zh-CN" sz="2800" kern="100" dirty="0">
                <a:latin typeface="华文细黑"/>
                <a:ea typeface="宋体"/>
                <a:cs typeface="Times New Roman"/>
              </a:rPr>
              <a:t>location: class Person</a:t>
            </a:r>
            <a:endParaRPr lang="zh-CN" altLang="zh-CN" sz="2800" kern="100" dirty="0">
              <a:latin typeface="Calibri"/>
              <a:ea typeface="宋体"/>
              <a:cs typeface="Times New Roman"/>
            </a:endParaRPr>
          </a:p>
          <a:p>
            <a:pPr marL="514350" lvl="1" indent="0" algn="just">
              <a:spcAft>
                <a:spcPts val="0"/>
              </a:spcAft>
              <a:buNone/>
            </a:pPr>
            <a:r>
              <a:rPr lang="en-US" altLang="zh-CN" sz="2800" b="1" kern="100" dirty="0">
                <a:solidFill>
                  <a:srgbClr val="FF0000"/>
                </a:solidFill>
                <a:latin typeface="华文细黑"/>
                <a:ea typeface="宋体"/>
                <a:cs typeface="Times New Roman"/>
              </a:rPr>
              <a:t>class Student extends Person {  </a:t>
            </a:r>
            <a:endParaRPr lang="zh-CN" altLang="zh-CN" sz="2800" kern="100" dirty="0">
              <a:latin typeface="Calibri"/>
              <a:ea typeface="宋体"/>
              <a:cs typeface="Times New Roman"/>
            </a:endParaRPr>
          </a:p>
          <a:p>
            <a:pPr marL="514350" lvl="1" indent="0" algn="just">
              <a:spcAft>
                <a:spcPts val="0"/>
              </a:spcAft>
              <a:buNone/>
            </a:pPr>
            <a:r>
              <a:rPr lang="en-US" altLang="zh-CN" sz="2800" kern="100" dirty="0">
                <a:latin typeface="华文细黑"/>
                <a:ea typeface="宋体"/>
                <a:cs typeface="Times New Roman"/>
              </a:rPr>
              <a:t>^</a:t>
            </a:r>
            <a:endParaRPr lang="zh-CN" altLang="zh-CN" sz="2800" kern="100" dirty="0">
              <a:latin typeface="Calibri"/>
              <a:ea typeface="宋体"/>
              <a:cs typeface="Times New Roman"/>
            </a:endParaRPr>
          </a:p>
          <a:p>
            <a:pPr marL="514350" lvl="1" indent="0">
              <a:buNone/>
            </a:pPr>
            <a:r>
              <a:rPr lang="en-US" altLang="zh-CN" sz="2800" dirty="0">
                <a:latin typeface="华文细黑"/>
                <a:cs typeface="Times New Roman"/>
              </a:rPr>
              <a:t>1 error</a:t>
            </a:r>
            <a:endParaRPr lang="zh-CN" altLang="en-US" sz="28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64</a:t>
            </a:fld>
            <a:endParaRPr lang="en-US" altLang="zh-CN"/>
          </a:p>
        </p:txBody>
      </p:sp>
    </p:spTree>
    <p:extLst>
      <p:ext uri="{BB962C8B-B14F-4D97-AF65-F5344CB8AC3E}">
        <p14:creationId xmlns:p14="http://schemas.microsoft.com/office/powerpoint/2010/main" val="283143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继承</a:t>
            </a:r>
            <a:endParaRPr lang="en-US" altLang="zh-CN" dirty="0"/>
          </a:p>
        </p:txBody>
      </p:sp>
      <p:sp>
        <p:nvSpPr>
          <p:cNvPr id="3" name="内容占位符 2"/>
          <p:cNvSpPr>
            <a:spLocks noGrp="1"/>
          </p:cNvSpPr>
          <p:nvPr>
            <p:ph idx="1"/>
          </p:nvPr>
        </p:nvSpPr>
        <p:spPr/>
        <p:txBody>
          <a:bodyPr/>
          <a:lstStyle/>
          <a:p>
            <a:r>
              <a:rPr lang="zh-CN" altLang="zh-CN" sz="3600" dirty="0"/>
              <a:t>此时提示没有找到</a:t>
            </a:r>
            <a:r>
              <a:rPr lang="en-US" altLang="zh-CN" sz="3600" dirty="0"/>
              <a:t>Person</a:t>
            </a:r>
            <a:r>
              <a:rPr lang="zh-CN" altLang="zh-CN" sz="3600" dirty="0"/>
              <a:t>类的无参构造方法</a:t>
            </a:r>
          </a:p>
          <a:p>
            <a:r>
              <a:rPr lang="zh-CN" altLang="zh-CN" sz="3600" dirty="0"/>
              <a:t>按照正常的思维，</a:t>
            </a:r>
            <a:r>
              <a:rPr lang="zh-CN" altLang="en-US" sz="3600" dirty="0"/>
              <a:t>应该</a:t>
            </a:r>
            <a:r>
              <a:rPr lang="zh-CN" altLang="zh-CN" sz="3600" dirty="0"/>
              <a:t>先有父类产生再有子类产生</a:t>
            </a:r>
            <a:endParaRPr lang="en-US" altLang="zh-CN" sz="3600" dirty="0"/>
          </a:p>
          <a:p>
            <a:r>
              <a:rPr lang="zh-CN" altLang="zh-CN" sz="3600" dirty="0"/>
              <a:t>所以在子类对象实例化的时候都会</a:t>
            </a:r>
            <a:r>
              <a:rPr lang="zh-CN" altLang="zh-CN" sz="3600" dirty="0">
                <a:solidFill>
                  <a:srgbClr val="0000FF"/>
                </a:solidFill>
              </a:rPr>
              <a:t>去调用父类中的构造方法</a:t>
            </a:r>
            <a:endParaRPr lang="en-US" altLang="zh-CN" sz="3600" dirty="0"/>
          </a:p>
          <a:p>
            <a:pPr lvl="1"/>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65</a:t>
            </a:fld>
            <a:endParaRPr lang="en-US" altLang="zh-CN"/>
          </a:p>
        </p:txBody>
      </p:sp>
    </p:spTree>
    <p:extLst>
      <p:ext uri="{BB962C8B-B14F-4D97-AF65-F5344CB8AC3E}">
        <p14:creationId xmlns:p14="http://schemas.microsoft.com/office/powerpoint/2010/main" val="1074847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继承</a:t>
            </a:r>
            <a:endParaRPr lang="en-US" altLang="zh-CN" dirty="0"/>
          </a:p>
        </p:txBody>
      </p:sp>
      <p:sp>
        <p:nvSpPr>
          <p:cNvPr id="3" name="内容占位符 2"/>
          <p:cNvSpPr>
            <a:spLocks noGrp="1"/>
          </p:cNvSpPr>
          <p:nvPr>
            <p:ph idx="1"/>
          </p:nvPr>
        </p:nvSpPr>
        <p:spPr>
          <a:xfrm>
            <a:off x="395536" y="1482800"/>
            <a:ext cx="8530977" cy="5146600"/>
          </a:xfrm>
        </p:spPr>
        <p:txBody>
          <a:bodyPr/>
          <a:lstStyle/>
          <a:p>
            <a:pPr marL="457200" lvl="1" indent="0">
              <a:spcAft>
                <a:spcPts val="0"/>
              </a:spcAft>
              <a:buNone/>
            </a:pPr>
            <a:r>
              <a:rPr lang="en-US" altLang="zh-CN" sz="2000" b="1" dirty="0">
                <a:solidFill>
                  <a:srgbClr val="7F0055"/>
                </a:solidFill>
                <a:latin typeface="Consolas"/>
                <a:ea typeface="宋体"/>
                <a:cs typeface="Times New Roman"/>
              </a:rPr>
              <a:t>class</a:t>
            </a:r>
            <a:r>
              <a:rPr lang="en-US" altLang="zh-CN" sz="2000" dirty="0">
                <a:solidFill>
                  <a:srgbClr val="000000"/>
                </a:solidFill>
                <a:latin typeface="Consolas"/>
                <a:ea typeface="宋体"/>
                <a:cs typeface="Times New Roman"/>
              </a:rPr>
              <a:t> Person {</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private</a:t>
            </a:r>
            <a:r>
              <a:rPr lang="en-US" altLang="zh-CN" sz="2000" dirty="0">
                <a:solidFill>
                  <a:srgbClr val="000000"/>
                </a:solidFill>
                <a:latin typeface="Consolas"/>
                <a:ea typeface="宋体"/>
                <a:cs typeface="Times New Roman"/>
              </a:rPr>
              <a:t> String </a:t>
            </a:r>
            <a:r>
              <a:rPr lang="en-US" altLang="zh-CN" sz="2000" u="sng" dirty="0">
                <a:solidFill>
                  <a:srgbClr val="0000C0"/>
                </a:solidFill>
                <a:latin typeface="Consolas"/>
                <a:ea typeface="宋体"/>
                <a:cs typeface="Times New Roman"/>
              </a:rPr>
              <a:t>name</a:t>
            </a:r>
            <a:r>
              <a:rPr lang="en-US" altLang="zh-CN" sz="20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private</a:t>
            </a:r>
            <a:r>
              <a:rPr lang="en-US" altLang="zh-CN" sz="2000" dirty="0">
                <a:solidFill>
                  <a:srgbClr val="000000"/>
                </a:solidFill>
                <a:latin typeface="Consolas"/>
                <a:ea typeface="宋体"/>
                <a:cs typeface="Times New Roman"/>
              </a:rPr>
              <a:t> </a:t>
            </a:r>
            <a:r>
              <a:rPr lang="en-US" altLang="zh-CN" sz="2000" b="1" dirty="0" err="1">
                <a:solidFill>
                  <a:srgbClr val="7F0055"/>
                </a:solidFill>
                <a:latin typeface="Consolas"/>
                <a:ea typeface="宋体"/>
                <a:cs typeface="Times New Roman"/>
              </a:rPr>
              <a:t>int</a:t>
            </a:r>
            <a:r>
              <a:rPr lang="en-US" altLang="zh-CN" sz="2000" dirty="0">
                <a:solidFill>
                  <a:srgbClr val="000000"/>
                </a:solidFill>
                <a:latin typeface="Consolas"/>
                <a:ea typeface="宋体"/>
                <a:cs typeface="Times New Roman"/>
              </a:rPr>
              <a:t> </a:t>
            </a:r>
            <a:r>
              <a:rPr lang="en-US" altLang="zh-CN" sz="2000" u="sng" dirty="0">
                <a:solidFill>
                  <a:srgbClr val="0000C0"/>
                </a:solidFill>
                <a:latin typeface="Consolas"/>
                <a:ea typeface="宋体"/>
                <a:cs typeface="Times New Roman"/>
              </a:rPr>
              <a:t>age</a:t>
            </a:r>
            <a:r>
              <a:rPr lang="en-US" altLang="zh-CN" sz="20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Person(String name, </a:t>
            </a:r>
            <a:r>
              <a:rPr lang="en-US" altLang="zh-CN" sz="2000" b="1" dirty="0" err="1">
                <a:solidFill>
                  <a:srgbClr val="7F0055"/>
                </a:solidFill>
                <a:latin typeface="Consolas"/>
                <a:ea typeface="宋体"/>
                <a:cs typeface="Times New Roman"/>
              </a:rPr>
              <a:t>int</a:t>
            </a:r>
            <a:r>
              <a:rPr lang="en-US" altLang="zh-CN" sz="2000" dirty="0">
                <a:solidFill>
                  <a:srgbClr val="000000"/>
                </a:solidFill>
                <a:latin typeface="Consolas"/>
                <a:ea typeface="宋体"/>
                <a:cs typeface="Times New Roman"/>
              </a:rPr>
              <a:t> age) {</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System.</a:t>
            </a:r>
            <a:r>
              <a:rPr lang="en-US" altLang="zh-CN" sz="2000" i="1" dirty="0" err="1">
                <a:solidFill>
                  <a:srgbClr val="0000C0"/>
                </a:solidFill>
                <a:latin typeface="Consolas"/>
                <a:ea typeface="宋体"/>
                <a:cs typeface="Times New Roman"/>
              </a:rPr>
              <a:t>out</a:t>
            </a:r>
            <a:r>
              <a:rPr lang="en-US" altLang="zh-CN" sz="2000" dirty="0" err="1">
                <a:solidFill>
                  <a:srgbClr val="000000"/>
                </a:solidFill>
                <a:latin typeface="Consolas"/>
                <a:ea typeface="宋体"/>
                <a:cs typeface="Times New Roman"/>
              </a:rPr>
              <a:t>.println</a:t>
            </a:r>
            <a:r>
              <a:rPr lang="en-US" altLang="zh-CN" sz="2000" dirty="0">
                <a:solidFill>
                  <a:srgbClr val="000000"/>
                </a:solidFill>
                <a:latin typeface="Consolas"/>
                <a:ea typeface="宋体"/>
                <a:cs typeface="Times New Roman"/>
              </a:rPr>
              <a:t>(</a:t>
            </a:r>
            <a:r>
              <a:rPr lang="en-US" altLang="zh-CN" sz="2000" dirty="0">
                <a:solidFill>
                  <a:srgbClr val="2A00FF"/>
                </a:solidFill>
                <a:latin typeface="Consolas"/>
                <a:ea typeface="宋体"/>
                <a:cs typeface="Times New Roman"/>
              </a:rPr>
              <a:t>“** </a:t>
            </a:r>
            <a:r>
              <a:rPr lang="zh-CN" altLang="zh-CN" sz="2000" dirty="0">
                <a:solidFill>
                  <a:srgbClr val="2A00FF"/>
                </a:solidFill>
                <a:latin typeface="Consolas"/>
                <a:ea typeface="宋体"/>
                <a:cs typeface="Consolas"/>
              </a:rPr>
              <a:t>父类的</a:t>
            </a:r>
            <a:r>
              <a:rPr lang="zh-CN" altLang="en-US" sz="2000" dirty="0">
                <a:solidFill>
                  <a:srgbClr val="2A00FF"/>
                </a:solidFill>
                <a:latin typeface="Consolas"/>
                <a:ea typeface="宋体"/>
                <a:cs typeface="Consolas"/>
              </a:rPr>
              <a:t>有参</a:t>
            </a:r>
            <a:r>
              <a:rPr lang="zh-CN" altLang="zh-CN" sz="2000" dirty="0">
                <a:solidFill>
                  <a:srgbClr val="2A00FF"/>
                </a:solidFill>
                <a:latin typeface="Consolas"/>
                <a:ea typeface="宋体"/>
                <a:cs typeface="Consolas"/>
              </a:rPr>
              <a:t>构造！</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457200" lvl="1" indent="0">
              <a:spcAft>
                <a:spcPts val="0"/>
              </a:spcAft>
              <a:buNone/>
            </a:pPr>
            <a:r>
              <a:rPr lang="en-US" altLang="zh-CN" sz="2000" b="1" dirty="0">
                <a:solidFill>
                  <a:srgbClr val="7F0055"/>
                </a:solidFill>
                <a:latin typeface="Consolas"/>
                <a:ea typeface="宋体"/>
                <a:cs typeface="Times New Roman"/>
              </a:rPr>
              <a:t>class</a:t>
            </a:r>
            <a:r>
              <a:rPr lang="en-US" altLang="zh-CN" sz="2000" dirty="0">
                <a:solidFill>
                  <a:srgbClr val="000000"/>
                </a:solidFill>
                <a:latin typeface="Consolas"/>
                <a:ea typeface="宋体"/>
                <a:cs typeface="Times New Roman"/>
              </a:rPr>
              <a:t> Student </a:t>
            </a:r>
            <a:r>
              <a:rPr lang="en-US" altLang="zh-CN" sz="2000" b="1" dirty="0">
                <a:solidFill>
                  <a:srgbClr val="7F0055"/>
                </a:solidFill>
                <a:latin typeface="Consolas"/>
                <a:ea typeface="宋体"/>
                <a:cs typeface="Times New Roman"/>
              </a:rPr>
              <a:t>extends</a:t>
            </a:r>
            <a:r>
              <a:rPr lang="en-US" altLang="zh-CN" sz="2000" dirty="0">
                <a:solidFill>
                  <a:srgbClr val="000000"/>
                </a:solidFill>
                <a:latin typeface="Consolas"/>
                <a:ea typeface="宋体"/>
                <a:cs typeface="Times New Roman"/>
              </a:rPr>
              <a:t> Person { </a:t>
            </a:r>
            <a:r>
              <a:rPr lang="en-US" altLang="zh-CN" sz="2000" dirty="0">
                <a:solidFill>
                  <a:srgbClr val="3F7F5F"/>
                </a:solidFill>
                <a:latin typeface="Consolas"/>
                <a:ea typeface="宋体"/>
                <a:cs typeface="Times New Roman"/>
              </a:rPr>
              <a:t>// </a:t>
            </a:r>
          </a:p>
          <a:p>
            <a:pPr marL="45720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private</a:t>
            </a:r>
            <a:r>
              <a:rPr lang="en-US" altLang="zh-CN" sz="2000" dirty="0">
                <a:solidFill>
                  <a:srgbClr val="000000"/>
                </a:solidFill>
                <a:latin typeface="Consolas"/>
                <a:ea typeface="宋体"/>
                <a:cs typeface="Times New Roman"/>
              </a:rPr>
              <a:t> String </a:t>
            </a:r>
            <a:r>
              <a:rPr lang="en-US" altLang="zh-CN" sz="2000" u="sng" dirty="0">
                <a:solidFill>
                  <a:srgbClr val="0000C0"/>
                </a:solidFill>
                <a:latin typeface="Consolas"/>
                <a:ea typeface="宋体"/>
                <a:cs typeface="Times New Roman"/>
              </a:rPr>
              <a:t>school</a:t>
            </a:r>
            <a:r>
              <a:rPr lang="en-US" altLang="zh-CN" sz="2000" dirty="0">
                <a:solidFill>
                  <a:srgbClr val="000000"/>
                </a:solidFill>
                <a:latin typeface="Consolas"/>
                <a:ea typeface="宋体"/>
                <a:cs typeface="Times New Roman"/>
              </a:rPr>
              <a:t>; </a:t>
            </a:r>
            <a:r>
              <a:rPr lang="en-US" altLang="zh-CN" sz="2000" dirty="0">
                <a:solidFill>
                  <a:srgbClr val="3F7F5F"/>
                </a:solidFill>
                <a:latin typeface="Consolas"/>
                <a:ea typeface="宋体"/>
                <a:cs typeface="Times New Roman"/>
              </a:rPr>
              <a:t>// </a:t>
            </a:r>
            <a:r>
              <a:rPr lang="zh-CN" altLang="zh-CN" sz="2000" dirty="0">
                <a:solidFill>
                  <a:srgbClr val="3F7F5F"/>
                </a:solidFill>
                <a:latin typeface="Consolas"/>
                <a:ea typeface="宋体"/>
                <a:cs typeface="Consolas"/>
              </a:rPr>
              <a:t>扩充的属性</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public</a:t>
            </a:r>
            <a:r>
              <a:rPr lang="en-US" altLang="zh-CN" sz="2000" dirty="0">
                <a:solidFill>
                  <a:srgbClr val="000000"/>
                </a:solidFill>
                <a:latin typeface="Consolas"/>
                <a:ea typeface="宋体"/>
                <a:cs typeface="Times New Roman"/>
              </a:rPr>
              <a:t> Student(String name, </a:t>
            </a:r>
            <a:r>
              <a:rPr lang="en-US" altLang="zh-CN" sz="2000" b="1" dirty="0" err="1">
                <a:solidFill>
                  <a:srgbClr val="7F0055"/>
                </a:solidFill>
                <a:latin typeface="Consolas"/>
                <a:ea typeface="宋体"/>
                <a:cs typeface="Times New Roman"/>
              </a:rPr>
              <a:t>int</a:t>
            </a:r>
            <a:r>
              <a:rPr lang="en-US" altLang="zh-CN" sz="2000" dirty="0">
                <a:solidFill>
                  <a:srgbClr val="000000"/>
                </a:solidFill>
                <a:latin typeface="Consolas"/>
                <a:ea typeface="宋体"/>
                <a:cs typeface="Times New Roman"/>
              </a:rPr>
              <a:t> age, String school) {</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a:t>
            </a:r>
            <a:r>
              <a:rPr lang="en-US" altLang="zh-CN" sz="2000" b="1" dirty="0">
                <a:solidFill>
                  <a:srgbClr val="7F0055"/>
                </a:solidFill>
                <a:latin typeface="Consolas"/>
                <a:ea typeface="宋体"/>
                <a:cs typeface="Times New Roman"/>
              </a:rPr>
              <a:t>super</a:t>
            </a:r>
            <a:r>
              <a:rPr lang="en-US" altLang="zh-CN" sz="2000" dirty="0">
                <a:solidFill>
                  <a:srgbClr val="000000"/>
                </a:solidFill>
                <a:latin typeface="Consolas"/>
                <a:ea typeface="宋体"/>
                <a:cs typeface="Times New Roman"/>
              </a:rPr>
              <a:t>(name, age); </a:t>
            </a:r>
            <a:r>
              <a:rPr lang="en-US" altLang="zh-CN" sz="2000" dirty="0">
                <a:solidFill>
                  <a:srgbClr val="3F7F5F"/>
                </a:solidFill>
                <a:latin typeface="Consolas"/>
                <a:ea typeface="宋体"/>
                <a:cs typeface="Times New Roman"/>
              </a:rPr>
              <a:t>// </a:t>
            </a:r>
            <a:r>
              <a:rPr lang="zh-CN" altLang="zh-CN" sz="2000" dirty="0">
                <a:solidFill>
                  <a:srgbClr val="3F7F5F"/>
                </a:solidFill>
                <a:latin typeface="Consolas"/>
                <a:ea typeface="宋体"/>
                <a:cs typeface="Consolas"/>
              </a:rPr>
              <a:t>调用父类中的构造</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a:t>
            </a:r>
            <a:r>
              <a:rPr lang="en-US" altLang="zh-CN" sz="2000" dirty="0" err="1">
                <a:solidFill>
                  <a:srgbClr val="000000"/>
                </a:solidFill>
                <a:latin typeface="Consolas"/>
                <a:ea typeface="宋体"/>
                <a:cs typeface="Times New Roman"/>
              </a:rPr>
              <a:t>System.</a:t>
            </a:r>
            <a:r>
              <a:rPr lang="en-US" altLang="zh-CN" sz="2000" i="1" dirty="0" err="1">
                <a:solidFill>
                  <a:srgbClr val="0000C0"/>
                </a:solidFill>
                <a:latin typeface="Consolas"/>
                <a:ea typeface="宋体"/>
                <a:cs typeface="Times New Roman"/>
              </a:rPr>
              <a:t>out</a:t>
            </a:r>
            <a:r>
              <a:rPr lang="en-US" altLang="zh-CN" sz="2000" dirty="0" err="1">
                <a:solidFill>
                  <a:srgbClr val="000000"/>
                </a:solidFill>
                <a:latin typeface="Consolas"/>
                <a:ea typeface="宋体"/>
                <a:cs typeface="Times New Roman"/>
              </a:rPr>
              <a:t>.println</a:t>
            </a:r>
            <a:r>
              <a:rPr lang="en-US" altLang="zh-CN" sz="2000" dirty="0">
                <a:solidFill>
                  <a:srgbClr val="000000"/>
                </a:solidFill>
                <a:latin typeface="Consolas"/>
                <a:ea typeface="宋体"/>
                <a:cs typeface="Times New Roman"/>
              </a:rPr>
              <a:t>(</a:t>
            </a:r>
            <a:r>
              <a:rPr lang="en-US" altLang="zh-CN" sz="2000" dirty="0">
                <a:solidFill>
                  <a:srgbClr val="2A00FF"/>
                </a:solidFill>
                <a:latin typeface="Consolas"/>
                <a:ea typeface="宋体"/>
                <a:cs typeface="Times New Roman"/>
              </a:rPr>
              <a:t>"** </a:t>
            </a:r>
            <a:r>
              <a:rPr lang="zh-CN" altLang="zh-CN" sz="2000" dirty="0">
                <a:solidFill>
                  <a:srgbClr val="2A00FF"/>
                </a:solidFill>
                <a:latin typeface="Consolas"/>
                <a:ea typeface="宋体"/>
                <a:cs typeface="Consolas"/>
              </a:rPr>
              <a:t>子类的无参构造！</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a:t>
            </a:r>
            <a:endParaRPr lang="zh-CN" altLang="zh-CN" sz="2000"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a:t>
            </a:r>
            <a:endParaRPr lang="zh-CN" altLang="en-US" sz="2000"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66</a:t>
            </a:fld>
            <a:endParaRPr lang="en-US" altLang="zh-CN"/>
          </a:p>
        </p:txBody>
      </p:sp>
    </p:spTree>
    <p:extLst>
      <p:ext uri="{BB962C8B-B14F-4D97-AF65-F5344CB8AC3E}">
        <p14:creationId xmlns:p14="http://schemas.microsoft.com/office/powerpoint/2010/main" val="3583915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8" dur="500"/>
                                        <p:tgtEl>
                                          <p:spTgt spid="3">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3" dur="500"/>
                                        <p:tgtEl>
                                          <p:spTgt spid="3">
                                            <p:txEl>
                                              <p:pRg st="9" end="9"/>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6" dur="500"/>
                                        <p:tgtEl>
                                          <p:spTgt spid="3">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继承</a:t>
            </a:r>
          </a:p>
        </p:txBody>
      </p:sp>
      <p:sp>
        <p:nvSpPr>
          <p:cNvPr id="3" name="内容占位符 2"/>
          <p:cNvSpPr>
            <a:spLocks noGrp="1"/>
          </p:cNvSpPr>
          <p:nvPr>
            <p:ph idx="1"/>
          </p:nvPr>
        </p:nvSpPr>
        <p:spPr>
          <a:xfrm>
            <a:off x="533400" y="1556792"/>
            <a:ext cx="8143056" cy="4648200"/>
          </a:xfrm>
        </p:spPr>
        <p:txBody>
          <a:bodyPr/>
          <a:lstStyle/>
          <a:p>
            <a:pPr marL="457200" lvl="1" indent="0">
              <a:spcAft>
                <a:spcPts val="0"/>
              </a:spcAft>
              <a:buNone/>
            </a:pP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class</a:t>
            </a:r>
            <a:r>
              <a:rPr lang="en-US" altLang="zh-CN" dirty="0">
                <a:solidFill>
                  <a:srgbClr val="000000"/>
                </a:solidFill>
                <a:latin typeface="Consolas"/>
                <a:ea typeface="宋体"/>
                <a:cs typeface="Times New Roman"/>
              </a:rPr>
              <a:t> ExtDemo07 {</a:t>
            </a:r>
            <a:endParaRPr lang="zh-CN" altLang="zh-CN" kern="100" dirty="0">
              <a:latin typeface="Calibri"/>
              <a:ea typeface="宋体"/>
              <a:cs typeface="Times New Roman"/>
            </a:endParaRPr>
          </a:p>
          <a:p>
            <a:pPr marL="457200" lvl="1" indent="0">
              <a:spcAft>
                <a:spcPts val="0"/>
              </a:spcAft>
              <a:buNone/>
            </a:pP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public</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static</a:t>
            </a:r>
            <a:r>
              <a:rPr lang="en-US" altLang="zh-CN" dirty="0">
                <a:solidFill>
                  <a:srgbClr val="000000"/>
                </a:solidFill>
                <a:latin typeface="Consolas"/>
                <a:ea typeface="宋体"/>
                <a:cs typeface="Times New Roman"/>
              </a:rPr>
              <a:t> </a:t>
            </a:r>
            <a:r>
              <a:rPr lang="en-US" altLang="zh-CN" b="1" dirty="0">
                <a:solidFill>
                  <a:srgbClr val="7F0055"/>
                </a:solidFill>
                <a:latin typeface="Consolas"/>
                <a:ea typeface="宋体"/>
                <a:cs typeface="Times New Roman"/>
              </a:rPr>
              <a:t>void</a:t>
            </a:r>
            <a:r>
              <a:rPr lang="en-US" altLang="zh-CN" dirty="0">
                <a:solidFill>
                  <a:srgbClr val="000000"/>
                </a:solidFill>
                <a:latin typeface="Consolas"/>
                <a:ea typeface="宋体"/>
                <a:cs typeface="Times New Roman"/>
              </a:rPr>
              <a:t> main(String </a:t>
            </a:r>
            <a:r>
              <a:rPr lang="en-US" altLang="zh-CN" dirty="0" err="1">
                <a:solidFill>
                  <a:srgbClr val="000000"/>
                </a:solidFill>
                <a:latin typeface="Consolas"/>
                <a:ea typeface="宋体"/>
                <a:cs typeface="Times New Roman"/>
              </a:rPr>
              <a:t>args</a:t>
            </a:r>
            <a:r>
              <a:rPr lang="en-US" altLang="zh-CN"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57200" lvl="1" indent="0">
              <a:spcAft>
                <a:spcPts val="0"/>
              </a:spcAft>
              <a:buNone/>
            </a:pPr>
            <a:r>
              <a:rPr lang="en-US" altLang="zh-CN" sz="2000" dirty="0">
                <a:solidFill>
                  <a:srgbClr val="000000"/>
                </a:solidFill>
                <a:latin typeface="Consolas"/>
                <a:ea typeface="宋体"/>
                <a:cs typeface="Times New Roman"/>
              </a:rPr>
              <a:t>	   Student </a:t>
            </a:r>
            <a:r>
              <a:rPr lang="en-US" altLang="zh-CN" sz="2000" u="sng" dirty="0" err="1">
                <a:solidFill>
                  <a:srgbClr val="000000"/>
                </a:solidFill>
                <a:latin typeface="Consolas"/>
                <a:ea typeface="宋体"/>
                <a:cs typeface="Times New Roman"/>
              </a:rPr>
              <a:t>stu</a:t>
            </a:r>
            <a:r>
              <a:rPr lang="en-US" altLang="zh-CN" sz="2000" dirty="0">
                <a:solidFill>
                  <a:srgbClr val="000000"/>
                </a:solidFill>
                <a:latin typeface="Consolas"/>
                <a:ea typeface="宋体"/>
                <a:cs typeface="Times New Roman"/>
              </a:rPr>
              <a:t> = </a:t>
            </a:r>
            <a:r>
              <a:rPr lang="en-US" altLang="zh-CN" sz="2000" b="1" dirty="0">
                <a:solidFill>
                  <a:srgbClr val="7F0055"/>
                </a:solidFill>
                <a:latin typeface="Consolas"/>
                <a:ea typeface="宋体"/>
                <a:cs typeface="Times New Roman"/>
              </a:rPr>
              <a:t>new</a:t>
            </a:r>
            <a:r>
              <a:rPr lang="en-US" altLang="zh-CN" sz="2000" dirty="0">
                <a:solidFill>
                  <a:srgbClr val="000000"/>
                </a:solidFill>
                <a:latin typeface="Consolas"/>
                <a:ea typeface="宋体"/>
                <a:cs typeface="Times New Roman"/>
              </a:rPr>
              <a:t> Student(</a:t>
            </a:r>
            <a:r>
              <a:rPr lang="en-US" altLang="zh-CN" sz="2000" dirty="0">
                <a:solidFill>
                  <a:srgbClr val="2A00FF"/>
                </a:solidFill>
                <a:latin typeface="Consolas"/>
                <a:ea typeface="宋体"/>
                <a:cs typeface="Times New Roman"/>
              </a:rPr>
              <a:t>"</a:t>
            </a:r>
            <a:r>
              <a:rPr lang="zh-CN" altLang="zh-CN" sz="2000" dirty="0">
                <a:solidFill>
                  <a:srgbClr val="2A00FF"/>
                </a:solidFill>
                <a:latin typeface="Consolas"/>
                <a:ea typeface="宋体"/>
                <a:cs typeface="Consolas"/>
              </a:rPr>
              <a:t>张三</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 30, </a:t>
            </a:r>
            <a:r>
              <a:rPr lang="en-US" altLang="zh-CN" sz="2000" dirty="0">
                <a:solidFill>
                  <a:srgbClr val="2A00FF"/>
                </a:solidFill>
                <a:latin typeface="Consolas"/>
                <a:ea typeface="宋体"/>
                <a:cs typeface="Times New Roman"/>
              </a:rPr>
              <a:t>"</a:t>
            </a:r>
            <a:r>
              <a:rPr lang="zh-CN" altLang="zh-CN" sz="2000" dirty="0">
                <a:solidFill>
                  <a:srgbClr val="2A00FF"/>
                </a:solidFill>
                <a:latin typeface="Consolas"/>
                <a:ea typeface="宋体"/>
                <a:cs typeface="Consolas"/>
              </a:rPr>
              <a:t>清华</a:t>
            </a:r>
            <a:r>
              <a:rPr lang="en-US" altLang="zh-CN" sz="2000" dirty="0">
                <a:solidFill>
                  <a:srgbClr val="2A00FF"/>
                </a:solidFill>
                <a:latin typeface="Consolas"/>
                <a:ea typeface="宋体"/>
                <a:cs typeface="Times New Roman"/>
              </a:rPr>
              <a:t>"</a:t>
            </a:r>
            <a:r>
              <a:rPr lang="en-US" altLang="zh-CN" sz="2000" dirty="0">
                <a:solidFill>
                  <a:srgbClr val="000000"/>
                </a:solidFill>
                <a:latin typeface="Consolas"/>
                <a:ea typeface="宋体"/>
                <a:cs typeface="Times New Roman"/>
              </a:rPr>
              <a:t>);</a:t>
            </a:r>
            <a:endParaRPr lang="zh-CN" altLang="zh-CN" sz="2000" kern="100" dirty="0">
              <a:latin typeface="Calibri"/>
              <a:ea typeface="宋体"/>
              <a:cs typeface="Times New Roman"/>
            </a:endParaRPr>
          </a:p>
          <a:p>
            <a:pPr marL="457200" lvl="1" indent="0">
              <a:spcAft>
                <a:spcPts val="0"/>
              </a:spcAft>
              <a:buNone/>
            </a:pPr>
            <a:r>
              <a:rPr lang="en-US" altLang="zh-CN" dirty="0">
                <a:solidFill>
                  <a:srgbClr val="000000"/>
                </a:solidFill>
                <a:latin typeface="Consolas"/>
                <a:ea typeface="宋体"/>
                <a:cs typeface="Times New Roman"/>
              </a:rPr>
              <a:t>	}</a:t>
            </a:r>
            <a:endParaRPr lang="zh-CN" altLang="zh-CN" kern="100" dirty="0">
              <a:latin typeface="Calibri"/>
              <a:ea typeface="宋体"/>
              <a:cs typeface="Times New Roman"/>
            </a:endParaRPr>
          </a:p>
          <a:p>
            <a:pPr marL="457200" lvl="1" indent="0">
              <a:buNone/>
            </a:pPr>
            <a:r>
              <a:rPr lang="en-US" altLang="zh-CN" dirty="0">
                <a:solidFill>
                  <a:srgbClr val="000000"/>
                </a:solidFill>
                <a:latin typeface="Consolas"/>
                <a:ea typeface="宋体"/>
              </a:rPr>
              <a:t>}</a:t>
            </a:r>
          </a:p>
          <a:p>
            <a:pPr marL="457200" lvl="1" indent="0">
              <a:buNone/>
            </a:pPr>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67</a:t>
            </a:fld>
            <a:endParaRPr lang="en-US" altLang="zh-CN"/>
          </a:p>
        </p:txBody>
      </p:sp>
      <p:sp>
        <p:nvSpPr>
          <p:cNvPr id="5" name="矩形 4"/>
          <p:cNvSpPr/>
          <p:nvPr/>
        </p:nvSpPr>
        <p:spPr>
          <a:xfrm>
            <a:off x="533400" y="4077072"/>
            <a:ext cx="4572000" cy="904863"/>
          </a:xfrm>
          <a:prstGeom prst="rect">
            <a:avLst/>
          </a:prstGeom>
        </p:spPr>
        <p:txBody>
          <a:bodyPr>
            <a:spAutoFit/>
          </a:bodyPr>
          <a:lstStyle/>
          <a:p>
            <a:pPr lvl="1" algn="l" eaLnBrk="0" hangingPunct="0">
              <a:spcBef>
                <a:spcPct val="20000"/>
              </a:spcBef>
              <a:buClr>
                <a:srgbClr val="3333CC"/>
              </a:buClr>
              <a:buSzPct val="75000"/>
            </a:pPr>
            <a:r>
              <a:rPr lang="zh-CN" altLang="en-US" b="0" kern="0" dirty="0">
                <a:solidFill>
                  <a:srgbClr val="000000"/>
                </a:solidFill>
                <a:latin typeface="华文细黑" pitchFamily="2" charset="-122"/>
                <a:ea typeface="华文细黑" pitchFamily="2" charset="-122"/>
              </a:rPr>
              <a:t>** 父类的有参构造！</a:t>
            </a:r>
          </a:p>
          <a:p>
            <a:pPr lvl="1" algn="l" eaLnBrk="0" hangingPunct="0">
              <a:spcBef>
                <a:spcPct val="20000"/>
              </a:spcBef>
              <a:buClr>
                <a:srgbClr val="3333CC"/>
              </a:buClr>
              <a:buSzPct val="75000"/>
            </a:pPr>
            <a:r>
              <a:rPr lang="zh-CN" altLang="en-US" b="0" kern="0" dirty="0">
                <a:solidFill>
                  <a:srgbClr val="000000"/>
                </a:solidFill>
                <a:latin typeface="华文细黑" pitchFamily="2" charset="-122"/>
                <a:ea typeface="华文细黑" pitchFamily="2" charset="-122"/>
              </a:rPr>
              <a:t>** 子类的无参构造！</a:t>
            </a:r>
          </a:p>
        </p:txBody>
      </p:sp>
    </p:spTree>
    <p:extLst>
      <p:ext uri="{BB962C8B-B14F-4D97-AF65-F5344CB8AC3E}">
        <p14:creationId xmlns:p14="http://schemas.microsoft.com/office/powerpoint/2010/main" val="4172751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多态</a:t>
            </a:r>
          </a:p>
        </p:txBody>
      </p:sp>
      <p:sp>
        <p:nvSpPr>
          <p:cNvPr id="6" name="内容占位符 5"/>
          <p:cNvSpPr>
            <a:spLocks noGrp="1"/>
          </p:cNvSpPr>
          <p:nvPr>
            <p:ph idx="1"/>
          </p:nvPr>
        </p:nvSpPr>
        <p:spPr/>
        <p:txBody>
          <a:bodyPr/>
          <a:lstStyle/>
          <a:p>
            <a:r>
              <a:rPr lang="zh-CN" altLang="en-US" dirty="0"/>
              <a:t>多态的概念</a:t>
            </a:r>
            <a:endParaRPr lang="en-US" altLang="zh-CN" dirty="0"/>
          </a:p>
          <a:p>
            <a:pPr lvl="1"/>
            <a:r>
              <a:rPr lang="zh-CN" altLang="en-US" dirty="0"/>
              <a:t>多态（</a:t>
            </a:r>
            <a:r>
              <a:rPr lang="en-US" altLang="zh-CN" dirty="0"/>
              <a:t>Polymorphism</a:t>
            </a:r>
            <a:r>
              <a:rPr lang="zh-CN" altLang="en-US" dirty="0"/>
              <a:t>）按字面的意思就是“多种状态”。在面向对象语言中，接口的多种不同的实现方式即为多态。</a:t>
            </a:r>
            <a:endParaRPr lang="en-US" altLang="zh-CN" dirty="0"/>
          </a:p>
          <a:p>
            <a:pPr lvl="1"/>
            <a:r>
              <a:rPr lang="zh-CN" altLang="en-US" dirty="0"/>
              <a:t>引用</a:t>
            </a:r>
            <a:r>
              <a:rPr lang="en-US" altLang="zh-CN" dirty="0"/>
              <a:t>Charlie </a:t>
            </a:r>
            <a:r>
              <a:rPr lang="en-US" altLang="zh-CN" dirty="0" err="1"/>
              <a:t>Calverts</a:t>
            </a:r>
            <a:r>
              <a:rPr lang="zh-CN" altLang="en-US" dirty="0"/>
              <a:t>对多态的描述</a:t>
            </a:r>
            <a:r>
              <a:rPr lang="en-US" altLang="zh-CN" dirty="0"/>
              <a:t>——</a:t>
            </a:r>
            <a:r>
              <a:rPr lang="zh-CN" altLang="en-US" dirty="0">
                <a:solidFill>
                  <a:srgbClr val="0000FF"/>
                </a:solidFill>
              </a:rPr>
              <a:t>多态性是允许将父类对象设置成为一个或更多该类的子类对象相等的技术</a:t>
            </a:r>
            <a:r>
              <a:rPr lang="zh-CN" altLang="en-US" dirty="0"/>
              <a:t>，赋值之后，父类对象就可以根据当前赋值给它的子类对象的特性以不同的方式运作</a:t>
            </a:r>
            <a:endParaRPr lang="en-US" altLang="zh-CN" dirty="0"/>
          </a:p>
          <a:p>
            <a:pPr lvl="1"/>
            <a:r>
              <a:rPr lang="zh-CN" altLang="en-US" dirty="0"/>
              <a:t>简单的说，就是：允许将子类类型的指针赋值给父类类型的指针。</a:t>
            </a:r>
          </a:p>
        </p:txBody>
      </p:sp>
      <p:sp>
        <p:nvSpPr>
          <p:cNvPr id="5" name="灯片编号占位符 4"/>
          <p:cNvSpPr>
            <a:spLocks noGrp="1"/>
          </p:cNvSpPr>
          <p:nvPr>
            <p:ph type="sldNum" sz="quarter" idx="12"/>
          </p:nvPr>
        </p:nvSpPr>
        <p:spPr/>
        <p:txBody>
          <a:bodyPr/>
          <a:lstStyle/>
          <a:p>
            <a:pPr>
              <a:defRPr/>
            </a:pPr>
            <a:fld id="{F1CCF119-8841-4BC0-92A4-AF1E642864AE}" type="slidenum">
              <a:rPr lang="en-US" altLang="zh-CN" smtClean="0"/>
              <a:pPr>
                <a:defRPr/>
              </a:pPr>
              <a:t>68</a:t>
            </a:fld>
            <a:endParaRPr lang="en-US" altLang="zh-CN"/>
          </a:p>
        </p:txBody>
      </p:sp>
    </p:spTree>
    <p:extLst>
      <p:ext uri="{BB962C8B-B14F-4D97-AF65-F5344CB8AC3E}">
        <p14:creationId xmlns:p14="http://schemas.microsoft.com/office/powerpoint/2010/main" val="3604604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多态</a:t>
            </a:r>
            <a:endParaRPr lang="en-US" altLang="zh-CN" dirty="0"/>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69</a:t>
            </a:fld>
            <a:endParaRPr lang="en-US" altLang="zh-CN"/>
          </a:p>
        </p:txBody>
      </p:sp>
      <p:graphicFrame>
        <p:nvGraphicFramePr>
          <p:cNvPr id="5" name="表格 4"/>
          <p:cNvGraphicFramePr>
            <a:graphicFrameLocks noGrp="1"/>
          </p:cNvGraphicFramePr>
          <p:nvPr/>
        </p:nvGraphicFramePr>
        <p:xfrm>
          <a:off x="533400" y="1754865"/>
          <a:ext cx="8071048" cy="2438400"/>
        </p:xfrm>
        <a:graphic>
          <a:graphicData uri="http://schemas.openxmlformats.org/drawingml/2006/table">
            <a:tbl>
              <a:tblPr firstRow="1" firstCol="1" lastRow="1" lastCol="1" bandRow="1" bandCol="1"/>
              <a:tblGrid>
                <a:gridCol w="8071048">
                  <a:extLst>
                    <a:ext uri="{9D8B030D-6E8A-4147-A177-3AD203B41FA5}">
                      <a16:colId xmlns:a16="http://schemas.microsoft.com/office/drawing/2014/main" val="20000"/>
                    </a:ext>
                  </a:extLst>
                </a:gridCol>
              </a:tblGrid>
              <a:tr h="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a:t>
                      </a:r>
                      <a:r>
                        <a:rPr lang="en-US" altLang="zh-CN"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l</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ic class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print() {</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sz="2000" i="1"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out</a:t>
                      </a:r>
                      <a:r>
                        <a:rPr lang="en-US"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 --&gt; public void print(){}");</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   public</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fun()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533400" y="4437112"/>
          <a:ext cx="8071048" cy="1524000"/>
        </p:xfrm>
        <a:graphic>
          <a:graphicData uri="http://schemas.openxmlformats.org/drawingml/2006/table">
            <a:tbl>
              <a:tblPr firstRow="1" firstCol="1" lastRow="1" lastCol="1" bandRow="1" bandCol="1"/>
              <a:tblGrid>
                <a:gridCol w="8071048">
                  <a:extLst>
                    <a:ext uri="{9D8B030D-6E8A-4147-A177-3AD203B41FA5}">
                      <a16:colId xmlns:a16="http://schemas.microsoft.com/office/drawing/2014/main" val="20000"/>
                    </a:ext>
                  </a:extLst>
                </a:gridCol>
              </a:tblGrid>
              <a:tr h="144016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a:t>
                      </a:r>
                      <a:r>
                        <a:rPr lang="en-US" altLang="zh-CN"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l</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ic class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extends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print() {</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sz="2000" i="1"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out</a:t>
                      </a:r>
                      <a:r>
                        <a:rPr lang="en-US"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 --&gt; public void print(){}");</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37261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对象举例</a:t>
            </a:r>
          </a:p>
        </p:txBody>
      </p:sp>
      <p:sp>
        <p:nvSpPr>
          <p:cNvPr id="3" name="内容占位符 2"/>
          <p:cNvSpPr>
            <a:spLocks noGrp="1"/>
          </p:cNvSpPr>
          <p:nvPr>
            <p:ph idx="1"/>
          </p:nvPr>
        </p:nvSpPr>
        <p:spPr>
          <a:xfrm>
            <a:off x="533400" y="1600200"/>
            <a:ext cx="7772400" cy="1108720"/>
          </a:xfrm>
        </p:spPr>
        <p:txBody>
          <a:bodyPr/>
          <a:lstStyle/>
          <a:p>
            <a:r>
              <a:rPr lang="zh-CN" altLang="en-US" sz="3200" dirty="0"/>
              <a:t>以</a:t>
            </a:r>
            <a:r>
              <a:rPr lang="zh-CN" altLang="en-US" sz="3200" dirty="0">
                <a:solidFill>
                  <a:srgbClr val="0000FF"/>
                </a:solidFill>
              </a:rPr>
              <a:t>汽车对象</a:t>
            </a:r>
            <a:r>
              <a:rPr lang="zh-CN" altLang="en-US" sz="3200" dirty="0"/>
              <a:t>为例，我们可定义其状态与方法如下： </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7</a:t>
            </a:fld>
            <a:endParaRPr lang="en-US" altLang="zh-CN"/>
          </a:p>
        </p:txBody>
      </p:sp>
      <p:grpSp>
        <p:nvGrpSpPr>
          <p:cNvPr id="32" name="组合 31"/>
          <p:cNvGrpSpPr/>
          <p:nvPr/>
        </p:nvGrpSpPr>
        <p:grpSpPr>
          <a:xfrm>
            <a:off x="1146968" y="2706361"/>
            <a:ext cx="6555103" cy="3657600"/>
            <a:chOff x="1146968" y="2706361"/>
            <a:chExt cx="6555103" cy="3657600"/>
          </a:xfrm>
        </p:grpSpPr>
        <p:sp>
          <p:nvSpPr>
            <p:cNvPr id="6" name="Freeform 8"/>
            <p:cNvSpPr>
              <a:spLocks/>
            </p:cNvSpPr>
            <p:nvPr/>
          </p:nvSpPr>
          <p:spPr bwMode="auto">
            <a:xfrm>
              <a:off x="1146968" y="3627358"/>
              <a:ext cx="4405845" cy="2736603"/>
            </a:xfrm>
            <a:custGeom>
              <a:avLst/>
              <a:gdLst>
                <a:gd name="T0" fmla="*/ 0 w 1561"/>
                <a:gd name="T1" fmla="*/ 519 h 1037"/>
                <a:gd name="T2" fmla="*/ 10 w 1561"/>
                <a:gd name="T3" fmla="*/ 436 h 1037"/>
                <a:gd name="T4" fmla="*/ 39 w 1561"/>
                <a:gd name="T5" fmla="*/ 359 h 1037"/>
                <a:gd name="T6" fmla="*/ 82 w 1561"/>
                <a:gd name="T7" fmla="*/ 281 h 1037"/>
                <a:gd name="T8" fmla="*/ 150 w 1561"/>
                <a:gd name="T9" fmla="*/ 213 h 1037"/>
                <a:gd name="T10" fmla="*/ 228 w 1561"/>
                <a:gd name="T11" fmla="*/ 150 h 1037"/>
                <a:gd name="T12" fmla="*/ 320 w 1561"/>
                <a:gd name="T13" fmla="*/ 97 h 1037"/>
                <a:gd name="T14" fmla="*/ 427 w 1561"/>
                <a:gd name="T15" fmla="*/ 53 h 1037"/>
                <a:gd name="T16" fmla="*/ 538 w 1561"/>
                <a:gd name="T17" fmla="*/ 24 h 1037"/>
                <a:gd name="T18" fmla="*/ 659 w 1561"/>
                <a:gd name="T19" fmla="*/ 5 h 1037"/>
                <a:gd name="T20" fmla="*/ 780 w 1561"/>
                <a:gd name="T21" fmla="*/ 0 h 1037"/>
                <a:gd name="T22" fmla="*/ 902 w 1561"/>
                <a:gd name="T23" fmla="*/ 5 h 1037"/>
                <a:gd name="T24" fmla="*/ 1018 w 1561"/>
                <a:gd name="T25" fmla="*/ 24 h 1037"/>
                <a:gd name="T26" fmla="*/ 1134 w 1561"/>
                <a:gd name="T27" fmla="*/ 53 h 1037"/>
                <a:gd name="T28" fmla="*/ 1236 w 1561"/>
                <a:gd name="T29" fmla="*/ 97 h 1037"/>
                <a:gd name="T30" fmla="*/ 1328 w 1561"/>
                <a:gd name="T31" fmla="*/ 150 h 1037"/>
                <a:gd name="T32" fmla="*/ 1411 w 1561"/>
                <a:gd name="T33" fmla="*/ 213 h 1037"/>
                <a:gd name="T34" fmla="*/ 1474 w 1561"/>
                <a:gd name="T35" fmla="*/ 281 h 1037"/>
                <a:gd name="T36" fmla="*/ 1522 w 1561"/>
                <a:gd name="T37" fmla="*/ 359 h 1037"/>
                <a:gd name="T38" fmla="*/ 1551 w 1561"/>
                <a:gd name="T39" fmla="*/ 436 h 1037"/>
                <a:gd name="T40" fmla="*/ 1561 w 1561"/>
                <a:gd name="T41" fmla="*/ 519 h 1037"/>
                <a:gd name="T42" fmla="*/ 1551 w 1561"/>
                <a:gd name="T43" fmla="*/ 601 h 1037"/>
                <a:gd name="T44" fmla="*/ 1522 w 1561"/>
                <a:gd name="T45" fmla="*/ 679 h 1037"/>
                <a:gd name="T46" fmla="*/ 1474 w 1561"/>
                <a:gd name="T47" fmla="*/ 756 h 1037"/>
                <a:gd name="T48" fmla="*/ 1411 w 1561"/>
                <a:gd name="T49" fmla="*/ 824 h 1037"/>
                <a:gd name="T50" fmla="*/ 1328 w 1561"/>
                <a:gd name="T51" fmla="*/ 887 h 1037"/>
                <a:gd name="T52" fmla="*/ 1236 w 1561"/>
                <a:gd name="T53" fmla="*/ 940 h 1037"/>
                <a:gd name="T54" fmla="*/ 1134 w 1561"/>
                <a:gd name="T55" fmla="*/ 984 h 1037"/>
                <a:gd name="T56" fmla="*/ 1018 w 1561"/>
                <a:gd name="T57" fmla="*/ 1013 h 1037"/>
                <a:gd name="T58" fmla="*/ 902 w 1561"/>
                <a:gd name="T59" fmla="*/ 1032 h 1037"/>
                <a:gd name="T60" fmla="*/ 780 w 1561"/>
                <a:gd name="T61" fmla="*/ 1037 h 1037"/>
                <a:gd name="T62" fmla="*/ 659 w 1561"/>
                <a:gd name="T63" fmla="*/ 1032 h 1037"/>
                <a:gd name="T64" fmla="*/ 538 w 1561"/>
                <a:gd name="T65" fmla="*/ 1013 h 1037"/>
                <a:gd name="T66" fmla="*/ 427 w 1561"/>
                <a:gd name="T67" fmla="*/ 984 h 1037"/>
                <a:gd name="T68" fmla="*/ 320 w 1561"/>
                <a:gd name="T69" fmla="*/ 940 h 1037"/>
                <a:gd name="T70" fmla="*/ 228 w 1561"/>
                <a:gd name="T71" fmla="*/ 887 h 1037"/>
                <a:gd name="T72" fmla="*/ 150 w 1561"/>
                <a:gd name="T73" fmla="*/ 824 h 1037"/>
                <a:gd name="T74" fmla="*/ 82 w 1561"/>
                <a:gd name="T75" fmla="*/ 756 h 1037"/>
                <a:gd name="T76" fmla="*/ 39 w 1561"/>
                <a:gd name="T77" fmla="*/ 679 h 1037"/>
                <a:gd name="T78" fmla="*/ 10 w 1561"/>
                <a:gd name="T79" fmla="*/ 601 h 1037"/>
                <a:gd name="T80" fmla="*/ 0 w 1561"/>
                <a:gd name="T81" fmla="*/ 519 h 10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61" h="1037">
                  <a:moveTo>
                    <a:pt x="0" y="519"/>
                  </a:moveTo>
                  <a:lnTo>
                    <a:pt x="10" y="436"/>
                  </a:lnTo>
                  <a:lnTo>
                    <a:pt x="39" y="359"/>
                  </a:lnTo>
                  <a:lnTo>
                    <a:pt x="82" y="281"/>
                  </a:lnTo>
                  <a:lnTo>
                    <a:pt x="150" y="213"/>
                  </a:lnTo>
                  <a:lnTo>
                    <a:pt x="228" y="150"/>
                  </a:lnTo>
                  <a:lnTo>
                    <a:pt x="320" y="97"/>
                  </a:lnTo>
                  <a:lnTo>
                    <a:pt x="427" y="53"/>
                  </a:lnTo>
                  <a:lnTo>
                    <a:pt x="538" y="24"/>
                  </a:lnTo>
                  <a:lnTo>
                    <a:pt x="659" y="5"/>
                  </a:lnTo>
                  <a:lnTo>
                    <a:pt x="780" y="0"/>
                  </a:lnTo>
                  <a:lnTo>
                    <a:pt x="902" y="5"/>
                  </a:lnTo>
                  <a:lnTo>
                    <a:pt x="1018" y="24"/>
                  </a:lnTo>
                  <a:lnTo>
                    <a:pt x="1134" y="53"/>
                  </a:lnTo>
                  <a:lnTo>
                    <a:pt x="1236" y="97"/>
                  </a:lnTo>
                  <a:lnTo>
                    <a:pt x="1328" y="150"/>
                  </a:lnTo>
                  <a:lnTo>
                    <a:pt x="1411" y="213"/>
                  </a:lnTo>
                  <a:lnTo>
                    <a:pt x="1474" y="281"/>
                  </a:lnTo>
                  <a:lnTo>
                    <a:pt x="1522" y="359"/>
                  </a:lnTo>
                  <a:lnTo>
                    <a:pt x="1551" y="436"/>
                  </a:lnTo>
                  <a:lnTo>
                    <a:pt x="1561" y="519"/>
                  </a:lnTo>
                  <a:lnTo>
                    <a:pt x="1551" y="601"/>
                  </a:lnTo>
                  <a:lnTo>
                    <a:pt x="1522" y="679"/>
                  </a:lnTo>
                  <a:lnTo>
                    <a:pt x="1474" y="756"/>
                  </a:lnTo>
                  <a:lnTo>
                    <a:pt x="1411" y="824"/>
                  </a:lnTo>
                  <a:lnTo>
                    <a:pt x="1328" y="887"/>
                  </a:lnTo>
                  <a:lnTo>
                    <a:pt x="1236" y="940"/>
                  </a:lnTo>
                  <a:lnTo>
                    <a:pt x="1134" y="984"/>
                  </a:lnTo>
                  <a:lnTo>
                    <a:pt x="1018" y="1013"/>
                  </a:lnTo>
                  <a:lnTo>
                    <a:pt x="902" y="1032"/>
                  </a:lnTo>
                  <a:lnTo>
                    <a:pt x="780" y="1037"/>
                  </a:lnTo>
                  <a:lnTo>
                    <a:pt x="659" y="1032"/>
                  </a:lnTo>
                  <a:lnTo>
                    <a:pt x="538" y="1013"/>
                  </a:lnTo>
                  <a:lnTo>
                    <a:pt x="427" y="984"/>
                  </a:lnTo>
                  <a:lnTo>
                    <a:pt x="320" y="940"/>
                  </a:lnTo>
                  <a:lnTo>
                    <a:pt x="228" y="887"/>
                  </a:lnTo>
                  <a:lnTo>
                    <a:pt x="150" y="824"/>
                  </a:lnTo>
                  <a:lnTo>
                    <a:pt x="82" y="756"/>
                  </a:lnTo>
                  <a:lnTo>
                    <a:pt x="39" y="679"/>
                  </a:lnTo>
                  <a:lnTo>
                    <a:pt x="10" y="601"/>
                  </a:lnTo>
                  <a:lnTo>
                    <a:pt x="0" y="519"/>
                  </a:lnTo>
                  <a:close/>
                </a:path>
              </a:pathLst>
            </a:custGeom>
            <a:blipFill dpi="0" rotWithShape="0">
              <a:blip r:embed="rId3"/>
              <a:srcRect/>
              <a:tile tx="0" ty="0" sx="100000" sy="100000" flip="none" algn="tl"/>
            </a:blipFill>
            <a:ln w="7938">
              <a:solidFill>
                <a:srgbClr val="000000"/>
              </a:solidFill>
              <a:prstDash val="solid"/>
              <a:round/>
              <a:headEnd/>
              <a:tailEnd/>
            </a:ln>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7" name="Freeform 9"/>
            <p:cNvSpPr>
              <a:spLocks/>
            </p:cNvSpPr>
            <p:nvPr/>
          </p:nvSpPr>
          <p:spPr bwMode="auto">
            <a:xfrm>
              <a:off x="2185630" y="4432242"/>
              <a:ext cx="2328522" cy="1203366"/>
            </a:xfrm>
            <a:custGeom>
              <a:avLst/>
              <a:gdLst>
                <a:gd name="T0" fmla="*/ 0 w 825"/>
                <a:gd name="T1" fmla="*/ 228 h 456"/>
                <a:gd name="T2" fmla="*/ 5 w 825"/>
                <a:gd name="T3" fmla="*/ 180 h 456"/>
                <a:gd name="T4" fmla="*/ 34 w 825"/>
                <a:gd name="T5" fmla="*/ 136 h 456"/>
                <a:gd name="T6" fmla="*/ 78 w 825"/>
                <a:gd name="T7" fmla="*/ 93 h 456"/>
                <a:gd name="T8" fmla="*/ 136 w 825"/>
                <a:gd name="T9" fmla="*/ 59 h 456"/>
                <a:gd name="T10" fmla="*/ 204 w 825"/>
                <a:gd name="T11" fmla="*/ 30 h 456"/>
                <a:gd name="T12" fmla="*/ 282 w 825"/>
                <a:gd name="T13" fmla="*/ 10 h 456"/>
                <a:gd name="T14" fmla="*/ 369 w 825"/>
                <a:gd name="T15" fmla="*/ 0 h 456"/>
                <a:gd name="T16" fmla="*/ 456 w 825"/>
                <a:gd name="T17" fmla="*/ 0 h 456"/>
                <a:gd name="T18" fmla="*/ 539 w 825"/>
                <a:gd name="T19" fmla="*/ 10 h 456"/>
                <a:gd name="T20" fmla="*/ 616 w 825"/>
                <a:gd name="T21" fmla="*/ 30 h 456"/>
                <a:gd name="T22" fmla="*/ 689 w 825"/>
                <a:gd name="T23" fmla="*/ 59 h 456"/>
                <a:gd name="T24" fmla="*/ 747 w 825"/>
                <a:gd name="T25" fmla="*/ 93 h 456"/>
                <a:gd name="T26" fmla="*/ 791 w 825"/>
                <a:gd name="T27" fmla="*/ 136 h 456"/>
                <a:gd name="T28" fmla="*/ 815 w 825"/>
                <a:gd name="T29" fmla="*/ 180 h 456"/>
                <a:gd name="T30" fmla="*/ 825 w 825"/>
                <a:gd name="T31" fmla="*/ 228 h 456"/>
                <a:gd name="T32" fmla="*/ 815 w 825"/>
                <a:gd name="T33" fmla="*/ 277 h 456"/>
                <a:gd name="T34" fmla="*/ 791 w 825"/>
                <a:gd name="T35" fmla="*/ 320 h 456"/>
                <a:gd name="T36" fmla="*/ 747 w 825"/>
                <a:gd name="T37" fmla="*/ 364 h 456"/>
                <a:gd name="T38" fmla="*/ 689 w 825"/>
                <a:gd name="T39" fmla="*/ 398 h 456"/>
                <a:gd name="T40" fmla="*/ 616 w 825"/>
                <a:gd name="T41" fmla="*/ 427 h 456"/>
                <a:gd name="T42" fmla="*/ 539 w 825"/>
                <a:gd name="T43" fmla="*/ 446 h 456"/>
                <a:gd name="T44" fmla="*/ 456 w 825"/>
                <a:gd name="T45" fmla="*/ 456 h 456"/>
                <a:gd name="T46" fmla="*/ 369 w 825"/>
                <a:gd name="T47" fmla="*/ 456 h 456"/>
                <a:gd name="T48" fmla="*/ 282 w 825"/>
                <a:gd name="T49" fmla="*/ 446 h 456"/>
                <a:gd name="T50" fmla="*/ 204 w 825"/>
                <a:gd name="T51" fmla="*/ 427 h 456"/>
                <a:gd name="T52" fmla="*/ 136 w 825"/>
                <a:gd name="T53" fmla="*/ 398 h 456"/>
                <a:gd name="T54" fmla="*/ 78 w 825"/>
                <a:gd name="T55" fmla="*/ 364 h 456"/>
                <a:gd name="T56" fmla="*/ 34 w 825"/>
                <a:gd name="T57" fmla="*/ 320 h 456"/>
                <a:gd name="T58" fmla="*/ 5 w 825"/>
                <a:gd name="T59" fmla="*/ 277 h 456"/>
                <a:gd name="T60" fmla="*/ 0 w 825"/>
                <a:gd name="T61" fmla="*/ 228 h 4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25" h="456">
                  <a:moveTo>
                    <a:pt x="0" y="228"/>
                  </a:moveTo>
                  <a:lnTo>
                    <a:pt x="5" y="180"/>
                  </a:lnTo>
                  <a:lnTo>
                    <a:pt x="34" y="136"/>
                  </a:lnTo>
                  <a:lnTo>
                    <a:pt x="78" y="93"/>
                  </a:lnTo>
                  <a:lnTo>
                    <a:pt x="136" y="59"/>
                  </a:lnTo>
                  <a:lnTo>
                    <a:pt x="204" y="30"/>
                  </a:lnTo>
                  <a:lnTo>
                    <a:pt x="282" y="10"/>
                  </a:lnTo>
                  <a:lnTo>
                    <a:pt x="369" y="0"/>
                  </a:lnTo>
                  <a:lnTo>
                    <a:pt x="456" y="0"/>
                  </a:lnTo>
                  <a:lnTo>
                    <a:pt x="539" y="10"/>
                  </a:lnTo>
                  <a:lnTo>
                    <a:pt x="616" y="30"/>
                  </a:lnTo>
                  <a:lnTo>
                    <a:pt x="689" y="59"/>
                  </a:lnTo>
                  <a:lnTo>
                    <a:pt x="747" y="93"/>
                  </a:lnTo>
                  <a:lnTo>
                    <a:pt x="791" y="136"/>
                  </a:lnTo>
                  <a:lnTo>
                    <a:pt x="815" y="180"/>
                  </a:lnTo>
                  <a:lnTo>
                    <a:pt x="825" y="228"/>
                  </a:lnTo>
                  <a:lnTo>
                    <a:pt x="815" y="277"/>
                  </a:lnTo>
                  <a:lnTo>
                    <a:pt x="791" y="320"/>
                  </a:lnTo>
                  <a:lnTo>
                    <a:pt x="747" y="364"/>
                  </a:lnTo>
                  <a:lnTo>
                    <a:pt x="689" y="398"/>
                  </a:lnTo>
                  <a:lnTo>
                    <a:pt x="616" y="427"/>
                  </a:lnTo>
                  <a:lnTo>
                    <a:pt x="539" y="446"/>
                  </a:lnTo>
                  <a:lnTo>
                    <a:pt x="456" y="456"/>
                  </a:lnTo>
                  <a:lnTo>
                    <a:pt x="369" y="456"/>
                  </a:lnTo>
                  <a:lnTo>
                    <a:pt x="282" y="446"/>
                  </a:lnTo>
                  <a:lnTo>
                    <a:pt x="204" y="427"/>
                  </a:lnTo>
                  <a:lnTo>
                    <a:pt x="136" y="398"/>
                  </a:lnTo>
                  <a:lnTo>
                    <a:pt x="78" y="364"/>
                  </a:lnTo>
                  <a:lnTo>
                    <a:pt x="34" y="320"/>
                  </a:lnTo>
                  <a:lnTo>
                    <a:pt x="5" y="277"/>
                  </a:lnTo>
                  <a:lnTo>
                    <a:pt x="0" y="228"/>
                  </a:lnTo>
                  <a:close/>
                </a:path>
              </a:pathLst>
            </a:custGeom>
            <a:blipFill dpi="0" rotWithShape="0">
              <a:blip r:embed="rId3"/>
              <a:srcRect/>
              <a:tile tx="0" ty="0" sx="100000" sy="100000" flip="none" algn="tl"/>
            </a:blipFill>
            <a:ln w="22225">
              <a:solidFill>
                <a:srgbClr val="0000FF"/>
              </a:solidFill>
              <a:prstDash val="solid"/>
              <a:round/>
              <a:headEnd/>
              <a:tailEnd/>
            </a:ln>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8" name="Rectangle 10"/>
            <p:cNvSpPr>
              <a:spLocks noChangeArrowheads="1"/>
            </p:cNvSpPr>
            <p:nvPr/>
          </p:nvSpPr>
          <p:spPr bwMode="auto">
            <a:xfrm>
              <a:off x="2693671" y="4651275"/>
              <a:ext cx="505219" cy="242784"/>
            </a:xfrm>
            <a:prstGeom prst="rect">
              <a:avLst/>
            </a:prstGeom>
            <a:solidFill>
              <a:srgbClr val="00B050"/>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9" name="Rectangle 11"/>
            <p:cNvSpPr>
              <a:spLocks noChangeArrowheads="1"/>
            </p:cNvSpPr>
            <p:nvPr/>
          </p:nvSpPr>
          <p:spPr bwMode="auto">
            <a:xfrm>
              <a:off x="3294853" y="5252958"/>
              <a:ext cx="533443" cy="253340"/>
            </a:xfrm>
            <a:prstGeom prst="rect">
              <a:avLst/>
            </a:prstGeom>
            <a:solidFill>
              <a:srgbClr val="00B050"/>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10" name="Rectangle 12"/>
            <p:cNvSpPr>
              <a:spLocks noChangeArrowheads="1"/>
            </p:cNvSpPr>
            <p:nvPr/>
          </p:nvSpPr>
          <p:spPr bwMode="auto">
            <a:xfrm>
              <a:off x="2434005" y="5020730"/>
              <a:ext cx="505219" cy="242784"/>
            </a:xfrm>
            <a:prstGeom prst="rect">
              <a:avLst/>
            </a:prstGeom>
            <a:solidFill>
              <a:srgbClr val="00B050"/>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11" name="Rectangle 13"/>
            <p:cNvSpPr>
              <a:spLocks noChangeArrowheads="1"/>
            </p:cNvSpPr>
            <p:nvPr/>
          </p:nvSpPr>
          <p:spPr bwMode="auto">
            <a:xfrm>
              <a:off x="3500892" y="4777945"/>
              <a:ext cx="476994" cy="242784"/>
            </a:xfrm>
            <a:prstGeom prst="rect">
              <a:avLst/>
            </a:prstGeom>
            <a:solidFill>
              <a:srgbClr val="00B050"/>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12" name="Rectangle 14"/>
            <p:cNvSpPr>
              <a:spLocks noChangeArrowheads="1"/>
            </p:cNvSpPr>
            <p:nvPr/>
          </p:nvSpPr>
          <p:spPr bwMode="auto">
            <a:xfrm>
              <a:off x="2054216" y="4089784"/>
              <a:ext cx="1038662" cy="332509"/>
            </a:xfrm>
            <a:prstGeom prst="rect">
              <a:avLst/>
            </a:prstGeom>
            <a:solidFill>
              <a:srgbClr val="FFFF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24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13" name="Rectangle 15"/>
            <p:cNvSpPr>
              <a:spLocks noChangeArrowheads="1"/>
            </p:cNvSpPr>
            <p:nvPr/>
          </p:nvSpPr>
          <p:spPr bwMode="auto">
            <a:xfrm>
              <a:off x="2309818" y="4086538"/>
              <a:ext cx="512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换档</a:t>
              </a:r>
            </a:p>
          </p:txBody>
        </p:sp>
        <p:sp>
          <p:nvSpPr>
            <p:cNvPr id="14" name="Rectangle 16"/>
            <p:cNvSpPr>
              <a:spLocks noChangeArrowheads="1"/>
            </p:cNvSpPr>
            <p:nvPr/>
          </p:nvSpPr>
          <p:spPr bwMode="auto">
            <a:xfrm>
              <a:off x="2051720" y="5760787"/>
              <a:ext cx="1027372" cy="332509"/>
            </a:xfrm>
            <a:prstGeom prst="rect">
              <a:avLst/>
            </a:prstGeom>
            <a:solidFill>
              <a:srgbClr val="FFFF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2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15" name="Rectangle 17"/>
            <p:cNvSpPr>
              <a:spLocks noChangeArrowheads="1"/>
            </p:cNvSpPr>
            <p:nvPr/>
          </p:nvSpPr>
          <p:spPr bwMode="auto">
            <a:xfrm>
              <a:off x="2284869" y="5785519"/>
              <a:ext cx="512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2000" b="0" kern="0" dirty="0">
                  <a:solidFill>
                    <a:srgbClr val="000000"/>
                  </a:solidFill>
                  <a:latin typeface="等线" panose="02010600030101010101" pitchFamily="2" charset="-122"/>
                  <a:ea typeface="等线" panose="02010600030101010101" pitchFamily="2" charset="-122"/>
                </a:rPr>
                <a:t>加速</a:t>
              </a:r>
              <a:endParaRPr kumimoji="1" lang="zh-CN" altLang="en-US"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endParaRPr>
            </a:p>
          </p:txBody>
        </p:sp>
        <p:sp>
          <p:nvSpPr>
            <p:cNvPr id="16" name="Rectangle 18"/>
            <p:cNvSpPr>
              <a:spLocks noChangeArrowheads="1"/>
            </p:cNvSpPr>
            <p:nvPr/>
          </p:nvSpPr>
          <p:spPr bwMode="auto">
            <a:xfrm>
              <a:off x="3914211" y="4089784"/>
              <a:ext cx="1041484" cy="332509"/>
            </a:xfrm>
            <a:prstGeom prst="rect">
              <a:avLst/>
            </a:prstGeom>
            <a:solidFill>
              <a:srgbClr val="FFFF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18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17" name="Rectangle 19"/>
            <p:cNvSpPr>
              <a:spLocks noChangeArrowheads="1"/>
            </p:cNvSpPr>
            <p:nvPr/>
          </p:nvSpPr>
          <p:spPr bwMode="auto">
            <a:xfrm>
              <a:off x="3914211" y="4086538"/>
              <a:ext cx="10414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刹车</a:t>
              </a:r>
            </a:p>
          </p:txBody>
        </p:sp>
        <p:sp>
          <p:nvSpPr>
            <p:cNvPr id="18" name="Rectangle 20"/>
            <p:cNvSpPr>
              <a:spLocks noChangeArrowheads="1"/>
            </p:cNvSpPr>
            <p:nvPr/>
          </p:nvSpPr>
          <p:spPr bwMode="auto">
            <a:xfrm>
              <a:off x="3563888" y="5738527"/>
              <a:ext cx="1041484" cy="345704"/>
            </a:xfrm>
            <a:prstGeom prst="rect">
              <a:avLst/>
            </a:prstGeom>
            <a:solidFill>
              <a:srgbClr val="FFFF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28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19" name="Rectangle 21"/>
            <p:cNvSpPr>
              <a:spLocks noChangeArrowheads="1"/>
            </p:cNvSpPr>
            <p:nvPr/>
          </p:nvSpPr>
          <p:spPr bwMode="auto">
            <a:xfrm>
              <a:off x="3673964" y="5788667"/>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开空调</a:t>
              </a:r>
            </a:p>
          </p:txBody>
        </p:sp>
        <p:sp>
          <p:nvSpPr>
            <p:cNvPr id="20" name="Line 22"/>
            <p:cNvSpPr>
              <a:spLocks noChangeShapeType="1"/>
            </p:cNvSpPr>
            <p:nvPr/>
          </p:nvSpPr>
          <p:spPr bwMode="auto">
            <a:xfrm flipV="1">
              <a:off x="3145263" y="4867670"/>
              <a:ext cx="3271220" cy="28236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21" name="Freeform 23"/>
            <p:cNvSpPr>
              <a:spLocks/>
            </p:cNvSpPr>
            <p:nvPr/>
          </p:nvSpPr>
          <p:spPr bwMode="auto">
            <a:xfrm>
              <a:off x="2939224" y="5073509"/>
              <a:ext cx="231441" cy="139865"/>
            </a:xfrm>
            <a:custGeom>
              <a:avLst/>
              <a:gdLst>
                <a:gd name="T0" fmla="*/ 82 w 82"/>
                <a:gd name="T1" fmla="*/ 53 h 53"/>
                <a:gd name="T2" fmla="*/ 0 w 82"/>
                <a:gd name="T3" fmla="*/ 34 h 53"/>
                <a:gd name="T4" fmla="*/ 78 w 82"/>
                <a:gd name="T5" fmla="*/ 0 h 53"/>
                <a:gd name="T6" fmla="*/ 82 w 82"/>
                <a:gd name="T7" fmla="*/ 53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53">
                  <a:moveTo>
                    <a:pt x="82" y="53"/>
                  </a:moveTo>
                  <a:lnTo>
                    <a:pt x="0" y="34"/>
                  </a:lnTo>
                  <a:lnTo>
                    <a:pt x="78" y="0"/>
                  </a:lnTo>
                  <a:lnTo>
                    <a:pt x="8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22" name="Line 24"/>
            <p:cNvSpPr>
              <a:spLocks noChangeShapeType="1"/>
            </p:cNvSpPr>
            <p:nvPr/>
          </p:nvSpPr>
          <p:spPr bwMode="auto">
            <a:xfrm flipV="1">
              <a:off x="4169813" y="4049592"/>
              <a:ext cx="2040632" cy="75474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23" name="Freeform 25"/>
            <p:cNvSpPr>
              <a:spLocks/>
            </p:cNvSpPr>
            <p:nvPr/>
          </p:nvSpPr>
          <p:spPr bwMode="auto">
            <a:xfrm>
              <a:off x="3977886" y="4727805"/>
              <a:ext cx="234263" cy="139865"/>
            </a:xfrm>
            <a:custGeom>
              <a:avLst/>
              <a:gdLst>
                <a:gd name="T0" fmla="*/ 83 w 83"/>
                <a:gd name="T1" fmla="*/ 48 h 53"/>
                <a:gd name="T2" fmla="*/ 0 w 83"/>
                <a:gd name="T3" fmla="*/ 53 h 53"/>
                <a:gd name="T4" fmla="*/ 64 w 83"/>
                <a:gd name="T5" fmla="*/ 0 h 53"/>
                <a:gd name="T6" fmla="*/ 83 w 83"/>
                <a:gd name="T7" fmla="*/ 48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53">
                  <a:moveTo>
                    <a:pt x="83" y="48"/>
                  </a:moveTo>
                  <a:lnTo>
                    <a:pt x="0" y="53"/>
                  </a:lnTo>
                  <a:lnTo>
                    <a:pt x="64" y="0"/>
                  </a:lnTo>
                  <a:lnTo>
                    <a:pt x="83"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24" name="Line 26"/>
            <p:cNvSpPr>
              <a:spLocks noChangeShapeType="1"/>
            </p:cNvSpPr>
            <p:nvPr/>
          </p:nvSpPr>
          <p:spPr bwMode="auto">
            <a:xfrm>
              <a:off x="4034335" y="5379629"/>
              <a:ext cx="2531738" cy="26917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25" name="Freeform 27"/>
            <p:cNvSpPr>
              <a:spLocks/>
            </p:cNvSpPr>
            <p:nvPr/>
          </p:nvSpPr>
          <p:spPr bwMode="auto">
            <a:xfrm>
              <a:off x="3828296" y="5316293"/>
              <a:ext cx="234263" cy="126670"/>
            </a:xfrm>
            <a:custGeom>
              <a:avLst/>
              <a:gdLst>
                <a:gd name="T0" fmla="*/ 73 w 83"/>
                <a:gd name="T1" fmla="*/ 48 h 48"/>
                <a:gd name="T2" fmla="*/ 0 w 83"/>
                <a:gd name="T3" fmla="*/ 14 h 48"/>
                <a:gd name="T4" fmla="*/ 83 w 83"/>
                <a:gd name="T5" fmla="*/ 0 h 48"/>
                <a:gd name="T6" fmla="*/ 73 w 83"/>
                <a:gd name="T7" fmla="*/ 48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48">
                  <a:moveTo>
                    <a:pt x="73" y="48"/>
                  </a:moveTo>
                  <a:lnTo>
                    <a:pt x="0" y="14"/>
                  </a:lnTo>
                  <a:lnTo>
                    <a:pt x="83" y="0"/>
                  </a:lnTo>
                  <a:lnTo>
                    <a:pt x="73"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26" name="Line 28"/>
            <p:cNvSpPr>
              <a:spLocks noChangeShapeType="1"/>
            </p:cNvSpPr>
            <p:nvPr/>
          </p:nvSpPr>
          <p:spPr bwMode="auto">
            <a:xfrm flipV="1">
              <a:off x="3348479" y="2938590"/>
              <a:ext cx="1930556" cy="16097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27" name="Freeform 29"/>
            <p:cNvSpPr>
              <a:spLocks/>
            </p:cNvSpPr>
            <p:nvPr/>
          </p:nvSpPr>
          <p:spPr bwMode="auto">
            <a:xfrm>
              <a:off x="3198890" y="4485021"/>
              <a:ext cx="220151" cy="192644"/>
            </a:xfrm>
            <a:custGeom>
              <a:avLst/>
              <a:gdLst>
                <a:gd name="T0" fmla="*/ 78 w 78"/>
                <a:gd name="T1" fmla="*/ 39 h 73"/>
                <a:gd name="T2" fmla="*/ 0 w 78"/>
                <a:gd name="T3" fmla="*/ 73 h 73"/>
                <a:gd name="T4" fmla="*/ 44 w 78"/>
                <a:gd name="T5" fmla="*/ 0 h 73"/>
                <a:gd name="T6" fmla="*/ 78 w 78"/>
                <a:gd name="T7" fmla="*/ 39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73">
                  <a:moveTo>
                    <a:pt x="78" y="39"/>
                  </a:moveTo>
                  <a:lnTo>
                    <a:pt x="0" y="73"/>
                  </a:lnTo>
                  <a:lnTo>
                    <a:pt x="44" y="0"/>
                  </a:lnTo>
                  <a:lnTo>
                    <a:pt x="78"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4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endParaRPr>
            </a:p>
          </p:txBody>
        </p:sp>
        <p:sp>
          <p:nvSpPr>
            <p:cNvPr id="28" name="Rectangle 30"/>
            <p:cNvSpPr>
              <a:spLocks noChangeArrowheads="1"/>
            </p:cNvSpPr>
            <p:nvPr/>
          </p:nvSpPr>
          <p:spPr bwMode="auto">
            <a:xfrm>
              <a:off x="5417336" y="2706361"/>
              <a:ext cx="512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颜色</a:t>
              </a:r>
            </a:p>
          </p:txBody>
        </p:sp>
        <p:sp>
          <p:nvSpPr>
            <p:cNvPr id="29" name="Rectangle 31"/>
            <p:cNvSpPr>
              <a:spLocks noChangeArrowheads="1"/>
            </p:cNvSpPr>
            <p:nvPr/>
          </p:nvSpPr>
          <p:spPr bwMode="auto">
            <a:xfrm>
              <a:off x="6331810" y="3920283"/>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排档数</a:t>
              </a:r>
            </a:p>
          </p:txBody>
        </p:sp>
        <p:sp>
          <p:nvSpPr>
            <p:cNvPr id="30" name="Rectangle 32"/>
            <p:cNvSpPr>
              <a:spLocks noChangeArrowheads="1"/>
            </p:cNvSpPr>
            <p:nvPr/>
          </p:nvSpPr>
          <p:spPr bwMode="auto">
            <a:xfrm>
              <a:off x="6619700" y="4701416"/>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排气量</a:t>
              </a:r>
            </a:p>
          </p:txBody>
        </p:sp>
        <p:sp>
          <p:nvSpPr>
            <p:cNvPr id="31" name="Rectangle 33"/>
            <p:cNvSpPr>
              <a:spLocks noChangeArrowheads="1"/>
            </p:cNvSpPr>
            <p:nvPr/>
          </p:nvSpPr>
          <p:spPr bwMode="auto">
            <a:xfrm>
              <a:off x="6676149" y="5519493"/>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等线" panose="02010600030101010101" pitchFamily="2" charset="-122"/>
                  <a:ea typeface="等线" panose="02010600030101010101" pitchFamily="2" charset="-122"/>
                </a:rPr>
                <a:t>轮胎型号</a:t>
              </a:r>
            </a:p>
          </p:txBody>
        </p:sp>
      </p:grpSp>
    </p:spTree>
    <p:extLst>
      <p:ext uri="{BB962C8B-B14F-4D97-AF65-F5344CB8AC3E}">
        <p14:creationId xmlns:p14="http://schemas.microsoft.com/office/powerpoint/2010/main" val="31778017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多态</a:t>
            </a:r>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70</a:t>
            </a:fld>
            <a:endParaRPr lang="en-US" altLang="zh-CN"/>
          </a:p>
        </p:txBody>
      </p:sp>
      <p:graphicFrame>
        <p:nvGraphicFramePr>
          <p:cNvPr id="5" name="表格 4"/>
          <p:cNvGraphicFramePr>
            <a:graphicFrameLocks noGrp="1"/>
          </p:cNvGraphicFramePr>
          <p:nvPr/>
        </p:nvGraphicFramePr>
        <p:xfrm>
          <a:off x="755576" y="1803040"/>
          <a:ext cx="7772400" cy="2194560"/>
        </p:xfrm>
        <a:graphic>
          <a:graphicData uri="http://schemas.openxmlformats.org/drawingml/2006/table">
            <a:tbl>
              <a:tblPr firstRow="1" firstCol="1" lastRow="1" lastCol="1" bandRow="1" bandCol="1"/>
              <a:tblGrid>
                <a:gridCol w="7772400">
                  <a:extLst>
                    <a:ext uri="{9D8B030D-6E8A-4147-A177-3AD203B41FA5}">
                      <a16:colId xmlns:a16="http://schemas.microsoft.com/office/drawing/2014/main" val="20000"/>
                    </a:ext>
                  </a:extLst>
                </a:gridCol>
              </a:tblGrid>
              <a:tr h="0">
                <a:tc>
                  <a:txBody>
                    <a:bodyPr/>
                    <a:lstStyle/>
                    <a:p>
                      <a:pPr algn="l">
                        <a:spcAft>
                          <a:spcPts val="0"/>
                        </a:spcAft>
                      </a:pP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class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PolDemo01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b="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static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main(String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args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new</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altLang="zh-CN" sz="2400" kern="0" dirty="0">
                          <a:solidFill>
                            <a:srgbClr val="3F7F5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zh-CN" sz="24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子类对象变为父类对象</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a:t>
                      </a:r>
                      <a:r>
                        <a:rPr lang="en-US" altLang="zh-CN" sz="24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400" kern="0" dirty="0">
                          <a:solidFill>
                            <a:srgbClr val="000000"/>
                          </a:solidFill>
                          <a:effectLst/>
                          <a:latin typeface="Consolas" panose="020B0609020204030204" pitchFamily="49" charset="0"/>
                          <a:ea typeface="宋体" panose="02010600030101010101" pitchFamily="2" charset="-122"/>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751519" y="4429040"/>
          <a:ext cx="7772400" cy="792088"/>
        </p:xfrm>
        <a:graphic>
          <a:graphicData uri="http://schemas.openxmlformats.org/drawingml/2006/table">
            <a:tbl>
              <a:tblPr firstRow="1" firstCol="1" lastRow="1" lastCol="1" bandRow="1" bandCol="1"/>
              <a:tblGrid>
                <a:gridCol w="7772400">
                  <a:extLst>
                    <a:ext uri="{9D8B030D-6E8A-4147-A177-3AD203B41FA5}">
                      <a16:colId xmlns:a16="http://schemas.microsoft.com/office/drawing/2014/main" val="20000"/>
                    </a:ext>
                  </a:extLst>
                </a:gridCol>
              </a:tblGrid>
              <a:tr h="792088">
                <a:tc>
                  <a:txBody>
                    <a:bodyPr/>
                    <a:lstStyle/>
                    <a:p>
                      <a:pPr algn="l">
                        <a:spcAft>
                          <a:spcPts val="0"/>
                        </a:spcAft>
                      </a:pPr>
                      <a:r>
                        <a:rPr lang="zh-CN" altLang="en-US" sz="2400" kern="0" dirty="0">
                          <a:solidFill>
                            <a:srgbClr val="000000"/>
                          </a:solidFill>
                          <a:effectLst/>
                          <a:latin typeface="Consolas" panose="020B0609020204030204" pitchFamily="49" charset="0"/>
                          <a:ea typeface="宋体" panose="02010600030101010101" pitchFamily="2" charset="-122"/>
                        </a:rPr>
                        <a:t>运行结果：</a:t>
                      </a:r>
                      <a:endParaRPr lang="en-US" altLang="zh-CN" sz="2400" kern="0" dirty="0">
                        <a:solidFill>
                          <a:srgbClr val="000000"/>
                        </a:solidFill>
                        <a:effectLst/>
                        <a:latin typeface="Consolas" panose="020B0609020204030204" pitchFamily="49" charset="0"/>
                        <a:ea typeface="宋体" panose="02010600030101010101" pitchFamily="2" charset="-122"/>
                      </a:endParaRPr>
                    </a:p>
                    <a:p>
                      <a:pPr algn="l">
                        <a:spcAft>
                          <a:spcPts val="0"/>
                        </a:spcAft>
                      </a:pPr>
                      <a:r>
                        <a:rPr lang="en-US" altLang="zh-CN" sz="2400" kern="0" dirty="0">
                          <a:solidFill>
                            <a:srgbClr val="0000FF"/>
                          </a:solidFill>
                          <a:effectLst/>
                          <a:latin typeface="Consolas" panose="020B0609020204030204" pitchFamily="49" charset="0"/>
                          <a:ea typeface="宋体" panose="02010600030101010101" pitchFamily="2" charset="-122"/>
                        </a:rPr>
                        <a:t>B --&gt; public void print(){}</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34117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多态</a:t>
            </a:r>
            <a:endParaRPr lang="en-US" altLang="zh-CN" dirty="0"/>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71</a:t>
            </a:fld>
            <a:endParaRPr lang="en-US" altLang="zh-CN"/>
          </a:p>
        </p:txBody>
      </p:sp>
      <p:graphicFrame>
        <p:nvGraphicFramePr>
          <p:cNvPr id="5" name="表格 4"/>
          <p:cNvGraphicFramePr>
            <a:graphicFrameLocks noGrp="1"/>
          </p:cNvGraphicFramePr>
          <p:nvPr/>
        </p:nvGraphicFramePr>
        <p:xfrm>
          <a:off x="554799" y="1583060"/>
          <a:ext cx="8049650" cy="2438400"/>
        </p:xfrm>
        <a:graphic>
          <a:graphicData uri="http://schemas.openxmlformats.org/drawingml/2006/table">
            <a:tbl>
              <a:tblPr firstRow="1" firstCol="1" lastRow="1" lastCol="1" bandRow="1" bandCol="1"/>
              <a:tblGrid>
                <a:gridCol w="8049650">
                  <a:extLst>
                    <a:ext uri="{9D8B030D-6E8A-4147-A177-3AD203B41FA5}">
                      <a16:colId xmlns:a16="http://schemas.microsoft.com/office/drawing/2014/main" val="20000"/>
                    </a:ext>
                  </a:extLst>
                </a:gridCol>
              </a:tblGrid>
              <a:tr h="243840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a:t>
                      </a:r>
                      <a:r>
                        <a:rPr lang="en-US" altLang="zh-CN"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l</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ic class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print() {</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sz="2000" i="1"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out</a:t>
                      </a:r>
                      <a:r>
                        <a:rPr lang="en-US" sz="2000"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 --&gt; public void print(){}");</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   public</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fun()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print();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517659" y="4077072"/>
          <a:ext cx="8086790" cy="2438400"/>
        </p:xfrm>
        <a:graphic>
          <a:graphicData uri="http://schemas.openxmlformats.org/drawingml/2006/table">
            <a:tbl>
              <a:tblPr firstRow="1" firstCol="1" lastRow="1" lastCol="1" bandRow="1" bandCol="1"/>
              <a:tblGrid>
                <a:gridCol w="8086790">
                  <a:extLst>
                    <a:ext uri="{9D8B030D-6E8A-4147-A177-3AD203B41FA5}">
                      <a16:colId xmlns:a16="http://schemas.microsoft.com/office/drawing/2014/main" val="20000"/>
                    </a:ext>
                  </a:extLst>
                </a:gridCol>
              </a:tblGrid>
              <a:tr h="1440160">
                <a:tc>
                  <a:txBody>
                    <a:bodyPr/>
                    <a:lstStyle/>
                    <a:p>
                      <a:pPr algn="l">
                        <a:spcAft>
                          <a:spcPts val="0"/>
                        </a:spcAft>
                      </a:pP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a:t>
                      </a:r>
                      <a:r>
                        <a:rPr lang="en-US" altLang="zh-CN"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l</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ic class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sz="20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extends</a:t>
                      </a: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b="0" kern="0" baseline="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b="1"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void</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print() {</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sz="2000" i="1"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out</a:t>
                      </a:r>
                      <a:r>
                        <a:rPr lang="en-US" sz="2000" kern="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("B --&gt; public void print(){}");</a:t>
                      </a:r>
                      <a:endParaRPr lang="zh-CN" sz="2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baseline="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en-US" sz="2000" kern="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a:t>
                      </a:r>
                    </a:p>
                    <a:p>
                      <a:pPr algn="l">
                        <a:spcAft>
                          <a:spcPts val="0"/>
                        </a:spcAft>
                      </a:pPr>
                      <a:r>
                        <a:rPr lang="en-US" altLang="zh-CN" sz="2000" b="0" kern="0" baseline="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void</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printB</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子类</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a:t>
                      </a:r>
                      <a:r>
                        <a:rPr lang="zh-CN" altLang="en-US"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新增一个方法</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System.</a:t>
                      </a:r>
                      <a:r>
                        <a:rPr lang="en-US" altLang="zh-CN" sz="2000" i="1"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out</a:t>
                      </a:r>
                      <a:r>
                        <a:rPr lang="en-US" altLang="zh-CN" sz="20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.println</a:t>
                      </a: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("Hello B");</a:t>
                      </a:r>
                      <a:endParaRPr lang="zh-CN" altLang="zh-CN" sz="28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0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sz="20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sz="20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41194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多态</a:t>
            </a:r>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72</a:t>
            </a:fld>
            <a:endParaRPr lang="en-US" altLang="zh-CN"/>
          </a:p>
        </p:txBody>
      </p:sp>
      <p:graphicFrame>
        <p:nvGraphicFramePr>
          <p:cNvPr id="5" name="表格 4"/>
          <p:cNvGraphicFramePr>
            <a:graphicFrameLocks noGrp="1"/>
          </p:cNvGraphicFramePr>
          <p:nvPr/>
        </p:nvGraphicFramePr>
        <p:xfrm>
          <a:off x="545020" y="1791097"/>
          <a:ext cx="7772400" cy="1828800"/>
        </p:xfrm>
        <a:graphic>
          <a:graphicData uri="http://schemas.openxmlformats.org/drawingml/2006/table">
            <a:tbl>
              <a:tblPr firstRow="1" firstCol="1" lastRow="1" lastCol="1" bandRow="1" bandCol="1"/>
              <a:tblGrid>
                <a:gridCol w="7772400">
                  <a:extLst>
                    <a:ext uri="{9D8B030D-6E8A-4147-A177-3AD203B41FA5}">
                      <a16:colId xmlns:a16="http://schemas.microsoft.com/office/drawing/2014/main" val="20000"/>
                    </a:ext>
                  </a:extLst>
                </a:gridCol>
              </a:tblGrid>
              <a:tr h="1728192">
                <a:tc>
                  <a:txBody>
                    <a:bodyPr/>
                    <a:lstStyle/>
                    <a:p>
                      <a:pPr algn="l">
                        <a:spcAft>
                          <a:spcPts val="0"/>
                        </a:spcAft>
                      </a:pP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class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PolDemo04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b="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static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main(String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args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new</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altLang="zh-CN" sz="2400" kern="0" dirty="0">
                          <a:solidFill>
                            <a:srgbClr val="3F7F5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zh-CN" sz="24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父类对象实例化</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a.printB</a:t>
                      </a:r>
                      <a:r>
                        <a:rPr lang="en-US" altLang="zh-CN" sz="24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 // </a:t>
                      </a:r>
                      <a:r>
                        <a:rPr lang="zh-CN" altLang="zh-CN" sz="2400" kern="0" dirty="0">
                          <a:solidFill>
                            <a:srgbClr val="0000FF"/>
                          </a:solidFill>
                          <a:effectLst/>
                          <a:latin typeface="Consolas" panose="020B0609020204030204" pitchFamily="49" charset="0"/>
                          <a:ea typeface="宋体" panose="02010600030101010101" pitchFamily="2" charset="-122"/>
                          <a:cs typeface="Consolas" panose="020B0609020204030204" pitchFamily="49" charset="0"/>
                        </a:rPr>
                        <a:t>错误的</a:t>
                      </a:r>
                      <a:endParaRPr lang="zh-CN" altLang="zh-CN" sz="32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400" kern="0" dirty="0">
                          <a:solidFill>
                            <a:srgbClr val="000000"/>
                          </a:solidFill>
                          <a:effectLst/>
                          <a:latin typeface="Consolas" panose="020B0609020204030204" pitchFamily="49" charset="0"/>
                          <a:ea typeface="宋体" panose="02010600030101010101" pitchFamily="2" charset="-122"/>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8" name="图片 7"/>
          <p:cNvPicPr>
            <a:picLocks noChangeAspect="1"/>
          </p:cNvPicPr>
          <p:nvPr/>
        </p:nvPicPr>
        <p:blipFill>
          <a:blip r:embed="rId2"/>
          <a:stretch>
            <a:fillRect/>
          </a:stretch>
        </p:blipFill>
        <p:spPr>
          <a:xfrm>
            <a:off x="552220" y="4039699"/>
            <a:ext cx="7772399" cy="1549541"/>
          </a:xfrm>
          <a:prstGeom prst="rect">
            <a:avLst/>
          </a:prstGeom>
        </p:spPr>
      </p:pic>
    </p:spTree>
    <p:extLst>
      <p:ext uri="{BB962C8B-B14F-4D97-AF65-F5344CB8AC3E}">
        <p14:creationId xmlns:p14="http://schemas.microsoft.com/office/powerpoint/2010/main" val="1941704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多态</a:t>
            </a:r>
          </a:p>
        </p:txBody>
      </p:sp>
      <p:sp>
        <p:nvSpPr>
          <p:cNvPr id="3" name="内容占位符 2"/>
          <p:cNvSpPr>
            <a:spLocks noGrp="1"/>
          </p:cNvSpPr>
          <p:nvPr>
            <p:ph idx="1"/>
          </p:nvPr>
        </p:nvSpPr>
        <p:spPr>
          <a:xfrm>
            <a:off x="726771" y="3685034"/>
            <a:ext cx="7797857" cy="2576466"/>
          </a:xfrm>
        </p:spPr>
        <p:txBody>
          <a:bodyPr/>
          <a:lstStyle/>
          <a:p>
            <a:r>
              <a:rPr lang="zh-CN" altLang="en-US" dirty="0"/>
              <a:t>尽管可以用超类声明对象，用子类实例化，完成向上转型，但类</a:t>
            </a:r>
            <a:r>
              <a:rPr lang="en-US" altLang="zh-CN" dirty="0"/>
              <a:t>A</a:t>
            </a:r>
            <a:r>
              <a:rPr lang="zh-CN" altLang="en-US" dirty="0"/>
              <a:t>中并没有定义</a:t>
            </a:r>
            <a:r>
              <a:rPr lang="en-US" altLang="zh-CN" dirty="0" err="1"/>
              <a:t>printB</a:t>
            </a:r>
            <a:r>
              <a:rPr lang="en-US" altLang="zh-CN" dirty="0"/>
              <a:t>()</a:t>
            </a:r>
            <a:r>
              <a:rPr lang="zh-CN" altLang="en-US" dirty="0"/>
              <a:t>方法</a:t>
            </a:r>
          </a:p>
          <a:p>
            <a:r>
              <a:rPr lang="zh-CN" altLang="en-US" dirty="0"/>
              <a:t>此时</a:t>
            </a:r>
            <a:r>
              <a:rPr lang="en-US" altLang="zh-CN" dirty="0"/>
              <a:t>Java</a:t>
            </a:r>
            <a:r>
              <a:rPr lang="zh-CN" altLang="en-US" dirty="0"/>
              <a:t>按照</a:t>
            </a:r>
            <a:r>
              <a:rPr lang="en-US" altLang="zh-CN" dirty="0"/>
              <a:t>A</a:t>
            </a:r>
            <a:r>
              <a:rPr lang="zh-CN" altLang="en-US" dirty="0"/>
              <a:t>类中定义的方法查找，必然查不到</a:t>
            </a:r>
            <a:r>
              <a:rPr lang="en-US" altLang="zh-CN" dirty="0" err="1"/>
              <a:t>printB</a:t>
            </a:r>
            <a:r>
              <a:rPr lang="en-US" altLang="zh-CN" dirty="0"/>
              <a:t>()</a:t>
            </a:r>
            <a:r>
              <a:rPr lang="zh-CN" altLang="en-US" dirty="0"/>
              <a:t>方法。</a:t>
            </a:r>
            <a:endParaRPr lang="en-US" altLang="zh-CN" sz="2800" dirty="0"/>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73</a:t>
            </a:fld>
            <a:endParaRPr lang="en-US" altLang="zh-CN"/>
          </a:p>
        </p:txBody>
      </p:sp>
      <p:graphicFrame>
        <p:nvGraphicFramePr>
          <p:cNvPr id="5" name="表格 4"/>
          <p:cNvGraphicFramePr>
            <a:graphicFrameLocks noGrp="1"/>
          </p:cNvGraphicFramePr>
          <p:nvPr/>
        </p:nvGraphicFramePr>
        <p:xfrm>
          <a:off x="760038" y="1701924"/>
          <a:ext cx="7772400" cy="1828800"/>
        </p:xfrm>
        <a:graphic>
          <a:graphicData uri="http://schemas.openxmlformats.org/drawingml/2006/table">
            <a:tbl>
              <a:tblPr firstRow="1" firstCol="1" lastRow="1" lastCol="1" bandRow="1" bandCol="1"/>
              <a:tblGrid>
                <a:gridCol w="7772400">
                  <a:extLst>
                    <a:ext uri="{9D8B030D-6E8A-4147-A177-3AD203B41FA5}">
                      <a16:colId xmlns:a16="http://schemas.microsoft.com/office/drawing/2014/main" val="20000"/>
                    </a:ext>
                  </a:extLst>
                </a:gridCol>
              </a:tblGrid>
              <a:tr h="1728192">
                <a:tc>
                  <a:txBody>
                    <a:bodyPr/>
                    <a:lstStyle/>
                    <a:p>
                      <a:pPr algn="l">
                        <a:spcAft>
                          <a:spcPts val="0"/>
                        </a:spcAft>
                      </a:pP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class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PolDemo04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b="0" kern="0" baseline="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public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static</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void</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main(String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args</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 </a:t>
                      </a:r>
                      <a:r>
                        <a:rPr lang="en-US" altLang="zh-CN" sz="2400" kern="0" dirty="0" err="1">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a</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 </a:t>
                      </a:r>
                      <a:r>
                        <a:rPr lang="en-US" altLang="zh-CN" sz="2400" b="1" kern="0" dirty="0">
                          <a:solidFill>
                            <a:srgbClr val="7F0055"/>
                          </a:solidFill>
                          <a:effectLst/>
                          <a:latin typeface="Consolas" panose="020B0609020204030204" pitchFamily="49" charset="0"/>
                          <a:ea typeface="宋体" panose="02010600030101010101" pitchFamily="2" charset="-122"/>
                          <a:cs typeface="Times New Roman" panose="02020603050405020304" pitchFamily="18" charset="0"/>
                        </a:rPr>
                        <a:t>new</a:t>
                      </a: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B(); </a:t>
                      </a:r>
                      <a:r>
                        <a:rPr lang="en-US" altLang="zh-CN" sz="2400" kern="0" dirty="0">
                          <a:solidFill>
                            <a:srgbClr val="3F7F5F"/>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zh-CN" sz="2400" kern="0" dirty="0">
                          <a:solidFill>
                            <a:srgbClr val="3F7F5F"/>
                          </a:solidFill>
                          <a:effectLst/>
                          <a:latin typeface="Consolas" panose="020B0609020204030204" pitchFamily="49" charset="0"/>
                          <a:ea typeface="宋体" panose="02010600030101010101" pitchFamily="2" charset="-122"/>
                          <a:cs typeface="Consolas" panose="020B0609020204030204" pitchFamily="49" charset="0"/>
                        </a:rPr>
                        <a:t>父类对象实例化</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2400" kern="0" dirty="0">
                          <a:solidFill>
                            <a:srgbClr val="000000"/>
                          </a:solidFill>
                          <a:effectLst/>
                          <a:latin typeface="Consolas" panose="020B0609020204030204" pitchFamily="49" charset="0"/>
                          <a:ea typeface="宋体" panose="02010600030101010101" pitchFamily="2" charset="-122"/>
                          <a:cs typeface="Times New Roman" panose="02020603050405020304" pitchFamily="18" charset="0"/>
                        </a:rPr>
                        <a:t>	</a:t>
                      </a:r>
                      <a:r>
                        <a:rPr lang="en-US" altLang="zh-CN" sz="2400" kern="0" dirty="0" err="1">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a.printB</a:t>
                      </a:r>
                      <a:r>
                        <a:rPr lang="en-US" altLang="zh-CN" sz="2400" kern="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 ; // </a:t>
                      </a:r>
                      <a:r>
                        <a:rPr lang="zh-CN" altLang="zh-CN" sz="2400" kern="0" dirty="0">
                          <a:solidFill>
                            <a:srgbClr val="0000FF"/>
                          </a:solidFill>
                          <a:effectLst/>
                          <a:latin typeface="Consolas" panose="020B0609020204030204" pitchFamily="49" charset="0"/>
                          <a:ea typeface="宋体" panose="02010600030101010101" pitchFamily="2" charset="-122"/>
                          <a:cs typeface="Consolas" panose="020B0609020204030204" pitchFamily="49" charset="0"/>
                        </a:rPr>
                        <a:t>错误的</a:t>
                      </a:r>
                      <a:endParaRPr lang="zh-CN" altLang="zh-CN" sz="32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400" kern="0" dirty="0">
                          <a:solidFill>
                            <a:srgbClr val="000000"/>
                          </a:solidFill>
                          <a:effectLst/>
                          <a:latin typeface="Consolas" panose="020B0609020204030204" pitchFamily="49" charset="0"/>
                          <a:ea typeface="宋体" panose="02010600030101010101" pitchFamily="2" charset="-122"/>
                        </a:rPr>
                        <a: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31303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t>
            </a:r>
            <a:r>
              <a:rPr lang="zh-CN" altLang="en-US" dirty="0"/>
              <a:t>三大特征</a:t>
            </a:r>
            <a:r>
              <a:rPr lang="en-US" altLang="zh-CN" dirty="0"/>
              <a:t>-</a:t>
            </a:r>
            <a:r>
              <a:rPr lang="zh-CN" altLang="en-US" dirty="0"/>
              <a:t>多态</a:t>
            </a:r>
          </a:p>
        </p:txBody>
      </p:sp>
      <p:sp>
        <p:nvSpPr>
          <p:cNvPr id="3" name="内容占位符 2"/>
          <p:cNvSpPr>
            <a:spLocks noGrp="1"/>
          </p:cNvSpPr>
          <p:nvPr>
            <p:ph idx="1"/>
          </p:nvPr>
        </p:nvSpPr>
        <p:spPr>
          <a:xfrm>
            <a:off x="755576" y="1600200"/>
            <a:ext cx="7561337" cy="4493096"/>
          </a:xfrm>
        </p:spPr>
        <p:txBody>
          <a:bodyPr/>
          <a:lstStyle/>
          <a:p>
            <a:r>
              <a:rPr lang="zh-CN" altLang="en-US" sz="3200" dirty="0"/>
              <a:t>多态应用过程中，形成一个设计规则：</a:t>
            </a:r>
            <a:r>
              <a:rPr lang="zh-CN" altLang="en-US" sz="3200" dirty="0">
                <a:solidFill>
                  <a:srgbClr val="0000FF"/>
                </a:solidFill>
                <a:cs typeface="+mn-cs"/>
              </a:rPr>
              <a:t>所有的操作以父类所规定的方法为主，子类最好不要任意的扩充。</a:t>
            </a:r>
            <a:endParaRPr lang="en-US" altLang="zh-CN" sz="3200" dirty="0">
              <a:solidFill>
                <a:srgbClr val="0000FF"/>
              </a:solidFill>
              <a:cs typeface="+mn-cs"/>
            </a:endParaRPr>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74</a:t>
            </a:fld>
            <a:endParaRPr lang="en-US" altLang="zh-CN"/>
          </a:p>
        </p:txBody>
      </p:sp>
    </p:spTree>
    <p:extLst>
      <p:ext uri="{BB962C8B-B14F-4D97-AF65-F5344CB8AC3E}">
        <p14:creationId xmlns:p14="http://schemas.microsoft.com/office/powerpoint/2010/main" val="2011173670"/>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r>
              <a:rPr lang="zh-CN" altLang="en-US" sz="2400" dirty="0"/>
              <a:t>对象：一切皆对象，对象传递消息完成业务</a:t>
            </a:r>
          </a:p>
          <a:p>
            <a:r>
              <a:rPr lang="zh-CN" altLang="en-US" sz="2400" dirty="0"/>
              <a:t>类：对象的抽象；类的属性是对象状态的抽象；类的方法</a:t>
            </a:r>
            <a:r>
              <a:rPr lang="en-US" altLang="zh-CN" sz="2400" dirty="0"/>
              <a:t>/</a:t>
            </a:r>
            <a:r>
              <a:rPr lang="zh-CN" altLang="en-US" sz="2400" dirty="0"/>
              <a:t>操作是对象动作的抽象。</a:t>
            </a:r>
          </a:p>
          <a:p>
            <a:r>
              <a:rPr lang="zh-CN" altLang="en-US" sz="2400" dirty="0"/>
              <a:t>对象实例化：构造函数，对象初始化过程。</a:t>
            </a:r>
            <a:r>
              <a:rPr lang="en-US" altLang="zh-CN" sz="2400" dirty="0"/>
              <a:t>	</a:t>
            </a:r>
            <a:endParaRPr lang="zh-CN" altLang="en-US" sz="2400" dirty="0"/>
          </a:p>
          <a:p>
            <a:r>
              <a:rPr lang="zh-CN" altLang="en-US" sz="2400" dirty="0"/>
              <a:t>对象内存表示：引用，对象在内存的位置，</a:t>
            </a:r>
            <a:r>
              <a:rPr lang="en-US" altLang="zh-CN" sz="2400" dirty="0"/>
              <a:t>static</a:t>
            </a:r>
            <a:r>
              <a:rPr lang="zh-CN" altLang="en-US" sz="2400" dirty="0"/>
              <a:t>的作用</a:t>
            </a:r>
            <a:endParaRPr lang="en-US" altLang="zh-CN" sz="2400" dirty="0"/>
          </a:p>
          <a:p>
            <a:r>
              <a:rPr lang="zh-CN" altLang="en-US" sz="2400" dirty="0"/>
              <a:t>构造函数重载：重载的概念，多个构造函数，</a:t>
            </a:r>
            <a:r>
              <a:rPr lang="en-US" altLang="zh-CN" sz="2400" dirty="0"/>
              <a:t>this</a:t>
            </a:r>
            <a:endParaRPr lang="zh-CN" altLang="en-US" sz="2400" dirty="0"/>
          </a:p>
          <a:p>
            <a:r>
              <a:rPr lang="zh-CN" altLang="en-US" sz="2400" dirty="0"/>
              <a:t>封装：</a:t>
            </a:r>
            <a:r>
              <a:rPr lang="en-US" altLang="zh-CN" sz="2400" dirty="0"/>
              <a:t>private</a:t>
            </a:r>
            <a:r>
              <a:rPr lang="zh-CN" altLang="en-US" sz="2400" dirty="0"/>
              <a:t>，</a:t>
            </a:r>
            <a:r>
              <a:rPr lang="en-US" altLang="zh-CN" sz="2400" dirty="0"/>
              <a:t>setter</a:t>
            </a:r>
            <a:r>
              <a:rPr lang="zh-CN" altLang="en-US" sz="2400" dirty="0"/>
              <a:t>，</a:t>
            </a:r>
            <a:r>
              <a:rPr lang="en-US" altLang="zh-CN" sz="2400" dirty="0"/>
              <a:t>getter</a:t>
            </a:r>
          </a:p>
          <a:p>
            <a:r>
              <a:rPr lang="zh-CN" altLang="en-US" sz="2400" dirty="0"/>
              <a:t>继承：覆盖，子类对象的初始化过程</a:t>
            </a:r>
            <a:endParaRPr lang="en-US" altLang="zh-CN" sz="2400" dirty="0"/>
          </a:p>
          <a:p>
            <a:r>
              <a:rPr lang="zh-CN" altLang="en-US" sz="2400" dirty="0"/>
              <a:t>多态：父类对象指定为类的子类对象；以父类对象的方法为主</a:t>
            </a:r>
          </a:p>
          <a:p>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75</a:t>
            </a:fld>
            <a:endParaRPr lang="en-US" altLang="zh-CN"/>
          </a:p>
        </p:txBody>
      </p:sp>
    </p:spTree>
    <p:extLst>
      <p:ext uri="{BB962C8B-B14F-4D97-AF65-F5344CB8AC3E}">
        <p14:creationId xmlns:p14="http://schemas.microsoft.com/office/powerpoint/2010/main" val="409216140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11560" y="1988840"/>
            <a:ext cx="7772400" cy="1500187"/>
          </a:xfrm>
        </p:spPr>
        <p:txBody>
          <a:bodyPr/>
          <a:lstStyle/>
          <a:p>
            <a:pPr algn="ctr"/>
            <a:r>
              <a:rPr lang="en-US" altLang="zh-CN" sz="9600" dirty="0">
                <a:solidFill>
                  <a:srgbClr val="0000FF"/>
                </a:solidFill>
              </a:rPr>
              <a:t>Thanks</a:t>
            </a:r>
            <a:r>
              <a:rPr lang="zh-CN" altLang="en-US" sz="9600" dirty="0">
                <a:solidFill>
                  <a:srgbClr val="0000FF"/>
                </a:solidFill>
              </a:rPr>
              <a:t>！</a:t>
            </a:r>
          </a:p>
        </p:txBody>
      </p:sp>
      <p:sp>
        <p:nvSpPr>
          <p:cNvPr id="4" name="灯片编号占位符 3"/>
          <p:cNvSpPr>
            <a:spLocks noGrp="1"/>
          </p:cNvSpPr>
          <p:nvPr>
            <p:ph type="sldNum" sz="quarter" idx="12"/>
          </p:nvPr>
        </p:nvSpPr>
        <p:spPr/>
        <p:txBody>
          <a:bodyPr/>
          <a:lstStyle/>
          <a:p>
            <a:pPr>
              <a:defRPr/>
            </a:pPr>
            <a:fld id="{28D63EF3-DC09-42A0-94D7-C2C7069F975D}" type="slidenum">
              <a:rPr lang="en-US" altLang="zh-CN" smtClean="0"/>
              <a:pPr>
                <a:defRPr/>
              </a:pPr>
              <a:t>76</a:t>
            </a:fld>
            <a:endParaRPr lang="en-US" altLang="zh-CN"/>
          </a:p>
        </p:txBody>
      </p:sp>
    </p:spTree>
    <p:extLst>
      <p:ext uri="{BB962C8B-B14F-4D97-AF65-F5344CB8AC3E}">
        <p14:creationId xmlns:p14="http://schemas.microsoft.com/office/powerpoint/2010/main" val="41764530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对象之间的通信</a:t>
            </a:r>
            <a:r>
              <a:rPr lang="en-US" altLang="zh-CN" dirty="0"/>
              <a:t>-</a:t>
            </a:r>
            <a:r>
              <a:rPr lang="zh-CN" altLang="en-US" dirty="0"/>
              <a:t>消息</a:t>
            </a:r>
          </a:p>
        </p:txBody>
      </p:sp>
      <p:sp>
        <p:nvSpPr>
          <p:cNvPr id="3" name="内容占位符 2"/>
          <p:cNvSpPr>
            <a:spLocks noGrp="1"/>
          </p:cNvSpPr>
          <p:nvPr>
            <p:ph idx="1"/>
          </p:nvPr>
        </p:nvSpPr>
        <p:spPr>
          <a:xfrm>
            <a:off x="533400" y="1600199"/>
            <a:ext cx="7772400" cy="1745053"/>
          </a:xfrm>
        </p:spPr>
        <p:txBody>
          <a:bodyPr/>
          <a:lstStyle/>
          <a:p>
            <a:r>
              <a:rPr lang="zh-CN" altLang="en-US" sz="3600" dirty="0"/>
              <a:t>对象之间进行通信的结构叫做消息</a:t>
            </a:r>
            <a:endParaRPr lang="en-US" altLang="zh-CN" sz="3600" dirty="0"/>
          </a:p>
          <a:p>
            <a:pPr lvl="1"/>
            <a:r>
              <a:rPr lang="zh-CN" altLang="en-US" sz="3200" dirty="0"/>
              <a:t>软件对象是通过传送消息给其他对象来达到交互及沟通的目的。</a:t>
            </a:r>
          </a:p>
          <a:p>
            <a:endParaRPr lang="zh-CN" altLang="en-US" dirty="0"/>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8</a:t>
            </a:fld>
            <a:endParaRPr lang="en-US" altLang="zh-CN"/>
          </a:p>
        </p:txBody>
      </p:sp>
      <p:grpSp>
        <p:nvGrpSpPr>
          <p:cNvPr id="5" name="Group 49"/>
          <p:cNvGrpSpPr>
            <a:grpSpLocks/>
          </p:cNvGrpSpPr>
          <p:nvPr/>
        </p:nvGrpSpPr>
        <p:grpSpPr bwMode="auto">
          <a:xfrm>
            <a:off x="755576" y="3717032"/>
            <a:ext cx="7220737" cy="2880320"/>
            <a:chOff x="1588" y="2692"/>
            <a:chExt cx="3256" cy="963"/>
          </a:xfrm>
        </p:grpSpPr>
        <p:sp>
          <p:nvSpPr>
            <p:cNvPr id="6" name="Freeform 8"/>
            <p:cNvSpPr>
              <a:spLocks/>
            </p:cNvSpPr>
            <p:nvPr/>
          </p:nvSpPr>
          <p:spPr bwMode="auto">
            <a:xfrm>
              <a:off x="1588" y="2692"/>
              <a:ext cx="1154" cy="765"/>
            </a:xfrm>
            <a:custGeom>
              <a:avLst/>
              <a:gdLst>
                <a:gd name="T0" fmla="*/ 0 w 1154"/>
                <a:gd name="T1" fmla="*/ 385 h 765"/>
                <a:gd name="T2" fmla="*/ 8 w 1154"/>
                <a:gd name="T3" fmla="*/ 320 h 765"/>
                <a:gd name="T4" fmla="*/ 32 w 1154"/>
                <a:gd name="T5" fmla="*/ 259 h 765"/>
                <a:gd name="T6" fmla="*/ 69 w 1154"/>
                <a:gd name="T7" fmla="*/ 202 h 765"/>
                <a:gd name="T8" fmla="*/ 122 w 1154"/>
                <a:gd name="T9" fmla="*/ 146 h 765"/>
                <a:gd name="T10" fmla="*/ 186 w 1154"/>
                <a:gd name="T11" fmla="*/ 101 h 765"/>
                <a:gd name="T12" fmla="*/ 259 w 1154"/>
                <a:gd name="T13" fmla="*/ 61 h 765"/>
                <a:gd name="T14" fmla="*/ 344 w 1154"/>
                <a:gd name="T15" fmla="*/ 32 h 765"/>
                <a:gd name="T16" fmla="*/ 433 w 1154"/>
                <a:gd name="T17" fmla="*/ 12 h 765"/>
                <a:gd name="T18" fmla="*/ 527 w 1154"/>
                <a:gd name="T19" fmla="*/ 0 h 765"/>
                <a:gd name="T20" fmla="*/ 624 w 1154"/>
                <a:gd name="T21" fmla="*/ 0 h 765"/>
                <a:gd name="T22" fmla="*/ 717 w 1154"/>
                <a:gd name="T23" fmla="*/ 12 h 765"/>
                <a:gd name="T24" fmla="*/ 806 w 1154"/>
                <a:gd name="T25" fmla="*/ 32 h 765"/>
                <a:gd name="T26" fmla="*/ 891 w 1154"/>
                <a:gd name="T27" fmla="*/ 61 h 765"/>
                <a:gd name="T28" fmla="*/ 968 w 1154"/>
                <a:gd name="T29" fmla="*/ 101 h 765"/>
                <a:gd name="T30" fmla="*/ 1033 w 1154"/>
                <a:gd name="T31" fmla="*/ 146 h 765"/>
                <a:gd name="T32" fmla="*/ 1081 w 1154"/>
                <a:gd name="T33" fmla="*/ 202 h 765"/>
                <a:gd name="T34" fmla="*/ 1122 w 1154"/>
                <a:gd name="T35" fmla="*/ 259 h 765"/>
                <a:gd name="T36" fmla="*/ 1146 w 1154"/>
                <a:gd name="T37" fmla="*/ 320 h 765"/>
                <a:gd name="T38" fmla="*/ 1154 w 1154"/>
                <a:gd name="T39" fmla="*/ 385 h 765"/>
                <a:gd name="T40" fmla="*/ 1146 w 1154"/>
                <a:gd name="T41" fmla="*/ 445 h 765"/>
                <a:gd name="T42" fmla="*/ 1122 w 1154"/>
                <a:gd name="T43" fmla="*/ 510 h 765"/>
                <a:gd name="T44" fmla="*/ 1081 w 1154"/>
                <a:gd name="T45" fmla="*/ 567 h 765"/>
                <a:gd name="T46" fmla="*/ 1033 w 1154"/>
                <a:gd name="T47" fmla="*/ 619 h 765"/>
                <a:gd name="T48" fmla="*/ 968 w 1154"/>
                <a:gd name="T49" fmla="*/ 668 h 765"/>
                <a:gd name="T50" fmla="*/ 891 w 1154"/>
                <a:gd name="T51" fmla="*/ 704 h 765"/>
                <a:gd name="T52" fmla="*/ 806 w 1154"/>
                <a:gd name="T53" fmla="*/ 737 h 765"/>
                <a:gd name="T54" fmla="*/ 717 w 1154"/>
                <a:gd name="T55" fmla="*/ 757 h 765"/>
                <a:gd name="T56" fmla="*/ 624 w 1154"/>
                <a:gd name="T57" fmla="*/ 765 h 765"/>
                <a:gd name="T58" fmla="*/ 527 w 1154"/>
                <a:gd name="T59" fmla="*/ 765 h 765"/>
                <a:gd name="T60" fmla="*/ 433 w 1154"/>
                <a:gd name="T61" fmla="*/ 757 h 765"/>
                <a:gd name="T62" fmla="*/ 344 w 1154"/>
                <a:gd name="T63" fmla="*/ 737 h 765"/>
                <a:gd name="T64" fmla="*/ 259 w 1154"/>
                <a:gd name="T65" fmla="*/ 704 h 765"/>
                <a:gd name="T66" fmla="*/ 186 w 1154"/>
                <a:gd name="T67" fmla="*/ 668 h 765"/>
                <a:gd name="T68" fmla="*/ 122 w 1154"/>
                <a:gd name="T69" fmla="*/ 619 h 765"/>
                <a:gd name="T70" fmla="*/ 69 w 1154"/>
                <a:gd name="T71" fmla="*/ 567 h 765"/>
                <a:gd name="T72" fmla="*/ 32 w 1154"/>
                <a:gd name="T73" fmla="*/ 510 h 765"/>
                <a:gd name="T74" fmla="*/ 8 w 1154"/>
                <a:gd name="T75" fmla="*/ 445 h 765"/>
                <a:gd name="T76" fmla="*/ 0 w 1154"/>
                <a:gd name="T77" fmla="*/ 385 h 7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54" h="765">
                  <a:moveTo>
                    <a:pt x="0" y="385"/>
                  </a:moveTo>
                  <a:lnTo>
                    <a:pt x="8" y="320"/>
                  </a:lnTo>
                  <a:lnTo>
                    <a:pt x="32" y="259"/>
                  </a:lnTo>
                  <a:lnTo>
                    <a:pt x="69" y="202"/>
                  </a:lnTo>
                  <a:lnTo>
                    <a:pt x="122" y="146"/>
                  </a:lnTo>
                  <a:lnTo>
                    <a:pt x="186" y="101"/>
                  </a:lnTo>
                  <a:lnTo>
                    <a:pt x="259" y="61"/>
                  </a:lnTo>
                  <a:lnTo>
                    <a:pt x="344" y="32"/>
                  </a:lnTo>
                  <a:lnTo>
                    <a:pt x="433" y="12"/>
                  </a:lnTo>
                  <a:lnTo>
                    <a:pt x="527" y="0"/>
                  </a:lnTo>
                  <a:lnTo>
                    <a:pt x="624" y="0"/>
                  </a:lnTo>
                  <a:lnTo>
                    <a:pt x="717" y="12"/>
                  </a:lnTo>
                  <a:lnTo>
                    <a:pt x="806" y="32"/>
                  </a:lnTo>
                  <a:lnTo>
                    <a:pt x="891" y="61"/>
                  </a:lnTo>
                  <a:lnTo>
                    <a:pt x="968" y="101"/>
                  </a:lnTo>
                  <a:lnTo>
                    <a:pt x="1033" y="146"/>
                  </a:lnTo>
                  <a:lnTo>
                    <a:pt x="1081" y="202"/>
                  </a:lnTo>
                  <a:lnTo>
                    <a:pt x="1122" y="259"/>
                  </a:lnTo>
                  <a:lnTo>
                    <a:pt x="1146" y="320"/>
                  </a:lnTo>
                  <a:lnTo>
                    <a:pt x="1154" y="385"/>
                  </a:lnTo>
                  <a:lnTo>
                    <a:pt x="1146" y="445"/>
                  </a:lnTo>
                  <a:lnTo>
                    <a:pt x="1122" y="510"/>
                  </a:lnTo>
                  <a:lnTo>
                    <a:pt x="1081" y="567"/>
                  </a:lnTo>
                  <a:lnTo>
                    <a:pt x="1033" y="619"/>
                  </a:lnTo>
                  <a:lnTo>
                    <a:pt x="968" y="668"/>
                  </a:lnTo>
                  <a:lnTo>
                    <a:pt x="891" y="704"/>
                  </a:lnTo>
                  <a:lnTo>
                    <a:pt x="806" y="737"/>
                  </a:lnTo>
                  <a:lnTo>
                    <a:pt x="717" y="757"/>
                  </a:lnTo>
                  <a:lnTo>
                    <a:pt x="624" y="765"/>
                  </a:lnTo>
                  <a:lnTo>
                    <a:pt x="527" y="765"/>
                  </a:lnTo>
                  <a:lnTo>
                    <a:pt x="433" y="757"/>
                  </a:lnTo>
                  <a:lnTo>
                    <a:pt x="344" y="737"/>
                  </a:lnTo>
                  <a:lnTo>
                    <a:pt x="259" y="704"/>
                  </a:lnTo>
                  <a:lnTo>
                    <a:pt x="186" y="668"/>
                  </a:lnTo>
                  <a:lnTo>
                    <a:pt x="122" y="619"/>
                  </a:lnTo>
                  <a:lnTo>
                    <a:pt x="69" y="567"/>
                  </a:lnTo>
                  <a:lnTo>
                    <a:pt x="32" y="510"/>
                  </a:lnTo>
                  <a:lnTo>
                    <a:pt x="8" y="445"/>
                  </a:lnTo>
                  <a:lnTo>
                    <a:pt x="0" y="385"/>
                  </a:lnTo>
                  <a:close/>
                </a:path>
              </a:pathLst>
            </a:custGeom>
            <a:blipFill dpi="0" rotWithShape="0">
              <a:blip r:embed="rId3"/>
              <a:srcRect/>
              <a:tile tx="0" ty="0" sx="100000" sy="100000" flip="none" algn="tl"/>
            </a:blipFill>
            <a:ln w="6350">
              <a:solidFill>
                <a:srgbClr val="000000"/>
              </a:solidFill>
              <a:prstDash val="solid"/>
              <a:round/>
              <a:headEnd/>
              <a:tailEnd/>
            </a:ln>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 name="Freeform 9"/>
            <p:cNvSpPr>
              <a:spLocks/>
            </p:cNvSpPr>
            <p:nvPr/>
          </p:nvSpPr>
          <p:spPr bwMode="auto">
            <a:xfrm>
              <a:off x="1859" y="2886"/>
              <a:ext cx="612" cy="340"/>
            </a:xfrm>
            <a:custGeom>
              <a:avLst/>
              <a:gdLst>
                <a:gd name="T0" fmla="*/ 0 w 612"/>
                <a:gd name="T1" fmla="*/ 170 h 340"/>
                <a:gd name="T2" fmla="*/ 8 w 612"/>
                <a:gd name="T3" fmla="*/ 134 h 340"/>
                <a:gd name="T4" fmla="*/ 33 w 612"/>
                <a:gd name="T5" fmla="*/ 98 h 340"/>
                <a:gd name="T6" fmla="*/ 69 w 612"/>
                <a:gd name="T7" fmla="*/ 65 h 340"/>
                <a:gd name="T8" fmla="*/ 118 w 612"/>
                <a:gd name="T9" fmla="*/ 37 h 340"/>
                <a:gd name="T10" fmla="*/ 175 w 612"/>
                <a:gd name="T11" fmla="*/ 17 h 340"/>
                <a:gd name="T12" fmla="*/ 239 w 612"/>
                <a:gd name="T13" fmla="*/ 4 h 340"/>
                <a:gd name="T14" fmla="*/ 308 w 612"/>
                <a:gd name="T15" fmla="*/ 0 h 340"/>
                <a:gd name="T16" fmla="*/ 373 w 612"/>
                <a:gd name="T17" fmla="*/ 4 h 340"/>
                <a:gd name="T18" fmla="*/ 438 w 612"/>
                <a:gd name="T19" fmla="*/ 17 h 340"/>
                <a:gd name="T20" fmla="*/ 498 w 612"/>
                <a:gd name="T21" fmla="*/ 37 h 340"/>
                <a:gd name="T22" fmla="*/ 547 w 612"/>
                <a:gd name="T23" fmla="*/ 65 h 340"/>
                <a:gd name="T24" fmla="*/ 584 w 612"/>
                <a:gd name="T25" fmla="*/ 98 h 340"/>
                <a:gd name="T26" fmla="*/ 604 w 612"/>
                <a:gd name="T27" fmla="*/ 134 h 340"/>
                <a:gd name="T28" fmla="*/ 612 w 612"/>
                <a:gd name="T29" fmla="*/ 170 h 340"/>
                <a:gd name="T30" fmla="*/ 604 w 612"/>
                <a:gd name="T31" fmla="*/ 207 h 340"/>
                <a:gd name="T32" fmla="*/ 584 w 612"/>
                <a:gd name="T33" fmla="*/ 243 h 340"/>
                <a:gd name="T34" fmla="*/ 547 w 612"/>
                <a:gd name="T35" fmla="*/ 276 h 340"/>
                <a:gd name="T36" fmla="*/ 498 w 612"/>
                <a:gd name="T37" fmla="*/ 304 h 340"/>
                <a:gd name="T38" fmla="*/ 438 w 612"/>
                <a:gd name="T39" fmla="*/ 324 h 340"/>
                <a:gd name="T40" fmla="*/ 373 w 612"/>
                <a:gd name="T41" fmla="*/ 336 h 340"/>
                <a:gd name="T42" fmla="*/ 308 w 612"/>
                <a:gd name="T43" fmla="*/ 340 h 340"/>
                <a:gd name="T44" fmla="*/ 239 w 612"/>
                <a:gd name="T45" fmla="*/ 336 h 340"/>
                <a:gd name="T46" fmla="*/ 175 w 612"/>
                <a:gd name="T47" fmla="*/ 324 h 340"/>
                <a:gd name="T48" fmla="*/ 118 w 612"/>
                <a:gd name="T49" fmla="*/ 304 h 340"/>
                <a:gd name="T50" fmla="*/ 69 w 612"/>
                <a:gd name="T51" fmla="*/ 276 h 340"/>
                <a:gd name="T52" fmla="*/ 33 w 612"/>
                <a:gd name="T53" fmla="*/ 243 h 340"/>
                <a:gd name="T54" fmla="*/ 8 w 612"/>
                <a:gd name="T55" fmla="*/ 207 h 340"/>
                <a:gd name="T56" fmla="*/ 0 w 612"/>
                <a:gd name="T57" fmla="*/ 170 h 34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12" h="340">
                  <a:moveTo>
                    <a:pt x="0" y="170"/>
                  </a:moveTo>
                  <a:lnTo>
                    <a:pt x="8" y="134"/>
                  </a:lnTo>
                  <a:lnTo>
                    <a:pt x="33" y="98"/>
                  </a:lnTo>
                  <a:lnTo>
                    <a:pt x="69" y="65"/>
                  </a:lnTo>
                  <a:lnTo>
                    <a:pt x="118" y="37"/>
                  </a:lnTo>
                  <a:lnTo>
                    <a:pt x="175" y="17"/>
                  </a:lnTo>
                  <a:lnTo>
                    <a:pt x="239" y="4"/>
                  </a:lnTo>
                  <a:lnTo>
                    <a:pt x="308" y="0"/>
                  </a:lnTo>
                  <a:lnTo>
                    <a:pt x="373" y="4"/>
                  </a:lnTo>
                  <a:lnTo>
                    <a:pt x="438" y="17"/>
                  </a:lnTo>
                  <a:lnTo>
                    <a:pt x="498" y="37"/>
                  </a:lnTo>
                  <a:lnTo>
                    <a:pt x="547" y="65"/>
                  </a:lnTo>
                  <a:lnTo>
                    <a:pt x="584" y="98"/>
                  </a:lnTo>
                  <a:lnTo>
                    <a:pt x="604" y="134"/>
                  </a:lnTo>
                  <a:lnTo>
                    <a:pt x="612" y="170"/>
                  </a:lnTo>
                  <a:lnTo>
                    <a:pt x="604" y="207"/>
                  </a:lnTo>
                  <a:lnTo>
                    <a:pt x="584" y="243"/>
                  </a:lnTo>
                  <a:lnTo>
                    <a:pt x="547" y="276"/>
                  </a:lnTo>
                  <a:lnTo>
                    <a:pt x="498" y="304"/>
                  </a:lnTo>
                  <a:lnTo>
                    <a:pt x="438" y="324"/>
                  </a:lnTo>
                  <a:lnTo>
                    <a:pt x="373" y="336"/>
                  </a:lnTo>
                  <a:lnTo>
                    <a:pt x="308" y="340"/>
                  </a:lnTo>
                  <a:lnTo>
                    <a:pt x="239" y="336"/>
                  </a:lnTo>
                  <a:lnTo>
                    <a:pt x="175" y="324"/>
                  </a:lnTo>
                  <a:lnTo>
                    <a:pt x="118" y="304"/>
                  </a:lnTo>
                  <a:lnTo>
                    <a:pt x="69" y="276"/>
                  </a:lnTo>
                  <a:lnTo>
                    <a:pt x="33" y="243"/>
                  </a:lnTo>
                  <a:lnTo>
                    <a:pt x="8" y="207"/>
                  </a:lnTo>
                  <a:lnTo>
                    <a:pt x="0" y="170"/>
                  </a:lnTo>
                  <a:close/>
                </a:path>
              </a:pathLst>
            </a:custGeom>
            <a:blipFill dpi="0" rotWithShape="0">
              <a:blip r:embed="rId3"/>
              <a:srcRect/>
              <a:tile tx="0" ty="0" sx="100000" sy="100000" flip="none" algn="tl"/>
            </a:blipFill>
            <a:ln w="6350">
              <a:solidFill>
                <a:srgbClr val="000000"/>
              </a:solidFill>
              <a:prstDash val="solid"/>
              <a:round/>
              <a:headEnd/>
              <a:tailEnd/>
            </a:ln>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 name="Freeform 10"/>
            <p:cNvSpPr>
              <a:spLocks/>
            </p:cNvSpPr>
            <p:nvPr/>
          </p:nvSpPr>
          <p:spPr bwMode="auto">
            <a:xfrm>
              <a:off x="3690" y="2696"/>
              <a:ext cx="1154" cy="765"/>
            </a:xfrm>
            <a:custGeom>
              <a:avLst/>
              <a:gdLst>
                <a:gd name="T0" fmla="*/ 0 w 1154"/>
                <a:gd name="T1" fmla="*/ 385 h 765"/>
                <a:gd name="T2" fmla="*/ 8 w 1154"/>
                <a:gd name="T3" fmla="*/ 320 h 765"/>
                <a:gd name="T4" fmla="*/ 32 w 1154"/>
                <a:gd name="T5" fmla="*/ 259 h 765"/>
                <a:gd name="T6" fmla="*/ 73 w 1154"/>
                <a:gd name="T7" fmla="*/ 198 h 765"/>
                <a:gd name="T8" fmla="*/ 125 w 1154"/>
                <a:gd name="T9" fmla="*/ 146 h 765"/>
                <a:gd name="T10" fmla="*/ 186 w 1154"/>
                <a:gd name="T11" fmla="*/ 101 h 765"/>
                <a:gd name="T12" fmla="*/ 263 w 1154"/>
                <a:gd name="T13" fmla="*/ 61 h 765"/>
                <a:gd name="T14" fmla="*/ 348 w 1154"/>
                <a:gd name="T15" fmla="*/ 32 h 765"/>
                <a:gd name="T16" fmla="*/ 437 w 1154"/>
                <a:gd name="T17" fmla="*/ 12 h 765"/>
                <a:gd name="T18" fmla="*/ 530 w 1154"/>
                <a:gd name="T19" fmla="*/ 0 h 765"/>
                <a:gd name="T20" fmla="*/ 627 w 1154"/>
                <a:gd name="T21" fmla="*/ 0 h 765"/>
                <a:gd name="T22" fmla="*/ 721 w 1154"/>
                <a:gd name="T23" fmla="*/ 12 h 765"/>
                <a:gd name="T24" fmla="*/ 810 w 1154"/>
                <a:gd name="T25" fmla="*/ 32 h 765"/>
                <a:gd name="T26" fmla="*/ 895 w 1154"/>
                <a:gd name="T27" fmla="*/ 61 h 765"/>
                <a:gd name="T28" fmla="*/ 968 w 1154"/>
                <a:gd name="T29" fmla="*/ 101 h 765"/>
                <a:gd name="T30" fmla="*/ 1032 w 1154"/>
                <a:gd name="T31" fmla="*/ 146 h 765"/>
                <a:gd name="T32" fmla="*/ 1085 w 1154"/>
                <a:gd name="T33" fmla="*/ 198 h 765"/>
                <a:gd name="T34" fmla="*/ 1126 w 1154"/>
                <a:gd name="T35" fmla="*/ 259 h 765"/>
                <a:gd name="T36" fmla="*/ 1146 w 1154"/>
                <a:gd name="T37" fmla="*/ 320 h 765"/>
                <a:gd name="T38" fmla="*/ 1154 w 1154"/>
                <a:gd name="T39" fmla="*/ 385 h 765"/>
                <a:gd name="T40" fmla="*/ 1146 w 1154"/>
                <a:gd name="T41" fmla="*/ 445 h 765"/>
                <a:gd name="T42" fmla="*/ 1126 w 1154"/>
                <a:gd name="T43" fmla="*/ 506 h 765"/>
                <a:gd name="T44" fmla="*/ 1085 w 1154"/>
                <a:gd name="T45" fmla="*/ 567 h 765"/>
                <a:gd name="T46" fmla="*/ 1032 w 1154"/>
                <a:gd name="T47" fmla="*/ 619 h 765"/>
                <a:gd name="T48" fmla="*/ 968 w 1154"/>
                <a:gd name="T49" fmla="*/ 664 h 765"/>
                <a:gd name="T50" fmla="*/ 895 w 1154"/>
                <a:gd name="T51" fmla="*/ 704 h 765"/>
                <a:gd name="T52" fmla="*/ 810 w 1154"/>
                <a:gd name="T53" fmla="*/ 737 h 765"/>
                <a:gd name="T54" fmla="*/ 721 w 1154"/>
                <a:gd name="T55" fmla="*/ 757 h 765"/>
                <a:gd name="T56" fmla="*/ 627 w 1154"/>
                <a:gd name="T57" fmla="*/ 765 h 765"/>
                <a:gd name="T58" fmla="*/ 530 w 1154"/>
                <a:gd name="T59" fmla="*/ 765 h 765"/>
                <a:gd name="T60" fmla="*/ 437 w 1154"/>
                <a:gd name="T61" fmla="*/ 757 h 765"/>
                <a:gd name="T62" fmla="*/ 348 w 1154"/>
                <a:gd name="T63" fmla="*/ 737 h 765"/>
                <a:gd name="T64" fmla="*/ 263 w 1154"/>
                <a:gd name="T65" fmla="*/ 704 h 765"/>
                <a:gd name="T66" fmla="*/ 186 w 1154"/>
                <a:gd name="T67" fmla="*/ 664 h 765"/>
                <a:gd name="T68" fmla="*/ 125 w 1154"/>
                <a:gd name="T69" fmla="*/ 619 h 765"/>
                <a:gd name="T70" fmla="*/ 73 w 1154"/>
                <a:gd name="T71" fmla="*/ 567 h 765"/>
                <a:gd name="T72" fmla="*/ 32 w 1154"/>
                <a:gd name="T73" fmla="*/ 506 h 765"/>
                <a:gd name="T74" fmla="*/ 8 w 1154"/>
                <a:gd name="T75" fmla="*/ 445 h 765"/>
                <a:gd name="T76" fmla="*/ 0 w 1154"/>
                <a:gd name="T77" fmla="*/ 385 h 7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54" h="765">
                  <a:moveTo>
                    <a:pt x="0" y="385"/>
                  </a:moveTo>
                  <a:lnTo>
                    <a:pt x="8" y="320"/>
                  </a:lnTo>
                  <a:lnTo>
                    <a:pt x="32" y="259"/>
                  </a:lnTo>
                  <a:lnTo>
                    <a:pt x="73" y="198"/>
                  </a:lnTo>
                  <a:lnTo>
                    <a:pt x="125" y="146"/>
                  </a:lnTo>
                  <a:lnTo>
                    <a:pt x="186" y="101"/>
                  </a:lnTo>
                  <a:lnTo>
                    <a:pt x="263" y="61"/>
                  </a:lnTo>
                  <a:lnTo>
                    <a:pt x="348" y="32"/>
                  </a:lnTo>
                  <a:lnTo>
                    <a:pt x="437" y="12"/>
                  </a:lnTo>
                  <a:lnTo>
                    <a:pt x="530" y="0"/>
                  </a:lnTo>
                  <a:lnTo>
                    <a:pt x="627" y="0"/>
                  </a:lnTo>
                  <a:lnTo>
                    <a:pt x="721" y="12"/>
                  </a:lnTo>
                  <a:lnTo>
                    <a:pt x="810" y="32"/>
                  </a:lnTo>
                  <a:lnTo>
                    <a:pt x="895" y="61"/>
                  </a:lnTo>
                  <a:lnTo>
                    <a:pt x="968" y="101"/>
                  </a:lnTo>
                  <a:lnTo>
                    <a:pt x="1032" y="146"/>
                  </a:lnTo>
                  <a:lnTo>
                    <a:pt x="1085" y="198"/>
                  </a:lnTo>
                  <a:lnTo>
                    <a:pt x="1126" y="259"/>
                  </a:lnTo>
                  <a:lnTo>
                    <a:pt x="1146" y="320"/>
                  </a:lnTo>
                  <a:lnTo>
                    <a:pt x="1154" y="385"/>
                  </a:lnTo>
                  <a:lnTo>
                    <a:pt x="1146" y="445"/>
                  </a:lnTo>
                  <a:lnTo>
                    <a:pt x="1126" y="506"/>
                  </a:lnTo>
                  <a:lnTo>
                    <a:pt x="1085" y="567"/>
                  </a:lnTo>
                  <a:lnTo>
                    <a:pt x="1032" y="619"/>
                  </a:lnTo>
                  <a:lnTo>
                    <a:pt x="968" y="664"/>
                  </a:lnTo>
                  <a:lnTo>
                    <a:pt x="895" y="704"/>
                  </a:lnTo>
                  <a:lnTo>
                    <a:pt x="810" y="737"/>
                  </a:lnTo>
                  <a:lnTo>
                    <a:pt x="721" y="757"/>
                  </a:lnTo>
                  <a:lnTo>
                    <a:pt x="627" y="765"/>
                  </a:lnTo>
                  <a:lnTo>
                    <a:pt x="530" y="765"/>
                  </a:lnTo>
                  <a:lnTo>
                    <a:pt x="437" y="757"/>
                  </a:lnTo>
                  <a:lnTo>
                    <a:pt x="348" y="737"/>
                  </a:lnTo>
                  <a:lnTo>
                    <a:pt x="263" y="704"/>
                  </a:lnTo>
                  <a:lnTo>
                    <a:pt x="186" y="664"/>
                  </a:lnTo>
                  <a:lnTo>
                    <a:pt x="125" y="619"/>
                  </a:lnTo>
                  <a:lnTo>
                    <a:pt x="73" y="567"/>
                  </a:lnTo>
                  <a:lnTo>
                    <a:pt x="32" y="506"/>
                  </a:lnTo>
                  <a:lnTo>
                    <a:pt x="8" y="445"/>
                  </a:lnTo>
                  <a:lnTo>
                    <a:pt x="0" y="385"/>
                  </a:lnTo>
                  <a:close/>
                </a:path>
              </a:pathLst>
            </a:custGeom>
            <a:blipFill dpi="0" rotWithShape="0">
              <a:blip r:embed="rId3"/>
              <a:srcRect/>
              <a:tile tx="0" ty="0" sx="100000" sy="100000" flip="none" algn="tl"/>
            </a:blipFill>
            <a:ln w="6350">
              <a:solidFill>
                <a:srgbClr val="000000"/>
              </a:solidFill>
              <a:prstDash val="solid"/>
              <a:round/>
              <a:headEnd/>
              <a:tailEnd/>
            </a:ln>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 name="Freeform 11"/>
            <p:cNvSpPr>
              <a:spLocks/>
            </p:cNvSpPr>
            <p:nvPr/>
          </p:nvSpPr>
          <p:spPr bwMode="auto">
            <a:xfrm>
              <a:off x="3965" y="2890"/>
              <a:ext cx="612" cy="340"/>
            </a:xfrm>
            <a:custGeom>
              <a:avLst/>
              <a:gdLst>
                <a:gd name="T0" fmla="*/ 0 w 612"/>
                <a:gd name="T1" fmla="*/ 170 h 340"/>
                <a:gd name="T2" fmla="*/ 8 w 612"/>
                <a:gd name="T3" fmla="*/ 130 h 340"/>
                <a:gd name="T4" fmla="*/ 29 w 612"/>
                <a:gd name="T5" fmla="*/ 98 h 340"/>
                <a:gd name="T6" fmla="*/ 65 w 612"/>
                <a:gd name="T7" fmla="*/ 65 h 340"/>
                <a:gd name="T8" fmla="*/ 114 w 612"/>
                <a:gd name="T9" fmla="*/ 37 h 340"/>
                <a:gd name="T10" fmla="*/ 174 w 612"/>
                <a:gd name="T11" fmla="*/ 17 h 340"/>
                <a:gd name="T12" fmla="*/ 239 w 612"/>
                <a:gd name="T13" fmla="*/ 4 h 340"/>
                <a:gd name="T14" fmla="*/ 304 w 612"/>
                <a:gd name="T15" fmla="*/ 0 h 340"/>
                <a:gd name="T16" fmla="*/ 373 w 612"/>
                <a:gd name="T17" fmla="*/ 4 h 340"/>
                <a:gd name="T18" fmla="*/ 438 w 612"/>
                <a:gd name="T19" fmla="*/ 17 h 340"/>
                <a:gd name="T20" fmla="*/ 494 w 612"/>
                <a:gd name="T21" fmla="*/ 37 h 340"/>
                <a:gd name="T22" fmla="*/ 543 w 612"/>
                <a:gd name="T23" fmla="*/ 65 h 340"/>
                <a:gd name="T24" fmla="*/ 579 w 612"/>
                <a:gd name="T25" fmla="*/ 98 h 340"/>
                <a:gd name="T26" fmla="*/ 604 w 612"/>
                <a:gd name="T27" fmla="*/ 130 h 340"/>
                <a:gd name="T28" fmla="*/ 612 w 612"/>
                <a:gd name="T29" fmla="*/ 170 h 340"/>
                <a:gd name="T30" fmla="*/ 604 w 612"/>
                <a:gd name="T31" fmla="*/ 207 h 340"/>
                <a:gd name="T32" fmla="*/ 579 w 612"/>
                <a:gd name="T33" fmla="*/ 243 h 340"/>
                <a:gd name="T34" fmla="*/ 543 w 612"/>
                <a:gd name="T35" fmla="*/ 276 h 340"/>
                <a:gd name="T36" fmla="*/ 494 w 612"/>
                <a:gd name="T37" fmla="*/ 300 h 340"/>
                <a:gd name="T38" fmla="*/ 438 w 612"/>
                <a:gd name="T39" fmla="*/ 320 h 340"/>
                <a:gd name="T40" fmla="*/ 373 w 612"/>
                <a:gd name="T41" fmla="*/ 336 h 340"/>
                <a:gd name="T42" fmla="*/ 304 w 612"/>
                <a:gd name="T43" fmla="*/ 340 h 340"/>
                <a:gd name="T44" fmla="*/ 239 w 612"/>
                <a:gd name="T45" fmla="*/ 336 h 340"/>
                <a:gd name="T46" fmla="*/ 174 w 612"/>
                <a:gd name="T47" fmla="*/ 320 h 340"/>
                <a:gd name="T48" fmla="*/ 114 w 612"/>
                <a:gd name="T49" fmla="*/ 300 h 340"/>
                <a:gd name="T50" fmla="*/ 65 w 612"/>
                <a:gd name="T51" fmla="*/ 276 h 340"/>
                <a:gd name="T52" fmla="*/ 29 w 612"/>
                <a:gd name="T53" fmla="*/ 243 h 340"/>
                <a:gd name="T54" fmla="*/ 8 w 612"/>
                <a:gd name="T55" fmla="*/ 207 h 340"/>
                <a:gd name="T56" fmla="*/ 0 w 612"/>
                <a:gd name="T57" fmla="*/ 170 h 34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12" h="340">
                  <a:moveTo>
                    <a:pt x="0" y="170"/>
                  </a:moveTo>
                  <a:lnTo>
                    <a:pt x="8" y="130"/>
                  </a:lnTo>
                  <a:lnTo>
                    <a:pt x="29" y="98"/>
                  </a:lnTo>
                  <a:lnTo>
                    <a:pt x="65" y="65"/>
                  </a:lnTo>
                  <a:lnTo>
                    <a:pt x="114" y="37"/>
                  </a:lnTo>
                  <a:lnTo>
                    <a:pt x="174" y="17"/>
                  </a:lnTo>
                  <a:lnTo>
                    <a:pt x="239" y="4"/>
                  </a:lnTo>
                  <a:lnTo>
                    <a:pt x="304" y="0"/>
                  </a:lnTo>
                  <a:lnTo>
                    <a:pt x="373" y="4"/>
                  </a:lnTo>
                  <a:lnTo>
                    <a:pt x="438" y="17"/>
                  </a:lnTo>
                  <a:lnTo>
                    <a:pt x="494" y="37"/>
                  </a:lnTo>
                  <a:lnTo>
                    <a:pt x="543" y="65"/>
                  </a:lnTo>
                  <a:lnTo>
                    <a:pt x="579" y="98"/>
                  </a:lnTo>
                  <a:lnTo>
                    <a:pt x="604" y="130"/>
                  </a:lnTo>
                  <a:lnTo>
                    <a:pt x="612" y="170"/>
                  </a:lnTo>
                  <a:lnTo>
                    <a:pt x="604" y="207"/>
                  </a:lnTo>
                  <a:lnTo>
                    <a:pt x="579" y="243"/>
                  </a:lnTo>
                  <a:lnTo>
                    <a:pt x="543" y="276"/>
                  </a:lnTo>
                  <a:lnTo>
                    <a:pt x="494" y="300"/>
                  </a:lnTo>
                  <a:lnTo>
                    <a:pt x="438" y="320"/>
                  </a:lnTo>
                  <a:lnTo>
                    <a:pt x="373" y="336"/>
                  </a:lnTo>
                  <a:lnTo>
                    <a:pt x="304" y="340"/>
                  </a:lnTo>
                  <a:lnTo>
                    <a:pt x="239" y="336"/>
                  </a:lnTo>
                  <a:lnTo>
                    <a:pt x="174" y="320"/>
                  </a:lnTo>
                  <a:lnTo>
                    <a:pt x="114" y="300"/>
                  </a:lnTo>
                  <a:lnTo>
                    <a:pt x="65" y="276"/>
                  </a:lnTo>
                  <a:lnTo>
                    <a:pt x="29" y="243"/>
                  </a:lnTo>
                  <a:lnTo>
                    <a:pt x="8" y="207"/>
                  </a:lnTo>
                  <a:lnTo>
                    <a:pt x="0" y="170"/>
                  </a:lnTo>
                  <a:close/>
                </a:path>
              </a:pathLst>
            </a:custGeom>
            <a:blipFill dpi="0" rotWithShape="0">
              <a:blip r:embed="rId3"/>
              <a:srcRect/>
              <a:tile tx="0" ty="0" sx="100000" sy="100000" flip="none" algn="tl"/>
            </a:blipFill>
            <a:ln w="6350">
              <a:solidFill>
                <a:srgbClr val="000000"/>
              </a:solidFill>
              <a:prstDash val="solid"/>
              <a:round/>
              <a:headEnd/>
              <a:tailEnd/>
            </a:ln>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 name="Rectangle 12"/>
            <p:cNvSpPr>
              <a:spLocks noChangeArrowheads="1"/>
            </p:cNvSpPr>
            <p:nvPr/>
          </p:nvSpPr>
          <p:spPr bwMode="auto">
            <a:xfrm>
              <a:off x="4062" y="2947"/>
              <a:ext cx="401" cy="77"/>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 name="Rectangle 13"/>
            <p:cNvSpPr>
              <a:spLocks noChangeArrowheads="1"/>
            </p:cNvSpPr>
            <p:nvPr/>
          </p:nvSpPr>
          <p:spPr bwMode="auto">
            <a:xfrm>
              <a:off x="4095" y="2931"/>
              <a:ext cx="3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1600" b="0" i="0" u="none" strike="noStrike" kern="0" cap="none" spc="0" normalizeH="0" baseline="0" noProof="0">
                  <a:ln>
                    <a:noFill/>
                  </a:ln>
                  <a:solidFill>
                    <a:srgbClr val="000000"/>
                  </a:solidFill>
                  <a:effectLst/>
                  <a:uLnTx/>
                  <a:uFillTx/>
                  <a:latin typeface="新細明體" pitchFamily="18" charset="-120"/>
                  <a:ea typeface="新細明體" pitchFamily="18" charset="-120"/>
                </a:rPr>
                <a:t>data field 1</a:t>
              </a:r>
              <a:endParaRPr kumimoji="1" lang="en-US" altLang="zh-CN" sz="1600" b="0" i="0" u="none" strike="noStrike" kern="0" cap="none" spc="0" normalizeH="0" baseline="0" noProof="0">
                <a:ln>
                  <a:noFill/>
                </a:ln>
                <a:solidFill>
                  <a:srgbClr val="000000"/>
                </a:solidFill>
                <a:effectLst/>
                <a:uLnTx/>
                <a:uFillTx/>
                <a:latin typeface="Tahoma" panose="020B0604030504040204" pitchFamily="34" charset="0"/>
                <a:ea typeface="新細明體" pitchFamily="18" charset="-120"/>
              </a:endParaRPr>
            </a:p>
          </p:txBody>
        </p:sp>
        <p:sp>
          <p:nvSpPr>
            <p:cNvPr id="12" name="Rectangle 14"/>
            <p:cNvSpPr>
              <a:spLocks noChangeArrowheads="1"/>
            </p:cNvSpPr>
            <p:nvPr/>
          </p:nvSpPr>
          <p:spPr bwMode="auto">
            <a:xfrm>
              <a:off x="4062" y="3089"/>
              <a:ext cx="401" cy="77"/>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3" name="Rectangle 15"/>
            <p:cNvSpPr>
              <a:spLocks noChangeArrowheads="1"/>
            </p:cNvSpPr>
            <p:nvPr/>
          </p:nvSpPr>
          <p:spPr bwMode="auto">
            <a:xfrm>
              <a:off x="4095" y="3077"/>
              <a:ext cx="3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1600" b="0" i="0" u="none" strike="noStrike" kern="0" cap="none" spc="0" normalizeH="0" baseline="0" noProof="0">
                  <a:ln>
                    <a:noFill/>
                  </a:ln>
                  <a:solidFill>
                    <a:srgbClr val="000000"/>
                  </a:solidFill>
                  <a:effectLst/>
                  <a:uLnTx/>
                  <a:uFillTx/>
                  <a:latin typeface="新細明體" pitchFamily="18" charset="-120"/>
                  <a:ea typeface="新細明體" pitchFamily="18" charset="-120"/>
                </a:rPr>
                <a:t>data field n</a:t>
              </a:r>
              <a:endParaRPr kumimoji="1" lang="en-US" altLang="zh-CN" sz="1600" b="0" i="0" u="none" strike="noStrike" kern="0" cap="none" spc="0" normalizeH="0" baseline="0" noProof="0">
                <a:ln>
                  <a:noFill/>
                </a:ln>
                <a:solidFill>
                  <a:srgbClr val="000000"/>
                </a:solidFill>
                <a:effectLst/>
                <a:uLnTx/>
                <a:uFillTx/>
                <a:latin typeface="Tahoma" panose="020B0604030504040204" pitchFamily="34" charset="0"/>
                <a:ea typeface="新細明體" pitchFamily="18" charset="-120"/>
              </a:endParaRPr>
            </a:p>
          </p:txBody>
        </p:sp>
        <p:sp>
          <p:nvSpPr>
            <p:cNvPr id="14" name="Rectangle 16"/>
            <p:cNvSpPr>
              <a:spLocks noChangeArrowheads="1"/>
            </p:cNvSpPr>
            <p:nvPr/>
          </p:nvSpPr>
          <p:spPr bwMode="auto">
            <a:xfrm>
              <a:off x="3811" y="3234"/>
              <a:ext cx="401" cy="77"/>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5" name="Rectangle 17"/>
            <p:cNvSpPr>
              <a:spLocks noChangeArrowheads="1"/>
            </p:cNvSpPr>
            <p:nvPr/>
          </p:nvSpPr>
          <p:spPr bwMode="auto">
            <a:xfrm>
              <a:off x="3872" y="3218"/>
              <a:ext cx="29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1600" b="0" i="0" u="none" strike="noStrike" kern="0" cap="none" spc="0" normalizeH="0" baseline="0" noProof="0">
                  <a:ln>
                    <a:noFill/>
                  </a:ln>
                  <a:solidFill>
                    <a:srgbClr val="000000"/>
                  </a:solidFill>
                  <a:effectLst/>
                  <a:uLnTx/>
                  <a:uFillTx/>
                  <a:latin typeface="新細明體" pitchFamily="18" charset="-120"/>
                  <a:ea typeface="新細明體" pitchFamily="18" charset="-120"/>
                </a:rPr>
                <a:t>method n</a:t>
              </a:r>
              <a:endParaRPr kumimoji="1" lang="en-US" altLang="zh-CN" sz="1600" b="0" i="0" u="none" strike="noStrike" kern="0" cap="none" spc="0" normalizeH="0" baseline="0" noProof="0">
                <a:ln>
                  <a:noFill/>
                </a:ln>
                <a:solidFill>
                  <a:srgbClr val="000000"/>
                </a:solidFill>
                <a:effectLst/>
                <a:uLnTx/>
                <a:uFillTx/>
                <a:latin typeface="Tahoma" panose="020B0604030504040204" pitchFamily="34" charset="0"/>
                <a:ea typeface="新細明體" pitchFamily="18" charset="-120"/>
              </a:endParaRPr>
            </a:p>
          </p:txBody>
        </p:sp>
        <p:sp>
          <p:nvSpPr>
            <p:cNvPr id="16" name="Rectangle 18"/>
            <p:cNvSpPr>
              <a:spLocks noChangeArrowheads="1"/>
            </p:cNvSpPr>
            <p:nvPr/>
          </p:nvSpPr>
          <p:spPr bwMode="auto">
            <a:xfrm>
              <a:off x="3880" y="2805"/>
              <a:ext cx="401" cy="73"/>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20000"/>
                </a:spcBef>
                <a:spcAft>
                  <a:spcPts val="0"/>
                </a:spcAft>
                <a:buClr>
                  <a:srgbClr val="3333CC"/>
                </a:buClr>
                <a:buSzPct val="60000"/>
                <a:buFont typeface="Wingdings" panose="05000000000000000000" pitchFamily="2" charset="2"/>
                <a:buChar char="n"/>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7" name="Rectangle 19"/>
            <p:cNvSpPr>
              <a:spLocks noChangeArrowheads="1"/>
            </p:cNvSpPr>
            <p:nvPr/>
          </p:nvSpPr>
          <p:spPr bwMode="auto">
            <a:xfrm>
              <a:off x="3941" y="2789"/>
              <a:ext cx="293"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1600" b="0" i="0" u="none" strike="noStrike" kern="0" cap="none" spc="0" normalizeH="0" baseline="0" noProof="0">
                  <a:ln>
                    <a:noFill/>
                  </a:ln>
                  <a:solidFill>
                    <a:srgbClr val="000000"/>
                  </a:solidFill>
                  <a:effectLst/>
                  <a:uLnTx/>
                  <a:uFillTx/>
                  <a:latin typeface="新細明體" pitchFamily="18" charset="-120"/>
                  <a:ea typeface="新細明體" pitchFamily="18" charset="-120"/>
                </a:rPr>
                <a:t>method 1</a:t>
              </a:r>
              <a:endParaRPr kumimoji="1" lang="en-US" altLang="zh-CN" sz="1600" b="0" i="0" u="none" strike="noStrike" kern="0" cap="none" spc="0" normalizeH="0" baseline="0" noProof="0">
                <a:ln>
                  <a:noFill/>
                </a:ln>
                <a:solidFill>
                  <a:srgbClr val="000000"/>
                </a:solidFill>
                <a:effectLst/>
                <a:uLnTx/>
                <a:uFillTx/>
                <a:latin typeface="Tahoma" panose="020B0604030504040204" pitchFamily="34" charset="0"/>
                <a:ea typeface="新細明體" pitchFamily="18" charset="-120"/>
              </a:endParaRPr>
            </a:p>
          </p:txBody>
        </p:sp>
        <p:sp>
          <p:nvSpPr>
            <p:cNvPr id="18" name="Rectangle 20"/>
            <p:cNvSpPr>
              <a:spLocks noChangeArrowheads="1"/>
            </p:cNvSpPr>
            <p:nvPr/>
          </p:nvSpPr>
          <p:spPr bwMode="auto">
            <a:xfrm>
              <a:off x="1997" y="3563"/>
              <a:ext cx="26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rPr>
                <a:t>对象</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新細明體" pitchFamily="18" charset="-120"/>
                </a:rPr>
                <a:t>A</a:t>
              </a:r>
            </a:p>
          </p:txBody>
        </p:sp>
        <p:sp>
          <p:nvSpPr>
            <p:cNvPr id="19" name="Rectangle 21"/>
            <p:cNvSpPr>
              <a:spLocks noChangeArrowheads="1"/>
            </p:cNvSpPr>
            <p:nvPr/>
          </p:nvSpPr>
          <p:spPr bwMode="auto">
            <a:xfrm>
              <a:off x="4103" y="3563"/>
              <a:ext cx="26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rPr>
                <a:t>对象</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新細明體" pitchFamily="18" charset="-120"/>
                </a:rPr>
                <a:t>B</a:t>
              </a:r>
            </a:p>
          </p:txBody>
        </p:sp>
        <p:sp>
          <p:nvSpPr>
            <p:cNvPr id="20" name="Rectangle 22"/>
            <p:cNvSpPr>
              <a:spLocks noChangeArrowheads="1"/>
            </p:cNvSpPr>
            <p:nvPr/>
          </p:nvSpPr>
          <p:spPr bwMode="auto">
            <a:xfrm>
              <a:off x="3111" y="2842"/>
              <a:ext cx="20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3pPr>
              <a:lvl4pPr marL="16002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4pPr>
              <a:lvl5pPr marL="2057400"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消</a:t>
              </a:r>
              <a:r>
                <a:rPr kumimoji="1" lang="zh-CN" altLang="en-US" sz="2000" b="0" i="0" u="none" strike="noStrike" kern="0" cap="none" spc="0" normalizeH="0" baseline="0" noProof="0">
                  <a:ln>
                    <a:noFill/>
                  </a:ln>
                  <a:solidFill>
                    <a:srgbClr val="000000"/>
                  </a:solidFill>
                  <a:effectLst/>
                  <a:uLnTx/>
                  <a:uFillTx/>
                  <a:latin typeface="Tahoma" panose="020B0604030504040204" pitchFamily="34" charset="0"/>
                </a:rPr>
                <a:t>息</a:t>
              </a:r>
            </a:p>
          </p:txBody>
        </p:sp>
        <p:sp>
          <p:nvSpPr>
            <p:cNvPr id="21" name="Line 23"/>
            <p:cNvSpPr>
              <a:spLocks noChangeShapeType="1"/>
            </p:cNvSpPr>
            <p:nvPr/>
          </p:nvSpPr>
          <p:spPr bwMode="auto">
            <a:xfrm flipV="1">
              <a:off x="2742" y="3056"/>
              <a:ext cx="20" cy="2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2" name="Line 24"/>
            <p:cNvSpPr>
              <a:spLocks noChangeShapeType="1"/>
            </p:cNvSpPr>
            <p:nvPr/>
          </p:nvSpPr>
          <p:spPr bwMode="auto">
            <a:xfrm flipV="1">
              <a:off x="2787" y="3024"/>
              <a:ext cx="24"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3" name="Line 25"/>
            <p:cNvSpPr>
              <a:spLocks noChangeShapeType="1"/>
            </p:cNvSpPr>
            <p:nvPr/>
          </p:nvSpPr>
          <p:spPr bwMode="auto">
            <a:xfrm flipV="1">
              <a:off x="2787" y="3024"/>
              <a:ext cx="24" cy="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4" name="Freeform 26"/>
            <p:cNvSpPr>
              <a:spLocks/>
            </p:cNvSpPr>
            <p:nvPr/>
          </p:nvSpPr>
          <p:spPr bwMode="auto">
            <a:xfrm>
              <a:off x="2839" y="3004"/>
              <a:ext cx="29" cy="8"/>
            </a:xfrm>
            <a:custGeom>
              <a:avLst/>
              <a:gdLst>
                <a:gd name="T0" fmla="*/ 0 w 7"/>
                <a:gd name="T1" fmla="*/ 8 h 2"/>
                <a:gd name="T2" fmla="*/ 8 w 7"/>
                <a:gd name="T3" fmla="*/ 4 h 2"/>
                <a:gd name="T4" fmla="*/ 29 w 7"/>
                <a:gd name="T5" fmla="*/ 0 h 2"/>
                <a:gd name="T6" fmla="*/ 0 60000 65536"/>
                <a:gd name="T7" fmla="*/ 0 60000 65536"/>
                <a:gd name="T8" fmla="*/ 0 60000 65536"/>
              </a:gdLst>
              <a:ahLst/>
              <a:cxnLst>
                <a:cxn ang="T6">
                  <a:pos x="T0" y="T1"/>
                </a:cxn>
                <a:cxn ang="T7">
                  <a:pos x="T2" y="T3"/>
                </a:cxn>
                <a:cxn ang="T8">
                  <a:pos x="T4" y="T5"/>
                </a:cxn>
              </a:cxnLst>
              <a:rect l="0" t="0" r="r" b="b"/>
              <a:pathLst>
                <a:path w="7" h="2">
                  <a:moveTo>
                    <a:pt x="0" y="2"/>
                  </a:moveTo>
                  <a:lnTo>
                    <a:pt x="2" y="1"/>
                  </a:lnTo>
                  <a:lnTo>
                    <a:pt x="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5" name="Line 27"/>
            <p:cNvSpPr>
              <a:spLocks noChangeShapeType="1"/>
            </p:cNvSpPr>
            <p:nvPr/>
          </p:nvSpPr>
          <p:spPr bwMode="auto">
            <a:xfrm flipV="1">
              <a:off x="2896" y="2988"/>
              <a:ext cx="28"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6" name="Line 28"/>
            <p:cNvSpPr>
              <a:spLocks noChangeShapeType="1"/>
            </p:cNvSpPr>
            <p:nvPr/>
          </p:nvSpPr>
          <p:spPr bwMode="auto">
            <a:xfrm flipV="1">
              <a:off x="2896" y="2988"/>
              <a:ext cx="28"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7" name="Freeform 29"/>
            <p:cNvSpPr>
              <a:spLocks/>
            </p:cNvSpPr>
            <p:nvPr/>
          </p:nvSpPr>
          <p:spPr bwMode="auto">
            <a:xfrm>
              <a:off x="2953" y="2988"/>
              <a:ext cx="28" cy="1"/>
            </a:xfrm>
            <a:custGeom>
              <a:avLst/>
              <a:gdLst>
                <a:gd name="T0" fmla="*/ 0 w 7"/>
                <a:gd name="T1" fmla="*/ 0 h 1"/>
                <a:gd name="T2" fmla="*/ 12 w 7"/>
                <a:gd name="T3" fmla="*/ 0 h 1"/>
                <a:gd name="T4" fmla="*/ 28 w 7"/>
                <a:gd name="T5" fmla="*/ 0 h 1"/>
                <a:gd name="T6" fmla="*/ 0 60000 65536"/>
                <a:gd name="T7" fmla="*/ 0 60000 65536"/>
                <a:gd name="T8" fmla="*/ 0 60000 65536"/>
              </a:gdLst>
              <a:ahLst/>
              <a:cxnLst>
                <a:cxn ang="T6">
                  <a:pos x="T0" y="T1"/>
                </a:cxn>
                <a:cxn ang="T7">
                  <a:pos x="T2" y="T3"/>
                </a:cxn>
                <a:cxn ang="T8">
                  <a:pos x="T4" y="T5"/>
                </a:cxn>
              </a:cxnLst>
              <a:rect l="0" t="0" r="r" b="b"/>
              <a:pathLst>
                <a:path w="7" h="1">
                  <a:moveTo>
                    <a:pt x="0" y="0"/>
                  </a:moveTo>
                  <a:lnTo>
                    <a:pt x="3" y="0"/>
                  </a:lnTo>
                  <a:lnTo>
                    <a:pt x="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8" name="Line 30"/>
            <p:cNvSpPr>
              <a:spLocks noChangeShapeType="1"/>
            </p:cNvSpPr>
            <p:nvPr/>
          </p:nvSpPr>
          <p:spPr bwMode="auto">
            <a:xfrm>
              <a:off x="3009" y="2988"/>
              <a:ext cx="29"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9" name="Line 31"/>
            <p:cNvSpPr>
              <a:spLocks noChangeShapeType="1"/>
            </p:cNvSpPr>
            <p:nvPr/>
          </p:nvSpPr>
          <p:spPr bwMode="auto">
            <a:xfrm>
              <a:off x="3066" y="3000"/>
              <a:ext cx="29" cy="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0" name="Freeform 32"/>
            <p:cNvSpPr>
              <a:spLocks/>
            </p:cNvSpPr>
            <p:nvPr/>
          </p:nvSpPr>
          <p:spPr bwMode="auto">
            <a:xfrm>
              <a:off x="3123" y="3008"/>
              <a:ext cx="28" cy="8"/>
            </a:xfrm>
            <a:custGeom>
              <a:avLst/>
              <a:gdLst>
                <a:gd name="T0" fmla="*/ 0 w 7"/>
                <a:gd name="T1" fmla="*/ 0 h 2"/>
                <a:gd name="T2" fmla="*/ 4 w 7"/>
                <a:gd name="T3" fmla="*/ 0 h 2"/>
                <a:gd name="T4" fmla="*/ 28 w 7"/>
                <a:gd name="T5" fmla="*/ 8 h 2"/>
                <a:gd name="T6" fmla="*/ 0 60000 65536"/>
                <a:gd name="T7" fmla="*/ 0 60000 65536"/>
                <a:gd name="T8" fmla="*/ 0 60000 65536"/>
              </a:gdLst>
              <a:ahLst/>
              <a:cxnLst>
                <a:cxn ang="T6">
                  <a:pos x="T0" y="T1"/>
                </a:cxn>
                <a:cxn ang="T7">
                  <a:pos x="T2" y="T3"/>
                </a:cxn>
                <a:cxn ang="T8">
                  <a:pos x="T4" y="T5"/>
                </a:cxn>
              </a:cxnLst>
              <a:rect l="0" t="0" r="r" b="b"/>
              <a:pathLst>
                <a:path w="7" h="2">
                  <a:moveTo>
                    <a:pt x="0" y="0"/>
                  </a:moveTo>
                  <a:lnTo>
                    <a:pt x="1" y="0"/>
                  </a:lnTo>
                  <a:lnTo>
                    <a:pt x="7" y="2"/>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1" name="Freeform 33"/>
            <p:cNvSpPr>
              <a:spLocks/>
            </p:cNvSpPr>
            <p:nvPr/>
          </p:nvSpPr>
          <p:spPr bwMode="auto">
            <a:xfrm>
              <a:off x="3180" y="3020"/>
              <a:ext cx="28" cy="4"/>
            </a:xfrm>
            <a:custGeom>
              <a:avLst/>
              <a:gdLst>
                <a:gd name="T0" fmla="*/ 0 w 7"/>
                <a:gd name="T1" fmla="*/ 0 h 1"/>
                <a:gd name="T2" fmla="*/ 8 w 7"/>
                <a:gd name="T3" fmla="*/ 0 h 1"/>
                <a:gd name="T4" fmla="*/ 28 w 7"/>
                <a:gd name="T5" fmla="*/ 4 h 1"/>
                <a:gd name="T6" fmla="*/ 0 60000 65536"/>
                <a:gd name="T7" fmla="*/ 0 60000 65536"/>
                <a:gd name="T8" fmla="*/ 0 60000 65536"/>
              </a:gdLst>
              <a:ahLst/>
              <a:cxnLst>
                <a:cxn ang="T6">
                  <a:pos x="T0" y="T1"/>
                </a:cxn>
                <a:cxn ang="T7">
                  <a:pos x="T2" y="T3"/>
                </a:cxn>
                <a:cxn ang="T8">
                  <a:pos x="T4" y="T5"/>
                </a:cxn>
              </a:cxnLst>
              <a:rect l="0" t="0" r="r" b="b"/>
              <a:pathLst>
                <a:path w="7" h="1">
                  <a:moveTo>
                    <a:pt x="0" y="0"/>
                  </a:moveTo>
                  <a:lnTo>
                    <a:pt x="2" y="0"/>
                  </a:lnTo>
                  <a:lnTo>
                    <a:pt x="7" y="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2" name="Freeform 34"/>
            <p:cNvSpPr>
              <a:spLocks/>
            </p:cNvSpPr>
            <p:nvPr/>
          </p:nvSpPr>
          <p:spPr bwMode="auto">
            <a:xfrm>
              <a:off x="3236" y="3032"/>
              <a:ext cx="29" cy="4"/>
            </a:xfrm>
            <a:custGeom>
              <a:avLst/>
              <a:gdLst>
                <a:gd name="T0" fmla="*/ 0 w 7"/>
                <a:gd name="T1" fmla="*/ 0 h 1"/>
                <a:gd name="T2" fmla="*/ 12 w 7"/>
                <a:gd name="T3" fmla="*/ 0 h 1"/>
                <a:gd name="T4" fmla="*/ 29 w 7"/>
                <a:gd name="T5" fmla="*/ 4 h 1"/>
                <a:gd name="T6" fmla="*/ 0 60000 65536"/>
                <a:gd name="T7" fmla="*/ 0 60000 65536"/>
                <a:gd name="T8" fmla="*/ 0 60000 65536"/>
              </a:gdLst>
              <a:ahLst/>
              <a:cxnLst>
                <a:cxn ang="T6">
                  <a:pos x="T0" y="T1"/>
                </a:cxn>
                <a:cxn ang="T7">
                  <a:pos x="T2" y="T3"/>
                </a:cxn>
                <a:cxn ang="T8">
                  <a:pos x="T4" y="T5"/>
                </a:cxn>
              </a:cxnLst>
              <a:rect l="0" t="0" r="r" b="b"/>
              <a:pathLst>
                <a:path w="7" h="1">
                  <a:moveTo>
                    <a:pt x="0" y="0"/>
                  </a:moveTo>
                  <a:lnTo>
                    <a:pt x="3" y="0"/>
                  </a:lnTo>
                  <a:lnTo>
                    <a:pt x="7" y="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3" name="Freeform 35"/>
            <p:cNvSpPr>
              <a:spLocks/>
            </p:cNvSpPr>
            <p:nvPr/>
          </p:nvSpPr>
          <p:spPr bwMode="auto">
            <a:xfrm>
              <a:off x="3293" y="3040"/>
              <a:ext cx="28" cy="4"/>
            </a:xfrm>
            <a:custGeom>
              <a:avLst/>
              <a:gdLst>
                <a:gd name="T0" fmla="*/ 0 w 7"/>
                <a:gd name="T1" fmla="*/ 0 h 1"/>
                <a:gd name="T2" fmla="*/ 12 w 7"/>
                <a:gd name="T3" fmla="*/ 0 h 1"/>
                <a:gd name="T4" fmla="*/ 28 w 7"/>
                <a:gd name="T5" fmla="*/ 4 h 1"/>
                <a:gd name="T6" fmla="*/ 0 60000 65536"/>
                <a:gd name="T7" fmla="*/ 0 60000 65536"/>
                <a:gd name="T8" fmla="*/ 0 60000 65536"/>
              </a:gdLst>
              <a:ahLst/>
              <a:cxnLst>
                <a:cxn ang="T6">
                  <a:pos x="T0" y="T1"/>
                </a:cxn>
                <a:cxn ang="T7">
                  <a:pos x="T2" y="T3"/>
                </a:cxn>
                <a:cxn ang="T8">
                  <a:pos x="T4" y="T5"/>
                </a:cxn>
              </a:cxnLst>
              <a:rect l="0" t="0" r="r" b="b"/>
              <a:pathLst>
                <a:path w="7" h="1">
                  <a:moveTo>
                    <a:pt x="0" y="0"/>
                  </a:moveTo>
                  <a:lnTo>
                    <a:pt x="3" y="0"/>
                  </a:lnTo>
                  <a:lnTo>
                    <a:pt x="7" y="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4" name="Freeform 36"/>
            <p:cNvSpPr>
              <a:spLocks/>
            </p:cNvSpPr>
            <p:nvPr/>
          </p:nvSpPr>
          <p:spPr bwMode="auto">
            <a:xfrm>
              <a:off x="3350" y="3040"/>
              <a:ext cx="28" cy="4"/>
            </a:xfrm>
            <a:custGeom>
              <a:avLst/>
              <a:gdLst>
                <a:gd name="T0" fmla="*/ 0 w 7"/>
                <a:gd name="T1" fmla="*/ 4 h 1"/>
                <a:gd name="T2" fmla="*/ 12 w 7"/>
                <a:gd name="T3" fmla="*/ 4 h 1"/>
                <a:gd name="T4" fmla="*/ 28 w 7"/>
                <a:gd name="T5" fmla="*/ 0 h 1"/>
                <a:gd name="T6" fmla="*/ 0 60000 65536"/>
                <a:gd name="T7" fmla="*/ 0 60000 65536"/>
                <a:gd name="T8" fmla="*/ 0 60000 65536"/>
              </a:gdLst>
              <a:ahLst/>
              <a:cxnLst>
                <a:cxn ang="T6">
                  <a:pos x="T0" y="T1"/>
                </a:cxn>
                <a:cxn ang="T7">
                  <a:pos x="T2" y="T3"/>
                </a:cxn>
                <a:cxn ang="T8">
                  <a:pos x="T4" y="T5"/>
                </a:cxn>
              </a:cxnLst>
              <a:rect l="0" t="0" r="r" b="b"/>
              <a:pathLst>
                <a:path w="7" h="1">
                  <a:moveTo>
                    <a:pt x="0" y="1"/>
                  </a:moveTo>
                  <a:lnTo>
                    <a:pt x="3" y="1"/>
                  </a:lnTo>
                  <a:lnTo>
                    <a:pt x="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5" name="Freeform 37"/>
            <p:cNvSpPr>
              <a:spLocks/>
            </p:cNvSpPr>
            <p:nvPr/>
          </p:nvSpPr>
          <p:spPr bwMode="auto">
            <a:xfrm>
              <a:off x="3406" y="3028"/>
              <a:ext cx="29" cy="8"/>
            </a:xfrm>
            <a:custGeom>
              <a:avLst/>
              <a:gdLst>
                <a:gd name="T0" fmla="*/ 0 w 7"/>
                <a:gd name="T1" fmla="*/ 8 h 2"/>
                <a:gd name="T2" fmla="*/ 4 w 7"/>
                <a:gd name="T3" fmla="*/ 8 h 2"/>
                <a:gd name="T4" fmla="*/ 29 w 7"/>
                <a:gd name="T5" fmla="*/ 0 h 2"/>
                <a:gd name="T6" fmla="*/ 0 60000 65536"/>
                <a:gd name="T7" fmla="*/ 0 60000 65536"/>
                <a:gd name="T8" fmla="*/ 0 60000 65536"/>
              </a:gdLst>
              <a:ahLst/>
              <a:cxnLst>
                <a:cxn ang="T6">
                  <a:pos x="T0" y="T1"/>
                </a:cxn>
                <a:cxn ang="T7">
                  <a:pos x="T2" y="T3"/>
                </a:cxn>
                <a:cxn ang="T8">
                  <a:pos x="T4" y="T5"/>
                </a:cxn>
              </a:cxnLst>
              <a:rect l="0" t="0" r="r" b="b"/>
              <a:pathLst>
                <a:path w="7" h="2">
                  <a:moveTo>
                    <a:pt x="0" y="2"/>
                  </a:moveTo>
                  <a:lnTo>
                    <a:pt x="1" y="2"/>
                  </a:lnTo>
                  <a:lnTo>
                    <a:pt x="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6" name="Line 38"/>
            <p:cNvSpPr>
              <a:spLocks noChangeShapeType="1"/>
            </p:cNvSpPr>
            <p:nvPr/>
          </p:nvSpPr>
          <p:spPr bwMode="auto">
            <a:xfrm flipV="1">
              <a:off x="3410" y="3028"/>
              <a:ext cx="25" cy="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7" name="Freeform 39"/>
            <p:cNvSpPr>
              <a:spLocks/>
            </p:cNvSpPr>
            <p:nvPr/>
          </p:nvSpPr>
          <p:spPr bwMode="auto">
            <a:xfrm>
              <a:off x="3459" y="2992"/>
              <a:ext cx="20" cy="20"/>
            </a:xfrm>
            <a:custGeom>
              <a:avLst/>
              <a:gdLst>
                <a:gd name="T0" fmla="*/ 0 w 5"/>
                <a:gd name="T1" fmla="*/ 20 h 5"/>
                <a:gd name="T2" fmla="*/ 4 w 5"/>
                <a:gd name="T3" fmla="*/ 16 h 5"/>
                <a:gd name="T4" fmla="*/ 16 w 5"/>
                <a:gd name="T5" fmla="*/ 4 h 5"/>
                <a:gd name="T6" fmla="*/ 20 w 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0" y="5"/>
                  </a:moveTo>
                  <a:lnTo>
                    <a:pt x="1" y="4"/>
                  </a:lnTo>
                  <a:lnTo>
                    <a:pt x="4" y="1"/>
                  </a:lnTo>
                  <a:lnTo>
                    <a:pt x="5"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8" name="Freeform 40"/>
            <p:cNvSpPr>
              <a:spLocks/>
            </p:cNvSpPr>
            <p:nvPr/>
          </p:nvSpPr>
          <p:spPr bwMode="auto">
            <a:xfrm>
              <a:off x="3499" y="2943"/>
              <a:ext cx="21" cy="24"/>
            </a:xfrm>
            <a:custGeom>
              <a:avLst/>
              <a:gdLst>
                <a:gd name="T0" fmla="*/ 0 w 5"/>
                <a:gd name="T1" fmla="*/ 24 h 6"/>
                <a:gd name="T2" fmla="*/ 8 w 5"/>
                <a:gd name="T3" fmla="*/ 12 h 6"/>
                <a:gd name="T4" fmla="*/ 21 w 5"/>
                <a:gd name="T5" fmla="*/ 0 h 6"/>
                <a:gd name="T6" fmla="*/ 0 60000 65536"/>
                <a:gd name="T7" fmla="*/ 0 60000 65536"/>
                <a:gd name="T8" fmla="*/ 0 60000 65536"/>
              </a:gdLst>
              <a:ahLst/>
              <a:cxnLst>
                <a:cxn ang="T6">
                  <a:pos x="T0" y="T1"/>
                </a:cxn>
                <a:cxn ang="T7">
                  <a:pos x="T2" y="T3"/>
                </a:cxn>
                <a:cxn ang="T8">
                  <a:pos x="T4" y="T5"/>
                </a:cxn>
              </a:cxnLst>
              <a:rect l="0" t="0" r="r" b="b"/>
              <a:pathLst>
                <a:path w="5" h="6">
                  <a:moveTo>
                    <a:pt x="0" y="6"/>
                  </a:moveTo>
                  <a:lnTo>
                    <a:pt x="2" y="3"/>
                  </a:lnTo>
                  <a:lnTo>
                    <a:pt x="5"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9" name="Line 41"/>
            <p:cNvSpPr>
              <a:spLocks noChangeShapeType="1"/>
            </p:cNvSpPr>
            <p:nvPr/>
          </p:nvSpPr>
          <p:spPr bwMode="auto">
            <a:xfrm flipV="1">
              <a:off x="3508" y="2943"/>
              <a:ext cx="12" cy="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0" name="Freeform 42"/>
            <p:cNvSpPr>
              <a:spLocks/>
            </p:cNvSpPr>
            <p:nvPr/>
          </p:nvSpPr>
          <p:spPr bwMode="auto">
            <a:xfrm>
              <a:off x="3536" y="2898"/>
              <a:ext cx="24" cy="21"/>
            </a:xfrm>
            <a:custGeom>
              <a:avLst/>
              <a:gdLst>
                <a:gd name="T0" fmla="*/ 0 w 6"/>
                <a:gd name="T1" fmla="*/ 21 h 5"/>
                <a:gd name="T2" fmla="*/ 8 w 6"/>
                <a:gd name="T3" fmla="*/ 13 h 5"/>
                <a:gd name="T4" fmla="*/ 20 w 6"/>
                <a:gd name="T5" fmla="*/ 4 h 5"/>
                <a:gd name="T6" fmla="*/ 24 w 6"/>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5">
                  <a:moveTo>
                    <a:pt x="0" y="5"/>
                  </a:moveTo>
                  <a:lnTo>
                    <a:pt x="2" y="3"/>
                  </a:lnTo>
                  <a:lnTo>
                    <a:pt x="5" y="1"/>
                  </a:lnTo>
                  <a:lnTo>
                    <a:pt x="6"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Freeform 43"/>
            <p:cNvSpPr>
              <a:spLocks/>
            </p:cNvSpPr>
            <p:nvPr/>
          </p:nvSpPr>
          <p:spPr bwMode="auto">
            <a:xfrm>
              <a:off x="3585" y="2866"/>
              <a:ext cx="24" cy="16"/>
            </a:xfrm>
            <a:custGeom>
              <a:avLst/>
              <a:gdLst>
                <a:gd name="T0" fmla="*/ 0 w 6"/>
                <a:gd name="T1" fmla="*/ 16 h 4"/>
                <a:gd name="T2" fmla="*/ 8 w 6"/>
                <a:gd name="T3" fmla="*/ 8 h 4"/>
                <a:gd name="T4" fmla="*/ 24 w 6"/>
                <a:gd name="T5" fmla="*/ 0 h 4"/>
                <a:gd name="T6" fmla="*/ 0 60000 65536"/>
                <a:gd name="T7" fmla="*/ 0 60000 65536"/>
                <a:gd name="T8" fmla="*/ 0 60000 65536"/>
              </a:gdLst>
              <a:ahLst/>
              <a:cxnLst>
                <a:cxn ang="T6">
                  <a:pos x="T0" y="T1"/>
                </a:cxn>
                <a:cxn ang="T7">
                  <a:pos x="T2" y="T3"/>
                </a:cxn>
                <a:cxn ang="T8">
                  <a:pos x="T4" y="T5"/>
                </a:cxn>
              </a:cxnLst>
              <a:rect l="0" t="0" r="r" b="b"/>
              <a:pathLst>
                <a:path w="6" h="4">
                  <a:moveTo>
                    <a:pt x="0" y="4"/>
                  </a:moveTo>
                  <a:lnTo>
                    <a:pt x="2" y="2"/>
                  </a:lnTo>
                  <a:lnTo>
                    <a:pt x="6"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2" name="Freeform 44"/>
            <p:cNvSpPr>
              <a:spLocks/>
            </p:cNvSpPr>
            <p:nvPr/>
          </p:nvSpPr>
          <p:spPr bwMode="auto">
            <a:xfrm>
              <a:off x="3637" y="2846"/>
              <a:ext cx="29" cy="12"/>
            </a:xfrm>
            <a:custGeom>
              <a:avLst/>
              <a:gdLst>
                <a:gd name="T0" fmla="*/ 0 w 7"/>
                <a:gd name="T1" fmla="*/ 12 h 3"/>
                <a:gd name="T2" fmla="*/ 17 w 7"/>
                <a:gd name="T3" fmla="*/ 4 h 3"/>
                <a:gd name="T4" fmla="*/ 29 w 7"/>
                <a:gd name="T5" fmla="*/ 0 h 3"/>
                <a:gd name="T6" fmla="*/ 0 60000 65536"/>
                <a:gd name="T7" fmla="*/ 0 60000 65536"/>
                <a:gd name="T8" fmla="*/ 0 60000 65536"/>
              </a:gdLst>
              <a:ahLst/>
              <a:cxnLst>
                <a:cxn ang="T6">
                  <a:pos x="T0" y="T1"/>
                </a:cxn>
                <a:cxn ang="T7">
                  <a:pos x="T2" y="T3"/>
                </a:cxn>
                <a:cxn ang="T8">
                  <a:pos x="T4" y="T5"/>
                </a:cxn>
              </a:cxnLst>
              <a:rect l="0" t="0" r="r" b="b"/>
              <a:pathLst>
                <a:path w="7" h="3">
                  <a:moveTo>
                    <a:pt x="0" y="3"/>
                  </a:moveTo>
                  <a:lnTo>
                    <a:pt x="4" y="1"/>
                  </a:lnTo>
                  <a:lnTo>
                    <a:pt x="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Freeform 45"/>
            <p:cNvSpPr>
              <a:spLocks/>
            </p:cNvSpPr>
            <p:nvPr/>
          </p:nvSpPr>
          <p:spPr bwMode="auto">
            <a:xfrm>
              <a:off x="3694" y="2842"/>
              <a:ext cx="28" cy="1"/>
            </a:xfrm>
            <a:custGeom>
              <a:avLst/>
              <a:gdLst>
                <a:gd name="T0" fmla="*/ 0 w 7"/>
                <a:gd name="T1" fmla="*/ 0 h 1"/>
                <a:gd name="T2" fmla="*/ 4 w 7"/>
                <a:gd name="T3" fmla="*/ 0 h 1"/>
                <a:gd name="T4" fmla="*/ 28 w 7"/>
                <a:gd name="T5" fmla="*/ 0 h 1"/>
                <a:gd name="T6" fmla="*/ 0 60000 65536"/>
                <a:gd name="T7" fmla="*/ 0 60000 65536"/>
                <a:gd name="T8" fmla="*/ 0 60000 65536"/>
              </a:gdLst>
              <a:ahLst/>
              <a:cxnLst>
                <a:cxn ang="T6">
                  <a:pos x="T0" y="T1"/>
                </a:cxn>
                <a:cxn ang="T7">
                  <a:pos x="T2" y="T3"/>
                </a:cxn>
                <a:cxn ang="T8">
                  <a:pos x="T4" y="T5"/>
                </a:cxn>
              </a:cxnLst>
              <a:rect l="0" t="0" r="r" b="b"/>
              <a:pathLst>
                <a:path w="7" h="1">
                  <a:moveTo>
                    <a:pt x="0" y="0"/>
                  </a:moveTo>
                  <a:lnTo>
                    <a:pt x="1" y="0"/>
                  </a:lnTo>
                  <a:lnTo>
                    <a:pt x="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Freeform 46"/>
            <p:cNvSpPr>
              <a:spLocks/>
            </p:cNvSpPr>
            <p:nvPr/>
          </p:nvSpPr>
          <p:spPr bwMode="auto">
            <a:xfrm>
              <a:off x="3751" y="2838"/>
              <a:ext cx="28" cy="1"/>
            </a:xfrm>
            <a:custGeom>
              <a:avLst/>
              <a:gdLst>
                <a:gd name="T0" fmla="*/ 0 w 7"/>
                <a:gd name="T1" fmla="*/ 0 h 1"/>
                <a:gd name="T2" fmla="*/ 16 w 7"/>
                <a:gd name="T3" fmla="*/ 0 h 1"/>
                <a:gd name="T4" fmla="*/ 28 w 7"/>
                <a:gd name="T5" fmla="*/ 0 h 1"/>
                <a:gd name="T6" fmla="*/ 0 60000 65536"/>
                <a:gd name="T7" fmla="*/ 0 60000 65536"/>
                <a:gd name="T8" fmla="*/ 0 60000 65536"/>
              </a:gdLst>
              <a:ahLst/>
              <a:cxnLst>
                <a:cxn ang="T6">
                  <a:pos x="T0" y="T1"/>
                </a:cxn>
                <a:cxn ang="T7">
                  <a:pos x="T2" y="T3"/>
                </a:cxn>
                <a:cxn ang="T8">
                  <a:pos x="T4" y="T5"/>
                </a:cxn>
              </a:cxnLst>
              <a:rect l="0" t="0" r="r" b="b"/>
              <a:pathLst>
                <a:path w="7" h="1">
                  <a:moveTo>
                    <a:pt x="0" y="0"/>
                  </a:moveTo>
                  <a:lnTo>
                    <a:pt x="4" y="0"/>
                  </a:lnTo>
                  <a:lnTo>
                    <a:pt x="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5" name="Freeform 47"/>
            <p:cNvSpPr>
              <a:spLocks/>
            </p:cNvSpPr>
            <p:nvPr/>
          </p:nvSpPr>
          <p:spPr bwMode="auto">
            <a:xfrm>
              <a:off x="3807" y="2834"/>
              <a:ext cx="29" cy="4"/>
            </a:xfrm>
            <a:custGeom>
              <a:avLst/>
              <a:gdLst>
                <a:gd name="T0" fmla="*/ 0 w 7"/>
                <a:gd name="T1" fmla="*/ 4 h 1"/>
                <a:gd name="T2" fmla="*/ 4 w 7"/>
                <a:gd name="T3" fmla="*/ 4 h 1"/>
                <a:gd name="T4" fmla="*/ 29 w 7"/>
                <a:gd name="T5" fmla="*/ 0 h 1"/>
                <a:gd name="T6" fmla="*/ 0 60000 65536"/>
                <a:gd name="T7" fmla="*/ 0 60000 65536"/>
                <a:gd name="T8" fmla="*/ 0 60000 65536"/>
              </a:gdLst>
              <a:ahLst/>
              <a:cxnLst>
                <a:cxn ang="T6">
                  <a:pos x="T0" y="T1"/>
                </a:cxn>
                <a:cxn ang="T7">
                  <a:pos x="T2" y="T3"/>
                </a:cxn>
                <a:cxn ang="T8">
                  <a:pos x="T4" y="T5"/>
                </a:cxn>
              </a:cxnLst>
              <a:rect l="0" t="0" r="r" b="b"/>
              <a:pathLst>
                <a:path w="7" h="1">
                  <a:moveTo>
                    <a:pt x="0" y="1"/>
                  </a:moveTo>
                  <a:lnTo>
                    <a:pt x="1" y="1"/>
                  </a:lnTo>
                  <a:lnTo>
                    <a:pt x="7"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6" name="Freeform 48"/>
            <p:cNvSpPr>
              <a:spLocks/>
            </p:cNvSpPr>
            <p:nvPr/>
          </p:nvSpPr>
          <p:spPr bwMode="auto">
            <a:xfrm>
              <a:off x="3823" y="2805"/>
              <a:ext cx="98" cy="61"/>
            </a:xfrm>
            <a:custGeom>
              <a:avLst/>
              <a:gdLst>
                <a:gd name="T0" fmla="*/ 0 w 98"/>
                <a:gd name="T1" fmla="*/ 0 h 61"/>
                <a:gd name="T2" fmla="*/ 98 w 98"/>
                <a:gd name="T3" fmla="*/ 21 h 61"/>
                <a:gd name="T4" fmla="*/ 9 w 98"/>
                <a:gd name="T5" fmla="*/ 61 h 61"/>
                <a:gd name="T6" fmla="*/ 0 w 98"/>
                <a:gd name="T7" fmla="*/ 0 h 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61">
                  <a:moveTo>
                    <a:pt x="0" y="0"/>
                  </a:moveTo>
                  <a:lnTo>
                    <a:pt x="98" y="21"/>
                  </a:lnTo>
                  <a:lnTo>
                    <a:pt x="9" y="6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1" lang="zh-CN" altLang="en-US" sz="32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974956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class</a:t>
            </a:r>
            <a:r>
              <a:rPr lang="zh-CN" altLang="en-US" dirty="0"/>
              <a:t>）的概念</a:t>
            </a:r>
          </a:p>
        </p:txBody>
      </p:sp>
      <p:sp>
        <p:nvSpPr>
          <p:cNvPr id="4" name="灯片编号占位符 3"/>
          <p:cNvSpPr>
            <a:spLocks noGrp="1"/>
          </p:cNvSpPr>
          <p:nvPr>
            <p:ph type="sldNum" sz="quarter" idx="12"/>
          </p:nvPr>
        </p:nvSpPr>
        <p:spPr/>
        <p:txBody>
          <a:bodyPr/>
          <a:lstStyle/>
          <a:p>
            <a:pPr>
              <a:defRPr/>
            </a:pPr>
            <a:fld id="{B6C7A287-3E96-4060-B9F6-4696645199A7}" type="slidenum">
              <a:rPr lang="en-US" altLang="zh-CN" smtClean="0"/>
              <a:pPr>
                <a:defRPr/>
              </a:pPr>
              <a:t>9</a:t>
            </a:fld>
            <a:endParaRPr lang="en-US" altLang="zh-CN"/>
          </a:p>
        </p:txBody>
      </p:sp>
      <p:sp>
        <p:nvSpPr>
          <p:cNvPr id="6" name="Freeform 258"/>
          <p:cNvSpPr>
            <a:spLocks noEditPoints="1"/>
          </p:cNvSpPr>
          <p:nvPr/>
        </p:nvSpPr>
        <p:spPr bwMode="auto">
          <a:xfrm>
            <a:off x="1640248" y="4750832"/>
            <a:ext cx="936245" cy="478927"/>
          </a:xfrm>
          <a:custGeom>
            <a:avLst/>
            <a:gdLst>
              <a:gd name="T0" fmla="*/ 461 w 472"/>
              <a:gd name="T1" fmla="*/ 139 h 251"/>
              <a:gd name="T2" fmla="*/ 457 w 472"/>
              <a:gd name="T3" fmla="*/ 161 h 251"/>
              <a:gd name="T4" fmla="*/ 450 w 472"/>
              <a:gd name="T5" fmla="*/ 157 h 251"/>
              <a:gd name="T6" fmla="*/ 450 w 472"/>
              <a:gd name="T7" fmla="*/ 135 h 251"/>
              <a:gd name="T8" fmla="*/ 420 w 472"/>
              <a:gd name="T9" fmla="*/ 199 h 251"/>
              <a:gd name="T10" fmla="*/ 401 w 472"/>
              <a:gd name="T11" fmla="*/ 169 h 251"/>
              <a:gd name="T12" fmla="*/ 371 w 472"/>
              <a:gd name="T13" fmla="*/ 154 h 251"/>
              <a:gd name="T14" fmla="*/ 337 w 472"/>
              <a:gd name="T15" fmla="*/ 161 h 251"/>
              <a:gd name="T16" fmla="*/ 315 w 472"/>
              <a:gd name="T17" fmla="*/ 187 h 251"/>
              <a:gd name="T18" fmla="*/ 150 w 472"/>
              <a:gd name="T19" fmla="*/ 187 h 251"/>
              <a:gd name="T20" fmla="*/ 127 w 472"/>
              <a:gd name="T21" fmla="*/ 161 h 251"/>
              <a:gd name="T22" fmla="*/ 94 w 472"/>
              <a:gd name="T23" fmla="*/ 154 h 251"/>
              <a:gd name="T24" fmla="*/ 60 w 472"/>
              <a:gd name="T25" fmla="*/ 169 h 251"/>
              <a:gd name="T26" fmla="*/ 45 w 472"/>
              <a:gd name="T27" fmla="*/ 199 h 251"/>
              <a:gd name="T28" fmla="*/ 0 w 472"/>
              <a:gd name="T29" fmla="*/ 199 h 251"/>
              <a:gd name="T30" fmla="*/ 0 w 472"/>
              <a:gd name="T31" fmla="*/ 169 h 251"/>
              <a:gd name="T32" fmla="*/ 7 w 472"/>
              <a:gd name="T33" fmla="*/ 150 h 251"/>
              <a:gd name="T34" fmla="*/ 7 w 472"/>
              <a:gd name="T35" fmla="*/ 116 h 251"/>
              <a:gd name="T36" fmla="*/ 7 w 472"/>
              <a:gd name="T37" fmla="*/ 71 h 251"/>
              <a:gd name="T38" fmla="*/ 22 w 472"/>
              <a:gd name="T39" fmla="*/ 26 h 251"/>
              <a:gd name="T40" fmla="*/ 64 w 472"/>
              <a:gd name="T41" fmla="*/ 0 h 251"/>
              <a:gd name="T42" fmla="*/ 420 w 472"/>
              <a:gd name="T43" fmla="*/ 4 h 251"/>
              <a:gd name="T44" fmla="*/ 457 w 472"/>
              <a:gd name="T45" fmla="*/ 37 h 251"/>
              <a:gd name="T46" fmla="*/ 465 w 472"/>
              <a:gd name="T47" fmla="*/ 86 h 251"/>
              <a:gd name="T48" fmla="*/ 465 w 472"/>
              <a:gd name="T49" fmla="*/ 127 h 251"/>
              <a:gd name="T50" fmla="*/ 465 w 472"/>
              <a:gd name="T51" fmla="*/ 165 h 251"/>
              <a:gd name="T52" fmla="*/ 472 w 472"/>
              <a:gd name="T53" fmla="*/ 169 h 251"/>
              <a:gd name="T54" fmla="*/ 468 w 472"/>
              <a:gd name="T55" fmla="*/ 202 h 251"/>
              <a:gd name="T56" fmla="*/ 412 w 472"/>
              <a:gd name="T57" fmla="*/ 97 h 251"/>
              <a:gd name="T58" fmla="*/ 281 w 472"/>
              <a:gd name="T59" fmla="*/ 37 h 251"/>
              <a:gd name="T60" fmla="*/ 176 w 472"/>
              <a:gd name="T61" fmla="*/ 37 h 251"/>
              <a:gd name="T62" fmla="*/ 22 w 472"/>
              <a:gd name="T63" fmla="*/ 64 h 251"/>
              <a:gd name="T64" fmla="*/ 34 w 472"/>
              <a:gd name="T65" fmla="*/ 41 h 251"/>
              <a:gd name="T66" fmla="*/ 71 w 472"/>
              <a:gd name="T67" fmla="*/ 37 h 251"/>
              <a:gd name="T68" fmla="*/ 112 w 472"/>
              <a:gd name="T69" fmla="*/ 169 h 251"/>
              <a:gd name="T70" fmla="*/ 135 w 472"/>
              <a:gd name="T71" fmla="*/ 184 h 251"/>
              <a:gd name="T72" fmla="*/ 139 w 472"/>
              <a:gd name="T73" fmla="*/ 214 h 251"/>
              <a:gd name="T74" fmla="*/ 127 w 472"/>
              <a:gd name="T75" fmla="*/ 240 h 251"/>
              <a:gd name="T76" fmla="*/ 101 w 472"/>
              <a:gd name="T77" fmla="*/ 251 h 251"/>
              <a:gd name="T78" fmla="*/ 75 w 472"/>
              <a:gd name="T79" fmla="*/ 244 h 251"/>
              <a:gd name="T80" fmla="*/ 56 w 472"/>
              <a:gd name="T81" fmla="*/ 221 h 251"/>
              <a:gd name="T82" fmla="*/ 60 w 472"/>
              <a:gd name="T83" fmla="*/ 191 h 251"/>
              <a:gd name="T84" fmla="*/ 79 w 472"/>
              <a:gd name="T85" fmla="*/ 172 h 251"/>
              <a:gd name="T86" fmla="*/ 371 w 472"/>
              <a:gd name="T87" fmla="*/ 165 h 251"/>
              <a:gd name="T88" fmla="*/ 397 w 472"/>
              <a:gd name="T89" fmla="*/ 180 h 251"/>
              <a:gd name="T90" fmla="*/ 408 w 472"/>
              <a:gd name="T91" fmla="*/ 202 h 251"/>
              <a:gd name="T92" fmla="*/ 401 w 472"/>
              <a:gd name="T93" fmla="*/ 232 h 251"/>
              <a:gd name="T94" fmla="*/ 378 w 472"/>
              <a:gd name="T95" fmla="*/ 247 h 251"/>
              <a:gd name="T96" fmla="*/ 348 w 472"/>
              <a:gd name="T97" fmla="*/ 247 h 251"/>
              <a:gd name="T98" fmla="*/ 330 w 472"/>
              <a:gd name="T99" fmla="*/ 229 h 251"/>
              <a:gd name="T100" fmla="*/ 322 w 472"/>
              <a:gd name="T101" fmla="*/ 199 h 251"/>
              <a:gd name="T102" fmla="*/ 337 w 472"/>
              <a:gd name="T103" fmla="*/ 176 h 251"/>
              <a:gd name="T104" fmla="*/ 367 w 472"/>
              <a:gd name="T105" fmla="*/ 165 h 251"/>
              <a:gd name="T106" fmla="*/ 450 w 472"/>
              <a:gd name="T107" fmla="*/ 41 h 251"/>
              <a:gd name="T108" fmla="*/ 457 w 472"/>
              <a:gd name="T109" fmla="*/ 60 h 251"/>
              <a:gd name="T110" fmla="*/ 457 w 472"/>
              <a:gd name="T111" fmla="*/ 82 h 251"/>
              <a:gd name="T112" fmla="*/ 457 w 472"/>
              <a:gd name="T113" fmla="*/ 101 h 251"/>
              <a:gd name="T114" fmla="*/ 427 w 472"/>
              <a:gd name="T115" fmla="*/ 34 h 251"/>
              <a:gd name="T116" fmla="*/ 438 w 472"/>
              <a:gd name="T117" fmla="*/ 34 h 2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2" h="251">
                <a:moveTo>
                  <a:pt x="457" y="127"/>
                </a:moveTo>
                <a:lnTo>
                  <a:pt x="457" y="127"/>
                </a:lnTo>
                <a:lnTo>
                  <a:pt x="457" y="131"/>
                </a:lnTo>
                <a:lnTo>
                  <a:pt x="461" y="131"/>
                </a:lnTo>
                <a:lnTo>
                  <a:pt x="461" y="135"/>
                </a:lnTo>
                <a:lnTo>
                  <a:pt x="461" y="139"/>
                </a:lnTo>
                <a:lnTo>
                  <a:pt x="461" y="142"/>
                </a:lnTo>
                <a:lnTo>
                  <a:pt x="461" y="146"/>
                </a:lnTo>
                <a:lnTo>
                  <a:pt x="461" y="150"/>
                </a:lnTo>
                <a:lnTo>
                  <a:pt x="461" y="154"/>
                </a:lnTo>
                <a:lnTo>
                  <a:pt x="461" y="157"/>
                </a:lnTo>
                <a:lnTo>
                  <a:pt x="457" y="161"/>
                </a:lnTo>
                <a:lnTo>
                  <a:pt x="457" y="165"/>
                </a:lnTo>
                <a:lnTo>
                  <a:pt x="453" y="161"/>
                </a:lnTo>
                <a:lnTo>
                  <a:pt x="450" y="157"/>
                </a:lnTo>
                <a:lnTo>
                  <a:pt x="450" y="154"/>
                </a:lnTo>
                <a:lnTo>
                  <a:pt x="450" y="150"/>
                </a:lnTo>
                <a:lnTo>
                  <a:pt x="450" y="146"/>
                </a:lnTo>
                <a:lnTo>
                  <a:pt x="450" y="142"/>
                </a:lnTo>
                <a:lnTo>
                  <a:pt x="450" y="139"/>
                </a:lnTo>
                <a:lnTo>
                  <a:pt x="450" y="135"/>
                </a:lnTo>
                <a:lnTo>
                  <a:pt x="450" y="131"/>
                </a:lnTo>
                <a:lnTo>
                  <a:pt x="453" y="131"/>
                </a:lnTo>
                <a:lnTo>
                  <a:pt x="453" y="127"/>
                </a:lnTo>
                <a:lnTo>
                  <a:pt x="457" y="127"/>
                </a:lnTo>
                <a:close/>
                <a:moveTo>
                  <a:pt x="420" y="202"/>
                </a:moveTo>
                <a:lnTo>
                  <a:pt x="420" y="199"/>
                </a:lnTo>
                <a:lnTo>
                  <a:pt x="420" y="191"/>
                </a:lnTo>
                <a:lnTo>
                  <a:pt x="416" y="187"/>
                </a:lnTo>
                <a:lnTo>
                  <a:pt x="416" y="184"/>
                </a:lnTo>
                <a:lnTo>
                  <a:pt x="412" y="180"/>
                </a:lnTo>
                <a:lnTo>
                  <a:pt x="408" y="176"/>
                </a:lnTo>
                <a:lnTo>
                  <a:pt x="405" y="172"/>
                </a:lnTo>
                <a:lnTo>
                  <a:pt x="401" y="169"/>
                </a:lnTo>
                <a:lnTo>
                  <a:pt x="397" y="165"/>
                </a:lnTo>
                <a:lnTo>
                  <a:pt x="393" y="161"/>
                </a:lnTo>
                <a:lnTo>
                  <a:pt x="390" y="161"/>
                </a:lnTo>
                <a:lnTo>
                  <a:pt x="386" y="157"/>
                </a:lnTo>
                <a:lnTo>
                  <a:pt x="382" y="157"/>
                </a:lnTo>
                <a:lnTo>
                  <a:pt x="375" y="154"/>
                </a:lnTo>
                <a:lnTo>
                  <a:pt x="371" y="154"/>
                </a:lnTo>
                <a:lnTo>
                  <a:pt x="367" y="154"/>
                </a:lnTo>
                <a:lnTo>
                  <a:pt x="360" y="154"/>
                </a:lnTo>
                <a:lnTo>
                  <a:pt x="356" y="154"/>
                </a:lnTo>
                <a:lnTo>
                  <a:pt x="352" y="157"/>
                </a:lnTo>
                <a:lnTo>
                  <a:pt x="345" y="157"/>
                </a:lnTo>
                <a:lnTo>
                  <a:pt x="341" y="161"/>
                </a:lnTo>
                <a:lnTo>
                  <a:pt x="337" y="161"/>
                </a:lnTo>
                <a:lnTo>
                  <a:pt x="333" y="165"/>
                </a:lnTo>
                <a:lnTo>
                  <a:pt x="330" y="169"/>
                </a:lnTo>
                <a:lnTo>
                  <a:pt x="326" y="172"/>
                </a:lnTo>
                <a:lnTo>
                  <a:pt x="322" y="176"/>
                </a:lnTo>
                <a:lnTo>
                  <a:pt x="318" y="180"/>
                </a:lnTo>
                <a:lnTo>
                  <a:pt x="318" y="184"/>
                </a:lnTo>
                <a:lnTo>
                  <a:pt x="315" y="187"/>
                </a:lnTo>
                <a:lnTo>
                  <a:pt x="315" y="191"/>
                </a:lnTo>
                <a:lnTo>
                  <a:pt x="311" y="199"/>
                </a:lnTo>
                <a:lnTo>
                  <a:pt x="311" y="202"/>
                </a:lnTo>
                <a:lnTo>
                  <a:pt x="154" y="202"/>
                </a:lnTo>
                <a:lnTo>
                  <a:pt x="150" y="199"/>
                </a:lnTo>
                <a:lnTo>
                  <a:pt x="150" y="191"/>
                </a:lnTo>
                <a:lnTo>
                  <a:pt x="150" y="187"/>
                </a:lnTo>
                <a:lnTo>
                  <a:pt x="146" y="184"/>
                </a:lnTo>
                <a:lnTo>
                  <a:pt x="146" y="180"/>
                </a:lnTo>
                <a:lnTo>
                  <a:pt x="142" y="176"/>
                </a:lnTo>
                <a:lnTo>
                  <a:pt x="139" y="172"/>
                </a:lnTo>
                <a:lnTo>
                  <a:pt x="135" y="169"/>
                </a:lnTo>
                <a:lnTo>
                  <a:pt x="131" y="165"/>
                </a:lnTo>
                <a:lnTo>
                  <a:pt x="127" y="161"/>
                </a:lnTo>
                <a:lnTo>
                  <a:pt x="124" y="161"/>
                </a:lnTo>
                <a:lnTo>
                  <a:pt x="120" y="157"/>
                </a:lnTo>
                <a:lnTo>
                  <a:pt x="112" y="157"/>
                </a:lnTo>
                <a:lnTo>
                  <a:pt x="109" y="154"/>
                </a:lnTo>
                <a:lnTo>
                  <a:pt x="105" y="154"/>
                </a:lnTo>
                <a:lnTo>
                  <a:pt x="97" y="154"/>
                </a:lnTo>
                <a:lnTo>
                  <a:pt x="94" y="154"/>
                </a:lnTo>
                <a:lnTo>
                  <a:pt x="90" y="154"/>
                </a:lnTo>
                <a:lnTo>
                  <a:pt x="82" y="157"/>
                </a:lnTo>
                <a:lnTo>
                  <a:pt x="79" y="157"/>
                </a:lnTo>
                <a:lnTo>
                  <a:pt x="75" y="161"/>
                </a:lnTo>
                <a:lnTo>
                  <a:pt x="71" y="161"/>
                </a:lnTo>
                <a:lnTo>
                  <a:pt x="64" y="165"/>
                </a:lnTo>
                <a:lnTo>
                  <a:pt x="60" y="169"/>
                </a:lnTo>
                <a:lnTo>
                  <a:pt x="60" y="172"/>
                </a:lnTo>
                <a:lnTo>
                  <a:pt x="56" y="176"/>
                </a:lnTo>
                <a:lnTo>
                  <a:pt x="52" y="180"/>
                </a:lnTo>
                <a:lnTo>
                  <a:pt x="49" y="184"/>
                </a:lnTo>
                <a:lnTo>
                  <a:pt x="49" y="187"/>
                </a:lnTo>
                <a:lnTo>
                  <a:pt x="45" y="191"/>
                </a:lnTo>
                <a:lnTo>
                  <a:pt x="45" y="199"/>
                </a:lnTo>
                <a:lnTo>
                  <a:pt x="45" y="202"/>
                </a:lnTo>
                <a:lnTo>
                  <a:pt x="11" y="202"/>
                </a:lnTo>
                <a:lnTo>
                  <a:pt x="7" y="202"/>
                </a:lnTo>
                <a:lnTo>
                  <a:pt x="4" y="202"/>
                </a:lnTo>
                <a:lnTo>
                  <a:pt x="0" y="199"/>
                </a:lnTo>
                <a:lnTo>
                  <a:pt x="0" y="195"/>
                </a:lnTo>
                <a:lnTo>
                  <a:pt x="0" y="169"/>
                </a:lnTo>
                <a:lnTo>
                  <a:pt x="4" y="165"/>
                </a:lnTo>
                <a:lnTo>
                  <a:pt x="7" y="165"/>
                </a:lnTo>
                <a:lnTo>
                  <a:pt x="7" y="157"/>
                </a:lnTo>
                <a:lnTo>
                  <a:pt x="7" y="150"/>
                </a:lnTo>
                <a:lnTo>
                  <a:pt x="7" y="146"/>
                </a:lnTo>
                <a:lnTo>
                  <a:pt x="7" y="142"/>
                </a:lnTo>
                <a:lnTo>
                  <a:pt x="7" y="135"/>
                </a:lnTo>
                <a:lnTo>
                  <a:pt x="7" y="131"/>
                </a:lnTo>
                <a:lnTo>
                  <a:pt x="7" y="127"/>
                </a:lnTo>
                <a:lnTo>
                  <a:pt x="7" y="124"/>
                </a:lnTo>
                <a:lnTo>
                  <a:pt x="7" y="116"/>
                </a:lnTo>
                <a:lnTo>
                  <a:pt x="7" y="112"/>
                </a:lnTo>
                <a:lnTo>
                  <a:pt x="7" y="105"/>
                </a:lnTo>
                <a:lnTo>
                  <a:pt x="7" y="101"/>
                </a:lnTo>
                <a:lnTo>
                  <a:pt x="7" y="94"/>
                </a:lnTo>
                <a:lnTo>
                  <a:pt x="7" y="86"/>
                </a:lnTo>
                <a:lnTo>
                  <a:pt x="7" y="79"/>
                </a:lnTo>
                <a:lnTo>
                  <a:pt x="7" y="71"/>
                </a:lnTo>
                <a:lnTo>
                  <a:pt x="7" y="64"/>
                </a:lnTo>
                <a:lnTo>
                  <a:pt x="11" y="56"/>
                </a:lnTo>
                <a:lnTo>
                  <a:pt x="11" y="49"/>
                </a:lnTo>
                <a:lnTo>
                  <a:pt x="15" y="41"/>
                </a:lnTo>
                <a:lnTo>
                  <a:pt x="15" y="37"/>
                </a:lnTo>
                <a:lnTo>
                  <a:pt x="19" y="30"/>
                </a:lnTo>
                <a:lnTo>
                  <a:pt x="22" y="26"/>
                </a:lnTo>
                <a:lnTo>
                  <a:pt x="30" y="19"/>
                </a:lnTo>
                <a:lnTo>
                  <a:pt x="34" y="15"/>
                </a:lnTo>
                <a:lnTo>
                  <a:pt x="37" y="11"/>
                </a:lnTo>
                <a:lnTo>
                  <a:pt x="45" y="7"/>
                </a:lnTo>
                <a:lnTo>
                  <a:pt x="52" y="4"/>
                </a:lnTo>
                <a:lnTo>
                  <a:pt x="56" y="4"/>
                </a:lnTo>
                <a:lnTo>
                  <a:pt x="64" y="0"/>
                </a:lnTo>
                <a:lnTo>
                  <a:pt x="71" y="0"/>
                </a:lnTo>
                <a:lnTo>
                  <a:pt x="79" y="0"/>
                </a:lnTo>
                <a:lnTo>
                  <a:pt x="393" y="0"/>
                </a:lnTo>
                <a:lnTo>
                  <a:pt x="401" y="0"/>
                </a:lnTo>
                <a:lnTo>
                  <a:pt x="408" y="0"/>
                </a:lnTo>
                <a:lnTo>
                  <a:pt x="416" y="4"/>
                </a:lnTo>
                <a:lnTo>
                  <a:pt x="420" y="4"/>
                </a:lnTo>
                <a:lnTo>
                  <a:pt x="427" y="7"/>
                </a:lnTo>
                <a:lnTo>
                  <a:pt x="435" y="11"/>
                </a:lnTo>
                <a:lnTo>
                  <a:pt x="438" y="15"/>
                </a:lnTo>
                <a:lnTo>
                  <a:pt x="442" y="19"/>
                </a:lnTo>
                <a:lnTo>
                  <a:pt x="450" y="26"/>
                </a:lnTo>
                <a:lnTo>
                  <a:pt x="453" y="30"/>
                </a:lnTo>
                <a:lnTo>
                  <a:pt x="457" y="37"/>
                </a:lnTo>
                <a:lnTo>
                  <a:pt x="457" y="41"/>
                </a:lnTo>
                <a:lnTo>
                  <a:pt x="461" y="49"/>
                </a:lnTo>
                <a:lnTo>
                  <a:pt x="461" y="56"/>
                </a:lnTo>
                <a:lnTo>
                  <a:pt x="465" y="64"/>
                </a:lnTo>
                <a:lnTo>
                  <a:pt x="465" y="71"/>
                </a:lnTo>
                <a:lnTo>
                  <a:pt x="465" y="79"/>
                </a:lnTo>
                <a:lnTo>
                  <a:pt x="465" y="86"/>
                </a:lnTo>
                <a:lnTo>
                  <a:pt x="465" y="94"/>
                </a:lnTo>
                <a:lnTo>
                  <a:pt x="465" y="101"/>
                </a:lnTo>
                <a:lnTo>
                  <a:pt x="465" y="105"/>
                </a:lnTo>
                <a:lnTo>
                  <a:pt x="465" y="112"/>
                </a:lnTo>
                <a:lnTo>
                  <a:pt x="465" y="116"/>
                </a:lnTo>
                <a:lnTo>
                  <a:pt x="465" y="124"/>
                </a:lnTo>
                <a:lnTo>
                  <a:pt x="465" y="127"/>
                </a:lnTo>
                <a:lnTo>
                  <a:pt x="465" y="131"/>
                </a:lnTo>
                <a:lnTo>
                  <a:pt x="465" y="135"/>
                </a:lnTo>
                <a:lnTo>
                  <a:pt x="465" y="142"/>
                </a:lnTo>
                <a:lnTo>
                  <a:pt x="465" y="146"/>
                </a:lnTo>
                <a:lnTo>
                  <a:pt x="465" y="150"/>
                </a:lnTo>
                <a:lnTo>
                  <a:pt x="465" y="157"/>
                </a:lnTo>
                <a:lnTo>
                  <a:pt x="465" y="165"/>
                </a:lnTo>
                <a:lnTo>
                  <a:pt x="468" y="165"/>
                </a:lnTo>
                <a:lnTo>
                  <a:pt x="472" y="169"/>
                </a:lnTo>
                <a:lnTo>
                  <a:pt x="472" y="195"/>
                </a:lnTo>
                <a:lnTo>
                  <a:pt x="472" y="199"/>
                </a:lnTo>
                <a:lnTo>
                  <a:pt x="468" y="202"/>
                </a:lnTo>
                <a:lnTo>
                  <a:pt x="465" y="202"/>
                </a:lnTo>
                <a:lnTo>
                  <a:pt x="461" y="202"/>
                </a:lnTo>
                <a:lnTo>
                  <a:pt x="420" y="202"/>
                </a:lnTo>
                <a:close/>
                <a:moveTo>
                  <a:pt x="371" y="37"/>
                </a:moveTo>
                <a:lnTo>
                  <a:pt x="412" y="37"/>
                </a:lnTo>
                <a:lnTo>
                  <a:pt x="412" y="97"/>
                </a:lnTo>
                <a:lnTo>
                  <a:pt x="371" y="97"/>
                </a:lnTo>
                <a:lnTo>
                  <a:pt x="371" y="37"/>
                </a:lnTo>
                <a:close/>
                <a:moveTo>
                  <a:pt x="281" y="37"/>
                </a:moveTo>
                <a:lnTo>
                  <a:pt x="352" y="37"/>
                </a:lnTo>
                <a:lnTo>
                  <a:pt x="352" y="97"/>
                </a:lnTo>
                <a:lnTo>
                  <a:pt x="281" y="97"/>
                </a:lnTo>
                <a:lnTo>
                  <a:pt x="281" y="37"/>
                </a:lnTo>
                <a:close/>
                <a:moveTo>
                  <a:pt x="195" y="37"/>
                </a:moveTo>
                <a:lnTo>
                  <a:pt x="266" y="37"/>
                </a:lnTo>
                <a:lnTo>
                  <a:pt x="266" y="97"/>
                </a:lnTo>
                <a:lnTo>
                  <a:pt x="195" y="97"/>
                </a:lnTo>
                <a:lnTo>
                  <a:pt x="195" y="37"/>
                </a:lnTo>
                <a:close/>
                <a:moveTo>
                  <a:pt x="90" y="37"/>
                </a:moveTo>
                <a:lnTo>
                  <a:pt x="176" y="37"/>
                </a:lnTo>
                <a:lnTo>
                  <a:pt x="176" y="97"/>
                </a:lnTo>
                <a:lnTo>
                  <a:pt x="90" y="97"/>
                </a:lnTo>
                <a:lnTo>
                  <a:pt x="90" y="37"/>
                </a:lnTo>
                <a:close/>
                <a:moveTo>
                  <a:pt x="19" y="75"/>
                </a:moveTo>
                <a:lnTo>
                  <a:pt x="19" y="71"/>
                </a:lnTo>
                <a:lnTo>
                  <a:pt x="19" y="67"/>
                </a:lnTo>
                <a:lnTo>
                  <a:pt x="22" y="64"/>
                </a:lnTo>
                <a:lnTo>
                  <a:pt x="22" y="60"/>
                </a:lnTo>
                <a:lnTo>
                  <a:pt x="22" y="56"/>
                </a:lnTo>
                <a:lnTo>
                  <a:pt x="26" y="52"/>
                </a:lnTo>
                <a:lnTo>
                  <a:pt x="26" y="49"/>
                </a:lnTo>
                <a:lnTo>
                  <a:pt x="30" y="45"/>
                </a:lnTo>
                <a:lnTo>
                  <a:pt x="34" y="45"/>
                </a:lnTo>
                <a:lnTo>
                  <a:pt x="34" y="41"/>
                </a:lnTo>
                <a:lnTo>
                  <a:pt x="37" y="41"/>
                </a:lnTo>
                <a:lnTo>
                  <a:pt x="41" y="37"/>
                </a:lnTo>
                <a:lnTo>
                  <a:pt x="45" y="37"/>
                </a:lnTo>
                <a:lnTo>
                  <a:pt x="49" y="37"/>
                </a:lnTo>
                <a:lnTo>
                  <a:pt x="52" y="37"/>
                </a:lnTo>
                <a:lnTo>
                  <a:pt x="71" y="37"/>
                </a:lnTo>
                <a:lnTo>
                  <a:pt x="71" y="97"/>
                </a:lnTo>
                <a:lnTo>
                  <a:pt x="19" y="97"/>
                </a:lnTo>
                <a:lnTo>
                  <a:pt x="19" y="75"/>
                </a:lnTo>
                <a:close/>
                <a:moveTo>
                  <a:pt x="97" y="165"/>
                </a:moveTo>
                <a:lnTo>
                  <a:pt x="101" y="165"/>
                </a:lnTo>
                <a:lnTo>
                  <a:pt x="105" y="165"/>
                </a:lnTo>
                <a:lnTo>
                  <a:pt x="112" y="169"/>
                </a:lnTo>
                <a:lnTo>
                  <a:pt x="116" y="169"/>
                </a:lnTo>
                <a:lnTo>
                  <a:pt x="120" y="172"/>
                </a:lnTo>
                <a:lnTo>
                  <a:pt x="124" y="172"/>
                </a:lnTo>
                <a:lnTo>
                  <a:pt x="124" y="176"/>
                </a:lnTo>
                <a:lnTo>
                  <a:pt x="127" y="180"/>
                </a:lnTo>
                <a:lnTo>
                  <a:pt x="131" y="180"/>
                </a:lnTo>
                <a:lnTo>
                  <a:pt x="135" y="184"/>
                </a:lnTo>
                <a:lnTo>
                  <a:pt x="135" y="187"/>
                </a:lnTo>
                <a:lnTo>
                  <a:pt x="139" y="191"/>
                </a:lnTo>
                <a:lnTo>
                  <a:pt x="139" y="195"/>
                </a:lnTo>
                <a:lnTo>
                  <a:pt x="139" y="199"/>
                </a:lnTo>
                <a:lnTo>
                  <a:pt x="139" y="202"/>
                </a:lnTo>
                <a:lnTo>
                  <a:pt x="142" y="210"/>
                </a:lnTo>
                <a:lnTo>
                  <a:pt x="139" y="214"/>
                </a:lnTo>
                <a:lnTo>
                  <a:pt x="139" y="217"/>
                </a:lnTo>
                <a:lnTo>
                  <a:pt x="139" y="221"/>
                </a:lnTo>
                <a:lnTo>
                  <a:pt x="139" y="225"/>
                </a:lnTo>
                <a:lnTo>
                  <a:pt x="135" y="229"/>
                </a:lnTo>
                <a:lnTo>
                  <a:pt x="135" y="232"/>
                </a:lnTo>
                <a:lnTo>
                  <a:pt x="131" y="236"/>
                </a:lnTo>
                <a:lnTo>
                  <a:pt x="127" y="240"/>
                </a:lnTo>
                <a:lnTo>
                  <a:pt x="124" y="240"/>
                </a:lnTo>
                <a:lnTo>
                  <a:pt x="124" y="244"/>
                </a:lnTo>
                <a:lnTo>
                  <a:pt x="120" y="247"/>
                </a:lnTo>
                <a:lnTo>
                  <a:pt x="116" y="247"/>
                </a:lnTo>
                <a:lnTo>
                  <a:pt x="112" y="247"/>
                </a:lnTo>
                <a:lnTo>
                  <a:pt x="105" y="251"/>
                </a:lnTo>
                <a:lnTo>
                  <a:pt x="101" y="251"/>
                </a:lnTo>
                <a:lnTo>
                  <a:pt x="97" y="251"/>
                </a:lnTo>
                <a:lnTo>
                  <a:pt x="94" y="251"/>
                </a:lnTo>
                <a:lnTo>
                  <a:pt x="90" y="251"/>
                </a:lnTo>
                <a:lnTo>
                  <a:pt x="86" y="247"/>
                </a:lnTo>
                <a:lnTo>
                  <a:pt x="82" y="247"/>
                </a:lnTo>
                <a:lnTo>
                  <a:pt x="79" y="247"/>
                </a:lnTo>
                <a:lnTo>
                  <a:pt x="75" y="244"/>
                </a:lnTo>
                <a:lnTo>
                  <a:pt x="71" y="240"/>
                </a:lnTo>
                <a:lnTo>
                  <a:pt x="67" y="240"/>
                </a:lnTo>
                <a:lnTo>
                  <a:pt x="64" y="236"/>
                </a:lnTo>
                <a:lnTo>
                  <a:pt x="64" y="232"/>
                </a:lnTo>
                <a:lnTo>
                  <a:pt x="60" y="229"/>
                </a:lnTo>
                <a:lnTo>
                  <a:pt x="60" y="225"/>
                </a:lnTo>
                <a:lnTo>
                  <a:pt x="56" y="221"/>
                </a:lnTo>
                <a:lnTo>
                  <a:pt x="56" y="217"/>
                </a:lnTo>
                <a:lnTo>
                  <a:pt x="56" y="214"/>
                </a:lnTo>
                <a:lnTo>
                  <a:pt x="56" y="210"/>
                </a:lnTo>
                <a:lnTo>
                  <a:pt x="56" y="202"/>
                </a:lnTo>
                <a:lnTo>
                  <a:pt x="56" y="199"/>
                </a:lnTo>
                <a:lnTo>
                  <a:pt x="56" y="195"/>
                </a:lnTo>
                <a:lnTo>
                  <a:pt x="60" y="191"/>
                </a:lnTo>
                <a:lnTo>
                  <a:pt x="60" y="187"/>
                </a:lnTo>
                <a:lnTo>
                  <a:pt x="64" y="184"/>
                </a:lnTo>
                <a:lnTo>
                  <a:pt x="64" y="180"/>
                </a:lnTo>
                <a:lnTo>
                  <a:pt x="67" y="180"/>
                </a:lnTo>
                <a:lnTo>
                  <a:pt x="71" y="176"/>
                </a:lnTo>
                <a:lnTo>
                  <a:pt x="75" y="172"/>
                </a:lnTo>
                <a:lnTo>
                  <a:pt x="79" y="172"/>
                </a:lnTo>
                <a:lnTo>
                  <a:pt x="82" y="169"/>
                </a:lnTo>
                <a:lnTo>
                  <a:pt x="86" y="169"/>
                </a:lnTo>
                <a:lnTo>
                  <a:pt x="90" y="165"/>
                </a:lnTo>
                <a:lnTo>
                  <a:pt x="94" y="165"/>
                </a:lnTo>
                <a:lnTo>
                  <a:pt x="97" y="165"/>
                </a:lnTo>
                <a:close/>
                <a:moveTo>
                  <a:pt x="367" y="165"/>
                </a:moveTo>
                <a:lnTo>
                  <a:pt x="371" y="165"/>
                </a:lnTo>
                <a:lnTo>
                  <a:pt x="375" y="165"/>
                </a:lnTo>
                <a:lnTo>
                  <a:pt x="378" y="169"/>
                </a:lnTo>
                <a:lnTo>
                  <a:pt x="382" y="169"/>
                </a:lnTo>
                <a:lnTo>
                  <a:pt x="386" y="172"/>
                </a:lnTo>
                <a:lnTo>
                  <a:pt x="390" y="172"/>
                </a:lnTo>
                <a:lnTo>
                  <a:pt x="393" y="176"/>
                </a:lnTo>
                <a:lnTo>
                  <a:pt x="397" y="180"/>
                </a:lnTo>
                <a:lnTo>
                  <a:pt x="401" y="184"/>
                </a:lnTo>
                <a:lnTo>
                  <a:pt x="405" y="187"/>
                </a:lnTo>
                <a:lnTo>
                  <a:pt x="405" y="191"/>
                </a:lnTo>
                <a:lnTo>
                  <a:pt x="405" y="195"/>
                </a:lnTo>
                <a:lnTo>
                  <a:pt x="408" y="199"/>
                </a:lnTo>
                <a:lnTo>
                  <a:pt x="408" y="202"/>
                </a:lnTo>
                <a:lnTo>
                  <a:pt x="408" y="210"/>
                </a:lnTo>
                <a:lnTo>
                  <a:pt x="408" y="214"/>
                </a:lnTo>
                <a:lnTo>
                  <a:pt x="408" y="217"/>
                </a:lnTo>
                <a:lnTo>
                  <a:pt x="405" y="221"/>
                </a:lnTo>
                <a:lnTo>
                  <a:pt x="405" y="225"/>
                </a:lnTo>
                <a:lnTo>
                  <a:pt x="405" y="229"/>
                </a:lnTo>
                <a:lnTo>
                  <a:pt x="401" y="232"/>
                </a:lnTo>
                <a:lnTo>
                  <a:pt x="397" y="236"/>
                </a:lnTo>
                <a:lnTo>
                  <a:pt x="397" y="240"/>
                </a:lnTo>
                <a:lnTo>
                  <a:pt x="393" y="240"/>
                </a:lnTo>
                <a:lnTo>
                  <a:pt x="390" y="244"/>
                </a:lnTo>
                <a:lnTo>
                  <a:pt x="386" y="247"/>
                </a:lnTo>
                <a:lnTo>
                  <a:pt x="382" y="247"/>
                </a:lnTo>
                <a:lnTo>
                  <a:pt x="378" y="247"/>
                </a:lnTo>
                <a:lnTo>
                  <a:pt x="375" y="251"/>
                </a:lnTo>
                <a:lnTo>
                  <a:pt x="371" y="251"/>
                </a:lnTo>
                <a:lnTo>
                  <a:pt x="367" y="251"/>
                </a:lnTo>
                <a:lnTo>
                  <a:pt x="360" y="251"/>
                </a:lnTo>
                <a:lnTo>
                  <a:pt x="356" y="251"/>
                </a:lnTo>
                <a:lnTo>
                  <a:pt x="352" y="247"/>
                </a:lnTo>
                <a:lnTo>
                  <a:pt x="348" y="247"/>
                </a:lnTo>
                <a:lnTo>
                  <a:pt x="345" y="247"/>
                </a:lnTo>
                <a:lnTo>
                  <a:pt x="341" y="244"/>
                </a:lnTo>
                <a:lnTo>
                  <a:pt x="337" y="240"/>
                </a:lnTo>
                <a:lnTo>
                  <a:pt x="333" y="236"/>
                </a:lnTo>
                <a:lnTo>
                  <a:pt x="330" y="232"/>
                </a:lnTo>
                <a:lnTo>
                  <a:pt x="330" y="229"/>
                </a:lnTo>
                <a:lnTo>
                  <a:pt x="326" y="225"/>
                </a:lnTo>
                <a:lnTo>
                  <a:pt x="326" y="221"/>
                </a:lnTo>
                <a:lnTo>
                  <a:pt x="322" y="217"/>
                </a:lnTo>
                <a:lnTo>
                  <a:pt x="322" y="214"/>
                </a:lnTo>
                <a:lnTo>
                  <a:pt x="322" y="210"/>
                </a:lnTo>
                <a:lnTo>
                  <a:pt x="322" y="202"/>
                </a:lnTo>
                <a:lnTo>
                  <a:pt x="322" y="199"/>
                </a:lnTo>
                <a:lnTo>
                  <a:pt x="326" y="195"/>
                </a:lnTo>
                <a:lnTo>
                  <a:pt x="326" y="191"/>
                </a:lnTo>
                <a:lnTo>
                  <a:pt x="330" y="187"/>
                </a:lnTo>
                <a:lnTo>
                  <a:pt x="330" y="184"/>
                </a:lnTo>
                <a:lnTo>
                  <a:pt x="333" y="180"/>
                </a:lnTo>
                <a:lnTo>
                  <a:pt x="337" y="180"/>
                </a:lnTo>
                <a:lnTo>
                  <a:pt x="337" y="176"/>
                </a:lnTo>
                <a:lnTo>
                  <a:pt x="341" y="172"/>
                </a:lnTo>
                <a:lnTo>
                  <a:pt x="345" y="172"/>
                </a:lnTo>
                <a:lnTo>
                  <a:pt x="348" y="169"/>
                </a:lnTo>
                <a:lnTo>
                  <a:pt x="352" y="169"/>
                </a:lnTo>
                <a:lnTo>
                  <a:pt x="356" y="165"/>
                </a:lnTo>
                <a:lnTo>
                  <a:pt x="360" y="165"/>
                </a:lnTo>
                <a:lnTo>
                  <a:pt x="367" y="165"/>
                </a:lnTo>
                <a:close/>
                <a:moveTo>
                  <a:pt x="442" y="34"/>
                </a:moveTo>
                <a:lnTo>
                  <a:pt x="442" y="34"/>
                </a:lnTo>
                <a:lnTo>
                  <a:pt x="446" y="34"/>
                </a:lnTo>
                <a:lnTo>
                  <a:pt x="450" y="37"/>
                </a:lnTo>
                <a:lnTo>
                  <a:pt x="450" y="41"/>
                </a:lnTo>
                <a:lnTo>
                  <a:pt x="453" y="45"/>
                </a:lnTo>
                <a:lnTo>
                  <a:pt x="453" y="49"/>
                </a:lnTo>
                <a:lnTo>
                  <a:pt x="453" y="52"/>
                </a:lnTo>
                <a:lnTo>
                  <a:pt x="457" y="56"/>
                </a:lnTo>
                <a:lnTo>
                  <a:pt x="457" y="60"/>
                </a:lnTo>
                <a:lnTo>
                  <a:pt x="457" y="64"/>
                </a:lnTo>
                <a:lnTo>
                  <a:pt x="457" y="67"/>
                </a:lnTo>
                <a:lnTo>
                  <a:pt x="457" y="71"/>
                </a:lnTo>
                <a:lnTo>
                  <a:pt x="457" y="75"/>
                </a:lnTo>
                <a:lnTo>
                  <a:pt x="457" y="79"/>
                </a:lnTo>
                <a:lnTo>
                  <a:pt x="457" y="82"/>
                </a:lnTo>
                <a:lnTo>
                  <a:pt x="457" y="86"/>
                </a:lnTo>
                <a:lnTo>
                  <a:pt x="457" y="90"/>
                </a:lnTo>
                <a:lnTo>
                  <a:pt x="457" y="94"/>
                </a:lnTo>
                <a:lnTo>
                  <a:pt x="457" y="97"/>
                </a:lnTo>
                <a:lnTo>
                  <a:pt x="457" y="101"/>
                </a:lnTo>
                <a:lnTo>
                  <a:pt x="457" y="105"/>
                </a:lnTo>
                <a:lnTo>
                  <a:pt x="457" y="109"/>
                </a:lnTo>
                <a:lnTo>
                  <a:pt x="457" y="112"/>
                </a:lnTo>
                <a:lnTo>
                  <a:pt x="457" y="116"/>
                </a:lnTo>
                <a:lnTo>
                  <a:pt x="457" y="120"/>
                </a:lnTo>
                <a:lnTo>
                  <a:pt x="427" y="120"/>
                </a:lnTo>
                <a:lnTo>
                  <a:pt x="427" y="34"/>
                </a:lnTo>
                <a:lnTo>
                  <a:pt x="431" y="34"/>
                </a:lnTo>
                <a:lnTo>
                  <a:pt x="435" y="34"/>
                </a:lnTo>
                <a:lnTo>
                  <a:pt x="438" y="34"/>
                </a:lnTo>
                <a:lnTo>
                  <a:pt x="442"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spcBef>
                <a:spcPct val="0"/>
              </a:spcBef>
            </a:pPr>
            <a:endParaRPr kumimoji="1" lang="zh-CN" altLang="en-US" sz="3200" b="0">
              <a:solidFill>
                <a:srgbClr val="000000"/>
              </a:solidFill>
              <a:latin typeface="Tahoma" panose="020B0604030504040204" pitchFamily="34" charset="0"/>
            </a:endParaRPr>
          </a:p>
        </p:txBody>
      </p:sp>
      <p:sp>
        <p:nvSpPr>
          <p:cNvPr id="7" name="Freeform 259"/>
          <p:cNvSpPr>
            <a:spLocks noEditPoints="1"/>
          </p:cNvSpPr>
          <p:nvPr/>
        </p:nvSpPr>
        <p:spPr bwMode="auto">
          <a:xfrm>
            <a:off x="977736" y="5580846"/>
            <a:ext cx="930294" cy="335822"/>
          </a:xfrm>
          <a:custGeom>
            <a:avLst/>
            <a:gdLst>
              <a:gd name="T0" fmla="*/ 34 w 469"/>
              <a:gd name="T1" fmla="*/ 94 h 176"/>
              <a:gd name="T2" fmla="*/ 218 w 469"/>
              <a:gd name="T3" fmla="*/ 4 h 176"/>
              <a:gd name="T4" fmla="*/ 135 w 469"/>
              <a:gd name="T5" fmla="*/ 45 h 176"/>
              <a:gd name="T6" fmla="*/ 102 w 469"/>
              <a:gd name="T7" fmla="*/ 52 h 176"/>
              <a:gd name="T8" fmla="*/ 15 w 469"/>
              <a:gd name="T9" fmla="*/ 75 h 176"/>
              <a:gd name="T10" fmla="*/ 0 w 469"/>
              <a:gd name="T11" fmla="*/ 101 h 176"/>
              <a:gd name="T12" fmla="*/ 68 w 469"/>
              <a:gd name="T13" fmla="*/ 120 h 176"/>
              <a:gd name="T14" fmla="*/ 124 w 469"/>
              <a:gd name="T15" fmla="*/ 90 h 176"/>
              <a:gd name="T16" fmla="*/ 161 w 469"/>
              <a:gd name="T17" fmla="*/ 131 h 176"/>
              <a:gd name="T18" fmla="*/ 319 w 469"/>
              <a:gd name="T19" fmla="*/ 101 h 176"/>
              <a:gd name="T20" fmla="*/ 383 w 469"/>
              <a:gd name="T21" fmla="*/ 101 h 176"/>
              <a:gd name="T22" fmla="*/ 454 w 469"/>
              <a:gd name="T23" fmla="*/ 135 h 176"/>
              <a:gd name="T24" fmla="*/ 469 w 469"/>
              <a:gd name="T25" fmla="*/ 112 h 176"/>
              <a:gd name="T26" fmla="*/ 458 w 469"/>
              <a:gd name="T27" fmla="*/ 97 h 176"/>
              <a:gd name="T28" fmla="*/ 450 w 469"/>
              <a:gd name="T29" fmla="*/ 60 h 176"/>
              <a:gd name="T30" fmla="*/ 390 w 469"/>
              <a:gd name="T31" fmla="*/ 49 h 176"/>
              <a:gd name="T32" fmla="*/ 330 w 469"/>
              <a:gd name="T33" fmla="*/ 7 h 176"/>
              <a:gd name="T34" fmla="*/ 255 w 469"/>
              <a:gd name="T35" fmla="*/ 0 h 176"/>
              <a:gd name="T36" fmla="*/ 349 w 469"/>
              <a:gd name="T37" fmla="*/ 22 h 176"/>
              <a:gd name="T38" fmla="*/ 364 w 469"/>
              <a:gd name="T39" fmla="*/ 45 h 176"/>
              <a:gd name="T40" fmla="*/ 326 w 469"/>
              <a:gd name="T41" fmla="*/ 15 h 176"/>
              <a:gd name="T42" fmla="*/ 199 w 469"/>
              <a:gd name="T43" fmla="*/ 11 h 176"/>
              <a:gd name="T44" fmla="*/ 203 w 469"/>
              <a:gd name="T45" fmla="*/ 19 h 176"/>
              <a:gd name="T46" fmla="*/ 143 w 469"/>
              <a:gd name="T47" fmla="*/ 45 h 176"/>
              <a:gd name="T48" fmla="*/ 221 w 469"/>
              <a:gd name="T49" fmla="*/ 15 h 176"/>
              <a:gd name="T50" fmla="*/ 274 w 469"/>
              <a:gd name="T51" fmla="*/ 11 h 176"/>
              <a:gd name="T52" fmla="*/ 251 w 469"/>
              <a:gd name="T53" fmla="*/ 52 h 176"/>
              <a:gd name="T54" fmla="*/ 199 w 469"/>
              <a:gd name="T55" fmla="*/ 52 h 176"/>
              <a:gd name="T56" fmla="*/ 281 w 469"/>
              <a:gd name="T57" fmla="*/ 11 h 176"/>
              <a:gd name="T58" fmla="*/ 281 w 469"/>
              <a:gd name="T59" fmla="*/ 49 h 176"/>
              <a:gd name="T60" fmla="*/ 345 w 469"/>
              <a:gd name="T61" fmla="*/ 52 h 176"/>
              <a:gd name="T62" fmla="*/ 330 w 469"/>
              <a:gd name="T63" fmla="*/ 22 h 176"/>
              <a:gd name="T64" fmla="*/ 296 w 469"/>
              <a:gd name="T65" fmla="*/ 11 h 176"/>
              <a:gd name="T66" fmla="*/ 150 w 469"/>
              <a:gd name="T67" fmla="*/ 124 h 176"/>
              <a:gd name="T68" fmla="*/ 120 w 469"/>
              <a:gd name="T69" fmla="*/ 176 h 176"/>
              <a:gd name="T70" fmla="*/ 72 w 469"/>
              <a:gd name="T71" fmla="*/ 139 h 176"/>
              <a:gd name="T72" fmla="*/ 113 w 469"/>
              <a:gd name="T73" fmla="*/ 94 h 176"/>
              <a:gd name="T74" fmla="*/ 113 w 469"/>
              <a:gd name="T75" fmla="*/ 161 h 176"/>
              <a:gd name="T76" fmla="*/ 117 w 469"/>
              <a:gd name="T77" fmla="*/ 124 h 176"/>
              <a:gd name="T78" fmla="*/ 124 w 469"/>
              <a:gd name="T79" fmla="*/ 131 h 176"/>
              <a:gd name="T80" fmla="*/ 124 w 469"/>
              <a:gd name="T81" fmla="*/ 135 h 176"/>
              <a:gd name="T82" fmla="*/ 128 w 469"/>
              <a:gd name="T83" fmla="*/ 150 h 176"/>
              <a:gd name="T84" fmla="*/ 109 w 469"/>
              <a:gd name="T85" fmla="*/ 146 h 176"/>
              <a:gd name="T86" fmla="*/ 98 w 469"/>
              <a:gd name="T87" fmla="*/ 154 h 176"/>
              <a:gd name="T88" fmla="*/ 98 w 469"/>
              <a:gd name="T89" fmla="*/ 135 h 176"/>
              <a:gd name="T90" fmla="*/ 90 w 469"/>
              <a:gd name="T91" fmla="*/ 127 h 176"/>
              <a:gd name="T92" fmla="*/ 105 w 469"/>
              <a:gd name="T93" fmla="*/ 116 h 176"/>
              <a:gd name="T94" fmla="*/ 383 w 469"/>
              <a:gd name="T95" fmla="*/ 112 h 176"/>
              <a:gd name="T96" fmla="*/ 368 w 469"/>
              <a:gd name="T97" fmla="*/ 172 h 176"/>
              <a:gd name="T98" fmla="*/ 311 w 469"/>
              <a:gd name="T99" fmla="*/ 150 h 176"/>
              <a:gd name="T100" fmla="*/ 338 w 469"/>
              <a:gd name="T101" fmla="*/ 97 h 176"/>
              <a:gd name="T102" fmla="*/ 364 w 469"/>
              <a:gd name="T103" fmla="*/ 157 h 176"/>
              <a:gd name="T104" fmla="*/ 338 w 469"/>
              <a:gd name="T105" fmla="*/ 112 h 176"/>
              <a:gd name="T106" fmla="*/ 345 w 469"/>
              <a:gd name="T107" fmla="*/ 124 h 176"/>
              <a:gd name="T108" fmla="*/ 360 w 469"/>
              <a:gd name="T109" fmla="*/ 131 h 176"/>
              <a:gd name="T110" fmla="*/ 360 w 469"/>
              <a:gd name="T111" fmla="*/ 139 h 176"/>
              <a:gd name="T112" fmla="*/ 368 w 469"/>
              <a:gd name="T113" fmla="*/ 150 h 176"/>
              <a:gd name="T114" fmla="*/ 345 w 469"/>
              <a:gd name="T115" fmla="*/ 146 h 176"/>
              <a:gd name="T116" fmla="*/ 338 w 469"/>
              <a:gd name="T117" fmla="*/ 154 h 176"/>
              <a:gd name="T118" fmla="*/ 338 w 469"/>
              <a:gd name="T119" fmla="*/ 135 h 176"/>
              <a:gd name="T120" fmla="*/ 326 w 469"/>
              <a:gd name="T121" fmla="*/ 127 h 1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69" h="176">
                <a:moveTo>
                  <a:pt x="15" y="82"/>
                </a:moveTo>
                <a:lnTo>
                  <a:pt x="15" y="82"/>
                </a:lnTo>
                <a:lnTo>
                  <a:pt x="15" y="86"/>
                </a:lnTo>
                <a:lnTo>
                  <a:pt x="12" y="90"/>
                </a:lnTo>
                <a:lnTo>
                  <a:pt x="15" y="90"/>
                </a:lnTo>
                <a:lnTo>
                  <a:pt x="15" y="94"/>
                </a:lnTo>
                <a:lnTo>
                  <a:pt x="19" y="94"/>
                </a:lnTo>
                <a:lnTo>
                  <a:pt x="23" y="94"/>
                </a:lnTo>
                <a:lnTo>
                  <a:pt x="27" y="94"/>
                </a:lnTo>
                <a:lnTo>
                  <a:pt x="30" y="94"/>
                </a:lnTo>
                <a:lnTo>
                  <a:pt x="34" y="94"/>
                </a:lnTo>
                <a:lnTo>
                  <a:pt x="38" y="94"/>
                </a:lnTo>
                <a:lnTo>
                  <a:pt x="38" y="90"/>
                </a:lnTo>
                <a:lnTo>
                  <a:pt x="38" y="86"/>
                </a:lnTo>
                <a:lnTo>
                  <a:pt x="38" y="82"/>
                </a:lnTo>
                <a:lnTo>
                  <a:pt x="34" y="82"/>
                </a:lnTo>
                <a:lnTo>
                  <a:pt x="30" y="82"/>
                </a:lnTo>
                <a:lnTo>
                  <a:pt x="27" y="82"/>
                </a:lnTo>
                <a:lnTo>
                  <a:pt x="23" y="82"/>
                </a:lnTo>
                <a:lnTo>
                  <a:pt x="19" y="82"/>
                </a:lnTo>
                <a:lnTo>
                  <a:pt x="15" y="82"/>
                </a:lnTo>
                <a:close/>
                <a:moveTo>
                  <a:pt x="218" y="4"/>
                </a:moveTo>
                <a:lnTo>
                  <a:pt x="214" y="4"/>
                </a:lnTo>
                <a:lnTo>
                  <a:pt x="210" y="4"/>
                </a:lnTo>
                <a:lnTo>
                  <a:pt x="203" y="7"/>
                </a:lnTo>
                <a:lnTo>
                  <a:pt x="199" y="11"/>
                </a:lnTo>
                <a:lnTo>
                  <a:pt x="191" y="15"/>
                </a:lnTo>
                <a:lnTo>
                  <a:pt x="184" y="19"/>
                </a:lnTo>
                <a:lnTo>
                  <a:pt x="176" y="19"/>
                </a:lnTo>
                <a:lnTo>
                  <a:pt x="169" y="22"/>
                </a:lnTo>
                <a:lnTo>
                  <a:pt x="165" y="26"/>
                </a:lnTo>
                <a:lnTo>
                  <a:pt x="158" y="30"/>
                </a:lnTo>
                <a:lnTo>
                  <a:pt x="150" y="34"/>
                </a:lnTo>
                <a:lnTo>
                  <a:pt x="146" y="37"/>
                </a:lnTo>
                <a:lnTo>
                  <a:pt x="143" y="41"/>
                </a:lnTo>
                <a:lnTo>
                  <a:pt x="139" y="41"/>
                </a:lnTo>
                <a:lnTo>
                  <a:pt x="135" y="45"/>
                </a:lnTo>
                <a:lnTo>
                  <a:pt x="132" y="45"/>
                </a:lnTo>
                <a:lnTo>
                  <a:pt x="128" y="45"/>
                </a:lnTo>
                <a:lnTo>
                  <a:pt x="124" y="49"/>
                </a:lnTo>
                <a:lnTo>
                  <a:pt x="120" y="49"/>
                </a:lnTo>
                <a:lnTo>
                  <a:pt x="117" y="49"/>
                </a:lnTo>
                <a:lnTo>
                  <a:pt x="113" y="49"/>
                </a:lnTo>
                <a:lnTo>
                  <a:pt x="109" y="49"/>
                </a:lnTo>
                <a:lnTo>
                  <a:pt x="105" y="52"/>
                </a:lnTo>
                <a:lnTo>
                  <a:pt x="102" y="52"/>
                </a:lnTo>
                <a:lnTo>
                  <a:pt x="98" y="52"/>
                </a:lnTo>
                <a:lnTo>
                  <a:pt x="94" y="52"/>
                </a:lnTo>
                <a:lnTo>
                  <a:pt x="83" y="56"/>
                </a:lnTo>
                <a:lnTo>
                  <a:pt x="75" y="56"/>
                </a:lnTo>
                <a:lnTo>
                  <a:pt x="68" y="60"/>
                </a:lnTo>
                <a:lnTo>
                  <a:pt x="60" y="60"/>
                </a:lnTo>
                <a:lnTo>
                  <a:pt x="53" y="64"/>
                </a:lnTo>
                <a:lnTo>
                  <a:pt x="49" y="64"/>
                </a:lnTo>
                <a:lnTo>
                  <a:pt x="42" y="64"/>
                </a:lnTo>
                <a:lnTo>
                  <a:pt x="38" y="67"/>
                </a:lnTo>
                <a:lnTo>
                  <a:pt x="34" y="67"/>
                </a:lnTo>
                <a:lnTo>
                  <a:pt x="30" y="71"/>
                </a:lnTo>
                <a:lnTo>
                  <a:pt x="27" y="71"/>
                </a:lnTo>
                <a:lnTo>
                  <a:pt x="23" y="71"/>
                </a:lnTo>
                <a:lnTo>
                  <a:pt x="19" y="75"/>
                </a:lnTo>
                <a:lnTo>
                  <a:pt x="15" y="75"/>
                </a:lnTo>
                <a:lnTo>
                  <a:pt x="15" y="79"/>
                </a:lnTo>
                <a:lnTo>
                  <a:pt x="12" y="79"/>
                </a:lnTo>
                <a:lnTo>
                  <a:pt x="12" y="82"/>
                </a:lnTo>
                <a:lnTo>
                  <a:pt x="12" y="86"/>
                </a:lnTo>
                <a:lnTo>
                  <a:pt x="8" y="90"/>
                </a:lnTo>
                <a:lnTo>
                  <a:pt x="8" y="94"/>
                </a:lnTo>
                <a:lnTo>
                  <a:pt x="8" y="97"/>
                </a:lnTo>
                <a:lnTo>
                  <a:pt x="4" y="97"/>
                </a:lnTo>
                <a:lnTo>
                  <a:pt x="4" y="101"/>
                </a:lnTo>
                <a:lnTo>
                  <a:pt x="0" y="101"/>
                </a:lnTo>
                <a:lnTo>
                  <a:pt x="0" y="105"/>
                </a:lnTo>
                <a:lnTo>
                  <a:pt x="8" y="131"/>
                </a:lnTo>
                <a:lnTo>
                  <a:pt x="12" y="135"/>
                </a:lnTo>
                <a:lnTo>
                  <a:pt x="15" y="135"/>
                </a:lnTo>
                <a:lnTo>
                  <a:pt x="19" y="135"/>
                </a:lnTo>
                <a:lnTo>
                  <a:pt x="60" y="135"/>
                </a:lnTo>
                <a:lnTo>
                  <a:pt x="60" y="131"/>
                </a:lnTo>
                <a:lnTo>
                  <a:pt x="64" y="131"/>
                </a:lnTo>
                <a:lnTo>
                  <a:pt x="64" y="127"/>
                </a:lnTo>
                <a:lnTo>
                  <a:pt x="64" y="124"/>
                </a:lnTo>
                <a:lnTo>
                  <a:pt x="68" y="120"/>
                </a:lnTo>
                <a:lnTo>
                  <a:pt x="68" y="116"/>
                </a:lnTo>
                <a:lnTo>
                  <a:pt x="68" y="112"/>
                </a:lnTo>
                <a:lnTo>
                  <a:pt x="72" y="109"/>
                </a:lnTo>
                <a:lnTo>
                  <a:pt x="75" y="105"/>
                </a:lnTo>
                <a:lnTo>
                  <a:pt x="75" y="101"/>
                </a:lnTo>
                <a:lnTo>
                  <a:pt x="79" y="101"/>
                </a:lnTo>
                <a:lnTo>
                  <a:pt x="83" y="97"/>
                </a:lnTo>
                <a:lnTo>
                  <a:pt x="87" y="94"/>
                </a:lnTo>
                <a:lnTo>
                  <a:pt x="90" y="94"/>
                </a:lnTo>
                <a:lnTo>
                  <a:pt x="94" y="90"/>
                </a:lnTo>
                <a:lnTo>
                  <a:pt x="98" y="90"/>
                </a:lnTo>
                <a:lnTo>
                  <a:pt x="102" y="90"/>
                </a:lnTo>
                <a:lnTo>
                  <a:pt x="105" y="90"/>
                </a:lnTo>
                <a:lnTo>
                  <a:pt x="113" y="90"/>
                </a:lnTo>
                <a:lnTo>
                  <a:pt x="117" y="90"/>
                </a:lnTo>
                <a:lnTo>
                  <a:pt x="120" y="90"/>
                </a:lnTo>
                <a:lnTo>
                  <a:pt x="124" y="90"/>
                </a:lnTo>
                <a:lnTo>
                  <a:pt x="128" y="90"/>
                </a:lnTo>
                <a:lnTo>
                  <a:pt x="132" y="94"/>
                </a:lnTo>
                <a:lnTo>
                  <a:pt x="135" y="94"/>
                </a:lnTo>
                <a:lnTo>
                  <a:pt x="139" y="97"/>
                </a:lnTo>
                <a:lnTo>
                  <a:pt x="143" y="97"/>
                </a:lnTo>
                <a:lnTo>
                  <a:pt x="143" y="101"/>
                </a:lnTo>
                <a:lnTo>
                  <a:pt x="146" y="105"/>
                </a:lnTo>
                <a:lnTo>
                  <a:pt x="150" y="109"/>
                </a:lnTo>
                <a:lnTo>
                  <a:pt x="150" y="112"/>
                </a:lnTo>
                <a:lnTo>
                  <a:pt x="154" y="116"/>
                </a:lnTo>
                <a:lnTo>
                  <a:pt x="154" y="120"/>
                </a:lnTo>
                <a:lnTo>
                  <a:pt x="158" y="124"/>
                </a:lnTo>
                <a:lnTo>
                  <a:pt x="158" y="127"/>
                </a:lnTo>
                <a:lnTo>
                  <a:pt x="161" y="127"/>
                </a:lnTo>
                <a:lnTo>
                  <a:pt x="161" y="131"/>
                </a:lnTo>
                <a:lnTo>
                  <a:pt x="165" y="135"/>
                </a:lnTo>
                <a:lnTo>
                  <a:pt x="296" y="135"/>
                </a:lnTo>
                <a:lnTo>
                  <a:pt x="300" y="131"/>
                </a:lnTo>
                <a:lnTo>
                  <a:pt x="304" y="127"/>
                </a:lnTo>
                <a:lnTo>
                  <a:pt x="304" y="124"/>
                </a:lnTo>
                <a:lnTo>
                  <a:pt x="304" y="120"/>
                </a:lnTo>
                <a:lnTo>
                  <a:pt x="304" y="116"/>
                </a:lnTo>
                <a:lnTo>
                  <a:pt x="308" y="112"/>
                </a:lnTo>
                <a:lnTo>
                  <a:pt x="311" y="109"/>
                </a:lnTo>
                <a:lnTo>
                  <a:pt x="311" y="105"/>
                </a:lnTo>
                <a:lnTo>
                  <a:pt x="315" y="101"/>
                </a:lnTo>
                <a:lnTo>
                  <a:pt x="319" y="101"/>
                </a:lnTo>
                <a:lnTo>
                  <a:pt x="323" y="97"/>
                </a:lnTo>
                <a:lnTo>
                  <a:pt x="326" y="94"/>
                </a:lnTo>
                <a:lnTo>
                  <a:pt x="330" y="94"/>
                </a:lnTo>
                <a:lnTo>
                  <a:pt x="334" y="90"/>
                </a:lnTo>
                <a:lnTo>
                  <a:pt x="338" y="90"/>
                </a:lnTo>
                <a:lnTo>
                  <a:pt x="341" y="90"/>
                </a:lnTo>
                <a:lnTo>
                  <a:pt x="345" y="90"/>
                </a:lnTo>
                <a:lnTo>
                  <a:pt x="349" y="90"/>
                </a:lnTo>
                <a:lnTo>
                  <a:pt x="353" y="90"/>
                </a:lnTo>
                <a:lnTo>
                  <a:pt x="356" y="90"/>
                </a:lnTo>
                <a:lnTo>
                  <a:pt x="360" y="90"/>
                </a:lnTo>
                <a:lnTo>
                  <a:pt x="364" y="90"/>
                </a:lnTo>
                <a:lnTo>
                  <a:pt x="371" y="94"/>
                </a:lnTo>
                <a:lnTo>
                  <a:pt x="375" y="97"/>
                </a:lnTo>
                <a:lnTo>
                  <a:pt x="379" y="97"/>
                </a:lnTo>
                <a:lnTo>
                  <a:pt x="383" y="101"/>
                </a:lnTo>
                <a:lnTo>
                  <a:pt x="386" y="105"/>
                </a:lnTo>
                <a:lnTo>
                  <a:pt x="386" y="109"/>
                </a:lnTo>
                <a:lnTo>
                  <a:pt x="390" y="112"/>
                </a:lnTo>
                <a:lnTo>
                  <a:pt x="394" y="116"/>
                </a:lnTo>
                <a:lnTo>
                  <a:pt x="394" y="120"/>
                </a:lnTo>
                <a:lnTo>
                  <a:pt x="394" y="124"/>
                </a:lnTo>
                <a:lnTo>
                  <a:pt x="398" y="127"/>
                </a:lnTo>
                <a:lnTo>
                  <a:pt x="398" y="131"/>
                </a:lnTo>
                <a:lnTo>
                  <a:pt x="401" y="131"/>
                </a:lnTo>
                <a:lnTo>
                  <a:pt x="401" y="135"/>
                </a:lnTo>
                <a:lnTo>
                  <a:pt x="454" y="135"/>
                </a:lnTo>
                <a:lnTo>
                  <a:pt x="458" y="135"/>
                </a:lnTo>
                <a:lnTo>
                  <a:pt x="461" y="135"/>
                </a:lnTo>
                <a:lnTo>
                  <a:pt x="461" y="131"/>
                </a:lnTo>
                <a:lnTo>
                  <a:pt x="465" y="131"/>
                </a:lnTo>
                <a:lnTo>
                  <a:pt x="465" y="127"/>
                </a:lnTo>
                <a:lnTo>
                  <a:pt x="465" y="124"/>
                </a:lnTo>
                <a:lnTo>
                  <a:pt x="469" y="124"/>
                </a:lnTo>
                <a:lnTo>
                  <a:pt x="469" y="120"/>
                </a:lnTo>
                <a:lnTo>
                  <a:pt x="469" y="116"/>
                </a:lnTo>
                <a:lnTo>
                  <a:pt x="469" y="112"/>
                </a:lnTo>
                <a:lnTo>
                  <a:pt x="469" y="109"/>
                </a:lnTo>
                <a:lnTo>
                  <a:pt x="469" y="105"/>
                </a:lnTo>
                <a:lnTo>
                  <a:pt x="469" y="101"/>
                </a:lnTo>
                <a:lnTo>
                  <a:pt x="465" y="101"/>
                </a:lnTo>
                <a:lnTo>
                  <a:pt x="461" y="97"/>
                </a:lnTo>
                <a:lnTo>
                  <a:pt x="458" y="97"/>
                </a:lnTo>
                <a:lnTo>
                  <a:pt x="454" y="97"/>
                </a:lnTo>
                <a:lnTo>
                  <a:pt x="454" y="94"/>
                </a:lnTo>
                <a:lnTo>
                  <a:pt x="454" y="90"/>
                </a:lnTo>
                <a:lnTo>
                  <a:pt x="454" y="86"/>
                </a:lnTo>
                <a:lnTo>
                  <a:pt x="454" y="82"/>
                </a:lnTo>
                <a:lnTo>
                  <a:pt x="454" y="75"/>
                </a:lnTo>
                <a:lnTo>
                  <a:pt x="454" y="71"/>
                </a:lnTo>
                <a:lnTo>
                  <a:pt x="454" y="67"/>
                </a:lnTo>
                <a:lnTo>
                  <a:pt x="454" y="64"/>
                </a:lnTo>
                <a:lnTo>
                  <a:pt x="450" y="60"/>
                </a:lnTo>
                <a:lnTo>
                  <a:pt x="446" y="56"/>
                </a:lnTo>
                <a:lnTo>
                  <a:pt x="443" y="56"/>
                </a:lnTo>
                <a:lnTo>
                  <a:pt x="439" y="56"/>
                </a:lnTo>
                <a:lnTo>
                  <a:pt x="435" y="56"/>
                </a:lnTo>
                <a:lnTo>
                  <a:pt x="431" y="56"/>
                </a:lnTo>
                <a:lnTo>
                  <a:pt x="428" y="56"/>
                </a:lnTo>
                <a:lnTo>
                  <a:pt x="424" y="56"/>
                </a:lnTo>
                <a:lnTo>
                  <a:pt x="420" y="52"/>
                </a:lnTo>
                <a:lnTo>
                  <a:pt x="416" y="52"/>
                </a:lnTo>
                <a:lnTo>
                  <a:pt x="413" y="52"/>
                </a:lnTo>
                <a:lnTo>
                  <a:pt x="405" y="52"/>
                </a:lnTo>
                <a:lnTo>
                  <a:pt x="401" y="52"/>
                </a:lnTo>
                <a:lnTo>
                  <a:pt x="398" y="52"/>
                </a:lnTo>
                <a:lnTo>
                  <a:pt x="394" y="52"/>
                </a:lnTo>
                <a:lnTo>
                  <a:pt x="390" y="49"/>
                </a:lnTo>
                <a:lnTo>
                  <a:pt x="386" y="49"/>
                </a:lnTo>
                <a:lnTo>
                  <a:pt x="379" y="45"/>
                </a:lnTo>
                <a:lnTo>
                  <a:pt x="375" y="41"/>
                </a:lnTo>
                <a:lnTo>
                  <a:pt x="371" y="37"/>
                </a:lnTo>
                <a:lnTo>
                  <a:pt x="368" y="34"/>
                </a:lnTo>
                <a:lnTo>
                  <a:pt x="360" y="30"/>
                </a:lnTo>
                <a:lnTo>
                  <a:pt x="356" y="26"/>
                </a:lnTo>
                <a:lnTo>
                  <a:pt x="353" y="22"/>
                </a:lnTo>
                <a:lnTo>
                  <a:pt x="345" y="19"/>
                </a:lnTo>
                <a:lnTo>
                  <a:pt x="341" y="15"/>
                </a:lnTo>
                <a:lnTo>
                  <a:pt x="338" y="15"/>
                </a:lnTo>
                <a:lnTo>
                  <a:pt x="334" y="11"/>
                </a:lnTo>
                <a:lnTo>
                  <a:pt x="330" y="7"/>
                </a:lnTo>
                <a:lnTo>
                  <a:pt x="326" y="7"/>
                </a:lnTo>
                <a:lnTo>
                  <a:pt x="323" y="4"/>
                </a:lnTo>
                <a:lnTo>
                  <a:pt x="319" y="4"/>
                </a:lnTo>
                <a:lnTo>
                  <a:pt x="315" y="4"/>
                </a:lnTo>
                <a:lnTo>
                  <a:pt x="308" y="4"/>
                </a:lnTo>
                <a:lnTo>
                  <a:pt x="300" y="0"/>
                </a:lnTo>
                <a:lnTo>
                  <a:pt x="293" y="0"/>
                </a:lnTo>
                <a:lnTo>
                  <a:pt x="285" y="0"/>
                </a:lnTo>
                <a:lnTo>
                  <a:pt x="278" y="0"/>
                </a:lnTo>
                <a:lnTo>
                  <a:pt x="270" y="0"/>
                </a:lnTo>
                <a:lnTo>
                  <a:pt x="263" y="0"/>
                </a:lnTo>
                <a:lnTo>
                  <a:pt x="255" y="0"/>
                </a:lnTo>
                <a:lnTo>
                  <a:pt x="248" y="0"/>
                </a:lnTo>
                <a:lnTo>
                  <a:pt x="240" y="0"/>
                </a:lnTo>
                <a:lnTo>
                  <a:pt x="233" y="0"/>
                </a:lnTo>
                <a:lnTo>
                  <a:pt x="229" y="0"/>
                </a:lnTo>
                <a:lnTo>
                  <a:pt x="225" y="0"/>
                </a:lnTo>
                <a:lnTo>
                  <a:pt x="221" y="0"/>
                </a:lnTo>
                <a:lnTo>
                  <a:pt x="218" y="0"/>
                </a:lnTo>
                <a:lnTo>
                  <a:pt x="218" y="4"/>
                </a:lnTo>
                <a:close/>
                <a:moveTo>
                  <a:pt x="326" y="7"/>
                </a:moveTo>
                <a:lnTo>
                  <a:pt x="330" y="11"/>
                </a:lnTo>
                <a:lnTo>
                  <a:pt x="334" y="11"/>
                </a:lnTo>
                <a:lnTo>
                  <a:pt x="334" y="15"/>
                </a:lnTo>
                <a:lnTo>
                  <a:pt x="338" y="15"/>
                </a:lnTo>
                <a:lnTo>
                  <a:pt x="345" y="19"/>
                </a:lnTo>
                <a:lnTo>
                  <a:pt x="349" y="22"/>
                </a:lnTo>
                <a:lnTo>
                  <a:pt x="353" y="26"/>
                </a:lnTo>
                <a:lnTo>
                  <a:pt x="356" y="26"/>
                </a:lnTo>
                <a:lnTo>
                  <a:pt x="360" y="30"/>
                </a:lnTo>
                <a:lnTo>
                  <a:pt x="364" y="34"/>
                </a:lnTo>
                <a:lnTo>
                  <a:pt x="368" y="37"/>
                </a:lnTo>
                <a:lnTo>
                  <a:pt x="371" y="37"/>
                </a:lnTo>
                <a:lnTo>
                  <a:pt x="375" y="41"/>
                </a:lnTo>
                <a:lnTo>
                  <a:pt x="379" y="45"/>
                </a:lnTo>
                <a:lnTo>
                  <a:pt x="383" y="49"/>
                </a:lnTo>
                <a:lnTo>
                  <a:pt x="379" y="49"/>
                </a:lnTo>
                <a:lnTo>
                  <a:pt x="375" y="49"/>
                </a:lnTo>
                <a:lnTo>
                  <a:pt x="371" y="45"/>
                </a:lnTo>
                <a:lnTo>
                  <a:pt x="368" y="45"/>
                </a:lnTo>
                <a:lnTo>
                  <a:pt x="364" y="45"/>
                </a:lnTo>
                <a:lnTo>
                  <a:pt x="364" y="41"/>
                </a:lnTo>
                <a:lnTo>
                  <a:pt x="360" y="41"/>
                </a:lnTo>
                <a:lnTo>
                  <a:pt x="356" y="37"/>
                </a:lnTo>
                <a:lnTo>
                  <a:pt x="356" y="34"/>
                </a:lnTo>
                <a:lnTo>
                  <a:pt x="353" y="34"/>
                </a:lnTo>
                <a:lnTo>
                  <a:pt x="349" y="30"/>
                </a:lnTo>
                <a:lnTo>
                  <a:pt x="345" y="26"/>
                </a:lnTo>
                <a:lnTo>
                  <a:pt x="341" y="26"/>
                </a:lnTo>
                <a:lnTo>
                  <a:pt x="341" y="22"/>
                </a:lnTo>
                <a:lnTo>
                  <a:pt x="338" y="19"/>
                </a:lnTo>
                <a:lnTo>
                  <a:pt x="334" y="19"/>
                </a:lnTo>
                <a:lnTo>
                  <a:pt x="330" y="15"/>
                </a:lnTo>
                <a:lnTo>
                  <a:pt x="326" y="15"/>
                </a:lnTo>
                <a:lnTo>
                  <a:pt x="326" y="11"/>
                </a:lnTo>
                <a:lnTo>
                  <a:pt x="326" y="7"/>
                </a:lnTo>
                <a:close/>
                <a:moveTo>
                  <a:pt x="135" y="45"/>
                </a:moveTo>
                <a:lnTo>
                  <a:pt x="143" y="41"/>
                </a:lnTo>
                <a:lnTo>
                  <a:pt x="150" y="37"/>
                </a:lnTo>
                <a:lnTo>
                  <a:pt x="154" y="34"/>
                </a:lnTo>
                <a:lnTo>
                  <a:pt x="161" y="30"/>
                </a:lnTo>
                <a:lnTo>
                  <a:pt x="165" y="30"/>
                </a:lnTo>
                <a:lnTo>
                  <a:pt x="173" y="26"/>
                </a:lnTo>
                <a:lnTo>
                  <a:pt x="176" y="22"/>
                </a:lnTo>
                <a:lnTo>
                  <a:pt x="180" y="19"/>
                </a:lnTo>
                <a:lnTo>
                  <a:pt x="188" y="19"/>
                </a:lnTo>
                <a:lnTo>
                  <a:pt x="191" y="15"/>
                </a:lnTo>
                <a:lnTo>
                  <a:pt x="195" y="11"/>
                </a:lnTo>
                <a:lnTo>
                  <a:pt x="199" y="11"/>
                </a:lnTo>
                <a:lnTo>
                  <a:pt x="203" y="7"/>
                </a:lnTo>
                <a:lnTo>
                  <a:pt x="206" y="7"/>
                </a:lnTo>
                <a:lnTo>
                  <a:pt x="210" y="7"/>
                </a:lnTo>
                <a:lnTo>
                  <a:pt x="214" y="4"/>
                </a:lnTo>
                <a:lnTo>
                  <a:pt x="218" y="4"/>
                </a:lnTo>
                <a:lnTo>
                  <a:pt x="218" y="7"/>
                </a:lnTo>
                <a:lnTo>
                  <a:pt x="221" y="7"/>
                </a:lnTo>
                <a:lnTo>
                  <a:pt x="218" y="11"/>
                </a:lnTo>
                <a:lnTo>
                  <a:pt x="214" y="11"/>
                </a:lnTo>
                <a:lnTo>
                  <a:pt x="210" y="15"/>
                </a:lnTo>
                <a:lnTo>
                  <a:pt x="203" y="19"/>
                </a:lnTo>
                <a:lnTo>
                  <a:pt x="195" y="22"/>
                </a:lnTo>
                <a:lnTo>
                  <a:pt x="191" y="26"/>
                </a:lnTo>
                <a:lnTo>
                  <a:pt x="184" y="30"/>
                </a:lnTo>
                <a:lnTo>
                  <a:pt x="176" y="34"/>
                </a:lnTo>
                <a:lnTo>
                  <a:pt x="173" y="37"/>
                </a:lnTo>
                <a:lnTo>
                  <a:pt x="165" y="37"/>
                </a:lnTo>
                <a:lnTo>
                  <a:pt x="161" y="41"/>
                </a:lnTo>
                <a:lnTo>
                  <a:pt x="158" y="45"/>
                </a:lnTo>
                <a:lnTo>
                  <a:pt x="154" y="45"/>
                </a:lnTo>
                <a:lnTo>
                  <a:pt x="150" y="49"/>
                </a:lnTo>
                <a:lnTo>
                  <a:pt x="146" y="49"/>
                </a:lnTo>
                <a:lnTo>
                  <a:pt x="146" y="45"/>
                </a:lnTo>
                <a:lnTo>
                  <a:pt x="143" y="45"/>
                </a:lnTo>
                <a:lnTo>
                  <a:pt x="139" y="45"/>
                </a:lnTo>
                <a:lnTo>
                  <a:pt x="135" y="45"/>
                </a:lnTo>
                <a:close/>
                <a:moveTo>
                  <a:pt x="184" y="49"/>
                </a:moveTo>
                <a:lnTo>
                  <a:pt x="184" y="49"/>
                </a:lnTo>
                <a:lnTo>
                  <a:pt x="184" y="45"/>
                </a:lnTo>
                <a:lnTo>
                  <a:pt x="188" y="45"/>
                </a:lnTo>
                <a:lnTo>
                  <a:pt x="188" y="41"/>
                </a:lnTo>
                <a:lnTo>
                  <a:pt x="191" y="41"/>
                </a:lnTo>
                <a:lnTo>
                  <a:pt x="195" y="37"/>
                </a:lnTo>
                <a:lnTo>
                  <a:pt x="199" y="34"/>
                </a:lnTo>
                <a:lnTo>
                  <a:pt x="203" y="30"/>
                </a:lnTo>
                <a:lnTo>
                  <a:pt x="206" y="26"/>
                </a:lnTo>
                <a:lnTo>
                  <a:pt x="210" y="22"/>
                </a:lnTo>
                <a:lnTo>
                  <a:pt x="214" y="19"/>
                </a:lnTo>
                <a:lnTo>
                  <a:pt x="218" y="19"/>
                </a:lnTo>
                <a:lnTo>
                  <a:pt x="221" y="15"/>
                </a:lnTo>
                <a:lnTo>
                  <a:pt x="225" y="11"/>
                </a:lnTo>
                <a:lnTo>
                  <a:pt x="229" y="11"/>
                </a:lnTo>
                <a:lnTo>
                  <a:pt x="233" y="7"/>
                </a:lnTo>
                <a:lnTo>
                  <a:pt x="236" y="7"/>
                </a:lnTo>
                <a:lnTo>
                  <a:pt x="240" y="7"/>
                </a:lnTo>
                <a:lnTo>
                  <a:pt x="244" y="7"/>
                </a:lnTo>
                <a:lnTo>
                  <a:pt x="248" y="7"/>
                </a:lnTo>
                <a:lnTo>
                  <a:pt x="251" y="7"/>
                </a:lnTo>
                <a:lnTo>
                  <a:pt x="259" y="7"/>
                </a:lnTo>
                <a:lnTo>
                  <a:pt x="263" y="7"/>
                </a:lnTo>
                <a:lnTo>
                  <a:pt x="266" y="7"/>
                </a:lnTo>
                <a:lnTo>
                  <a:pt x="270" y="11"/>
                </a:lnTo>
                <a:lnTo>
                  <a:pt x="274" y="11"/>
                </a:lnTo>
                <a:lnTo>
                  <a:pt x="274" y="15"/>
                </a:lnTo>
                <a:lnTo>
                  <a:pt x="274" y="19"/>
                </a:lnTo>
                <a:lnTo>
                  <a:pt x="270" y="26"/>
                </a:lnTo>
                <a:lnTo>
                  <a:pt x="270" y="30"/>
                </a:lnTo>
                <a:lnTo>
                  <a:pt x="270" y="34"/>
                </a:lnTo>
                <a:lnTo>
                  <a:pt x="266" y="37"/>
                </a:lnTo>
                <a:lnTo>
                  <a:pt x="266" y="41"/>
                </a:lnTo>
                <a:lnTo>
                  <a:pt x="266" y="45"/>
                </a:lnTo>
                <a:lnTo>
                  <a:pt x="263" y="45"/>
                </a:lnTo>
                <a:lnTo>
                  <a:pt x="263" y="49"/>
                </a:lnTo>
                <a:lnTo>
                  <a:pt x="259" y="52"/>
                </a:lnTo>
                <a:lnTo>
                  <a:pt x="255" y="52"/>
                </a:lnTo>
                <a:lnTo>
                  <a:pt x="251" y="52"/>
                </a:lnTo>
                <a:lnTo>
                  <a:pt x="248" y="52"/>
                </a:lnTo>
                <a:lnTo>
                  <a:pt x="244" y="52"/>
                </a:lnTo>
                <a:lnTo>
                  <a:pt x="240" y="52"/>
                </a:lnTo>
                <a:lnTo>
                  <a:pt x="236" y="52"/>
                </a:lnTo>
                <a:lnTo>
                  <a:pt x="233" y="52"/>
                </a:lnTo>
                <a:lnTo>
                  <a:pt x="229" y="52"/>
                </a:lnTo>
                <a:lnTo>
                  <a:pt x="225" y="52"/>
                </a:lnTo>
                <a:lnTo>
                  <a:pt x="221" y="52"/>
                </a:lnTo>
                <a:lnTo>
                  <a:pt x="218" y="52"/>
                </a:lnTo>
                <a:lnTo>
                  <a:pt x="214" y="52"/>
                </a:lnTo>
                <a:lnTo>
                  <a:pt x="210" y="52"/>
                </a:lnTo>
                <a:lnTo>
                  <a:pt x="206" y="52"/>
                </a:lnTo>
                <a:lnTo>
                  <a:pt x="203" y="52"/>
                </a:lnTo>
                <a:lnTo>
                  <a:pt x="199" y="52"/>
                </a:lnTo>
                <a:lnTo>
                  <a:pt x="203" y="49"/>
                </a:lnTo>
                <a:lnTo>
                  <a:pt x="199" y="45"/>
                </a:lnTo>
                <a:lnTo>
                  <a:pt x="199" y="41"/>
                </a:lnTo>
                <a:lnTo>
                  <a:pt x="195" y="41"/>
                </a:lnTo>
                <a:lnTo>
                  <a:pt x="191" y="41"/>
                </a:lnTo>
                <a:lnTo>
                  <a:pt x="188" y="45"/>
                </a:lnTo>
                <a:lnTo>
                  <a:pt x="184" y="49"/>
                </a:lnTo>
                <a:close/>
                <a:moveTo>
                  <a:pt x="281" y="11"/>
                </a:moveTo>
                <a:lnTo>
                  <a:pt x="281" y="11"/>
                </a:lnTo>
                <a:lnTo>
                  <a:pt x="281" y="15"/>
                </a:lnTo>
                <a:lnTo>
                  <a:pt x="281" y="19"/>
                </a:lnTo>
                <a:lnTo>
                  <a:pt x="281" y="22"/>
                </a:lnTo>
                <a:lnTo>
                  <a:pt x="281" y="26"/>
                </a:lnTo>
                <a:lnTo>
                  <a:pt x="281" y="30"/>
                </a:lnTo>
                <a:lnTo>
                  <a:pt x="281" y="34"/>
                </a:lnTo>
                <a:lnTo>
                  <a:pt x="278" y="34"/>
                </a:lnTo>
                <a:lnTo>
                  <a:pt x="278" y="37"/>
                </a:lnTo>
                <a:lnTo>
                  <a:pt x="278" y="41"/>
                </a:lnTo>
                <a:lnTo>
                  <a:pt x="278" y="45"/>
                </a:lnTo>
                <a:lnTo>
                  <a:pt x="278" y="49"/>
                </a:lnTo>
                <a:lnTo>
                  <a:pt x="281" y="49"/>
                </a:lnTo>
                <a:lnTo>
                  <a:pt x="285" y="49"/>
                </a:lnTo>
                <a:lnTo>
                  <a:pt x="289" y="52"/>
                </a:lnTo>
                <a:lnTo>
                  <a:pt x="293" y="52"/>
                </a:lnTo>
                <a:lnTo>
                  <a:pt x="296" y="52"/>
                </a:lnTo>
                <a:lnTo>
                  <a:pt x="300" y="52"/>
                </a:lnTo>
                <a:lnTo>
                  <a:pt x="304" y="52"/>
                </a:lnTo>
                <a:lnTo>
                  <a:pt x="308" y="52"/>
                </a:lnTo>
                <a:lnTo>
                  <a:pt x="311" y="52"/>
                </a:lnTo>
                <a:lnTo>
                  <a:pt x="315" y="52"/>
                </a:lnTo>
                <a:lnTo>
                  <a:pt x="319" y="52"/>
                </a:lnTo>
                <a:lnTo>
                  <a:pt x="323" y="52"/>
                </a:lnTo>
                <a:lnTo>
                  <a:pt x="326" y="52"/>
                </a:lnTo>
                <a:lnTo>
                  <a:pt x="334" y="52"/>
                </a:lnTo>
                <a:lnTo>
                  <a:pt x="338" y="52"/>
                </a:lnTo>
                <a:lnTo>
                  <a:pt x="345" y="52"/>
                </a:lnTo>
                <a:lnTo>
                  <a:pt x="349" y="52"/>
                </a:lnTo>
                <a:lnTo>
                  <a:pt x="353" y="52"/>
                </a:lnTo>
                <a:lnTo>
                  <a:pt x="353" y="49"/>
                </a:lnTo>
                <a:lnTo>
                  <a:pt x="353" y="45"/>
                </a:lnTo>
                <a:lnTo>
                  <a:pt x="349" y="45"/>
                </a:lnTo>
                <a:lnTo>
                  <a:pt x="349" y="41"/>
                </a:lnTo>
                <a:lnTo>
                  <a:pt x="345" y="41"/>
                </a:lnTo>
                <a:lnTo>
                  <a:pt x="345" y="37"/>
                </a:lnTo>
                <a:lnTo>
                  <a:pt x="341" y="37"/>
                </a:lnTo>
                <a:lnTo>
                  <a:pt x="338" y="34"/>
                </a:lnTo>
                <a:lnTo>
                  <a:pt x="338" y="30"/>
                </a:lnTo>
                <a:lnTo>
                  <a:pt x="334" y="30"/>
                </a:lnTo>
                <a:lnTo>
                  <a:pt x="330" y="26"/>
                </a:lnTo>
                <a:lnTo>
                  <a:pt x="330" y="22"/>
                </a:lnTo>
                <a:lnTo>
                  <a:pt x="326" y="22"/>
                </a:lnTo>
                <a:lnTo>
                  <a:pt x="326" y="19"/>
                </a:lnTo>
                <a:lnTo>
                  <a:pt x="323" y="19"/>
                </a:lnTo>
                <a:lnTo>
                  <a:pt x="323" y="15"/>
                </a:lnTo>
                <a:lnTo>
                  <a:pt x="319" y="15"/>
                </a:lnTo>
                <a:lnTo>
                  <a:pt x="319" y="11"/>
                </a:lnTo>
                <a:lnTo>
                  <a:pt x="315" y="11"/>
                </a:lnTo>
                <a:lnTo>
                  <a:pt x="311" y="11"/>
                </a:lnTo>
                <a:lnTo>
                  <a:pt x="308" y="11"/>
                </a:lnTo>
                <a:lnTo>
                  <a:pt x="304" y="11"/>
                </a:lnTo>
                <a:lnTo>
                  <a:pt x="300" y="11"/>
                </a:lnTo>
                <a:lnTo>
                  <a:pt x="296" y="11"/>
                </a:lnTo>
                <a:lnTo>
                  <a:pt x="293" y="11"/>
                </a:lnTo>
                <a:lnTo>
                  <a:pt x="289" y="11"/>
                </a:lnTo>
                <a:lnTo>
                  <a:pt x="281" y="11"/>
                </a:lnTo>
                <a:close/>
                <a:moveTo>
                  <a:pt x="113" y="94"/>
                </a:moveTo>
                <a:lnTo>
                  <a:pt x="117" y="94"/>
                </a:lnTo>
                <a:lnTo>
                  <a:pt x="120" y="94"/>
                </a:lnTo>
                <a:lnTo>
                  <a:pt x="124" y="97"/>
                </a:lnTo>
                <a:lnTo>
                  <a:pt x="128" y="97"/>
                </a:lnTo>
                <a:lnTo>
                  <a:pt x="132" y="97"/>
                </a:lnTo>
                <a:lnTo>
                  <a:pt x="135" y="101"/>
                </a:lnTo>
                <a:lnTo>
                  <a:pt x="139" y="105"/>
                </a:lnTo>
                <a:lnTo>
                  <a:pt x="143" y="109"/>
                </a:lnTo>
                <a:lnTo>
                  <a:pt x="146" y="112"/>
                </a:lnTo>
                <a:lnTo>
                  <a:pt x="146" y="116"/>
                </a:lnTo>
                <a:lnTo>
                  <a:pt x="150" y="120"/>
                </a:lnTo>
                <a:lnTo>
                  <a:pt x="150" y="124"/>
                </a:lnTo>
                <a:lnTo>
                  <a:pt x="150" y="127"/>
                </a:lnTo>
                <a:lnTo>
                  <a:pt x="154" y="131"/>
                </a:lnTo>
                <a:lnTo>
                  <a:pt x="154" y="135"/>
                </a:lnTo>
                <a:lnTo>
                  <a:pt x="154" y="139"/>
                </a:lnTo>
                <a:lnTo>
                  <a:pt x="150" y="142"/>
                </a:lnTo>
                <a:lnTo>
                  <a:pt x="150" y="146"/>
                </a:lnTo>
                <a:lnTo>
                  <a:pt x="150" y="150"/>
                </a:lnTo>
                <a:lnTo>
                  <a:pt x="146" y="154"/>
                </a:lnTo>
                <a:lnTo>
                  <a:pt x="146" y="157"/>
                </a:lnTo>
                <a:lnTo>
                  <a:pt x="143" y="161"/>
                </a:lnTo>
                <a:lnTo>
                  <a:pt x="139" y="165"/>
                </a:lnTo>
                <a:lnTo>
                  <a:pt x="139" y="169"/>
                </a:lnTo>
                <a:lnTo>
                  <a:pt x="135" y="169"/>
                </a:lnTo>
                <a:lnTo>
                  <a:pt x="132" y="172"/>
                </a:lnTo>
                <a:lnTo>
                  <a:pt x="128" y="172"/>
                </a:lnTo>
                <a:lnTo>
                  <a:pt x="124" y="176"/>
                </a:lnTo>
                <a:lnTo>
                  <a:pt x="120" y="176"/>
                </a:lnTo>
                <a:lnTo>
                  <a:pt x="117" y="176"/>
                </a:lnTo>
                <a:lnTo>
                  <a:pt x="113" y="176"/>
                </a:lnTo>
                <a:lnTo>
                  <a:pt x="105" y="176"/>
                </a:lnTo>
                <a:lnTo>
                  <a:pt x="102" y="176"/>
                </a:lnTo>
                <a:lnTo>
                  <a:pt x="98" y="176"/>
                </a:lnTo>
                <a:lnTo>
                  <a:pt x="94" y="172"/>
                </a:lnTo>
                <a:lnTo>
                  <a:pt x="90" y="172"/>
                </a:lnTo>
                <a:lnTo>
                  <a:pt x="87" y="169"/>
                </a:lnTo>
                <a:lnTo>
                  <a:pt x="83" y="165"/>
                </a:lnTo>
                <a:lnTo>
                  <a:pt x="79" y="161"/>
                </a:lnTo>
                <a:lnTo>
                  <a:pt x="75" y="157"/>
                </a:lnTo>
                <a:lnTo>
                  <a:pt x="75" y="154"/>
                </a:lnTo>
                <a:lnTo>
                  <a:pt x="72" y="150"/>
                </a:lnTo>
                <a:lnTo>
                  <a:pt x="72" y="146"/>
                </a:lnTo>
                <a:lnTo>
                  <a:pt x="72" y="142"/>
                </a:lnTo>
                <a:lnTo>
                  <a:pt x="72" y="139"/>
                </a:lnTo>
                <a:lnTo>
                  <a:pt x="72" y="135"/>
                </a:lnTo>
                <a:lnTo>
                  <a:pt x="72" y="131"/>
                </a:lnTo>
                <a:lnTo>
                  <a:pt x="72" y="127"/>
                </a:lnTo>
                <a:lnTo>
                  <a:pt x="72" y="124"/>
                </a:lnTo>
                <a:lnTo>
                  <a:pt x="72" y="120"/>
                </a:lnTo>
                <a:lnTo>
                  <a:pt x="75" y="116"/>
                </a:lnTo>
                <a:lnTo>
                  <a:pt x="75" y="112"/>
                </a:lnTo>
                <a:lnTo>
                  <a:pt x="79" y="109"/>
                </a:lnTo>
                <a:lnTo>
                  <a:pt x="83" y="105"/>
                </a:lnTo>
                <a:lnTo>
                  <a:pt x="87" y="105"/>
                </a:lnTo>
                <a:lnTo>
                  <a:pt x="87" y="101"/>
                </a:lnTo>
                <a:lnTo>
                  <a:pt x="90" y="97"/>
                </a:lnTo>
                <a:lnTo>
                  <a:pt x="94" y="97"/>
                </a:lnTo>
                <a:lnTo>
                  <a:pt x="98" y="97"/>
                </a:lnTo>
                <a:lnTo>
                  <a:pt x="102" y="94"/>
                </a:lnTo>
                <a:lnTo>
                  <a:pt x="105" y="94"/>
                </a:lnTo>
                <a:lnTo>
                  <a:pt x="113" y="94"/>
                </a:lnTo>
                <a:close/>
                <a:moveTo>
                  <a:pt x="113" y="109"/>
                </a:moveTo>
                <a:lnTo>
                  <a:pt x="117" y="109"/>
                </a:lnTo>
                <a:lnTo>
                  <a:pt x="120" y="112"/>
                </a:lnTo>
                <a:lnTo>
                  <a:pt x="124" y="112"/>
                </a:lnTo>
                <a:lnTo>
                  <a:pt x="132" y="116"/>
                </a:lnTo>
                <a:lnTo>
                  <a:pt x="132" y="120"/>
                </a:lnTo>
                <a:lnTo>
                  <a:pt x="135" y="124"/>
                </a:lnTo>
                <a:lnTo>
                  <a:pt x="135" y="131"/>
                </a:lnTo>
                <a:lnTo>
                  <a:pt x="139" y="135"/>
                </a:lnTo>
                <a:lnTo>
                  <a:pt x="135" y="142"/>
                </a:lnTo>
                <a:lnTo>
                  <a:pt x="135" y="146"/>
                </a:lnTo>
                <a:lnTo>
                  <a:pt x="132" y="150"/>
                </a:lnTo>
                <a:lnTo>
                  <a:pt x="132" y="154"/>
                </a:lnTo>
                <a:lnTo>
                  <a:pt x="124" y="157"/>
                </a:lnTo>
                <a:lnTo>
                  <a:pt x="120" y="157"/>
                </a:lnTo>
                <a:lnTo>
                  <a:pt x="117" y="161"/>
                </a:lnTo>
                <a:lnTo>
                  <a:pt x="113" y="161"/>
                </a:lnTo>
                <a:lnTo>
                  <a:pt x="105" y="161"/>
                </a:lnTo>
                <a:lnTo>
                  <a:pt x="102" y="157"/>
                </a:lnTo>
                <a:lnTo>
                  <a:pt x="98" y="157"/>
                </a:lnTo>
                <a:lnTo>
                  <a:pt x="94" y="154"/>
                </a:lnTo>
                <a:lnTo>
                  <a:pt x="90" y="150"/>
                </a:lnTo>
                <a:lnTo>
                  <a:pt x="87" y="146"/>
                </a:lnTo>
                <a:lnTo>
                  <a:pt x="87" y="142"/>
                </a:lnTo>
                <a:lnTo>
                  <a:pt x="87" y="135"/>
                </a:lnTo>
                <a:lnTo>
                  <a:pt x="87" y="131"/>
                </a:lnTo>
                <a:lnTo>
                  <a:pt x="87" y="124"/>
                </a:lnTo>
                <a:lnTo>
                  <a:pt x="90" y="120"/>
                </a:lnTo>
                <a:lnTo>
                  <a:pt x="94" y="116"/>
                </a:lnTo>
                <a:lnTo>
                  <a:pt x="98" y="112"/>
                </a:lnTo>
                <a:lnTo>
                  <a:pt x="102" y="112"/>
                </a:lnTo>
                <a:lnTo>
                  <a:pt x="105" y="109"/>
                </a:lnTo>
                <a:lnTo>
                  <a:pt x="113" y="109"/>
                </a:lnTo>
                <a:close/>
                <a:moveTo>
                  <a:pt x="117" y="124"/>
                </a:moveTo>
                <a:lnTo>
                  <a:pt x="117" y="124"/>
                </a:lnTo>
                <a:lnTo>
                  <a:pt x="113" y="124"/>
                </a:lnTo>
                <a:lnTo>
                  <a:pt x="117" y="112"/>
                </a:lnTo>
                <a:lnTo>
                  <a:pt x="117" y="116"/>
                </a:lnTo>
                <a:lnTo>
                  <a:pt x="120" y="116"/>
                </a:lnTo>
                <a:lnTo>
                  <a:pt x="124" y="116"/>
                </a:lnTo>
                <a:lnTo>
                  <a:pt x="124" y="120"/>
                </a:lnTo>
                <a:lnTo>
                  <a:pt x="117" y="124"/>
                </a:lnTo>
                <a:close/>
                <a:moveTo>
                  <a:pt x="124" y="131"/>
                </a:moveTo>
                <a:lnTo>
                  <a:pt x="124" y="131"/>
                </a:lnTo>
                <a:lnTo>
                  <a:pt x="120" y="127"/>
                </a:lnTo>
                <a:lnTo>
                  <a:pt x="128" y="120"/>
                </a:lnTo>
                <a:lnTo>
                  <a:pt x="128" y="124"/>
                </a:lnTo>
                <a:lnTo>
                  <a:pt x="132" y="124"/>
                </a:lnTo>
                <a:lnTo>
                  <a:pt x="132" y="127"/>
                </a:lnTo>
                <a:lnTo>
                  <a:pt x="132" y="131"/>
                </a:lnTo>
                <a:lnTo>
                  <a:pt x="124" y="131"/>
                </a:lnTo>
                <a:close/>
                <a:moveTo>
                  <a:pt x="124" y="142"/>
                </a:moveTo>
                <a:lnTo>
                  <a:pt x="124" y="139"/>
                </a:lnTo>
                <a:lnTo>
                  <a:pt x="124" y="135"/>
                </a:lnTo>
                <a:lnTo>
                  <a:pt x="132" y="135"/>
                </a:lnTo>
                <a:lnTo>
                  <a:pt x="132" y="139"/>
                </a:lnTo>
                <a:lnTo>
                  <a:pt x="132" y="142"/>
                </a:lnTo>
                <a:lnTo>
                  <a:pt x="132" y="146"/>
                </a:lnTo>
                <a:lnTo>
                  <a:pt x="124" y="142"/>
                </a:lnTo>
                <a:close/>
                <a:moveTo>
                  <a:pt x="117" y="146"/>
                </a:moveTo>
                <a:lnTo>
                  <a:pt x="117" y="146"/>
                </a:lnTo>
                <a:lnTo>
                  <a:pt x="120" y="146"/>
                </a:lnTo>
                <a:lnTo>
                  <a:pt x="120" y="142"/>
                </a:lnTo>
                <a:lnTo>
                  <a:pt x="128" y="150"/>
                </a:lnTo>
                <a:lnTo>
                  <a:pt x="124" y="154"/>
                </a:lnTo>
                <a:lnTo>
                  <a:pt x="120" y="154"/>
                </a:lnTo>
                <a:lnTo>
                  <a:pt x="117" y="157"/>
                </a:lnTo>
                <a:lnTo>
                  <a:pt x="117" y="146"/>
                </a:lnTo>
                <a:close/>
                <a:moveTo>
                  <a:pt x="113" y="146"/>
                </a:moveTo>
                <a:lnTo>
                  <a:pt x="113" y="146"/>
                </a:lnTo>
                <a:lnTo>
                  <a:pt x="109" y="146"/>
                </a:lnTo>
                <a:lnTo>
                  <a:pt x="105" y="157"/>
                </a:lnTo>
                <a:lnTo>
                  <a:pt x="109" y="157"/>
                </a:lnTo>
                <a:lnTo>
                  <a:pt x="113" y="157"/>
                </a:lnTo>
                <a:lnTo>
                  <a:pt x="117" y="157"/>
                </a:lnTo>
                <a:lnTo>
                  <a:pt x="113" y="146"/>
                </a:lnTo>
                <a:close/>
                <a:moveTo>
                  <a:pt x="102" y="142"/>
                </a:moveTo>
                <a:lnTo>
                  <a:pt x="102" y="142"/>
                </a:lnTo>
                <a:lnTo>
                  <a:pt x="105" y="146"/>
                </a:lnTo>
                <a:lnTo>
                  <a:pt x="102" y="154"/>
                </a:lnTo>
                <a:lnTo>
                  <a:pt x="98" y="154"/>
                </a:lnTo>
                <a:lnTo>
                  <a:pt x="98" y="150"/>
                </a:lnTo>
                <a:lnTo>
                  <a:pt x="94" y="150"/>
                </a:lnTo>
                <a:lnTo>
                  <a:pt x="94" y="146"/>
                </a:lnTo>
                <a:lnTo>
                  <a:pt x="90" y="146"/>
                </a:lnTo>
                <a:lnTo>
                  <a:pt x="102" y="142"/>
                </a:lnTo>
                <a:close/>
                <a:moveTo>
                  <a:pt x="98" y="139"/>
                </a:moveTo>
                <a:lnTo>
                  <a:pt x="98" y="139"/>
                </a:lnTo>
                <a:lnTo>
                  <a:pt x="98" y="135"/>
                </a:lnTo>
                <a:lnTo>
                  <a:pt x="90" y="131"/>
                </a:lnTo>
                <a:lnTo>
                  <a:pt x="90" y="135"/>
                </a:lnTo>
                <a:lnTo>
                  <a:pt x="90" y="139"/>
                </a:lnTo>
                <a:lnTo>
                  <a:pt x="90" y="142"/>
                </a:lnTo>
                <a:lnTo>
                  <a:pt x="98" y="139"/>
                </a:lnTo>
                <a:close/>
                <a:moveTo>
                  <a:pt x="102" y="127"/>
                </a:moveTo>
                <a:lnTo>
                  <a:pt x="102" y="127"/>
                </a:lnTo>
                <a:lnTo>
                  <a:pt x="102" y="131"/>
                </a:lnTo>
                <a:lnTo>
                  <a:pt x="90" y="127"/>
                </a:lnTo>
                <a:lnTo>
                  <a:pt x="90" y="124"/>
                </a:lnTo>
                <a:lnTo>
                  <a:pt x="94" y="124"/>
                </a:lnTo>
                <a:lnTo>
                  <a:pt x="94" y="120"/>
                </a:lnTo>
                <a:lnTo>
                  <a:pt x="98" y="120"/>
                </a:lnTo>
                <a:lnTo>
                  <a:pt x="102" y="127"/>
                </a:lnTo>
                <a:close/>
                <a:moveTo>
                  <a:pt x="109" y="124"/>
                </a:moveTo>
                <a:lnTo>
                  <a:pt x="109" y="124"/>
                </a:lnTo>
                <a:lnTo>
                  <a:pt x="105" y="124"/>
                </a:lnTo>
                <a:lnTo>
                  <a:pt x="102" y="116"/>
                </a:lnTo>
                <a:lnTo>
                  <a:pt x="105" y="116"/>
                </a:lnTo>
                <a:lnTo>
                  <a:pt x="105" y="112"/>
                </a:lnTo>
                <a:lnTo>
                  <a:pt x="109" y="112"/>
                </a:lnTo>
                <a:lnTo>
                  <a:pt x="113" y="112"/>
                </a:lnTo>
                <a:lnTo>
                  <a:pt x="109" y="124"/>
                </a:lnTo>
                <a:close/>
                <a:moveTo>
                  <a:pt x="349" y="94"/>
                </a:moveTo>
                <a:lnTo>
                  <a:pt x="353" y="94"/>
                </a:lnTo>
                <a:lnTo>
                  <a:pt x="356" y="94"/>
                </a:lnTo>
                <a:lnTo>
                  <a:pt x="360" y="97"/>
                </a:lnTo>
                <a:lnTo>
                  <a:pt x="364" y="97"/>
                </a:lnTo>
                <a:lnTo>
                  <a:pt x="368" y="97"/>
                </a:lnTo>
                <a:lnTo>
                  <a:pt x="371" y="101"/>
                </a:lnTo>
                <a:lnTo>
                  <a:pt x="375" y="105"/>
                </a:lnTo>
                <a:lnTo>
                  <a:pt x="379" y="105"/>
                </a:lnTo>
                <a:lnTo>
                  <a:pt x="383" y="109"/>
                </a:lnTo>
                <a:lnTo>
                  <a:pt x="383" y="112"/>
                </a:lnTo>
                <a:lnTo>
                  <a:pt x="386" y="116"/>
                </a:lnTo>
                <a:lnTo>
                  <a:pt x="386" y="120"/>
                </a:lnTo>
                <a:lnTo>
                  <a:pt x="390" y="124"/>
                </a:lnTo>
                <a:lnTo>
                  <a:pt x="390" y="127"/>
                </a:lnTo>
                <a:lnTo>
                  <a:pt x="390" y="131"/>
                </a:lnTo>
                <a:lnTo>
                  <a:pt x="390" y="135"/>
                </a:lnTo>
                <a:lnTo>
                  <a:pt x="390" y="139"/>
                </a:lnTo>
                <a:lnTo>
                  <a:pt x="390" y="142"/>
                </a:lnTo>
                <a:lnTo>
                  <a:pt x="390" y="146"/>
                </a:lnTo>
                <a:lnTo>
                  <a:pt x="386" y="150"/>
                </a:lnTo>
                <a:lnTo>
                  <a:pt x="386" y="154"/>
                </a:lnTo>
                <a:lnTo>
                  <a:pt x="383" y="157"/>
                </a:lnTo>
                <a:lnTo>
                  <a:pt x="383" y="161"/>
                </a:lnTo>
                <a:lnTo>
                  <a:pt x="379" y="165"/>
                </a:lnTo>
                <a:lnTo>
                  <a:pt x="375" y="169"/>
                </a:lnTo>
                <a:lnTo>
                  <a:pt x="371" y="169"/>
                </a:lnTo>
                <a:lnTo>
                  <a:pt x="368" y="172"/>
                </a:lnTo>
                <a:lnTo>
                  <a:pt x="364" y="172"/>
                </a:lnTo>
                <a:lnTo>
                  <a:pt x="360" y="176"/>
                </a:lnTo>
                <a:lnTo>
                  <a:pt x="356" y="176"/>
                </a:lnTo>
                <a:lnTo>
                  <a:pt x="353" y="176"/>
                </a:lnTo>
                <a:lnTo>
                  <a:pt x="349" y="176"/>
                </a:lnTo>
                <a:lnTo>
                  <a:pt x="345" y="176"/>
                </a:lnTo>
                <a:lnTo>
                  <a:pt x="341" y="176"/>
                </a:lnTo>
                <a:lnTo>
                  <a:pt x="338" y="176"/>
                </a:lnTo>
                <a:lnTo>
                  <a:pt x="334" y="172"/>
                </a:lnTo>
                <a:lnTo>
                  <a:pt x="330" y="172"/>
                </a:lnTo>
                <a:lnTo>
                  <a:pt x="326" y="169"/>
                </a:lnTo>
                <a:lnTo>
                  <a:pt x="323" y="169"/>
                </a:lnTo>
                <a:lnTo>
                  <a:pt x="319" y="165"/>
                </a:lnTo>
                <a:lnTo>
                  <a:pt x="319" y="161"/>
                </a:lnTo>
                <a:lnTo>
                  <a:pt x="315" y="157"/>
                </a:lnTo>
                <a:lnTo>
                  <a:pt x="311" y="154"/>
                </a:lnTo>
                <a:lnTo>
                  <a:pt x="311" y="150"/>
                </a:lnTo>
                <a:lnTo>
                  <a:pt x="311" y="146"/>
                </a:lnTo>
                <a:lnTo>
                  <a:pt x="308" y="142"/>
                </a:lnTo>
                <a:lnTo>
                  <a:pt x="308" y="139"/>
                </a:lnTo>
                <a:lnTo>
                  <a:pt x="308" y="135"/>
                </a:lnTo>
                <a:lnTo>
                  <a:pt x="308" y="131"/>
                </a:lnTo>
                <a:lnTo>
                  <a:pt x="308" y="127"/>
                </a:lnTo>
                <a:lnTo>
                  <a:pt x="311" y="124"/>
                </a:lnTo>
                <a:lnTo>
                  <a:pt x="311" y="120"/>
                </a:lnTo>
                <a:lnTo>
                  <a:pt x="311" y="116"/>
                </a:lnTo>
                <a:lnTo>
                  <a:pt x="315" y="112"/>
                </a:lnTo>
                <a:lnTo>
                  <a:pt x="319" y="109"/>
                </a:lnTo>
                <a:lnTo>
                  <a:pt x="319" y="105"/>
                </a:lnTo>
                <a:lnTo>
                  <a:pt x="323" y="105"/>
                </a:lnTo>
                <a:lnTo>
                  <a:pt x="326" y="101"/>
                </a:lnTo>
                <a:lnTo>
                  <a:pt x="330" y="97"/>
                </a:lnTo>
                <a:lnTo>
                  <a:pt x="334" y="97"/>
                </a:lnTo>
                <a:lnTo>
                  <a:pt x="338" y="97"/>
                </a:lnTo>
                <a:lnTo>
                  <a:pt x="341" y="94"/>
                </a:lnTo>
                <a:lnTo>
                  <a:pt x="345" y="94"/>
                </a:lnTo>
                <a:lnTo>
                  <a:pt x="349" y="94"/>
                </a:lnTo>
                <a:close/>
                <a:moveTo>
                  <a:pt x="349" y="109"/>
                </a:moveTo>
                <a:lnTo>
                  <a:pt x="353" y="109"/>
                </a:lnTo>
                <a:lnTo>
                  <a:pt x="360" y="112"/>
                </a:lnTo>
                <a:lnTo>
                  <a:pt x="364" y="112"/>
                </a:lnTo>
                <a:lnTo>
                  <a:pt x="368" y="116"/>
                </a:lnTo>
                <a:lnTo>
                  <a:pt x="371" y="120"/>
                </a:lnTo>
                <a:lnTo>
                  <a:pt x="375" y="124"/>
                </a:lnTo>
                <a:lnTo>
                  <a:pt x="375" y="131"/>
                </a:lnTo>
                <a:lnTo>
                  <a:pt x="375" y="135"/>
                </a:lnTo>
                <a:lnTo>
                  <a:pt x="375" y="142"/>
                </a:lnTo>
                <a:lnTo>
                  <a:pt x="375" y="146"/>
                </a:lnTo>
                <a:lnTo>
                  <a:pt x="371" y="150"/>
                </a:lnTo>
                <a:lnTo>
                  <a:pt x="368" y="154"/>
                </a:lnTo>
                <a:lnTo>
                  <a:pt x="364" y="157"/>
                </a:lnTo>
                <a:lnTo>
                  <a:pt x="360" y="157"/>
                </a:lnTo>
                <a:lnTo>
                  <a:pt x="353" y="161"/>
                </a:lnTo>
                <a:lnTo>
                  <a:pt x="349" y="161"/>
                </a:lnTo>
                <a:lnTo>
                  <a:pt x="345" y="161"/>
                </a:lnTo>
                <a:lnTo>
                  <a:pt x="338" y="157"/>
                </a:lnTo>
                <a:lnTo>
                  <a:pt x="334" y="157"/>
                </a:lnTo>
                <a:lnTo>
                  <a:pt x="330" y="154"/>
                </a:lnTo>
                <a:lnTo>
                  <a:pt x="326" y="150"/>
                </a:lnTo>
                <a:lnTo>
                  <a:pt x="326" y="146"/>
                </a:lnTo>
                <a:lnTo>
                  <a:pt x="323" y="142"/>
                </a:lnTo>
                <a:lnTo>
                  <a:pt x="323" y="135"/>
                </a:lnTo>
                <a:lnTo>
                  <a:pt x="323" y="131"/>
                </a:lnTo>
                <a:lnTo>
                  <a:pt x="326" y="124"/>
                </a:lnTo>
                <a:lnTo>
                  <a:pt x="326" y="120"/>
                </a:lnTo>
                <a:lnTo>
                  <a:pt x="330" y="116"/>
                </a:lnTo>
                <a:lnTo>
                  <a:pt x="334" y="112"/>
                </a:lnTo>
                <a:lnTo>
                  <a:pt x="338" y="112"/>
                </a:lnTo>
                <a:lnTo>
                  <a:pt x="345" y="109"/>
                </a:lnTo>
                <a:lnTo>
                  <a:pt x="349" y="109"/>
                </a:lnTo>
                <a:close/>
                <a:moveTo>
                  <a:pt x="345" y="124"/>
                </a:moveTo>
                <a:lnTo>
                  <a:pt x="338" y="116"/>
                </a:lnTo>
                <a:lnTo>
                  <a:pt x="341" y="116"/>
                </a:lnTo>
                <a:lnTo>
                  <a:pt x="345" y="112"/>
                </a:lnTo>
                <a:lnTo>
                  <a:pt x="349" y="112"/>
                </a:lnTo>
                <a:lnTo>
                  <a:pt x="349" y="124"/>
                </a:lnTo>
                <a:lnTo>
                  <a:pt x="345" y="124"/>
                </a:lnTo>
                <a:close/>
                <a:moveTo>
                  <a:pt x="356" y="124"/>
                </a:moveTo>
                <a:lnTo>
                  <a:pt x="356" y="124"/>
                </a:lnTo>
                <a:lnTo>
                  <a:pt x="353" y="124"/>
                </a:lnTo>
                <a:lnTo>
                  <a:pt x="353" y="112"/>
                </a:lnTo>
                <a:lnTo>
                  <a:pt x="356" y="116"/>
                </a:lnTo>
                <a:lnTo>
                  <a:pt x="360" y="116"/>
                </a:lnTo>
                <a:lnTo>
                  <a:pt x="364" y="116"/>
                </a:lnTo>
                <a:lnTo>
                  <a:pt x="364" y="120"/>
                </a:lnTo>
                <a:lnTo>
                  <a:pt x="356" y="124"/>
                </a:lnTo>
                <a:close/>
                <a:moveTo>
                  <a:pt x="360" y="131"/>
                </a:moveTo>
                <a:lnTo>
                  <a:pt x="360" y="131"/>
                </a:lnTo>
                <a:lnTo>
                  <a:pt x="360" y="127"/>
                </a:lnTo>
                <a:lnTo>
                  <a:pt x="368" y="120"/>
                </a:lnTo>
                <a:lnTo>
                  <a:pt x="368" y="124"/>
                </a:lnTo>
                <a:lnTo>
                  <a:pt x="368" y="127"/>
                </a:lnTo>
                <a:lnTo>
                  <a:pt x="371" y="127"/>
                </a:lnTo>
                <a:lnTo>
                  <a:pt x="371" y="131"/>
                </a:lnTo>
                <a:lnTo>
                  <a:pt x="360" y="131"/>
                </a:lnTo>
                <a:close/>
                <a:moveTo>
                  <a:pt x="360" y="142"/>
                </a:moveTo>
                <a:lnTo>
                  <a:pt x="360" y="139"/>
                </a:lnTo>
                <a:lnTo>
                  <a:pt x="360" y="135"/>
                </a:lnTo>
                <a:lnTo>
                  <a:pt x="371" y="135"/>
                </a:lnTo>
                <a:lnTo>
                  <a:pt x="371" y="139"/>
                </a:lnTo>
                <a:lnTo>
                  <a:pt x="371" y="142"/>
                </a:lnTo>
                <a:lnTo>
                  <a:pt x="368" y="146"/>
                </a:lnTo>
                <a:lnTo>
                  <a:pt x="360" y="142"/>
                </a:lnTo>
                <a:close/>
                <a:moveTo>
                  <a:pt x="353" y="146"/>
                </a:moveTo>
                <a:lnTo>
                  <a:pt x="356" y="146"/>
                </a:lnTo>
                <a:lnTo>
                  <a:pt x="356" y="142"/>
                </a:lnTo>
                <a:lnTo>
                  <a:pt x="368" y="150"/>
                </a:lnTo>
                <a:lnTo>
                  <a:pt x="364" y="150"/>
                </a:lnTo>
                <a:lnTo>
                  <a:pt x="364" y="154"/>
                </a:lnTo>
                <a:lnTo>
                  <a:pt x="360" y="154"/>
                </a:lnTo>
                <a:lnTo>
                  <a:pt x="356" y="154"/>
                </a:lnTo>
                <a:lnTo>
                  <a:pt x="356" y="157"/>
                </a:lnTo>
                <a:lnTo>
                  <a:pt x="353" y="146"/>
                </a:lnTo>
                <a:close/>
                <a:moveTo>
                  <a:pt x="349" y="146"/>
                </a:moveTo>
                <a:lnTo>
                  <a:pt x="349" y="146"/>
                </a:lnTo>
                <a:lnTo>
                  <a:pt x="345" y="146"/>
                </a:lnTo>
                <a:lnTo>
                  <a:pt x="341" y="157"/>
                </a:lnTo>
                <a:lnTo>
                  <a:pt x="345" y="157"/>
                </a:lnTo>
                <a:lnTo>
                  <a:pt x="349" y="157"/>
                </a:lnTo>
                <a:lnTo>
                  <a:pt x="353" y="157"/>
                </a:lnTo>
                <a:lnTo>
                  <a:pt x="349" y="146"/>
                </a:lnTo>
                <a:close/>
                <a:moveTo>
                  <a:pt x="338" y="142"/>
                </a:moveTo>
                <a:lnTo>
                  <a:pt x="341" y="142"/>
                </a:lnTo>
                <a:lnTo>
                  <a:pt x="341" y="146"/>
                </a:lnTo>
                <a:lnTo>
                  <a:pt x="338" y="154"/>
                </a:lnTo>
                <a:lnTo>
                  <a:pt x="334" y="154"/>
                </a:lnTo>
                <a:lnTo>
                  <a:pt x="334" y="150"/>
                </a:lnTo>
                <a:lnTo>
                  <a:pt x="330" y="150"/>
                </a:lnTo>
                <a:lnTo>
                  <a:pt x="330" y="146"/>
                </a:lnTo>
                <a:lnTo>
                  <a:pt x="338" y="142"/>
                </a:lnTo>
                <a:close/>
                <a:moveTo>
                  <a:pt x="338" y="139"/>
                </a:moveTo>
                <a:lnTo>
                  <a:pt x="338" y="139"/>
                </a:lnTo>
                <a:lnTo>
                  <a:pt x="338" y="135"/>
                </a:lnTo>
                <a:lnTo>
                  <a:pt x="326" y="131"/>
                </a:lnTo>
                <a:lnTo>
                  <a:pt x="326" y="135"/>
                </a:lnTo>
                <a:lnTo>
                  <a:pt x="326" y="139"/>
                </a:lnTo>
                <a:lnTo>
                  <a:pt x="326" y="142"/>
                </a:lnTo>
                <a:lnTo>
                  <a:pt x="338" y="139"/>
                </a:lnTo>
                <a:close/>
                <a:moveTo>
                  <a:pt x="341" y="127"/>
                </a:moveTo>
                <a:lnTo>
                  <a:pt x="341" y="127"/>
                </a:lnTo>
                <a:lnTo>
                  <a:pt x="338" y="127"/>
                </a:lnTo>
                <a:lnTo>
                  <a:pt x="338" y="131"/>
                </a:lnTo>
                <a:lnTo>
                  <a:pt x="326" y="127"/>
                </a:lnTo>
                <a:lnTo>
                  <a:pt x="330" y="127"/>
                </a:lnTo>
                <a:lnTo>
                  <a:pt x="330" y="124"/>
                </a:lnTo>
                <a:lnTo>
                  <a:pt x="330" y="120"/>
                </a:lnTo>
                <a:lnTo>
                  <a:pt x="334" y="120"/>
                </a:lnTo>
                <a:lnTo>
                  <a:pt x="341"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spcBef>
                <a:spcPct val="0"/>
              </a:spcBef>
            </a:pPr>
            <a:endParaRPr kumimoji="1" lang="zh-CN" altLang="en-US" sz="3200" b="0">
              <a:solidFill>
                <a:srgbClr val="000000"/>
              </a:solidFill>
              <a:latin typeface="Tahoma" panose="020B0604030504040204" pitchFamily="34" charset="0"/>
            </a:endParaRPr>
          </a:p>
        </p:txBody>
      </p:sp>
      <p:sp>
        <p:nvSpPr>
          <p:cNvPr id="8" name="Freeform 260"/>
          <p:cNvSpPr>
            <a:spLocks noEditPoints="1"/>
          </p:cNvSpPr>
          <p:nvPr/>
        </p:nvSpPr>
        <p:spPr bwMode="auto">
          <a:xfrm>
            <a:off x="2100436" y="5515971"/>
            <a:ext cx="938229" cy="415961"/>
          </a:xfrm>
          <a:custGeom>
            <a:avLst/>
            <a:gdLst>
              <a:gd name="T0" fmla="*/ 383 w 473"/>
              <a:gd name="T1" fmla="*/ 139 h 218"/>
              <a:gd name="T2" fmla="*/ 398 w 473"/>
              <a:gd name="T3" fmla="*/ 169 h 218"/>
              <a:gd name="T4" fmla="*/ 390 w 473"/>
              <a:gd name="T5" fmla="*/ 203 h 218"/>
              <a:gd name="T6" fmla="*/ 360 w 473"/>
              <a:gd name="T7" fmla="*/ 218 h 218"/>
              <a:gd name="T8" fmla="*/ 326 w 473"/>
              <a:gd name="T9" fmla="*/ 206 h 218"/>
              <a:gd name="T10" fmla="*/ 311 w 473"/>
              <a:gd name="T11" fmla="*/ 180 h 218"/>
              <a:gd name="T12" fmla="*/ 323 w 473"/>
              <a:gd name="T13" fmla="*/ 146 h 218"/>
              <a:gd name="T14" fmla="*/ 353 w 473"/>
              <a:gd name="T15" fmla="*/ 131 h 218"/>
              <a:gd name="T16" fmla="*/ 398 w 473"/>
              <a:gd name="T17" fmla="*/ 75 h 218"/>
              <a:gd name="T18" fmla="*/ 431 w 473"/>
              <a:gd name="T19" fmla="*/ 83 h 218"/>
              <a:gd name="T20" fmla="*/ 454 w 473"/>
              <a:gd name="T21" fmla="*/ 94 h 218"/>
              <a:gd name="T22" fmla="*/ 458 w 473"/>
              <a:gd name="T23" fmla="*/ 116 h 218"/>
              <a:gd name="T24" fmla="*/ 465 w 473"/>
              <a:gd name="T25" fmla="*/ 135 h 218"/>
              <a:gd name="T26" fmla="*/ 473 w 473"/>
              <a:gd name="T27" fmla="*/ 150 h 218"/>
              <a:gd name="T28" fmla="*/ 465 w 473"/>
              <a:gd name="T29" fmla="*/ 154 h 218"/>
              <a:gd name="T30" fmla="*/ 461 w 473"/>
              <a:gd name="T31" fmla="*/ 173 h 218"/>
              <a:gd name="T32" fmla="*/ 398 w 473"/>
              <a:gd name="T33" fmla="*/ 146 h 218"/>
              <a:gd name="T34" fmla="*/ 364 w 473"/>
              <a:gd name="T35" fmla="*/ 124 h 218"/>
              <a:gd name="T36" fmla="*/ 330 w 473"/>
              <a:gd name="T37" fmla="*/ 131 h 218"/>
              <a:gd name="T38" fmla="*/ 308 w 473"/>
              <a:gd name="T39" fmla="*/ 161 h 218"/>
              <a:gd name="T40" fmla="*/ 161 w 473"/>
              <a:gd name="T41" fmla="*/ 150 h 218"/>
              <a:gd name="T42" fmla="*/ 131 w 473"/>
              <a:gd name="T43" fmla="*/ 128 h 218"/>
              <a:gd name="T44" fmla="*/ 94 w 473"/>
              <a:gd name="T45" fmla="*/ 131 h 218"/>
              <a:gd name="T46" fmla="*/ 72 w 473"/>
              <a:gd name="T47" fmla="*/ 158 h 218"/>
              <a:gd name="T48" fmla="*/ 8 w 473"/>
              <a:gd name="T49" fmla="*/ 169 h 218"/>
              <a:gd name="T50" fmla="*/ 0 w 473"/>
              <a:gd name="T51" fmla="*/ 150 h 218"/>
              <a:gd name="T52" fmla="*/ 4 w 473"/>
              <a:gd name="T53" fmla="*/ 135 h 218"/>
              <a:gd name="T54" fmla="*/ 12 w 473"/>
              <a:gd name="T55" fmla="*/ 131 h 218"/>
              <a:gd name="T56" fmla="*/ 15 w 473"/>
              <a:gd name="T57" fmla="*/ 109 h 218"/>
              <a:gd name="T58" fmla="*/ 139 w 473"/>
              <a:gd name="T59" fmla="*/ 71 h 218"/>
              <a:gd name="T60" fmla="*/ 375 w 473"/>
              <a:gd name="T61" fmla="*/ 154 h 218"/>
              <a:gd name="T62" fmla="*/ 375 w 473"/>
              <a:gd name="T63" fmla="*/ 195 h 218"/>
              <a:gd name="T64" fmla="*/ 334 w 473"/>
              <a:gd name="T65" fmla="*/ 195 h 218"/>
              <a:gd name="T66" fmla="*/ 334 w 473"/>
              <a:gd name="T67" fmla="*/ 154 h 218"/>
              <a:gd name="T68" fmla="*/ 131 w 473"/>
              <a:gd name="T69" fmla="*/ 131 h 218"/>
              <a:gd name="T70" fmla="*/ 158 w 473"/>
              <a:gd name="T71" fmla="*/ 154 h 218"/>
              <a:gd name="T72" fmla="*/ 158 w 473"/>
              <a:gd name="T73" fmla="*/ 188 h 218"/>
              <a:gd name="T74" fmla="*/ 139 w 473"/>
              <a:gd name="T75" fmla="*/ 214 h 218"/>
              <a:gd name="T76" fmla="*/ 105 w 473"/>
              <a:gd name="T77" fmla="*/ 214 h 218"/>
              <a:gd name="T78" fmla="*/ 79 w 473"/>
              <a:gd name="T79" fmla="*/ 195 h 218"/>
              <a:gd name="T80" fmla="*/ 75 w 473"/>
              <a:gd name="T81" fmla="*/ 161 h 218"/>
              <a:gd name="T82" fmla="*/ 98 w 473"/>
              <a:gd name="T83" fmla="*/ 135 h 218"/>
              <a:gd name="T84" fmla="*/ 128 w 473"/>
              <a:gd name="T85" fmla="*/ 146 h 218"/>
              <a:gd name="T86" fmla="*/ 143 w 473"/>
              <a:gd name="T87" fmla="*/ 184 h 218"/>
              <a:gd name="T88" fmla="*/ 105 w 473"/>
              <a:gd name="T89" fmla="*/ 203 h 218"/>
              <a:gd name="T90" fmla="*/ 90 w 473"/>
              <a:gd name="T91" fmla="*/ 161 h 218"/>
              <a:gd name="T92" fmla="*/ 27 w 473"/>
              <a:gd name="T93" fmla="*/ 101 h 218"/>
              <a:gd name="T94" fmla="*/ 30 w 473"/>
              <a:gd name="T95" fmla="*/ 120 h 218"/>
              <a:gd name="T96" fmla="*/ 23 w 473"/>
              <a:gd name="T97" fmla="*/ 131 h 218"/>
              <a:gd name="T98" fmla="*/ 15 w 473"/>
              <a:gd name="T99" fmla="*/ 113 h 218"/>
              <a:gd name="T100" fmla="*/ 161 w 473"/>
              <a:gd name="T101" fmla="*/ 75 h 218"/>
              <a:gd name="T102" fmla="*/ 285 w 473"/>
              <a:gd name="T103" fmla="*/ 75 h 218"/>
              <a:gd name="T104" fmla="*/ 184 w 473"/>
              <a:gd name="T105" fmla="*/ 101 h 218"/>
              <a:gd name="T106" fmla="*/ 233 w 473"/>
              <a:gd name="T107" fmla="*/ 131 h 218"/>
              <a:gd name="T108" fmla="*/ 274 w 473"/>
              <a:gd name="T109" fmla="*/ 116 h 218"/>
              <a:gd name="T110" fmla="*/ 259 w 473"/>
              <a:gd name="T111" fmla="*/ 94 h 218"/>
              <a:gd name="T112" fmla="*/ 304 w 473"/>
              <a:gd name="T113" fmla="*/ 143 h 2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73" h="218">
                <a:moveTo>
                  <a:pt x="356" y="131"/>
                </a:moveTo>
                <a:lnTo>
                  <a:pt x="360" y="131"/>
                </a:lnTo>
                <a:lnTo>
                  <a:pt x="364" y="131"/>
                </a:lnTo>
                <a:lnTo>
                  <a:pt x="368" y="131"/>
                </a:lnTo>
                <a:lnTo>
                  <a:pt x="371" y="135"/>
                </a:lnTo>
                <a:lnTo>
                  <a:pt x="375" y="135"/>
                </a:lnTo>
                <a:lnTo>
                  <a:pt x="379" y="139"/>
                </a:lnTo>
                <a:lnTo>
                  <a:pt x="383" y="139"/>
                </a:lnTo>
                <a:lnTo>
                  <a:pt x="386" y="143"/>
                </a:lnTo>
                <a:lnTo>
                  <a:pt x="390" y="146"/>
                </a:lnTo>
                <a:lnTo>
                  <a:pt x="390" y="150"/>
                </a:lnTo>
                <a:lnTo>
                  <a:pt x="394" y="154"/>
                </a:lnTo>
                <a:lnTo>
                  <a:pt x="398" y="158"/>
                </a:lnTo>
                <a:lnTo>
                  <a:pt x="398" y="161"/>
                </a:lnTo>
                <a:lnTo>
                  <a:pt x="398" y="165"/>
                </a:lnTo>
                <a:lnTo>
                  <a:pt x="398" y="169"/>
                </a:lnTo>
                <a:lnTo>
                  <a:pt x="398" y="173"/>
                </a:lnTo>
                <a:lnTo>
                  <a:pt x="398" y="180"/>
                </a:lnTo>
                <a:lnTo>
                  <a:pt x="398" y="184"/>
                </a:lnTo>
                <a:lnTo>
                  <a:pt x="398" y="188"/>
                </a:lnTo>
                <a:lnTo>
                  <a:pt x="398" y="191"/>
                </a:lnTo>
                <a:lnTo>
                  <a:pt x="394" y="195"/>
                </a:lnTo>
                <a:lnTo>
                  <a:pt x="390" y="199"/>
                </a:lnTo>
                <a:lnTo>
                  <a:pt x="390" y="203"/>
                </a:lnTo>
                <a:lnTo>
                  <a:pt x="386" y="206"/>
                </a:lnTo>
                <a:lnTo>
                  <a:pt x="383" y="206"/>
                </a:lnTo>
                <a:lnTo>
                  <a:pt x="379" y="210"/>
                </a:lnTo>
                <a:lnTo>
                  <a:pt x="375" y="214"/>
                </a:lnTo>
                <a:lnTo>
                  <a:pt x="371" y="214"/>
                </a:lnTo>
                <a:lnTo>
                  <a:pt x="368" y="214"/>
                </a:lnTo>
                <a:lnTo>
                  <a:pt x="364" y="218"/>
                </a:lnTo>
                <a:lnTo>
                  <a:pt x="360" y="218"/>
                </a:lnTo>
                <a:lnTo>
                  <a:pt x="356" y="218"/>
                </a:lnTo>
                <a:lnTo>
                  <a:pt x="353" y="218"/>
                </a:lnTo>
                <a:lnTo>
                  <a:pt x="345" y="218"/>
                </a:lnTo>
                <a:lnTo>
                  <a:pt x="341" y="214"/>
                </a:lnTo>
                <a:lnTo>
                  <a:pt x="338" y="214"/>
                </a:lnTo>
                <a:lnTo>
                  <a:pt x="334" y="214"/>
                </a:lnTo>
                <a:lnTo>
                  <a:pt x="330" y="210"/>
                </a:lnTo>
                <a:lnTo>
                  <a:pt x="326" y="206"/>
                </a:lnTo>
                <a:lnTo>
                  <a:pt x="323" y="203"/>
                </a:lnTo>
                <a:lnTo>
                  <a:pt x="319" y="199"/>
                </a:lnTo>
                <a:lnTo>
                  <a:pt x="315" y="195"/>
                </a:lnTo>
                <a:lnTo>
                  <a:pt x="315" y="191"/>
                </a:lnTo>
                <a:lnTo>
                  <a:pt x="315" y="188"/>
                </a:lnTo>
                <a:lnTo>
                  <a:pt x="311" y="184"/>
                </a:lnTo>
                <a:lnTo>
                  <a:pt x="311" y="180"/>
                </a:lnTo>
                <a:lnTo>
                  <a:pt x="311" y="173"/>
                </a:lnTo>
                <a:lnTo>
                  <a:pt x="311" y="169"/>
                </a:lnTo>
                <a:lnTo>
                  <a:pt x="311" y="165"/>
                </a:lnTo>
                <a:lnTo>
                  <a:pt x="315" y="161"/>
                </a:lnTo>
                <a:lnTo>
                  <a:pt x="315" y="158"/>
                </a:lnTo>
                <a:lnTo>
                  <a:pt x="315" y="154"/>
                </a:lnTo>
                <a:lnTo>
                  <a:pt x="319" y="150"/>
                </a:lnTo>
                <a:lnTo>
                  <a:pt x="323" y="146"/>
                </a:lnTo>
                <a:lnTo>
                  <a:pt x="326" y="143"/>
                </a:lnTo>
                <a:lnTo>
                  <a:pt x="326" y="139"/>
                </a:lnTo>
                <a:lnTo>
                  <a:pt x="330" y="139"/>
                </a:lnTo>
                <a:lnTo>
                  <a:pt x="334" y="135"/>
                </a:lnTo>
                <a:lnTo>
                  <a:pt x="338" y="135"/>
                </a:lnTo>
                <a:lnTo>
                  <a:pt x="341" y="131"/>
                </a:lnTo>
                <a:lnTo>
                  <a:pt x="345" y="131"/>
                </a:lnTo>
                <a:lnTo>
                  <a:pt x="353" y="131"/>
                </a:lnTo>
                <a:lnTo>
                  <a:pt x="356" y="131"/>
                </a:lnTo>
                <a:close/>
                <a:moveTo>
                  <a:pt x="255" y="0"/>
                </a:moveTo>
                <a:lnTo>
                  <a:pt x="270" y="0"/>
                </a:lnTo>
                <a:lnTo>
                  <a:pt x="274" y="30"/>
                </a:lnTo>
                <a:lnTo>
                  <a:pt x="319" y="30"/>
                </a:lnTo>
                <a:lnTo>
                  <a:pt x="394" y="75"/>
                </a:lnTo>
                <a:lnTo>
                  <a:pt x="398" y="75"/>
                </a:lnTo>
                <a:lnTo>
                  <a:pt x="401" y="75"/>
                </a:lnTo>
                <a:lnTo>
                  <a:pt x="405" y="79"/>
                </a:lnTo>
                <a:lnTo>
                  <a:pt x="409" y="79"/>
                </a:lnTo>
                <a:lnTo>
                  <a:pt x="413" y="79"/>
                </a:lnTo>
                <a:lnTo>
                  <a:pt x="416" y="79"/>
                </a:lnTo>
                <a:lnTo>
                  <a:pt x="420" y="83"/>
                </a:lnTo>
                <a:lnTo>
                  <a:pt x="428" y="83"/>
                </a:lnTo>
                <a:lnTo>
                  <a:pt x="431" y="83"/>
                </a:lnTo>
                <a:lnTo>
                  <a:pt x="435" y="86"/>
                </a:lnTo>
                <a:lnTo>
                  <a:pt x="439" y="86"/>
                </a:lnTo>
                <a:lnTo>
                  <a:pt x="443" y="86"/>
                </a:lnTo>
                <a:lnTo>
                  <a:pt x="446" y="90"/>
                </a:lnTo>
                <a:lnTo>
                  <a:pt x="450" y="90"/>
                </a:lnTo>
                <a:lnTo>
                  <a:pt x="454" y="90"/>
                </a:lnTo>
                <a:lnTo>
                  <a:pt x="454" y="94"/>
                </a:lnTo>
                <a:lnTo>
                  <a:pt x="454" y="98"/>
                </a:lnTo>
                <a:lnTo>
                  <a:pt x="458" y="98"/>
                </a:lnTo>
                <a:lnTo>
                  <a:pt x="458" y="101"/>
                </a:lnTo>
                <a:lnTo>
                  <a:pt x="458" y="105"/>
                </a:lnTo>
                <a:lnTo>
                  <a:pt x="458" y="109"/>
                </a:lnTo>
                <a:lnTo>
                  <a:pt x="458" y="113"/>
                </a:lnTo>
                <a:lnTo>
                  <a:pt x="458" y="116"/>
                </a:lnTo>
                <a:lnTo>
                  <a:pt x="461" y="120"/>
                </a:lnTo>
                <a:lnTo>
                  <a:pt x="461" y="124"/>
                </a:lnTo>
                <a:lnTo>
                  <a:pt x="461" y="128"/>
                </a:lnTo>
                <a:lnTo>
                  <a:pt x="461" y="131"/>
                </a:lnTo>
                <a:lnTo>
                  <a:pt x="461" y="135"/>
                </a:lnTo>
                <a:lnTo>
                  <a:pt x="465" y="135"/>
                </a:lnTo>
                <a:lnTo>
                  <a:pt x="469" y="135"/>
                </a:lnTo>
                <a:lnTo>
                  <a:pt x="473" y="135"/>
                </a:lnTo>
                <a:lnTo>
                  <a:pt x="473" y="139"/>
                </a:lnTo>
                <a:lnTo>
                  <a:pt x="473" y="150"/>
                </a:lnTo>
                <a:lnTo>
                  <a:pt x="473" y="154"/>
                </a:lnTo>
                <a:lnTo>
                  <a:pt x="469" y="154"/>
                </a:lnTo>
                <a:lnTo>
                  <a:pt x="465" y="154"/>
                </a:lnTo>
                <a:lnTo>
                  <a:pt x="465" y="165"/>
                </a:lnTo>
                <a:lnTo>
                  <a:pt x="465" y="169"/>
                </a:lnTo>
                <a:lnTo>
                  <a:pt x="461" y="169"/>
                </a:lnTo>
                <a:lnTo>
                  <a:pt x="461" y="173"/>
                </a:lnTo>
                <a:lnTo>
                  <a:pt x="458" y="173"/>
                </a:lnTo>
                <a:lnTo>
                  <a:pt x="405" y="173"/>
                </a:lnTo>
                <a:lnTo>
                  <a:pt x="405" y="165"/>
                </a:lnTo>
                <a:lnTo>
                  <a:pt x="405" y="161"/>
                </a:lnTo>
                <a:lnTo>
                  <a:pt x="401" y="158"/>
                </a:lnTo>
                <a:lnTo>
                  <a:pt x="401" y="154"/>
                </a:lnTo>
                <a:lnTo>
                  <a:pt x="398" y="150"/>
                </a:lnTo>
                <a:lnTo>
                  <a:pt x="398" y="146"/>
                </a:lnTo>
                <a:lnTo>
                  <a:pt x="394" y="143"/>
                </a:lnTo>
                <a:lnTo>
                  <a:pt x="390" y="139"/>
                </a:lnTo>
                <a:lnTo>
                  <a:pt x="386" y="135"/>
                </a:lnTo>
                <a:lnTo>
                  <a:pt x="383" y="131"/>
                </a:lnTo>
                <a:lnTo>
                  <a:pt x="379" y="131"/>
                </a:lnTo>
                <a:lnTo>
                  <a:pt x="375" y="128"/>
                </a:lnTo>
                <a:lnTo>
                  <a:pt x="371" y="128"/>
                </a:lnTo>
                <a:lnTo>
                  <a:pt x="364" y="124"/>
                </a:lnTo>
                <a:lnTo>
                  <a:pt x="360" y="124"/>
                </a:lnTo>
                <a:lnTo>
                  <a:pt x="356" y="124"/>
                </a:lnTo>
                <a:lnTo>
                  <a:pt x="349" y="124"/>
                </a:lnTo>
                <a:lnTo>
                  <a:pt x="345" y="124"/>
                </a:lnTo>
                <a:lnTo>
                  <a:pt x="341" y="128"/>
                </a:lnTo>
                <a:lnTo>
                  <a:pt x="338" y="128"/>
                </a:lnTo>
                <a:lnTo>
                  <a:pt x="334" y="131"/>
                </a:lnTo>
                <a:lnTo>
                  <a:pt x="330" y="131"/>
                </a:lnTo>
                <a:lnTo>
                  <a:pt x="326" y="135"/>
                </a:lnTo>
                <a:lnTo>
                  <a:pt x="323" y="139"/>
                </a:lnTo>
                <a:lnTo>
                  <a:pt x="319" y="143"/>
                </a:lnTo>
                <a:lnTo>
                  <a:pt x="315" y="146"/>
                </a:lnTo>
                <a:lnTo>
                  <a:pt x="311" y="150"/>
                </a:lnTo>
                <a:lnTo>
                  <a:pt x="311" y="154"/>
                </a:lnTo>
                <a:lnTo>
                  <a:pt x="308" y="158"/>
                </a:lnTo>
                <a:lnTo>
                  <a:pt x="308" y="161"/>
                </a:lnTo>
                <a:lnTo>
                  <a:pt x="308" y="165"/>
                </a:lnTo>
                <a:lnTo>
                  <a:pt x="304" y="173"/>
                </a:lnTo>
                <a:lnTo>
                  <a:pt x="169" y="173"/>
                </a:lnTo>
                <a:lnTo>
                  <a:pt x="169" y="165"/>
                </a:lnTo>
                <a:lnTo>
                  <a:pt x="165" y="161"/>
                </a:lnTo>
                <a:lnTo>
                  <a:pt x="165" y="158"/>
                </a:lnTo>
                <a:lnTo>
                  <a:pt x="161" y="154"/>
                </a:lnTo>
                <a:lnTo>
                  <a:pt x="161" y="150"/>
                </a:lnTo>
                <a:lnTo>
                  <a:pt x="158" y="146"/>
                </a:lnTo>
                <a:lnTo>
                  <a:pt x="154" y="143"/>
                </a:lnTo>
                <a:lnTo>
                  <a:pt x="150" y="139"/>
                </a:lnTo>
                <a:lnTo>
                  <a:pt x="150" y="135"/>
                </a:lnTo>
                <a:lnTo>
                  <a:pt x="146" y="131"/>
                </a:lnTo>
                <a:lnTo>
                  <a:pt x="139" y="131"/>
                </a:lnTo>
                <a:lnTo>
                  <a:pt x="135" y="128"/>
                </a:lnTo>
                <a:lnTo>
                  <a:pt x="131" y="128"/>
                </a:lnTo>
                <a:lnTo>
                  <a:pt x="128" y="124"/>
                </a:lnTo>
                <a:lnTo>
                  <a:pt x="124" y="124"/>
                </a:lnTo>
                <a:lnTo>
                  <a:pt x="116" y="124"/>
                </a:lnTo>
                <a:lnTo>
                  <a:pt x="113" y="124"/>
                </a:lnTo>
                <a:lnTo>
                  <a:pt x="109" y="124"/>
                </a:lnTo>
                <a:lnTo>
                  <a:pt x="101" y="128"/>
                </a:lnTo>
                <a:lnTo>
                  <a:pt x="98" y="128"/>
                </a:lnTo>
                <a:lnTo>
                  <a:pt x="94" y="131"/>
                </a:lnTo>
                <a:lnTo>
                  <a:pt x="90" y="131"/>
                </a:lnTo>
                <a:lnTo>
                  <a:pt x="86" y="135"/>
                </a:lnTo>
                <a:lnTo>
                  <a:pt x="83" y="139"/>
                </a:lnTo>
                <a:lnTo>
                  <a:pt x="79" y="143"/>
                </a:lnTo>
                <a:lnTo>
                  <a:pt x="75" y="146"/>
                </a:lnTo>
                <a:lnTo>
                  <a:pt x="75" y="150"/>
                </a:lnTo>
                <a:lnTo>
                  <a:pt x="72" y="154"/>
                </a:lnTo>
                <a:lnTo>
                  <a:pt x="72" y="158"/>
                </a:lnTo>
                <a:lnTo>
                  <a:pt x="68" y="161"/>
                </a:lnTo>
                <a:lnTo>
                  <a:pt x="68" y="165"/>
                </a:lnTo>
                <a:lnTo>
                  <a:pt x="68" y="173"/>
                </a:lnTo>
                <a:lnTo>
                  <a:pt x="12" y="173"/>
                </a:lnTo>
                <a:lnTo>
                  <a:pt x="12" y="169"/>
                </a:lnTo>
                <a:lnTo>
                  <a:pt x="8" y="169"/>
                </a:lnTo>
                <a:lnTo>
                  <a:pt x="8" y="165"/>
                </a:lnTo>
                <a:lnTo>
                  <a:pt x="4" y="165"/>
                </a:lnTo>
                <a:lnTo>
                  <a:pt x="4" y="154"/>
                </a:lnTo>
                <a:lnTo>
                  <a:pt x="0" y="154"/>
                </a:lnTo>
                <a:lnTo>
                  <a:pt x="0" y="150"/>
                </a:lnTo>
                <a:lnTo>
                  <a:pt x="0" y="139"/>
                </a:lnTo>
                <a:lnTo>
                  <a:pt x="0" y="135"/>
                </a:lnTo>
                <a:lnTo>
                  <a:pt x="4" y="135"/>
                </a:lnTo>
                <a:lnTo>
                  <a:pt x="8" y="135"/>
                </a:lnTo>
                <a:lnTo>
                  <a:pt x="12" y="135"/>
                </a:lnTo>
                <a:lnTo>
                  <a:pt x="12" y="131"/>
                </a:lnTo>
                <a:lnTo>
                  <a:pt x="12" y="128"/>
                </a:lnTo>
                <a:lnTo>
                  <a:pt x="12" y="124"/>
                </a:lnTo>
                <a:lnTo>
                  <a:pt x="12" y="120"/>
                </a:lnTo>
                <a:lnTo>
                  <a:pt x="15" y="116"/>
                </a:lnTo>
                <a:lnTo>
                  <a:pt x="15" y="113"/>
                </a:lnTo>
                <a:lnTo>
                  <a:pt x="15" y="109"/>
                </a:lnTo>
                <a:lnTo>
                  <a:pt x="15" y="105"/>
                </a:lnTo>
                <a:lnTo>
                  <a:pt x="19" y="101"/>
                </a:lnTo>
                <a:lnTo>
                  <a:pt x="19" y="98"/>
                </a:lnTo>
                <a:lnTo>
                  <a:pt x="19" y="94"/>
                </a:lnTo>
                <a:lnTo>
                  <a:pt x="23" y="94"/>
                </a:lnTo>
                <a:lnTo>
                  <a:pt x="139" y="71"/>
                </a:lnTo>
                <a:lnTo>
                  <a:pt x="221" y="30"/>
                </a:lnTo>
                <a:lnTo>
                  <a:pt x="251" y="30"/>
                </a:lnTo>
                <a:lnTo>
                  <a:pt x="255" y="0"/>
                </a:lnTo>
                <a:close/>
                <a:moveTo>
                  <a:pt x="356" y="146"/>
                </a:moveTo>
                <a:lnTo>
                  <a:pt x="360" y="146"/>
                </a:lnTo>
                <a:lnTo>
                  <a:pt x="368" y="146"/>
                </a:lnTo>
                <a:lnTo>
                  <a:pt x="371" y="150"/>
                </a:lnTo>
                <a:lnTo>
                  <a:pt x="375" y="154"/>
                </a:lnTo>
                <a:lnTo>
                  <a:pt x="379" y="158"/>
                </a:lnTo>
                <a:lnTo>
                  <a:pt x="383" y="161"/>
                </a:lnTo>
                <a:lnTo>
                  <a:pt x="383" y="169"/>
                </a:lnTo>
                <a:lnTo>
                  <a:pt x="386" y="173"/>
                </a:lnTo>
                <a:lnTo>
                  <a:pt x="383" y="180"/>
                </a:lnTo>
                <a:lnTo>
                  <a:pt x="383" y="184"/>
                </a:lnTo>
                <a:lnTo>
                  <a:pt x="379" y="191"/>
                </a:lnTo>
                <a:lnTo>
                  <a:pt x="375" y="195"/>
                </a:lnTo>
                <a:lnTo>
                  <a:pt x="371" y="199"/>
                </a:lnTo>
                <a:lnTo>
                  <a:pt x="368" y="203"/>
                </a:lnTo>
                <a:lnTo>
                  <a:pt x="360" y="203"/>
                </a:lnTo>
                <a:lnTo>
                  <a:pt x="356" y="203"/>
                </a:lnTo>
                <a:lnTo>
                  <a:pt x="349" y="203"/>
                </a:lnTo>
                <a:lnTo>
                  <a:pt x="345" y="203"/>
                </a:lnTo>
                <a:lnTo>
                  <a:pt x="338" y="199"/>
                </a:lnTo>
                <a:lnTo>
                  <a:pt x="334" y="195"/>
                </a:lnTo>
                <a:lnTo>
                  <a:pt x="330" y="191"/>
                </a:lnTo>
                <a:lnTo>
                  <a:pt x="330" y="184"/>
                </a:lnTo>
                <a:lnTo>
                  <a:pt x="326" y="180"/>
                </a:lnTo>
                <a:lnTo>
                  <a:pt x="326" y="173"/>
                </a:lnTo>
                <a:lnTo>
                  <a:pt x="326" y="169"/>
                </a:lnTo>
                <a:lnTo>
                  <a:pt x="330" y="161"/>
                </a:lnTo>
                <a:lnTo>
                  <a:pt x="330" y="158"/>
                </a:lnTo>
                <a:lnTo>
                  <a:pt x="334" y="154"/>
                </a:lnTo>
                <a:lnTo>
                  <a:pt x="338" y="150"/>
                </a:lnTo>
                <a:lnTo>
                  <a:pt x="345" y="146"/>
                </a:lnTo>
                <a:lnTo>
                  <a:pt x="349" y="146"/>
                </a:lnTo>
                <a:lnTo>
                  <a:pt x="356" y="146"/>
                </a:lnTo>
                <a:close/>
                <a:moveTo>
                  <a:pt x="116" y="131"/>
                </a:moveTo>
                <a:lnTo>
                  <a:pt x="120" y="131"/>
                </a:lnTo>
                <a:lnTo>
                  <a:pt x="128" y="131"/>
                </a:lnTo>
                <a:lnTo>
                  <a:pt x="131" y="131"/>
                </a:lnTo>
                <a:lnTo>
                  <a:pt x="135" y="135"/>
                </a:lnTo>
                <a:lnTo>
                  <a:pt x="139" y="135"/>
                </a:lnTo>
                <a:lnTo>
                  <a:pt x="143" y="139"/>
                </a:lnTo>
                <a:lnTo>
                  <a:pt x="146" y="139"/>
                </a:lnTo>
                <a:lnTo>
                  <a:pt x="146" y="143"/>
                </a:lnTo>
                <a:lnTo>
                  <a:pt x="150" y="146"/>
                </a:lnTo>
                <a:lnTo>
                  <a:pt x="154" y="150"/>
                </a:lnTo>
                <a:lnTo>
                  <a:pt x="158" y="154"/>
                </a:lnTo>
                <a:lnTo>
                  <a:pt x="158" y="158"/>
                </a:lnTo>
                <a:lnTo>
                  <a:pt x="158" y="161"/>
                </a:lnTo>
                <a:lnTo>
                  <a:pt x="161" y="165"/>
                </a:lnTo>
                <a:lnTo>
                  <a:pt x="161" y="169"/>
                </a:lnTo>
                <a:lnTo>
                  <a:pt x="161" y="173"/>
                </a:lnTo>
                <a:lnTo>
                  <a:pt x="161" y="180"/>
                </a:lnTo>
                <a:lnTo>
                  <a:pt x="161" y="184"/>
                </a:lnTo>
                <a:lnTo>
                  <a:pt x="158" y="188"/>
                </a:lnTo>
                <a:lnTo>
                  <a:pt x="158" y="191"/>
                </a:lnTo>
                <a:lnTo>
                  <a:pt x="158" y="195"/>
                </a:lnTo>
                <a:lnTo>
                  <a:pt x="154" y="199"/>
                </a:lnTo>
                <a:lnTo>
                  <a:pt x="150" y="203"/>
                </a:lnTo>
                <a:lnTo>
                  <a:pt x="146" y="206"/>
                </a:lnTo>
                <a:lnTo>
                  <a:pt x="143" y="210"/>
                </a:lnTo>
                <a:lnTo>
                  <a:pt x="139" y="214"/>
                </a:lnTo>
                <a:lnTo>
                  <a:pt x="135" y="214"/>
                </a:lnTo>
                <a:lnTo>
                  <a:pt x="131" y="214"/>
                </a:lnTo>
                <a:lnTo>
                  <a:pt x="128" y="218"/>
                </a:lnTo>
                <a:lnTo>
                  <a:pt x="120" y="218"/>
                </a:lnTo>
                <a:lnTo>
                  <a:pt x="116" y="218"/>
                </a:lnTo>
                <a:lnTo>
                  <a:pt x="113" y="218"/>
                </a:lnTo>
                <a:lnTo>
                  <a:pt x="109" y="218"/>
                </a:lnTo>
                <a:lnTo>
                  <a:pt x="105" y="214"/>
                </a:lnTo>
                <a:lnTo>
                  <a:pt x="101" y="214"/>
                </a:lnTo>
                <a:lnTo>
                  <a:pt x="98" y="214"/>
                </a:lnTo>
                <a:lnTo>
                  <a:pt x="94" y="210"/>
                </a:lnTo>
                <a:lnTo>
                  <a:pt x="90" y="206"/>
                </a:lnTo>
                <a:lnTo>
                  <a:pt x="86" y="206"/>
                </a:lnTo>
                <a:lnTo>
                  <a:pt x="83" y="203"/>
                </a:lnTo>
                <a:lnTo>
                  <a:pt x="83" y="199"/>
                </a:lnTo>
                <a:lnTo>
                  <a:pt x="79" y="195"/>
                </a:lnTo>
                <a:lnTo>
                  <a:pt x="75" y="191"/>
                </a:lnTo>
                <a:lnTo>
                  <a:pt x="75" y="188"/>
                </a:lnTo>
                <a:lnTo>
                  <a:pt x="75" y="184"/>
                </a:lnTo>
                <a:lnTo>
                  <a:pt x="75" y="180"/>
                </a:lnTo>
                <a:lnTo>
                  <a:pt x="75" y="173"/>
                </a:lnTo>
                <a:lnTo>
                  <a:pt x="75" y="169"/>
                </a:lnTo>
                <a:lnTo>
                  <a:pt x="75" y="165"/>
                </a:lnTo>
                <a:lnTo>
                  <a:pt x="75" y="161"/>
                </a:lnTo>
                <a:lnTo>
                  <a:pt x="75" y="158"/>
                </a:lnTo>
                <a:lnTo>
                  <a:pt x="79" y="154"/>
                </a:lnTo>
                <a:lnTo>
                  <a:pt x="83" y="150"/>
                </a:lnTo>
                <a:lnTo>
                  <a:pt x="83" y="146"/>
                </a:lnTo>
                <a:lnTo>
                  <a:pt x="86" y="143"/>
                </a:lnTo>
                <a:lnTo>
                  <a:pt x="90" y="139"/>
                </a:lnTo>
                <a:lnTo>
                  <a:pt x="94" y="139"/>
                </a:lnTo>
                <a:lnTo>
                  <a:pt x="98" y="135"/>
                </a:lnTo>
                <a:lnTo>
                  <a:pt x="101" y="135"/>
                </a:lnTo>
                <a:lnTo>
                  <a:pt x="105" y="131"/>
                </a:lnTo>
                <a:lnTo>
                  <a:pt x="109" y="131"/>
                </a:lnTo>
                <a:lnTo>
                  <a:pt x="113" y="131"/>
                </a:lnTo>
                <a:lnTo>
                  <a:pt x="116" y="131"/>
                </a:lnTo>
                <a:close/>
                <a:moveTo>
                  <a:pt x="116" y="146"/>
                </a:moveTo>
                <a:lnTo>
                  <a:pt x="124" y="146"/>
                </a:lnTo>
                <a:lnTo>
                  <a:pt x="128" y="146"/>
                </a:lnTo>
                <a:lnTo>
                  <a:pt x="135" y="150"/>
                </a:lnTo>
                <a:lnTo>
                  <a:pt x="139" y="154"/>
                </a:lnTo>
                <a:lnTo>
                  <a:pt x="143" y="158"/>
                </a:lnTo>
                <a:lnTo>
                  <a:pt x="143" y="161"/>
                </a:lnTo>
                <a:lnTo>
                  <a:pt x="146" y="169"/>
                </a:lnTo>
                <a:lnTo>
                  <a:pt x="146" y="173"/>
                </a:lnTo>
                <a:lnTo>
                  <a:pt x="146" y="180"/>
                </a:lnTo>
                <a:lnTo>
                  <a:pt x="143" y="184"/>
                </a:lnTo>
                <a:lnTo>
                  <a:pt x="143" y="191"/>
                </a:lnTo>
                <a:lnTo>
                  <a:pt x="139" y="195"/>
                </a:lnTo>
                <a:lnTo>
                  <a:pt x="135" y="199"/>
                </a:lnTo>
                <a:lnTo>
                  <a:pt x="128" y="203"/>
                </a:lnTo>
                <a:lnTo>
                  <a:pt x="124" y="203"/>
                </a:lnTo>
                <a:lnTo>
                  <a:pt x="116" y="203"/>
                </a:lnTo>
                <a:lnTo>
                  <a:pt x="113" y="203"/>
                </a:lnTo>
                <a:lnTo>
                  <a:pt x="105" y="203"/>
                </a:lnTo>
                <a:lnTo>
                  <a:pt x="101" y="199"/>
                </a:lnTo>
                <a:lnTo>
                  <a:pt x="98" y="195"/>
                </a:lnTo>
                <a:lnTo>
                  <a:pt x="94" y="191"/>
                </a:lnTo>
                <a:lnTo>
                  <a:pt x="90" y="184"/>
                </a:lnTo>
                <a:lnTo>
                  <a:pt x="90" y="180"/>
                </a:lnTo>
                <a:lnTo>
                  <a:pt x="86" y="173"/>
                </a:lnTo>
                <a:lnTo>
                  <a:pt x="90" y="169"/>
                </a:lnTo>
                <a:lnTo>
                  <a:pt x="90" y="161"/>
                </a:lnTo>
                <a:lnTo>
                  <a:pt x="94" y="158"/>
                </a:lnTo>
                <a:lnTo>
                  <a:pt x="98" y="154"/>
                </a:lnTo>
                <a:lnTo>
                  <a:pt x="101" y="150"/>
                </a:lnTo>
                <a:lnTo>
                  <a:pt x="105" y="146"/>
                </a:lnTo>
                <a:lnTo>
                  <a:pt x="113" y="146"/>
                </a:lnTo>
                <a:lnTo>
                  <a:pt x="116" y="146"/>
                </a:lnTo>
                <a:close/>
                <a:moveTo>
                  <a:pt x="23" y="101"/>
                </a:moveTo>
                <a:lnTo>
                  <a:pt x="27" y="101"/>
                </a:lnTo>
                <a:lnTo>
                  <a:pt x="30" y="105"/>
                </a:lnTo>
                <a:lnTo>
                  <a:pt x="30" y="109"/>
                </a:lnTo>
                <a:lnTo>
                  <a:pt x="30" y="113"/>
                </a:lnTo>
                <a:lnTo>
                  <a:pt x="30" y="116"/>
                </a:lnTo>
                <a:lnTo>
                  <a:pt x="30" y="120"/>
                </a:lnTo>
                <a:lnTo>
                  <a:pt x="30" y="124"/>
                </a:lnTo>
                <a:lnTo>
                  <a:pt x="30" y="128"/>
                </a:lnTo>
                <a:lnTo>
                  <a:pt x="27" y="128"/>
                </a:lnTo>
                <a:lnTo>
                  <a:pt x="27" y="131"/>
                </a:lnTo>
                <a:lnTo>
                  <a:pt x="23" y="131"/>
                </a:lnTo>
                <a:lnTo>
                  <a:pt x="19" y="128"/>
                </a:lnTo>
                <a:lnTo>
                  <a:pt x="19" y="124"/>
                </a:lnTo>
                <a:lnTo>
                  <a:pt x="19" y="120"/>
                </a:lnTo>
                <a:lnTo>
                  <a:pt x="15" y="120"/>
                </a:lnTo>
                <a:lnTo>
                  <a:pt x="15" y="116"/>
                </a:lnTo>
                <a:lnTo>
                  <a:pt x="15" y="113"/>
                </a:lnTo>
                <a:lnTo>
                  <a:pt x="19" y="109"/>
                </a:lnTo>
                <a:lnTo>
                  <a:pt x="19" y="105"/>
                </a:lnTo>
                <a:lnTo>
                  <a:pt x="19" y="101"/>
                </a:lnTo>
                <a:lnTo>
                  <a:pt x="23" y="101"/>
                </a:lnTo>
                <a:close/>
                <a:moveTo>
                  <a:pt x="161" y="75"/>
                </a:moveTo>
                <a:lnTo>
                  <a:pt x="225" y="38"/>
                </a:lnTo>
                <a:lnTo>
                  <a:pt x="278" y="38"/>
                </a:lnTo>
                <a:lnTo>
                  <a:pt x="278" y="75"/>
                </a:lnTo>
                <a:lnTo>
                  <a:pt x="161" y="75"/>
                </a:lnTo>
                <a:close/>
                <a:moveTo>
                  <a:pt x="379" y="75"/>
                </a:moveTo>
                <a:lnTo>
                  <a:pt x="319" y="38"/>
                </a:lnTo>
                <a:lnTo>
                  <a:pt x="285" y="38"/>
                </a:lnTo>
                <a:lnTo>
                  <a:pt x="285" y="75"/>
                </a:lnTo>
                <a:lnTo>
                  <a:pt x="379" y="75"/>
                </a:lnTo>
                <a:close/>
                <a:moveTo>
                  <a:pt x="173" y="139"/>
                </a:moveTo>
                <a:lnTo>
                  <a:pt x="173" y="101"/>
                </a:lnTo>
                <a:lnTo>
                  <a:pt x="161" y="101"/>
                </a:lnTo>
                <a:lnTo>
                  <a:pt x="161" y="94"/>
                </a:lnTo>
                <a:lnTo>
                  <a:pt x="199" y="94"/>
                </a:lnTo>
                <a:lnTo>
                  <a:pt x="199" y="101"/>
                </a:lnTo>
                <a:lnTo>
                  <a:pt x="184" y="101"/>
                </a:lnTo>
                <a:lnTo>
                  <a:pt x="184" y="143"/>
                </a:lnTo>
                <a:lnTo>
                  <a:pt x="173" y="139"/>
                </a:lnTo>
                <a:close/>
                <a:moveTo>
                  <a:pt x="203" y="139"/>
                </a:moveTo>
                <a:lnTo>
                  <a:pt x="218" y="94"/>
                </a:lnTo>
                <a:lnTo>
                  <a:pt x="229" y="94"/>
                </a:lnTo>
                <a:lnTo>
                  <a:pt x="248" y="143"/>
                </a:lnTo>
                <a:lnTo>
                  <a:pt x="236" y="143"/>
                </a:lnTo>
                <a:lnTo>
                  <a:pt x="233" y="131"/>
                </a:lnTo>
                <a:lnTo>
                  <a:pt x="214" y="131"/>
                </a:lnTo>
                <a:lnTo>
                  <a:pt x="210" y="143"/>
                </a:lnTo>
                <a:lnTo>
                  <a:pt x="203" y="139"/>
                </a:lnTo>
                <a:close/>
                <a:moveTo>
                  <a:pt x="218" y="124"/>
                </a:moveTo>
                <a:lnTo>
                  <a:pt x="229" y="124"/>
                </a:lnTo>
                <a:lnTo>
                  <a:pt x="225" y="105"/>
                </a:lnTo>
                <a:lnTo>
                  <a:pt x="218" y="124"/>
                </a:lnTo>
                <a:close/>
                <a:moveTo>
                  <a:pt x="274" y="116"/>
                </a:moveTo>
                <a:lnTo>
                  <a:pt x="289" y="143"/>
                </a:lnTo>
                <a:lnTo>
                  <a:pt x="278" y="143"/>
                </a:lnTo>
                <a:lnTo>
                  <a:pt x="270" y="128"/>
                </a:lnTo>
                <a:lnTo>
                  <a:pt x="259" y="143"/>
                </a:lnTo>
                <a:lnTo>
                  <a:pt x="248" y="143"/>
                </a:lnTo>
                <a:lnTo>
                  <a:pt x="263" y="116"/>
                </a:lnTo>
                <a:lnTo>
                  <a:pt x="248" y="94"/>
                </a:lnTo>
                <a:lnTo>
                  <a:pt x="259" y="94"/>
                </a:lnTo>
                <a:lnTo>
                  <a:pt x="270" y="109"/>
                </a:lnTo>
                <a:lnTo>
                  <a:pt x="278" y="94"/>
                </a:lnTo>
                <a:lnTo>
                  <a:pt x="289" y="94"/>
                </a:lnTo>
                <a:lnTo>
                  <a:pt x="274" y="116"/>
                </a:lnTo>
                <a:close/>
                <a:moveTo>
                  <a:pt x="293" y="139"/>
                </a:moveTo>
                <a:lnTo>
                  <a:pt x="293" y="94"/>
                </a:lnTo>
                <a:lnTo>
                  <a:pt x="304" y="94"/>
                </a:lnTo>
                <a:lnTo>
                  <a:pt x="304" y="143"/>
                </a:lnTo>
                <a:lnTo>
                  <a:pt x="293" y="1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eaLnBrk="0" hangingPunct="0">
              <a:spcBef>
                <a:spcPct val="0"/>
              </a:spcBef>
            </a:pPr>
            <a:endParaRPr kumimoji="1" lang="zh-CN" altLang="en-US" sz="3200" b="0">
              <a:solidFill>
                <a:srgbClr val="000000"/>
              </a:solidFill>
              <a:latin typeface="Tahoma" panose="020B0604030504040204" pitchFamily="34" charset="0"/>
            </a:endParaRPr>
          </a:p>
        </p:txBody>
      </p:sp>
      <p:sp>
        <p:nvSpPr>
          <p:cNvPr id="9" name="Freeform 261"/>
          <p:cNvSpPr>
            <a:spLocks/>
          </p:cNvSpPr>
          <p:nvPr/>
        </p:nvSpPr>
        <p:spPr bwMode="auto">
          <a:xfrm>
            <a:off x="755576" y="4163144"/>
            <a:ext cx="2453676" cy="2362200"/>
          </a:xfrm>
          <a:custGeom>
            <a:avLst/>
            <a:gdLst>
              <a:gd name="T0" fmla="*/ 0 w 1237"/>
              <a:gd name="T1" fmla="*/ 619 h 1238"/>
              <a:gd name="T2" fmla="*/ 7 w 1237"/>
              <a:gd name="T3" fmla="*/ 525 h 1238"/>
              <a:gd name="T4" fmla="*/ 26 w 1237"/>
              <a:gd name="T5" fmla="*/ 435 h 1238"/>
              <a:gd name="T6" fmla="*/ 60 w 1237"/>
              <a:gd name="T7" fmla="*/ 349 h 1238"/>
              <a:gd name="T8" fmla="*/ 105 w 1237"/>
              <a:gd name="T9" fmla="*/ 270 h 1238"/>
              <a:gd name="T10" fmla="*/ 165 w 1237"/>
              <a:gd name="T11" fmla="*/ 195 h 1238"/>
              <a:gd name="T12" fmla="*/ 232 w 1237"/>
              <a:gd name="T13" fmla="*/ 132 h 1238"/>
              <a:gd name="T14" fmla="*/ 307 w 1237"/>
              <a:gd name="T15" fmla="*/ 83 h 1238"/>
              <a:gd name="T16" fmla="*/ 393 w 1237"/>
              <a:gd name="T17" fmla="*/ 42 h 1238"/>
              <a:gd name="T18" fmla="*/ 480 w 1237"/>
              <a:gd name="T19" fmla="*/ 15 h 1238"/>
              <a:gd name="T20" fmla="*/ 573 w 1237"/>
              <a:gd name="T21" fmla="*/ 0 h 1238"/>
              <a:gd name="T22" fmla="*/ 663 w 1237"/>
              <a:gd name="T23" fmla="*/ 0 h 1238"/>
              <a:gd name="T24" fmla="*/ 757 w 1237"/>
              <a:gd name="T25" fmla="*/ 15 h 1238"/>
              <a:gd name="T26" fmla="*/ 843 w 1237"/>
              <a:gd name="T27" fmla="*/ 42 h 1238"/>
              <a:gd name="T28" fmla="*/ 929 w 1237"/>
              <a:gd name="T29" fmla="*/ 83 h 1238"/>
              <a:gd name="T30" fmla="*/ 1004 w 1237"/>
              <a:gd name="T31" fmla="*/ 132 h 1238"/>
              <a:gd name="T32" fmla="*/ 1072 w 1237"/>
              <a:gd name="T33" fmla="*/ 195 h 1238"/>
              <a:gd name="T34" fmla="*/ 1132 w 1237"/>
              <a:gd name="T35" fmla="*/ 270 h 1238"/>
              <a:gd name="T36" fmla="*/ 1177 w 1237"/>
              <a:gd name="T37" fmla="*/ 349 h 1238"/>
              <a:gd name="T38" fmla="*/ 1211 w 1237"/>
              <a:gd name="T39" fmla="*/ 435 h 1238"/>
              <a:gd name="T40" fmla="*/ 1233 w 1237"/>
              <a:gd name="T41" fmla="*/ 525 h 1238"/>
              <a:gd name="T42" fmla="*/ 1237 w 1237"/>
              <a:gd name="T43" fmla="*/ 619 h 1238"/>
              <a:gd name="T44" fmla="*/ 1233 w 1237"/>
              <a:gd name="T45" fmla="*/ 709 h 1238"/>
              <a:gd name="T46" fmla="*/ 1211 w 1237"/>
              <a:gd name="T47" fmla="*/ 799 h 1238"/>
              <a:gd name="T48" fmla="*/ 1177 w 1237"/>
              <a:gd name="T49" fmla="*/ 885 h 1238"/>
              <a:gd name="T50" fmla="*/ 1132 w 1237"/>
              <a:gd name="T51" fmla="*/ 968 h 1238"/>
              <a:gd name="T52" fmla="*/ 1072 w 1237"/>
              <a:gd name="T53" fmla="*/ 1039 h 1238"/>
              <a:gd name="T54" fmla="*/ 1004 w 1237"/>
              <a:gd name="T55" fmla="*/ 1103 h 1238"/>
              <a:gd name="T56" fmla="*/ 929 w 1237"/>
              <a:gd name="T57" fmla="*/ 1155 h 1238"/>
              <a:gd name="T58" fmla="*/ 843 w 1237"/>
              <a:gd name="T59" fmla="*/ 1197 h 1238"/>
              <a:gd name="T60" fmla="*/ 757 w 1237"/>
              <a:gd name="T61" fmla="*/ 1223 h 1238"/>
              <a:gd name="T62" fmla="*/ 663 w 1237"/>
              <a:gd name="T63" fmla="*/ 1238 h 1238"/>
              <a:gd name="T64" fmla="*/ 573 w 1237"/>
              <a:gd name="T65" fmla="*/ 1238 h 1238"/>
              <a:gd name="T66" fmla="*/ 480 w 1237"/>
              <a:gd name="T67" fmla="*/ 1223 h 1238"/>
              <a:gd name="T68" fmla="*/ 393 w 1237"/>
              <a:gd name="T69" fmla="*/ 1197 h 1238"/>
              <a:gd name="T70" fmla="*/ 307 w 1237"/>
              <a:gd name="T71" fmla="*/ 1155 h 1238"/>
              <a:gd name="T72" fmla="*/ 232 w 1237"/>
              <a:gd name="T73" fmla="*/ 1103 h 1238"/>
              <a:gd name="T74" fmla="*/ 165 w 1237"/>
              <a:gd name="T75" fmla="*/ 1039 h 1238"/>
              <a:gd name="T76" fmla="*/ 105 w 1237"/>
              <a:gd name="T77" fmla="*/ 968 h 1238"/>
              <a:gd name="T78" fmla="*/ 60 w 1237"/>
              <a:gd name="T79" fmla="*/ 885 h 1238"/>
              <a:gd name="T80" fmla="*/ 26 w 1237"/>
              <a:gd name="T81" fmla="*/ 799 h 1238"/>
              <a:gd name="T82" fmla="*/ 7 w 1237"/>
              <a:gd name="T83" fmla="*/ 709 h 1238"/>
              <a:gd name="T84" fmla="*/ 0 w 1237"/>
              <a:gd name="T85" fmla="*/ 619 h 123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37" h="1238">
                <a:moveTo>
                  <a:pt x="0" y="619"/>
                </a:moveTo>
                <a:lnTo>
                  <a:pt x="7" y="525"/>
                </a:lnTo>
                <a:lnTo>
                  <a:pt x="26" y="435"/>
                </a:lnTo>
                <a:lnTo>
                  <a:pt x="60" y="349"/>
                </a:lnTo>
                <a:lnTo>
                  <a:pt x="105" y="270"/>
                </a:lnTo>
                <a:lnTo>
                  <a:pt x="165" y="195"/>
                </a:lnTo>
                <a:lnTo>
                  <a:pt x="232" y="132"/>
                </a:lnTo>
                <a:lnTo>
                  <a:pt x="307" y="83"/>
                </a:lnTo>
                <a:lnTo>
                  <a:pt x="393" y="42"/>
                </a:lnTo>
                <a:lnTo>
                  <a:pt x="480" y="15"/>
                </a:lnTo>
                <a:lnTo>
                  <a:pt x="573" y="0"/>
                </a:lnTo>
                <a:lnTo>
                  <a:pt x="663" y="0"/>
                </a:lnTo>
                <a:lnTo>
                  <a:pt x="757" y="15"/>
                </a:lnTo>
                <a:lnTo>
                  <a:pt x="843" y="42"/>
                </a:lnTo>
                <a:lnTo>
                  <a:pt x="929" y="83"/>
                </a:lnTo>
                <a:lnTo>
                  <a:pt x="1004" y="132"/>
                </a:lnTo>
                <a:lnTo>
                  <a:pt x="1072" y="195"/>
                </a:lnTo>
                <a:lnTo>
                  <a:pt x="1132" y="270"/>
                </a:lnTo>
                <a:lnTo>
                  <a:pt x="1177" y="349"/>
                </a:lnTo>
                <a:lnTo>
                  <a:pt x="1211" y="435"/>
                </a:lnTo>
                <a:lnTo>
                  <a:pt x="1233" y="525"/>
                </a:lnTo>
                <a:lnTo>
                  <a:pt x="1237" y="619"/>
                </a:lnTo>
                <a:lnTo>
                  <a:pt x="1233" y="709"/>
                </a:lnTo>
                <a:lnTo>
                  <a:pt x="1211" y="799"/>
                </a:lnTo>
                <a:lnTo>
                  <a:pt x="1177" y="885"/>
                </a:lnTo>
                <a:lnTo>
                  <a:pt x="1132" y="968"/>
                </a:lnTo>
                <a:lnTo>
                  <a:pt x="1072" y="1039"/>
                </a:lnTo>
                <a:lnTo>
                  <a:pt x="1004" y="1103"/>
                </a:lnTo>
                <a:lnTo>
                  <a:pt x="929" y="1155"/>
                </a:lnTo>
                <a:lnTo>
                  <a:pt x="843" y="1197"/>
                </a:lnTo>
                <a:lnTo>
                  <a:pt x="757" y="1223"/>
                </a:lnTo>
                <a:lnTo>
                  <a:pt x="663" y="1238"/>
                </a:lnTo>
                <a:lnTo>
                  <a:pt x="573" y="1238"/>
                </a:lnTo>
                <a:lnTo>
                  <a:pt x="480" y="1223"/>
                </a:lnTo>
                <a:lnTo>
                  <a:pt x="393" y="1197"/>
                </a:lnTo>
                <a:lnTo>
                  <a:pt x="307" y="1155"/>
                </a:lnTo>
                <a:lnTo>
                  <a:pt x="232" y="1103"/>
                </a:lnTo>
                <a:lnTo>
                  <a:pt x="165" y="1039"/>
                </a:lnTo>
                <a:lnTo>
                  <a:pt x="105" y="968"/>
                </a:lnTo>
                <a:lnTo>
                  <a:pt x="60" y="885"/>
                </a:lnTo>
                <a:lnTo>
                  <a:pt x="26" y="799"/>
                </a:lnTo>
                <a:lnTo>
                  <a:pt x="7" y="709"/>
                </a:lnTo>
                <a:lnTo>
                  <a:pt x="0" y="61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eaLnBrk="0" hangingPunct="0">
              <a:spcBef>
                <a:spcPct val="0"/>
              </a:spcBef>
            </a:pPr>
            <a:endParaRPr kumimoji="1" lang="zh-CN" altLang="en-US" sz="3200" b="0">
              <a:solidFill>
                <a:srgbClr val="000000"/>
              </a:solidFill>
              <a:latin typeface="Tahoma" panose="020B0604030504040204" pitchFamily="34" charset="0"/>
            </a:endParaRPr>
          </a:p>
        </p:txBody>
      </p:sp>
      <p:sp>
        <p:nvSpPr>
          <p:cNvPr id="13" name="Freeform 261"/>
          <p:cNvSpPr>
            <a:spLocks/>
          </p:cNvSpPr>
          <p:nvPr/>
        </p:nvSpPr>
        <p:spPr bwMode="auto">
          <a:xfrm>
            <a:off x="755576" y="1618324"/>
            <a:ext cx="2453676" cy="2362200"/>
          </a:xfrm>
          <a:custGeom>
            <a:avLst/>
            <a:gdLst>
              <a:gd name="T0" fmla="*/ 0 w 1237"/>
              <a:gd name="T1" fmla="*/ 619 h 1238"/>
              <a:gd name="T2" fmla="*/ 7 w 1237"/>
              <a:gd name="T3" fmla="*/ 525 h 1238"/>
              <a:gd name="T4" fmla="*/ 26 w 1237"/>
              <a:gd name="T5" fmla="*/ 435 h 1238"/>
              <a:gd name="T6" fmla="*/ 60 w 1237"/>
              <a:gd name="T7" fmla="*/ 349 h 1238"/>
              <a:gd name="T8" fmla="*/ 105 w 1237"/>
              <a:gd name="T9" fmla="*/ 270 h 1238"/>
              <a:gd name="T10" fmla="*/ 165 w 1237"/>
              <a:gd name="T11" fmla="*/ 195 h 1238"/>
              <a:gd name="T12" fmla="*/ 232 w 1237"/>
              <a:gd name="T13" fmla="*/ 132 h 1238"/>
              <a:gd name="T14" fmla="*/ 307 w 1237"/>
              <a:gd name="T15" fmla="*/ 83 h 1238"/>
              <a:gd name="T16" fmla="*/ 393 w 1237"/>
              <a:gd name="T17" fmla="*/ 42 h 1238"/>
              <a:gd name="T18" fmla="*/ 480 w 1237"/>
              <a:gd name="T19" fmla="*/ 15 h 1238"/>
              <a:gd name="T20" fmla="*/ 573 w 1237"/>
              <a:gd name="T21" fmla="*/ 0 h 1238"/>
              <a:gd name="T22" fmla="*/ 663 w 1237"/>
              <a:gd name="T23" fmla="*/ 0 h 1238"/>
              <a:gd name="T24" fmla="*/ 757 w 1237"/>
              <a:gd name="T25" fmla="*/ 15 h 1238"/>
              <a:gd name="T26" fmla="*/ 843 w 1237"/>
              <a:gd name="T27" fmla="*/ 42 h 1238"/>
              <a:gd name="T28" fmla="*/ 929 w 1237"/>
              <a:gd name="T29" fmla="*/ 83 h 1238"/>
              <a:gd name="T30" fmla="*/ 1004 w 1237"/>
              <a:gd name="T31" fmla="*/ 132 h 1238"/>
              <a:gd name="T32" fmla="*/ 1072 w 1237"/>
              <a:gd name="T33" fmla="*/ 195 h 1238"/>
              <a:gd name="T34" fmla="*/ 1132 w 1237"/>
              <a:gd name="T35" fmla="*/ 270 h 1238"/>
              <a:gd name="T36" fmla="*/ 1177 w 1237"/>
              <a:gd name="T37" fmla="*/ 349 h 1238"/>
              <a:gd name="T38" fmla="*/ 1211 w 1237"/>
              <a:gd name="T39" fmla="*/ 435 h 1238"/>
              <a:gd name="T40" fmla="*/ 1233 w 1237"/>
              <a:gd name="T41" fmla="*/ 525 h 1238"/>
              <a:gd name="T42" fmla="*/ 1237 w 1237"/>
              <a:gd name="T43" fmla="*/ 619 h 1238"/>
              <a:gd name="T44" fmla="*/ 1233 w 1237"/>
              <a:gd name="T45" fmla="*/ 709 h 1238"/>
              <a:gd name="T46" fmla="*/ 1211 w 1237"/>
              <a:gd name="T47" fmla="*/ 799 h 1238"/>
              <a:gd name="T48" fmla="*/ 1177 w 1237"/>
              <a:gd name="T49" fmla="*/ 885 h 1238"/>
              <a:gd name="T50" fmla="*/ 1132 w 1237"/>
              <a:gd name="T51" fmla="*/ 968 h 1238"/>
              <a:gd name="T52" fmla="*/ 1072 w 1237"/>
              <a:gd name="T53" fmla="*/ 1039 h 1238"/>
              <a:gd name="T54" fmla="*/ 1004 w 1237"/>
              <a:gd name="T55" fmla="*/ 1103 h 1238"/>
              <a:gd name="T56" fmla="*/ 929 w 1237"/>
              <a:gd name="T57" fmla="*/ 1155 h 1238"/>
              <a:gd name="T58" fmla="*/ 843 w 1237"/>
              <a:gd name="T59" fmla="*/ 1197 h 1238"/>
              <a:gd name="T60" fmla="*/ 757 w 1237"/>
              <a:gd name="T61" fmla="*/ 1223 h 1238"/>
              <a:gd name="T62" fmla="*/ 663 w 1237"/>
              <a:gd name="T63" fmla="*/ 1238 h 1238"/>
              <a:gd name="T64" fmla="*/ 573 w 1237"/>
              <a:gd name="T65" fmla="*/ 1238 h 1238"/>
              <a:gd name="T66" fmla="*/ 480 w 1237"/>
              <a:gd name="T67" fmla="*/ 1223 h 1238"/>
              <a:gd name="T68" fmla="*/ 393 w 1237"/>
              <a:gd name="T69" fmla="*/ 1197 h 1238"/>
              <a:gd name="T70" fmla="*/ 307 w 1237"/>
              <a:gd name="T71" fmla="*/ 1155 h 1238"/>
              <a:gd name="T72" fmla="*/ 232 w 1237"/>
              <a:gd name="T73" fmla="*/ 1103 h 1238"/>
              <a:gd name="T74" fmla="*/ 165 w 1237"/>
              <a:gd name="T75" fmla="*/ 1039 h 1238"/>
              <a:gd name="T76" fmla="*/ 105 w 1237"/>
              <a:gd name="T77" fmla="*/ 968 h 1238"/>
              <a:gd name="T78" fmla="*/ 60 w 1237"/>
              <a:gd name="T79" fmla="*/ 885 h 1238"/>
              <a:gd name="T80" fmla="*/ 26 w 1237"/>
              <a:gd name="T81" fmla="*/ 799 h 1238"/>
              <a:gd name="T82" fmla="*/ 7 w 1237"/>
              <a:gd name="T83" fmla="*/ 709 h 1238"/>
              <a:gd name="T84" fmla="*/ 0 w 1237"/>
              <a:gd name="T85" fmla="*/ 619 h 123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37" h="1238">
                <a:moveTo>
                  <a:pt x="0" y="619"/>
                </a:moveTo>
                <a:lnTo>
                  <a:pt x="7" y="525"/>
                </a:lnTo>
                <a:lnTo>
                  <a:pt x="26" y="435"/>
                </a:lnTo>
                <a:lnTo>
                  <a:pt x="60" y="349"/>
                </a:lnTo>
                <a:lnTo>
                  <a:pt x="105" y="270"/>
                </a:lnTo>
                <a:lnTo>
                  <a:pt x="165" y="195"/>
                </a:lnTo>
                <a:lnTo>
                  <a:pt x="232" y="132"/>
                </a:lnTo>
                <a:lnTo>
                  <a:pt x="307" y="83"/>
                </a:lnTo>
                <a:lnTo>
                  <a:pt x="393" y="42"/>
                </a:lnTo>
                <a:lnTo>
                  <a:pt x="480" y="15"/>
                </a:lnTo>
                <a:lnTo>
                  <a:pt x="573" y="0"/>
                </a:lnTo>
                <a:lnTo>
                  <a:pt x="663" y="0"/>
                </a:lnTo>
                <a:lnTo>
                  <a:pt x="757" y="15"/>
                </a:lnTo>
                <a:lnTo>
                  <a:pt x="843" y="42"/>
                </a:lnTo>
                <a:lnTo>
                  <a:pt x="929" y="83"/>
                </a:lnTo>
                <a:lnTo>
                  <a:pt x="1004" y="132"/>
                </a:lnTo>
                <a:lnTo>
                  <a:pt x="1072" y="195"/>
                </a:lnTo>
                <a:lnTo>
                  <a:pt x="1132" y="270"/>
                </a:lnTo>
                <a:lnTo>
                  <a:pt x="1177" y="349"/>
                </a:lnTo>
                <a:lnTo>
                  <a:pt x="1211" y="435"/>
                </a:lnTo>
                <a:lnTo>
                  <a:pt x="1233" y="525"/>
                </a:lnTo>
                <a:lnTo>
                  <a:pt x="1237" y="619"/>
                </a:lnTo>
                <a:lnTo>
                  <a:pt x="1233" y="709"/>
                </a:lnTo>
                <a:lnTo>
                  <a:pt x="1211" y="799"/>
                </a:lnTo>
                <a:lnTo>
                  <a:pt x="1177" y="885"/>
                </a:lnTo>
                <a:lnTo>
                  <a:pt x="1132" y="968"/>
                </a:lnTo>
                <a:lnTo>
                  <a:pt x="1072" y="1039"/>
                </a:lnTo>
                <a:lnTo>
                  <a:pt x="1004" y="1103"/>
                </a:lnTo>
                <a:lnTo>
                  <a:pt x="929" y="1155"/>
                </a:lnTo>
                <a:lnTo>
                  <a:pt x="843" y="1197"/>
                </a:lnTo>
                <a:lnTo>
                  <a:pt x="757" y="1223"/>
                </a:lnTo>
                <a:lnTo>
                  <a:pt x="663" y="1238"/>
                </a:lnTo>
                <a:lnTo>
                  <a:pt x="573" y="1238"/>
                </a:lnTo>
                <a:lnTo>
                  <a:pt x="480" y="1223"/>
                </a:lnTo>
                <a:lnTo>
                  <a:pt x="393" y="1197"/>
                </a:lnTo>
                <a:lnTo>
                  <a:pt x="307" y="1155"/>
                </a:lnTo>
                <a:lnTo>
                  <a:pt x="232" y="1103"/>
                </a:lnTo>
                <a:lnTo>
                  <a:pt x="165" y="1039"/>
                </a:lnTo>
                <a:lnTo>
                  <a:pt x="105" y="968"/>
                </a:lnTo>
                <a:lnTo>
                  <a:pt x="60" y="885"/>
                </a:lnTo>
                <a:lnTo>
                  <a:pt x="26" y="799"/>
                </a:lnTo>
                <a:lnTo>
                  <a:pt x="7" y="709"/>
                </a:lnTo>
                <a:lnTo>
                  <a:pt x="0" y="61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eaLnBrk="0" hangingPunct="0">
              <a:spcBef>
                <a:spcPct val="0"/>
              </a:spcBef>
            </a:pPr>
            <a:endParaRPr kumimoji="1" lang="zh-CN" altLang="en-US" sz="3200" b="0">
              <a:solidFill>
                <a:srgbClr val="000000"/>
              </a:solidFill>
              <a:latin typeface="Tahoma" panose="020B0604030504040204" pitchFamily="34" charset="0"/>
            </a:endParaRPr>
          </a:p>
        </p:txBody>
      </p:sp>
      <p:sp>
        <p:nvSpPr>
          <p:cNvPr id="14" name="矩形 13"/>
          <p:cNvSpPr/>
          <p:nvPr/>
        </p:nvSpPr>
        <p:spPr bwMode="auto">
          <a:xfrm>
            <a:off x="1475656" y="1902260"/>
            <a:ext cx="720080" cy="360040"/>
          </a:xfrm>
          <a:prstGeom prst="rect">
            <a:avLst/>
          </a:prstGeom>
          <a:noFill/>
          <a:ln w="6350">
            <a:noFill/>
            <a:round/>
            <a:headEnd/>
            <a:tailEnd/>
          </a:ln>
          <a:extLst>
            <a:ext uri="{909E8E84-426E-40DD-AFC4-6F175D3DCCD1}">
              <a14:hiddenFill xmlns:a14="http://schemas.microsoft.com/office/drawing/2010/main">
                <a:noFill/>
              </a14:hiddenFill>
            </a:ext>
          </a:extLst>
        </p:spPr>
        <p:txBody>
          <a:bodyPr rtlCol="0" anchor="ctr"/>
          <a:lstStyle/>
          <a:p>
            <a:pPr marL="0" marR="0" indent="0" defTabSz="914400" eaLnBrk="0" fontAlgn="auto" latinLnBrk="0" hangingPunct="0">
              <a:lnSpc>
                <a:spcPct val="100000"/>
              </a:lnSpc>
              <a:spcBef>
                <a:spcPct val="0"/>
              </a:spcBef>
              <a:spcAft>
                <a:spcPts val="0"/>
              </a:spcAft>
              <a:buClrTx/>
              <a:buSzTx/>
              <a:buFontTx/>
              <a:buNone/>
              <a:tabLst/>
            </a:pPr>
            <a:r>
              <a:rPr kumimoji="1" lang="en-US" altLang="zh-CN" sz="2800" b="0" i="0" u="none" strike="noStrike" kern="0" cap="none" spc="0" normalizeH="0" baseline="0" noProof="0" dirty="0">
                <a:ln>
                  <a:noFill/>
                </a:ln>
                <a:solidFill>
                  <a:srgbClr val="000000"/>
                </a:solidFill>
                <a:effectLst/>
                <a:uLnTx/>
                <a:uFillTx/>
                <a:latin typeface="Tahoma" panose="020B0604030504040204" pitchFamily="34" charset="0"/>
              </a:rPr>
              <a:t>1</a:t>
            </a:r>
            <a:endParaRPr kumimoji="1" lang="zh-CN" altLang="en-US" sz="28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5" name="矩形 14"/>
          <p:cNvSpPr/>
          <p:nvPr/>
        </p:nvSpPr>
        <p:spPr bwMode="auto">
          <a:xfrm>
            <a:off x="1082843" y="2530001"/>
            <a:ext cx="720080" cy="360040"/>
          </a:xfrm>
          <a:prstGeom prst="rect">
            <a:avLst/>
          </a:prstGeom>
          <a:noFill/>
          <a:ln w="6350">
            <a:noFill/>
            <a:round/>
            <a:headEnd/>
            <a:tailEnd/>
          </a:ln>
          <a:extLst>
            <a:ext uri="{909E8E84-426E-40DD-AFC4-6F175D3DCCD1}">
              <a14:hiddenFill xmlns:a14="http://schemas.microsoft.com/office/drawing/2010/main">
                <a:noFill/>
              </a14:hiddenFill>
            </a:ext>
          </a:extLst>
        </p:spPr>
        <p:txBody>
          <a:bodyPr rtlCol="0" anchor="ctr"/>
          <a:lstStyle/>
          <a:p>
            <a:pPr marL="0" marR="0" indent="0" defTabSz="914400" eaLnBrk="0" fontAlgn="auto" latinLnBrk="0" hangingPunct="0">
              <a:lnSpc>
                <a:spcPct val="100000"/>
              </a:lnSpc>
              <a:spcBef>
                <a:spcPct val="0"/>
              </a:spcBef>
              <a:spcAft>
                <a:spcPts val="0"/>
              </a:spcAft>
              <a:buClrTx/>
              <a:buSzTx/>
              <a:buFontTx/>
              <a:buNone/>
              <a:tabLst/>
            </a:pPr>
            <a:r>
              <a:rPr kumimoji="1" lang="en-US" altLang="zh-CN" sz="2800" b="0" kern="0" dirty="0">
                <a:solidFill>
                  <a:srgbClr val="000000"/>
                </a:solidFill>
                <a:latin typeface="Tahoma" panose="020B0604030504040204" pitchFamily="34" charset="0"/>
              </a:rPr>
              <a:t>3</a:t>
            </a:r>
            <a:endParaRPr kumimoji="1" lang="zh-CN" altLang="en-US" sz="28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7" name="矩形 16"/>
          <p:cNvSpPr/>
          <p:nvPr/>
        </p:nvSpPr>
        <p:spPr bwMode="auto">
          <a:xfrm>
            <a:off x="1740396" y="2530001"/>
            <a:ext cx="720080" cy="360040"/>
          </a:xfrm>
          <a:prstGeom prst="rect">
            <a:avLst/>
          </a:prstGeom>
          <a:noFill/>
          <a:ln w="6350">
            <a:noFill/>
            <a:round/>
            <a:headEnd/>
            <a:tailEnd/>
          </a:ln>
          <a:extLst>
            <a:ext uri="{909E8E84-426E-40DD-AFC4-6F175D3DCCD1}">
              <a14:hiddenFill xmlns:a14="http://schemas.microsoft.com/office/drawing/2010/main">
                <a:noFill/>
              </a14:hiddenFill>
            </a:ext>
          </a:extLst>
        </p:spPr>
        <p:txBody>
          <a:bodyPr rtlCol="0" anchor="ctr"/>
          <a:lstStyle/>
          <a:p>
            <a:pPr marL="0" marR="0" indent="0" defTabSz="914400" eaLnBrk="0" fontAlgn="auto" latinLnBrk="0" hangingPunct="0">
              <a:lnSpc>
                <a:spcPct val="100000"/>
              </a:lnSpc>
              <a:spcBef>
                <a:spcPct val="0"/>
              </a:spcBef>
              <a:spcAft>
                <a:spcPts val="0"/>
              </a:spcAft>
              <a:buClrTx/>
              <a:buSzTx/>
              <a:buFontTx/>
              <a:buNone/>
              <a:tabLst/>
            </a:pPr>
            <a:r>
              <a:rPr kumimoji="1" lang="en-US" altLang="zh-CN" sz="2800" b="0" i="0" u="none" strike="noStrike" kern="0" cap="none" spc="0" normalizeH="0" baseline="0" noProof="0" dirty="0">
                <a:ln>
                  <a:noFill/>
                </a:ln>
                <a:solidFill>
                  <a:srgbClr val="000000"/>
                </a:solidFill>
                <a:effectLst/>
                <a:uLnTx/>
                <a:uFillTx/>
                <a:latin typeface="Tahoma" panose="020B0604030504040204" pitchFamily="34" charset="0"/>
              </a:rPr>
              <a:t>10</a:t>
            </a:r>
            <a:endParaRPr kumimoji="1" lang="zh-CN" altLang="en-US" sz="28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8" name="矩形 17"/>
          <p:cNvSpPr/>
          <p:nvPr/>
        </p:nvSpPr>
        <p:spPr bwMode="auto">
          <a:xfrm>
            <a:off x="2397949" y="2519347"/>
            <a:ext cx="720080" cy="360040"/>
          </a:xfrm>
          <a:prstGeom prst="rect">
            <a:avLst/>
          </a:prstGeom>
          <a:noFill/>
          <a:ln w="6350">
            <a:noFill/>
            <a:round/>
            <a:headEnd/>
            <a:tailEnd/>
          </a:ln>
          <a:extLst>
            <a:ext uri="{909E8E84-426E-40DD-AFC4-6F175D3DCCD1}">
              <a14:hiddenFill xmlns:a14="http://schemas.microsoft.com/office/drawing/2010/main">
                <a:noFill/>
              </a14:hiddenFill>
            </a:ext>
          </a:extLst>
        </p:spPr>
        <p:txBody>
          <a:bodyPr rtlCol="0" anchor="ctr"/>
          <a:lstStyle/>
          <a:p>
            <a:pPr marL="0" marR="0" indent="0" defTabSz="914400" eaLnBrk="0" fontAlgn="auto" latinLnBrk="0" hangingPunct="0">
              <a:lnSpc>
                <a:spcPct val="100000"/>
              </a:lnSpc>
              <a:spcBef>
                <a:spcPct val="0"/>
              </a:spcBef>
              <a:spcAft>
                <a:spcPts val="0"/>
              </a:spcAft>
              <a:buClrTx/>
              <a:buSzTx/>
              <a:buFontTx/>
              <a:buNone/>
              <a:tabLst/>
            </a:pPr>
            <a:r>
              <a:rPr kumimoji="1" lang="en-US" altLang="zh-CN" sz="2800" b="0" i="0" u="none" strike="noStrike" kern="0" cap="none" spc="0" normalizeH="0" baseline="0" noProof="0" dirty="0">
                <a:ln>
                  <a:noFill/>
                </a:ln>
                <a:solidFill>
                  <a:srgbClr val="000000"/>
                </a:solidFill>
                <a:effectLst/>
                <a:uLnTx/>
                <a:uFillTx/>
                <a:latin typeface="Tahoma" panose="020B0604030504040204" pitchFamily="34" charset="0"/>
              </a:rPr>
              <a:t>12</a:t>
            </a:r>
            <a:endParaRPr kumimoji="1" lang="zh-CN" altLang="en-US" sz="28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9" name="矩形 18"/>
          <p:cNvSpPr/>
          <p:nvPr/>
        </p:nvSpPr>
        <p:spPr bwMode="auto">
          <a:xfrm>
            <a:off x="2189803" y="1925935"/>
            <a:ext cx="720080" cy="360040"/>
          </a:xfrm>
          <a:prstGeom prst="rect">
            <a:avLst/>
          </a:prstGeom>
          <a:noFill/>
          <a:ln w="6350">
            <a:noFill/>
            <a:round/>
            <a:headEnd/>
            <a:tailEnd/>
          </a:ln>
          <a:extLst>
            <a:ext uri="{909E8E84-426E-40DD-AFC4-6F175D3DCCD1}">
              <a14:hiddenFill xmlns:a14="http://schemas.microsoft.com/office/drawing/2010/main">
                <a:noFill/>
              </a14:hiddenFill>
            </a:ext>
          </a:extLst>
        </p:spPr>
        <p:txBody>
          <a:bodyPr rtlCol="0" anchor="ctr"/>
          <a:lstStyle/>
          <a:p>
            <a:pPr marL="0" marR="0" indent="0" defTabSz="914400" eaLnBrk="0" fontAlgn="auto" latinLnBrk="0" hangingPunct="0">
              <a:lnSpc>
                <a:spcPct val="100000"/>
              </a:lnSpc>
              <a:spcBef>
                <a:spcPct val="0"/>
              </a:spcBef>
              <a:spcAft>
                <a:spcPts val="0"/>
              </a:spcAft>
              <a:buClrTx/>
              <a:buSzTx/>
              <a:buFontTx/>
              <a:buNone/>
              <a:tabLst/>
            </a:pPr>
            <a:r>
              <a:rPr kumimoji="1" lang="en-US" altLang="zh-CN" sz="2800" b="0" i="0" u="none" strike="noStrike" kern="0" cap="none" spc="0" normalizeH="0" baseline="0" noProof="0" dirty="0">
                <a:ln>
                  <a:noFill/>
                </a:ln>
                <a:solidFill>
                  <a:srgbClr val="000000"/>
                </a:solidFill>
                <a:effectLst/>
                <a:uLnTx/>
                <a:uFillTx/>
                <a:latin typeface="Tahoma" panose="020B0604030504040204" pitchFamily="34" charset="0"/>
              </a:rPr>
              <a:t>2</a:t>
            </a:r>
            <a:endParaRPr kumimoji="1" lang="zh-CN" altLang="en-US" sz="28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20" name="矩形 19"/>
          <p:cNvSpPr/>
          <p:nvPr/>
        </p:nvSpPr>
        <p:spPr bwMode="auto">
          <a:xfrm>
            <a:off x="1192652" y="3148394"/>
            <a:ext cx="895192" cy="360040"/>
          </a:xfrm>
          <a:prstGeom prst="rect">
            <a:avLst/>
          </a:prstGeom>
          <a:noFill/>
          <a:ln w="6350">
            <a:noFill/>
            <a:round/>
            <a:headEnd/>
            <a:tailEnd/>
          </a:ln>
          <a:extLst>
            <a:ext uri="{909E8E84-426E-40DD-AFC4-6F175D3DCCD1}">
              <a14:hiddenFill xmlns:a14="http://schemas.microsoft.com/office/drawing/2010/main">
                <a:noFill/>
              </a14:hiddenFill>
            </a:ext>
          </a:extLst>
        </p:spPr>
        <p:txBody>
          <a:bodyPr rtlCol="0" anchor="ctr"/>
          <a:lstStyle/>
          <a:p>
            <a:pPr marL="0" marR="0" indent="0" defTabSz="914400" eaLnBrk="0" fontAlgn="auto" latinLnBrk="0" hangingPunct="0">
              <a:lnSpc>
                <a:spcPct val="100000"/>
              </a:lnSpc>
              <a:spcBef>
                <a:spcPct val="0"/>
              </a:spcBef>
              <a:spcAft>
                <a:spcPts val="0"/>
              </a:spcAft>
              <a:buClrTx/>
              <a:buSzTx/>
              <a:buFontTx/>
              <a:buNone/>
              <a:tabLst/>
            </a:pPr>
            <a:r>
              <a:rPr kumimoji="1" lang="en-US" altLang="zh-CN" sz="2800" b="0" i="0" u="none" strike="noStrike" kern="0" cap="none" spc="0" normalizeH="0" baseline="0" noProof="0" dirty="0">
                <a:ln>
                  <a:noFill/>
                </a:ln>
                <a:solidFill>
                  <a:srgbClr val="000000"/>
                </a:solidFill>
                <a:effectLst/>
                <a:uLnTx/>
                <a:uFillTx/>
                <a:latin typeface="Tahoma" panose="020B0604030504040204" pitchFamily="34" charset="0"/>
              </a:rPr>
              <a:t>100</a:t>
            </a:r>
            <a:endParaRPr kumimoji="1" lang="zh-CN" altLang="en-US" sz="28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21" name="矩形 20"/>
          <p:cNvSpPr/>
          <p:nvPr/>
        </p:nvSpPr>
        <p:spPr bwMode="auto">
          <a:xfrm>
            <a:off x="2108370" y="3075242"/>
            <a:ext cx="720080" cy="360040"/>
          </a:xfrm>
          <a:prstGeom prst="rect">
            <a:avLst/>
          </a:prstGeom>
          <a:noFill/>
          <a:ln w="6350">
            <a:noFill/>
            <a:round/>
            <a:headEnd/>
            <a:tailEnd/>
          </a:ln>
          <a:extLst>
            <a:ext uri="{909E8E84-426E-40DD-AFC4-6F175D3DCCD1}">
              <a14:hiddenFill xmlns:a14="http://schemas.microsoft.com/office/drawing/2010/main">
                <a:noFill/>
              </a14:hiddenFill>
            </a:ext>
          </a:extLst>
        </p:spPr>
        <p:txBody>
          <a:bodyPr rtlCol="0" anchor="ctr"/>
          <a:lstStyle/>
          <a:p>
            <a:pPr marL="0" marR="0" indent="0" defTabSz="914400" eaLnBrk="0" fontAlgn="auto" latinLnBrk="0" hangingPunct="0">
              <a:lnSpc>
                <a:spcPct val="100000"/>
              </a:lnSpc>
              <a:spcBef>
                <a:spcPct val="0"/>
              </a:spcBef>
              <a:spcAft>
                <a:spcPts val="0"/>
              </a:spcAft>
              <a:buClrTx/>
              <a:buSzTx/>
              <a:buFontTx/>
              <a:buNone/>
              <a:tabLst/>
            </a:pPr>
            <a:r>
              <a:rPr kumimoji="1" lang="en-US" altLang="zh-CN" sz="2800" b="0" i="0" u="none" strike="noStrike" kern="0" cap="none" spc="0" normalizeH="0" baseline="0" noProof="0" dirty="0">
                <a:ln>
                  <a:noFill/>
                </a:ln>
                <a:solidFill>
                  <a:srgbClr val="000000"/>
                </a:solidFill>
                <a:effectLst/>
                <a:uLnTx/>
                <a:uFillTx/>
                <a:latin typeface="Tahoma" panose="020B0604030504040204" pitchFamily="34" charset="0"/>
              </a:rPr>
              <a:t>…</a:t>
            </a:r>
            <a:endParaRPr kumimoji="1" lang="zh-CN" altLang="en-US" sz="28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22" name="右箭头 21"/>
          <p:cNvSpPr/>
          <p:nvPr/>
        </p:nvSpPr>
        <p:spPr bwMode="auto">
          <a:xfrm>
            <a:off x="3707904" y="2519347"/>
            <a:ext cx="1656184" cy="555895"/>
          </a:xfrm>
          <a:prstGeom prst="rightArrow">
            <a:avLst/>
          </a:prstGeom>
          <a:noFill/>
          <a:ln w="6350">
            <a:solidFill>
              <a:srgbClr val="000000"/>
            </a:solidFill>
            <a:round/>
            <a:headEnd/>
            <a:tailEnd/>
          </a:ln>
          <a:extLst>
            <a:ext uri="{909E8E84-426E-40DD-AFC4-6F175D3DCCD1}">
              <a14:hiddenFill xmlns:a14="http://schemas.microsoft.com/office/drawing/2010/main">
                <a:noFill/>
              </a14:hiddenFill>
            </a:ext>
          </a:extLst>
        </p:spPr>
        <p:txBody>
          <a:bodyPr rtlCol="0" anchor="ctr"/>
          <a:lstStyle/>
          <a:p>
            <a:pPr marL="0" marR="0" indent="0" algn="l" defTabSz="914400" eaLnBrk="0" fontAlgn="auto" latinLnBrk="0" hangingPunct="0">
              <a:lnSpc>
                <a:spcPct val="100000"/>
              </a:lnSpc>
              <a:spcBef>
                <a:spcPct val="0"/>
              </a:spcBef>
              <a:spcAft>
                <a:spcPts val="0"/>
              </a:spcAft>
              <a:buClrTx/>
              <a:buSzTx/>
              <a:buFontTx/>
              <a:buNone/>
              <a:tabLst/>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3" name="矩形 22"/>
          <p:cNvSpPr/>
          <p:nvPr/>
        </p:nvSpPr>
        <p:spPr bwMode="auto">
          <a:xfrm>
            <a:off x="5773964" y="2008497"/>
            <a:ext cx="2077065" cy="1302426"/>
          </a:xfrm>
          <a:prstGeom prst="rect">
            <a:avLst/>
          </a:prstGeom>
          <a:noFill/>
          <a:ln w="6350">
            <a:noFill/>
            <a:round/>
            <a:headEnd/>
            <a:tailEnd/>
          </a:ln>
          <a:extLst>
            <a:ext uri="{909E8E84-426E-40DD-AFC4-6F175D3DCCD1}">
              <a14:hiddenFill xmlns:a14="http://schemas.microsoft.com/office/drawing/2010/main">
                <a:noFill/>
              </a14:hiddenFill>
            </a:ext>
          </a:extLst>
        </p:spPr>
        <p:txBody>
          <a:bodyPr rtlCol="0" anchor="ctr"/>
          <a:lstStyle/>
          <a:p>
            <a:pPr eaLnBrk="0" fontAlgn="auto" hangingPunct="0">
              <a:spcBef>
                <a:spcPct val="0"/>
              </a:spcBef>
              <a:spcAft>
                <a:spcPts val="0"/>
              </a:spcAft>
            </a:pPr>
            <a:r>
              <a:rPr kumimoji="1" lang="zh-CN" altLang="en-US" sz="3600" b="0" kern="0" dirty="0">
                <a:solidFill>
                  <a:srgbClr val="0000FF"/>
                </a:solidFill>
                <a:latin typeface="华文细黑" panose="02010600040101010101" pitchFamily="2" charset="-122"/>
                <a:ea typeface="华文细黑" panose="02010600040101010101" pitchFamily="2" charset="-122"/>
              </a:rPr>
              <a:t>整数类型</a:t>
            </a:r>
            <a:endParaRPr kumimoji="1" lang="en-US" altLang="zh-CN" sz="3600" b="0" kern="0" dirty="0">
              <a:solidFill>
                <a:srgbClr val="0000FF"/>
              </a:solidFill>
              <a:latin typeface="华文细黑" panose="02010600040101010101" pitchFamily="2" charset="-122"/>
              <a:ea typeface="华文细黑" panose="02010600040101010101" pitchFamily="2" charset="-122"/>
            </a:endParaRPr>
          </a:p>
          <a:p>
            <a:pPr eaLnBrk="0" fontAlgn="auto" hangingPunct="0">
              <a:spcBef>
                <a:spcPct val="0"/>
              </a:spcBef>
              <a:spcAft>
                <a:spcPts val="0"/>
              </a:spcAft>
            </a:pPr>
            <a:r>
              <a:rPr kumimoji="1" lang="en-US" altLang="zh-CN" sz="3600" b="0" kern="0" dirty="0">
                <a:solidFill>
                  <a:srgbClr val="0000FF"/>
                </a:solidFill>
                <a:latin typeface="华文细黑" panose="02010600040101010101" pitchFamily="2" charset="-122"/>
                <a:ea typeface="华文细黑" panose="02010600040101010101" pitchFamily="2" charset="-122"/>
              </a:rPr>
              <a:t>int</a:t>
            </a:r>
            <a:endParaRPr kumimoji="1" lang="zh-CN" altLang="en-US" sz="3600" b="0" kern="0" dirty="0">
              <a:solidFill>
                <a:srgbClr val="0000FF"/>
              </a:solidFill>
              <a:latin typeface="华文细黑" panose="02010600040101010101" pitchFamily="2" charset="-122"/>
              <a:ea typeface="华文细黑" panose="02010600040101010101" pitchFamily="2" charset="-122"/>
            </a:endParaRPr>
          </a:p>
        </p:txBody>
      </p:sp>
      <p:sp>
        <p:nvSpPr>
          <p:cNvPr id="24" name="右箭头 23"/>
          <p:cNvSpPr/>
          <p:nvPr/>
        </p:nvSpPr>
        <p:spPr bwMode="auto">
          <a:xfrm>
            <a:off x="3591508" y="5024951"/>
            <a:ext cx="1656184" cy="555895"/>
          </a:xfrm>
          <a:prstGeom prst="rightArrow">
            <a:avLst/>
          </a:prstGeom>
          <a:noFill/>
          <a:ln w="6350">
            <a:solidFill>
              <a:srgbClr val="000000"/>
            </a:solidFill>
            <a:round/>
            <a:headEnd/>
            <a:tailEnd/>
          </a:ln>
          <a:extLst>
            <a:ext uri="{909E8E84-426E-40DD-AFC4-6F175D3DCCD1}">
              <a14:hiddenFill xmlns:a14="http://schemas.microsoft.com/office/drawing/2010/main">
                <a:noFill/>
              </a14:hiddenFill>
            </a:ext>
          </a:extLst>
        </p:spPr>
        <p:txBody>
          <a:bodyPr rtlCol="0" anchor="ctr"/>
          <a:lstStyle/>
          <a:p>
            <a:pPr marL="0" marR="0" indent="0" algn="l" defTabSz="914400" eaLnBrk="0" fontAlgn="auto" latinLnBrk="0" hangingPunct="0">
              <a:lnSpc>
                <a:spcPct val="100000"/>
              </a:lnSpc>
              <a:spcBef>
                <a:spcPct val="0"/>
              </a:spcBef>
              <a:spcAft>
                <a:spcPts val="0"/>
              </a:spcAft>
              <a:buClrTx/>
              <a:buSzTx/>
              <a:buFontTx/>
              <a:buNone/>
              <a:tabLst/>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5" name="矩形 24"/>
          <p:cNvSpPr/>
          <p:nvPr/>
        </p:nvSpPr>
        <p:spPr bwMode="auto">
          <a:xfrm>
            <a:off x="5701955" y="4774959"/>
            <a:ext cx="2221081" cy="973798"/>
          </a:xfrm>
          <a:prstGeom prst="rect">
            <a:avLst/>
          </a:prstGeom>
          <a:noFill/>
          <a:ln w="6350">
            <a:noFill/>
            <a:round/>
            <a:headEnd/>
            <a:tailEnd/>
          </a:ln>
          <a:extLst>
            <a:ext uri="{909E8E84-426E-40DD-AFC4-6F175D3DCCD1}">
              <a14:hiddenFill xmlns:a14="http://schemas.microsoft.com/office/drawing/2010/main">
                <a:noFill/>
              </a14:hiddenFill>
            </a:ext>
          </a:extLst>
        </p:spPr>
        <p:txBody>
          <a:bodyPr rtlCol="0" anchor="ctr"/>
          <a:lstStyle/>
          <a:p>
            <a:pPr marL="0" marR="0" indent="0" defTabSz="914400" eaLnBrk="0" fontAlgn="auto" latinLnBrk="0" hangingPunct="0">
              <a:lnSpc>
                <a:spcPct val="100000"/>
              </a:lnSpc>
              <a:spcBef>
                <a:spcPct val="0"/>
              </a:spcBef>
              <a:spcAft>
                <a:spcPts val="0"/>
              </a:spcAft>
              <a:buClrTx/>
              <a:buSzTx/>
              <a:buFontTx/>
              <a:buNone/>
              <a:tabLst/>
            </a:pPr>
            <a:r>
              <a:rPr kumimoji="1" lang="zh-CN" altLang="en-US" sz="36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汽车类型</a:t>
            </a:r>
            <a:endParaRPr kumimoji="1" lang="en-US" altLang="zh-CN" sz="36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a:p>
            <a:pPr marL="0" marR="0" indent="0" defTabSz="914400" eaLnBrk="0" fontAlgn="auto" latinLnBrk="0" hangingPunct="0">
              <a:lnSpc>
                <a:spcPct val="100000"/>
              </a:lnSpc>
              <a:spcBef>
                <a:spcPct val="0"/>
              </a:spcBef>
              <a:spcAft>
                <a:spcPts val="0"/>
              </a:spcAft>
              <a:buClrTx/>
              <a:buSzTx/>
              <a:buFontTx/>
              <a:buNone/>
              <a:tabLst/>
            </a:pPr>
            <a:r>
              <a:rPr kumimoji="1" lang="en-US" altLang="zh-CN" sz="3600" b="0" kern="0" dirty="0">
                <a:solidFill>
                  <a:srgbClr val="0000FF"/>
                </a:solidFill>
                <a:latin typeface="华文细黑" panose="02010600040101010101" pitchFamily="2" charset="-122"/>
                <a:ea typeface="华文细黑" panose="02010600040101010101" pitchFamily="2" charset="-122"/>
              </a:rPr>
              <a:t>Car</a:t>
            </a:r>
            <a:endParaRPr kumimoji="1" lang="zh-CN" altLang="en-US" sz="36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62051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randombar(horizontal)">
                                      <p:cBhvr>
                                        <p:cTn id="31" dur="500"/>
                                        <p:tgtEl>
                                          <p:spTgt spid="2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randombar(horizontal)">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horizontal)">
                                      <p:cBhvr>
                                        <p:cTn id="39" dur="500"/>
                                        <p:tgtEl>
                                          <p:spTgt spid="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randombar(horizontal)">
                                      <p:cBhvr>
                                        <p:cTn id="45" dur="500"/>
                                        <p:tgtEl>
                                          <p:spTgt spid="8"/>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randombar(horizontal)">
                                      <p:cBhvr>
                                        <p:cTn id="48" dur="500"/>
                                        <p:tgtEl>
                                          <p:spTgt spid="9"/>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randombar(horizontal)">
                                      <p:cBhvr>
                                        <p:cTn id="51" dur="500"/>
                                        <p:tgtEl>
                                          <p:spTgt spid="24"/>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randombar(horizontal)">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p:bldP spid="15" grpId="0"/>
      <p:bldP spid="17" grpId="0"/>
      <p:bldP spid="18" grpId="0"/>
      <p:bldP spid="19" grpId="0"/>
      <p:bldP spid="20" grpId="0"/>
      <p:bldP spid="21" grpId="0"/>
      <p:bldP spid="22" grpId="0" animBg="1"/>
      <p:bldP spid="23" grpId="0"/>
      <p:bldP spid="24" grpId="0" animBg="1"/>
      <p:bldP spid="25" grpId="0"/>
    </p:bldLst>
  </p:timing>
</p:sld>
</file>

<file path=ppt/theme/theme1.xml><?xml version="1.0" encoding="utf-8"?>
<a:theme xmlns:a="http://schemas.openxmlformats.org/drawingml/2006/main" name="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a:solidFill>
            <a:srgbClr val="000000"/>
          </a:solidFill>
          <a:round/>
          <a:headEnd/>
          <a:tailEnd/>
        </a:ln>
        <a:extLst>
          <a:ext uri="{909E8E84-426E-40DD-AFC4-6F175D3DCCD1}">
            <a14:hiddenFill xmlns:a14="http://schemas.microsoft.com/office/drawing/2010/main">
              <a:noFill/>
            </a14:hiddenFill>
          </a:ext>
        </a:extLst>
      </a:spPr>
      <a:bodyPr/>
      <a:lstStyle>
        <a:defPPr marL="0" marR="0" indent="0" algn="l" defTabSz="914400" eaLnBrk="0" fontAlgn="auto" latinLnBrk="0" hangingPunct="0">
          <a:lnSpc>
            <a:spcPct val="100000"/>
          </a:lnSpc>
          <a:spcBef>
            <a:spcPct val="0"/>
          </a:spcBef>
          <a:spcAft>
            <a:spcPts val="0"/>
          </a:spcAft>
          <a:buClrTx/>
          <a:buSzTx/>
          <a:buFontTx/>
          <a:buNone/>
          <a:tabLst/>
          <a:defRPr kumimoji="1" sz="2000" b="0" i="0" u="none" strike="noStrike" kern="0" cap="none" spc="0" normalizeH="0" baseline="0" noProof="0" smtClean="0">
            <a:ln>
              <a:noFill/>
            </a:ln>
            <a:solidFill>
              <a:srgbClr val="000000"/>
            </a:solidFill>
            <a:effectLst/>
            <a:uLnTx/>
            <a:uFillTx/>
            <a:latin typeface="Tahoma" panose="020B0604030504040204" pitchFamily="34" charset="0"/>
          </a:defRPr>
        </a:defPPr>
      </a:lstStyle>
    </a:spDef>
    <a:lnDef>
      <a:spPr bwMode="auto">
        <a:noFill/>
        <a:ln w="9525" cap="flat" cmpd="sng" algn="ctr">
          <a:solidFill>
            <a:srgbClr val="0000FF"/>
          </a:solidFill>
          <a:prstDash val="solid"/>
          <a:round/>
          <a:headEnd type="none" w="med" len="med"/>
          <a:tailEnd type="triangle"/>
        </a:ln>
        <a:effectLst/>
      </a:spPr>
      <a:body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sz="20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lang="zh-CN" altLang="en-US" sz="20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hapter2">
  <a:themeElements>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lang="zh-CN" altLang="en-US" sz="20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defRPr kumimoji="0" lang="zh-CN" altLang="en-US" sz="20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chapter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讲课比赛</Template>
  <TotalTime>7706</TotalTime>
  <Words>4105</Words>
  <Application>Microsoft Office PowerPoint</Application>
  <PresentationFormat>全屏显示(4:3)</PresentationFormat>
  <Paragraphs>856</Paragraphs>
  <Slides>76</Slides>
  <Notes>4</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76</vt:i4>
      </vt:variant>
    </vt:vector>
  </HeadingPairs>
  <TitlesOfParts>
    <vt:vector size="91" baseType="lpstr">
      <vt:lpstr>新細明體</vt:lpstr>
      <vt:lpstr>ZapfDingbats</vt:lpstr>
      <vt:lpstr>等线</vt:lpstr>
      <vt:lpstr>华文细黑</vt:lpstr>
      <vt:lpstr>Arial</vt:lpstr>
      <vt:lpstr>Calibri</vt:lpstr>
      <vt:lpstr>Comic Sans MS</vt:lpstr>
      <vt:lpstr>Consolas</vt:lpstr>
      <vt:lpstr>Tahoma</vt:lpstr>
      <vt:lpstr>Times New Roman</vt:lpstr>
      <vt:lpstr>Wingdings</vt:lpstr>
      <vt:lpstr>chapter2</vt:lpstr>
      <vt:lpstr>1_chapter2</vt:lpstr>
      <vt:lpstr>2_chapter2</vt:lpstr>
      <vt:lpstr>3_chapter2</vt:lpstr>
      <vt:lpstr>面向对象基础概念 Fundamental Concept In Object Oriented</vt:lpstr>
      <vt:lpstr>内容</vt:lpstr>
      <vt:lpstr>对象（object）</vt:lpstr>
      <vt:lpstr>对象的特征 </vt:lpstr>
      <vt:lpstr>对象</vt:lpstr>
      <vt:lpstr>对象的定义 </vt:lpstr>
      <vt:lpstr>对象举例</vt:lpstr>
      <vt:lpstr>对象之间的通信-消息</vt:lpstr>
      <vt:lpstr>类（class）的概念</vt:lpstr>
      <vt:lpstr>类（class）的概念</vt:lpstr>
      <vt:lpstr>类与对象的关系</vt:lpstr>
      <vt:lpstr>对象实例化</vt:lpstr>
      <vt:lpstr>对象实例化</vt:lpstr>
      <vt:lpstr>对象实例化</vt:lpstr>
      <vt:lpstr>对象实例化</vt:lpstr>
      <vt:lpstr>对象实例化</vt:lpstr>
      <vt:lpstr>对象实例化</vt:lpstr>
      <vt:lpstr>对象实例化</vt:lpstr>
      <vt:lpstr>对象实例化</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对象在内存中的表示</vt:lpstr>
      <vt:lpstr>构造方法重载</vt:lpstr>
      <vt:lpstr>构造方法重载</vt:lpstr>
      <vt:lpstr>构造方法重载</vt:lpstr>
      <vt:lpstr>构造方法重载</vt:lpstr>
      <vt:lpstr>构造方法重载</vt:lpstr>
      <vt:lpstr>构造方法重载</vt:lpstr>
      <vt:lpstr>构造方法重载</vt:lpstr>
      <vt:lpstr>构造方法重载</vt:lpstr>
      <vt:lpstr>构造方法重载</vt:lpstr>
      <vt:lpstr>构造方法重载</vt:lpstr>
      <vt:lpstr>构造方法重载</vt:lpstr>
      <vt:lpstr>构造方法重载</vt:lpstr>
      <vt:lpstr>构造方法重载</vt:lpstr>
      <vt:lpstr>OO三大特征-封装性</vt:lpstr>
      <vt:lpstr>OO三大特征-封装性</vt:lpstr>
      <vt:lpstr>OO三大特征-封装性</vt:lpstr>
      <vt:lpstr>OO三大特征-封装性</vt:lpstr>
      <vt:lpstr>OO三大特征-封装性</vt:lpstr>
      <vt:lpstr>OO三大特征-封装性</vt:lpstr>
      <vt:lpstr>OO三大特征-封装性</vt:lpstr>
      <vt:lpstr>OO三大特征-封装性</vt:lpstr>
      <vt:lpstr>OO三大特征-继承</vt:lpstr>
      <vt:lpstr>OO三大特征-继承</vt:lpstr>
      <vt:lpstr>OO三大特征-继承</vt:lpstr>
      <vt:lpstr>OO三大特征-继承</vt:lpstr>
      <vt:lpstr>OO三大特征-继承</vt:lpstr>
      <vt:lpstr>OO三大特征-继承</vt:lpstr>
      <vt:lpstr>OO三大特征-继承</vt:lpstr>
      <vt:lpstr>OO三大特征-多态</vt:lpstr>
      <vt:lpstr>OO三大特征-多态</vt:lpstr>
      <vt:lpstr>OO三大特征-多态</vt:lpstr>
      <vt:lpstr>OO三大特征-多态</vt:lpstr>
      <vt:lpstr>OO三大特征-多态</vt:lpstr>
      <vt:lpstr>OO三大特征-多态</vt:lpstr>
      <vt:lpstr>OO三大特征-多态</vt:lpstr>
      <vt:lpstr>本章小结</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少博 王</cp:lastModifiedBy>
  <cp:revision>1242</cp:revision>
  <dcterms:created xsi:type="dcterms:W3CDTF">2006-09-12T13:32:02Z</dcterms:created>
  <dcterms:modified xsi:type="dcterms:W3CDTF">2019-11-03T12:41:18Z</dcterms:modified>
</cp:coreProperties>
</file>