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79"/>
  </p:notesMasterIdLst>
  <p:handoutMasterIdLst>
    <p:handoutMasterId r:id="rId80"/>
  </p:handoutMasterIdLst>
  <p:sldIdLst>
    <p:sldId id="256" r:id="rId2"/>
    <p:sldId id="433" r:id="rId3"/>
    <p:sldId id="348" r:id="rId4"/>
    <p:sldId id="400" r:id="rId5"/>
    <p:sldId id="350" r:id="rId6"/>
    <p:sldId id="351" r:id="rId7"/>
    <p:sldId id="435" r:id="rId8"/>
    <p:sldId id="436" r:id="rId9"/>
    <p:sldId id="405" r:id="rId10"/>
    <p:sldId id="353" r:id="rId11"/>
    <p:sldId id="409" r:id="rId12"/>
    <p:sldId id="437" r:id="rId13"/>
    <p:sldId id="355" r:id="rId14"/>
    <p:sldId id="356" r:id="rId15"/>
    <p:sldId id="357" r:id="rId16"/>
    <p:sldId id="358" r:id="rId17"/>
    <p:sldId id="360" r:id="rId18"/>
    <p:sldId id="361" r:id="rId19"/>
    <p:sldId id="359" r:id="rId20"/>
    <p:sldId id="418" r:id="rId21"/>
    <p:sldId id="431" r:id="rId22"/>
    <p:sldId id="419" r:id="rId23"/>
    <p:sldId id="420" r:id="rId24"/>
    <p:sldId id="421" r:id="rId25"/>
    <p:sldId id="432" r:id="rId26"/>
    <p:sldId id="422" r:id="rId27"/>
    <p:sldId id="423" r:id="rId28"/>
    <p:sldId id="362" r:id="rId29"/>
    <p:sldId id="363" r:id="rId30"/>
    <p:sldId id="364" r:id="rId31"/>
    <p:sldId id="408" r:id="rId32"/>
    <p:sldId id="438" r:id="rId33"/>
    <p:sldId id="439" r:id="rId34"/>
    <p:sldId id="440" r:id="rId35"/>
    <p:sldId id="441" r:id="rId36"/>
    <p:sldId id="425" r:id="rId37"/>
    <p:sldId id="426" r:id="rId38"/>
    <p:sldId id="427" r:id="rId39"/>
    <p:sldId id="448" r:id="rId40"/>
    <p:sldId id="428" r:id="rId41"/>
    <p:sldId id="429" r:id="rId42"/>
    <p:sldId id="430" r:id="rId43"/>
    <p:sldId id="449" r:id="rId44"/>
    <p:sldId id="450" r:id="rId45"/>
    <p:sldId id="445" r:id="rId46"/>
    <p:sldId id="411" r:id="rId47"/>
    <p:sldId id="446" r:id="rId48"/>
    <p:sldId id="447" r:id="rId49"/>
    <p:sldId id="451" r:id="rId50"/>
    <p:sldId id="366" r:id="rId51"/>
    <p:sldId id="367" r:id="rId52"/>
    <p:sldId id="368" r:id="rId53"/>
    <p:sldId id="370" r:id="rId54"/>
    <p:sldId id="369" r:id="rId55"/>
    <p:sldId id="371" r:id="rId56"/>
    <p:sldId id="372" r:id="rId57"/>
    <p:sldId id="374" r:id="rId58"/>
    <p:sldId id="452" r:id="rId59"/>
    <p:sldId id="375" r:id="rId60"/>
    <p:sldId id="377" r:id="rId61"/>
    <p:sldId id="376" r:id="rId62"/>
    <p:sldId id="378" r:id="rId63"/>
    <p:sldId id="379" r:id="rId64"/>
    <p:sldId id="380" r:id="rId65"/>
    <p:sldId id="381" r:id="rId66"/>
    <p:sldId id="384" r:id="rId67"/>
    <p:sldId id="385" r:id="rId68"/>
    <p:sldId id="383" r:id="rId69"/>
    <p:sldId id="453" r:id="rId70"/>
    <p:sldId id="386" r:id="rId71"/>
    <p:sldId id="398" r:id="rId72"/>
    <p:sldId id="389" r:id="rId73"/>
    <p:sldId id="390" r:id="rId74"/>
    <p:sldId id="391" r:id="rId75"/>
    <p:sldId id="392" r:id="rId76"/>
    <p:sldId id="387" r:id="rId77"/>
    <p:sldId id="393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80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059" autoAdjust="0"/>
  </p:normalViewPr>
  <p:slideViewPr>
    <p:cSldViewPr>
      <p:cViewPr varScale="1">
        <p:scale>
          <a:sx n="95" d="100"/>
          <a:sy n="95" d="100"/>
        </p:scale>
        <p:origin x="3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2019/9/16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演示上课课程</a:t>
            </a:r>
            <a:r>
              <a:rPr lang="en-US" altLang="zh-CN" dirty="0"/>
              <a:t>java</a:t>
            </a:r>
            <a:r>
              <a:rPr lang="zh-CN" altLang="en-US" dirty="0"/>
              <a:t>编写，编译和运行的过程。</a:t>
            </a:r>
          </a:p>
        </p:txBody>
      </p:sp>
    </p:spTree>
    <p:extLst>
      <p:ext uri="{BB962C8B-B14F-4D97-AF65-F5344CB8AC3E}">
        <p14:creationId xmlns:p14="http://schemas.microsoft.com/office/powerpoint/2010/main" val="550840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8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5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2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96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Unified Modeling Language (UML)</a:t>
            </a:r>
            <a:r>
              <a:rPr lang="zh-CN" altLang="en-US" dirty="0"/>
              <a:t>又称统一建模语言或标准建模语言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Unified Modeling Language (UML)</a:t>
            </a:r>
            <a:r>
              <a:rPr lang="zh-CN" altLang="en-US" dirty="0"/>
              <a:t>又称统一建模语言或标准建模语言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6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4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5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 err="1"/>
              <a:t>staruml</a:t>
            </a:r>
            <a:r>
              <a:rPr lang="zh-CN" altLang="en-US" dirty="0"/>
              <a:t>如何绘制类图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2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334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70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2845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AF8E-556D-47B7-98B7-33CA499E0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155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3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4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356992"/>
            <a:ext cx="7772400" cy="1470025"/>
          </a:xfrm>
        </p:spPr>
        <p:txBody>
          <a:bodyPr/>
          <a:lstStyle/>
          <a:p>
            <a:pPr algn="ctr"/>
            <a:r>
              <a:rPr lang="zh-CN" altLang="en-US" u="none" dirty="0">
                <a:solidFill>
                  <a:srgbClr val="0000FF"/>
                </a:solidFill>
              </a:rPr>
              <a:t>咖啡与茶冲泡机案例</a:t>
            </a:r>
            <a:r>
              <a:rPr lang="en-US" altLang="zh-CN" u="none" dirty="0">
                <a:solidFill>
                  <a:srgbClr val="0000FF"/>
                </a:solidFill>
              </a:rPr>
              <a:t/>
            </a:r>
            <a:br>
              <a:rPr lang="en-US" altLang="zh-CN" u="none" dirty="0">
                <a:solidFill>
                  <a:srgbClr val="0000FF"/>
                </a:solidFill>
              </a:rPr>
            </a:br>
            <a:r>
              <a:rPr lang="en-US" altLang="zh-CN" sz="2800" u="none" dirty="0">
                <a:solidFill>
                  <a:srgbClr val="0000FF"/>
                </a:solidFill>
              </a:rPr>
              <a:t>Coffee and Tea Brewing Machine Case</a:t>
            </a:r>
            <a:endParaRPr lang="zh-CN" altLang="en-US" sz="2400" u="none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45" y="1213246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Coffee</a:t>
            </a:r>
            <a:r>
              <a:rPr lang="zh-CN" altLang="en-US" dirty="0"/>
              <a:t>类，其应该包含的方法：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brewCoffeeGrinds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4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addSugarAndMilk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</a:t>
            </a: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控制</a:t>
            </a:r>
            <a:r>
              <a:rPr lang="zh-CN" altLang="en-US" dirty="0">
                <a:solidFill>
                  <a:srgbClr val="000000"/>
                </a:solidFill>
              </a:rPr>
              <a:t>以上冲泡顺序的方法：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prepareRecipe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FF"/>
              </a:solidFill>
              <a:ea typeface="宋体" pitchFamily="2" charset="-122"/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r>
              <a:rPr lang="zh-CN" altLang="en-US" dirty="0"/>
              <a:t>同理，</a:t>
            </a:r>
            <a:r>
              <a:rPr lang="en-US" altLang="zh-CN" dirty="0"/>
              <a:t>Tea</a:t>
            </a:r>
            <a:r>
              <a:rPr lang="zh-CN" altLang="en-US" dirty="0"/>
              <a:t>类应该包含的方法：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steepTeaBag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4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 err="1">
                <a:solidFill>
                  <a:srgbClr val="0000FF"/>
                </a:solidFill>
              </a:rPr>
              <a:t>addLemon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控制以</a:t>
            </a:r>
            <a:r>
              <a:rPr lang="zh-CN" altLang="en-US" dirty="0" smtClean="0">
                <a:solidFill>
                  <a:srgbClr val="000000"/>
                </a:solidFill>
              </a:rPr>
              <a:t>上冲</a:t>
            </a:r>
            <a:r>
              <a:rPr lang="zh-CN" altLang="en-US" dirty="0">
                <a:solidFill>
                  <a:srgbClr val="000000"/>
                </a:solidFill>
              </a:rPr>
              <a:t>泡流程的方法：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prepareRecipe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606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Coffee</a:t>
            </a:r>
            <a:r>
              <a:rPr lang="zh-CN" altLang="en-US" sz="3200" dirty="0"/>
              <a:t>类的定义：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public class Coffee{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}</a:t>
            </a:r>
          </a:p>
          <a:p>
            <a:pPr lvl="1"/>
            <a:r>
              <a:rPr lang="en-US" altLang="zh-CN" sz="2800" dirty="0"/>
              <a:t>public</a:t>
            </a:r>
            <a:r>
              <a:rPr lang="zh-CN" altLang="en-US" sz="2800" dirty="0"/>
              <a:t>：表示类的修饰符，与</a:t>
            </a:r>
            <a:r>
              <a:rPr lang="en-US" altLang="zh-CN" sz="2800" dirty="0"/>
              <a:t>C++</a:t>
            </a:r>
            <a:r>
              <a:rPr lang="zh-CN" altLang="en-US" sz="2800" dirty="0"/>
              <a:t>不同，如果类名是</a:t>
            </a:r>
            <a:r>
              <a:rPr lang="en-US" altLang="zh-CN" sz="2800" dirty="0"/>
              <a:t>public</a:t>
            </a:r>
            <a:r>
              <a:rPr lang="zh-CN" altLang="en-US" sz="2800" dirty="0"/>
              <a:t>型的，该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源文件的</a:t>
            </a:r>
            <a:r>
              <a:rPr lang="zh-CN" altLang="en-US" sz="2800" dirty="0"/>
              <a:t>名字强制要求，必须是“类名</a:t>
            </a:r>
            <a:r>
              <a:rPr lang="en-US" altLang="zh-CN" sz="2800" dirty="0"/>
              <a:t>.java</a:t>
            </a:r>
            <a:r>
              <a:rPr lang="zh-CN" altLang="en-US" sz="2800" dirty="0"/>
              <a:t>”。</a:t>
            </a:r>
            <a:endParaRPr lang="en-US" altLang="zh-CN" sz="2800" dirty="0"/>
          </a:p>
          <a:p>
            <a:pPr lvl="1"/>
            <a:r>
              <a:rPr lang="zh-CN" altLang="en-US" sz="2800" dirty="0"/>
              <a:t>按照驼峰书写法，类名首字母需要</a:t>
            </a:r>
            <a:r>
              <a:rPr lang="zh-CN" altLang="en-US" sz="2800" dirty="0" smtClean="0"/>
              <a:t>大写，例如</a:t>
            </a:r>
            <a:r>
              <a:rPr lang="zh-CN" altLang="en-US" sz="2800" dirty="0"/>
              <a:t>，该源程序的文件名：</a:t>
            </a:r>
            <a:r>
              <a:rPr lang="en-US" altLang="zh-CN" sz="2800" dirty="0">
                <a:solidFill>
                  <a:srgbClr val="0000FF"/>
                </a:solidFill>
              </a:rPr>
              <a:t> Coffee.java</a:t>
            </a:r>
          </a:p>
          <a:p>
            <a:pPr lvl="1"/>
            <a:r>
              <a:rPr lang="zh-CN" altLang="en-US" sz="2800" dirty="0">
                <a:solidFill>
                  <a:srgbClr val="0000FF"/>
                </a:solidFill>
              </a:rPr>
              <a:t>需要注意</a:t>
            </a:r>
            <a:r>
              <a:rPr lang="en-US" altLang="zh-CN" sz="2800" dirty="0">
                <a:solidFill>
                  <a:srgbClr val="0000FF"/>
                </a:solidFill>
              </a:rPr>
              <a:t>Java</a:t>
            </a:r>
            <a:r>
              <a:rPr lang="zh-CN" altLang="en-US" sz="2800" dirty="0">
                <a:solidFill>
                  <a:srgbClr val="0000FF"/>
                </a:solidFill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</a:rPr>
              <a:t>大小写敏感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658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public class Coffee{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}</a:t>
            </a:r>
          </a:p>
          <a:p>
            <a:pPr lvl="1"/>
            <a:r>
              <a:rPr lang="zh-CN" altLang="en-US" sz="2800" dirty="0" smtClean="0"/>
              <a:t>如果</a:t>
            </a:r>
            <a:r>
              <a:rPr lang="zh-CN" altLang="en-US" sz="2800" dirty="0"/>
              <a:t>多个类写到一个文件中，该文件中只能有一个</a:t>
            </a:r>
            <a:r>
              <a:rPr lang="en-US" altLang="zh-CN" sz="2800" dirty="0"/>
              <a:t>public</a:t>
            </a:r>
            <a:r>
              <a:rPr lang="zh-CN" altLang="en-US" sz="2800" dirty="0"/>
              <a:t>型的类，其他的不能加修饰符如：</a:t>
            </a:r>
            <a:r>
              <a:rPr lang="en-US" altLang="zh-CN" sz="2800" dirty="0" err="1" smtClean="0"/>
              <a:t>public,private,protected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从</a:t>
            </a:r>
            <a:r>
              <a:rPr lang="zh-CN" altLang="en-US" sz="2800" dirty="0"/>
              <a:t>工程角度，要求尽量每个类存储成</a:t>
            </a:r>
            <a:r>
              <a:rPr lang="zh-CN" altLang="en-US" sz="2800" dirty="0">
                <a:solidFill>
                  <a:srgbClr val="0000FF"/>
                </a:solidFill>
              </a:rPr>
              <a:t>一个单独的</a:t>
            </a:r>
            <a:r>
              <a:rPr lang="en-US" altLang="zh-CN" sz="2800" dirty="0">
                <a:solidFill>
                  <a:srgbClr val="0000FF"/>
                </a:solidFill>
              </a:rPr>
              <a:t>.java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结尾大括号之后不加分号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630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r>
              <a:rPr lang="en-US" altLang="zh-CN" dirty="0"/>
              <a:t>1.</a:t>
            </a:r>
            <a:r>
              <a:rPr lang="zh-CN" altLang="en-US" dirty="0"/>
              <a:t>为其添加方法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public class Coffee  {</a:t>
            </a:r>
          </a:p>
          <a:p>
            <a:pPr marL="857250" lvl="2" indent="0">
              <a:buNone/>
            </a:pPr>
            <a:r>
              <a:rPr lang="en-US" altLang="zh-CN" b="1" dirty="0" err="1"/>
              <a:t>boilWater</a:t>
            </a:r>
            <a:r>
              <a:rPr lang="en-US" altLang="zh-CN" b="1" dirty="0"/>
              <a:t>() </a:t>
            </a:r>
            <a:r>
              <a:rPr lang="en-US" altLang="zh-CN" b="1" dirty="0">
                <a:solidFill>
                  <a:srgbClr val="003300"/>
                </a:solidFill>
              </a:rPr>
              <a:t>{</a:t>
            </a:r>
            <a:r>
              <a:rPr lang="en-US" altLang="zh-CN" b="1" dirty="0">
                <a:solidFill>
                  <a:srgbClr val="008000"/>
                </a:solidFill>
              </a:rPr>
              <a:t> //</a:t>
            </a:r>
            <a:r>
              <a:rPr lang="zh-CN" altLang="en-US" b="1" dirty="0">
                <a:solidFill>
                  <a:srgbClr val="008000"/>
                </a:solidFill>
              </a:rPr>
              <a:t>把水</a:t>
            </a:r>
            <a:r>
              <a:rPr lang="zh-CN" altLang="en-US" b="1" dirty="0" smtClean="0">
                <a:solidFill>
                  <a:srgbClr val="008000"/>
                </a:solidFill>
              </a:rPr>
              <a:t>煮沸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857250" lvl="2" indent="0">
              <a:buNone/>
            </a:pPr>
            <a:r>
              <a:rPr lang="en-US" altLang="zh-CN" b="1" dirty="0" err="1"/>
              <a:t>brewCoffeeGrinds</a:t>
            </a:r>
            <a:r>
              <a:rPr lang="en-US" altLang="zh-CN" b="1" dirty="0"/>
              <a:t>(){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zh-CN" b="1" dirty="0">
                <a:solidFill>
                  <a:srgbClr val="008000"/>
                </a:solidFill>
              </a:rPr>
              <a:t>用沸水冲泡</a:t>
            </a:r>
            <a:r>
              <a:rPr lang="zh-CN" altLang="zh-CN" b="1" dirty="0" smtClean="0">
                <a:solidFill>
                  <a:srgbClr val="008000"/>
                </a:solidFill>
              </a:rPr>
              <a:t>咖啡</a:t>
            </a:r>
            <a:endParaRPr lang="zh-CN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857250" lvl="2" indent="0">
              <a:buNone/>
            </a:pPr>
            <a:r>
              <a:rPr lang="en-US" altLang="zh-CN" b="1" dirty="0" err="1"/>
              <a:t>pourInCup</a:t>
            </a:r>
            <a:r>
              <a:rPr lang="en-US" altLang="zh-CN" b="1" dirty="0"/>
              <a:t>() 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zh-CN" b="1" dirty="0">
                <a:solidFill>
                  <a:srgbClr val="008000"/>
                </a:solidFill>
              </a:rPr>
              <a:t>把咖啡倒进</a:t>
            </a:r>
            <a:r>
              <a:rPr lang="zh-CN" altLang="zh-CN" b="1" dirty="0" smtClean="0">
                <a:solidFill>
                  <a:srgbClr val="008000"/>
                </a:solidFill>
              </a:rPr>
              <a:t>杯子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  <a:p>
            <a:pPr marL="857250" lvl="2" indent="0">
              <a:buNone/>
            </a:pPr>
            <a:r>
              <a:rPr lang="en-US" altLang="zh-CN" b="1" dirty="0" err="1"/>
              <a:t>addSugarAndMilk</a:t>
            </a:r>
            <a:r>
              <a:rPr lang="en-US" altLang="zh-CN" b="1" dirty="0"/>
              <a:t>() 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zh-CN" b="1" dirty="0">
                <a:solidFill>
                  <a:srgbClr val="008000"/>
                </a:solidFill>
              </a:rPr>
              <a:t>加糖和</a:t>
            </a:r>
            <a:r>
              <a:rPr lang="zh-CN" altLang="zh-CN" b="1" dirty="0" smtClean="0">
                <a:solidFill>
                  <a:srgbClr val="008000"/>
                </a:solidFill>
              </a:rPr>
              <a:t>牛奶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857250" lvl="2" indent="0">
              <a:buNone/>
            </a:pPr>
            <a:r>
              <a:rPr lang="en-US" altLang="zh-CN" b="1" dirty="0" err="1"/>
              <a:t>prepareRecipe</a:t>
            </a:r>
            <a:r>
              <a:rPr lang="en-US" altLang="zh-CN" b="1" dirty="0"/>
              <a:t>() {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流程控制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b="1" dirty="0"/>
              <a:t>}</a:t>
            </a:r>
          </a:p>
          <a:p>
            <a:pPr marL="457200" lvl="1" indent="0"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40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r>
              <a:rPr lang="en-US" altLang="zh-CN" dirty="0"/>
              <a:t>2.</a:t>
            </a:r>
            <a:r>
              <a:rPr lang="zh-CN" altLang="en-US" dirty="0"/>
              <a:t>方法的返回值及修饰符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class Coffee {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boilWater</a:t>
            </a:r>
            <a:r>
              <a:rPr lang="en-US" altLang="zh-CN" dirty="0"/>
              <a:t>() {      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brewCoffeeGrinds</a:t>
            </a:r>
            <a:r>
              <a:rPr lang="en-US" altLang="zh-CN" dirty="0"/>
              <a:t>(){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pourInCup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addSugarAndMilk</a:t>
            </a:r>
            <a:r>
              <a:rPr lang="en-US" altLang="zh-CN" dirty="0"/>
              <a:t>() {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   </a:t>
            </a:r>
            <a:r>
              <a:rPr lang="en-US" altLang="zh-CN" dirty="0" err="1"/>
              <a:t>prepareRecipe</a:t>
            </a:r>
            <a:r>
              <a:rPr lang="en-US" altLang="zh-CN" dirty="0"/>
              <a:t>(){</a:t>
            </a:r>
          </a:p>
          <a:p>
            <a:pPr marL="857250" lvl="2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135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Coffee</a:t>
            </a:r>
            <a:r>
              <a:rPr lang="zh-CN" altLang="en-US" dirty="0"/>
              <a:t>类的定义：</a:t>
            </a:r>
            <a:r>
              <a:rPr lang="en-US" altLang="zh-CN" dirty="0"/>
              <a:t>3.</a:t>
            </a:r>
            <a:r>
              <a:rPr lang="zh-CN" altLang="en-US" dirty="0"/>
              <a:t>添加实现代码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class Coffee{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public void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 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</a:t>
            </a:r>
            <a:r>
              <a:rPr lang="en-US" altLang="zh-CN" sz="2400" dirty="0" err="1">
                <a:solidFill>
                  <a:srgbClr val="0000FF"/>
                </a:solidFill>
              </a:rPr>
              <a:t>System.</a:t>
            </a:r>
            <a:r>
              <a:rPr lang="en-US" altLang="zh-CN" sz="2400" i="1" dirty="0" err="1">
                <a:solidFill>
                  <a:srgbClr val="0000FF"/>
                </a:solidFill>
              </a:rPr>
              <a:t>out</a:t>
            </a:r>
            <a:r>
              <a:rPr lang="en-US" altLang="zh-CN" sz="2400" dirty="0" err="1">
                <a:solidFill>
                  <a:srgbClr val="0000FF"/>
                </a:solidFill>
              </a:rPr>
              <a:t>.println</a:t>
            </a:r>
            <a:r>
              <a:rPr lang="en-US" altLang="zh-CN" sz="2400" dirty="0">
                <a:solidFill>
                  <a:srgbClr val="0000FF"/>
                </a:solidFill>
              </a:rPr>
              <a:t>("Boiling water!");</a:t>
            </a:r>
          </a:p>
          <a:p>
            <a:pPr marL="857250" lvl="2" indent="0">
              <a:buNone/>
            </a:pPr>
            <a:r>
              <a:rPr lang="en-US" altLang="zh-CN" sz="2400" dirty="0" smtClean="0"/>
              <a:t>}</a:t>
            </a:r>
            <a:r>
              <a:rPr lang="en-US" altLang="zh-CN" sz="2400" dirty="0">
                <a:solidFill>
                  <a:srgbClr val="008000"/>
                </a:solidFill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</a:rPr>
              <a:t>其他三个方法</a:t>
            </a:r>
            <a:r>
              <a:rPr lang="zh-CN" altLang="en-US" sz="2400" dirty="0" smtClean="0">
                <a:solidFill>
                  <a:srgbClr val="008000"/>
                </a:solidFill>
              </a:rPr>
              <a:t>省略</a:t>
            </a:r>
            <a:endParaRPr lang="en-US" altLang="zh-CN" sz="2400" dirty="0"/>
          </a:p>
          <a:p>
            <a:pPr marL="857250" lvl="2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prepareRecipe</a:t>
            </a:r>
            <a:r>
              <a:rPr lang="en-US" altLang="zh-CN" sz="2400" dirty="0"/>
              <a:t>(){ 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流程</a:t>
            </a:r>
            <a:endParaRPr lang="en-US" altLang="zh-CN" sz="2400" dirty="0"/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brewCoffeeGrinds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pourInCup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addSugarAndMilk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892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571383"/>
            <a:ext cx="7772400" cy="5029200"/>
          </a:xfrm>
        </p:spPr>
        <p:txBody>
          <a:bodyPr/>
          <a:lstStyle/>
          <a:p>
            <a:r>
              <a:rPr lang="en-US" altLang="zh-CN" dirty="0"/>
              <a:t>Tea</a:t>
            </a:r>
            <a:r>
              <a:rPr lang="zh-CN" altLang="en-US" dirty="0"/>
              <a:t>类的实现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class Tea{</a:t>
            </a:r>
          </a:p>
          <a:p>
            <a:pPr marL="857250" lvl="2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boilWater</a:t>
            </a:r>
            <a:r>
              <a:rPr lang="en-US" altLang="zh-CN" sz="2400" dirty="0"/>
              <a:t>() {</a:t>
            </a:r>
          </a:p>
          <a:p>
            <a:pPr marL="857250" lvl="2" indent="0">
              <a:buNone/>
            </a:pPr>
            <a:r>
              <a:rPr lang="en-US" altLang="zh-CN" sz="2400" dirty="0"/>
              <a:t>	     </a:t>
            </a:r>
            <a:r>
              <a:rPr lang="en-US" altLang="zh-CN" sz="2400" dirty="0" err="1">
                <a:solidFill>
                  <a:srgbClr val="0000FF"/>
                </a:solidFill>
              </a:rPr>
              <a:t>System.</a:t>
            </a:r>
            <a:r>
              <a:rPr lang="en-US" altLang="zh-CN" sz="2400" i="1" dirty="0" err="1">
                <a:solidFill>
                  <a:srgbClr val="0000FF"/>
                </a:solidFill>
              </a:rPr>
              <a:t>out</a:t>
            </a:r>
            <a:r>
              <a:rPr lang="en-US" altLang="zh-CN" sz="2400" dirty="0" err="1">
                <a:solidFill>
                  <a:srgbClr val="0000FF"/>
                </a:solidFill>
              </a:rPr>
              <a:t>.println</a:t>
            </a:r>
            <a:r>
              <a:rPr lang="en-US" altLang="zh-CN" sz="2400" dirty="0">
                <a:solidFill>
                  <a:srgbClr val="0000FF"/>
                </a:solidFill>
              </a:rPr>
              <a:t>("Boiling water!");</a:t>
            </a:r>
          </a:p>
          <a:p>
            <a:pPr marL="857250" lvl="2" indent="0">
              <a:buNone/>
            </a:pPr>
            <a:r>
              <a:rPr lang="en-US" altLang="zh-CN" sz="2400" dirty="0"/>
              <a:t>} //</a:t>
            </a:r>
            <a:r>
              <a:rPr lang="zh-CN" altLang="en-US" sz="2400" dirty="0"/>
              <a:t>其他三个方法</a:t>
            </a:r>
            <a:r>
              <a:rPr lang="zh-CN" altLang="en-US" sz="2400" dirty="0" smtClean="0"/>
              <a:t>省略</a:t>
            </a:r>
            <a:endParaRPr lang="en-US" altLang="zh-CN" sz="2400" dirty="0"/>
          </a:p>
          <a:p>
            <a:pPr marL="857250" lvl="2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prepareRecipe</a:t>
            </a:r>
            <a:r>
              <a:rPr lang="en-US" altLang="zh-CN" sz="2400" dirty="0"/>
              <a:t>(){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boilWater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steepTeaBag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pourInCup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</a:t>
            </a:r>
            <a:r>
              <a:rPr lang="en-US" altLang="zh-CN" sz="2400" dirty="0" err="1">
                <a:solidFill>
                  <a:srgbClr val="0000FF"/>
                </a:solidFill>
              </a:rPr>
              <a:t>addLemon</a:t>
            </a:r>
            <a:r>
              <a:rPr lang="en-US" altLang="zh-CN" sz="2400" dirty="0">
                <a:solidFill>
                  <a:srgbClr val="0000FF"/>
                </a:solidFill>
              </a:rPr>
              <a:t>();</a:t>
            </a:r>
          </a:p>
          <a:p>
            <a:pPr marL="857250" lvl="2" indent="0">
              <a:buNone/>
            </a:pPr>
            <a:r>
              <a:rPr lang="en-US" altLang="zh-CN" sz="2400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52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-36512" y="1556792"/>
            <a:ext cx="8928992" cy="4648200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Client {</a:t>
            </a:r>
          </a:p>
          <a:p>
            <a:pPr marL="857250" lvl="2" indent="0">
              <a:buNone/>
            </a:pP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28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371600" lvl="3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Coffee 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Coffee();</a:t>
            </a:r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coffee.prepareRecipe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("========");</a:t>
            </a:r>
            <a:endParaRPr lang="en-US" altLang="zh-CN" sz="2800" dirty="0">
              <a:solidFill>
                <a:srgbClr val="000000"/>
              </a:solidFill>
              <a:latin typeface="Consolas"/>
            </a:endParaRPr>
          </a:p>
          <a:p>
            <a:pPr marL="1371600" lvl="3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Tea 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 Tea();</a:t>
            </a:r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tea.prepareRecipe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57250" lvl="2" indent="0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31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Dripping Coffee through filter!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Sugar and Milk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=========================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Steeping the tea!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Lemon</a:t>
            </a:r>
          </a:p>
          <a:p>
            <a:r>
              <a:rPr lang="zh-CN" altLang="en-US" sz="3200" dirty="0"/>
              <a:t>和题目要求的流程一致</a:t>
            </a:r>
            <a:r>
              <a:rPr lang="en-US" altLang="zh-CN" sz="3200" dirty="0"/>
              <a:t>,</a:t>
            </a:r>
            <a:r>
              <a:rPr lang="zh-CN" altLang="en-US" sz="3200" dirty="0"/>
              <a:t>实现了需求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18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方案中的问题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观察</a:t>
            </a:r>
            <a:r>
              <a:rPr lang="en-US" altLang="zh-CN" sz="3600" dirty="0">
                <a:solidFill>
                  <a:srgbClr val="0000FF"/>
                </a:solidFill>
              </a:rPr>
              <a:t>Coffee.java</a:t>
            </a:r>
            <a:r>
              <a:rPr lang="zh-CN" altLang="zh-CN" sz="3600" dirty="0"/>
              <a:t>和</a:t>
            </a:r>
            <a:r>
              <a:rPr lang="en-US" altLang="zh-CN" sz="3600" dirty="0">
                <a:solidFill>
                  <a:srgbClr val="0000FF"/>
                </a:solidFill>
              </a:rPr>
              <a:t>Tea.java</a:t>
            </a:r>
            <a:r>
              <a:rPr lang="zh-CN" altLang="zh-CN" sz="3600" dirty="0"/>
              <a:t>源代码，</a:t>
            </a:r>
            <a:r>
              <a:rPr lang="zh-CN" altLang="zh-CN" sz="3600" dirty="0" smtClean="0"/>
              <a:t>发现两</a:t>
            </a:r>
            <a:r>
              <a:rPr lang="zh-CN" altLang="zh-CN" sz="3600" dirty="0"/>
              <a:t>个</a:t>
            </a:r>
            <a:r>
              <a:rPr lang="zh-CN" altLang="zh-CN" sz="3600" dirty="0" smtClean="0"/>
              <a:t>类存在</a:t>
            </a:r>
            <a:r>
              <a:rPr lang="zh-CN" altLang="zh-CN" sz="3600" dirty="0"/>
              <a:t>着</a:t>
            </a:r>
            <a:r>
              <a:rPr lang="zh-CN" altLang="zh-CN" sz="3600" dirty="0">
                <a:solidFill>
                  <a:srgbClr val="FF3300"/>
                </a:solidFill>
              </a:rPr>
              <a:t>重复代码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r>
              <a:rPr lang="zh-CN" altLang="en-US" sz="3600" dirty="0"/>
              <a:t>为了更好的分析、设计，通常类的设计是通过</a:t>
            </a:r>
            <a:r>
              <a:rPr lang="en-US" altLang="zh-CN" sz="3600" dirty="0">
                <a:solidFill>
                  <a:srgbClr val="0000FF"/>
                </a:solidFill>
              </a:rPr>
              <a:t>UML</a:t>
            </a:r>
            <a:r>
              <a:rPr lang="zh-CN" altLang="en-US" sz="3600" dirty="0"/>
              <a:t>绘制类图完成：</a:t>
            </a:r>
            <a:endParaRPr lang="en-US" altLang="zh-CN" sz="3600" dirty="0"/>
          </a:p>
          <a:p>
            <a:pPr lvl="1"/>
            <a:r>
              <a:rPr lang="zh-CN" altLang="en-US" sz="3200" dirty="0"/>
              <a:t>先设计，再编写代码，这是软件开发的基本流程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037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类的设计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Star UML</a:t>
            </a:r>
            <a:r>
              <a:rPr lang="zh-CN" altLang="en-US" dirty="0" smtClean="0"/>
              <a:t>工具绘制类图</a:t>
            </a:r>
            <a:endParaRPr lang="en-US" altLang="zh-CN" dirty="0" smtClean="0"/>
          </a:p>
          <a:p>
            <a:r>
              <a:rPr lang="zh-CN" altLang="en-US" dirty="0" smtClean="0"/>
              <a:t>超类的设计</a:t>
            </a:r>
            <a:endParaRPr lang="en-US" altLang="zh-CN" dirty="0" smtClean="0"/>
          </a:p>
          <a:p>
            <a:r>
              <a:rPr lang="zh-CN" altLang="en-US" dirty="0" smtClean="0"/>
              <a:t>覆盖的应用</a:t>
            </a:r>
            <a:endParaRPr lang="en-US" altLang="zh-CN" dirty="0" smtClean="0"/>
          </a:p>
          <a:p>
            <a:r>
              <a:rPr lang="zh-CN" altLang="en-US" dirty="0" smtClean="0"/>
              <a:t>优秀</a:t>
            </a:r>
            <a:r>
              <a:rPr lang="zh-CN" altLang="en-US" dirty="0"/>
              <a:t>设计的判断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抽象方法与抽象类</a:t>
            </a:r>
            <a:endParaRPr lang="en-US" altLang="zh-CN" dirty="0" smtClean="0"/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关键字的使用</a:t>
            </a:r>
            <a:endParaRPr lang="en-US" altLang="zh-CN" dirty="0"/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6C22ED-0BD7-4DFB-975C-640B9A303BC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类图的绘制方法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587117"/>
            <a:ext cx="8023993" cy="5048128"/>
          </a:xfrm>
        </p:spPr>
        <p:txBody>
          <a:bodyPr/>
          <a:lstStyle/>
          <a:p>
            <a:r>
              <a:rPr lang="en-US" altLang="zh-CN" sz="3200" dirty="0"/>
              <a:t>UML</a:t>
            </a:r>
            <a:r>
              <a:rPr lang="zh-CN" altLang="en-US" sz="3200" dirty="0"/>
              <a:t>：</a:t>
            </a:r>
            <a:r>
              <a:rPr lang="en-US" altLang="zh-CN" sz="3200" dirty="0"/>
              <a:t>Unified Modeling Language</a:t>
            </a:r>
            <a:r>
              <a:rPr lang="zh-CN" altLang="en-US" sz="3200" dirty="0"/>
              <a:t>又称统一建模语言或标准建模语言</a:t>
            </a:r>
            <a:endParaRPr lang="en-US" altLang="zh-CN" sz="3200" dirty="0"/>
          </a:p>
          <a:p>
            <a:r>
              <a:rPr lang="zh-CN" altLang="en-US" sz="3200" dirty="0"/>
              <a:t>是一个支持模型化和软件系统开发的图形化语言，为软件开发的所有阶段提供模型化和可视化支持</a:t>
            </a:r>
            <a:endParaRPr lang="en-US" altLang="zh-CN" sz="3200" dirty="0"/>
          </a:p>
          <a:p>
            <a:r>
              <a:rPr lang="zh-CN" altLang="en-US" sz="3200" dirty="0"/>
              <a:t>常用的工具有</a:t>
            </a:r>
            <a:r>
              <a:rPr lang="en-US" altLang="zh-CN" sz="3200" dirty="0" err="1"/>
              <a:t>StarUML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RationalRose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/>
            <a:endParaRPr lang="zh-CN" altLang="en-US" sz="3200" dirty="0"/>
          </a:p>
          <a:p>
            <a:pPr lvl="1"/>
            <a:endParaRPr lang="en-US" altLang="zh-CN" sz="32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26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类图的绘制方法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587117"/>
            <a:ext cx="4351585" cy="5048128"/>
          </a:xfrm>
        </p:spPr>
        <p:txBody>
          <a:bodyPr/>
          <a:lstStyle/>
          <a:p>
            <a:r>
              <a:rPr lang="zh-CN" altLang="en-US" sz="3600" dirty="0"/>
              <a:t>类的三部分：</a:t>
            </a:r>
          </a:p>
          <a:p>
            <a:pPr marL="539085" lvl="1" indent="-207340"/>
            <a:r>
              <a:rPr lang="en-US" altLang="zh-CN" sz="3200" dirty="0"/>
              <a:t>1</a:t>
            </a:r>
            <a:r>
              <a:rPr lang="zh-CN" altLang="en-US" sz="3200" dirty="0"/>
              <a:t>）类名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939135" lvl="2" indent="-207340"/>
            <a:r>
              <a:rPr lang="zh-CN" altLang="en-US" sz="2800" dirty="0" smtClean="0"/>
              <a:t>每个</a:t>
            </a:r>
            <a:r>
              <a:rPr lang="zh-CN" altLang="en-US" sz="2800" dirty="0"/>
              <a:t>类都必须有一个</a:t>
            </a:r>
            <a:r>
              <a:rPr lang="zh-CN" altLang="en-US" sz="2800" dirty="0" smtClean="0"/>
              <a:t>名字</a:t>
            </a:r>
            <a:endParaRPr lang="en-US" altLang="zh-CN" sz="2800" dirty="0" smtClean="0"/>
          </a:p>
          <a:p>
            <a:pPr marL="939135" lvl="2" indent="-207340"/>
            <a:r>
              <a:rPr lang="zh-CN" altLang="en-US" sz="2800" dirty="0" smtClean="0"/>
              <a:t>类</a:t>
            </a:r>
            <a:r>
              <a:rPr lang="zh-CN" altLang="en-US" sz="2800" dirty="0"/>
              <a:t>名是一个</a:t>
            </a:r>
            <a:r>
              <a:rPr lang="zh-CN" altLang="en-US" sz="2800" dirty="0" smtClean="0"/>
              <a:t>字符串，需要按照驼峰方法命名，所有单词的首字母大写。</a:t>
            </a:r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65" y="2276872"/>
            <a:ext cx="379842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5310081" y="2348880"/>
            <a:ext cx="3528392" cy="504056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4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类图的绘制方法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587117"/>
            <a:ext cx="4567609" cy="5048128"/>
          </a:xfrm>
        </p:spPr>
        <p:txBody>
          <a:bodyPr/>
          <a:lstStyle/>
          <a:p>
            <a:r>
              <a:rPr lang="zh-CN" altLang="en-US" sz="3200" dirty="0"/>
              <a:t>类的三部分：</a:t>
            </a:r>
            <a:endParaRPr lang="en-US" altLang="zh-CN" sz="2800" dirty="0"/>
          </a:p>
          <a:p>
            <a:pPr marL="539085" lvl="1" indent="-207340"/>
            <a:r>
              <a:rPr lang="en-US" altLang="zh-CN" sz="2800" dirty="0"/>
              <a:t>2</a:t>
            </a:r>
            <a:r>
              <a:rPr lang="zh-CN" altLang="en-US" sz="2800" dirty="0"/>
              <a:t>）属性</a:t>
            </a:r>
            <a:r>
              <a:rPr lang="en-US" altLang="zh-CN" sz="2800" dirty="0"/>
              <a:t>(Attributes)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939135" lvl="2" indent="-207340"/>
            <a:r>
              <a:rPr lang="zh-CN" altLang="en-US" sz="2800" dirty="0" smtClean="0"/>
              <a:t>属性</a:t>
            </a:r>
            <a:r>
              <a:rPr lang="zh-CN" altLang="en-US" sz="2800" dirty="0"/>
              <a:t>是指类的性质，即类的成员变量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939135" lvl="2" indent="-207340"/>
            <a:r>
              <a:rPr lang="zh-CN" altLang="en-US" sz="2800" dirty="0" smtClean="0"/>
              <a:t>类</a:t>
            </a:r>
            <a:r>
              <a:rPr lang="zh-CN" altLang="en-US" sz="2800" dirty="0"/>
              <a:t>可以有任意多个属性，也可以没有属性</a:t>
            </a:r>
          </a:p>
        </p:txBody>
      </p:sp>
      <p:graphicFrame>
        <p:nvGraphicFramePr>
          <p:cNvPr id="5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94576"/>
              </p:ext>
            </p:extLst>
          </p:nvPr>
        </p:nvGraphicFramePr>
        <p:xfrm>
          <a:off x="1691680" y="4689750"/>
          <a:ext cx="3965324" cy="1529276"/>
        </p:xfrm>
        <a:graphic>
          <a:graphicData uri="http://schemas.openxmlformats.org/drawingml/2006/table">
            <a:tbl>
              <a:tblPr/>
              <a:tblGrid>
                <a:gridCol w="39653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3412">
                <a:tc>
                  <a:txBody>
                    <a:bodyPr/>
                    <a:lstStyle>
                      <a:lvl1pPr marL="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1pPr>
                      <a:lvl2pPr marL="575945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2pPr>
                      <a:lvl3pPr marL="115189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3pPr>
                      <a:lvl4pPr marL="172847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4pPr>
                      <a:lvl5pPr marL="2304415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5pPr>
                      <a:lvl6pPr marL="288036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6pPr>
                      <a:lvl7pPr marL="3456305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7pPr>
                      <a:lvl8pPr marL="403225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8pPr>
                      <a:lvl9pPr marL="460883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可见性 名称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类型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[=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默认值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]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可见性：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public   +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                protected   #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                private   –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6351" marR="66351" marT="33118" marB="331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96979"/>
            <a:ext cx="3822888" cy="246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5347037" y="2788812"/>
            <a:ext cx="3528392" cy="1296144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99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类图的绘制方法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587117"/>
            <a:ext cx="4639617" cy="5048128"/>
          </a:xfrm>
        </p:spPr>
        <p:txBody>
          <a:bodyPr/>
          <a:lstStyle/>
          <a:p>
            <a:r>
              <a:rPr lang="zh-CN" altLang="en-US" sz="3200" dirty="0"/>
              <a:t>类的三部分：</a:t>
            </a:r>
            <a:endParaRPr lang="en-US" altLang="zh-CN" sz="1800" dirty="0"/>
          </a:p>
          <a:p>
            <a:pPr marL="539085" lvl="1" indent="-207340"/>
            <a:r>
              <a:rPr lang="en-US" altLang="zh-CN" sz="2800" dirty="0"/>
              <a:t>3</a:t>
            </a:r>
            <a:r>
              <a:rPr lang="zh-CN" altLang="en-US" sz="2800" dirty="0"/>
              <a:t>）操作</a:t>
            </a:r>
            <a:r>
              <a:rPr lang="en-US" altLang="zh-CN" sz="2800" dirty="0"/>
              <a:t>(Operations)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539085" lvl="1" indent="-207340"/>
            <a:r>
              <a:rPr lang="zh-CN" altLang="en-US" sz="2800" dirty="0" smtClean="0"/>
              <a:t>是</a:t>
            </a:r>
            <a:r>
              <a:rPr lang="zh-CN" altLang="en-US" sz="2800" dirty="0"/>
              <a:t>类的任意一个实例对象都可以使用的行为，操作是类的成员方法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39085" lvl="1" indent="-207340"/>
            <a:r>
              <a:rPr lang="zh-CN" altLang="en-US" sz="2800" dirty="0" smtClean="0"/>
              <a:t>类</a:t>
            </a:r>
            <a:r>
              <a:rPr lang="zh-CN" altLang="en-US" sz="2800" dirty="0"/>
              <a:t>可以有任意多个方法，也可以没有方法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09718"/>
              </p:ext>
            </p:extLst>
          </p:nvPr>
        </p:nvGraphicFramePr>
        <p:xfrm>
          <a:off x="1259632" y="5342384"/>
          <a:ext cx="5112568" cy="431996"/>
        </p:xfrm>
        <a:graphic>
          <a:graphicData uri="http://schemas.openxmlformats.org/drawingml/2006/table">
            <a:tbl>
              <a:tblPr/>
              <a:tblGrid>
                <a:gridCol w="5112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5289">
                <a:tc>
                  <a:txBody>
                    <a:bodyPr/>
                    <a:lstStyle>
                      <a:lvl1pPr marL="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1pPr>
                      <a:lvl2pPr marL="575945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2pPr>
                      <a:lvl3pPr marL="115189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3pPr>
                      <a:lvl4pPr marL="172847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4pPr>
                      <a:lvl5pPr marL="2304415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5pPr>
                      <a:lvl6pPr marL="288036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6pPr>
                      <a:lvl7pPr marL="3456305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7pPr>
                      <a:lvl8pPr marL="403225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8pPr>
                      <a:lvl9pPr marL="4608830" algn="l" defTabSz="1151890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Tahoma"/>
                          <a:ea typeface="隶书"/>
                          <a:cs typeface="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可见性 名称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参数列表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):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itchFamily="18" charset="0"/>
                        </a:rPr>
                        <a:t>返回类型</a:t>
                      </a:r>
                    </a:p>
                  </a:txBody>
                  <a:tcPr marL="66351" marR="66351" marT="33118" marB="331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8884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5436095" y="3212976"/>
            <a:ext cx="3600401" cy="936104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05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4" y="2348880"/>
            <a:ext cx="785153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56792"/>
            <a:ext cx="7964366" cy="576064"/>
          </a:xfrm>
        </p:spPr>
        <p:txBody>
          <a:bodyPr/>
          <a:lstStyle/>
          <a:p>
            <a:r>
              <a:rPr lang="zh-CN" altLang="en-US" sz="3600" dirty="0"/>
              <a:t>类之间的关系</a:t>
            </a:r>
            <a:r>
              <a:rPr lang="en-US" altLang="zh-CN" sz="3600" dirty="0"/>
              <a:t>-</a:t>
            </a:r>
            <a:r>
              <a:rPr lang="zh-CN" altLang="en-US" sz="3600" dirty="0" smtClean="0">
                <a:solidFill>
                  <a:srgbClr val="0000FF"/>
                </a:solidFill>
              </a:rPr>
              <a:t>泛化</a:t>
            </a:r>
            <a:r>
              <a:rPr lang="zh-CN" altLang="en-US" sz="3600" dirty="0" smtClean="0"/>
              <a:t>关系</a:t>
            </a:r>
            <a:endParaRPr lang="zh-CN" altLang="en-US" sz="3600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12168"/>
          </a:xfrm>
        </p:spPr>
        <p:txBody>
          <a:bodyPr/>
          <a:lstStyle/>
          <a:p>
            <a:r>
              <a:rPr lang="zh-CN" altLang="en-US" dirty="0"/>
              <a:t>类图的绘制方法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等腰三角形 1"/>
          <p:cNvSpPr/>
          <p:nvPr/>
        </p:nvSpPr>
        <p:spPr bwMode="auto">
          <a:xfrm>
            <a:off x="6588224" y="2564904"/>
            <a:ext cx="864096" cy="864096"/>
          </a:xfrm>
          <a:prstGeom prst="triangl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020272" y="3429000"/>
            <a:ext cx="0" cy="1152128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2290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60648"/>
            <a:ext cx="54461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55576" y="2780928"/>
          <a:ext cx="7560840" cy="391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74264">
                <a:tc>
                  <a:txBody>
                    <a:bodyPr/>
                    <a:lstStyle/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public class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Person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protected String name;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protected 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age;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public void move(){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……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public void say()  {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……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public class Student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extends Person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private String 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studentNo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public void study()  {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……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276225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66351" marR="66351" marT="33176" marB="33176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54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58518"/>
          </a:xfrm>
        </p:spPr>
        <p:txBody>
          <a:bodyPr/>
          <a:lstStyle/>
          <a:p>
            <a:r>
              <a:rPr lang="zh-CN" altLang="en-US" dirty="0"/>
              <a:t>类图的绘制方法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587118"/>
            <a:ext cx="8308413" cy="874520"/>
          </a:xfrm>
        </p:spPr>
        <p:txBody>
          <a:bodyPr/>
          <a:lstStyle/>
          <a:p>
            <a:r>
              <a:rPr lang="zh-CN" altLang="en-US" sz="3200" dirty="0"/>
              <a:t>类之间的关系</a:t>
            </a:r>
            <a:r>
              <a:rPr lang="en-US" altLang="zh-CN" sz="3200" dirty="0"/>
              <a:t>-</a:t>
            </a:r>
            <a:r>
              <a:rPr lang="zh-CN" altLang="en-US" sz="3200" dirty="0">
                <a:solidFill>
                  <a:srgbClr val="0000FF"/>
                </a:solidFill>
              </a:rPr>
              <a:t>关联</a:t>
            </a:r>
            <a:r>
              <a:rPr lang="zh-CN" altLang="en-US" sz="3200" dirty="0"/>
              <a:t>关系</a:t>
            </a:r>
            <a:endParaRPr lang="en-US" altLang="zh-CN" sz="3200" dirty="0"/>
          </a:p>
          <a:p>
            <a:endParaRPr lang="zh-CN" altLang="en-US" sz="3200" dirty="0"/>
          </a:p>
          <a:p>
            <a:endParaRPr lang="zh-CN" altLang="en-US" sz="3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2" y="2461638"/>
            <a:ext cx="8046273" cy="11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14603" y="3861048"/>
          <a:ext cx="7523786" cy="262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37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45350">
                <a:tc>
                  <a:txBody>
                    <a:bodyPr/>
                    <a:lstStyle/>
                    <a:p>
                      <a:pPr marL="342900" marR="0" lvl="0" indent="-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public class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LoginForm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private 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JButton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loginButton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;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……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public class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JButton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……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  <a:endParaRPr lang="zh-CN" alt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351" marR="66351" marT="33176" marB="33176">
                    <a:solidFill>
                      <a:schemeClr val="accent6">
                        <a:lumMod val="20000"/>
                        <a:lumOff val="80000"/>
                        <a:alpha val="26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>
            <a:off x="5724128" y="1916832"/>
            <a:ext cx="1368152" cy="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87366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16832"/>
            <a:ext cx="838842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692" y="434796"/>
            <a:ext cx="7772400" cy="915950"/>
          </a:xfrm>
        </p:spPr>
        <p:txBody>
          <a:bodyPr/>
          <a:lstStyle/>
          <a:p>
            <a:r>
              <a:rPr lang="zh-CN" altLang="en-US" dirty="0"/>
              <a:t>类图的绘制方法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92" y="1350746"/>
            <a:ext cx="8308413" cy="504056"/>
          </a:xfrm>
        </p:spPr>
        <p:txBody>
          <a:bodyPr/>
          <a:lstStyle/>
          <a:p>
            <a:r>
              <a:rPr lang="zh-CN" altLang="en-US" sz="3200" dirty="0"/>
              <a:t>类之间的关系</a:t>
            </a:r>
            <a:r>
              <a:rPr lang="en-US" altLang="zh-CN" sz="3200" dirty="0"/>
              <a:t>-</a:t>
            </a:r>
            <a:r>
              <a:rPr lang="zh-CN" altLang="en-US" sz="3200" dirty="0">
                <a:solidFill>
                  <a:srgbClr val="0000FF"/>
                </a:solidFill>
              </a:rPr>
              <a:t>依赖</a:t>
            </a:r>
            <a:r>
              <a:rPr lang="zh-CN" altLang="en-US" sz="3200" dirty="0"/>
              <a:t>关系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07865"/>
              </p:ext>
            </p:extLst>
          </p:nvPr>
        </p:nvGraphicFramePr>
        <p:xfrm>
          <a:off x="2651203" y="3134048"/>
          <a:ext cx="6369603" cy="372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91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public class Driver{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public void drive(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Car car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car.move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……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public class Car{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public void move()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......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……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  <a:endParaRPr lang="zh-CN" alt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351" marR="66351" marT="33176" marB="33176">
                    <a:solidFill>
                      <a:schemeClr val="accent6">
                        <a:lumMod val="20000"/>
                        <a:lumOff val="80000"/>
                        <a:alpha val="26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508104" y="1700808"/>
            <a:ext cx="1368152" cy="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08162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方案中的问题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Coffee</a:t>
            </a:r>
            <a:r>
              <a:rPr lang="zh-CN" altLang="en-US" sz="2400" dirty="0"/>
              <a:t>类及</a:t>
            </a:r>
            <a:r>
              <a:rPr lang="en-US" altLang="zh-CN" sz="2400" dirty="0"/>
              <a:t>Tea</a:t>
            </a:r>
            <a:r>
              <a:rPr lang="zh-CN" altLang="en-US" sz="2400" dirty="0"/>
              <a:t>类的类图：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通过</a:t>
            </a:r>
            <a:r>
              <a:rPr lang="zh-CN" altLang="en-US" dirty="0"/>
              <a:t>类图</a:t>
            </a:r>
            <a:r>
              <a:rPr lang="zh-CN" altLang="zh-CN" dirty="0"/>
              <a:t>，可以更清晰发现</a:t>
            </a:r>
            <a:r>
              <a:rPr lang="en-US" altLang="zh-CN" dirty="0">
                <a:solidFill>
                  <a:srgbClr val="0000FF"/>
                </a:solidFill>
              </a:rPr>
              <a:t>Coffee</a:t>
            </a:r>
            <a:r>
              <a:rPr lang="zh-CN" altLang="zh-CN" dirty="0"/>
              <a:t>类与</a:t>
            </a:r>
            <a:r>
              <a:rPr lang="en-US" altLang="zh-CN" dirty="0">
                <a:solidFill>
                  <a:srgbClr val="0000FF"/>
                </a:solidFill>
              </a:rPr>
              <a:t>Tea</a:t>
            </a:r>
            <a:r>
              <a:rPr lang="zh-CN" altLang="zh-CN" dirty="0"/>
              <a:t>类的中</a:t>
            </a:r>
            <a:r>
              <a:rPr lang="en-US" altLang="zh-CN" dirty="0" err="1">
                <a:solidFill>
                  <a:srgbClr val="0000FF"/>
                </a:solidFill>
              </a:rPr>
              <a:t>boilWater</a:t>
            </a:r>
            <a:r>
              <a:rPr lang="zh-CN" altLang="zh-CN" dirty="0"/>
              <a:t>和</a:t>
            </a:r>
            <a:r>
              <a:rPr lang="en-US" altLang="zh-CN" dirty="0" err="1">
                <a:solidFill>
                  <a:srgbClr val="0000FF"/>
                </a:solidFill>
              </a:rPr>
              <a:t>pourInCup</a:t>
            </a:r>
            <a:r>
              <a:rPr lang="zh-CN" altLang="zh-CN" dirty="0"/>
              <a:t>方法是重复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如何消除重复代码？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7" y="2132856"/>
            <a:ext cx="6617070" cy="2401738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cxnSp>
        <p:nvCxnSpPr>
          <p:cNvPr id="12" name="直接连接符 11"/>
          <p:cNvCxnSpPr/>
          <p:nvPr/>
        </p:nvCxnSpPr>
        <p:spPr bwMode="auto">
          <a:xfrm>
            <a:off x="1403648" y="3239102"/>
            <a:ext cx="1296144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148064" y="3239102"/>
            <a:ext cx="1224136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148064" y="3664780"/>
            <a:ext cx="1368152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1403648" y="3664780"/>
            <a:ext cx="1296144" cy="0"/>
          </a:xfrm>
          <a:prstGeom prst="line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91113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：设计超类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Coffee</a:t>
            </a:r>
            <a:r>
              <a:rPr lang="zh-CN" altLang="zh-CN" sz="3600" dirty="0"/>
              <a:t>与</a:t>
            </a:r>
            <a:r>
              <a:rPr lang="en-US" altLang="zh-CN" sz="3600" dirty="0"/>
              <a:t>Tea</a:t>
            </a:r>
            <a:r>
              <a:rPr lang="zh-CN" altLang="zh-CN" sz="3600" dirty="0"/>
              <a:t>非常相似</a:t>
            </a:r>
            <a:r>
              <a:rPr lang="zh-CN" altLang="en-US" sz="3600" dirty="0"/>
              <a:t>：</a:t>
            </a:r>
            <a:r>
              <a:rPr lang="zh-CN" altLang="zh-CN" sz="3600" dirty="0"/>
              <a:t>两者都是咖啡因饮料</a:t>
            </a:r>
            <a:endParaRPr lang="en-US" altLang="zh-CN" sz="3600" dirty="0"/>
          </a:p>
          <a:p>
            <a:pPr lvl="1"/>
            <a:r>
              <a:rPr lang="zh-CN" altLang="zh-CN" sz="3200" dirty="0"/>
              <a:t>因此可以将两者进行抽象，</a:t>
            </a:r>
            <a:r>
              <a:rPr lang="zh-CN" altLang="zh-CN" sz="3200" dirty="0" smtClean="0"/>
              <a:t>形成共同</a:t>
            </a:r>
            <a:r>
              <a:rPr lang="zh-CN" altLang="zh-CN" sz="3200" dirty="0"/>
              <a:t>的超类，命名为</a:t>
            </a:r>
            <a:r>
              <a:rPr lang="en-US" altLang="zh-CN" sz="3200" dirty="0" err="1">
                <a:solidFill>
                  <a:srgbClr val="0000FF"/>
                </a:solidFill>
              </a:rPr>
              <a:t>CaffeineBeverage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lvl="1"/>
            <a:r>
              <a:rPr lang="zh-CN" altLang="en-US" sz="3200" dirty="0"/>
              <a:t>根据</a:t>
            </a:r>
            <a:r>
              <a:rPr lang="zh-CN" altLang="en-US" sz="3200" dirty="0" smtClean="0"/>
              <a:t>面向对象的基本原理</a:t>
            </a:r>
            <a:r>
              <a:rPr lang="zh-CN" altLang="en-US" sz="3200" dirty="0" smtClean="0"/>
              <a:t>，把</a:t>
            </a:r>
            <a:r>
              <a:rPr lang="zh-CN" altLang="en-US" sz="3200" dirty="0"/>
              <a:t>具体类</a:t>
            </a:r>
            <a:r>
              <a:rPr lang="zh-CN" altLang="en-US" sz="3200" dirty="0" smtClean="0"/>
              <a:t>中共</a:t>
            </a:r>
            <a:r>
              <a:rPr lang="zh-CN" altLang="en-US" sz="3200" dirty="0"/>
              <a:t>同方法抽取出来，放到超</a:t>
            </a:r>
            <a:r>
              <a:rPr lang="zh-CN" altLang="en-US" sz="3200" dirty="0" smtClean="0"/>
              <a:t>类</a:t>
            </a:r>
            <a:r>
              <a:rPr lang="zh-CN" altLang="en-US" sz="3200" dirty="0" smtClean="0"/>
              <a:t>实现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作为子类，可以通过继承的方式，自动继承超类中的非</a:t>
            </a:r>
            <a:r>
              <a:rPr lang="en-US" altLang="zh-CN" sz="3200" dirty="0" smtClean="0"/>
              <a:t>private</a:t>
            </a:r>
            <a:r>
              <a:rPr lang="zh-CN" altLang="en-US" sz="3200" dirty="0" smtClean="0"/>
              <a:t>型方法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759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r>
              <a:rPr lang="en-US" altLang="zh-CN" dirty="0"/>
              <a:t>-</a:t>
            </a:r>
            <a:r>
              <a:rPr lang="zh-CN" altLang="en-US" dirty="0"/>
              <a:t>星巴滋饮料冲泡流程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817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准备饮料时，请精确地遵循下面的冲泡法：</a:t>
            </a:r>
          </a:p>
          <a:p>
            <a:r>
              <a:rPr lang="zh-CN" altLang="en-US" sz="2400" dirty="0"/>
              <a:t>星巴滋咖啡冲泡法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）把水煮沸（</a:t>
            </a:r>
            <a:r>
              <a:rPr lang="en-US" altLang="zh-CN" sz="2000" dirty="0"/>
              <a:t>boil water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）用沸水冲泡咖啡（</a:t>
            </a:r>
            <a:r>
              <a:rPr lang="en-US" altLang="zh-CN" sz="2000" dirty="0"/>
              <a:t>brew coffee grinds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）把咖啡倒进杯子（</a:t>
            </a:r>
            <a:r>
              <a:rPr lang="en-US" altLang="zh-CN" sz="2000" dirty="0"/>
              <a:t>pour in cup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）加糖和牛奶（</a:t>
            </a:r>
            <a:r>
              <a:rPr lang="en-US" altLang="zh-CN" sz="2000" dirty="0"/>
              <a:t>add sugar and milk</a:t>
            </a:r>
            <a:r>
              <a:rPr lang="zh-CN" altLang="en-US" sz="2000" dirty="0"/>
              <a:t>）</a:t>
            </a:r>
          </a:p>
          <a:p>
            <a:r>
              <a:rPr lang="zh-CN" altLang="en-US" sz="2400" dirty="0"/>
              <a:t>星巴滋茶冲泡法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）把水煮沸（</a:t>
            </a:r>
            <a:r>
              <a:rPr lang="en-US" altLang="zh-CN" sz="2000" dirty="0"/>
              <a:t>boil water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）用沸水冲泡茶叶（</a:t>
            </a:r>
            <a:r>
              <a:rPr lang="en-US" altLang="zh-CN" sz="2000" dirty="0"/>
              <a:t>steep tea bag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）把茶倒进杯子（</a:t>
            </a:r>
            <a:r>
              <a:rPr lang="en-US" altLang="zh-CN" sz="2000" dirty="0"/>
              <a:t>pour in cup</a:t>
            </a:r>
            <a:r>
              <a:rPr lang="zh-CN" altLang="en-US" sz="2000" dirty="0"/>
              <a:t>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）加柠檬（</a:t>
            </a:r>
            <a:r>
              <a:rPr lang="en-US" altLang="zh-CN" sz="2000" dirty="0"/>
              <a:t>add lemon</a:t>
            </a:r>
            <a:r>
              <a:rPr lang="zh-CN" altLang="en-US" sz="2000" dirty="0"/>
              <a:t>）</a:t>
            </a:r>
          </a:p>
          <a:p>
            <a:r>
              <a:rPr lang="zh-CN" altLang="en-US" sz="2400" dirty="0">
                <a:ea typeface="宋体" pitchFamily="2" charset="-122"/>
              </a:rPr>
              <a:t>根据以上冲泡流程，为星巴滋饮料冲泡机编写代码，实现饮料的自动泡制</a:t>
            </a:r>
            <a:endParaRPr lang="en-US" altLang="zh-CN" sz="2400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3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27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：设计超类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dirty="0"/>
              <a:t>重构</a:t>
            </a:r>
            <a:r>
              <a:rPr lang="en-US" altLang="zh-CN" dirty="0">
                <a:cs typeface="+mj-cs"/>
              </a:rPr>
              <a:t>1</a:t>
            </a:r>
            <a:r>
              <a:rPr lang="en-US" altLang="zh-CN" baseline="30000" dirty="0">
                <a:cs typeface="+mj-cs"/>
              </a:rPr>
              <a:t>st</a:t>
            </a:r>
            <a:r>
              <a:rPr lang="en-US" altLang="zh-CN" dirty="0">
                <a:cs typeface="+mj-cs"/>
              </a:rPr>
              <a:t> Design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392488" cy="2088232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4536504" cy="367240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矩形 7"/>
          <p:cNvSpPr/>
          <p:nvPr/>
        </p:nvSpPr>
        <p:spPr>
          <a:xfrm>
            <a:off x="467544" y="3999831"/>
            <a:ext cx="4464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boilWater</a:t>
            </a:r>
            <a:r>
              <a:rPr lang="zh-CN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pourInCup</a:t>
            </a:r>
            <a:r>
              <a:rPr lang="zh-CN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在两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个类中，代码一致，因此放到超类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中，从而消除重复</a:t>
            </a:r>
            <a:endParaRPr lang="en-US" altLang="zh-CN" sz="2800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644008" y="2852936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39552" y="3042684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39552" y="3389580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987824" y="3042880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987824" y="3389580"/>
            <a:ext cx="864096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5076056" y="5301208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7380312" y="5301208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467544" y="578644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preparRecipe</a:t>
            </a:r>
            <a:r>
              <a:rPr lang="zh-CN" altLang="en-US" sz="28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方法是否可以如此处理？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644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81" y="49297"/>
            <a:ext cx="3784664" cy="20649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130" y="2444830"/>
            <a:ext cx="4824536" cy="2590112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8997"/>
            <a:ext cx="4536504" cy="367240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矩形 7"/>
          <p:cNvSpPr/>
          <p:nvPr/>
        </p:nvSpPr>
        <p:spPr>
          <a:xfrm>
            <a:off x="207132" y="4956473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zh-CN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尽管</a:t>
            </a:r>
            <a:r>
              <a:rPr lang="en-US" altLang="zh-CN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Coffee</a:t>
            </a:r>
            <a:r>
              <a:rPr lang="zh-CN" altLang="zh-CN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类和</a:t>
            </a:r>
            <a:r>
              <a:rPr lang="en-US" altLang="zh-CN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Tea</a:t>
            </a:r>
            <a:r>
              <a:rPr lang="zh-CN" altLang="zh-CN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</a:t>
            </a:r>
            <a:r>
              <a:rPr lang="zh-CN" altLang="en-US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都有</a:t>
            </a:r>
            <a:r>
              <a:rPr lang="en-US" altLang="zh-CN" sz="28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preparRecipe</a:t>
            </a:r>
            <a:r>
              <a:rPr lang="zh-CN" altLang="zh-CN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方法，但是其包含的内容并不相同</a:t>
            </a:r>
            <a:r>
              <a:rPr lang="zh-CN" altLang="en-US" sz="32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（例如，冲泡步骤名称），因此在继续留在子类中</a:t>
            </a:r>
            <a:endParaRPr lang="en-US" altLang="zh-CN" sz="32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99992" y="3131605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0" y="49297"/>
            <a:ext cx="3331279" cy="186753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31233BE3-FFBF-4585-9857-7A1C0BAC4938}"/>
              </a:ext>
            </a:extLst>
          </p:cNvPr>
          <p:cNvCxnSpPr/>
          <p:nvPr/>
        </p:nvCxnSpPr>
        <p:spPr bwMode="auto">
          <a:xfrm>
            <a:off x="5364088" y="4725144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A10A4B2B-84CF-43C5-8804-3967E714A4E5}"/>
              </a:ext>
            </a:extLst>
          </p:cNvPr>
          <p:cNvCxnSpPr/>
          <p:nvPr/>
        </p:nvCxnSpPr>
        <p:spPr bwMode="auto">
          <a:xfrm>
            <a:off x="7596337" y="4725144"/>
            <a:ext cx="1152128" cy="0"/>
          </a:xfrm>
          <a:prstGeom prst="lin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839663B-6523-42EE-B359-02D4E9D88071}"/>
              </a:ext>
            </a:extLst>
          </p:cNvPr>
          <p:cNvSpPr/>
          <p:nvPr/>
        </p:nvSpPr>
        <p:spPr>
          <a:xfrm>
            <a:off x="895131" y="1807810"/>
            <a:ext cx="1311578" cy="34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Coffee</a:t>
            </a:r>
            <a:r>
              <a:rPr lang="zh-CN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11E82E1-7641-4BC4-A992-EF9B8F8695F5}"/>
              </a:ext>
            </a:extLst>
          </p:cNvPr>
          <p:cNvSpPr/>
          <p:nvPr/>
        </p:nvSpPr>
        <p:spPr>
          <a:xfrm>
            <a:off x="4347099" y="1772356"/>
            <a:ext cx="891591" cy="34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Tea</a:t>
            </a:r>
            <a:r>
              <a:rPr lang="zh-CN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45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91119"/>
            <a:ext cx="7772400" cy="748680"/>
          </a:xfrm>
        </p:spPr>
        <p:txBody>
          <a:bodyPr/>
          <a:lstStyle/>
          <a:p>
            <a:r>
              <a:rPr lang="zh-CN" altLang="en-US" sz="3200" dirty="0"/>
              <a:t>超类的代码实现：</a:t>
            </a:r>
            <a:endParaRPr lang="en-US" altLang="zh-CN" sz="32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65EEF71-C687-4437-8A80-0458B6556A03}"/>
              </a:ext>
            </a:extLst>
          </p:cNvPr>
          <p:cNvSpPr/>
          <p:nvPr/>
        </p:nvSpPr>
        <p:spPr>
          <a:xfrm>
            <a:off x="515097" y="2348880"/>
            <a:ext cx="8706076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390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57C12E4B-70A7-4878-80BD-3B22600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99167"/>
            <a:ext cx="7772400" cy="4648200"/>
          </a:xfrm>
        </p:spPr>
        <p:txBody>
          <a:bodyPr/>
          <a:lstStyle/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"Dripping Coffee"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addSugarAndMilk() {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prepareRecipe() {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boilWater();         //</a:t>
            </a:r>
            <a:r>
              <a:rPr lang="en-US" altLang="zh-CN" sz="1800" dirty="0">
                <a:solidFill>
                  <a:srgbClr val="0000FF"/>
                </a:solidFill>
              </a:rPr>
              <a:t>1.</a:t>
            </a:r>
            <a:r>
              <a:rPr lang="zh-CN" altLang="zh-CN" sz="1800" dirty="0">
                <a:solidFill>
                  <a:srgbClr val="0000FF"/>
                </a:solidFill>
              </a:rPr>
              <a:t>把水煮沸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zh-CN" altLang="en-US" sz="1800" dirty="0">
                <a:solidFill>
                  <a:srgbClr val="0000FF"/>
                </a:solidFill>
              </a:rPr>
              <a:t>继承超类</a:t>
            </a:r>
            <a:endParaRPr lang="zh-CN" altLang="zh-CN" sz="1800" kern="100" dirty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sz="1800" dirty="0"/>
              <a:t>2.</a:t>
            </a:r>
            <a:r>
              <a:rPr lang="zh-CN" altLang="zh-CN" sz="1800" dirty="0"/>
              <a:t>冲泡咖啡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         //</a:t>
            </a:r>
            <a:r>
              <a:rPr lang="en-US" altLang="zh-CN" sz="1800" dirty="0">
                <a:solidFill>
                  <a:srgbClr val="0000FF"/>
                </a:solidFill>
              </a:rPr>
              <a:t>3.</a:t>
            </a:r>
            <a:r>
              <a:rPr lang="zh-CN" altLang="zh-CN" sz="1800" dirty="0">
                <a:solidFill>
                  <a:srgbClr val="0000FF"/>
                </a:solidFill>
              </a:rPr>
              <a:t>倒进杯子</a:t>
            </a:r>
            <a:r>
              <a:rPr lang="zh-CN" altLang="en-US" sz="1800" dirty="0">
                <a:solidFill>
                  <a:srgbClr val="0000FF"/>
                </a:solidFill>
              </a:rPr>
              <a:t>继承超类</a:t>
            </a:r>
            <a:endParaRPr lang="zh-CN" altLang="zh-CN" sz="1800" kern="100" dirty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addSugarAndMilk();   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//4.</a:t>
            </a:r>
            <a:r>
              <a:rPr lang="zh-CN" altLang="zh-CN" sz="1800" dirty="0"/>
              <a:t>加糖和牛奶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DBD5C9-F7EA-41F0-BBF6-D3FF3F9F59C6}"/>
              </a:ext>
            </a:extLst>
          </p:cNvPr>
          <p:cNvSpPr txBox="1">
            <a:spLocks/>
          </p:cNvSpPr>
          <p:nvPr/>
        </p:nvSpPr>
        <p:spPr bwMode="auto">
          <a:xfrm>
            <a:off x="533400" y="1494503"/>
            <a:ext cx="8280920" cy="6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kern="0" dirty="0"/>
              <a:t>子类的代码实现：</a:t>
            </a:r>
            <a:endParaRPr lang="en-US" altLang="zh-CN" sz="3600" kern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13944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C66314-91FC-456D-AB59-969141D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485900"/>
            <a:ext cx="7772400" cy="790972"/>
          </a:xfrm>
        </p:spPr>
        <p:txBody>
          <a:bodyPr/>
          <a:lstStyle/>
          <a:p>
            <a:r>
              <a:rPr lang="zh-CN" altLang="en-US" sz="3600" dirty="0"/>
              <a:t>测试程序：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633727A-1810-47DA-BC18-1CF9049C0A37}"/>
              </a:ext>
            </a:extLst>
          </p:cNvPr>
          <p:cNvSpPr/>
          <p:nvPr/>
        </p:nvSpPr>
        <p:spPr>
          <a:xfrm>
            <a:off x="334641" y="2252671"/>
            <a:ext cx="8287072" cy="451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class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Client {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static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void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main(String[]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args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) {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Coffee();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coffee.prepareRecipe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System.out.println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("========");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Tea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8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Tea();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tea.prepareRecipe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323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代码实现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Dripping Coffee through filter!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Adding Sugar and Milk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=========================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Steeping the tea!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Adding Lemon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93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87072" cy="4648200"/>
          </a:xfrm>
        </p:spPr>
        <p:txBody>
          <a:bodyPr/>
          <a:lstStyle/>
          <a:p>
            <a:r>
              <a:rPr lang="zh-CN" altLang="en-US" sz="3200" dirty="0" smtClean="0"/>
              <a:t>本案例需求已经设计完毕，设计好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坏？</a:t>
            </a:r>
            <a:endParaRPr lang="en-US" altLang="zh-CN" sz="3200" dirty="0" smtClean="0"/>
          </a:p>
          <a:p>
            <a:r>
              <a:rPr lang="zh-CN" altLang="en-US" sz="3200" dirty="0" smtClean="0"/>
              <a:t>如何</a:t>
            </a:r>
            <a:r>
              <a:rPr lang="zh-CN" altLang="en-US" sz="3200" dirty="0"/>
              <a:t>判断一个设计</a:t>
            </a:r>
            <a:r>
              <a:rPr lang="zh-CN" altLang="en-US" sz="3200" dirty="0" smtClean="0"/>
              <a:t>优秀，标准是什么？</a:t>
            </a:r>
            <a:endParaRPr lang="en-US" altLang="zh-CN" sz="3200" dirty="0"/>
          </a:p>
          <a:p>
            <a:r>
              <a:rPr lang="zh-CN" altLang="zh-CN" sz="3200" dirty="0"/>
              <a:t>开闭原则</a:t>
            </a:r>
            <a:r>
              <a:rPr lang="en-US" altLang="zh-CN" sz="3200" dirty="0"/>
              <a:t>OCP</a:t>
            </a:r>
            <a:r>
              <a:rPr lang="zh-CN" altLang="zh-CN" sz="3200" dirty="0"/>
              <a:t>（</a:t>
            </a:r>
            <a:r>
              <a:rPr lang="en-US" altLang="zh-CN" sz="3200" dirty="0"/>
              <a:t>Open-Close Principle</a:t>
            </a:r>
            <a:r>
              <a:rPr lang="zh-CN" altLang="zh-CN" sz="3200" dirty="0" smtClean="0"/>
              <a:t>）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en-US" altLang="zh-CN" sz="2800" dirty="0" smtClean="0">
                <a:solidFill>
                  <a:srgbClr val="0000FF"/>
                </a:solidFill>
              </a:rPr>
              <a:t>Software </a:t>
            </a:r>
            <a:r>
              <a:rPr lang="en-US" altLang="zh-CN" sz="2800" dirty="0">
                <a:solidFill>
                  <a:srgbClr val="0000FF"/>
                </a:solidFill>
              </a:rPr>
              <a:t>entities should be open for extension, but closed for modification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1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美猴王大闹天宫，对</a:t>
            </a:r>
            <a:r>
              <a:rPr lang="zh-CN" altLang="en-US" sz="3200" dirty="0"/>
              <a:t>玉皇大帝</a:t>
            </a:r>
            <a:r>
              <a:rPr lang="zh-CN" altLang="zh-CN" sz="3200" dirty="0"/>
              <a:t>的位置进行挑战</a:t>
            </a:r>
            <a:r>
              <a:rPr lang="zh-CN" altLang="en-US" sz="3200" dirty="0"/>
              <a:t>，</a:t>
            </a:r>
            <a:r>
              <a:rPr lang="zh-CN" altLang="zh-CN" sz="3200" dirty="0"/>
              <a:t>“皇帝轮流做，明年到我家，只教他搬出去，将天宫让与我！”</a:t>
            </a:r>
            <a:endParaRPr lang="en-US" altLang="zh-CN" sz="3200" dirty="0"/>
          </a:p>
          <a:p>
            <a:r>
              <a:rPr lang="zh-CN" altLang="zh-CN" sz="3200" dirty="0"/>
              <a:t>太白金星给</a:t>
            </a:r>
            <a:r>
              <a:rPr lang="zh-CN" altLang="zh-CN" sz="3200" dirty="0" smtClean="0"/>
              <a:t>玉皇大帝的</a:t>
            </a:r>
            <a:r>
              <a:rPr lang="zh-CN" altLang="zh-CN" sz="3200" dirty="0"/>
              <a:t>建议是：“降一道招安圣旨，把他宣来上界，授他一个官职。若受天命，后再升赏；若违天命，就此擒拿。一则不动众劳师，二则收仙有道也。</a:t>
            </a:r>
            <a:r>
              <a:rPr lang="zh-CN" altLang="zh-CN" sz="3200" dirty="0">
                <a:latin typeface="华文楷体" pitchFamily="2" charset="-122"/>
                <a:ea typeface="华文楷体" pitchFamily="2" charset="-122"/>
              </a:rPr>
              <a:t>”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019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872D5536-8735-4FE7-8E8E-4FCEB71C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04664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孙悟空的解决方案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03606"/>
            <a:ext cx="7772400" cy="401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乘号 6">
            <a:extLst>
              <a:ext uri="{FF2B5EF4-FFF2-40B4-BE49-F238E27FC236}">
                <a16:creationId xmlns="" xmlns:a16="http://schemas.microsoft.com/office/drawing/2014/main" id="{CE14DE36-9725-416C-8601-649DF468EAAB}"/>
              </a:ext>
            </a:extLst>
          </p:cNvPr>
          <p:cNvSpPr/>
          <p:nvPr/>
        </p:nvSpPr>
        <p:spPr bwMode="auto">
          <a:xfrm>
            <a:off x="1619672" y="2606438"/>
            <a:ext cx="1296144" cy="1128649"/>
          </a:xfrm>
          <a:prstGeom prst="mathMultiply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197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E79C813-031E-471B-B807-AD10B052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sz="3200" dirty="0"/>
              <a:t>太白金星的解决方案：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167872" cy="38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26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</a:t>
            </a:r>
            <a:r>
              <a:rPr lang="zh-CN" altLang="en-US" dirty="0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面向对象的概念中，对象</a:t>
            </a:r>
            <a:r>
              <a:rPr lang="zh-CN" altLang="en-US" sz="4000" dirty="0" smtClean="0"/>
              <a:t>由状态和</a:t>
            </a:r>
            <a:r>
              <a:rPr lang="zh-CN" altLang="en-US" sz="4000" dirty="0"/>
              <a:t>行为构成。</a:t>
            </a:r>
            <a:endParaRPr lang="en-US" altLang="zh-CN" sz="4000" dirty="0"/>
          </a:p>
          <a:p>
            <a:r>
              <a:rPr lang="zh-CN" altLang="en-US" sz="4000" dirty="0" smtClean="0"/>
              <a:t>对象</a:t>
            </a:r>
            <a:r>
              <a:rPr lang="zh-CN" altLang="en-US" sz="4000" dirty="0"/>
              <a:t>的抽象就形成了类。</a:t>
            </a:r>
          </a:p>
          <a:p>
            <a:pPr lvl="1"/>
            <a:r>
              <a:rPr lang="zh-CN" altLang="en-US" sz="3600" dirty="0" smtClean="0"/>
              <a:t>对象的状态抽象形成</a:t>
            </a:r>
            <a:r>
              <a:rPr lang="zh-CN" altLang="en-US" sz="3600" dirty="0" smtClean="0"/>
              <a:t>类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属性；</a:t>
            </a:r>
            <a:endParaRPr lang="en-US" altLang="zh-CN" sz="3600" dirty="0"/>
          </a:p>
          <a:p>
            <a:pPr lvl="1"/>
            <a:r>
              <a:rPr lang="zh-CN" altLang="en-US" sz="3600" dirty="0" smtClean="0"/>
              <a:t>对象的</a:t>
            </a:r>
            <a:r>
              <a:rPr lang="zh-CN" altLang="en-US" sz="3600" dirty="0" smtClean="0"/>
              <a:t>行为</a:t>
            </a:r>
            <a:r>
              <a:rPr lang="zh-CN" altLang="en-US" sz="3600" dirty="0"/>
              <a:t>抽象</a:t>
            </a:r>
            <a:r>
              <a:rPr lang="zh-CN" altLang="en-US" sz="3600" dirty="0" smtClean="0"/>
              <a:t>形成类的操作；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4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19836"/>
          </a:xfrm>
        </p:spPr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3" y="1700807"/>
            <a:ext cx="7342584" cy="3456384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42277" y="5309563"/>
            <a:ext cx="7711010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ZapfDingbats" pitchFamily="82" charset="2"/>
              <a:buChar char="r"/>
            </a:pP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太白金星的解决方案满足开闭原则，原来的领导班子可以扩充一个弼马温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；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弼马温的到来也没有修改原来的领导班子</a:t>
            </a:r>
            <a:endParaRPr lang="zh-CN" altLang="en-US" sz="2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012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u="none" dirty="0">
                <a:solidFill>
                  <a:srgbClr val="0000FF"/>
                </a:solidFill>
              </a:rPr>
              <a:t>优</a:t>
            </a:r>
            <a:r>
              <a:rPr lang="zh-CN" altLang="en-US" u="none" dirty="0">
                <a:solidFill>
                  <a:srgbClr val="0000FF"/>
                </a:solidFill>
              </a:rPr>
              <a:t>秀</a:t>
            </a:r>
            <a:r>
              <a:rPr lang="zh-CN" altLang="zh-CN" u="none" dirty="0">
                <a:solidFill>
                  <a:srgbClr val="0000FF"/>
                </a:solidFill>
              </a:rPr>
              <a:t>设计的判断标准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如果一个软件是符合</a:t>
            </a:r>
            <a:r>
              <a:rPr lang="en-US" altLang="zh-CN" sz="3600" dirty="0"/>
              <a:t>OCP</a:t>
            </a:r>
            <a:r>
              <a:rPr lang="zh-CN" altLang="zh-CN" sz="3600" dirty="0" smtClean="0"/>
              <a:t>原则，至少有</a:t>
            </a:r>
            <a:r>
              <a:rPr lang="zh-CN" altLang="zh-CN" sz="3600" dirty="0"/>
              <a:t>两</a:t>
            </a:r>
            <a:r>
              <a:rPr lang="zh-CN" altLang="zh-CN" sz="3600" dirty="0" smtClean="0"/>
              <a:t>个好处</a:t>
            </a:r>
            <a:r>
              <a:rPr lang="zh-CN" altLang="zh-CN" sz="3600" dirty="0"/>
              <a:t>：</a:t>
            </a:r>
          </a:p>
          <a:p>
            <a:pPr lvl="1"/>
            <a:r>
              <a:rPr lang="zh-CN" altLang="zh-CN" sz="3200" dirty="0" smtClean="0"/>
              <a:t>软件</a:t>
            </a:r>
            <a:r>
              <a:rPr lang="zh-CN" altLang="zh-CN" sz="3200" dirty="0"/>
              <a:t>完成</a:t>
            </a:r>
            <a:r>
              <a:rPr lang="zh-CN" altLang="en-US" sz="3200" dirty="0"/>
              <a:t>后</a:t>
            </a:r>
            <a:r>
              <a:rPr lang="zh-CN" altLang="en-US" sz="3200" dirty="0" smtClean="0"/>
              <a:t>，容易</a:t>
            </a:r>
            <a:r>
              <a:rPr lang="zh-CN" altLang="zh-CN" sz="3200" dirty="0" smtClean="0"/>
              <a:t>对</a:t>
            </a:r>
            <a:r>
              <a:rPr lang="zh-CN" altLang="zh-CN" sz="3200" dirty="0"/>
              <a:t>软件进行扩展，加入新的功能</a:t>
            </a:r>
            <a:r>
              <a:rPr lang="zh-CN" altLang="zh-CN" sz="3200" dirty="0" smtClean="0"/>
              <a:t>。这个软件就可以通过不断的增加新模块满足新需求</a:t>
            </a:r>
          </a:p>
          <a:p>
            <a:pPr lvl="1"/>
            <a:r>
              <a:rPr lang="zh-CN" altLang="zh-CN" sz="3200" dirty="0" smtClean="0"/>
              <a:t>由于对软件原来的模块不能修改，因此不用担心软件的稳定性。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787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32" y="1371600"/>
            <a:ext cx="6624736" cy="378807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矩形 7"/>
          <p:cNvSpPr/>
          <p:nvPr/>
        </p:nvSpPr>
        <p:spPr>
          <a:xfrm>
            <a:off x="768688" y="4912817"/>
            <a:ext cx="7804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该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设计可以任意添加子类，而不改变已经存在的类，因此符合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OPC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D52E361E-0B24-432B-B9B1-FC0BFF5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：是否满足开闭原则？</a:t>
            </a:r>
          </a:p>
        </p:txBody>
      </p:sp>
    </p:spTree>
    <p:extLst>
      <p:ext uri="{BB962C8B-B14F-4D97-AF65-F5344CB8AC3E}">
        <p14:creationId xmlns:p14="http://schemas.microsoft.com/office/powerpoint/2010/main" val="474723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2</a:t>
            </a:r>
            <a:r>
              <a:rPr lang="en-US" altLang="zh-CN" sz="3600" baseline="30000" dirty="0"/>
              <a:t>nd</a:t>
            </a:r>
            <a:r>
              <a:rPr lang="en-US" altLang="zh-CN" sz="3600" dirty="0"/>
              <a:t> Design</a:t>
            </a:r>
            <a:r>
              <a:rPr lang="zh-CN" altLang="en-US" sz="3600" dirty="0"/>
              <a:t>：讨论</a:t>
            </a:r>
            <a:endParaRPr lang="en-US" altLang="zh-CN" sz="3600" dirty="0"/>
          </a:p>
          <a:p>
            <a:r>
              <a:rPr lang="en-US" altLang="zh-CN" sz="3600" dirty="0"/>
              <a:t>3</a:t>
            </a:r>
            <a:r>
              <a:rPr lang="en-US" altLang="zh-CN" sz="3600" baseline="30000" dirty="0"/>
              <a:t>rd</a:t>
            </a:r>
            <a:r>
              <a:rPr lang="en-US" altLang="zh-CN" sz="3600" dirty="0"/>
              <a:t>  Design</a:t>
            </a:r>
            <a:r>
              <a:rPr lang="zh-CN" altLang="en-US" sz="3600" dirty="0"/>
              <a:t>：抽象方法和抽象类</a:t>
            </a:r>
            <a:endParaRPr lang="en-US" altLang="zh-CN" sz="3600" dirty="0"/>
          </a:p>
          <a:p>
            <a:r>
              <a:rPr lang="en-US" altLang="zh-CN" sz="3600" dirty="0"/>
              <a:t>4</a:t>
            </a:r>
            <a:r>
              <a:rPr lang="en-US" altLang="zh-CN" sz="3600" baseline="30000" dirty="0"/>
              <a:t>th</a:t>
            </a:r>
            <a:r>
              <a:rPr lang="en-US" altLang="zh-CN" sz="3600" dirty="0"/>
              <a:t>  Design</a:t>
            </a:r>
            <a:r>
              <a:rPr lang="zh-CN" altLang="zh-CN" sz="3600" dirty="0"/>
              <a:t>：</a:t>
            </a:r>
            <a:r>
              <a:rPr lang="zh-CN" altLang="en-US" sz="3600" dirty="0"/>
              <a:t>优化</a:t>
            </a:r>
            <a:endParaRPr lang="en-US" altLang="zh-CN" sz="3600" dirty="0"/>
          </a:p>
          <a:p>
            <a:r>
              <a:rPr lang="en-US" altLang="zh-CN" sz="3600" dirty="0"/>
              <a:t>5</a:t>
            </a:r>
            <a:r>
              <a:rPr lang="en-US" altLang="zh-CN" sz="3600" baseline="30000" dirty="0"/>
              <a:t>th </a:t>
            </a:r>
            <a:r>
              <a:rPr lang="en-US" altLang="zh-CN" sz="3600" dirty="0"/>
              <a:t> Design</a:t>
            </a:r>
            <a:r>
              <a:rPr lang="zh-CN" altLang="zh-CN" sz="3600" dirty="0"/>
              <a:t>：</a:t>
            </a:r>
            <a:r>
              <a:rPr lang="zh-CN" altLang="en-US" sz="3600" dirty="0"/>
              <a:t>限定流程不被更改</a:t>
            </a:r>
            <a:endParaRPr lang="en-US" altLang="zh-CN" sz="3600" dirty="0"/>
          </a:p>
          <a:p>
            <a:r>
              <a:rPr lang="en-US" altLang="zh-CN" sz="3600" dirty="0"/>
              <a:t>5</a:t>
            </a:r>
            <a:r>
              <a:rPr lang="en-US" altLang="zh-CN" sz="3600" baseline="30000" dirty="0"/>
              <a:t>th </a:t>
            </a:r>
            <a:r>
              <a:rPr lang="en-US" altLang="zh-CN" sz="3600" dirty="0"/>
              <a:t> Design</a:t>
            </a:r>
            <a:r>
              <a:rPr lang="zh-CN" altLang="en-US" sz="3600" dirty="0"/>
              <a:t>：代码实现</a:t>
            </a:r>
            <a:endParaRPr lang="en-US" altLang="zh-CN" sz="3600" dirty="0"/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6C22ED-0BD7-4DFB-975C-640B9A303BC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85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07DF7-3A9E-41CD-8F97-35C3809F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讨论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4C16D13-75C9-4C9B-AD80-D9A6CBC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32076E6-CBBC-4D8B-9557-DD62CB0C6F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9"/>
            <a:ext cx="3721089" cy="201622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6064A6F-29F6-4062-B87E-7DF827D2B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280082" cy="381642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7" name="右箭头 6">
            <a:extLst>
              <a:ext uri="{FF2B5EF4-FFF2-40B4-BE49-F238E27FC236}">
                <a16:creationId xmlns="" xmlns:a16="http://schemas.microsoft.com/office/drawing/2014/main" id="{332C1888-DA50-4987-A4C7-76DC8D7595BE}"/>
              </a:ext>
            </a:extLst>
          </p:cNvPr>
          <p:cNvSpPr/>
          <p:nvPr/>
        </p:nvSpPr>
        <p:spPr bwMode="auto">
          <a:xfrm>
            <a:off x="4056280" y="2564904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0752CE4-B228-4BDF-8100-31B3B6A354C8}"/>
              </a:ext>
            </a:extLst>
          </p:cNvPr>
          <p:cNvSpPr/>
          <p:nvPr/>
        </p:nvSpPr>
        <p:spPr>
          <a:xfrm>
            <a:off x="209684" y="3933056"/>
            <a:ext cx="446449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boilWater</a:t>
            </a:r>
            <a:r>
              <a:rPr lang="zh-CN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800" kern="0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pourInCup</a:t>
            </a:r>
            <a:r>
              <a:rPr lang="zh-CN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分布在两个类中，代码一致，因此放到超类中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通过继承解决了代码重复的问题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352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3200" dirty="0" smtClean="0">
                <a:solidFill>
                  <a:srgbClr val="000000"/>
                </a:solidFill>
                <a:latin typeface="Consolas"/>
              </a:rPr>
              <a:t>1.prepareRecipe</a:t>
            </a:r>
            <a:r>
              <a:rPr lang="en-US" altLang="zh-CN" sz="32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方法既然在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子类中实现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，如果新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的子类添加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进来，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能否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保证该子类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中的流程不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出错？</a:t>
            </a:r>
            <a:endParaRPr lang="en-US" altLang="zh-CN" sz="3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578DB6-80D5-4539-B8BC-6DA90077DA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8190"/>
            <a:ext cx="6984776" cy="3935186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1032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3200" dirty="0" smtClean="0">
                <a:solidFill>
                  <a:srgbClr val="000000"/>
                </a:solidFill>
                <a:latin typeface="Consolas"/>
              </a:rPr>
              <a:t>2.prepareRecipe</a:t>
            </a:r>
            <a:r>
              <a:rPr lang="en-US" altLang="zh-CN" sz="32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方法既然在子类中名称一样，是否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可以抽取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到超类之中？</a:t>
            </a:r>
            <a:endParaRPr lang="en-US" altLang="zh-CN" sz="3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B1FED4E-E0AC-41D4-B39E-CB1A7ADD5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1424"/>
            <a:ext cx="7467600" cy="4060329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25680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如果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成功把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prepareRecipe()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方法抽取到超类中实现，子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类继承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就能实现流程控制，避免流程写错的问题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。但这样做是否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就没有</a:t>
            </a:r>
            <a:r>
              <a:rPr lang="zh-CN" altLang="en-US" sz="2800" dirty="0" smtClean="0">
                <a:solidFill>
                  <a:srgbClr val="000000"/>
                </a:solidFill>
                <a:latin typeface="Consolas"/>
              </a:rPr>
              <a:t>问题？</a:t>
            </a:r>
            <a:endParaRPr lang="en-US" altLang="zh-CN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B0DB00-0DD4-4867-B64D-513060D8C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0928"/>
            <a:ext cx="7334200" cy="4060329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41833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143057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143057" cy="1143000"/>
          </a:xfrm>
        </p:spPr>
        <p:txBody>
          <a:bodyPr/>
          <a:lstStyle/>
          <a:p>
            <a:pPr marL="342900" lvl="3" indent="-342900"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4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若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某个子类</a:t>
            </a:r>
            <a:r>
              <a:rPr lang="zh-CN" altLang="en-US" sz="3200" dirty="0">
                <a:solidFill>
                  <a:srgbClr val="FF3300"/>
                </a:solidFill>
                <a:latin typeface="Consolas"/>
              </a:rPr>
              <a:t>覆盖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超</a:t>
            </a:r>
            <a:r>
              <a:rPr lang="zh-CN" altLang="en-US" sz="3200" dirty="0" smtClean="0">
                <a:solidFill>
                  <a:srgbClr val="000000"/>
                </a:solidFill>
                <a:latin typeface="Consolas"/>
              </a:rPr>
              <a:t>类</a:t>
            </a:r>
            <a:r>
              <a:rPr lang="en-US" altLang="zh-CN" sz="3200" dirty="0" err="1" smtClean="0">
                <a:solidFill>
                  <a:srgbClr val="000000"/>
                </a:solidFill>
                <a:latin typeface="Consolas"/>
              </a:rPr>
              <a:t>prepareRecipe</a:t>
            </a:r>
            <a:r>
              <a:rPr lang="en-US" altLang="zh-CN" sz="32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zh-CN" altLang="en-US" sz="3200" dirty="0">
                <a:solidFill>
                  <a:srgbClr val="000000"/>
                </a:solidFill>
                <a:latin typeface="Consolas"/>
              </a:rPr>
              <a:t>方法，即自己改了流程怎么办？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63EF3-DC09-42A0-94D7-C2C7069F97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133E63E-3460-49F5-AFE4-D2C09019A1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39" y="2514600"/>
            <a:ext cx="6984776" cy="41148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37934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当</a:t>
            </a:r>
            <a:r>
              <a:rPr lang="zh-CN" altLang="zh-CN" sz="3200" dirty="0"/>
              <a:t>具体类</a:t>
            </a:r>
            <a:r>
              <a:rPr lang="zh-CN" altLang="en-US" sz="3200" dirty="0"/>
              <a:t>（或者叫做子类）</a:t>
            </a:r>
            <a:r>
              <a:rPr lang="zh-CN" altLang="zh-CN" sz="3200" dirty="0"/>
              <a:t>中同时存在某种方法，但是实现方式不同，此种</a:t>
            </a:r>
            <a:r>
              <a:rPr lang="zh-CN" altLang="en-US" sz="3200" dirty="0"/>
              <a:t>情况</a:t>
            </a:r>
            <a:r>
              <a:rPr lang="zh-CN" altLang="zh-CN" sz="3200" dirty="0"/>
              <a:t>最适合的处理方式是</a:t>
            </a:r>
            <a:r>
              <a:rPr lang="en-US" altLang="zh-CN" sz="3200" dirty="0"/>
              <a:t>:</a:t>
            </a:r>
          </a:p>
          <a:p>
            <a:pPr lvl="1"/>
            <a:r>
              <a:rPr lang="zh-CN" altLang="zh-CN" sz="3200" dirty="0"/>
              <a:t>抽取该方法，将之放到超类中，并在超类中定义为抽象方法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/>
            <a:r>
              <a:rPr lang="zh-CN" altLang="en-US" sz="3200" dirty="0"/>
              <a:t>超类中的抽象方法，只定义，不</a:t>
            </a:r>
            <a:r>
              <a:rPr lang="zh-CN" altLang="en-US" sz="3200" dirty="0" smtClean="0"/>
              <a:t>实现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47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根据以上的饮料冲泡流程，可以设计两个类</a:t>
            </a:r>
            <a:r>
              <a:rPr lang="en-US" altLang="zh-CN" sz="3600" dirty="0"/>
              <a:t>:</a:t>
            </a:r>
          </a:p>
          <a:p>
            <a:pPr lvl="1"/>
            <a:r>
              <a:rPr lang="zh-CN" altLang="zh-CN" sz="3600" dirty="0"/>
              <a:t>一个是</a:t>
            </a:r>
            <a:r>
              <a:rPr lang="en-US" altLang="zh-CN" sz="3600" dirty="0"/>
              <a:t>Coffee</a:t>
            </a:r>
            <a:r>
              <a:rPr lang="zh-CN" altLang="zh-CN" sz="3600" dirty="0"/>
              <a:t>类</a:t>
            </a:r>
            <a:r>
              <a:rPr lang="en-US" altLang="zh-CN" sz="3600" dirty="0"/>
              <a:t>;</a:t>
            </a:r>
          </a:p>
          <a:p>
            <a:pPr lvl="1"/>
            <a:r>
              <a:rPr lang="zh-CN" altLang="zh-CN" sz="3600" dirty="0"/>
              <a:t>一个是</a:t>
            </a:r>
            <a:r>
              <a:rPr lang="en-US" altLang="zh-CN" sz="3600" dirty="0"/>
              <a:t>Tea</a:t>
            </a:r>
            <a:r>
              <a:rPr lang="zh-CN" altLang="zh-CN" sz="3600" dirty="0"/>
              <a:t>类</a:t>
            </a:r>
            <a:r>
              <a:rPr lang="en-US" altLang="zh-CN" sz="3600" dirty="0"/>
              <a:t>;</a:t>
            </a:r>
          </a:p>
          <a:p>
            <a:r>
              <a:rPr lang="zh-CN" altLang="zh-CN" sz="3600" dirty="0"/>
              <a:t>把每</a:t>
            </a:r>
            <a:r>
              <a:rPr lang="zh-CN" altLang="en-US" sz="3600" dirty="0"/>
              <a:t>种饮料的</a:t>
            </a:r>
            <a:r>
              <a:rPr lang="zh-CN" altLang="zh-CN" sz="3600" dirty="0"/>
              <a:t>冲泡</a:t>
            </a:r>
            <a:r>
              <a:rPr lang="zh-CN" altLang="en-US" sz="3600" dirty="0"/>
              <a:t>流程中</a:t>
            </a:r>
            <a:r>
              <a:rPr lang="zh-CN" altLang="zh-CN" sz="3600" dirty="0"/>
              <a:t>的每个步骤设计成一个单独的方法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12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根据</a:t>
            </a:r>
            <a:r>
              <a:rPr lang="zh-CN" altLang="zh-CN" sz="3200" dirty="0"/>
              <a:t>面向对象的知识，</a:t>
            </a:r>
            <a:r>
              <a:rPr lang="zh-CN" altLang="zh-CN" sz="3200" dirty="0">
                <a:solidFill>
                  <a:srgbClr val="0000FF"/>
                </a:solidFill>
              </a:rPr>
              <a:t>子类必须实现超类中</a:t>
            </a:r>
            <a:r>
              <a:rPr lang="zh-CN" altLang="zh-CN" sz="3200" dirty="0" smtClean="0">
                <a:solidFill>
                  <a:srgbClr val="0000FF"/>
                </a:solidFill>
              </a:rPr>
              <a:t>的抽象方法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zh-CN" sz="3200" dirty="0" smtClean="0"/>
              <a:t>在</a:t>
            </a:r>
            <a:r>
              <a:rPr lang="zh-CN" altLang="zh-CN" sz="3200" dirty="0"/>
              <a:t>实现的过程中</a:t>
            </a:r>
            <a:r>
              <a:rPr lang="zh-CN" altLang="zh-CN" sz="3200" dirty="0" smtClean="0"/>
              <a:t>，子</a:t>
            </a:r>
            <a:r>
              <a:rPr lang="zh-CN" altLang="zh-CN" sz="3200" dirty="0"/>
              <a:t>类可以</a:t>
            </a:r>
            <a:r>
              <a:rPr lang="zh-CN" altLang="zh-CN" sz="3200" dirty="0" smtClean="0"/>
              <a:t>根据</a:t>
            </a:r>
            <a:r>
              <a:rPr lang="zh-CN" altLang="zh-CN" sz="3200" dirty="0" smtClean="0"/>
              <a:t>具体</a:t>
            </a:r>
            <a:r>
              <a:rPr lang="zh-CN" altLang="zh-CN" sz="3200" dirty="0"/>
              <a:t>情况，为该方法编写不同的源代码</a:t>
            </a:r>
            <a:r>
              <a:rPr lang="zh-CN" altLang="zh-CN" sz="3600" dirty="0"/>
              <a:t>。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292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一个类中如果</a:t>
            </a:r>
            <a:r>
              <a:rPr lang="zh-CN" altLang="zh-CN" sz="3200" dirty="0"/>
              <a:t>包含了抽象方法，该类也就变成了抽象类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根据</a:t>
            </a:r>
            <a:r>
              <a:rPr lang="en-US" altLang="zh-CN" sz="3200" dirty="0"/>
              <a:t>UML</a:t>
            </a:r>
            <a:r>
              <a:rPr lang="zh-CN" altLang="zh-CN" sz="3200" dirty="0"/>
              <a:t>规则</a:t>
            </a:r>
            <a:r>
              <a:rPr lang="zh-CN" altLang="zh-CN" sz="3200" dirty="0" smtClean="0"/>
              <a:t>，</a:t>
            </a:r>
            <a:r>
              <a:rPr lang="zh-CN" altLang="en-US" sz="3200" dirty="0"/>
              <a:t>类</a:t>
            </a:r>
            <a:r>
              <a:rPr lang="zh-CN" altLang="en-US" sz="3200" dirty="0" smtClean="0"/>
              <a:t>图中，</a:t>
            </a:r>
            <a:r>
              <a:rPr lang="zh-CN" altLang="zh-CN" sz="3200" dirty="0" smtClean="0">
                <a:solidFill>
                  <a:srgbClr val="0000FF"/>
                </a:solidFill>
              </a:rPr>
              <a:t>抽象方法</a:t>
            </a:r>
            <a:r>
              <a:rPr lang="zh-CN" altLang="zh-CN" sz="3200" dirty="0">
                <a:solidFill>
                  <a:srgbClr val="0000FF"/>
                </a:solidFill>
              </a:rPr>
              <a:t>和抽象类必须采用斜体</a:t>
            </a:r>
            <a:r>
              <a:rPr lang="zh-CN" altLang="en-US" sz="3200" dirty="0">
                <a:solidFill>
                  <a:srgbClr val="0000FF"/>
                </a:solidFill>
              </a:rPr>
              <a:t>；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zh-CN" altLang="zh-CN" sz="3200" dirty="0"/>
              <a:t>子类必须实现</a:t>
            </a:r>
            <a:r>
              <a:rPr lang="zh-CN" altLang="en-US" sz="3200" dirty="0"/>
              <a:t>超类中所有的</a:t>
            </a:r>
            <a:r>
              <a:rPr lang="zh-CN" altLang="zh-CN" sz="3200" dirty="0"/>
              <a:t>抽象方法</a:t>
            </a:r>
            <a:r>
              <a:rPr lang="zh-CN" altLang="en-US" sz="3200" dirty="0"/>
              <a:t>；</a:t>
            </a:r>
            <a:endParaRPr lang="zh-CN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024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1"/>
            <a:ext cx="4536504" cy="367240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18" y="1916832"/>
            <a:ext cx="4564982" cy="367240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" name="右箭头 6"/>
          <p:cNvSpPr/>
          <p:nvPr/>
        </p:nvSpPr>
        <p:spPr bwMode="auto">
          <a:xfrm>
            <a:off x="4283968" y="2629730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4DD0D1E-D2B1-4F2D-A9D8-D731BB499B11}"/>
              </a:ext>
            </a:extLst>
          </p:cNvPr>
          <p:cNvSpPr/>
          <p:nvPr/>
        </p:nvSpPr>
        <p:spPr bwMode="auto">
          <a:xfrm>
            <a:off x="5275188" y="2204864"/>
            <a:ext cx="2831976" cy="36004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F52216-E41D-4E29-928D-5FF787AF56FE}"/>
              </a:ext>
            </a:extLst>
          </p:cNvPr>
          <p:cNvSpPr/>
          <p:nvPr/>
        </p:nvSpPr>
        <p:spPr bwMode="auto">
          <a:xfrm>
            <a:off x="5251524" y="3185776"/>
            <a:ext cx="2831976" cy="36004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6068"/>
            <a:ext cx="7772400" cy="604664"/>
          </a:xfrm>
        </p:spPr>
        <p:txBody>
          <a:bodyPr/>
          <a:lstStyle/>
          <a:p>
            <a:r>
              <a:rPr lang="zh-CN" altLang="en-US" dirty="0"/>
              <a:t>超类的代码实现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528" y="1964353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               </a:t>
            </a:r>
            <a:r>
              <a:rPr lang="en-US" altLang="zh-CN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</a:t>
            </a:r>
            <a:r>
              <a:rPr lang="zh-CN" altLang="en-US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此处是抽象方法，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因此该类自然就成了抽象类</a:t>
            </a:r>
            <a:endParaRPr lang="en-US" altLang="zh-CN" sz="24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               //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因此在</a:t>
            </a:r>
            <a:r>
              <a:rPr lang="en-US" altLang="zh-CN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class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之前应该加上</a:t>
            </a:r>
            <a:r>
              <a:rPr lang="en-US" altLang="zh-CN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abstract</a:t>
            </a:r>
            <a:r>
              <a:rPr lang="zh-CN" altLang="en-US" sz="2400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进行修饰</a:t>
            </a:r>
            <a:endParaRPr lang="zh-CN" altLang="zh-CN" sz="2400" kern="1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701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508951"/>
            <a:ext cx="7772400" cy="604664"/>
          </a:xfrm>
        </p:spPr>
        <p:txBody>
          <a:bodyPr/>
          <a:lstStyle/>
          <a:p>
            <a:r>
              <a:rPr lang="zh-CN" altLang="en-US" dirty="0"/>
              <a:t>超类的代码实现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4513" y="2192027"/>
            <a:ext cx="8386961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4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507" y="1371600"/>
            <a:ext cx="8215064" cy="532656"/>
          </a:xfrm>
        </p:spPr>
        <p:txBody>
          <a:bodyPr/>
          <a:lstStyle/>
          <a:p>
            <a:r>
              <a:rPr lang="zh-CN" altLang="en-US" sz="3200" dirty="0"/>
              <a:t>子类的代码实现</a:t>
            </a:r>
            <a:r>
              <a:rPr lang="zh-CN" altLang="en-US" sz="3200" dirty="0" smtClean="0"/>
              <a:t>：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18561" y="1904256"/>
            <a:ext cx="8054280" cy="483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  </a:t>
            </a:r>
            <a:r>
              <a:rPr lang="en-US" altLang="zh-CN" sz="18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18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定义子类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"Dripping Coffee through filter!"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addSugarAndMilk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    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把水煮沸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brewCoffeeGrinds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冲泡咖啡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    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倒进杯子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addSugarAndMilk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//4.</a:t>
            </a:r>
            <a:r>
              <a:rPr lang="zh-CN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加糖和牛奶</a:t>
            </a:r>
            <a:endParaRPr lang="zh-CN" altLang="zh-CN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062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r>
              <a:rPr lang="en-US" altLang="zh-CN" sz="2400" dirty="0"/>
              <a:t>Tea</a:t>
            </a:r>
            <a:r>
              <a:rPr lang="zh-CN" altLang="en-US" sz="2400" dirty="0"/>
              <a:t>类的代码请同学们自己实现。</a:t>
            </a:r>
            <a:endParaRPr lang="en-US" altLang="zh-CN" sz="2400" dirty="0"/>
          </a:p>
          <a:p>
            <a:r>
              <a:rPr lang="zh-CN" altLang="en-US" sz="2400" dirty="0"/>
              <a:t>测试程序：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Client {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371600" lvl="3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Coffee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Coffee();</a:t>
            </a:r>
          </a:p>
          <a:p>
            <a:pPr marL="1371600" lvl="3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371600" lvl="3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("=============");</a:t>
            </a:r>
          </a:p>
          <a:p>
            <a:pPr marL="1371600" lvl="3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Tea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Tea();</a:t>
            </a:r>
          </a:p>
          <a:p>
            <a:pPr marL="1371600" lvl="3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57250" lvl="2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1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Design</a:t>
            </a:r>
            <a:r>
              <a:rPr lang="zh-CN" altLang="en-US" dirty="0"/>
              <a:t>：抽象方法和抽象类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Dripping Coffee through filter!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Sugar and Milk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=========================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Boiling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Steeping the tea!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Pouring into water!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Adding Lemon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449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zh-CN" sz="3200" dirty="0"/>
              <a:t>尽管</a:t>
            </a:r>
            <a:r>
              <a:rPr lang="en-US" altLang="zh-CN" sz="3200" dirty="0"/>
              <a:t> 3</a:t>
            </a:r>
            <a:r>
              <a:rPr lang="en-US" altLang="zh-CN" sz="3200" baseline="30000" dirty="0"/>
              <a:t>rd </a:t>
            </a:r>
            <a:r>
              <a:rPr lang="en-US" altLang="zh-CN" sz="3200" dirty="0"/>
              <a:t>Design</a:t>
            </a:r>
            <a:r>
              <a:rPr lang="zh-CN" altLang="zh-CN" sz="3200" dirty="0"/>
              <a:t>实现了需求，但是认真研究冲泡流程，发现第</a:t>
            </a:r>
            <a:r>
              <a:rPr lang="en-US" altLang="zh-CN" sz="3200" dirty="0"/>
              <a:t>2</a:t>
            </a:r>
            <a:r>
              <a:rPr lang="zh-CN" altLang="zh-CN" sz="3200" dirty="0"/>
              <a:t>步和第</a:t>
            </a:r>
            <a:r>
              <a:rPr lang="en-US" altLang="zh-CN" sz="3200" dirty="0"/>
              <a:t>4</a:t>
            </a:r>
            <a:r>
              <a:rPr lang="zh-CN" altLang="zh-CN" sz="3200" dirty="0"/>
              <a:t>步的本质</a:t>
            </a:r>
            <a:r>
              <a:rPr lang="zh-CN" altLang="en-US" sz="3200" dirty="0"/>
              <a:t>相同</a:t>
            </a:r>
            <a:r>
              <a:rPr lang="zh-CN" altLang="zh-CN" sz="3200" dirty="0"/>
              <a:t>，只是应用在不同饮料上</a:t>
            </a:r>
          </a:p>
          <a:p>
            <a:r>
              <a:rPr lang="zh-CN" altLang="zh-CN" sz="3200" dirty="0"/>
              <a:t>分析两个具体类各自的第</a:t>
            </a:r>
            <a:r>
              <a:rPr lang="en-US" altLang="zh-CN" sz="3200" dirty="0"/>
              <a:t>2</a:t>
            </a:r>
            <a:r>
              <a:rPr lang="zh-CN" altLang="zh-CN" sz="3200" dirty="0"/>
              <a:t>步：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咖啡（</a:t>
            </a:r>
            <a:r>
              <a:rPr lang="en-US" altLang="zh-CN" dirty="0"/>
              <a:t>brew coffee grinds</a:t>
            </a:r>
            <a:r>
              <a:rPr lang="zh-CN" altLang="zh-CN" dirty="0"/>
              <a:t>）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茶叶（</a:t>
            </a:r>
            <a:r>
              <a:rPr lang="en-US" altLang="zh-CN" dirty="0"/>
              <a:t>steep tea bag</a:t>
            </a:r>
            <a:r>
              <a:rPr lang="zh-CN" altLang="zh-CN" dirty="0"/>
              <a:t>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62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zh-CN" sz="3600" dirty="0" smtClean="0"/>
              <a:t>显然</a:t>
            </a:r>
            <a:r>
              <a:rPr lang="zh-CN" altLang="zh-CN" sz="3600" dirty="0"/>
              <a:t>，两者都是冲泡，</a:t>
            </a:r>
            <a:r>
              <a:rPr lang="zh-CN" altLang="en-US" sz="3600" dirty="0"/>
              <a:t>只是</a:t>
            </a:r>
            <a:r>
              <a:rPr lang="zh-CN" altLang="zh-CN" sz="3600" dirty="0"/>
              <a:t>冲泡的对象不同</a:t>
            </a:r>
            <a:endParaRPr lang="en-US" altLang="zh-CN" sz="3600" dirty="0"/>
          </a:p>
          <a:p>
            <a:pPr lvl="1"/>
            <a:r>
              <a:rPr lang="zh-CN" altLang="zh-CN" sz="3200" dirty="0"/>
              <a:t>因此可以将咖啡的冲泡方法</a:t>
            </a:r>
            <a:r>
              <a:rPr lang="en-US" altLang="zh-CN" sz="3200" dirty="0" err="1"/>
              <a:t>brewCoffeeGrinds</a:t>
            </a:r>
            <a:r>
              <a:rPr lang="zh-CN" altLang="zh-CN" sz="3200" dirty="0"/>
              <a:t>和茶的冲泡方法</a:t>
            </a:r>
            <a:r>
              <a:rPr lang="en-US" altLang="zh-CN" sz="3200" dirty="0" err="1"/>
              <a:t>steepTeaBag</a:t>
            </a:r>
            <a:r>
              <a:rPr lang="zh-CN" altLang="zh-CN" sz="3200" dirty="0"/>
              <a:t>使用一个统一的名字，命名为</a:t>
            </a:r>
            <a:r>
              <a:rPr lang="zh-CN" altLang="zh-CN" sz="3200" b="1" dirty="0">
                <a:solidFill>
                  <a:srgbClr val="0000FF"/>
                </a:solidFill>
              </a:rPr>
              <a:t>冲泡</a:t>
            </a:r>
            <a:r>
              <a:rPr lang="en-US" altLang="zh-CN" sz="3200" b="1" dirty="0">
                <a:solidFill>
                  <a:srgbClr val="0000FF"/>
                </a:solidFill>
              </a:rPr>
              <a:t>brew</a:t>
            </a:r>
            <a:r>
              <a:rPr lang="zh-CN" altLang="zh-CN" sz="3200" b="1" dirty="0">
                <a:solidFill>
                  <a:srgbClr val="0000FF"/>
                </a:solidFill>
              </a:rPr>
              <a:t>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425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27032" cy="4648200"/>
          </a:xfrm>
        </p:spPr>
        <p:txBody>
          <a:bodyPr/>
          <a:lstStyle/>
          <a:p>
            <a:r>
              <a:rPr lang="zh-CN" altLang="en-US" sz="3200" dirty="0"/>
              <a:t>星巴滋咖啡冲泡法</a:t>
            </a:r>
            <a:r>
              <a:rPr lang="en-US" altLang="zh-CN" sz="3200" dirty="0">
                <a:solidFill>
                  <a:srgbClr val="0000FF"/>
                </a:solidFill>
                <a:sym typeface="Wingdings" pitchFamily="2" charset="2"/>
              </a:rPr>
              <a:t>Coffee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）把水煮沸（</a:t>
            </a:r>
            <a:r>
              <a:rPr lang="en-US" altLang="zh-CN" sz="2000" dirty="0">
                <a:solidFill>
                  <a:srgbClr val="0000FF"/>
                </a:solidFill>
              </a:rPr>
              <a:t>boil water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</a:t>
            </a:r>
            <a:r>
              <a:rPr lang="zh-CN" altLang="en-US" sz="2000" dirty="0" smtClean="0"/>
              <a:t>冲咖啡</a:t>
            </a:r>
            <a:r>
              <a:rPr lang="zh-CN" altLang="en-US" sz="2000" dirty="0"/>
              <a:t>（</a:t>
            </a:r>
            <a:r>
              <a:rPr lang="en-US" altLang="zh-CN" sz="2000" dirty="0"/>
              <a:t>brew coffee grinds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</a:rPr>
              <a:t>brewCoffeeGrinds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）把咖啡倒进杯子（</a:t>
            </a:r>
            <a:r>
              <a:rPr lang="en-US" altLang="zh-CN" sz="2000" dirty="0">
                <a:solidFill>
                  <a:srgbClr val="0000FF"/>
                </a:solidFill>
              </a:rPr>
              <a:t>pour in cup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）加糖和牛奶（</a:t>
            </a:r>
            <a:r>
              <a:rPr lang="en-US" altLang="zh-CN" sz="2000" dirty="0"/>
              <a:t>add sugar and milk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addSugarAndMilk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3200" dirty="0"/>
              <a:t>星巴滋茶冲泡法</a:t>
            </a:r>
            <a:r>
              <a:rPr lang="en-US" altLang="zh-CN" sz="3200" dirty="0">
                <a:solidFill>
                  <a:srgbClr val="0000FF"/>
                </a:solidFill>
                <a:sym typeface="Wingdings" pitchFamily="2" charset="2"/>
              </a:rPr>
              <a:t>Tea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）把水煮沸（</a:t>
            </a:r>
            <a:r>
              <a:rPr lang="en-US" altLang="zh-CN" sz="2000" dirty="0">
                <a:solidFill>
                  <a:srgbClr val="0000FF"/>
                </a:solidFill>
              </a:rPr>
              <a:t>boil water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  <a:sym typeface="Wingdings" pitchFamily="2" charset="2"/>
              </a:rPr>
              <a:t>boilWater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() 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）用沸水</a:t>
            </a:r>
            <a:r>
              <a:rPr lang="zh-CN" altLang="en-US" sz="2000" dirty="0" smtClean="0"/>
              <a:t>冲茶</a:t>
            </a:r>
            <a:r>
              <a:rPr lang="zh-CN" altLang="en-US" sz="2000" dirty="0"/>
              <a:t>叶（</a:t>
            </a:r>
            <a:r>
              <a:rPr lang="en-US" altLang="zh-CN" sz="2000" dirty="0"/>
              <a:t>steep tea bag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sz="2000" dirty="0" err="1">
                <a:solidFill>
                  <a:srgbClr val="0000FF"/>
                </a:solidFill>
              </a:rPr>
              <a:t>steepTeaBag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）把茶倒进杯子（</a:t>
            </a:r>
            <a:r>
              <a:rPr lang="en-US" altLang="zh-CN" sz="2000" dirty="0">
                <a:solidFill>
                  <a:srgbClr val="0000FF"/>
                </a:solidFill>
              </a:rPr>
              <a:t>pour in cup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altLang="zh-CN" sz="2000" dirty="0" err="1">
                <a:solidFill>
                  <a:srgbClr val="0000FF"/>
                </a:solidFill>
              </a:rPr>
              <a:t>pourInCup</a:t>
            </a:r>
            <a:r>
              <a:rPr lang="en-US" altLang="zh-CN" sz="2000" dirty="0">
                <a:solidFill>
                  <a:srgbClr val="0000FF"/>
                </a:solidFill>
              </a:rPr>
              <a:t> 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）加柠檬（</a:t>
            </a:r>
            <a:r>
              <a:rPr lang="en-US" altLang="zh-CN" sz="2000" dirty="0"/>
              <a:t>add lemon</a:t>
            </a:r>
            <a:r>
              <a:rPr lang="zh-CN" altLang="en-US" sz="2000" dirty="0"/>
              <a:t>）</a:t>
            </a:r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altLang="zh-CN" sz="2000" dirty="0" err="1">
                <a:solidFill>
                  <a:srgbClr val="0000FF"/>
                </a:solidFill>
              </a:rPr>
              <a:t>addLemon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10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同理，</a:t>
            </a:r>
            <a:r>
              <a:rPr lang="zh-CN" altLang="zh-CN" dirty="0"/>
              <a:t>将咖啡和茶的第</a:t>
            </a:r>
            <a:r>
              <a:rPr lang="en-US" altLang="zh-CN" dirty="0"/>
              <a:t>4</a:t>
            </a:r>
            <a:r>
              <a:rPr lang="zh-CN" altLang="zh-CN" dirty="0"/>
              <a:t>步方法使用统一的名字</a:t>
            </a:r>
            <a:r>
              <a:rPr lang="en-US" altLang="zh-CN" dirty="0"/>
              <a:t>-</a:t>
            </a:r>
            <a:r>
              <a:rPr lang="zh-CN" altLang="zh-CN" dirty="0"/>
              <a:t>添加调料：</a:t>
            </a:r>
            <a:r>
              <a:rPr lang="en-US" altLang="zh-CN" dirty="0" err="1"/>
              <a:t>addCondiments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即：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咖啡（</a:t>
            </a:r>
            <a:r>
              <a:rPr lang="en-US" altLang="zh-CN" dirty="0"/>
              <a:t>brew coffee grinds</a:t>
            </a:r>
            <a:r>
              <a:rPr lang="zh-CN" altLang="zh-CN" dirty="0"/>
              <a:t>）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）用沸水</a:t>
            </a:r>
            <a:r>
              <a:rPr lang="zh-CN" altLang="zh-CN" dirty="0">
                <a:solidFill>
                  <a:srgbClr val="0000FF"/>
                </a:solidFill>
              </a:rPr>
              <a:t>冲泡</a:t>
            </a:r>
            <a:r>
              <a:rPr lang="zh-CN" altLang="zh-CN" dirty="0"/>
              <a:t>茶叶（</a:t>
            </a:r>
            <a:r>
              <a:rPr lang="en-US" altLang="zh-CN" dirty="0"/>
              <a:t>steep tea bag</a:t>
            </a:r>
            <a:r>
              <a:rPr lang="zh-CN" altLang="zh-CN" dirty="0"/>
              <a:t>）</a:t>
            </a:r>
          </a:p>
          <a:p>
            <a:pPr marL="457200" lvl="1" indent="0">
              <a:buNone/>
            </a:pPr>
            <a:r>
              <a:rPr lang="zh-CN" altLang="en-US" dirty="0"/>
              <a:t>统一为</a:t>
            </a:r>
            <a:r>
              <a:rPr lang="en-US" altLang="zh-CN" dirty="0">
                <a:solidFill>
                  <a:srgbClr val="0000FF"/>
                </a:solidFill>
              </a:rPr>
              <a:t>brew</a:t>
            </a:r>
            <a:r>
              <a:rPr lang="zh-CN" altLang="en-US" dirty="0">
                <a:solidFill>
                  <a:srgbClr val="0000FF"/>
                </a:solidFill>
              </a:rPr>
              <a:t>方法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加糖和牛奶（</a:t>
            </a:r>
            <a:r>
              <a:rPr lang="en-US" altLang="zh-CN" dirty="0"/>
              <a:t>add sugar and milk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加柠檬（</a:t>
            </a:r>
            <a:r>
              <a:rPr lang="en-US" altLang="zh-CN" dirty="0"/>
              <a:t>add Lemon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统一为</a:t>
            </a:r>
            <a:r>
              <a:rPr lang="en-US" altLang="zh-CN" dirty="0" err="1">
                <a:solidFill>
                  <a:srgbClr val="0000FF"/>
                </a:solidFill>
              </a:rPr>
              <a:t>addCondiments</a:t>
            </a:r>
            <a:r>
              <a:rPr lang="zh-CN" altLang="en-US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114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781128"/>
          </a:xfrm>
        </p:spPr>
        <p:txBody>
          <a:bodyPr/>
          <a:lstStyle/>
          <a:p>
            <a:r>
              <a:rPr lang="zh-CN" altLang="zh-CN" dirty="0"/>
              <a:t>参考</a:t>
            </a: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中对冲泡流程方法</a:t>
            </a:r>
            <a:r>
              <a:rPr lang="en-US" altLang="zh-CN" sz="2400" dirty="0" err="1"/>
              <a:t>prepareRecipe</a:t>
            </a:r>
            <a:r>
              <a:rPr lang="zh-CN" altLang="en-US" dirty="0"/>
              <a:t>设计为抽象方法</a:t>
            </a:r>
            <a:r>
              <a:rPr lang="zh-CN" altLang="zh-CN" dirty="0"/>
              <a:t>的处理方式。</a:t>
            </a:r>
            <a:endParaRPr lang="en-US" altLang="zh-CN" dirty="0"/>
          </a:p>
          <a:p>
            <a:pPr lvl="1"/>
            <a:r>
              <a:rPr lang="zh-CN" altLang="zh-CN" sz="2800" dirty="0"/>
              <a:t>尽管统一之后的咖啡与茶第</a:t>
            </a:r>
            <a:r>
              <a:rPr lang="en-US" altLang="zh-CN" sz="2800" dirty="0"/>
              <a:t>2</a:t>
            </a:r>
            <a:r>
              <a:rPr lang="zh-CN" altLang="zh-CN" sz="2800" dirty="0"/>
              <a:t>步和第</a:t>
            </a:r>
            <a:r>
              <a:rPr lang="en-US" altLang="zh-CN" sz="2800" dirty="0"/>
              <a:t>4</a:t>
            </a:r>
            <a:r>
              <a:rPr lang="zh-CN" altLang="zh-CN" sz="2800" dirty="0"/>
              <a:t>步的冲泡</a:t>
            </a:r>
            <a:r>
              <a:rPr lang="zh-CN" altLang="en-US" sz="2800" dirty="0"/>
              <a:t>步骤</a:t>
            </a:r>
            <a:r>
              <a:rPr lang="zh-CN" altLang="zh-CN" sz="2800" dirty="0"/>
              <a:t>名字相同，但在各自类中针对的对象是不同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pPr lvl="1"/>
            <a:r>
              <a:rPr lang="zh-CN" altLang="zh-CN" sz="2800" dirty="0"/>
              <a:t>也就是说，每个具体类有自己的处理对象，因此</a:t>
            </a:r>
            <a:r>
              <a:rPr lang="zh-CN" altLang="zh-CN" sz="2800" dirty="0" smtClean="0"/>
              <a:t>，较好</a:t>
            </a:r>
            <a:r>
              <a:rPr lang="zh-CN" altLang="zh-CN" sz="2800" dirty="0"/>
              <a:t>的处理方式是将统一名字后的</a:t>
            </a:r>
            <a:r>
              <a:rPr lang="en-US" altLang="zh-CN" sz="2800" dirty="0"/>
              <a:t>brew</a:t>
            </a:r>
            <a:r>
              <a:rPr lang="zh-CN" altLang="zh-CN" sz="2800" dirty="0"/>
              <a:t>方法和</a:t>
            </a:r>
            <a:r>
              <a:rPr lang="en-US" altLang="zh-CN" sz="2800" dirty="0" err="1"/>
              <a:t>addCondiments</a:t>
            </a:r>
            <a:r>
              <a:rPr lang="zh-CN" altLang="zh-CN" sz="2800" dirty="0"/>
              <a:t>方法设定为的抽象方法，让子类去实现之。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0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4784"/>
            <a:ext cx="6120680" cy="381642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187624" y="5519099"/>
            <a:ext cx="6912768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该类图是否正确？</a:t>
            </a:r>
            <a:endParaRPr lang="en-US" altLang="zh-CN" sz="28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marL="800100" lvl="1" indent="-342900">
              <a:lnSpc>
                <a:spcPct val="100000"/>
              </a:lnSpc>
              <a:buClr>
                <a:srgbClr val="3333CC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抽象方法在子类中没有都实现，因此是错的</a:t>
            </a:r>
            <a:endParaRPr lang="en-US" altLang="zh-CN" sz="24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6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5" y="1628800"/>
            <a:ext cx="7416824" cy="468052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27663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sz="3200" dirty="0"/>
              <a:t>超类实现</a:t>
            </a:r>
            <a:r>
              <a:rPr lang="zh-CN" altLang="en-US" sz="3200" dirty="0" smtClean="0"/>
              <a:t>代码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864BFBF-402B-4178-BCBF-C908D609E666}"/>
              </a:ext>
            </a:extLst>
          </p:cNvPr>
          <p:cNvSpPr/>
          <p:nvPr/>
        </p:nvSpPr>
        <p:spPr>
          <a:xfrm>
            <a:off x="124173" y="2276872"/>
            <a:ext cx="884031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392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7772400" cy="532656"/>
          </a:xfrm>
        </p:spPr>
        <p:txBody>
          <a:bodyPr/>
          <a:lstStyle/>
          <a:p>
            <a:r>
              <a:rPr lang="zh-CN" altLang="en-US" sz="3200" dirty="0"/>
              <a:t>子类实现</a:t>
            </a:r>
            <a:r>
              <a:rPr lang="zh-CN" altLang="en-US" sz="3200" dirty="0" smtClean="0"/>
              <a:t>代码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F600A09-FD55-4E06-A10B-22141A4E525D}"/>
              </a:ext>
            </a:extLst>
          </p:cNvPr>
          <p:cNvSpPr/>
          <p:nvPr/>
        </p:nvSpPr>
        <p:spPr>
          <a:xfrm>
            <a:off x="533400" y="1988840"/>
            <a:ext cx="807720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"Dripping Coffee through filter!"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brew();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249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44513" y="1500286"/>
            <a:ext cx="7772400" cy="604664"/>
          </a:xfrm>
        </p:spPr>
        <p:txBody>
          <a:bodyPr/>
          <a:lstStyle/>
          <a:p>
            <a:r>
              <a:rPr lang="zh-CN" altLang="en-US" sz="3200" dirty="0"/>
              <a:t>测试类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FCC1DBC-6745-49D2-9BE4-FF8AEB64F8F9}"/>
              </a:ext>
            </a:extLst>
          </p:cNvPr>
          <p:cNvSpPr/>
          <p:nvPr/>
        </p:nvSpPr>
        <p:spPr>
          <a:xfrm>
            <a:off x="533400" y="2171950"/>
            <a:ext cx="80772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class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Client {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public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static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void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main(String[] </a:t>
            </a:r>
            <a:r>
              <a:rPr lang="en-US" altLang="zh-CN" b="1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args</a:t>
            </a: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) {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Coffee();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coffee.prepareRecipe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System.out.println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("=============");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Tea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华文细黑" pitchFamily="2" charset="-122"/>
              </a:rPr>
              <a:t>new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 Tea();</a:t>
            </a:r>
          </a:p>
          <a:p>
            <a:pPr lvl="3">
              <a:lnSpc>
                <a:spcPct val="100000"/>
              </a:lnSpc>
              <a:buClrTx/>
              <a:buSzTx/>
            </a:pP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华文细黑" pitchFamily="2" charset="-122"/>
              </a:rPr>
              <a:t>tea.prepareRecipe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();</a:t>
            </a:r>
          </a:p>
          <a:p>
            <a:pPr marL="857250" lvl="2">
              <a:lnSpc>
                <a:spcPct val="100000"/>
              </a:lnSpc>
              <a:buClrTx/>
              <a:buSzTx/>
            </a:pPr>
            <a:r>
              <a:rPr lang="en-US" altLang="zh-CN" b="1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华文细黑" pitchFamily="2" charset="-122"/>
              </a:rPr>
              <a:t>}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70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 Design</a:t>
            </a:r>
            <a:r>
              <a:rPr lang="zh-CN" altLang="zh-CN" dirty="0"/>
              <a:t>：</a:t>
            </a:r>
            <a:r>
              <a:rPr lang="zh-CN" altLang="en-US" dirty="0"/>
              <a:t>优化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sz="3200" dirty="0"/>
              <a:t>测试结果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ADB9AFB-ECD3-49A8-BF82-8725FF834E5B}"/>
              </a:ext>
            </a:extLst>
          </p:cNvPr>
          <p:cNvSpPr/>
          <p:nvPr/>
        </p:nvSpPr>
        <p:spPr>
          <a:xfrm>
            <a:off x="395536" y="2361456"/>
            <a:ext cx="806489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Dripping Coffee through filter!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Sugar and Milk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=========================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Steeping the tea!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Lemon</a:t>
            </a:r>
          </a:p>
        </p:txBody>
      </p:sp>
    </p:spTree>
    <p:extLst>
      <p:ext uri="{BB962C8B-B14F-4D97-AF65-F5344CB8AC3E}">
        <p14:creationId xmlns:p14="http://schemas.microsoft.com/office/powerpoint/2010/main" val="4218345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观察</a:t>
            </a:r>
            <a:r>
              <a:rPr lang="en-US" altLang="zh-CN" sz="3200" dirty="0"/>
              <a:t>4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 Design</a:t>
            </a:r>
            <a:r>
              <a:rPr lang="zh-CN" altLang="zh-CN" sz="3200" dirty="0"/>
              <a:t>的实现代码，发现在两个具体类中，</a:t>
            </a:r>
            <a:r>
              <a:rPr lang="en-US" altLang="zh-CN" sz="3200" dirty="0" err="1"/>
              <a:t>prepareRecipe</a:t>
            </a:r>
            <a:r>
              <a:rPr lang="zh-CN" altLang="zh-CN" sz="3200" dirty="0"/>
              <a:t>方法的代码一模一样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prepareRecipe</a:t>
            </a:r>
            <a:r>
              <a:rPr lang="zh-CN" altLang="zh-CN" sz="2800" dirty="0"/>
              <a:t>作为抽象方法，其意图在于在超类中声明之后，强制子类实现适合各自特点的</a:t>
            </a:r>
            <a:r>
              <a:rPr lang="en-US" altLang="zh-CN" sz="2800" dirty="0" err="1"/>
              <a:t>prepareRecipe</a:t>
            </a:r>
            <a:endParaRPr lang="en-US" altLang="zh-CN" sz="2800" dirty="0"/>
          </a:p>
          <a:p>
            <a:pPr lvl="1"/>
            <a:r>
              <a:rPr lang="zh-CN" altLang="zh-CN" sz="2800" dirty="0"/>
              <a:t>而此时两个子类的</a:t>
            </a:r>
            <a:r>
              <a:rPr lang="en-US" altLang="zh-CN" sz="2800" dirty="0" err="1"/>
              <a:t>prepareRecipe</a:t>
            </a:r>
            <a:r>
              <a:rPr lang="zh-CN" altLang="zh-CN" sz="2800" dirty="0"/>
              <a:t>方法的代码是重复的，这样就失去了抽象方法的使用价值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901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因此</a:t>
            </a:r>
            <a:r>
              <a:rPr lang="zh-CN" altLang="en-US" sz="3200" dirty="0"/>
              <a:t>，</a:t>
            </a:r>
            <a:r>
              <a:rPr lang="zh-CN" altLang="zh-CN" sz="3200" dirty="0"/>
              <a:t>把各个子类的</a:t>
            </a:r>
            <a:r>
              <a:rPr lang="en-US" altLang="zh-CN" sz="3200" dirty="0" err="1"/>
              <a:t>prepareRecipe</a:t>
            </a:r>
            <a:r>
              <a:rPr lang="zh-CN" altLang="zh-CN" sz="3200" dirty="0"/>
              <a:t>方法的实现放到超类中，</a:t>
            </a:r>
            <a:endParaRPr lang="en-US" altLang="zh-CN" sz="3200" dirty="0"/>
          </a:p>
          <a:p>
            <a:pPr lvl="1"/>
            <a:r>
              <a:rPr lang="zh-CN" altLang="zh-CN" sz="2800" dirty="0"/>
              <a:t>此时超类中的</a:t>
            </a:r>
            <a:r>
              <a:rPr lang="en-US" altLang="zh-CN" sz="2800" dirty="0" err="1"/>
              <a:t>prepareRecipe</a:t>
            </a:r>
            <a:r>
              <a:rPr lang="zh-CN" altLang="zh-CN" sz="2800" dirty="0"/>
              <a:t>方法是一个具体的实现方法，子类通过继承的方式进行复用此部分代码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146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以</a:t>
            </a:r>
            <a:r>
              <a:rPr lang="en-US" altLang="zh-CN" sz="3600" dirty="0"/>
              <a:t>Coffee</a:t>
            </a:r>
            <a:r>
              <a:rPr lang="zh-CN" altLang="zh-CN" sz="3600" dirty="0"/>
              <a:t>类</a:t>
            </a:r>
            <a:r>
              <a:rPr lang="zh-CN" altLang="en-US" sz="3600" dirty="0"/>
              <a:t>为例：</a:t>
            </a:r>
            <a:endParaRPr lang="en-US" altLang="zh-CN" sz="3600" dirty="0"/>
          </a:p>
          <a:p>
            <a:pPr lvl="1"/>
            <a:r>
              <a:rPr lang="zh-CN" altLang="en-US" sz="3200" dirty="0"/>
              <a:t>类的名称：</a:t>
            </a:r>
            <a:r>
              <a:rPr lang="en-US" altLang="zh-CN" sz="3200" dirty="0"/>
              <a:t>Coffee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lvl="1"/>
            <a:r>
              <a:rPr lang="zh-CN" altLang="en-US" sz="3200" dirty="0"/>
              <a:t>类的属性：无；</a:t>
            </a:r>
            <a:endParaRPr lang="en-US" altLang="zh-CN" sz="3200" dirty="0"/>
          </a:p>
          <a:p>
            <a:pPr lvl="1"/>
            <a:r>
              <a:rPr lang="zh-CN" altLang="en-US" sz="3200" dirty="0"/>
              <a:t>类的方法：</a:t>
            </a:r>
            <a:endParaRPr lang="en-US" altLang="zh-CN" sz="3200" dirty="0"/>
          </a:p>
          <a:p>
            <a:pPr lvl="2"/>
            <a:r>
              <a:rPr lang="en-US" altLang="zh-CN" sz="3200" dirty="0"/>
              <a:t>addSugarAndMilk() </a:t>
            </a:r>
            <a:r>
              <a:rPr lang="en-US" altLang="zh-CN" sz="3200" dirty="0">
                <a:solidFill>
                  <a:srgbClr val="0000FF"/>
                </a:solidFill>
              </a:rPr>
              <a:t>//</a:t>
            </a:r>
            <a:r>
              <a:rPr lang="zh-CN" altLang="en-US" sz="3200" dirty="0">
                <a:solidFill>
                  <a:srgbClr val="0000FF"/>
                </a:solidFill>
              </a:rPr>
              <a:t>加牛奶和糖</a:t>
            </a:r>
            <a:endParaRPr lang="en-US" altLang="zh-CN" sz="3200" dirty="0"/>
          </a:p>
          <a:p>
            <a:pPr lvl="2"/>
            <a:r>
              <a:rPr lang="en-US" altLang="zh-CN" sz="3200" dirty="0"/>
              <a:t>boilWater()                  </a:t>
            </a:r>
            <a:r>
              <a:rPr lang="en-US" altLang="zh-CN" sz="3200" dirty="0">
                <a:solidFill>
                  <a:srgbClr val="0000FF"/>
                </a:solidFill>
              </a:rPr>
              <a:t>//</a:t>
            </a:r>
            <a:r>
              <a:rPr lang="zh-CN" altLang="en-US" sz="3200" dirty="0">
                <a:solidFill>
                  <a:srgbClr val="0000FF"/>
                </a:solidFill>
              </a:rPr>
              <a:t>烧热水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lvl="2"/>
            <a:r>
              <a:rPr lang="en-US" altLang="zh-CN" sz="3200" dirty="0" err="1"/>
              <a:t>brewCoffeeGrinds</a:t>
            </a:r>
            <a:r>
              <a:rPr lang="en-US" altLang="zh-CN" sz="3200" dirty="0"/>
              <a:t>() </a:t>
            </a:r>
            <a:r>
              <a:rPr lang="en-US" altLang="zh-CN" sz="3200" dirty="0" smtClean="0">
                <a:solidFill>
                  <a:srgbClr val="0000FF"/>
                </a:solidFill>
              </a:rPr>
              <a:t>//</a:t>
            </a:r>
            <a:r>
              <a:rPr lang="zh-CN" altLang="en-US" sz="3200" dirty="0" smtClean="0">
                <a:solidFill>
                  <a:srgbClr val="0000FF"/>
                </a:solidFill>
              </a:rPr>
              <a:t>冲</a:t>
            </a:r>
            <a:r>
              <a:rPr lang="zh-CN" altLang="en-US" sz="3200" dirty="0">
                <a:solidFill>
                  <a:srgbClr val="0000FF"/>
                </a:solidFill>
              </a:rPr>
              <a:t>咖啡</a:t>
            </a:r>
            <a:r>
              <a:rPr lang="en-US" altLang="zh-CN" sz="3200" dirty="0"/>
              <a:t> </a:t>
            </a:r>
          </a:p>
          <a:p>
            <a:pPr lvl="2"/>
            <a:r>
              <a:rPr lang="en-US" altLang="zh-CN" sz="3200" dirty="0" err="1"/>
              <a:t>pourInCup</a:t>
            </a:r>
            <a:r>
              <a:rPr lang="en-US" altLang="zh-CN" sz="3200" dirty="0"/>
              <a:t> ()              </a:t>
            </a:r>
            <a:r>
              <a:rPr lang="en-US" altLang="zh-CN" sz="3200" dirty="0" smtClean="0">
                <a:solidFill>
                  <a:srgbClr val="0000FF"/>
                </a:solidFill>
              </a:rPr>
              <a:t>//</a:t>
            </a:r>
            <a:r>
              <a:rPr lang="zh-CN" altLang="en-US" sz="3200" dirty="0" smtClean="0">
                <a:solidFill>
                  <a:srgbClr val="0000FF"/>
                </a:solidFill>
              </a:rPr>
              <a:t>倒</a:t>
            </a:r>
            <a:r>
              <a:rPr lang="zh-CN" altLang="en-US" sz="3200" dirty="0">
                <a:solidFill>
                  <a:srgbClr val="0000FF"/>
                </a:solidFill>
              </a:rPr>
              <a:t>杯子中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            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791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00800" cy="38884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3" name="矩形 2"/>
          <p:cNvSpPr/>
          <p:nvPr/>
        </p:nvSpPr>
        <p:spPr bwMode="auto">
          <a:xfrm>
            <a:off x="4572000" y="2348880"/>
            <a:ext cx="3240360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5519171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prepareRecipe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方法放到超类中，通过继承实现该方法，考虑这样做可能存在的风险？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29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00800" cy="38884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99592" y="5519171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prepareRecipe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方法加上</a:t>
            </a:r>
            <a:r>
              <a:rPr lang="en-US" altLang="zh-CN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关键字，是为了防止子类覆盖超类写好的</a:t>
            </a:r>
            <a:r>
              <a:rPr lang="en-US" altLang="zh-CN" sz="2400" kern="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prepareRecipe</a:t>
            </a: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，代码由同学们自行完成。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263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306286"/>
            <a:ext cx="7772400" cy="52578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"Boiling water!"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"Pouring into water!"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final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prepareRecipe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boilWater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brew();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pourIncup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87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287072" cy="518579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Coffee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"Dripping Coffee through filter!"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Sugar and Milk"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Tea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CaffeineBeverage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brew()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"Steeping the tea!"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addCondiments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"Adding Lemon"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978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  <a:endParaRPr lang="zh-CN" altLang="en-US" u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Client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Coffee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Coffee();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coffee.prepareRecipe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/>
              </a:rPr>
              <a:t>"============="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Tea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tea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Tea();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tea.prepareRecipe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600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4784"/>
            <a:ext cx="8287072" cy="576064"/>
          </a:xfrm>
        </p:spPr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4640A9F-8B27-4335-9635-1F02D54DB4AE}"/>
              </a:ext>
            </a:extLst>
          </p:cNvPr>
          <p:cNvSpPr/>
          <p:nvPr/>
        </p:nvSpPr>
        <p:spPr>
          <a:xfrm>
            <a:off x="533400" y="2174032"/>
            <a:ext cx="7639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Dripping Coffee through filter!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Sugar and Milk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=========================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Boiling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Steeping the tea!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Pouring into water!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Adding Lemon</a:t>
            </a:r>
          </a:p>
        </p:txBody>
      </p:sp>
    </p:spTree>
    <p:extLst>
      <p:ext uri="{BB962C8B-B14F-4D97-AF65-F5344CB8AC3E}">
        <p14:creationId xmlns:p14="http://schemas.microsoft.com/office/powerpoint/2010/main" val="2558847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限定流程不被更改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5</a:t>
            </a:r>
            <a:r>
              <a:rPr lang="en-US" altLang="zh-CN" sz="3200" baseline="30000" dirty="0"/>
              <a:t>th</a:t>
            </a:r>
            <a:r>
              <a:rPr lang="en-US" altLang="zh-CN" sz="3200" dirty="0"/>
              <a:t> Design</a:t>
            </a:r>
            <a:r>
              <a:rPr lang="zh-CN" altLang="zh-CN" sz="3200" dirty="0"/>
              <a:t>在超类中定义</a:t>
            </a:r>
            <a:r>
              <a:rPr lang="zh-CN" altLang="zh-CN" sz="3200" dirty="0" smtClean="0"/>
              <a:t>了算法</a:t>
            </a:r>
            <a:r>
              <a:rPr lang="zh-CN" altLang="zh-CN" sz="3200" dirty="0"/>
              <a:t>的骨架，把流程中的一些步骤延迟到子</a:t>
            </a:r>
            <a:r>
              <a:rPr lang="zh-CN" altLang="zh-CN" sz="3200" dirty="0" smtClean="0"/>
              <a:t>类实现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这样做的</a:t>
            </a:r>
            <a:r>
              <a:rPr lang="zh-CN" altLang="zh-CN" sz="3200" dirty="0" smtClean="0"/>
              <a:t>优势</a:t>
            </a:r>
            <a:r>
              <a:rPr lang="zh-CN" altLang="en-US" sz="3200" dirty="0" smtClean="0"/>
              <a:t>：在</a:t>
            </a:r>
            <a:r>
              <a:rPr lang="zh-CN" altLang="zh-CN" sz="3200" dirty="0" smtClean="0"/>
              <a:t>不</a:t>
            </a:r>
            <a:r>
              <a:rPr lang="zh-CN" altLang="zh-CN" sz="3200" dirty="0"/>
              <a:t>改变算法结构情况下，可以定义重新定义算法的某些</a:t>
            </a:r>
            <a:r>
              <a:rPr lang="zh-CN" altLang="zh-CN" sz="3200" dirty="0" smtClean="0"/>
              <a:t>步骤</a:t>
            </a:r>
            <a:endParaRPr lang="en-US" altLang="zh-CN" sz="3200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3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9" y="1268760"/>
            <a:ext cx="3384376" cy="203744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384377" cy="207259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sp>
        <p:nvSpPr>
          <p:cNvPr id="7" name="右箭头 6"/>
          <p:cNvSpPr/>
          <p:nvPr/>
        </p:nvSpPr>
        <p:spPr bwMode="auto">
          <a:xfrm>
            <a:off x="4139952" y="1859611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97002"/>
            <a:ext cx="3377358" cy="28003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7002"/>
            <a:ext cx="3384376" cy="2800350"/>
          </a:xfrm>
          <a:prstGeom prst="rect">
            <a:avLst/>
          </a:prstGeom>
          <a:noFill/>
          <a:ln w="127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 bwMode="auto">
          <a:xfrm rot="5400000">
            <a:off x="6188671" y="3346163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0800000">
            <a:off x="4144441" y="4365104"/>
            <a:ext cx="576064" cy="3600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603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尽管把</a:t>
            </a:r>
            <a:r>
              <a:rPr lang="zh-CN" altLang="zh-CN" sz="4000" dirty="0"/>
              <a:t>每个步骤设计成单独的方法</a:t>
            </a:r>
            <a:r>
              <a:rPr lang="zh-CN" altLang="en-US" sz="4000" dirty="0"/>
              <a:t>，但是这些</a:t>
            </a:r>
            <a:r>
              <a:rPr lang="zh-CN" altLang="en-US" sz="4000" dirty="0">
                <a:solidFill>
                  <a:srgbClr val="0000FF"/>
                </a:solidFill>
              </a:rPr>
              <a:t>方法在类中没有顺序</a:t>
            </a:r>
            <a:r>
              <a:rPr lang="zh-CN" altLang="en-US" sz="4000" dirty="0"/>
              <a:t>，得根据调用的顺序来执行。</a:t>
            </a:r>
            <a:endParaRPr lang="en-US" altLang="zh-CN" sz="4000" dirty="0"/>
          </a:p>
          <a:p>
            <a:pPr lvl="1"/>
            <a:r>
              <a:rPr lang="zh-CN" altLang="en-US" sz="3600" dirty="0"/>
              <a:t>即：在以上类的设计中没有体现流程控制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119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en-US" dirty="0"/>
              <a:t>：类的设计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因此，还需要为类设计一个</a:t>
            </a:r>
            <a:r>
              <a:rPr lang="zh-CN" altLang="en-US" sz="3200" dirty="0" smtClean="0"/>
              <a:t>方法</a:t>
            </a:r>
            <a:r>
              <a:rPr lang="zh-CN" altLang="en-US" sz="3200" dirty="0"/>
              <a:t>来</a:t>
            </a:r>
            <a:r>
              <a:rPr lang="zh-CN" altLang="en-US" sz="3200" dirty="0" smtClean="0"/>
              <a:t>顺序</a:t>
            </a:r>
            <a:r>
              <a:rPr lang="zh-CN" altLang="en-US" sz="3200" dirty="0"/>
              <a:t>调用四个方法</a:t>
            </a:r>
            <a:r>
              <a:rPr lang="zh-CN" altLang="en-US" sz="3200" dirty="0" smtClean="0"/>
              <a:t>，</a:t>
            </a:r>
            <a:r>
              <a:rPr lang="zh-CN" altLang="en-US" sz="3200" dirty="0" smtClean="0"/>
              <a:t>实现严格的冲</a:t>
            </a:r>
            <a:r>
              <a:rPr lang="zh-CN" altLang="en-US" sz="3200" dirty="0"/>
              <a:t>泡顺序。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prepareRecipe(){</a:t>
            </a:r>
          </a:p>
          <a:p>
            <a:pPr marL="857250" lvl="2" indent="0">
              <a:buNone/>
            </a:pPr>
            <a:r>
              <a:rPr lang="en-US" altLang="zh-CN" sz="2800" dirty="0"/>
              <a:t>	      boilWater(); </a:t>
            </a:r>
            <a:r>
              <a:rPr lang="en-US" altLang="zh-CN" sz="2800" dirty="0" smtClean="0">
                <a:solidFill>
                  <a:srgbClr val="008000"/>
                </a:solidFill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</a:rPr>
              <a:t>Step1</a:t>
            </a:r>
            <a:r>
              <a:rPr lang="zh-CN" altLang="en-US" sz="2800" dirty="0">
                <a:solidFill>
                  <a:srgbClr val="008000"/>
                </a:solidFill>
              </a:rPr>
              <a:t>烧水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/>
              <a:t>	      </a:t>
            </a:r>
            <a:r>
              <a:rPr lang="en-US" altLang="zh-CN" sz="2800" dirty="0" err="1"/>
              <a:t>brewCoffeeGrinds</a:t>
            </a:r>
            <a:r>
              <a:rPr lang="en-US" altLang="zh-CN" sz="2800" dirty="0"/>
              <a:t>(); </a:t>
            </a:r>
            <a:r>
              <a:rPr lang="en-US" altLang="zh-CN" sz="2800" dirty="0">
                <a:solidFill>
                  <a:srgbClr val="008000"/>
                </a:solidFill>
              </a:rPr>
              <a:t>//Step2</a:t>
            </a:r>
            <a:r>
              <a:rPr lang="zh-CN" altLang="en-US" sz="2800" dirty="0">
                <a:solidFill>
                  <a:srgbClr val="008000"/>
                </a:solidFill>
              </a:rPr>
              <a:t>冲泡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/>
              <a:t>	      </a:t>
            </a:r>
            <a:r>
              <a:rPr lang="en-US" altLang="zh-CN" sz="2800" dirty="0" err="1"/>
              <a:t>pourInCup</a:t>
            </a:r>
            <a:r>
              <a:rPr lang="en-US" altLang="zh-CN" sz="2800" dirty="0"/>
              <a:t>(); </a:t>
            </a:r>
            <a:r>
              <a:rPr lang="en-US" altLang="zh-CN" sz="2800" dirty="0" smtClean="0">
                <a:solidFill>
                  <a:srgbClr val="008000"/>
                </a:solidFill>
              </a:rPr>
              <a:t>//</a:t>
            </a:r>
            <a:r>
              <a:rPr lang="en-US" altLang="zh-CN" sz="2800" dirty="0">
                <a:solidFill>
                  <a:srgbClr val="008000"/>
                </a:solidFill>
              </a:rPr>
              <a:t>Step3</a:t>
            </a:r>
            <a:r>
              <a:rPr lang="zh-CN" altLang="en-US" sz="2800" dirty="0">
                <a:solidFill>
                  <a:srgbClr val="008000"/>
                </a:solidFill>
              </a:rPr>
              <a:t>倒杯子中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marL="857250" lvl="2" indent="0">
              <a:buNone/>
            </a:pPr>
            <a:r>
              <a:rPr lang="en-US" altLang="zh-CN" sz="2800" dirty="0"/>
              <a:t>      addSugarAndMilk(); </a:t>
            </a:r>
            <a:r>
              <a:rPr lang="en-US" altLang="zh-CN" sz="2800" dirty="0" smtClean="0">
                <a:solidFill>
                  <a:srgbClr val="008000"/>
                </a:solidFill>
              </a:rPr>
              <a:t>//Step4</a:t>
            </a:r>
            <a:r>
              <a:rPr lang="zh-CN" altLang="en-US" sz="2800" dirty="0" smtClean="0">
                <a:solidFill>
                  <a:srgbClr val="008000"/>
                </a:solidFill>
              </a:rPr>
              <a:t>加</a:t>
            </a:r>
            <a:r>
              <a:rPr lang="zh-CN" altLang="en-US" sz="2800" dirty="0">
                <a:solidFill>
                  <a:srgbClr val="008000"/>
                </a:solidFill>
              </a:rPr>
              <a:t>调料</a:t>
            </a:r>
            <a:endParaRPr lang="en-US" altLang="zh-CN" sz="32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8000"/>
                </a:solidFill>
              </a:rPr>
              <a:t>}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391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</TotalTime>
  <Words>3609</Words>
  <Application>Microsoft Office PowerPoint</Application>
  <PresentationFormat>全屏显示(4:3)</PresentationFormat>
  <Paragraphs>652</Paragraphs>
  <Slides>77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ZapfDingbats</vt:lpstr>
      <vt:lpstr>华文楷体</vt:lpstr>
      <vt:lpstr>华文细黑</vt:lpstr>
      <vt:lpstr>楷体</vt:lpstr>
      <vt:lpstr>宋体</vt:lpstr>
      <vt:lpstr>Arial</vt:lpstr>
      <vt:lpstr>Calibri</vt:lpstr>
      <vt:lpstr>Comic Sans MS</vt:lpstr>
      <vt:lpstr>Consolas</vt:lpstr>
      <vt:lpstr>Times New Roman</vt:lpstr>
      <vt:lpstr>Wingdings</vt:lpstr>
      <vt:lpstr>1_chapter2</vt:lpstr>
      <vt:lpstr>咖啡与茶冲泡机案例 Coffee and Tea Brewing Machine Case</vt:lpstr>
      <vt:lpstr>授课内容</vt:lpstr>
      <vt:lpstr>需求描述-星巴滋饮料冲泡流程</vt:lpstr>
      <vt:lpstr>如何设计类？</vt:lpstr>
      <vt:lpstr>1st Design：类的设计</vt:lpstr>
      <vt:lpstr>1st Design：类的设计</vt:lpstr>
      <vt:lpstr>1st Design：类的设计</vt:lpstr>
      <vt:lpstr>1st Design：类的设计</vt:lpstr>
      <vt:lpstr>1st Design：类的设计</vt:lpstr>
      <vt:lpstr>1st Design：类的设计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Design：类的实现</vt:lpstr>
      <vt:lpstr>1st Design方案中的问题</vt:lpstr>
      <vt:lpstr>类图的绘制方法</vt:lpstr>
      <vt:lpstr>类图的绘制方法</vt:lpstr>
      <vt:lpstr>类图的绘制方法</vt:lpstr>
      <vt:lpstr>类图的绘制方法</vt:lpstr>
      <vt:lpstr>类图的绘制方法</vt:lpstr>
      <vt:lpstr>PowerPoint 演示文稿</vt:lpstr>
      <vt:lpstr>类图的绘制方法</vt:lpstr>
      <vt:lpstr>类图的绘制方法</vt:lpstr>
      <vt:lpstr>1st Design方案中的问题</vt:lpstr>
      <vt:lpstr>2nd Design：设计超类</vt:lpstr>
      <vt:lpstr>2nd Design：设计超类</vt:lpstr>
      <vt:lpstr>PowerPoint 演示文稿</vt:lpstr>
      <vt:lpstr>2nd Design 代码实现</vt:lpstr>
      <vt:lpstr>2nd Design 代码实现</vt:lpstr>
      <vt:lpstr>2nd Design 代码实现</vt:lpstr>
      <vt:lpstr>2nd Design 代码实现</vt:lpstr>
      <vt:lpstr>优秀设计的判断标准</vt:lpstr>
      <vt:lpstr>优秀设计的判断标准</vt:lpstr>
      <vt:lpstr>优秀设计的判断标准</vt:lpstr>
      <vt:lpstr>优秀设计的判断标准</vt:lpstr>
      <vt:lpstr>优秀设计的判断标准</vt:lpstr>
      <vt:lpstr>优秀设计的判断标准</vt:lpstr>
      <vt:lpstr>2nd Design：是否满足开闭原则？</vt:lpstr>
      <vt:lpstr>授课内容</vt:lpstr>
      <vt:lpstr>2nd Design 讨论</vt:lpstr>
      <vt:lpstr>2nd Design 讨论</vt:lpstr>
      <vt:lpstr>2nd Design 讨论</vt:lpstr>
      <vt:lpstr>2nd Design 讨论</vt:lpstr>
      <vt:lpstr>2nd Design 讨论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3rd  Design：抽象方法和抽象类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4th  Design：优化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5th Design：限定流程不被更改</vt:lpstr>
      <vt:lpstr>设计小结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gdxin@hit.edu.cn</cp:lastModifiedBy>
  <cp:revision>811</cp:revision>
  <dcterms:created xsi:type="dcterms:W3CDTF">2006-09-12T13:32:02Z</dcterms:created>
  <dcterms:modified xsi:type="dcterms:W3CDTF">2019-09-16T02:41:04Z</dcterms:modified>
</cp:coreProperties>
</file>