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4133" r:id="rId2"/>
  </p:sldMasterIdLst>
  <p:notesMasterIdLst>
    <p:notesMasterId r:id="rId107"/>
  </p:notesMasterIdLst>
  <p:handoutMasterIdLst>
    <p:handoutMasterId r:id="rId108"/>
  </p:handoutMasterIdLst>
  <p:sldIdLst>
    <p:sldId id="256" r:id="rId3"/>
    <p:sldId id="422" r:id="rId4"/>
    <p:sldId id="423" r:id="rId5"/>
    <p:sldId id="425" r:id="rId6"/>
    <p:sldId id="560" r:id="rId7"/>
    <p:sldId id="426" r:id="rId8"/>
    <p:sldId id="427" r:id="rId9"/>
    <p:sldId id="428" r:id="rId10"/>
    <p:sldId id="430" r:id="rId11"/>
    <p:sldId id="431" r:id="rId12"/>
    <p:sldId id="433" r:id="rId13"/>
    <p:sldId id="429" r:id="rId14"/>
    <p:sldId id="486" r:id="rId15"/>
    <p:sldId id="435" r:id="rId16"/>
    <p:sldId id="437" r:id="rId17"/>
    <p:sldId id="438" r:id="rId18"/>
    <p:sldId id="436" r:id="rId19"/>
    <p:sldId id="439" r:id="rId20"/>
    <p:sldId id="440" r:id="rId21"/>
    <p:sldId id="441" r:id="rId22"/>
    <p:sldId id="562" r:id="rId23"/>
    <p:sldId id="442" r:id="rId24"/>
    <p:sldId id="563" r:id="rId25"/>
    <p:sldId id="444" r:id="rId26"/>
    <p:sldId id="564" r:id="rId27"/>
    <p:sldId id="445" r:id="rId28"/>
    <p:sldId id="446" r:id="rId29"/>
    <p:sldId id="447" r:id="rId30"/>
    <p:sldId id="448" r:id="rId31"/>
    <p:sldId id="565" r:id="rId32"/>
    <p:sldId id="449" r:id="rId33"/>
    <p:sldId id="450" r:id="rId34"/>
    <p:sldId id="443" r:id="rId35"/>
    <p:sldId id="512" r:id="rId36"/>
    <p:sldId id="566" r:id="rId37"/>
    <p:sldId id="510" r:id="rId38"/>
    <p:sldId id="454" r:id="rId39"/>
    <p:sldId id="567" r:id="rId40"/>
    <p:sldId id="455" r:id="rId41"/>
    <p:sldId id="568" r:id="rId42"/>
    <p:sldId id="513" r:id="rId43"/>
    <p:sldId id="451" r:id="rId44"/>
    <p:sldId id="453" r:id="rId45"/>
    <p:sldId id="657" r:id="rId46"/>
    <p:sldId id="659" r:id="rId47"/>
    <p:sldId id="660" r:id="rId48"/>
    <p:sldId id="661" r:id="rId49"/>
    <p:sldId id="662" r:id="rId50"/>
    <p:sldId id="663" r:id="rId51"/>
    <p:sldId id="461" r:id="rId52"/>
    <p:sldId id="508" r:id="rId53"/>
    <p:sldId id="509" r:id="rId54"/>
    <p:sldId id="462" r:id="rId55"/>
    <p:sldId id="465" r:id="rId56"/>
    <p:sldId id="569" r:id="rId57"/>
    <p:sldId id="466" r:id="rId58"/>
    <p:sldId id="578" r:id="rId59"/>
    <p:sldId id="577" r:id="rId60"/>
    <p:sldId id="467" r:id="rId61"/>
    <p:sldId id="656" r:id="rId62"/>
    <p:sldId id="665" r:id="rId63"/>
    <p:sldId id="469" r:id="rId64"/>
    <p:sldId id="611" r:id="rId65"/>
    <p:sldId id="667" r:id="rId66"/>
    <p:sldId id="668" r:id="rId67"/>
    <p:sldId id="609" r:id="rId68"/>
    <p:sldId id="677" r:id="rId69"/>
    <p:sldId id="553" r:id="rId70"/>
    <p:sldId id="571" r:id="rId71"/>
    <p:sldId id="570" r:id="rId72"/>
    <p:sldId id="470" r:id="rId73"/>
    <p:sldId id="474" r:id="rId74"/>
    <p:sldId id="612" r:id="rId75"/>
    <p:sldId id="669" r:id="rId76"/>
    <p:sldId id="678" r:id="rId77"/>
    <p:sldId id="637" r:id="rId78"/>
    <p:sldId id="477" r:id="rId79"/>
    <p:sldId id="478" r:id="rId80"/>
    <p:sldId id="479" r:id="rId81"/>
    <p:sldId id="576" r:id="rId82"/>
    <p:sldId id="672" r:id="rId83"/>
    <p:sldId id="488" r:id="rId84"/>
    <p:sldId id="607" r:id="rId85"/>
    <p:sldId id="573" r:id="rId86"/>
    <p:sldId id="673" r:id="rId87"/>
    <p:sldId id="674" r:id="rId88"/>
    <p:sldId id="495" r:id="rId89"/>
    <p:sldId id="496" r:id="rId90"/>
    <p:sldId id="497" r:id="rId91"/>
    <p:sldId id="498" r:id="rId92"/>
    <p:sldId id="574" r:id="rId93"/>
    <p:sldId id="606" r:id="rId94"/>
    <p:sldId id="579" r:id="rId95"/>
    <p:sldId id="581" r:id="rId96"/>
    <p:sldId id="593" r:id="rId97"/>
    <p:sldId id="594" r:id="rId98"/>
    <p:sldId id="675" r:id="rId99"/>
    <p:sldId id="602" r:id="rId100"/>
    <p:sldId id="603" r:id="rId101"/>
    <p:sldId id="604" r:id="rId102"/>
    <p:sldId id="605" r:id="rId103"/>
    <p:sldId id="608" r:id="rId104"/>
    <p:sldId id="575" r:id="rId105"/>
    <p:sldId id="485" r:id="rId10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  <a:srgbClr val="003300"/>
    <a:srgbClr val="FF9966"/>
    <a:srgbClr val="CC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143" autoAdjust="0"/>
  </p:normalViewPr>
  <p:slideViewPr>
    <p:cSldViewPr>
      <p:cViewPr varScale="1">
        <p:scale>
          <a:sx n="65" d="100"/>
          <a:sy n="65" d="100"/>
        </p:scale>
        <p:origin x="13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150" d="100"/>
          <a:sy n="150" d="100"/>
        </p:scale>
        <p:origin x="-1032" y="10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6F2DD4-C5CD-45E4-AB95-CECB3C86B858}" type="datetimeFigureOut">
              <a:rPr lang="zh-CN" altLang="en-US"/>
              <a:pPr>
                <a:defRPr/>
              </a:pPr>
              <a:t>2019/11/3</a:t>
            </a:fld>
            <a:endParaRPr lang="en-US" altLang="zh-CN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360B74-A620-4919-B2C7-74CFC21A7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454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11D90EE-CE4C-4FCE-9BD1-42F22C703D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690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7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91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注意，需要讲解接口的绘制方法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9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22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1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71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90EE-CE4C-4FCE-9BD1-42F22C703DD0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45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646B7-04BE-4080-960A-E4A83A77C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5084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u="none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63EF3-DC09-42A0-94D7-C2C7069F9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2983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1AEA2-EA89-497C-951E-AE076918C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0759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5E74-89E1-44DC-A021-3E6FC3690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1673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3CAC68-C194-439A-9FDC-9240EFFFB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3CAC68-C194-439A-9FDC-9240EFFFB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29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3573016"/>
            <a:ext cx="7772400" cy="1470025"/>
          </a:xfrm>
        </p:spPr>
        <p:txBody>
          <a:bodyPr/>
          <a:lstStyle/>
          <a:p>
            <a:r>
              <a:rPr lang="zh-CN" altLang="en-US" sz="4800" dirty="0"/>
              <a:t>鸭子模拟游戏</a:t>
            </a:r>
            <a:r>
              <a:rPr lang="zh-CN" altLang="en-US" sz="4800" u="none" dirty="0">
                <a:solidFill>
                  <a:srgbClr val="0000FF"/>
                </a:solidFill>
              </a:rPr>
              <a:t>案例</a:t>
            </a:r>
            <a:br>
              <a:rPr lang="en-US" altLang="zh-CN" sz="4800" u="none" dirty="0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 sz="2800" u="none" dirty="0">
                <a:solidFill>
                  <a:srgbClr val="0000FF"/>
                </a:solidFill>
                <a:ea typeface="宋体" pitchFamily="2" charset="-122"/>
              </a:rPr>
              <a:t>Duck Simulator Game Design Case</a:t>
            </a:r>
            <a:endParaRPr lang="zh-CN" altLang="en-US" u="none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53" y="1268760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>
                <a:solidFill>
                  <a:srgbClr val="0000FF"/>
                </a:solidFill>
              </a:rPr>
              <a:t>st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359080" cy="1612776"/>
          </a:xfrm>
        </p:spPr>
        <p:txBody>
          <a:bodyPr/>
          <a:lstStyle/>
          <a:p>
            <a:r>
              <a:rPr lang="zh-CN" altLang="en-US" sz="3600" dirty="0"/>
              <a:t>子类</a:t>
            </a:r>
            <a:r>
              <a:rPr lang="en-US" altLang="zh-CN" sz="3600" dirty="0">
                <a:latin typeface="Consolas" panose="020B0609020204030204" pitchFamily="49" charset="0"/>
              </a:rPr>
              <a:t>RedHeadDuck.java</a:t>
            </a:r>
          </a:p>
          <a:p>
            <a:pPr marL="457200" lvl="1" indent="0">
              <a:buNone/>
            </a:pPr>
            <a:endParaRPr lang="en-US" altLang="zh-CN" sz="2000" dirty="0">
              <a:solidFill>
                <a:srgbClr val="000000"/>
              </a:solidFill>
              <a:latin typeface="Consolas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2406588"/>
            <a:ext cx="8463508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8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kern="0" dirty="0" err="1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RedHeadDuck's</a:t>
            </a:r>
            <a:r>
              <a:rPr lang="en-US" altLang="zh-CN" sz="1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 display!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33400" y="5219680"/>
            <a:ext cx="8071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00000"/>
              </a:lnSpc>
              <a:buFont typeface="ZapfDingbats" pitchFamily="82" charset="2"/>
              <a:buChar char="r"/>
            </a:pPr>
            <a:r>
              <a:rPr lang="en-US" altLang="zh-CN" sz="3600" dirty="0">
                <a:latin typeface="Consolas" panose="020B0609020204030204" pitchFamily="49" charset="0"/>
                <a:ea typeface="华文细黑" pitchFamily="2" charset="-122"/>
              </a:rPr>
              <a:t>MellardDuck.java</a:t>
            </a:r>
            <a:r>
              <a:rPr lang="zh-CN" altLang="en-US" sz="3600" dirty="0">
                <a:latin typeface="华文细黑" pitchFamily="2" charset="-122"/>
                <a:ea typeface="华文细黑" pitchFamily="2" charset="-122"/>
              </a:rPr>
              <a:t>代码类似，此略</a:t>
            </a:r>
          </a:p>
        </p:txBody>
      </p:sp>
    </p:spTree>
    <p:extLst>
      <p:ext uri="{BB962C8B-B14F-4D97-AF65-F5344CB8AC3E}">
        <p14:creationId xmlns:p14="http://schemas.microsoft.com/office/powerpoint/2010/main" val="2169941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本案例总结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5589240"/>
            <a:ext cx="7772400" cy="864096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第五次设计，分离了变化点，代码可复用，满足</a:t>
            </a:r>
            <a:r>
              <a:rPr lang="en-US" altLang="zh-CN" dirty="0">
                <a:solidFill>
                  <a:srgbClr val="000000"/>
                </a:solidFill>
              </a:rPr>
              <a:t>OCP</a:t>
            </a:r>
            <a:r>
              <a:rPr lang="zh-CN" altLang="en-US" dirty="0">
                <a:solidFill>
                  <a:srgbClr val="000000"/>
                </a:solidFill>
              </a:rPr>
              <a:t>，但对象动作在运行是不可改变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2" y="1529803"/>
            <a:ext cx="8175096" cy="41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74083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本案例总结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3400" y="5661248"/>
            <a:ext cx="7772400" cy="864096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第六次设计，动态的设定对象的行为，但属性可以被直接使用，需要进行封装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6" y="1599718"/>
            <a:ext cx="7632848" cy="40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660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本案例总结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8" y="5536704"/>
            <a:ext cx="7772400" cy="864096"/>
          </a:xfrm>
        </p:spPr>
        <p:txBody>
          <a:bodyPr/>
          <a:lstStyle/>
          <a:p>
            <a:pPr lvl="0"/>
            <a:r>
              <a:rPr lang="zh-CN" altLang="en-US" sz="2400" dirty="0">
                <a:solidFill>
                  <a:srgbClr val="000000"/>
                </a:solidFill>
              </a:rPr>
              <a:t>第七次设计，对属性进行了封装，通过子类构造函数进行调用</a:t>
            </a:r>
            <a:r>
              <a:rPr lang="en-US" altLang="zh-CN" sz="2400" dirty="0">
                <a:solidFill>
                  <a:srgbClr val="000000"/>
                </a:solidFill>
              </a:rPr>
              <a:t>setter</a:t>
            </a:r>
            <a:r>
              <a:rPr lang="zh-CN" altLang="en-US" sz="2400" dirty="0">
                <a:solidFill>
                  <a:srgbClr val="000000"/>
                </a:solidFill>
              </a:rPr>
              <a:t>设定行为，使得设计符合工业化要求。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1" y="1866514"/>
            <a:ext cx="7764222" cy="35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39663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如果</a:t>
            </a:r>
            <a:r>
              <a:rPr lang="en-US" altLang="zh-CN" sz="3600" dirty="0"/>
              <a:t>Duck</a:t>
            </a:r>
            <a:r>
              <a:rPr lang="zh-CN" altLang="en-US" sz="3600" dirty="0"/>
              <a:t>类系需要引入多种类型的行为，而不是仅仅</a:t>
            </a:r>
            <a:r>
              <a:rPr lang="en-US" altLang="zh-CN" sz="3600" dirty="0"/>
              <a:t>fly</a:t>
            </a:r>
            <a:r>
              <a:rPr lang="zh-CN" altLang="en-US" sz="3600" dirty="0"/>
              <a:t>和</a:t>
            </a:r>
            <a:r>
              <a:rPr lang="en-US" altLang="zh-CN" sz="3600" dirty="0"/>
              <a:t>quack</a:t>
            </a:r>
            <a:r>
              <a:rPr lang="zh-CN" altLang="en-US" sz="3600" dirty="0"/>
              <a:t>两种行为</a:t>
            </a:r>
            <a:endParaRPr lang="en-US" altLang="zh-CN" sz="3600" dirty="0"/>
          </a:p>
          <a:p>
            <a:pPr lvl="1"/>
            <a:r>
              <a:rPr lang="zh-CN" altLang="en-US" sz="3200" dirty="0"/>
              <a:t>此时本设计是否满足开闭原则？</a:t>
            </a:r>
            <a:endParaRPr lang="en-US" altLang="zh-CN" sz="3200" dirty="0"/>
          </a:p>
          <a:p>
            <a:pPr lvl="1"/>
            <a:r>
              <a:rPr lang="zh-CN" altLang="en-US" sz="3200" dirty="0"/>
              <a:t>如何改进才能满足开闭原则？</a:t>
            </a:r>
            <a:endParaRPr lang="en-US" altLang="zh-CN" sz="3200" dirty="0"/>
          </a:p>
          <a:p>
            <a:r>
              <a:rPr lang="zh-CN" altLang="en-US" sz="3600" dirty="0"/>
              <a:t>留作思考题课下进行讨论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776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11560" y="1988840"/>
            <a:ext cx="7772400" cy="1500187"/>
          </a:xfrm>
        </p:spPr>
        <p:txBody>
          <a:bodyPr/>
          <a:lstStyle/>
          <a:p>
            <a:pPr algn="ctr"/>
            <a:r>
              <a:rPr lang="en-US" altLang="zh-CN" sz="9600" dirty="0">
                <a:solidFill>
                  <a:srgbClr val="0000FF"/>
                </a:solidFill>
              </a:rPr>
              <a:t>Thanks</a:t>
            </a:r>
            <a:r>
              <a:rPr lang="zh-CN" altLang="en-US" sz="9600" dirty="0">
                <a:solidFill>
                  <a:srgbClr val="0000FF"/>
                </a:solidFill>
              </a:rPr>
              <a:t>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6968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>
                <a:solidFill>
                  <a:srgbClr val="0000FF"/>
                </a:solidFill>
              </a:rPr>
              <a:t>st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748680"/>
          </a:xfrm>
        </p:spPr>
        <p:txBody>
          <a:bodyPr/>
          <a:lstStyle/>
          <a:p>
            <a:r>
              <a:rPr lang="zh-CN" altLang="en-US" sz="3600" dirty="0"/>
              <a:t>测试类</a:t>
            </a:r>
            <a:r>
              <a:rPr lang="en-US" altLang="zh-CN" sz="3600" dirty="0">
                <a:latin typeface="Consolas" panose="020B0609020204030204" pitchFamily="49" charset="0"/>
              </a:rPr>
              <a:t>Client.java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71600" y="2311912"/>
            <a:ext cx="77724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Client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redHeadDuck.swim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redHeadDuck.quack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redHeadDuck.display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mellardDuck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mallardDuck.swim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mallardDuck.quack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mallardDuck.display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3658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>
                <a:solidFill>
                  <a:srgbClr val="0000FF"/>
                </a:solidFill>
              </a:rPr>
              <a:t>st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测试结果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Duck's swim behavior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Duck's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qucak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behavior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RedHeadDuck's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display!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Duck's swim behavior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Duck's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qucak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behavior</a:t>
            </a: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MallardDuck's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display!</a:t>
            </a:r>
            <a:endParaRPr lang="zh-CN" alt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zh-CN" altLang="zh-CN" sz="3600" dirty="0"/>
              <a:t>以上设计满足项目的需求</a:t>
            </a: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259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>
                <a:solidFill>
                  <a:srgbClr val="0000FF"/>
                </a:solidFill>
              </a:rPr>
              <a:t>st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观察</a:t>
            </a:r>
            <a:r>
              <a:rPr lang="en-US" altLang="zh-CN" sz="3600" dirty="0">
                <a:latin typeface="Consolas" panose="020B0609020204030204" pitchFamily="49" charset="0"/>
              </a:rPr>
              <a:t>1</a:t>
            </a:r>
            <a:r>
              <a:rPr lang="en-US" altLang="zh-CN" sz="3600" baseline="30000" dirty="0">
                <a:latin typeface="Consolas" panose="020B0609020204030204" pitchFamily="49" charset="0"/>
              </a:rPr>
              <a:t>st </a:t>
            </a:r>
            <a:r>
              <a:rPr lang="en-US" altLang="zh-CN" sz="3600" dirty="0">
                <a:latin typeface="Consolas" panose="020B0609020204030204" pitchFamily="49" charset="0"/>
              </a:rPr>
              <a:t>Design</a:t>
            </a:r>
            <a:r>
              <a:rPr lang="zh-CN" altLang="en-US" sz="3600" dirty="0"/>
              <a:t>的类图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600" dirty="0"/>
              <a:t>该设计中是否存在问题？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36" y="2226568"/>
            <a:ext cx="6552728" cy="372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8761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>
                <a:solidFill>
                  <a:srgbClr val="0000FF"/>
                </a:solidFill>
              </a:rPr>
              <a:t>nd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在实际设计过程中，如果所有子类都具有某方法，并且该方法在不同子类中实现代码不同，一般做法是将该方法设置为超类的抽象方法。</a:t>
            </a:r>
            <a:endParaRPr lang="zh-CN" altLang="zh-CN" sz="3600" dirty="0"/>
          </a:p>
          <a:p>
            <a:r>
              <a:rPr lang="zh-CN" altLang="zh-CN" sz="3600" dirty="0"/>
              <a:t>所以</a:t>
            </a:r>
            <a:r>
              <a:rPr lang="en-US" altLang="zh-CN" sz="3600" dirty="0">
                <a:latin typeface="Consolas" panose="020B0609020204030204" pitchFamily="49" charset="0"/>
              </a:rPr>
              <a:t>display()</a:t>
            </a:r>
            <a:r>
              <a:rPr lang="zh-CN" altLang="zh-CN" sz="3600" dirty="0"/>
              <a:t>设计为抽象的比较合适，</a:t>
            </a:r>
            <a:r>
              <a:rPr lang="zh-CN" altLang="en-US" sz="3600" dirty="0"/>
              <a:t>故</a:t>
            </a:r>
            <a:r>
              <a:rPr lang="zh-CN" altLang="zh-CN" sz="3600" dirty="0"/>
              <a:t>修改超类</a:t>
            </a:r>
            <a:r>
              <a:rPr lang="en-US" altLang="zh-CN" sz="3600" dirty="0">
                <a:latin typeface="Consolas" panose="020B0609020204030204" pitchFamily="49" charset="0"/>
              </a:rPr>
              <a:t>Duck</a:t>
            </a:r>
            <a:r>
              <a:rPr lang="zh-CN" altLang="zh-CN" sz="3600" dirty="0"/>
              <a:t>的设计，将</a:t>
            </a:r>
            <a:r>
              <a:rPr lang="en-US" altLang="zh-CN" sz="3600" dirty="0">
                <a:latin typeface="Consolas" panose="020B0609020204030204" pitchFamily="49" charset="0"/>
              </a:rPr>
              <a:t>display()</a:t>
            </a:r>
            <a:r>
              <a:rPr lang="zh-CN" altLang="zh-CN" sz="3600" dirty="0"/>
              <a:t>方法设计为抽象方法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31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>
                <a:solidFill>
                  <a:srgbClr val="0000FF"/>
                </a:solidFill>
              </a:rPr>
              <a:t>nd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6" y="4509120"/>
            <a:ext cx="7772400" cy="2088232"/>
          </a:xfrm>
        </p:spPr>
        <p:txBody>
          <a:bodyPr/>
          <a:lstStyle/>
          <a:p>
            <a:r>
              <a:rPr lang="zh-CN" altLang="zh-CN" sz="3200" dirty="0"/>
              <a:t>超类中</a:t>
            </a:r>
            <a:r>
              <a:rPr lang="en-US" altLang="zh-CN" sz="3200" dirty="0">
                <a:latin typeface="Consolas" panose="020B0609020204030204" pitchFamily="49" charset="0"/>
              </a:rPr>
              <a:t>swim()</a:t>
            </a:r>
            <a:r>
              <a:rPr lang="zh-CN" altLang="zh-CN" sz="3200" dirty="0"/>
              <a:t>和</a:t>
            </a:r>
            <a:r>
              <a:rPr lang="en-US" altLang="zh-CN" sz="3200" dirty="0">
                <a:latin typeface="Consolas" panose="020B0609020204030204" pitchFamily="49" charset="0"/>
              </a:rPr>
              <a:t>quack()</a:t>
            </a:r>
            <a:r>
              <a:rPr lang="zh-CN" altLang="zh-CN" sz="3200" dirty="0"/>
              <a:t>方法是</a:t>
            </a:r>
            <a:r>
              <a:rPr lang="en-US" altLang="zh-CN" sz="3200" dirty="0">
                <a:latin typeface="Consolas" panose="020B0609020204030204" pitchFamily="49" charset="0"/>
              </a:rPr>
              <a:t>public</a:t>
            </a:r>
            <a:r>
              <a:rPr lang="zh-CN" altLang="zh-CN" sz="3200" dirty="0"/>
              <a:t>型的，子类可以自动继承</a:t>
            </a:r>
            <a:endParaRPr lang="en-US" altLang="zh-CN" sz="3200" dirty="0"/>
          </a:p>
          <a:p>
            <a:r>
              <a:rPr lang="en-US" altLang="zh-CN" sz="3200" dirty="0">
                <a:latin typeface="Consolas" panose="020B0609020204030204" pitchFamily="49" charset="0"/>
              </a:rPr>
              <a:t>display()</a:t>
            </a:r>
            <a:r>
              <a:rPr lang="zh-CN" altLang="zh-CN" sz="3200" dirty="0"/>
              <a:t>方法是抽象的，需要在超类中定义，在子类中实现。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31" y="1296144"/>
            <a:ext cx="4930576" cy="33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8" y="1522040"/>
            <a:ext cx="43924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下箭头 6"/>
          <p:cNvSpPr/>
          <p:nvPr/>
        </p:nvSpPr>
        <p:spPr bwMode="auto">
          <a:xfrm rot="16200000">
            <a:off x="4175956" y="2479833"/>
            <a:ext cx="432048" cy="360040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738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>
                <a:solidFill>
                  <a:srgbClr val="0000FF"/>
                </a:solidFill>
              </a:rPr>
              <a:t>nd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4581128"/>
            <a:ext cx="8393113" cy="1944216"/>
          </a:xfrm>
        </p:spPr>
        <p:txBody>
          <a:bodyPr/>
          <a:lstStyle/>
          <a:p>
            <a:r>
              <a:rPr lang="zh-CN" altLang="zh-CN" sz="3200" dirty="0"/>
              <a:t>超类</a:t>
            </a:r>
            <a:r>
              <a:rPr lang="en-US" altLang="zh-CN" sz="3200" dirty="0">
                <a:latin typeface="Consolas" panose="020B0609020204030204" pitchFamily="49" charset="0"/>
              </a:rPr>
              <a:t>Duck</a:t>
            </a:r>
            <a:r>
              <a:rPr lang="zh-CN" altLang="zh-CN" sz="3200" dirty="0"/>
              <a:t>中，</a:t>
            </a:r>
            <a:r>
              <a:rPr lang="en-US" altLang="zh-CN" sz="3200" dirty="0">
                <a:latin typeface="Consolas" panose="020B0609020204030204" pitchFamily="49" charset="0"/>
              </a:rPr>
              <a:t>display</a:t>
            </a:r>
            <a:r>
              <a:rPr lang="zh-CN" altLang="zh-CN" sz="3200" dirty="0"/>
              <a:t>方法的定义</a:t>
            </a:r>
            <a:r>
              <a:rPr lang="en-US" altLang="zh-CN" sz="3200" dirty="0"/>
              <a:t>:</a:t>
            </a:r>
            <a:endParaRPr lang="zh-CN" altLang="zh-CN" sz="3200" dirty="0"/>
          </a:p>
          <a:p>
            <a:pPr marL="400050" lvl="1" indent="0">
              <a:buNone/>
            </a:pPr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</a:rPr>
              <a:t> void display(); </a:t>
            </a:r>
          </a:p>
          <a:p>
            <a:pPr marL="400050" lvl="1" indent="0">
              <a:buNone/>
            </a:pPr>
            <a:r>
              <a:rPr lang="zh-CN" altLang="en-US" sz="3200" dirty="0"/>
              <a:t>通过此种技术</a:t>
            </a:r>
            <a:r>
              <a:rPr lang="zh-CN" altLang="zh-CN" sz="3200" dirty="0"/>
              <a:t>强迫子类去实现该抽象方法</a:t>
            </a:r>
            <a:endParaRPr lang="zh-CN" altLang="zh-CN" sz="32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04867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6360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>
                <a:solidFill>
                  <a:srgbClr val="0000FF"/>
                </a:solidFill>
              </a:rPr>
              <a:t>nd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r>
              <a:rPr lang="zh-CN" altLang="en-US" sz="3200" dirty="0"/>
              <a:t>代码实现：</a:t>
            </a:r>
            <a:r>
              <a:rPr lang="en-US" altLang="zh-CN" sz="3200" dirty="0">
                <a:latin typeface="Consolas" panose="020B0609020204030204" pitchFamily="49" charset="0"/>
              </a:rPr>
              <a:t>Duck</a:t>
            </a:r>
            <a:r>
              <a:rPr lang="zh-CN" altLang="zh-CN" sz="3200" dirty="0"/>
              <a:t>类的实现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73064" y="2271435"/>
            <a:ext cx="7953450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"Duck quack method"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swim()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"Duck swim method"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>
                <a:solidFill>
                  <a:srgbClr val="0000FF"/>
                </a:solidFill>
              </a:rPr>
              <a:t>nd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sz="3200" dirty="0">
                <a:solidFill>
                  <a:srgbClr val="000000"/>
                </a:solidFill>
              </a:rPr>
              <a:t>代码实现：</a:t>
            </a:r>
            <a:r>
              <a:rPr lang="en-US" altLang="zh-CN" sz="3200" dirty="0" err="1">
                <a:latin typeface="Consolas" panose="020B0609020204030204" pitchFamily="49" charset="0"/>
              </a:rPr>
              <a:t>MallardDuck</a:t>
            </a:r>
            <a:r>
              <a:rPr lang="zh-CN" altLang="zh-CN" sz="3200" dirty="0">
                <a:solidFill>
                  <a:srgbClr val="000000"/>
                </a:solidFill>
              </a:rPr>
              <a:t>类的实现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r>
              <a:rPr lang="en-US" altLang="zh-CN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RedHeadDuck</a:t>
            </a:r>
            <a:r>
              <a:rPr lang="zh-CN" altLang="en-US" sz="3600" dirty="0">
                <a:solidFill>
                  <a:srgbClr val="000000"/>
                </a:solidFill>
              </a:rPr>
              <a:t>类的实现略</a:t>
            </a:r>
            <a:r>
              <a:rPr lang="en-US" altLang="zh-CN" sz="3600" dirty="0">
                <a:solidFill>
                  <a:srgbClr val="000000"/>
                </a:solidFill>
              </a:rPr>
              <a:t>…</a:t>
            </a:r>
            <a:endParaRPr lang="zh-CN" alt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51520" y="2492896"/>
            <a:ext cx="8737351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400" kern="0" dirty="0" err="1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 display!"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497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>
                <a:solidFill>
                  <a:srgbClr val="0000FF"/>
                </a:solidFill>
              </a:rPr>
              <a:t>nd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r>
              <a:rPr lang="zh-CN" altLang="en-US" sz="3200" dirty="0"/>
              <a:t>代码实现：</a:t>
            </a:r>
            <a:r>
              <a:rPr lang="en-US" altLang="zh-CN" sz="3200" dirty="0" err="1">
                <a:latin typeface="Consolas" panose="020B0609020204030204" pitchFamily="49" charset="0"/>
              </a:rPr>
              <a:t>DuckSimulator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086" y="2276872"/>
            <a:ext cx="75613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MiniDuckSimulator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MalDuck's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 behavior"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malDuck.swim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malDuck.quack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malDuck.display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RubDuck's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 behavior"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new </a:t>
            </a:r>
            <a:r>
              <a:rPr lang="en-US" altLang="zh-CN" b="1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RedHeadDuck</a:t>
            </a:r>
            <a:r>
              <a:rPr lang="en-US" altLang="zh-CN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.display(); </a:t>
            </a:r>
            <a:r>
              <a:rPr lang="en-US" altLang="zh-CN" kern="0" dirty="0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onsolas"/>
              </a:rPr>
              <a:t>匿名对象</a:t>
            </a:r>
            <a:endParaRPr lang="zh-CN" altLang="zh-CN" kern="100" dirty="0">
              <a:solidFill>
                <a:srgbClr val="008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93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>
                <a:solidFill>
                  <a:srgbClr val="0000FF"/>
                </a:solidFill>
              </a:rPr>
              <a:t>本案例目的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面向对象基本知识联合应用</a:t>
            </a:r>
            <a:endParaRPr lang="en-US" altLang="zh-CN" sz="3600" dirty="0"/>
          </a:p>
          <a:p>
            <a:pPr lvl="1"/>
            <a:r>
              <a:rPr lang="zh-CN" altLang="en-US" sz="3200" dirty="0"/>
              <a:t>继承相关概念加强</a:t>
            </a:r>
            <a:endParaRPr lang="en-US" altLang="zh-CN" sz="3200" dirty="0"/>
          </a:p>
          <a:p>
            <a:pPr lvl="1"/>
            <a:r>
              <a:rPr lang="zh-CN" altLang="en-US" sz="3200" dirty="0"/>
              <a:t>多态的初步应用；</a:t>
            </a:r>
            <a:endParaRPr lang="en-US" altLang="zh-CN" sz="3200" dirty="0"/>
          </a:p>
          <a:p>
            <a:pPr lvl="1"/>
            <a:r>
              <a:rPr lang="zh-CN" altLang="zh-CN" sz="3200" dirty="0"/>
              <a:t>抽象方法抽象类</a:t>
            </a:r>
            <a:r>
              <a:rPr lang="zh-CN" altLang="en-US" sz="3200" dirty="0"/>
              <a:t>使用时机强化；</a:t>
            </a:r>
            <a:endParaRPr lang="en-US" altLang="zh-CN" sz="3200" dirty="0"/>
          </a:p>
          <a:p>
            <a:pPr lvl="1"/>
            <a:r>
              <a:rPr lang="zh-CN" altLang="zh-CN" sz="3200" dirty="0"/>
              <a:t>接口的概念与接口的</a:t>
            </a:r>
            <a:r>
              <a:rPr lang="zh-CN" altLang="en-US" sz="3200" dirty="0"/>
              <a:t>使用时机；</a:t>
            </a:r>
            <a:endParaRPr lang="en-US" altLang="zh-CN" sz="3200" dirty="0"/>
          </a:p>
          <a:p>
            <a:pPr lvl="1"/>
            <a:r>
              <a:rPr lang="zh-CN" altLang="zh-CN" sz="3200" dirty="0"/>
              <a:t>组合与继承的对比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08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>
                <a:solidFill>
                  <a:srgbClr val="0000FF"/>
                </a:solidFill>
              </a:rPr>
              <a:t>nd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测试</a:t>
            </a:r>
            <a:r>
              <a:rPr lang="zh-CN" altLang="en-US" sz="3200" dirty="0"/>
              <a:t>结果：</a:t>
            </a:r>
            <a:endParaRPr lang="en-US" altLang="zh-CN" sz="3200" dirty="0"/>
          </a:p>
          <a:p>
            <a:pPr marL="40005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MalDuck's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behavior</a:t>
            </a:r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 class's swim method</a:t>
            </a:r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 class's quack method</a:t>
            </a:r>
          </a:p>
          <a:p>
            <a:pPr marL="40005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MallardDuck's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display!</a:t>
            </a:r>
          </a:p>
          <a:p>
            <a:pPr marL="40005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RubDuck's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behavior</a:t>
            </a:r>
          </a:p>
          <a:p>
            <a:pPr marL="40005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RedheadDuck's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display!</a:t>
            </a:r>
          </a:p>
          <a:p>
            <a:endParaRPr lang="en-US" altLang="zh-CN" sz="2400" dirty="0">
              <a:solidFill>
                <a:srgbClr val="0000FF"/>
              </a:solidFill>
              <a:latin typeface="+mn-lt"/>
            </a:endParaRP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87366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2</a:t>
            </a:r>
            <a:r>
              <a:rPr lang="en-US" altLang="zh-CN" u="none" baseline="30000" dirty="0">
                <a:solidFill>
                  <a:srgbClr val="0000FF"/>
                </a:solidFill>
              </a:rPr>
              <a:t>nd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利用抽象方法</a:t>
            </a:r>
            <a:r>
              <a:rPr lang="zh-CN" altLang="zh-CN" u="none" dirty="0">
                <a:solidFill>
                  <a:srgbClr val="0000FF"/>
                </a:solidFill>
              </a:rPr>
              <a:t>改进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如果子类未实现抽象方法</a:t>
            </a:r>
            <a:r>
              <a:rPr lang="en-US" altLang="zh-CN" sz="3200" dirty="0">
                <a:latin typeface="Consolas" panose="020B0609020204030204" pitchFamily="49" charset="0"/>
              </a:rPr>
              <a:t>display</a:t>
            </a:r>
            <a:r>
              <a:rPr lang="zh-CN" altLang="en-US" sz="3200" dirty="0"/>
              <a:t>，系统提示错误信息。</a:t>
            </a:r>
            <a:endParaRPr lang="en-US" altLang="zh-CN" sz="3200" dirty="0"/>
          </a:p>
          <a:p>
            <a:endParaRPr lang="en-US" altLang="zh-CN" sz="3200" dirty="0">
              <a:solidFill>
                <a:srgbClr val="0000FF"/>
              </a:solidFill>
              <a:latin typeface="+mn-lt"/>
            </a:endParaRPr>
          </a:p>
          <a:p>
            <a:endParaRPr lang="en-US" altLang="zh-CN" sz="3200" dirty="0">
              <a:solidFill>
                <a:srgbClr val="0000FF"/>
              </a:solidFill>
              <a:latin typeface="+mn-lt"/>
            </a:endParaRPr>
          </a:p>
          <a:p>
            <a:endParaRPr lang="en-US" altLang="zh-CN" sz="3200" dirty="0">
              <a:solidFill>
                <a:srgbClr val="0000FF"/>
              </a:solidFill>
              <a:latin typeface="+mn-lt"/>
            </a:endParaRPr>
          </a:p>
          <a:p>
            <a:r>
              <a:rPr lang="zh-CN" altLang="en-US" sz="3200" dirty="0"/>
              <a:t>因此从语法上强制子类必须实现超类中的抽象方法，实现了设计意图。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21" y="2852936"/>
            <a:ext cx="726219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750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需求变更：</a:t>
            </a:r>
            <a:r>
              <a:rPr lang="zh-CN" altLang="zh-CN" sz="3200" dirty="0"/>
              <a:t>公司的竞争压力加剧，公司</a:t>
            </a:r>
            <a:r>
              <a:rPr lang="zh-CN" altLang="en-US" sz="3200" dirty="0"/>
              <a:t>要求该</a:t>
            </a:r>
            <a:r>
              <a:rPr lang="zh-CN" altLang="zh-CN" sz="3200" dirty="0"/>
              <a:t>模拟程序需要会飞的鸭子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3200" dirty="0">
                <a:latin typeface="Consolas" panose="020B0609020204030204" pitchFamily="49" charset="0"/>
              </a:rPr>
              <a:t>程序员</a:t>
            </a:r>
            <a:r>
              <a:rPr lang="en-US" altLang="zh-CN" sz="3200" dirty="0">
                <a:latin typeface="Consolas" panose="020B0609020204030204" pitchFamily="49" charset="0"/>
              </a:rPr>
              <a:t>John</a:t>
            </a:r>
            <a:r>
              <a:rPr lang="zh-CN" altLang="en-US" sz="3200" dirty="0"/>
              <a:t>准备使用继承应对需求变更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081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在</a:t>
            </a:r>
            <a:r>
              <a:rPr lang="zh-CN" altLang="en-US" sz="3600" dirty="0">
                <a:latin typeface="Consolas" panose="020B0609020204030204" pitchFamily="49" charset="0"/>
              </a:rPr>
              <a:t>继承的特性</a:t>
            </a:r>
            <a:r>
              <a:rPr lang="zh-CN" altLang="en-US" sz="3600" dirty="0"/>
              <a:t>中，如果父类中定义了某个</a:t>
            </a:r>
            <a:r>
              <a:rPr lang="zh-CN" altLang="en-US" sz="3600" dirty="0">
                <a:solidFill>
                  <a:srgbClr val="0000FF"/>
                </a:solidFill>
              </a:rPr>
              <a:t>非</a:t>
            </a:r>
            <a:r>
              <a:rPr lang="en-US" altLang="zh-CN" sz="3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sz="3600" dirty="0"/>
              <a:t>的成员，子类会自动拥有该成员</a:t>
            </a:r>
            <a:endParaRPr lang="en-US" altLang="zh-CN" sz="3600" dirty="0"/>
          </a:p>
          <a:p>
            <a:pPr lvl="1"/>
            <a:r>
              <a:rPr lang="zh-CN" altLang="en-US" sz="3200" dirty="0"/>
              <a:t>成员包括：属性和方法</a:t>
            </a:r>
            <a:endParaRPr lang="en-US" altLang="zh-CN" sz="3200" dirty="0"/>
          </a:p>
          <a:p>
            <a:pPr lvl="1"/>
            <a:r>
              <a:rPr lang="zh-CN" altLang="en-US" sz="3200" dirty="0"/>
              <a:t>面向对象的第二特征，继承的概念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528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采用继承方式应对需求变更</a:t>
            </a:r>
            <a:endParaRPr lang="en-US" altLang="zh-CN" sz="3200" dirty="0"/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John</a:t>
            </a:r>
            <a:r>
              <a:rPr lang="zh-CN" altLang="zh-CN" sz="2800" dirty="0"/>
              <a:t>计划在</a:t>
            </a:r>
            <a:r>
              <a:rPr lang="en-US" altLang="zh-CN" sz="2800" dirty="0">
                <a:latin typeface="Consolas" panose="020B0609020204030204" pitchFamily="49" charset="0"/>
              </a:rPr>
              <a:t>Duck</a:t>
            </a:r>
            <a:r>
              <a:rPr lang="zh-CN" altLang="zh-CN" sz="2800" dirty="0"/>
              <a:t>类中加上</a:t>
            </a:r>
            <a:r>
              <a:rPr lang="en-US" altLang="zh-CN" sz="2800" dirty="0">
                <a:latin typeface="Consolas" panose="020B0609020204030204" pitchFamily="49" charset="0"/>
              </a:rPr>
              <a:t>fly</a:t>
            </a:r>
            <a:r>
              <a:rPr lang="zh-CN" altLang="zh-CN" sz="2800" dirty="0"/>
              <a:t>方法，</a:t>
            </a:r>
            <a:r>
              <a:rPr lang="zh-CN" altLang="en-US" sz="2800" dirty="0"/>
              <a:t>这样</a:t>
            </a:r>
            <a:r>
              <a:rPr lang="zh-CN" altLang="zh-CN" sz="2800" dirty="0"/>
              <a:t>所有鸭子</a:t>
            </a:r>
            <a:r>
              <a:rPr lang="zh-CN" altLang="en-US" sz="2800" dirty="0"/>
              <a:t>子类</a:t>
            </a:r>
            <a:r>
              <a:rPr lang="zh-CN" altLang="zh-CN" sz="2800" dirty="0"/>
              <a:t>都会</a:t>
            </a:r>
            <a:r>
              <a:rPr lang="zh-CN" altLang="en-US" sz="2800" dirty="0"/>
              <a:t>自动</a:t>
            </a:r>
            <a:r>
              <a:rPr lang="zh-CN" altLang="zh-CN" sz="2800" dirty="0"/>
              <a:t>继承</a:t>
            </a:r>
            <a:r>
              <a:rPr lang="en-US" altLang="zh-CN" sz="2800" dirty="0">
                <a:latin typeface="Consolas" panose="020B0609020204030204" pitchFamily="49" charset="0"/>
              </a:rPr>
              <a:t>fly()</a:t>
            </a:r>
            <a:endParaRPr lang="zh-CN" altLang="zh-CN" sz="2800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597666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3635896" y="4530824"/>
            <a:ext cx="1728192" cy="338336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745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293096"/>
            <a:ext cx="7772400" cy="1828800"/>
          </a:xfrm>
        </p:spPr>
        <p:txBody>
          <a:bodyPr/>
          <a:lstStyle/>
          <a:p>
            <a:r>
              <a:rPr lang="zh-CN" altLang="zh-CN" sz="3200" dirty="0"/>
              <a:t>继承方式带来的负面影响</a:t>
            </a:r>
            <a:endParaRPr lang="en-US" altLang="zh-CN" sz="3200" dirty="0"/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John</a:t>
            </a:r>
            <a:r>
              <a:rPr lang="zh-CN" altLang="zh-CN" sz="2800" dirty="0"/>
              <a:t>的设计，在超类中加上了</a:t>
            </a:r>
            <a:r>
              <a:rPr lang="en-US" altLang="zh-CN" sz="2800" dirty="0">
                <a:latin typeface="Consolas" panose="020B0609020204030204" pitchFamily="49" charset="0"/>
              </a:rPr>
              <a:t>fly()</a:t>
            </a:r>
            <a:r>
              <a:rPr lang="zh-CN" altLang="zh-CN" sz="2800" dirty="0"/>
              <a:t> ，子类中必然自动继承了</a:t>
            </a:r>
            <a:r>
              <a:rPr lang="en-US" altLang="zh-CN" sz="2800" dirty="0">
                <a:latin typeface="Consolas" panose="020B0609020204030204" pitchFamily="49" charset="0"/>
              </a:rPr>
              <a:t>fly ()</a:t>
            </a:r>
          </a:p>
          <a:p>
            <a:pPr lvl="1"/>
            <a:r>
              <a:rPr lang="zh-CN" altLang="zh-CN" sz="2800" dirty="0"/>
              <a:t>即便不会飞的橡皮鸭子，也具有了</a:t>
            </a:r>
            <a:r>
              <a:rPr lang="en-US" altLang="zh-CN" sz="2800" dirty="0">
                <a:latin typeface="Consolas" panose="020B0609020204030204" pitchFamily="49" charset="0"/>
              </a:rPr>
              <a:t>fly</a:t>
            </a:r>
            <a:r>
              <a:rPr lang="zh-CN" altLang="zh-CN" sz="2800" dirty="0"/>
              <a:t>行为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43607"/>
            <a:ext cx="4896544" cy="292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1691680" y="3284984"/>
            <a:ext cx="5688632" cy="1008112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02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869160"/>
            <a:ext cx="8208912" cy="1584176"/>
          </a:xfrm>
        </p:spPr>
        <p:txBody>
          <a:bodyPr/>
          <a:lstStyle/>
          <a:p>
            <a:r>
              <a:rPr lang="zh-CN" altLang="zh-CN" sz="3200" dirty="0"/>
              <a:t>继承方式带来的负面影响</a:t>
            </a:r>
            <a:endParaRPr lang="en-US" altLang="zh-CN" sz="3200" dirty="0"/>
          </a:p>
          <a:p>
            <a:pPr lvl="1"/>
            <a:r>
              <a:rPr lang="zh-CN" altLang="en-US" sz="2800" dirty="0"/>
              <a:t>局部变更影响的层面不一定仅限于局部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576064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337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若</a:t>
            </a:r>
            <a:r>
              <a:rPr lang="zh-CN" altLang="zh-CN" sz="3200" dirty="0"/>
              <a:t>超类</a:t>
            </a:r>
            <a:r>
              <a:rPr lang="zh-CN" altLang="en-US" sz="3200" dirty="0"/>
              <a:t>已</a:t>
            </a:r>
            <a:r>
              <a:rPr lang="zh-CN" altLang="zh-CN" sz="3200" dirty="0"/>
              <a:t>定义方法并不适合于某子类，该子类</a:t>
            </a:r>
            <a:r>
              <a:rPr lang="zh-CN" altLang="en-US" sz="3200" dirty="0"/>
              <a:t>中</a:t>
            </a:r>
            <a:r>
              <a:rPr lang="zh-CN" altLang="zh-CN" sz="3200" dirty="0"/>
              <a:t>可以重写这个方法，以适应自己的具体行为，</a:t>
            </a:r>
            <a:r>
              <a:rPr lang="zh-CN" altLang="en-US" sz="3200" dirty="0"/>
              <a:t>此</a:t>
            </a:r>
            <a:r>
              <a:rPr lang="zh-CN" altLang="zh-CN" sz="3200" dirty="0"/>
              <a:t>技术叫做覆</a:t>
            </a:r>
            <a:r>
              <a:rPr lang="zh-CN" altLang="en-US" sz="3200" dirty="0"/>
              <a:t>写</a:t>
            </a:r>
            <a:r>
              <a:rPr lang="en-US" altLang="zh-CN" sz="3200" dirty="0"/>
              <a:t>/</a:t>
            </a:r>
            <a:r>
              <a:rPr lang="zh-CN" altLang="en-US" sz="3200" dirty="0"/>
              <a:t>覆盖</a:t>
            </a:r>
            <a:endParaRPr lang="en-US" altLang="zh-CN" sz="3200" dirty="0"/>
          </a:p>
          <a:p>
            <a:r>
              <a:rPr lang="zh-CN" altLang="en-US" sz="3200" dirty="0"/>
              <a:t>因此，</a:t>
            </a:r>
            <a:r>
              <a:rPr lang="en-US" altLang="zh-CN" sz="3200" dirty="0"/>
              <a:t>John</a:t>
            </a:r>
            <a:r>
              <a:rPr lang="zh-CN" altLang="en-US" sz="3200" dirty="0"/>
              <a:t>利用</a:t>
            </a:r>
            <a:r>
              <a:rPr lang="zh-CN" altLang="zh-CN" sz="3200" dirty="0"/>
              <a:t>覆盖</a:t>
            </a:r>
            <a:r>
              <a:rPr lang="zh-CN" altLang="en-US" sz="3200" dirty="0"/>
              <a:t>技术</a:t>
            </a:r>
            <a:r>
              <a:rPr lang="zh-CN" altLang="zh-CN" sz="3200" dirty="0"/>
              <a:t>改变子类行为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5904656" cy="280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372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 通过覆盖改变子类的行为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677236" cy="442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 bwMode="auto">
          <a:xfrm>
            <a:off x="3419872" y="3429000"/>
            <a:ext cx="1944216" cy="253136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580112" y="5805264"/>
            <a:ext cx="2592288" cy="253136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419872" y="3178376"/>
            <a:ext cx="1944216" cy="253136"/>
          </a:xfrm>
          <a:prstGeom prst="rect">
            <a:avLst/>
          </a:prstGeom>
          <a:noFill/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80112" y="5553969"/>
            <a:ext cx="2592288" cy="253136"/>
          </a:xfrm>
          <a:prstGeom prst="rect">
            <a:avLst/>
          </a:prstGeom>
          <a:noFill/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7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UnknownDuck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 { </a:t>
            </a:r>
            <a:r>
              <a:rPr lang="en-US" altLang="zh-CN" sz="2000" b="1" kern="0" dirty="0">
                <a:solidFill>
                  <a:srgbClr val="008000"/>
                </a:solidFill>
                <a:effectLst/>
                <a:cs typeface="Times New Roman"/>
              </a:rPr>
              <a:t>// </a:t>
            </a:r>
            <a:r>
              <a:rPr lang="zh-CN" altLang="zh-CN" sz="2000" b="1" kern="0" dirty="0">
                <a:solidFill>
                  <a:srgbClr val="008000"/>
                </a:solidFill>
                <a:effectLst/>
                <a:cs typeface="Consolas"/>
              </a:rPr>
              <a:t>覆盖</a:t>
            </a:r>
            <a:r>
              <a:rPr lang="zh-CN" altLang="en-US" sz="2000" b="1" kern="0" dirty="0">
                <a:solidFill>
                  <a:srgbClr val="008000"/>
                </a:solidFill>
                <a:effectLst/>
                <a:cs typeface="Consolas"/>
              </a:rPr>
              <a:t>，超类定义不适合子类</a:t>
            </a:r>
            <a:endParaRPr lang="zh-CN" altLang="zh-CN" sz="2000" b="1" kern="100" dirty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kern="0" dirty="0" err="1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UnknownDuck's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 quack!"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 { </a:t>
            </a:r>
            <a:r>
              <a:rPr lang="en-US" altLang="zh-CN" sz="2000" b="1" kern="0" dirty="0">
                <a:solidFill>
                  <a:srgbClr val="008000"/>
                </a:solidFill>
                <a:effectLst/>
                <a:cs typeface="Times New Roman"/>
              </a:rPr>
              <a:t>// </a:t>
            </a:r>
            <a:r>
              <a:rPr lang="zh-CN" altLang="zh-CN" sz="2000" b="1" kern="0" dirty="0">
                <a:solidFill>
                  <a:srgbClr val="008000"/>
                </a:solidFill>
                <a:effectLst/>
                <a:cs typeface="Consolas"/>
              </a:rPr>
              <a:t>覆盖</a:t>
            </a:r>
            <a:endParaRPr lang="zh-CN" altLang="zh-CN" sz="2000" b="1" kern="100" dirty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kern="0" dirty="0" err="1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UnknownDuck's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 fly!"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 </a:t>
            </a:r>
            <a:r>
              <a:rPr lang="en-US" altLang="zh-CN" sz="2000" b="1" kern="0" dirty="0">
                <a:solidFill>
                  <a:srgbClr val="008000"/>
                </a:solidFill>
                <a:effectLst/>
                <a:latin typeface="Consolas"/>
                <a:ea typeface="宋体"/>
                <a:cs typeface="Times New Roman"/>
              </a:rPr>
              <a:t>//</a:t>
            </a:r>
            <a:r>
              <a:rPr lang="zh-CN" altLang="zh-CN" sz="2000" b="1" kern="0" dirty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超类中的抽象方法</a:t>
            </a:r>
            <a:r>
              <a:rPr lang="zh-CN" altLang="en-US" sz="2000" b="1" kern="0" dirty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实现</a:t>
            </a:r>
            <a:endParaRPr lang="zh-CN" altLang="zh-CN" sz="2000" b="1" kern="100" dirty="0">
              <a:solidFill>
                <a:srgbClr val="008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"Unknown's display!"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694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>
                <a:solidFill>
                  <a:srgbClr val="0000FF"/>
                </a:solidFill>
              </a:rPr>
              <a:t>案例的需求描述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392" y="1600200"/>
            <a:ext cx="8287072" cy="4648200"/>
          </a:xfrm>
        </p:spPr>
        <p:txBody>
          <a:bodyPr/>
          <a:lstStyle/>
          <a:p>
            <a:r>
              <a:rPr lang="en-US" altLang="zh-CN" sz="3200" dirty="0">
                <a:latin typeface="Consolas" panose="020B0609020204030204" pitchFamily="49" charset="0"/>
              </a:rPr>
              <a:t>John</a:t>
            </a:r>
            <a:r>
              <a:rPr lang="zh-CN" altLang="zh-CN" sz="3200" dirty="0"/>
              <a:t>上班的公司要做一套模拟鸭子游戏</a:t>
            </a:r>
            <a:r>
              <a:rPr lang="zh-CN" altLang="en-US" sz="3200" dirty="0"/>
              <a:t>：</a:t>
            </a:r>
            <a:r>
              <a:rPr lang="en-US" altLang="zh-CN" sz="3200" dirty="0">
                <a:latin typeface="Consolas" panose="020B0609020204030204" pitchFamily="49" charset="0"/>
              </a:rPr>
              <a:t>Duck Simulator</a:t>
            </a:r>
          </a:p>
          <a:p>
            <a:pPr lvl="1"/>
            <a:r>
              <a:rPr lang="zh-CN" altLang="zh-CN" sz="2800" dirty="0"/>
              <a:t>游戏中</a:t>
            </a:r>
            <a:r>
              <a:rPr lang="zh-CN" altLang="en-US" sz="2800" dirty="0"/>
              <a:t>会</a:t>
            </a:r>
            <a:r>
              <a:rPr lang="zh-CN" altLang="zh-CN" sz="2800" dirty="0"/>
              <a:t>出现各种鸭子，</a:t>
            </a:r>
            <a:r>
              <a:rPr lang="zh-CN" altLang="en-US" sz="2800" dirty="0"/>
              <a:t>这些鸭子可以</a:t>
            </a:r>
            <a:r>
              <a:rPr lang="zh-CN" altLang="zh-CN" sz="2800" dirty="0"/>
              <a:t>一边游泳戏水</a:t>
            </a:r>
            <a:r>
              <a:rPr lang="en-US" altLang="zh-CN" sz="2800" dirty="0">
                <a:latin typeface="Consolas" panose="020B0609020204030204" pitchFamily="49" charset="0"/>
              </a:rPr>
              <a:t>swim</a:t>
            </a:r>
            <a:r>
              <a:rPr lang="en-US" altLang="zh-CN" sz="2800" dirty="0"/>
              <a:t> </a:t>
            </a:r>
            <a:r>
              <a:rPr lang="zh-CN" altLang="zh-CN" sz="2800" dirty="0"/>
              <a:t>，一边呱呱叫</a:t>
            </a:r>
            <a:r>
              <a:rPr lang="en-US" altLang="zh-CN" sz="2800" dirty="0">
                <a:latin typeface="Consolas" panose="020B0609020204030204" pitchFamily="49" charset="0"/>
              </a:rPr>
              <a:t>quack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lvl="1"/>
            <a:r>
              <a:rPr lang="zh-CN" altLang="zh-CN" sz="2800" dirty="0"/>
              <a:t>要求使用面向对象技术进行设计。</a:t>
            </a:r>
            <a:endParaRPr lang="en-US" altLang="zh-CN" sz="2800" dirty="0"/>
          </a:p>
          <a:p>
            <a:r>
              <a:rPr lang="zh-CN" altLang="en-US" sz="3200" dirty="0"/>
              <a:t>已有的鸭子：</a:t>
            </a:r>
            <a:endParaRPr lang="en-US" altLang="zh-CN" sz="3200" dirty="0"/>
          </a:p>
          <a:p>
            <a:pPr lvl="1"/>
            <a:r>
              <a:rPr lang="zh-CN" altLang="zh-CN" sz="2800" dirty="0"/>
              <a:t>红头鸭子</a:t>
            </a:r>
            <a:r>
              <a:rPr lang="en-US" altLang="zh-CN" sz="2800" dirty="0">
                <a:latin typeface="Consolas" panose="020B0609020204030204" pitchFamily="49" charset="0"/>
              </a:rPr>
              <a:t>red head duck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lvl="1"/>
            <a:r>
              <a:rPr lang="zh-CN" altLang="zh-CN" sz="2800" dirty="0"/>
              <a:t>绿头鸭子</a:t>
            </a:r>
            <a:r>
              <a:rPr lang="en-US" altLang="zh-CN" sz="2800" dirty="0">
                <a:latin typeface="Consolas" panose="020B0609020204030204" pitchFamily="49" charset="0"/>
              </a:rPr>
              <a:t>mallard duck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lvl="1"/>
            <a:r>
              <a:rPr lang="zh-CN" altLang="en-US" sz="2800" dirty="0"/>
              <a:t>其他鸭子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78" y="4020654"/>
            <a:ext cx="2221135" cy="2227746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50000">
                <a:srgbClr val="FFFFFF"/>
              </a:gs>
              <a:gs pos="100000">
                <a:srgbClr val="8F8F8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282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sz="3200" dirty="0">
                <a:solidFill>
                  <a:srgbClr val="000000"/>
                </a:solidFill>
              </a:rPr>
              <a:t>测试类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71600" y="2276872"/>
            <a:ext cx="7848873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ClientOfUnknownDuck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UnknownDuck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unknown =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UnknownDuck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unKnown.swim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unKnown.quack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unKnown.display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sz="2400" kern="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08354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sz="3200" dirty="0">
                <a:solidFill>
                  <a:srgbClr val="000000"/>
                </a:solidFill>
              </a:rPr>
              <a:t>测试结果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 class‘s swim method //</a:t>
            </a:r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未覆盖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UnknownDuck‘s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quack!     //</a:t>
            </a:r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覆盖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UnknownDuck‘s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display!   //</a:t>
            </a:r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覆盖</a:t>
            </a:r>
            <a:endParaRPr lang="en-US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3333CC"/>
              </a:buClr>
            </a:pPr>
            <a:r>
              <a:rPr lang="zh-CN" altLang="en-US" sz="3200" dirty="0">
                <a:solidFill>
                  <a:srgbClr val="000000"/>
                </a:solidFill>
              </a:rPr>
              <a:t>结论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1"/>
            <a:r>
              <a:rPr lang="zh-CN" altLang="en-US" sz="2800" dirty="0"/>
              <a:t>未覆盖的方法直接使用从父类继承的方法</a:t>
            </a:r>
            <a:endParaRPr lang="en-US" altLang="zh-CN" sz="2800" dirty="0"/>
          </a:p>
          <a:p>
            <a:pPr lvl="1"/>
            <a:r>
              <a:rPr lang="zh-CN" altLang="en-US" sz="2800" dirty="0"/>
              <a:t>被覆盖的方法不再使用从父类继承的方法，而是使用子类覆盖后的方法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551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3</a:t>
            </a:r>
            <a:r>
              <a:rPr lang="en-US" altLang="zh-CN" u="none" baseline="30000" dirty="0">
                <a:solidFill>
                  <a:srgbClr val="0000FF"/>
                </a:solidFill>
              </a:rPr>
              <a:t>rd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en-US" u="none" dirty="0">
                <a:solidFill>
                  <a:srgbClr val="0000FF"/>
                </a:solidFill>
              </a:rPr>
              <a:t>：</a:t>
            </a:r>
            <a:r>
              <a:rPr lang="zh-CN" altLang="zh-CN" u="none" dirty="0">
                <a:solidFill>
                  <a:srgbClr val="0000FF"/>
                </a:solidFill>
              </a:rPr>
              <a:t>覆盖超类中的行为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r>
              <a:rPr lang="zh-CN" altLang="zh-CN" sz="3200" dirty="0"/>
              <a:t>尽管覆盖技术</a:t>
            </a:r>
            <a:r>
              <a:rPr lang="zh-CN" altLang="en-US" sz="3200" dirty="0"/>
              <a:t>能够</a:t>
            </a:r>
            <a:r>
              <a:rPr lang="zh-CN" altLang="zh-CN" sz="3200" dirty="0"/>
              <a:t>改变超类行为，</a:t>
            </a:r>
            <a:r>
              <a:rPr lang="zh-CN" altLang="en-US" sz="3200" dirty="0"/>
              <a:t>但</a:t>
            </a:r>
            <a:r>
              <a:rPr lang="zh-CN" altLang="zh-CN" sz="3200" dirty="0"/>
              <a:t>每当有新的鸭子子类出现，</a:t>
            </a:r>
            <a:r>
              <a:rPr lang="en-US" altLang="zh-CN" sz="3200" dirty="0">
                <a:latin typeface="Consolas" panose="020B0609020204030204" pitchFamily="49" charset="0"/>
              </a:rPr>
              <a:t>John</a:t>
            </a:r>
            <a:r>
              <a:rPr lang="zh-CN" altLang="en-US" sz="3200" dirty="0"/>
              <a:t>都</a:t>
            </a:r>
            <a:r>
              <a:rPr lang="zh-CN" altLang="zh-CN" sz="3200" dirty="0"/>
              <a:t>要考虑是否覆盖</a:t>
            </a:r>
            <a:r>
              <a:rPr lang="en-US" altLang="zh-CN" sz="3200" dirty="0">
                <a:latin typeface="Consolas" panose="020B0609020204030204" pitchFamily="49" charset="0"/>
              </a:rPr>
              <a:t>fly() </a:t>
            </a:r>
            <a:r>
              <a:rPr lang="zh-CN" altLang="zh-CN" sz="3200" dirty="0"/>
              <a:t>和</a:t>
            </a:r>
            <a:r>
              <a:rPr lang="en-US" altLang="zh-CN" sz="3200" dirty="0">
                <a:latin typeface="Consolas" panose="020B0609020204030204" pitchFamily="49" charset="0"/>
              </a:rPr>
              <a:t>quark()</a:t>
            </a:r>
            <a:r>
              <a:rPr lang="zh-CN" altLang="zh-CN" sz="3200" dirty="0"/>
              <a:t>。</a:t>
            </a:r>
            <a:endParaRPr lang="en-US" altLang="zh-CN" sz="3200" dirty="0"/>
          </a:p>
          <a:p>
            <a:r>
              <a:rPr lang="zh-CN" altLang="zh-CN" sz="3200" dirty="0"/>
              <a:t>这种设计方法</a:t>
            </a:r>
            <a:r>
              <a:rPr lang="zh-CN" altLang="en-US" sz="3200" dirty="0"/>
              <a:t>的缺点是：</a:t>
            </a:r>
            <a:r>
              <a:rPr lang="zh-CN" altLang="zh-CN" sz="3200" dirty="0"/>
              <a:t>当子类很多的时候，工作量巨大。</a:t>
            </a:r>
            <a:endParaRPr lang="en-US" altLang="zh-CN" sz="3200" dirty="0"/>
          </a:p>
          <a:p>
            <a:r>
              <a:rPr lang="zh-CN" altLang="zh-CN" sz="3200" dirty="0"/>
              <a:t>所以，</a:t>
            </a:r>
            <a:r>
              <a:rPr lang="en-US" altLang="zh-CN" sz="3200" dirty="0">
                <a:latin typeface="Consolas" panose="020B0609020204030204" pitchFamily="49" charset="0"/>
              </a:rPr>
              <a:t>John</a:t>
            </a:r>
            <a:r>
              <a:rPr lang="zh-CN" altLang="zh-CN" sz="3200" dirty="0"/>
              <a:t>需要</a:t>
            </a:r>
            <a:r>
              <a:rPr lang="zh-CN" altLang="en-US" sz="3200" dirty="0"/>
              <a:t>设计</a:t>
            </a:r>
            <a:r>
              <a:rPr lang="zh-CN" altLang="zh-CN" sz="3200" dirty="0"/>
              <a:t>更清晰的</a:t>
            </a:r>
            <a:r>
              <a:rPr lang="zh-CN" altLang="en-US" sz="3200" dirty="0"/>
              <a:t>解决方案</a:t>
            </a:r>
            <a:r>
              <a:rPr lang="zh-CN" altLang="zh-CN" sz="3200" dirty="0"/>
              <a:t>，让“某些” 鸭子类型可飞或可叫。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426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00FF"/>
                </a:solidFill>
              </a:rPr>
              <a:t>分离变化点</a:t>
            </a:r>
            <a:r>
              <a:rPr lang="zh-CN" altLang="en-US" sz="3600" dirty="0"/>
              <a:t>原则</a:t>
            </a:r>
          </a:p>
          <a:p>
            <a:pPr lvl="1"/>
            <a:r>
              <a:rPr lang="zh-CN" altLang="en-US" sz="3200" dirty="0"/>
              <a:t>找出应用中可能需要变化之处，把它们独立出来，与那些不需要变化的代码分离。</a:t>
            </a:r>
          </a:p>
          <a:p>
            <a:pPr lvl="1"/>
            <a:r>
              <a:rPr lang="zh-CN" altLang="en-US" sz="3200" dirty="0"/>
              <a:t>即：把可能发生变化的部分取出并封装起来，以便以后可以轻易地扩充此部分，而不影响不需要变化的部分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063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分析</a:t>
            </a:r>
            <a:r>
              <a:rPr lang="en-US" altLang="zh-CN" sz="3200" dirty="0"/>
              <a:t>3</a:t>
            </a:r>
            <a:r>
              <a:rPr lang="en-US" altLang="zh-CN" sz="3200" baseline="30000" dirty="0"/>
              <a:t>rd</a:t>
            </a:r>
            <a:r>
              <a:rPr lang="en-US" altLang="zh-CN" sz="3200" dirty="0"/>
              <a:t> Design</a:t>
            </a:r>
            <a:r>
              <a:rPr lang="zh-CN" altLang="en-US" sz="3200" dirty="0"/>
              <a:t>中的变化点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dirty="0"/>
          </a:p>
          <a:p>
            <a:r>
              <a:rPr lang="zh-CN" altLang="zh-CN" dirty="0"/>
              <a:t>覆盖技术</a:t>
            </a:r>
            <a:r>
              <a:rPr lang="zh-CN" altLang="en-US" dirty="0"/>
              <a:t>能</a:t>
            </a:r>
            <a:r>
              <a:rPr lang="zh-CN" altLang="zh-CN" dirty="0"/>
              <a:t>改变超类行为，</a:t>
            </a:r>
            <a:r>
              <a:rPr lang="zh-CN" altLang="en-US" dirty="0"/>
              <a:t>但</a:t>
            </a:r>
            <a:r>
              <a:rPr lang="zh-CN" altLang="zh-CN" dirty="0"/>
              <a:t>每当有鸭子子类出现，</a:t>
            </a:r>
            <a:r>
              <a:rPr lang="zh-CN" altLang="en-US" dirty="0"/>
              <a:t>都</a:t>
            </a:r>
            <a:r>
              <a:rPr lang="zh-CN" altLang="zh-CN" dirty="0"/>
              <a:t>要考虑是否覆盖</a:t>
            </a:r>
            <a:r>
              <a:rPr lang="en-US" altLang="zh-CN" dirty="0">
                <a:latin typeface="Consolas" panose="020B0609020204030204" pitchFamily="49" charset="0"/>
              </a:rPr>
              <a:t>fly() </a:t>
            </a:r>
            <a:r>
              <a:rPr lang="zh-CN" altLang="zh-CN" dirty="0"/>
              <a:t>和</a:t>
            </a:r>
            <a:r>
              <a:rPr lang="en-US" altLang="zh-CN" dirty="0">
                <a:latin typeface="Consolas" panose="020B0609020204030204" pitchFamily="49" charset="0"/>
              </a:rPr>
              <a:t>quark()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60486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1679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分析</a:t>
            </a:r>
            <a:r>
              <a:rPr lang="en-US" altLang="zh-CN" sz="3200" dirty="0"/>
              <a:t>3</a:t>
            </a:r>
            <a:r>
              <a:rPr lang="en-US" altLang="zh-CN" sz="3200" baseline="30000" dirty="0"/>
              <a:t>rd</a:t>
            </a:r>
            <a:r>
              <a:rPr lang="en-US" altLang="zh-CN" sz="3200" dirty="0"/>
              <a:t> Design</a:t>
            </a:r>
            <a:r>
              <a:rPr lang="zh-CN" altLang="en-US" sz="3200" dirty="0"/>
              <a:t>中的变化点：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dirty="0"/>
              <a:t>因此，</a:t>
            </a:r>
            <a:r>
              <a:rPr lang="en-US" altLang="zh-CN" dirty="0">
                <a:latin typeface="Consolas" panose="020B0609020204030204" pitchFamily="49" charset="0"/>
              </a:rPr>
              <a:t>fly()</a:t>
            </a:r>
            <a:r>
              <a:rPr lang="zh-CN" altLang="zh-CN" dirty="0"/>
              <a:t>和</a:t>
            </a:r>
            <a:r>
              <a:rPr lang="en-US" altLang="zh-CN" dirty="0">
                <a:latin typeface="Consolas" panose="020B0609020204030204" pitchFamily="49" charset="0"/>
              </a:rPr>
              <a:t>quark()</a:t>
            </a:r>
            <a:r>
              <a:rPr lang="zh-CN" altLang="zh-CN" dirty="0"/>
              <a:t> 是变化点</a:t>
            </a:r>
            <a:r>
              <a:rPr lang="zh-CN" altLang="en-US" dirty="0"/>
              <a:t>，需要将它们从原来的设计中分离出来。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691276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4854972" y="4941168"/>
            <a:ext cx="2453331" cy="504056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755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如何分离</a:t>
            </a:r>
            <a:r>
              <a:rPr lang="en-US" altLang="zh-CN" sz="3600" dirty="0">
                <a:latin typeface="Consolas" panose="020B0609020204030204" pitchFamily="49" charset="0"/>
              </a:rPr>
              <a:t>fly()</a:t>
            </a:r>
            <a:r>
              <a:rPr lang="zh-CN" altLang="en-US" sz="3600" dirty="0"/>
              <a:t>和</a:t>
            </a:r>
            <a:r>
              <a:rPr lang="en-US" altLang="zh-CN" sz="3600" dirty="0">
                <a:latin typeface="Consolas" panose="020B0609020204030204" pitchFamily="49" charset="0"/>
              </a:rPr>
              <a:t>quack()</a:t>
            </a:r>
            <a:r>
              <a:rPr lang="zh-CN" altLang="en-US" sz="3600" dirty="0"/>
              <a:t>这两个变化点？</a:t>
            </a:r>
            <a:endParaRPr lang="en-US" altLang="zh-CN" sz="3600" dirty="0"/>
          </a:p>
          <a:p>
            <a:pPr lvl="1"/>
            <a:r>
              <a:rPr lang="en-US" altLang="zh-CN" sz="3200" dirty="0"/>
              <a:t> </a:t>
            </a:r>
            <a:r>
              <a:rPr lang="en-US" altLang="zh-CN" sz="3200" dirty="0">
                <a:latin typeface="Consolas" panose="020B0609020204030204" pitchFamily="49" charset="0"/>
              </a:rPr>
              <a:t>fly</a:t>
            </a:r>
            <a:r>
              <a:rPr lang="zh-CN" altLang="en-US" sz="3200" dirty="0"/>
              <a:t>表示飞行功能；</a:t>
            </a:r>
            <a:endParaRPr lang="en-US" altLang="zh-CN" sz="3200" dirty="0"/>
          </a:p>
          <a:p>
            <a:pPr lvl="1"/>
            <a:r>
              <a:rPr lang="en-US" altLang="zh-CN" sz="3200" dirty="0"/>
              <a:t> </a:t>
            </a:r>
            <a:r>
              <a:rPr lang="en-US" altLang="zh-CN" sz="3200" dirty="0">
                <a:latin typeface="Consolas" panose="020B0609020204030204" pitchFamily="49" charset="0"/>
              </a:rPr>
              <a:t>quack</a:t>
            </a:r>
            <a:r>
              <a:rPr lang="zh-CN" altLang="en-US" sz="3200" dirty="0"/>
              <a:t>表示能叫的功能。</a:t>
            </a:r>
            <a:endParaRPr lang="en-US" altLang="zh-CN" sz="3200" dirty="0"/>
          </a:p>
          <a:p>
            <a:r>
              <a:rPr lang="zh-CN" altLang="en-US" sz="3600" dirty="0"/>
              <a:t>在面向对象设计（</a:t>
            </a:r>
            <a:r>
              <a:rPr lang="en-US" altLang="zh-CN" sz="3600" dirty="0"/>
              <a:t>OOD</a:t>
            </a:r>
            <a:r>
              <a:rPr lang="zh-CN" altLang="en-US" sz="3600" dirty="0"/>
              <a:t>）中，通常用</a:t>
            </a:r>
            <a:r>
              <a:rPr lang="zh-CN" altLang="en-US" sz="3600" dirty="0">
                <a:solidFill>
                  <a:srgbClr val="0000FF"/>
                </a:solidFill>
              </a:rPr>
              <a:t>接口</a:t>
            </a:r>
            <a:r>
              <a:rPr lang="en-US" altLang="zh-CN" sz="3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zh-CN" altLang="en-US" sz="3600" dirty="0"/>
              <a:t>表示功能，因此可以利用接口分离这两个变化点</a:t>
            </a: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395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接口（</a:t>
            </a:r>
            <a:r>
              <a:rPr lang="en-US" altLang="zh-CN" sz="3600" dirty="0">
                <a:latin typeface="Consolas" panose="020B0609020204030204" pitchFamily="49" charset="0"/>
              </a:rPr>
              <a:t>interface</a:t>
            </a:r>
            <a:r>
              <a:rPr lang="zh-CN" altLang="en-US" sz="3600" dirty="0"/>
              <a:t>）</a:t>
            </a:r>
          </a:p>
          <a:p>
            <a:pPr lvl="1"/>
            <a:r>
              <a:rPr lang="zh-CN" altLang="en-US" sz="3200" dirty="0"/>
              <a:t>可以理解为：当抽象类的</a:t>
            </a:r>
            <a:r>
              <a:rPr lang="zh-CN" altLang="en-US" sz="3200" dirty="0">
                <a:solidFill>
                  <a:srgbClr val="0000FF"/>
                </a:solidFill>
              </a:rPr>
              <a:t>所有属性是静态常量，所有方法是抽象方法</a:t>
            </a:r>
            <a:r>
              <a:rPr lang="zh-CN" altLang="en-US" sz="3200" dirty="0"/>
              <a:t>时，这个抽象类就退化成</a:t>
            </a:r>
            <a:r>
              <a:rPr lang="zh-CN" altLang="en-US" sz="3200" dirty="0">
                <a:solidFill>
                  <a:srgbClr val="FF0000"/>
                </a:solidFill>
              </a:rPr>
              <a:t>接口；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r>
              <a:rPr lang="zh-CN" altLang="en-US" sz="3200" dirty="0"/>
              <a:t>即：接口中的所有方法都是抽象方法，子类实现某个接口时，必须实现该接口中</a:t>
            </a:r>
            <a:r>
              <a:rPr lang="zh-CN" altLang="en-US" sz="3200" dirty="0">
                <a:solidFill>
                  <a:srgbClr val="0000FF"/>
                </a:solidFill>
              </a:rPr>
              <a:t>所有的</a:t>
            </a:r>
            <a:r>
              <a:rPr lang="zh-CN" altLang="en-US" sz="3200" dirty="0"/>
              <a:t>抽象方法。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878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接口</a:t>
            </a:r>
            <a:r>
              <a:rPr lang="zh-CN" altLang="en-US" sz="3600" dirty="0">
                <a:latin typeface="Consolas" panose="020B0609020204030204" pitchFamily="49" charset="0"/>
              </a:rPr>
              <a:t>（</a:t>
            </a:r>
            <a:r>
              <a:rPr lang="en-US" altLang="zh-CN" sz="3600" dirty="0">
                <a:latin typeface="Consolas" panose="020B0609020204030204" pitchFamily="49" charset="0"/>
              </a:rPr>
              <a:t>interface</a:t>
            </a:r>
            <a:r>
              <a:rPr lang="zh-CN" altLang="en-US" sz="3600" dirty="0">
                <a:latin typeface="Consolas" panose="020B0609020204030204" pitchFamily="49" charset="0"/>
              </a:rPr>
              <a:t>）</a:t>
            </a:r>
          </a:p>
          <a:p>
            <a:pPr lvl="1"/>
            <a:r>
              <a:rPr lang="zh-CN" altLang="en-US" sz="3200" dirty="0"/>
              <a:t>接口</a:t>
            </a:r>
            <a:r>
              <a:rPr lang="en-US" altLang="zh-CN" sz="3200" dirty="0">
                <a:latin typeface="Consolas" panose="020B0609020204030204" pitchFamily="49" charset="0"/>
              </a:rPr>
              <a:t>Interface</a:t>
            </a:r>
            <a:r>
              <a:rPr lang="zh-CN" altLang="en-US" sz="3200" dirty="0"/>
              <a:t>的定义</a:t>
            </a:r>
            <a:r>
              <a:rPr lang="zh-CN" altLang="zh-CN" sz="3200" dirty="0"/>
              <a:t>格式：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US" altLang="zh-CN" sz="32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[public] interface </a:t>
            </a:r>
            <a:r>
              <a:rPr lang="zh-CN" altLang="zh-CN" sz="3200" kern="0" dirty="0">
                <a:solidFill>
                  <a:srgbClr val="0000FF"/>
                </a:solidFill>
                <a:effectLst/>
                <a:latin typeface="Calibri"/>
                <a:ea typeface="华文细黑"/>
                <a:cs typeface="Courier New"/>
              </a:rPr>
              <a:t>接口名称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Calibri"/>
                <a:ea typeface="华文细黑"/>
                <a:cs typeface="Courier New"/>
              </a:rPr>
              <a:t> </a:t>
            </a:r>
            <a:r>
              <a:rPr lang="en-US" altLang="zh-CN" sz="32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{</a:t>
            </a:r>
            <a:endParaRPr lang="zh-CN" altLang="zh-CN" sz="3200" kern="100" dirty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800100" lvl="2" indent="0">
              <a:spcAft>
                <a:spcPts val="0"/>
              </a:spcAft>
              <a:buNone/>
            </a:pPr>
            <a:r>
              <a:rPr lang="zh-CN" altLang="en-US" sz="3200" kern="0" dirty="0">
                <a:solidFill>
                  <a:srgbClr val="0000FF"/>
                </a:solidFill>
                <a:effectLst/>
                <a:cs typeface="Courier New"/>
              </a:rPr>
              <a:t>   全局常量</a:t>
            </a:r>
            <a:r>
              <a:rPr lang="zh-CN" altLang="zh-CN" sz="3200" kern="0" dirty="0">
                <a:solidFill>
                  <a:srgbClr val="0000FF"/>
                </a:solidFill>
                <a:effectLst/>
                <a:cs typeface="Courier New"/>
              </a:rPr>
              <a:t>；</a:t>
            </a:r>
            <a:endParaRPr lang="zh-CN" altLang="zh-CN" sz="3200" kern="100" dirty="0">
              <a:solidFill>
                <a:srgbClr val="0000FF"/>
              </a:solidFill>
              <a:effectLst/>
              <a:cs typeface="Times New Roman"/>
            </a:endParaRPr>
          </a:p>
          <a:p>
            <a:pPr marL="800100" lvl="2" indent="0">
              <a:spcAft>
                <a:spcPts val="0"/>
              </a:spcAft>
              <a:buNone/>
            </a:pPr>
            <a:r>
              <a:rPr lang="en-US" altLang="zh-CN" sz="3200" kern="0" dirty="0">
                <a:solidFill>
                  <a:srgbClr val="0000FF"/>
                </a:solidFill>
                <a:effectLst/>
                <a:cs typeface="Courier New"/>
              </a:rPr>
              <a:t>   </a:t>
            </a:r>
            <a:r>
              <a:rPr lang="zh-CN" altLang="zh-CN" sz="3200" kern="0" dirty="0">
                <a:solidFill>
                  <a:srgbClr val="0000FF"/>
                </a:solidFill>
                <a:effectLst/>
                <a:cs typeface="Courier New"/>
              </a:rPr>
              <a:t>抽象方法；</a:t>
            </a:r>
            <a:endParaRPr lang="zh-CN" altLang="zh-CN" sz="3200" kern="100" dirty="0">
              <a:solidFill>
                <a:srgbClr val="0000FF"/>
              </a:solidFill>
              <a:effectLst/>
              <a:cs typeface="Times New Roman"/>
            </a:endParaRPr>
          </a:p>
          <a:p>
            <a:pPr marL="800100" lvl="2" indent="0">
              <a:buNone/>
            </a:pPr>
            <a:r>
              <a:rPr lang="en-US" altLang="zh-CN" sz="32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449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接口（</a:t>
            </a:r>
            <a:r>
              <a:rPr lang="en-US" altLang="zh-CN" sz="3600" dirty="0">
                <a:latin typeface="Consolas" panose="020B0609020204030204" pitchFamily="49" charset="0"/>
              </a:rPr>
              <a:t>interface</a:t>
            </a:r>
            <a:r>
              <a:rPr lang="zh-CN" altLang="en-US" sz="3600" dirty="0"/>
              <a:t>）的注意事项：</a:t>
            </a:r>
          </a:p>
          <a:p>
            <a:pPr lvl="1"/>
            <a:r>
              <a:rPr lang="en-US" altLang="zh-CN" sz="3200" dirty="0">
                <a:latin typeface="Consolas" panose="020B0609020204030204" pitchFamily="49" charset="0"/>
              </a:rPr>
              <a:t>Interface</a:t>
            </a:r>
            <a:r>
              <a:rPr lang="zh-CN" altLang="en-US" sz="3200" dirty="0">
                <a:latin typeface="Consolas" panose="020B0609020204030204" pitchFamily="49" charset="0"/>
              </a:rPr>
              <a:t>前的修饰符：可选参数</a:t>
            </a:r>
            <a:r>
              <a:rPr lang="en-US" altLang="zh-CN" sz="3200" dirty="0">
                <a:latin typeface="Consolas" panose="020B0609020204030204" pitchFamily="49" charset="0"/>
              </a:rPr>
              <a:t>public</a:t>
            </a:r>
            <a:r>
              <a:rPr lang="zh-CN" altLang="en-US" sz="3200" dirty="0">
                <a:latin typeface="Consolas" panose="020B0609020204030204" pitchFamily="49" charset="0"/>
              </a:rPr>
              <a:t>，若省略，则为默认访问权限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3200" dirty="0">
                <a:latin typeface="Consolas" panose="020B0609020204030204" pitchFamily="49" charset="0"/>
              </a:rPr>
              <a:t>接口中</a:t>
            </a:r>
            <a:r>
              <a:rPr lang="zh-CN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静态全局常量</a:t>
            </a:r>
            <a:r>
              <a:rPr lang="zh-CN" altLang="en-US" sz="3200" dirty="0">
                <a:latin typeface="Consolas" panose="020B0609020204030204" pitchFamily="49" charset="0"/>
              </a:rPr>
              <a:t>，即便不写修饰符，也一定是</a:t>
            </a:r>
            <a:r>
              <a:rPr lang="en-US" altLang="zh-CN" sz="3200" dirty="0">
                <a:latin typeface="Consolas" panose="020B0609020204030204" pitchFamily="49" charset="0"/>
              </a:rPr>
              <a:t>public static final</a:t>
            </a:r>
            <a:endParaRPr lang="en-US" altLang="zh-CN" sz="3200" dirty="0"/>
          </a:p>
          <a:p>
            <a:pPr lvl="1"/>
            <a:r>
              <a:rPr lang="zh-CN" altLang="zh-CN" sz="3200" dirty="0"/>
              <a:t>接口中</a:t>
            </a:r>
            <a:r>
              <a:rPr lang="zh-CN" altLang="zh-CN" sz="3200" dirty="0">
                <a:solidFill>
                  <a:srgbClr val="0000FF"/>
                </a:solidFill>
              </a:rPr>
              <a:t>抽象方法</a:t>
            </a:r>
            <a:r>
              <a:rPr lang="zh-CN" altLang="en-US" sz="3200" dirty="0">
                <a:solidFill>
                  <a:srgbClr val="0000FF"/>
                </a:solidFill>
              </a:rPr>
              <a:t>，</a:t>
            </a:r>
            <a:r>
              <a:rPr lang="zh-CN" altLang="zh-CN" sz="3200" dirty="0"/>
              <a:t>即便不写</a:t>
            </a:r>
            <a:r>
              <a:rPr lang="zh-CN" altLang="en-US" sz="3200" dirty="0">
                <a:latin typeface="Consolas" panose="020B0609020204030204" pitchFamily="49" charset="0"/>
              </a:rPr>
              <a:t>修饰符，也一定是</a:t>
            </a:r>
            <a:r>
              <a:rPr lang="en-US" altLang="zh-CN" sz="3200" dirty="0">
                <a:latin typeface="Consolas" panose="020B0609020204030204" pitchFamily="49" charset="0"/>
              </a:rPr>
              <a:t>public abstract</a:t>
            </a:r>
            <a:r>
              <a:rPr lang="zh-CN" altLang="en-US" sz="3200" dirty="0">
                <a:latin typeface="Consolas" panose="020B0609020204030204" pitchFamily="49" charset="0"/>
              </a:rPr>
              <a:t>的</a:t>
            </a:r>
            <a:r>
              <a:rPr lang="zh-CN" altLang="zh-CN" sz="3200" dirty="0"/>
              <a:t>，而非默认的访问权限</a:t>
            </a:r>
            <a:endParaRPr lang="en-US" altLang="zh-CN" sz="3200" dirty="0"/>
          </a:p>
          <a:p>
            <a:pPr marL="800100" lvl="2" indent="0">
              <a:buNone/>
            </a:pP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467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>
                <a:solidFill>
                  <a:srgbClr val="0000FF"/>
                </a:solidFill>
              </a:rPr>
              <a:t>基本设计思路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11008" cy="4637112"/>
          </a:xfrm>
        </p:spPr>
        <p:txBody>
          <a:bodyPr/>
          <a:lstStyle/>
          <a:p>
            <a:r>
              <a:rPr lang="zh-CN" altLang="en-US" sz="3600" dirty="0"/>
              <a:t>如何进行设计以满足需求？</a:t>
            </a:r>
            <a:endParaRPr lang="en-US" altLang="zh-CN" sz="3600" dirty="0"/>
          </a:p>
          <a:p>
            <a:r>
              <a:rPr lang="zh-CN" altLang="zh-CN" sz="3600" dirty="0"/>
              <a:t>最简单的设计思想是</a:t>
            </a:r>
            <a:r>
              <a:rPr lang="zh-CN" altLang="en-US" sz="3600" dirty="0"/>
              <a:t>：</a:t>
            </a:r>
            <a:r>
              <a:rPr lang="zh-CN" altLang="zh-CN" sz="3600" dirty="0"/>
              <a:t>设计各个类</a:t>
            </a:r>
            <a:endParaRPr lang="en-US" altLang="zh-CN" sz="3600" dirty="0"/>
          </a:p>
          <a:p>
            <a:pPr lvl="1"/>
            <a:r>
              <a:rPr lang="zh-CN" altLang="en-US" sz="3200" dirty="0"/>
              <a:t>红头鸭子：</a:t>
            </a:r>
            <a:r>
              <a:rPr lang="en-US" altLang="zh-CN" sz="3200" dirty="0" err="1">
                <a:latin typeface="Consolas" panose="020B0609020204030204" pitchFamily="49" charset="0"/>
              </a:rPr>
              <a:t>RedHeadDuck</a:t>
            </a:r>
            <a:r>
              <a:rPr lang="zh-CN" altLang="zh-CN" sz="3200" dirty="0"/>
              <a:t>类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lvl="1"/>
            <a:r>
              <a:rPr lang="zh-CN" altLang="en-US" sz="3200" dirty="0"/>
              <a:t>绿头鸭子：</a:t>
            </a:r>
            <a:r>
              <a:rPr lang="en-US" altLang="zh-CN" sz="3200" dirty="0" err="1">
                <a:latin typeface="Consolas" panose="020B0609020204030204" pitchFamily="49" charset="0"/>
              </a:rPr>
              <a:t>MellardDuck</a:t>
            </a:r>
            <a:r>
              <a:rPr lang="zh-CN" altLang="zh-CN" sz="3200" dirty="0"/>
              <a:t>类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lvl="1"/>
            <a:r>
              <a:rPr lang="zh-CN" altLang="zh-CN" sz="3200" dirty="0"/>
              <a:t>其他的鸭子类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32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接口（</a:t>
            </a:r>
            <a:r>
              <a:rPr lang="en-US" altLang="zh-CN" sz="3600" dirty="0"/>
              <a:t>interface</a:t>
            </a:r>
            <a:r>
              <a:rPr lang="zh-CN" altLang="en-US" sz="3600" dirty="0"/>
              <a:t>）的注意事项：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interface A { </a:t>
            </a:r>
            <a:endParaRPr lang="zh-CN" altLang="zh-CN" kern="100" dirty="0">
              <a:solidFill>
                <a:srgbClr val="FF0000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 indent="0"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String AUTHOR=</a:t>
            </a:r>
            <a:r>
              <a:rPr lang="zh-CN" altLang="zh-CN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“ ”</a:t>
            </a:r>
            <a:r>
              <a:rPr lang="en-US" altLang="zh-CN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; </a:t>
            </a:r>
            <a:r>
              <a:rPr lang="en-US" altLang="zh-CN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静态常量</a:t>
            </a:r>
            <a:endParaRPr lang="zh-CN" altLang="zh-CN" kern="100" dirty="0">
              <a:solidFill>
                <a:srgbClr val="008000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 indent="0"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void print();</a:t>
            </a:r>
            <a:endParaRPr lang="zh-CN" altLang="zh-CN" kern="100" dirty="0">
              <a:solidFill>
                <a:srgbClr val="FF0000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/>
              </a:rPr>
              <a:t>}</a:t>
            </a:r>
            <a:endParaRPr lang="en-US" altLang="zh-CN" kern="0" dirty="0">
              <a:solidFill>
                <a:srgbClr val="FF0000"/>
              </a:solidFill>
              <a:effectLst/>
              <a:latin typeface="Consolas" panose="020B0609020204030204" pitchFamily="49" charset="0"/>
              <a:ea typeface="华文细黑"/>
              <a:cs typeface="Courier New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zh-CN" altLang="zh-CN" kern="0" dirty="0">
                <a:solidFill>
                  <a:srgbClr val="0000FF"/>
                </a:solidFill>
                <a:effectLst/>
                <a:latin typeface="Calibri"/>
                <a:ea typeface="华文细黑"/>
                <a:cs typeface="Courier New"/>
              </a:rPr>
              <a:t>等价于：</a:t>
            </a:r>
            <a:endParaRPr lang="zh-CN" altLang="zh-CN" kern="100" dirty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public interface A{ </a:t>
            </a:r>
            <a:endParaRPr lang="zh-CN" altLang="zh-CN" kern="100" dirty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 indent="0"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public static final String AUTHOR=</a:t>
            </a:r>
            <a:r>
              <a:rPr lang="zh-CN" altLang="zh-CN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“”</a:t>
            </a:r>
            <a:r>
              <a:rPr lang="en-US" altLang="zh-CN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华文细黑"/>
                <a:cs typeface="Courier New"/>
              </a:rPr>
              <a:t>;</a:t>
            </a:r>
            <a:endParaRPr lang="zh-CN" altLang="zh-CN" kern="100" dirty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 indent="0"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public abstract void print();</a:t>
            </a:r>
            <a:endParaRPr lang="zh-CN" altLang="zh-CN" kern="100" dirty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urier New"/>
              </a:rPr>
              <a:t>}</a:t>
            </a:r>
            <a:endParaRPr lang="zh-CN" altLang="zh-CN" kern="100" dirty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800100" lvl="2" indent="0">
              <a:buNone/>
            </a:pP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782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接口（</a:t>
            </a:r>
            <a:r>
              <a:rPr lang="en-US" altLang="zh-CN" sz="3600" dirty="0">
                <a:latin typeface="Consolas" panose="020B0609020204030204" pitchFamily="49" charset="0"/>
              </a:rPr>
              <a:t>interface</a:t>
            </a:r>
            <a:r>
              <a:rPr lang="zh-CN" altLang="en-US" sz="3600" dirty="0"/>
              <a:t>）的注意事项：</a:t>
            </a:r>
          </a:p>
          <a:p>
            <a:pPr lvl="1"/>
            <a:r>
              <a:rPr lang="zh-CN" altLang="en-US" sz="3200" dirty="0">
                <a:solidFill>
                  <a:schemeClr val="tx2"/>
                </a:solidFill>
              </a:rPr>
              <a:t>子类如果需要同时继承超类、实现接口，必须</a:t>
            </a:r>
            <a:r>
              <a:rPr lang="zh-CN" altLang="en-US" sz="3200" dirty="0">
                <a:solidFill>
                  <a:srgbClr val="0000FF"/>
                </a:solidFill>
              </a:rPr>
              <a:t>先写继承</a:t>
            </a:r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zh-CN" altLang="en-US" sz="3200" dirty="0">
                <a:solidFill>
                  <a:srgbClr val="0000FF"/>
                </a:solidFill>
              </a:rPr>
              <a:t>，再写接口的实现</a:t>
            </a:r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endParaRPr lang="zh-CN" altLang="zh-CN" sz="3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19868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根据以上，采用接口分离变化点</a:t>
            </a:r>
            <a:endParaRPr lang="en-US" altLang="zh-CN" sz="3600" dirty="0"/>
          </a:p>
          <a:p>
            <a:pPr lvl="1"/>
            <a:r>
              <a:rPr lang="en-US" altLang="zh-CN" sz="3200" dirty="0">
                <a:latin typeface="Consolas" panose="020B0609020204030204" pitchFamily="49" charset="0"/>
              </a:rPr>
              <a:t>Fly</a:t>
            </a:r>
            <a:r>
              <a:rPr lang="zh-CN" altLang="en-US" sz="3200" dirty="0"/>
              <a:t>表达飞行</a:t>
            </a:r>
            <a:r>
              <a:rPr lang="zh-CN" altLang="zh-CN" sz="3200" dirty="0"/>
              <a:t>功能，</a:t>
            </a:r>
            <a:r>
              <a:rPr lang="zh-CN" altLang="en-US" sz="3200" dirty="0"/>
              <a:t>故</a:t>
            </a:r>
            <a:r>
              <a:rPr lang="zh-CN" altLang="zh-CN" sz="3200" dirty="0"/>
              <a:t>把</a:t>
            </a:r>
            <a:r>
              <a:rPr lang="zh-CN" altLang="en-US" sz="3200" dirty="0">
                <a:latin typeface="Consolas" panose="020B0609020204030204" pitchFamily="49" charset="0"/>
              </a:rPr>
              <a:t>变化点</a:t>
            </a:r>
            <a:r>
              <a:rPr lang="en-US" altLang="zh-CN" sz="3200" dirty="0">
                <a:latin typeface="Consolas" panose="020B0609020204030204" pitchFamily="49" charset="0"/>
              </a:rPr>
              <a:t>fly()</a:t>
            </a:r>
            <a:r>
              <a:rPr lang="zh-CN" altLang="en-US" sz="3200" dirty="0">
                <a:latin typeface="Consolas" panose="020B0609020204030204" pitchFamily="49" charset="0"/>
              </a:rPr>
              <a:t> </a:t>
            </a:r>
            <a:r>
              <a:rPr lang="zh-CN" altLang="en-US" sz="3200" dirty="0"/>
              <a:t>从超类中分离</a:t>
            </a:r>
            <a:r>
              <a:rPr lang="zh-CN" altLang="zh-CN" sz="3200" dirty="0"/>
              <a:t>， 放进 </a:t>
            </a:r>
            <a:r>
              <a:rPr lang="zh-CN" altLang="en-US" sz="3200" dirty="0"/>
              <a:t>“</a:t>
            </a:r>
            <a:r>
              <a:rPr lang="en-US" altLang="zh-CN" sz="3200" dirty="0">
                <a:latin typeface="Consolas" panose="020B0609020204030204" pitchFamily="49" charset="0"/>
              </a:rPr>
              <a:t>Flyable</a:t>
            </a:r>
            <a:r>
              <a:rPr lang="zh-CN" altLang="zh-CN" sz="3200" dirty="0"/>
              <a:t>接口</a:t>
            </a:r>
            <a:r>
              <a:rPr lang="zh-CN" altLang="en-US" sz="3200" dirty="0"/>
              <a:t>”</a:t>
            </a:r>
            <a:r>
              <a:rPr lang="zh-CN" altLang="zh-CN" sz="3200" dirty="0"/>
              <a:t>中</a:t>
            </a:r>
            <a:r>
              <a:rPr lang="zh-CN" altLang="en-US" sz="3200" dirty="0"/>
              <a:t>，</a:t>
            </a:r>
            <a:r>
              <a:rPr lang="zh-CN" altLang="zh-CN" sz="3200" dirty="0"/>
              <a:t>只有会飞的鸭子才实现此接口</a:t>
            </a:r>
            <a:endParaRPr lang="en-US" altLang="zh-CN" sz="3200" dirty="0"/>
          </a:p>
          <a:p>
            <a:pPr lvl="1"/>
            <a:r>
              <a:rPr lang="zh-CN" altLang="en-US" sz="3200" dirty="0"/>
              <a:t>同理，</a:t>
            </a:r>
            <a:r>
              <a:rPr lang="zh-CN" altLang="zh-CN" sz="3200" dirty="0"/>
              <a:t>设计“</a:t>
            </a:r>
            <a:r>
              <a:rPr lang="en-US" altLang="zh-CN" sz="3200" dirty="0" err="1">
                <a:latin typeface="Consolas" panose="020B0609020204030204" pitchFamily="49" charset="0"/>
              </a:rPr>
              <a:t>Quackable</a:t>
            </a:r>
            <a:r>
              <a:rPr lang="zh-CN" altLang="zh-CN" sz="3200" dirty="0"/>
              <a:t>接口”</a:t>
            </a:r>
            <a:r>
              <a:rPr lang="zh-CN" altLang="en-US" sz="3200" dirty="0"/>
              <a:t>，只有会叫的鸭子才实现该接口</a:t>
            </a:r>
            <a:endParaRPr lang="en-US" altLang="zh-CN" sz="3200" dirty="0"/>
          </a:p>
          <a:p>
            <a:pPr lvl="1"/>
            <a:r>
              <a:rPr lang="en-US" altLang="zh-CN" sz="3200" dirty="0">
                <a:latin typeface="Consolas" panose="020B0609020204030204" pitchFamily="49" charset="0"/>
              </a:rPr>
              <a:t>swim()</a:t>
            </a:r>
            <a:r>
              <a:rPr lang="zh-CN" altLang="zh-CN" sz="3200" dirty="0"/>
              <a:t>和</a:t>
            </a:r>
            <a:r>
              <a:rPr lang="en-US" altLang="zh-CN" sz="3200" dirty="0">
                <a:latin typeface="Consolas" panose="020B0609020204030204" pitchFamily="49" charset="0"/>
              </a:rPr>
              <a:t>display()</a:t>
            </a:r>
            <a:r>
              <a:rPr lang="zh-CN" altLang="zh-CN" sz="3200" dirty="0">
                <a:latin typeface="Consolas" panose="020B0609020204030204" pitchFamily="49" charset="0"/>
              </a:rPr>
              <a:t> </a:t>
            </a:r>
            <a:r>
              <a:rPr lang="zh-CN" altLang="zh-CN" sz="3200" dirty="0"/>
              <a:t>对所有鸭子都适用，</a:t>
            </a:r>
            <a:r>
              <a:rPr lang="zh-CN" altLang="en-US" sz="3200" dirty="0"/>
              <a:t>是不变的部分，</a:t>
            </a:r>
            <a:r>
              <a:rPr lang="zh-CN" altLang="zh-CN" sz="3200" dirty="0"/>
              <a:t>因此</a:t>
            </a:r>
            <a:r>
              <a:rPr lang="zh-CN" altLang="en-US" sz="3200" dirty="0"/>
              <a:t>继续</a:t>
            </a:r>
            <a:r>
              <a:rPr lang="zh-CN" altLang="zh-CN" sz="3200" dirty="0"/>
              <a:t>保留在超类中</a:t>
            </a:r>
            <a:r>
              <a:rPr lang="zh-CN" altLang="en-US" sz="3200" dirty="0"/>
              <a:t>（假定所有鸭子都会游泳）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430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利用接口分离变化点：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8880"/>
            <a:ext cx="7766755" cy="389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633601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1600"/>
            <a:ext cx="6552728" cy="29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4223204"/>
            <a:ext cx="7334200" cy="2242063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swim()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"Duck's swim"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display(); </a:t>
            </a:r>
            <a:r>
              <a:rPr lang="en-US" altLang="zh-CN" sz="2000" dirty="0">
                <a:solidFill>
                  <a:srgbClr val="0000FF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cs typeface="Times New Roman"/>
              </a:rPr>
              <a:t>在子类中实现不同</a:t>
            </a:r>
            <a:endParaRPr lang="zh-CN" altLang="zh-CN" sz="2000" kern="100" dirty="0">
              <a:solidFill>
                <a:srgbClr val="0000FF"/>
              </a:solidFill>
              <a:effectLst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3922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1600"/>
            <a:ext cx="6552728" cy="29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90153" y="4221088"/>
            <a:ext cx="7115648" cy="230425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interface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Flyable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fly(); </a:t>
            </a:r>
            <a:r>
              <a:rPr lang="en-US" altLang="zh-CN" sz="2000" dirty="0">
                <a:solidFill>
                  <a:srgbClr val="0000FF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cs typeface="Times New Roman"/>
              </a:rPr>
              <a:t>接口中的方法皆为抽象方法</a:t>
            </a:r>
            <a:endParaRPr lang="zh-CN" altLang="zh-CN" sz="2000" kern="100" dirty="0">
              <a:solidFill>
                <a:srgbClr val="0000FF"/>
              </a:solidFill>
              <a:effectLst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interface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quack(); </a:t>
            </a:r>
            <a:r>
              <a:rPr lang="en-US" altLang="zh-CN" sz="2000" dirty="0">
                <a:solidFill>
                  <a:srgbClr val="0000FF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cs typeface="Times New Roman"/>
              </a:rPr>
              <a:t>表示呱呱叫的行为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3474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1600"/>
            <a:ext cx="6552728" cy="29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72952" y="4193704"/>
            <a:ext cx="7243961" cy="233164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DecoyDuck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kern="100" dirty="0">
                <a:solidFill>
                  <a:srgbClr val="008000"/>
                </a:solidFill>
                <a:effectLst/>
                <a:cs typeface="Times New Roman"/>
              </a:rPr>
              <a:t>//</a:t>
            </a:r>
            <a:r>
              <a:rPr lang="zh-CN" altLang="en-US" sz="2000" kern="100" dirty="0">
                <a:solidFill>
                  <a:srgbClr val="008000"/>
                </a:solidFill>
                <a:cs typeface="Times New Roman"/>
              </a:rPr>
              <a:t>不会飞也不会叫，不必实现</a:t>
            </a:r>
            <a:r>
              <a:rPr lang="en-US" altLang="zh-CN" sz="2000" kern="10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Flyable</a:t>
            </a:r>
            <a:r>
              <a:rPr lang="zh-CN" altLang="en-US" sz="2000" kern="100" dirty="0">
                <a:solidFill>
                  <a:srgbClr val="008000"/>
                </a:solidFill>
                <a:cs typeface="Times New Roman"/>
              </a:rPr>
              <a:t>和</a:t>
            </a:r>
            <a:r>
              <a:rPr lang="en-US" altLang="zh-CN" sz="2000" kern="100" dirty="0" err="1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Quackable</a:t>
            </a:r>
            <a:r>
              <a:rPr lang="zh-CN" altLang="en-US" sz="2000" kern="100" dirty="0">
                <a:solidFill>
                  <a:srgbClr val="008000"/>
                </a:solidFill>
                <a:cs typeface="Times New Roman"/>
              </a:rPr>
              <a:t>接口</a:t>
            </a:r>
            <a:endParaRPr lang="zh-CN" altLang="zh-CN" sz="2000" kern="100" dirty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"I'm a Decoy"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8194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71600"/>
            <a:ext cx="5400600" cy="227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55576" y="3546412"/>
            <a:ext cx="8189404" cy="305094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RubDuck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implements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 { </a:t>
            </a:r>
            <a:r>
              <a:rPr lang="en-US" altLang="zh-CN" sz="2000" dirty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只会叫，不会飞</a:t>
            </a:r>
            <a:endParaRPr lang="zh-CN" altLang="zh-CN" sz="2000" kern="100" dirty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"I am </a:t>
            </a:r>
            <a:r>
              <a:rPr lang="en-US" altLang="zh-CN" sz="2000" kern="0" dirty="0" err="1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squeek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 </a:t>
            </a:r>
            <a:r>
              <a:rPr lang="en-US" altLang="zh-CN" sz="2000" dirty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超类定义的抽象方法</a:t>
            </a:r>
            <a:endParaRPr lang="zh-CN" altLang="zh-CN" sz="2000" kern="100" dirty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"I'm a rubber duck"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21358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kern="0" dirty="0">
                <a:solidFill>
                  <a:srgbClr val="0000FF"/>
                </a:solidFill>
                <a:effectLst/>
                <a:cs typeface="Times New Roman"/>
              </a:rPr>
              <a:t>// Mallard Duck </a:t>
            </a:r>
            <a:r>
              <a:rPr lang="zh-CN" altLang="en-US" sz="2400" kern="0" dirty="0">
                <a:solidFill>
                  <a:srgbClr val="0000FF"/>
                </a:solidFill>
                <a:effectLst/>
                <a:cs typeface="Times New Roman"/>
              </a:rPr>
              <a:t>会飞会叫，因此需要实现两种行为</a:t>
            </a:r>
            <a:endParaRPr lang="en-US" altLang="zh-CN" sz="2400" kern="0" dirty="0">
              <a:solidFill>
                <a:srgbClr val="0000FF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MalDuck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000000"/>
                </a:solidFill>
                <a:effectLst/>
                <a:latin typeface="Consolas"/>
                <a:ea typeface="宋体"/>
                <a:cs typeface="Times New Roman"/>
              </a:rPr>
              <a:t>                  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implements 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Flyable, </a:t>
            </a:r>
            <a:r>
              <a:rPr lang="en-US" altLang="zh-CN" sz="2000" dirty="0" err="1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kern="0" dirty="0" err="1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MalDuck's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 display!"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kern="0" dirty="0" err="1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MalDuck's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 fly"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kern="0" dirty="0" err="1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MalDuck's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 quack;"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769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Client {</a:t>
            </a:r>
            <a:endParaRPr lang="zh-CN" altLang="zh-CN" sz="24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24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=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malDuck.swim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malDuck.quack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malDuck.display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DecoyDuck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deDuck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=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DecoyDuck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deDuck.swim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deDuck.display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4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864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>
                <a:solidFill>
                  <a:srgbClr val="0000FF"/>
                </a:solidFill>
              </a:rPr>
              <a:t>基本设计思路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11008" cy="1756792"/>
          </a:xfrm>
        </p:spPr>
        <p:txBody>
          <a:bodyPr/>
          <a:lstStyle/>
          <a:p>
            <a:r>
              <a:rPr lang="zh-CN" altLang="zh-CN" sz="3600" dirty="0"/>
              <a:t>在这些类中有</a:t>
            </a:r>
            <a:r>
              <a:rPr lang="zh-CN" altLang="en-US" sz="3600" dirty="0"/>
              <a:t>游泳</a:t>
            </a:r>
            <a:r>
              <a:rPr lang="en-US" altLang="zh-CN" sz="3600" dirty="0">
                <a:latin typeface="Consolas" panose="020B0609020204030204" pitchFamily="49" charset="0"/>
              </a:rPr>
              <a:t>swim</a:t>
            </a:r>
            <a:r>
              <a:rPr lang="zh-CN" altLang="zh-CN" sz="3600" dirty="0"/>
              <a:t>方法，</a:t>
            </a:r>
            <a:r>
              <a:rPr lang="zh-CN" altLang="en-US" sz="3600" dirty="0"/>
              <a:t>呱呱叫</a:t>
            </a:r>
            <a:r>
              <a:rPr lang="en-US" altLang="zh-CN" sz="3600" dirty="0">
                <a:latin typeface="Consolas" panose="020B0609020204030204" pitchFamily="49" charset="0"/>
              </a:rPr>
              <a:t>quack</a:t>
            </a:r>
            <a:r>
              <a:rPr lang="zh-CN" altLang="zh-CN" sz="3600" dirty="0"/>
              <a:t>方法</a:t>
            </a:r>
            <a:endParaRPr lang="en-US" altLang="zh-CN" sz="3600" dirty="0"/>
          </a:p>
          <a:p>
            <a:r>
              <a:rPr lang="zh-CN" altLang="en-US" sz="3600" dirty="0"/>
              <a:t>设计类图如下：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3056"/>
            <a:ext cx="7893509" cy="286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0035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4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：采用接口</a:t>
            </a:r>
            <a:r>
              <a:rPr lang="zh-CN" altLang="en-US" u="none" dirty="0">
                <a:solidFill>
                  <a:srgbClr val="0000FF"/>
                </a:solidFill>
              </a:rPr>
              <a:t>分离变化点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测试结果：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 class's swim method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MalDuck's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quack;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MalDuck's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 display!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Duck’s swim</a:t>
            </a:r>
            <a:endParaRPr lang="zh-CN" altLang="zh-CN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I'm a Decoy</a:t>
            </a:r>
          </a:p>
          <a:p>
            <a:pPr lvl="0">
              <a:buClr>
                <a:srgbClr val="3333CC"/>
              </a:buClr>
            </a:pPr>
            <a:r>
              <a:rPr lang="zh-CN" altLang="en-US" sz="3200" dirty="0">
                <a:solidFill>
                  <a:srgbClr val="000000"/>
                </a:solidFill>
              </a:rPr>
              <a:t>能够满足需求，并且分离了变化点，根据是否拥有某项功能实现相应接口。</a:t>
            </a:r>
            <a:endParaRPr lang="zh-CN" altLang="zh-CN" sz="3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232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>
                <a:solidFill>
                  <a:srgbClr val="0000FF"/>
                </a:solidFill>
              </a:rPr>
              <a:t>前情回顾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1495"/>
            <a:ext cx="3729102" cy="232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611496"/>
            <a:ext cx="3528392" cy="232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755575" y="4107480"/>
            <a:ext cx="40324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前三次设计：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通过具体类抽象出超类，设定抽象方法、覆盖的方式逐步进行优化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4484678" y="2403583"/>
            <a:ext cx="303347" cy="36869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300192" y="3878351"/>
            <a:ext cx="252029" cy="270729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4149080"/>
            <a:ext cx="3528392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6139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>
                <a:solidFill>
                  <a:srgbClr val="0000FF"/>
                </a:solidFill>
              </a:rPr>
              <a:t>前情回顾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6" y="1124744"/>
            <a:ext cx="770485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9552" y="5229200"/>
            <a:ext cx="776624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en-US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en-US" altLang="zh-CN" sz="2800" kern="0" baseline="30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th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设计：利用分离变化点原则，将</a:t>
            </a:r>
            <a:r>
              <a:rPr lang="en-US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fly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quack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这两个变化点进行分离，并采用接口进行封装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通过分析，</a:t>
            </a:r>
            <a:r>
              <a:rPr lang="en-US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en-US" altLang="zh-CN" sz="2800" kern="0" baseline="30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th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设计满足开闭原则</a:t>
            </a:r>
            <a:r>
              <a:rPr lang="en-US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OCP</a:t>
            </a:r>
            <a:endParaRPr lang="zh-CN" altLang="en-US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172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>
                <a:solidFill>
                  <a:srgbClr val="0000FF"/>
                </a:solidFill>
              </a:rPr>
              <a:t>前情回顾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997152"/>
          </a:xfrm>
        </p:spPr>
        <p:txBody>
          <a:bodyPr/>
          <a:lstStyle/>
          <a:p>
            <a:r>
              <a:rPr lang="en-US" altLang="zh-CN" sz="3200" dirty="0"/>
              <a:t>4</a:t>
            </a:r>
            <a:r>
              <a:rPr lang="en-US" altLang="zh-CN" sz="3200" baseline="30000" dirty="0"/>
              <a:t>th </a:t>
            </a:r>
            <a:r>
              <a:rPr lang="en-US" altLang="zh-CN" sz="3200" dirty="0"/>
              <a:t>Design </a:t>
            </a:r>
            <a:r>
              <a:rPr lang="zh-CN" altLang="en-US" sz="3200" dirty="0"/>
              <a:t>问题讨论：</a:t>
            </a:r>
            <a:endParaRPr lang="en-US" altLang="zh-CN" sz="3200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endParaRPr lang="en-US" altLang="zh-CN" sz="1200" dirty="0">
              <a:solidFill>
                <a:srgbClr val="0000FF"/>
              </a:solidFill>
            </a:endParaRPr>
          </a:p>
          <a:p>
            <a:pPr lvl="1"/>
            <a:r>
              <a:rPr lang="zh-CN" altLang="en-US" sz="2800" dirty="0">
                <a:solidFill>
                  <a:srgbClr val="0000FF"/>
                </a:solidFill>
              </a:rPr>
              <a:t>该设计存在那些问题？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1"/>
            <a:r>
              <a:rPr lang="zh-CN" altLang="en-US" sz="2800" dirty="0">
                <a:solidFill>
                  <a:srgbClr val="0000FF"/>
                </a:solidFill>
              </a:rPr>
              <a:t>改进思路是什么？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175949" cy="34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8010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存在问题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4993704"/>
            <a:ext cx="7783512" cy="1099592"/>
          </a:xfrm>
        </p:spPr>
        <p:txBody>
          <a:bodyPr/>
          <a:lstStyle/>
          <a:p>
            <a:r>
              <a:rPr lang="zh-CN" altLang="zh-CN" sz="3200" dirty="0"/>
              <a:t>接口</a:t>
            </a:r>
            <a:r>
              <a:rPr lang="zh-CN" altLang="en-US" sz="3200" dirty="0"/>
              <a:t>中的方法都是抽象方法，只有方法声明，需要子类实现代码</a:t>
            </a:r>
            <a:r>
              <a:rPr lang="zh-CN" altLang="zh-CN" sz="3200" dirty="0"/>
              <a:t>，无法复用</a:t>
            </a:r>
            <a:r>
              <a:rPr lang="zh-CN" altLang="en-US" sz="3200" dirty="0"/>
              <a:t>；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49" y="1775245"/>
            <a:ext cx="6552728" cy="30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8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存在问题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既然在</a:t>
            </a:r>
            <a:r>
              <a:rPr lang="en-US" altLang="zh-CN" sz="3200" dirty="0">
                <a:latin typeface="Consolas" panose="020B0609020204030204" pitchFamily="49" charset="0"/>
              </a:rPr>
              <a:t>4</a:t>
            </a:r>
            <a:r>
              <a:rPr lang="en-US" altLang="zh-CN" sz="3200" baseline="30000" dirty="0">
                <a:latin typeface="Consolas" panose="020B0609020204030204" pitchFamily="49" charset="0"/>
              </a:rPr>
              <a:t>th</a:t>
            </a:r>
            <a:r>
              <a:rPr lang="en-US" altLang="zh-CN" sz="3200" dirty="0">
                <a:latin typeface="Consolas" panose="020B0609020204030204" pitchFamily="49" charset="0"/>
              </a:rPr>
              <a:t> Design</a:t>
            </a:r>
            <a:r>
              <a:rPr lang="zh-CN" altLang="zh-CN" sz="3200" dirty="0"/>
              <a:t>中无法复用</a:t>
            </a:r>
            <a:r>
              <a:rPr lang="en-US" altLang="zh-CN" sz="3200" dirty="0">
                <a:latin typeface="Consolas" panose="020B0609020204030204" pitchFamily="49" charset="0"/>
              </a:rPr>
              <a:t>fly</a:t>
            </a:r>
            <a:r>
              <a:rPr lang="zh-CN" altLang="en-US" sz="3200" dirty="0"/>
              <a:t>代码和</a:t>
            </a:r>
            <a:r>
              <a:rPr lang="en-US" altLang="zh-CN" sz="3200" dirty="0">
                <a:latin typeface="Consolas" panose="020B0609020204030204" pitchFamily="49" charset="0"/>
              </a:rPr>
              <a:t>quack</a:t>
            </a:r>
            <a:r>
              <a:rPr lang="zh-CN" altLang="en-US" sz="3200" dirty="0"/>
              <a:t>代码</a:t>
            </a:r>
            <a:r>
              <a:rPr lang="zh-CN" altLang="zh-CN" sz="3200" dirty="0"/>
              <a:t>，我们想办法让</a:t>
            </a:r>
            <a:r>
              <a:rPr lang="zh-CN" altLang="zh-CN" sz="3200" dirty="0">
                <a:solidFill>
                  <a:srgbClr val="FF0000"/>
                </a:solidFill>
              </a:rPr>
              <a:t>代码复用</a:t>
            </a:r>
            <a:r>
              <a:rPr lang="zh-CN" altLang="zh-CN" sz="3200" dirty="0"/>
              <a:t>。</a:t>
            </a:r>
            <a:endParaRPr lang="en-US" altLang="zh-CN" sz="3200" dirty="0"/>
          </a:p>
          <a:p>
            <a:r>
              <a:rPr lang="zh-CN" altLang="en-US" sz="3200" dirty="0"/>
              <a:t>对一个接口来说，如何才能复用代码？</a:t>
            </a:r>
            <a:endParaRPr lang="en-US" altLang="zh-CN" sz="3200" dirty="0"/>
          </a:p>
          <a:p>
            <a:r>
              <a:rPr lang="zh-CN" altLang="en-US" sz="3200" dirty="0"/>
              <a:t>换言之，如何让接口能够有实现代码？</a:t>
            </a:r>
            <a:endParaRPr lang="en-US" altLang="zh-CN" sz="3200" dirty="0"/>
          </a:p>
          <a:p>
            <a:r>
              <a:rPr lang="zh-CN" altLang="en-US" sz="3200" dirty="0">
                <a:solidFill>
                  <a:srgbClr val="0000FF"/>
                </a:solidFill>
              </a:rPr>
              <a:t>答案是：让</a:t>
            </a:r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</a:rPr>
              <a:t>Flyable</a:t>
            </a:r>
            <a:r>
              <a:rPr lang="zh-CN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接口</a:t>
            </a:r>
            <a:r>
              <a:rPr lang="zh-CN" altLang="zh-CN" sz="3200" dirty="0">
                <a:solidFill>
                  <a:srgbClr val="0000FF"/>
                </a:solidFill>
              </a:rPr>
              <a:t>和</a:t>
            </a:r>
            <a:r>
              <a:rPr lang="en-US" altLang="zh-CN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Quackable</a:t>
            </a:r>
            <a:r>
              <a:rPr lang="zh-CN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接口</a:t>
            </a:r>
            <a:r>
              <a:rPr lang="zh-CN" altLang="en-US" sz="3200" dirty="0">
                <a:solidFill>
                  <a:srgbClr val="0000FF"/>
                </a:solidFill>
              </a:rPr>
              <a:t>有各自的实现类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305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5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612776"/>
          </a:xfrm>
        </p:spPr>
        <p:txBody>
          <a:bodyPr/>
          <a:lstStyle/>
          <a:p>
            <a:r>
              <a:rPr lang="zh-CN" altLang="zh-CN" sz="3200" dirty="0"/>
              <a:t>建立两组类</a:t>
            </a:r>
            <a:r>
              <a:rPr lang="zh-CN" altLang="en-US" sz="3200" dirty="0"/>
              <a:t>：</a:t>
            </a:r>
            <a:r>
              <a:rPr lang="zh-CN" altLang="zh-CN" sz="3200" dirty="0"/>
              <a:t>一</a:t>
            </a:r>
            <a:r>
              <a:rPr lang="zh-CN" altLang="en-US" sz="3200" dirty="0"/>
              <a:t>组</a:t>
            </a:r>
            <a:r>
              <a:rPr lang="zh-CN" altLang="zh-CN" sz="3200" dirty="0"/>
              <a:t>是“</a:t>
            </a:r>
            <a:r>
              <a:rPr lang="en-US" altLang="zh-CN" sz="3200" dirty="0">
                <a:latin typeface="Consolas" panose="020B0609020204030204" pitchFamily="49" charset="0"/>
              </a:rPr>
              <a:t>fly</a:t>
            </a:r>
            <a:r>
              <a:rPr lang="zh-CN" altLang="zh-CN" sz="3200" dirty="0"/>
              <a:t>”相关的，一</a:t>
            </a:r>
            <a:r>
              <a:rPr lang="zh-CN" altLang="en-US" sz="3200" dirty="0"/>
              <a:t>组</a:t>
            </a:r>
            <a:r>
              <a:rPr lang="zh-CN" altLang="zh-CN" sz="3200" dirty="0"/>
              <a:t>是“</a:t>
            </a:r>
            <a:r>
              <a:rPr lang="en-US" altLang="zh-CN" sz="3200" dirty="0">
                <a:latin typeface="Consolas" panose="020B0609020204030204" pitchFamily="49" charset="0"/>
              </a:rPr>
              <a:t>quack</a:t>
            </a:r>
            <a:r>
              <a:rPr lang="zh-CN" altLang="zh-CN" sz="3200" dirty="0"/>
              <a:t>”相关的，每一组类将实现各自的动作，以分离变化点。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13" y="3212976"/>
            <a:ext cx="3868800" cy="30963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95536" y="3425661"/>
            <a:ext cx="4902696" cy="221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zh-CN" altLang="en-US" sz="2800" dirty="0"/>
              <a:t>对</a:t>
            </a:r>
            <a:r>
              <a:rPr lang="en-US" altLang="zh-CN" sz="2800" dirty="0">
                <a:latin typeface="Consolas" panose="020B0609020204030204" pitchFamily="49" charset="0"/>
              </a:rPr>
              <a:t>fly</a:t>
            </a:r>
            <a:r>
              <a:rPr lang="zh-CN" altLang="en-US" sz="2800" dirty="0"/>
              <a:t>行为，有真正的用翅膀飞</a:t>
            </a:r>
            <a:r>
              <a:rPr lang="en-US" altLang="zh-CN" sz="2800" dirty="0" err="1">
                <a:latin typeface="Consolas" panose="020B0609020204030204" pitchFamily="49" charset="0"/>
              </a:rPr>
              <a:t>FlyWithWing</a:t>
            </a:r>
            <a:r>
              <a:rPr lang="en-US" altLang="zh-CN" sz="2800" dirty="0"/>
              <a:t>;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也有可能不会飞：</a:t>
            </a:r>
            <a:r>
              <a:rPr lang="en-US" altLang="zh-CN" sz="2800" dirty="0" err="1">
                <a:latin typeface="Consolas" panose="020B0609020204030204" pitchFamily="49" charset="0"/>
              </a:rPr>
              <a:t>FlyNoWay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 -----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2236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5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612776"/>
          </a:xfrm>
        </p:spPr>
        <p:txBody>
          <a:bodyPr/>
          <a:lstStyle/>
          <a:p>
            <a:r>
              <a:rPr lang="zh-CN" altLang="zh-CN" sz="3200" dirty="0"/>
              <a:t>建立两组类</a:t>
            </a:r>
            <a:r>
              <a:rPr lang="zh-CN" altLang="en-US" sz="3200" dirty="0"/>
              <a:t>：</a:t>
            </a:r>
            <a:r>
              <a:rPr lang="zh-CN" altLang="zh-CN" sz="3200" dirty="0"/>
              <a:t>一</a:t>
            </a:r>
            <a:r>
              <a:rPr lang="zh-CN" altLang="en-US" sz="3200" dirty="0"/>
              <a:t>组</a:t>
            </a:r>
            <a:r>
              <a:rPr lang="zh-CN" altLang="zh-CN" sz="3200" dirty="0"/>
              <a:t>是</a:t>
            </a:r>
            <a:r>
              <a:rPr lang="zh-CN" altLang="zh-CN" sz="3200" dirty="0">
                <a:latin typeface="Consolas" panose="020B0609020204030204" pitchFamily="49" charset="0"/>
              </a:rPr>
              <a:t>“</a:t>
            </a:r>
            <a:r>
              <a:rPr lang="en-US" altLang="zh-CN" sz="3200" dirty="0">
                <a:latin typeface="Consolas" panose="020B0609020204030204" pitchFamily="49" charset="0"/>
              </a:rPr>
              <a:t>fly</a:t>
            </a:r>
            <a:r>
              <a:rPr lang="zh-CN" altLang="zh-CN" sz="3200" dirty="0">
                <a:latin typeface="Consolas" panose="020B0609020204030204" pitchFamily="49" charset="0"/>
              </a:rPr>
              <a:t>”</a:t>
            </a:r>
            <a:r>
              <a:rPr lang="zh-CN" altLang="zh-CN" sz="3200" dirty="0"/>
              <a:t>相关的，一</a:t>
            </a:r>
            <a:r>
              <a:rPr lang="zh-CN" altLang="en-US" sz="3200" dirty="0"/>
              <a:t>组</a:t>
            </a:r>
            <a:r>
              <a:rPr lang="zh-CN" altLang="zh-CN" sz="3200" dirty="0"/>
              <a:t>是</a:t>
            </a:r>
            <a:r>
              <a:rPr lang="zh-CN" altLang="zh-CN" sz="3200" dirty="0">
                <a:latin typeface="Consolas" panose="020B0609020204030204" pitchFamily="49" charset="0"/>
              </a:rPr>
              <a:t>“</a:t>
            </a:r>
            <a:r>
              <a:rPr lang="en-US" altLang="zh-CN" sz="3200" dirty="0">
                <a:latin typeface="Consolas" panose="020B0609020204030204" pitchFamily="49" charset="0"/>
              </a:rPr>
              <a:t>quack</a:t>
            </a:r>
            <a:r>
              <a:rPr lang="zh-CN" altLang="zh-CN" sz="3200" dirty="0">
                <a:latin typeface="Consolas" panose="020B0609020204030204" pitchFamily="49" charset="0"/>
              </a:rPr>
              <a:t>”</a:t>
            </a:r>
            <a:r>
              <a:rPr lang="zh-CN" altLang="zh-CN" sz="3200" dirty="0"/>
              <a:t>相关的，每一组类将实现各自的动作，以分离变化点。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8464" y="3300953"/>
            <a:ext cx="4320480" cy="289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zh-CN" altLang="en-US" sz="2800" dirty="0"/>
              <a:t>对</a:t>
            </a:r>
            <a:r>
              <a:rPr lang="en-US" altLang="zh-CN" sz="2800" dirty="0">
                <a:latin typeface="Consolas" panose="020B0609020204030204" pitchFamily="49" charset="0"/>
              </a:rPr>
              <a:t>quack</a:t>
            </a:r>
            <a:r>
              <a:rPr lang="zh-CN" altLang="en-US" sz="2800" dirty="0"/>
              <a:t>行为，有真正的呱呱叫</a:t>
            </a:r>
            <a:r>
              <a:rPr lang="en-US" altLang="zh-CN" sz="2800" dirty="0">
                <a:latin typeface="Consolas" panose="020B0609020204030204" pitchFamily="49" charset="0"/>
              </a:rPr>
              <a:t>Quack</a:t>
            </a:r>
            <a:r>
              <a:rPr lang="en-US" altLang="zh-CN" sz="2800" dirty="0"/>
              <a:t>;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也有可能不会叫：</a:t>
            </a:r>
            <a:r>
              <a:rPr lang="en-US" altLang="zh-CN" sz="2800" dirty="0" err="1">
                <a:latin typeface="Consolas" panose="020B0609020204030204" pitchFamily="49" charset="0"/>
              </a:rPr>
              <a:t>MuteQuack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也可能吱吱叫：</a:t>
            </a:r>
            <a:r>
              <a:rPr lang="en-US" altLang="zh-CN" sz="2800" dirty="0">
                <a:latin typeface="Consolas" panose="020B0609020204030204" pitchFamily="49" charset="0"/>
              </a:rPr>
              <a:t>Squeak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 ----</a:t>
            </a:r>
            <a:endParaRPr lang="zh-CN" altLang="en-US" sz="2800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48" y="3293561"/>
            <a:ext cx="4786561" cy="32999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6776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5</a:t>
            </a:r>
            <a:r>
              <a:rPr lang="en-US" altLang="zh-CN" u="none" baseline="30000" dirty="0">
                <a:solidFill>
                  <a:srgbClr val="0000FF"/>
                </a:solidFill>
              </a:rPr>
              <a:t>th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</a:t>
            </a:r>
            <a:r>
              <a:rPr lang="zh-CN" altLang="en-US" u="none" dirty="0">
                <a:solidFill>
                  <a:srgbClr val="0000FF"/>
                </a:solidFill>
              </a:rPr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形成两套</a:t>
            </a:r>
            <a:r>
              <a:rPr lang="zh-CN" altLang="en-US" sz="3200" dirty="0">
                <a:solidFill>
                  <a:srgbClr val="0000FF"/>
                </a:solidFill>
              </a:rPr>
              <a:t>行为类</a:t>
            </a:r>
            <a:r>
              <a:rPr lang="zh-CN" altLang="en-US" sz="3200" dirty="0"/>
              <a:t>系，是容易变化部分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4021200" cy="3348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0887"/>
            <a:ext cx="4248472" cy="334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066265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036712"/>
          </a:xfrm>
        </p:spPr>
        <p:txBody>
          <a:bodyPr/>
          <a:lstStyle/>
          <a:p>
            <a:r>
              <a:rPr lang="zh-CN" altLang="en-US" sz="3200" dirty="0">
                <a:latin typeface="Consolas" panose="020B0609020204030204" pitchFamily="49" charset="0"/>
              </a:rPr>
              <a:t>在</a:t>
            </a:r>
            <a:r>
              <a:rPr lang="en-US" altLang="zh-CN" sz="3200" dirty="0">
                <a:latin typeface="Consolas" panose="020B0609020204030204" pitchFamily="49" charset="0"/>
              </a:rPr>
              <a:t>Duck</a:t>
            </a:r>
            <a:r>
              <a:rPr lang="zh-CN" altLang="zh-CN" sz="3200" dirty="0"/>
              <a:t>类中保留不变部分，让所有子类继承，达到代码复用的目的。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2" y="2636912"/>
            <a:ext cx="7497216" cy="3865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8547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>
                <a:solidFill>
                  <a:srgbClr val="0000FF"/>
                </a:solidFill>
              </a:rPr>
              <a:t>st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3429000"/>
            <a:ext cx="7550224" cy="2819400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zh-CN" altLang="en-US" dirty="0"/>
              <a:t>该</a:t>
            </a:r>
            <a:r>
              <a:rPr lang="zh-CN" altLang="zh-CN" dirty="0"/>
              <a:t>类图中，鸭子游泳、呱呱叫，具有相同的行为</a:t>
            </a:r>
            <a:r>
              <a:rPr lang="zh-CN" altLang="en-US" dirty="0"/>
              <a:t>；同时，这些类都是具体类</a:t>
            </a:r>
            <a:endParaRPr lang="en-US" altLang="zh-CN" dirty="0"/>
          </a:p>
          <a:p>
            <a:r>
              <a:rPr lang="zh-CN" altLang="zh-CN" dirty="0"/>
              <a:t>根据面向对象的基本准则，</a:t>
            </a:r>
            <a:r>
              <a:rPr lang="zh-CN" altLang="zh-CN" dirty="0">
                <a:solidFill>
                  <a:srgbClr val="FF0000"/>
                </a:solidFill>
              </a:rPr>
              <a:t>碰到具体，要进行抽象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DIP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依赖倒转原则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，因此可以抽象出这些鸭子的超类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我们将这个超类定义为</a:t>
            </a:r>
            <a:r>
              <a:rPr lang="en-US" altLang="zh-CN" dirty="0"/>
              <a:t>Duck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200800" cy="2088232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2871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6744"/>
            <a:ext cx="7200800" cy="34945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350" y="4981304"/>
            <a:ext cx="7772400" cy="1667272"/>
          </a:xfrm>
        </p:spPr>
        <p:txBody>
          <a:bodyPr/>
          <a:lstStyle/>
          <a:p>
            <a:r>
              <a:rPr lang="zh-CN" altLang="en-US" dirty="0"/>
              <a:t>此时分离了变化点，并将变化点封装成接口，构建了接口实现类，有了可复用的代码。</a:t>
            </a:r>
            <a:endParaRPr lang="en-US" altLang="zh-CN" dirty="0"/>
          </a:p>
          <a:p>
            <a:r>
              <a:rPr lang="zh-CN" altLang="en-US" dirty="0"/>
              <a:t>核心问题是：如何复用？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726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6744"/>
            <a:ext cx="7200800" cy="34945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350" y="4981304"/>
            <a:ext cx="7772400" cy="1667272"/>
          </a:xfrm>
        </p:spPr>
        <p:txBody>
          <a:bodyPr/>
          <a:lstStyle/>
          <a:p>
            <a:r>
              <a:rPr lang="zh-CN" altLang="en-US" dirty="0"/>
              <a:t>需要</a:t>
            </a:r>
            <a:r>
              <a:rPr lang="en-US" altLang="zh-CN" dirty="0"/>
              <a:t>Duck</a:t>
            </a:r>
            <a:r>
              <a:rPr lang="zh-CN" altLang="en-US" dirty="0"/>
              <a:t>类和行为类形成关系！如何形成？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zh-CN" altLang="en-US" dirty="0">
                <a:solidFill>
                  <a:srgbClr val="0000FF"/>
                </a:solidFill>
              </a:rPr>
              <a:t>里氏代换原则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Liskov</a:t>
            </a:r>
            <a:r>
              <a:rPr lang="en-US" altLang="zh-CN" dirty="0">
                <a:latin typeface="Consolas" panose="020B0609020204030204" pitchFamily="49" charset="0"/>
              </a:rPr>
              <a:t> Substitution Principle LSP</a:t>
            </a:r>
            <a:r>
              <a:rPr lang="zh-CN" altLang="en-US" dirty="0">
                <a:latin typeface="Consolas" panose="020B0609020204030204" pitchFamily="49" charset="0"/>
              </a:rPr>
              <a:t>）应用多态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95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里氏代换原则表述为：所有引用基类的地方必须能透明的使用其子类的对象。</a:t>
            </a:r>
          </a:p>
          <a:p>
            <a:r>
              <a:rPr lang="zh-CN" altLang="en-US" sz="3600" dirty="0"/>
              <a:t>把基类都替换成它的子类，程序将不会产生任何错误和异常；</a:t>
            </a:r>
          </a:p>
          <a:p>
            <a:r>
              <a:rPr lang="zh-CN" altLang="en-US" sz="3600" dirty="0"/>
              <a:t>反过来则不成立，如果一个软件实体使用的是一个子类，那么它不一定能够使用基类。</a:t>
            </a:r>
            <a:endParaRPr lang="en-US" altLang="zh-CN" sz="3600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795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9042" y="1834052"/>
            <a:ext cx="3084886" cy="8617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kern="0" dirty="0">
                <a:solidFill>
                  <a:srgbClr val="000000"/>
                </a:solidFill>
                <a:latin typeface="华文细黑"/>
                <a:ea typeface="华文细黑"/>
              </a:rPr>
              <a:t>喜欢动物</a:t>
            </a:r>
            <a:r>
              <a:rPr lang="zh-CN" altLang="en-US" kern="0" dirty="0">
                <a:solidFill>
                  <a:srgbClr val="000000"/>
                </a:solidFill>
                <a:latin typeface="华文细黑"/>
                <a:ea typeface="华文细黑"/>
                <a:sym typeface="Wingdings" panose="05000000000000000000" pitchFamily="2" charset="2"/>
              </a:rPr>
              <a:t>喜欢猫  </a:t>
            </a:r>
          </a:p>
          <a:p>
            <a: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kern="0" dirty="0">
                <a:solidFill>
                  <a:srgbClr val="000000"/>
                </a:solidFill>
                <a:latin typeface="华文细黑"/>
                <a:ea typeface="华文细黑"/>
                <a:sym typeface="Wingdings" panose="05000000000000000000" pitchFamily="2" charset="2"/>
              </a:rPr>
              <a:t>因为猫是动物  </a:t>
            </a:r>
            <a:r>
              <a:rPr lang="zh-CN" altLang="en-US" b="1" kern="0" dirty="0">
                <a:solidFill>
                  <a:srgbClr val="FF3300"/>
                </a:solidFill>
                <a:latin typeface="华文细黑"/>
                <a:ea typeface="华文细黑"/>
                <a:sym typeface="Wingdings" panose="05000000000000000000" pitchFamily="2" charset="2"/>
              </a:rPr>
              <a:t></a:t>
            </a:r>
            <a:endParaRPr lang="en-US" altLang="zh-CN" b="1" kern="0" dirty="0">
              <a:solidFill>
                <a:srgbClr val="FF3300"/>
              </a:solidFill>
              <a:latin typeface="华文细黑"/>
              <a:ea typeface="华文细黑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8" y="3385567"/>
            <a:ext cx="3044740" cy="24987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1235518" cy="151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5567"/>
            <a:ext cx="2880320" cy="24987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 bwMode="auto">
          <a:xfrm>
            <a:off x="4283968" y="4293096"/>
            <a:ext cx="360040" cy="28803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012428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3400" y="1754865"/>
          <a:ext cx="8071048" cy="2438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07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</a:t>
                      </a:r>
                      <a:r>
                        <a:rPr lang="en-US" altLang="zh-CN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 class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 {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kern="0" baseline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print() {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System.</a:t>
                      </a:r>
                      <a:r>
                        <a:rPr lang="en-US" sz="2000" i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20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.println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("A --&gt; public void print(){}");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public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fun() {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print();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3400" y="4437112"/>
          <a:ext cx="8071048" cy="152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07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</a:t>
                      </a:r>
                      <a:r>
                        <a:rPr lang="en-US" altLang="zh-CN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 class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 </a:t>
                      </a:r>
                      <a:r>
                        <a:rPr lang="en-US" sz="20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 {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kern="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print() {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System.</a:t>
                      </a:r>
                      <a:r>
                        <a:rPr lang="en-US" sz="2000" i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20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.println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("B --&gt; public void print(){}");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334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71608"/>
              </p:ext>
            </p:extLst>
          </p:nvPr>
        </p:nvGraphicFramePr>
        <p:xfrm>
          <a:off x="755576" y="1803040"/>
          <a:ext cx="7772400" cy="2194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PolDemo01 {</a:t>
                      </a:r>
                      <a:endParaRPr lang="zh-CN" alt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0" kern="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sz="24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main(String </a:t>
                      </a:r>
                      <a:r>
                        <a:rPr lang="en-US" altLang="zh-CN" sz="24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[]) {</a:t>
                      </a:r>
                      <a:endParaRPr lang="zh-CN" alt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24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sz="24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4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altLang="zh-CN" sz="24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B(); </a:t>
                      </a:r>
                      <a:r>
                        <a:rPr lang="en-US" altLang="zh-CN" sz="2400" kern="0" dirty="0">
                          <a:solidFill>
                            <a:srgbClr val="008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400" kern="0" dirty="0">
                          <a:solidFill>
                            <a:srgbClr val="008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Consolas" panose="020B0609020204030204" pitchFamily="49" charset="0"/>
                        </a:rPr>
                        <a:t>里氏代换原则，子类替换</a:t>
                      </a:r>
                      <a:endParaRPr lang="zh-CN" altLang="zh-CN" sz="3200" kern="100" dirty="0">
                        <a:solidFill>
                          <a:srgbClr val="008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24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</a:t>
                      </a:r>
                      <a:r>
                        <a:rPr lang="en-US" altLang="zh-CN" sz="24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lang="zh-CN" alt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}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1519" y="4429040"/>
          <a:ext cx="7772400" cy="7920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运行结果：</a:t>
                      </a:r>
                      <a:endParaRPr lang="en-US" altLang="zh-CN" sz="2400" kern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B --&gt; public void print(){}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42449"/>
              </p:ext>
            </p:extLst>
          </p:nvPr>
        </p:nvGraphicFramePr>
        <p:xfrm>
          <a:off x="751519" y="5608712"/>
          <a:ext cx="7772400" cy="7315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kern="0" dirty="0"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第三章讲过：利用超类声明实例变量，用子类去实例化；</a:t>
                      </a:r>
                      <a:endParaRPr lang="en-US" altLang="zh-CN" sz="2400" kern="0" dirty="0"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kern="0" dirty="0"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但是需要注意，此种声明无法使用子类扩展出的方法！</a:t>
                      </a:r>
                      <a:endParaRPr lang="en-US" altLang="zh-CN" sz="2400" kern="0" dirty="0"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631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利用里氏代换原则，</a:t>
            </a:r>
            <a:r>
              <a:rPr lang="zh-CN" altLang="zh-CN" sz="3600" dirty="0"/>
              <a:t>整合</a:t>
            </a:r>
            <a:r>
              <a:rPr lang="en-US" altLang="zh-CN" sz="3600" dirty="0"/>
              <a:t>Duck</a:t>
            </a:r>
            <a:r>
              <a:rPr lang="zh-CN" altLang="zh-CN" sz="3600" dirty="0"/>
              <a:t>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399043"/>
            <a:ext cx="3733800" cy="40779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788024" y="3284984"/>
            <a:ext cx="3373760" cy="72008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452" y="2564904"/>
            <a:ext cx="45365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首先， 在</a:t>
            </a:r>
            <a:r>
              <a:rPr lang="zh-CN" altLang="en-US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超类</a:t>
            </a:r>
            <a:r>
              <a:rPr lang="en-US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duck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中加入实例变量</a:t>
            </a:r>
            <a:r>
              <a:rPr lang="zh-CN" altLang="en-US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32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flyBehavior</a:t>
            </a:r>
            <a:r>
              <a:rPr lang="en-US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32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quackBehavior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，声明为</a:t>
            </a:r>
            <a:r>
              <a:rPr lang="en-US" altLang="zh-CN" sz="32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Flyable</a:t>
            </a:r>
            <a:r>
              <a:rPr lang="zh-CN" altLang="en-US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32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Quackable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接口类型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667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3" y="2127735"/>
            <a:ext cx="2186602" cy="28440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736995"/>
          </a:xfrm>
        </p:spPr>
        <p:txBody>
          <a:bodyPr/>
          <a:lstStyle/>
          <a:p>
            <a:r>
              <a:rPr lang="zh-CN" altLang="en-US" sz="3600" dirty="0"/>
              <a:t>利用里氏代换原则，</a:t>
            </a:r>
            <a:r>
              <a:rPr lang="zh-CN" altLang="zh-CN" sz="3600" dirty="0"/>
              <a:t>整合</a:t>
            </a:r>
            <a:r>
              <a:rPr lang="en-US" altLang="zh-CN" sz="3600" dirty="0"/>
              <a:t>Duck</a:t>
            </a:r>
            <a:r>
              <a:rPr lang="zh-CN" altLang="zh-CN" sz="3600" dirty="0"/>
              <a:t>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643462" y="2708920"/>
            <a:ext cx="2271883" cy="57606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4725144"/>
            <a:ext cx="8530977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Flyable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flyBehavior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 = null</a:t>
            </a:r>
            <a:r>
              <a:rPr lang="zh-CN" alt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；</a:t>
            </a:r>
            <a:endParaRPr lang="en-US" altLang="zh-CN" sz="2800" kern="0" dirty="0">
              <a:solidFill>
                <a:srgbClr val="008000"/>
              </a:solidFill>
              <a:latin typeface="Consolas" panose="020B0609020204030204" pitchFamily="49" charset="0"/>
              <a:ea typeface="华文细黑" pitchFamily="2" charset="-122"/>
            </a:endParaRPr>
          </a:p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Quackable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quackBehavior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 = null;</a:t>
            </a:r>
          </a:p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接口和抽象类不能实例化，但可以利用</a:t>
            </a:r>
            <a:r>
              <a:rPr lang="en-US" altLang="zh-CN" sz="2800" dirty="0">
                <a:latin typeface="Consolas" panose="020B0609020204030204" pitchFamily="49" charset="0"/>
              </a:rPr>
              <a:t>LSP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：用超类</a:t>
            </a:r>
            <a:r>
              <a:rPr lang="en-US" altLang="zh-CN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接口声明实例变量，用其子类实例化</a:t>
            </a:r>
            <a:endParaRPr lang="en-US" altLang="zh-CN" sz="2800" kern="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84" y="2337195"/>
            <a:ext cx="2965888" cy="2358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04580"/>
            <a:ext cx="2869703" cy="229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2865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748680"/>
          </a:xfrm>
        </p:spPr>
        <p:txBody>
          <a:bodyPr/>
          <a:lstStyle/>
          <a:p>
            <a:r>
              <a:rPr lang="zh-CN" altLang="en-US" sz="3600" dirty="0"/>
              <a:t>利用里氏代换原则，</a:t>
            </a:r>
            <a:r>
              <a:rPr lang="zh-CN" altLang="zh-CN" sz="3600" dirty="0"/>
              <a:t>整合</a:t>
            </a:r>
            <a:r>
              <a:rPr lang="en-US" altLang="zh-CN" sz="3600" dirty="0"/>
              <a:t>Duck</a:t>
            </a:r>
            <a:r>
              <a:rPr lang="zh-CN" altLang="zh-CN" sz="3600" dirty="0"/>
              <a:t>类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348880"/>
            <a:ext cx="3179092" cy="32724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364088" y="4221088"/>
            <a:ext cx="2808312" cy="50405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37" y="2631919"/>
            <a:ext cx="50659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其次，在超类</a:t>
            </a:r>
            <a:r>
              <a:rPr lang="en-US" altLang="zh-CN" sz="32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Duck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中增加</a:t>
            </a:r>
            <a:r>
              <a:rPr lang="en-US" altLang="zh-CN" sz="32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performQuack()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3200" kern="0" dirty="0" err="1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performFly</a:t>
            </a:r>
            <a:r>
              <a:rPr lang="en-US" altLang="zh-CN" sz="3200" kern="0" dirty="0">
                <a:solidFill>
                  <a:srgbClr val="000000"/>
                </a:solidFill>
                <a:latin typeface="Consolas" panose="020B0609020204030204" pitchFamily="49" charset="0"/>
                <a:ea typeface="华文细黑" pitchFamily="2" charset="-122"/>
              </a:rPr>
              <a:t>()</a:t>
            </a:r>
            <a:r>
              <a:rPr lang="zh-CN" altLang="zh-CN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  <a:r>
              <a:rPr lang="zh-CN" altLang="en-US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利用这两个方法调用具体行为子类对象的动作。</a:t>
            </a:r>
          </a:p>
        </p:txBody>
      </p:sp>
    </p:spTree>
    <p:extLst>
      <p:ext uri="{BB962C8B-B14F-4D97-AF65-F5344CB8AC3E}">
        <p14:creationId xmlns:p14="http://schemas.microsoft.com/office/powerpoint/2010/main" val="66904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利用里氏代换原则，</a:t>
            </a:r>
            <a:r>
              <a:rPr lang="zh-CN" altLang="zh-CN" sz="3600" dirty="0"/>
              <a:t>整合</a:t>
            </a:r>
            <a:r>
              <a:rPr lang="en-US" altLang="zh-CN" sz="3600" dirty="0"/>
              <a:t>Duck</a:t>
            </a:r>
            <a:r>
              <a:rPr lang="zh-CN" altLang="zh-CN" sz="3600" dirty="0"/>
              <a:t>类</a:t>
            </a:r>
            <a:r>
              <a:rPr lang="zh-CN" altLang="en-US" sz="3600" dirty="0"/>
              <a:t>：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2369200"/>
            <a:ext cx="7406208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zh-CN" altLang="en-US" sz="2400" kern="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超类</a:t>
            </a:r>
            <a:r>
              <a:rPr lang="en-US" altLang="zh-CN" sz="2400" kern="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Duck</a:t>
            </a:r>
            <a:r>
              <a:rPr lang="zh-CN" altLang="en-US" sz="2400" kern="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中：</a:t>
            </a:r>
            <a:endParaRPr lang="en-US" altLang="zh-CN" sz="2400" kern="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Flyable flyBehavior;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public void </a:t>
            </a:r>
            <a:r>
              <a:rPr lang="en-US" altLang="zh-CN" sz="2400" kern="0" dirty="0" err="1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performFly</a:t>
            </a: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chemeClr val="tx2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flyBehavior.fly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r>
              <a:rPr lang="en-US" altLang="zh-CN" sz="2400" kern="0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//</a:t>
            </a:r>
            <a:r>
              <a:rPr lang="zh-CN" altLang="en-US" sz="2400" kern="0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由子类决定用何对象飞。</a:t>
            </a:r>
            <a:endParaRPr lang="zh-CN" altLang="zh-CN" sz="2400" kern="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 }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======================================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zh-CN" altLang="en-US" sz="2400" kern="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子类</a:t>
            </a:r>
            <a:r>
              <a:rPr lang="en-US" altLang="zh-CN" sz="2400" kern="0" dirty="0" err="1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MallardDuck</a:t>
            </a:r>
            <a:r>
              <a:rPr lang="zh-CN" altLang="en-US" sz="2400" kern="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/>
              </a:rPr>
              <a:t>的构造函数：</a:t>
            </a:r>
            <a:endParaRPr lang="en-US" altLang="zh-CN" sz="2400" kern="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public </a:t>
            </a:r>
            <a:r>
              <a:rPr lang="en-US" altLang="zh-CN" sz="2400" kern="0" dirty="0" err="1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chemeClr val="tx2"/>
              </a:solidFill>
              <a:latin typeface="Calibri"/>
              <a:ea typeface="宋体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flyBehavior = </a:t>
            </a:r>
            <a:r>
              <a:rPr lang="en-US" altLang="zh-CN" sz="2400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FlyWithWings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r>
              <a:rPr lang="en-US" altLang="zh-CN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 </a:t>
            </a:r>
            <a:endParaRPr lang="zh-CN" altLang="zh-CN" sz="2400" kern="100" dirty="0">
              <a:solidFill>
                <a:schemeClr val="tx2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400" kern="0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55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>
                <a:solidFill>
                  <a:srgbClr val="0000FF"/>
                </a:solidFill>
              </a:rPr>
              <a:t>st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设计思想：</a:t>
            </a:r>
            <a:endParaRPr lang="en-US" altLang="zh-CN" sz="3600" dirty="0"/>
          </a:p>
          <a:p>
            <a:pPr lvl="1"/>
            <a:r>
              <a:rPr lang="zh-CN" altLang="zh-CN" sz="3200" dirty="0"/>
              <a:t>所有的鸭子都会呱呱叫（</a:t>
            </a:r>
            <a:r>
              <a:rPr lang="en-US" altLang="zh-CN" sz="3200" dirty="0">
                <a:latin typeface="Consolas" panose="020B0609020204030204" pitchFamily="49" charset="0"/>
              </a:rPr>
              <a:t>quack</a:t>
            </a:r>
            <a:r>
              <a:rPr lang="zh-CN" altLang="zh-CN" sz="3200" dirty="0"/>
              <a:t>），也会游泳（</a:t>
            </a:r>
            <a:r>
              <a:rPr lang="en-US" altLang="zh-CN" sz="3200" dirty="0">
                <a:latin typeface="Consolas" panose="020B0609020204030204" pitchFamily="49" charset="0"/>
              </a:rPr>
              <a:t>swim</a:t>
            </a:r>
            <a:r>
              <a:rPr lang="zh-CN" altLang="zh-CN" sz="3200" dirty="0"/>
              <a:t>），由超类负责处理这部分的实现代码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设置一个</a:t>
            </a:r>
            <a:r>
              <a:rPr lang="en-US" altLang="zh-CN" sz="3200" dirty="0">
                <a:latin typeface="Consolas" panose="020B0609020204030204" pitchFamily="49" charset="0"/>
              </a:rPr>
              <a:t>display</a:t>
            </a:r>
            <a:r>
              <a:rPr lang="zh-CN" altLang="en-US" sz="3200" dirty="0"/>
              <a:t>方法，让每种鸭子都能在屏幕上显示。</a:t>
            </a:r>
            <a:endParaRPr lang="en-US" altLang="zh-CN" sz="3200" dirty="0"/>
          </a:p>
          <a:p>
            <a:pPr lvl="1"/>
            <a:r>
              <a:rPr lang="zh-CN" altLang="zh-CN" sz="3200" dirty="0"/>
              <a:t>每种鸭子的外观不同，</a:t>
            </a:r>
            <a:r>
              <a:rPr lang="zh-CN" altLang="en-US" sz="3200" dirty="0"/>
              <a:t>因此，每个子类</a:t>
            </a:r>
            <a:r>
              <a:rPr lang="en-US" altLang="zh-CN" sz="3200" dirty="0">
                <a:latin typeface="Consolas" panose="020B0609020204030204" pitchFamily="49" charset="0"/>
              </a:rPr>
              <a:t>display</a:t>
            </a:r>
            <a:r>
              <a:rPr lang="zh-CN" altLang="zh-CN" sz="3200" dirty="0"/>
              <a:t>实现代码也不同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115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利用里氏代换原则，</a:t>
            </a:r>
            <a:r>
              <a:rPr lang="zh-CN" altLang="zh-CN" sz="3200" dirty="0"/>
              <a:t>整合</a:t>
            </a:r>
            <a:r>
              <a:rPr lang="en-US" altLang="zh-CN" sz="3200" dirty="0"/>
              <a:t>Duck</a:t>
            </a:r>
            <a:r>
              <a:rPr lang="zh-CN" altLang="zh-CN" sz="3200" dirty="0"/>
              <a:t>类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>
              <a:buClr>
                <a:srgbClr val="3333CC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变量</a:t>
            </a:r>
            <a:r>
              <a:rPr lang="en-US" altLang="zh-CN" sz="28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000000"/>
                </a:solidFill>
              </a:rPr>
              <a:t>实例化留给子类的构造方法，由子类决定具体如何动作；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例如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MallardDuck</a:t>
            </a:r>
            <a:r>
              <a:rPr lang="zh-CN" altLang="en-US" sz="2800" dirty="0">
                <a:solidFill>
                  <a:srgbClr val="000000"/>
                </a:solidFill>
              </a:rPr>
              <a:t>构造函数中</a:t>
            </a:r>
            <a:r>
              <a:rPr lang="en-US" altLang="zh-CN" sz="28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 = new </a:t>
            </a:r>
            <a:r>
              <a:rPr lang="en-US" altLang="zh-CN" sz="28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FlyWithWings</a:t>
            </a:r>
            <a:r>
              <a:rPr lang="en-US" altLang="zh-CN" sz="28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r>
              <a:rPr lang="zh-CN" altLang="en-US" sz="2800" dirty="0"/>
              <a:t>表示用翅膀飞</a:t>
            </a:r>
            <a:endParaRPr lang="en-US" altLang="zh-CN" sz="2800" dirty="0"/>
          </a:p>
          <a:p>
            <a:pPr lvl="1">
              <a:buClr>
                <a:srgbClr val="3333CC"/>
              </a:buClr>
            </a:pPr>
            <a:r>
              <a:rPr lang="zh-CN" altLang="en-US" sz="2800" dirty="0"/>
              <a:t>这样</a:t>
            </a:r>
            <a:r>
              <a:rPr lang="zh-CN" altLang="zh-CN" sz="2800" dirty="0"/>
              <a:t>每个</a:t>
            </a:r>
            <a:r>
              <a:rPr lang="zh-CN" altLang="en-US" sz="2800" dirty="0"/>
              <a:t>实例</a:t>
            </a:r>
            <a:r>
              <a:rPr lang="zh-CN" altLang="zh-CN" sz="2800" dirty="0"/>
              <a:t>变量利用</a:t>
            </a:r>
            <a:r>
              <a:rPr lang="zh-CN" altLang="zh-CN" sz="2800" dirty="0">
                <a:solidFill>
                  <a:srgbClr val="0000FF"/>
                </a:solidFill>
              </a:rPr>
              <a:t>多态</a:t>
            </a:r>
            <a:r>
              <a:rPr lang="zh-CN" altLang="zh-CN" sz="2800" dirty="0"/>
              <a:t>的方式在运行时引用正确的行为类</a:t>
            </a:r>
            <a:r>
              <a:rPr lang="zh-CN" altLang="en-US" sz="2800" dirty="0"/>
              <a:t>的对象。</a:t>
            </a:r>
            <a:endParaRPr lang="en-US" altLang="zh-CN" sz="2800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513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13414"/>
            <a:ext cx="7494984" cy="4186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用类图表示：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898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在超类</a:t>
            </a:r>
            <a:r>
              <a:rPr lang="en-US" altLang="zh-CN" dirty="0"/>
              <a:t>Duck</a:t>
            </a:r>
            <a:r>
              <a:rPr lang="zh-CN" altLang="en-US" dirty="0"/>
              <a:t>类中进行变量声明：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Flyable   flyBehavior;</a:t>
            </a:r>
            <a:endParaRPr lang="zh-CN" altLang="zh-C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Quackable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quackBehavior;</a:t>
            </a:r>
          </a:p>
          <a:p>
            <a:r>
              <a:rPr lang="zh-CN" altLang="en-US" dirty="0"/>
              <a:t>在子类中进行实例化：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quackBehavior =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Quack();</a:t>
            </a:r>
            <a:endParaRPr lang="zh-CN" altLang="zh-C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flyBehavior =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FlyWithWings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/>
              <a:t>这是在设计中常见的技巧</a:t>
            </a:r>
            <a:endParaRPr lang="en-US" altLang="zh-CN" dirty="0"/>
          </a:p>
          <a:p>
            <a:pPr lvl="1"/>
            <a:r>
              <a:rPr lang="zh-CN" altLang="en-US" dirty="0"/>
              <a:t>根据里氏代换原则，用超类声明的对象都可用不同的子类实例化，从而表现出不同的属性和行为。</a:t>
            </a:r>
            <a:endParaRPr lang="en-US" altLang="zh-CN" dirty="0"/>
          </a:p>
          <a:p>
            <a:pPr lvl="1"/>
            <a:r>
              <a:rPr lang="zh-CN" altLang="en-US" dirty="0"/>
              <a:t>这就是对象的多态性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195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r>
              <a:rPr lang="en-US" altLang="zh-CN" sz="3200" dirty="0"/>
              <a:t>Duck </a:t>
            </a:r>
            <a:r>
              <a:rPr lang="en-US" altLang="zh-CN" sz="3200" dirty="0" err="1"/>
              <a:t>Simu</a:t>
            </a:r>
            <a:r>
              <a:rPr lang="zh-CN" altLang="en-US" sz="3200" dirty="0"/>
              <a:t>中，利用对象的多态性：</a:t>
            </a:r>
            <a:endParaRPr lang="en-US" altLang="zh-CN" sz="3200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Flyable </a:t>
            </a:r>
            <a:r>
              <a:rPr lang="en-US" altLang="zh-CN" dirty="0"/>
              <a:t>flyBehavior = new </a:t>
            </a:r>
            <a:r>
              <a:rPr lang="en-US" altLang="zh-CN" dirty="0" err="1"/>
              <a:t>FlyWithWings</a:t>
            </a:r>
            <a:r>
              <a:rPr lang="en-US" altLang="zh-CN" dirty="0"/>
              <a:t>();</a:t>
            </a:r>
          </a:p>
          <a:p>
            <a:pPr lvl="1"/>
            <a:r>
              <a:rPr lang="zh-CN" altLang="en-US" sz="2800" dirty="0"/>
              <a:t>可以看成：</a:t>
            </a:r>
            <a:endParaRPr lang="en-US" altLang="zh-CN" sz="2800" dirty="0"/>
          </a:p>
          <a:p>
            <a:pPr lvl="1"/>
            <a:r>
              <a:rPr lang="en-US" altLang="zh-CN" dirty="0" err="1">
                <a:solidFill>
                  <a:srgbClr val="0000FF"/>
                </a:solidFill>
              </a:rPr>
              <a:t>FlyWithWings</a:t>
            </a:r>
            <a:r>
              <a:rPr lang="en-US" altLang="zh-CN" dirty="0"/>
              <a:t>  flyBehavior = new </a:t>
            </a:r>
            <a:r>
              <a:rPr lang="en-US" altLang="zh-CN" dirty="0" err="1"/>
              <a:t>FlyWithWings</a:t>
            </a:r>
            <a:r>
              <a:rPr lang="en-US" altLang="zh-CN" dirty="0"/>
              <a:t>();</a:t>
            </a:r>
          </a:p>
          <a:p>
            <a:r>
              <a:rPr lang="zh-CN" altLang="en-US" sz="3200" dirty="0"/>
              <a:t>在</a:t>
            </a:r>
            <a:r>
              <a:rPr lang="en-US" altLang="zh-CN" sz="3200" dirty="0"/>
              <a:t>Duck</a:t>
            </a:r>
            <a:r>
              <a:rPr lang="zh-CN" altLang="en-US" sz="3200" dirty="0"/>
              <a:t>代码中可以看到，在声明变量的时候达到了通用性的目的</a:t>
            </a:r>
            <a:endParaRPr lang="en-US" altLang="zh-CN" sz="3200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909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Duck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Flyable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;   </a:t>
            </a:r>
            <a:r>
              <a:rPr lang="en-US" altLang="zh-CN" sz="2000" dirty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只声明，并没有实例化</a:t>
            </a:r>
            <a:endParaRPr lang="zh-CN" altLang="zh-CN" sz="2000" kern="100" dirty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;</a:t>
            </a:r>
            <a:r>
              <a:rPr lang="en-US" altLang="zh-CN" sz="2000" b="1" kern="0" dirty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swim() {       </a:t>
            </a:r>
            <a:r>
              <a:rPr lang="en-US" altLang="zh-CN" sz="2000" dirty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不变化的代码</a:t>
            </a:r>
            <a:endParaRPr lang="zh-CN" altLang="zh-CN" sz="2000" dirty="0">
              <a:solidFill>
                <a:srgbClr val="008000"/>
              </a:solidFill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("All Duck float");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en-US" altLang="zh-CN" sz="2000" b="1" dirty="0">
              <a:latin typeface="Consolas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   abstract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display();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不变化的代码</a:t>
            </a:r>
            <a:endParaRPr lang="zh-CN" altLang="zh-CN" sz="2000" kern="100" dirty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latin typeface="Consolas"/>
                <a:ea typeface="宋体"/>
                <a:cs typeface="Times New Roman"/>
              </a:rPr>
              <a:t>performFly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.fly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 </a:t>
            </a:r>
            <a:r>
              <a:rPr lang="en-US" altLang="zh-CN" sz="2000" dirty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由子类决定由那个对象飞</a:t>
            </a:r>
            <a:endParaRPr lang="zh-CN" altLang="zh-CN" sz="2000" dirty="0">
              <a:solidFill>
                <a:srgbClr val="008000"/>
              </a:solidFill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performQuack()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.quack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/>
                <a:ea typeface="宋体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6508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Duck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Flyable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;   </a:t>
            </a:r>
            <a:r>
              <a:rPr lang="en-US" altLang="zh-CN" sz="2000" dirty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只声明，并没有实例化</a:t>
            </a:r>
            <a:endParaRPr lang="zh-CN" altLang="zh-CN" sz="2000" kern="100" dirty="0">
              <a:solidFill>
                <a:srgbClr val="008000"/>
              </a:solidFill>
              <a:effectLst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;</a:t>
            </a:r>
            <a:r>
              <a:rPr lang="en-US" altLang="zh-CN" sz="2000" b="1" kern="0" dirty="0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latin typeface="Consolas"/>
                <a:ea typeface="宋体"/>
                <a:cs typeface="Times New Roman"/>
              </a:rPr>
              <a:t>performFly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()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kern="0" dirty="0" err="1">
                <a:solidFill>
                  <a:srgbClr val="0000FF"/>
                </a:solidFill>
                <a:effectLst/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.fly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 </a:t>
            </a:r>
            <a:r>
              <a:rPr lang="en-US" altLang="zh-CN" sz="2000" dirty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cs typeface="Times New Roman"/>
              </a:rPr>
              <a:t>由子类决定由那个对象飞</a:t>
            </a:r>
            <a:endParaRPr lang="zh-CN" altLang="zh-CN" sz="2000" dirty="0">
              <a:solidFill>
                <a:srgbClr val="008000"/>
              </a:solidFill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/>
                <a:ea typeface="宋体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81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MallardDuck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extends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Duck {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MallardDuck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 {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kern="0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quackBehavior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=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Quack();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/>
              </a:rPr>
              <a:t>子类实例化</a:t>
            </a:r>
            <a:endParaRPr lang="zh-CN" altLang="zh-CN" sz="2400" kern="100" dirty="0">
              <a:solidFill>
                <a:srgbClr val="008000"/>
              </a:solidFill>
              <a:effectLst/>
              <a:latin typeface="Consolas" panose="020B0609020204030204" pitchFamily="49" charset="0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flyBehavior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=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FlyWithWings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sz="2400" kern="100" dirty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}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display() {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out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宋体"/>
                <a:cs typeface="Times New Roman"/>
              </a:rPr>
              <a:t>.println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宋体"/>
                <a:cs typeface="Times New Roman"/>
              </a:rPr>
              <a:t>"real Mallard duck"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}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68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3200" dirty="0"/>
              <a:t>其他代码：</a:t>
            </a:r>
            <a:endParaRPr lang="en-US" altLang="zh-CN" sz="3200" dirty="0"/>
          </a:p>
          <a:p>
            <a:pPr marL="400050" lvl="1" indent="0">
              <a:spcAft>
                <a:spcPts val="0"/>
              </a:spcAft>
              <a:buNone/>
            </a:pPr>
            <a:endParaRPr lang="en-US" altLang="zh-CN" sz="2000" b="1" kern="0" dirty="0">
              <a:solidFill>
                <a:srgbClr val="7F0055"/>
              </a:solidFill>
              <a:effectLst/>
              <a:latin typeface="Consolas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interface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Flyable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00000"/>
              </a:solidFill>
              <a:latin typeface="Consolas"/>
              <a:ea typeface="宋体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FlyWithWings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implements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Flyable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 {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"I'm flying!!"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0044"/>
            <a:ext cx="2987824" cy="23042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873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00200"/>
            <a:ext cx="7920880" cy="499715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3600" dirty="0"/>
              <a:t>其他代码：</a:t>
            </a:r>
            <a:endParaRPr lang="en-US" altLang="zh-CN" sz="3600" dirty="0"/>
          </a:p>
          <a:p>
            <a:pPr marL="0" indent="0">
              <a:spcAft>
                <a:spcPts val="0"/>
              </a:spcAft>
              <a:buNone/>
            </a:pPr>
            <a:endParaRPr lang="en-US" altLang="zh-CN" sz="1800" b="1" kern="0" dirty="0">
              <a:solidFill>
                <a:srgbClr val="7F0055"/>
              </a:solidFill>
              <a:effectLst/>
              <a:latin typeface="Consolas" panose="020B0609020204030204" pitchFamily="49" charset="0"/>
              <a:ea typeface="宋体"/>
              <a:cs typeface="Consola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interface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Quackable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{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quack();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/>
              </a:rPr>
              <a:t>}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Quack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implements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Quackable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{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quack() {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	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out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.println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"Quack"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}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77" y="1772816"/>
            <a:ext cx="2448272" cy="1944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629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2547407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MiniDuckSimulator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{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   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main(String[]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){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Consolas"/>
              </a:rPr>
              <a:t>Duck mallard = </a:t>
            </a:r>
            <a:r>
              <a:rPr lang="en-US" altLang="zh-CN" sz="20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/>
                <a:cs typeface="Consolas"/>
              </a:rPr>
              <a:t>new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Consolas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Consolas"/>
              </a:rPr>
              <a:t>MallardDuck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Consolas"/>
              </a:rPr>
              <a:t>();</a:t>
            </a:r>
            <a:endParaRPr lang="zh-CN" altLang="zh-CN" sz="2400" kern="100" dirty="0">
              <a:solidFill>
                <a:srgbClr val="0000FF"/>
              </a:solidFill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mallard.performQuack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();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mallard.performFly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();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nsolas"/>
              </a:rPr>
              <a:t>    }</a:t>
            </a:r>
            <a:endParaRPr lang="zh-CN" altLang="zh-CN" sz="2400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/>
              </a:rPr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861048"/>
            <a:ext cx="4896544" cy="122336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 bwMode="auto">
          <a:xfrm flipH="1">
            <a:off x="4067944" y="2696828"/>
            <a:ext cx="1656860" cy="1236227"/>
          </a:xfrm>
          <a:prstGeom prst="straightConnector1">
            <a:avLst/>
          </a:prstGeom>
          <a:noFill/>
          <a:ln w="31750" cap="flat" cmpd="sng" algn="ctr">
            <a:solidFill>
              <a:srgbClr val="121DFA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6415844" y="2708920"/>
            <a:ext cx="2394012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zh-CN" altLang="en-US" sz="2400" kern="0" dirty="0">
                <a:solidFill>
                  <a:srgbClr val="000000"/>
                </a:solidFill>
                <a:latin typeface="华文细黑"/>
                <a:ea typeface="华文细黑" pitchFamily="2" charset="-122"/>
                <a:cs typeface="Consolas"/>
              </a:rPr>
              <a:t>运行结果：</a:t>
            </a:r>
            <a:endParaRPr lang="en-US" altLang="zh-CN" sz="2400" kern="0" dirty="0">
              <a:solidFill>
                <a:srgbClr val="000000"/>
              </a:solidFill>
              <a:latin typeface="华文细黑"/>
              <a:ea typeface="华文细黑" pitchFamily="2" charset="-122"/>
              <a:cs typeface="Consolas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Quack</a:t>
            </a: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4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I'm flying!!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315" y="5157192"/>
            <a:ext cx="6264021" cy="1584176"/>
          </a:xfrm>
          <a:prstGeom prst="rect">
            <a:avLst/>
          </a:prstGeom>
        </p:spPr>
      </p:pic>
      <p:sp>
        <p:nvSpPr>
          <p:cNvPr id="13" name="弧形 12"/>
          <p:cNvSpPr/>
          <p:nvPr/>
        </p:nvSpPr>
        <p:spPr bwMode="auto">
          <a:xfrm rot="10302633">
            <a:off x="752115" y="3250776"/>
            <a:ext cx="1371611" cy="3150024"/>
          </a:xfrm>
          <a:prstGeom prst="arc">
            <a:avLst>
              <a:gd name="adj1" fmla="val 16840644"/>
              <a:gd name="adj2" fmla="val 5519154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344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>
                <a:solidFill>
                  <a:srgbClr val="0000FF"/>
                </a:solidFill>
              </a:rPr>
              <a:t>st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7"/>
            <a:ext cx="7406208" cy="316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7"/>
            <a:ext cx="7406208" cy="18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下箭头 6"/>
          <p:cNvSpPr/>
          <p:nvPr/>
        </p:nvSpPr>
        <p:spPr bwMode="auto">
          <a:xfrm>
            <a:off x="3851920" y="3140968"/>
            <a:ext cx="432048" cy="360040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619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实现复用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5th Design</a:t>
            </a:r>
            <a:r>
              <a:rPr lang="zh-CN" altLang="en-US" dirty="0"/>
              <a:t>是否满足开闭原则？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20" y="1950199"/>
            <a:ext cx="6840759" cy="437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83568" y="6192357"/>
            <a:ext cx="6747360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对修改关闭，对扩展开放，因此满足</a:t>
            </a:r>
            <a:r>
              <a:rPr lang="en-US" altLang="zh-CN" sz="28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OCP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95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393113" cy="1036712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en-US" altLang="zh-CN" baseline="30000" dirty="0">
                <a:latin typeface="Consolas" panose="020B0609020204030204" pitchFamily="49" charset="0"/>
              </a:rPr>
              <a:t>th </a:t>
            </a:r>
            <a:r>
              <a:rPr lang="en-US" altLang="zh-CN" dirty="0">
                <a:latin typeface="Consolas" panose="020B0609020204030204" pitchFamily="49" charset="0"/>
              </a:rPr>
              <a:t>Design</a:t>
            </a:r>
            <a:r>
              <a:rPr lang="zh-CN" altLang="zh-CN" dirty="0"/>
              <a:t>设计中，鸭子的各种飞行，呱呱叫行为都是在类的初始化的时候设定的。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3399" y="2636912"/>
            <a:ext cx="807105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MallardDuck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Quack();</a:t>
            </a:r>
            <a:endParaRPr lang="zh-CN" altLang="zh-CN" sz="28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FlyWithWings</a:t>
            </a: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8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"I'm a real duck"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 indent="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65220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除了初始化设定出鸭子动作的初始值之外，还可以在运行时</a:t>
            </a:r>
            <a:r>
              <a:rPr lang="zh-CN" altLang="zh-CN" sz="3600" dirty="0"/>
              <a:t>动态地设定行为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lvl="1"/>
            <a:r>
              <a:rPr lang="zh-CN" altLang="zh-CN" sz="3200" dirty="0"/>
              <a:t>在鸭子子类</a:t>
            </a:r>
            <a:r>
              <a:rPr lang="zh-CN" altLang="en-US" sz="3200" dirty="0"/>
              <a:t>通过</a:t>
            </a:r>
            <a:r>
              <a:rPr lang="zh-CN" altLang="zh-CN" sz="3200" dirty="0"/>
              <a:t>设定方法</a:t>
            </a:r>
            <a:r>
              <a:rPr lang="en-US" altLang="zh-CN" sz="3200" dirty="0"/>
              <a:t>setter</a:t>
            </a:r>
            <a:r>
              <a:rPr lang="zh-CN" altLang="zh-CN" sz="3200" dirty="0"/>
              <a:t>设定鸭子的行为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515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通过增加</a:t>
            </a:r>
            <a:r>
              <a:rPr lang="en-US" altLang="zh-CN" dirty="0"/>
              <a:t>setFlyBehavior</a:t>
            </a:r>
            <a:r>
              <a:rPr lang="zh-CN" altLang="en-US" dirty="0"/>
              <a:t>及</a:t>
            </a:r>
            <a:r>
              <a:rPr lang="en-US" altLang="zh-CN" dirty="0"/>
              <a:t>setQuackBehavior</a:t>
            </a:r>
            <a:r>
              <a:rPr lang="zh-CN" altLang="en-US" dirty="0"/>
              <a:t>的方法设定鸭子的行为。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64904"/>
            <a:ext cx="7999040" cy="3960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 bwMode="auto">
          <a:xfrm>
            <a:off x="2411760" y="4221088"/>
            <a:ext cx="2094384" cy="432048"/>
          </a:xfrm>
          <a:prstGeom prst="rect">
            <a:avLst/>
          </a:prstGeom>
          <a:noFill/>
          <a:ln w="22225" cap="flat" cmpd="sng" algn="ctr">
            <a:solidFill>
              <a:srgbClr val="121D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353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>
                <a:solidFill>
                  <a:srgbClr val="0000FF"/>
                </a:solidFill>
              </a:rPr>
              <a:t>Duck</a:t>
            </a:r>
            <a:r>
              <a:rPr lang="zh-CN" altLang="zh-CN" dirty="0"/>
              <a:t>类中，加入两个新方法：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setFlyBehavior(Flyable fb)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flyBehavior 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= fb;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dirty="0">
              <a:latin typeface="Consolas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setQuackBehavior(</a:t>
            </a:r>
            <a:r>
              <a:rPr lang="en-US" altLang="zh-CN" sz="2400" b="1" dirty="0" err="1">
                <a:solidFill>
                  <a:srgbClr val="000000"/>
                </a:solidFill>
                <a:latin typeface="Consolas"/>
              </a:rPr>
              <a:t>Quackable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nsolas"/>
              </a:rPr>
              <a:t>qb</a:t>
            </a:r>
            <a:r>
              <a:rPr lang="en-US" altLang="zh-CN" sz="2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quackBehavior 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118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748680"/>
          </a:xfrm>
        </p:spPr>
        <p:txBody>
          <a:bodyPr/>
          <a:lstStyle/>
          <a:p>
            <a:r>
              <a:rPr lang="zh-CN" altLang="zh-CN" sz="3200" dirty="0"/>
              <a:t>在</a:t>
            </a:r>
            <a:r>
              <a:rPr lang="en-US" altLang="zh-CN" sz="3200" dirty="0">
                <a:solidFill>
                  <a:srgbClr val="0000FF"/>
                </a:solidFill>
              </a:rPr>
              <a:t>Duck</a:t>
            </a:r>
            <a:r>
              <a:rPr lang="zh-CN" altLang="zh-CN" sz="3200" dirty="0"/>
              <a:t>类中，加入两个新方法：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3568" y="2576736"/>
            <a:ext cx="763334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nsolas"/>
              </a:rPr>
              <a:t>setFlyBehavior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</a:rPr>
              <a:t>(Flyable fb) {</a:t>
            </a:r>
          </a:p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altLang="zh-CN" sz="2400" kern="0" dirty="0" err="1">
                <a:solidFill>
                  <a:srgbClr val="0000FF"/>
                </a:solidFill>
                <a:latin typeface="Consolas"/>
              </a:rPr>
              <a:t>flyBehavior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</a:rPr>
              <a:t>= fb;</a:t>
            </a:r>
          </a:p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kern="0" dirty="0">
              <a:latin typeface="Consolas"/>
            </a:endParaRPr>
          </a:p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nsolas"/>
              </a:rPr>
              <a:t>setQuackBehavior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nsolas"/>
              </a:rPr>
              <a:t>Quackable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nsolas"/>
              </a:rPr>
              <a:t>qb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altLang="zh-CN" sz="2400" kern="0" dirty="0" err="1">
                <a:solidFill>
                  <a:srgbClr val="0000FF"/>
                </a:solidFill>
                <a:latin typeface="Consolas"/>
              </a:rPr>
              <a:t>quackBehavior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</a:rPr>
              <a:t>qb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587500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 Flyable flyBehavior;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quackBehavior;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setFlyBehavior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宋体"/>
                <a:cs typeface="Times New Roman"/>
              </a:rPr>
              <a:t>(Flyable fb) {</a:t>
            </a:r>
            <a:endParaRPr lang="zh-CN" altLang="zh-CN" sz="2000" kern="1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	flyBehavior = fb;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setQuackBehavior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 err="1">
                <a:latin typeface="Consolas"/>
                <a:ea typeface="宋体"/>
                <a:cs typeface="Times New Roman"/>
              </a:rPr>
              <a:t>Quackable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latin typeface="Consolas"/>
                <a:ea typeface="宋体"/>
                <a:cs typeface="Times New Roman"/>
              </a:rPr>
              <a:t>qb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quackBehavior = 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qb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    //</a:t>
            </a:r>
            <a:r>
              <a:rPr lang="en-US" altLang="zh-CN" sz="2000" dirty="0" err="1">
                <a:latin typeface="Consolas"/>
                <a:ea typeface="宋体"/>
                <a:cs typeface="Times New Roman"/>
              </a:rPr>
              <a:t>performFly</a:t>
            </a:r>
            <a:r>
              <a:rPr lang="en-US" altLang="zh-CN" sz="2000" dirty="0">
                <a:latin typeface="Consolas"/>
                <a:ea typeface="宋体"/>
                <a:cs typeface="Times New Roman"/>
              </a:rPr>
              <a:t>() performQuack </a:t>
            </a:r>
            <a:r>
              <a:rPr lang="zh-CN" altLang="en-US" sz="2000" dirty="0">
                <a:latin typeface="Consolas"/>
                <a:ea typeface="宋体"/>
                <a:cs typeface="Times New Roman"/>
              </a:rPr>
              <a:t>等方法略</a:t>
            </a:r>
            <a:endParaRPr lang="en-US" altLang="zh-CN" sz="2000" dirty="0"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669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>
                <a:ea typeface="华文细黑"/>
                <a:cs typeface="Times New Roman"/>
              </a:rPr>
              <a:t>假设出现模型鸭</a:t>
            </a:r>
            <a:r>
              <a:rPr lang="en-US" altLang="zh-CN" sz="3200" dirty="0" err="1">
                <a:ea typeface="华文细黑"/>
                <a:cs typeface="Times New Roman"/>
              </a:rPr>
              <a:t>ModelDuck</a:t>
            </a:r>
            <a:endParaRPr lang="en-US" altLang="zh-CN" sz="3200" dirty="0">
              <a:ea typeface="华文细黑"/>
              <a:cs typeface="Times New Roman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3568" y="2209800"/>
            <a:ext cx="7622232" cy="40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ModelDuck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ModelDuck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flyBehavior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FlyNoWay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</a:t>
            </a:r>
            <a:r>
              <a:rPr lang="en-US" altLang="zh-CN" sz="2400" kern="0" dirty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400" kern="0" dirty="0">
                <a:solidFill>
                  <a:srgbClr val="008000"/>
                </a:solidFill>
                <a:cs typeface="Times New Roman"/>
              </a:rPr>
              <a:t>初始化</a:t>
            </a:r>
            <a:endParaRPr lang="zh-CN" altLang="zh-CN" sz="2400" kern="100" dirty="0">
              <a:solidFill>
                <a:srgbClr val="008000"/>
              </a:solidFill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quackBehavior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Quack();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400" kern="0" dirty="0">
                <a:solidFill>
                  <a:srgbClr val="008000"/>
                </a:solidFill>
                <a:cs typeface="Times New Roman"/>
              </a:rPr>
              <a:t>//</a:t>
            </a:r>
            <a:r>
              <a:rPr lang="zh-CN" altLang="en-US" sz="2400" kern="0" dirty="0">
                <a:solidFill>
                  <a:srgbClr val="008000"/>
                </a:solidFill>
                <a:cs typeface="Times New Roman"/>
              </a:rPr>
              <a:t>初始化</a:t>
            </a:r>
            <a:endParaRPr lang="zh-CN" altLang="zh-CN" sz="2400" kern="100" dirty="0">
              <a:solidFill>
                <a:srgbClr val="008000"/>
              </a:solidFill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r>
              <a:rPr lang="en-US" altLang="zh-CN" sz="2400" kern="0" dirty="0">
                <a:latin typeface="Consolas"/>
                <a:ea typeface="宋体"/>
                <a:cs typeface="Times New Roman"/>
              </a:rPr>
              <a:t> 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"I'm a model duck"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732577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r>
              <a:rPr lang="zh-CN" altLang="zh-CN" sz="3200" dirty="0"/>
              <a:t>建立一个新的</a:t>
            </a:r>
            <a:r>
              <a:rPr lang="en-US" altLang="zh-CN" sz="3200" dirty="0" err="1"/>
              <a:t>FlyBehavior</a:t>
            </a:r>
            <a:r>
              <a:rPr lang="en-US" altLang="zh-CN" sz="3200" dirty="0"/>
              <a:t> </a:t>
            </a:r>
            <a:r>
              <a:rPr lang="zh-CN" altLang="zh-CN" sz="3200" dirty="0"/>
              <a:t>类型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3400" y="2505472"/>
            <a:ext cx="7772400" cy="374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RocketPower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implements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Flyable {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fly() {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4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"fly with rocket"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>
              <a:lnSpc>
                <a:spcPct val="100000"/>
              </a:lnSpc>
            </a:pP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4187101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108720"/>
          </a:xfrm>
        </p:spPr>
        <p:txBody>
          <a:bodyPr/>
          <a:lstStyle/>
          <a:p>
            <a:r>
              <a:rPr lang="zh-CN" altLang="en-US" sz="3200" dirty="0"/>
              <a:t>编写测试程序，让模型鸭子从初始化的不会飞</a:t>
            </a:r>
            <a:r>
              <a:rPr lang="en-US" altLang="zh-CN" sz="3200" dirty="0" err="1"/>
              <a:t>FlyNoWay</a:t>
            </a:r>
            <a:r>
              <a:rPr lang="zh-CN" altLang="en-US" sz="3200" dirty="0"/>
              <a:t>变成用火箭飞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71599" y="2780928"/>
            <a:ext cx="736195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MiniDuckSimulator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	    </a:t>
            </a: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ModelDuck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model = </a:t>
            </a:r>
            <a:r>
              <a:rPr lang="en-US" altLang="zh-CN" sz="20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ModelDuck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	    </a:t>
            </a: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model.performFly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    </a:t>
            </a:r>
            <a:r>
              <a:rPr lang="en-US" altLang="zh-CN" sz="2000" kern="0" dirty="0" err="1">
                <a:solidFill>
                  <a:srgbClr val="0000FF"/>
                </a:solidFill>
                <a:highlight>
                  <a:srgbClr val="E8F2FE"/>
                </a:highlight>
                <a:latin typeface="Consolas"/>
              </a:rPr>
              <a:t>System.</a:t>
            </a:r>
            <a:r>
              <a:rPr lang="en-US" altLang="zh-CN" sz="2000" i="1" kern="0" dirty="0" err="1">
                <a:solidFill>
                  <a:srgbClr val="0000FF"/>
                </a:solidFill>
                <a:highlight>
                  <a:srgbClr val="E8F2FE"/>
                </a:highlight>
                <a:latin typeface="Consolas"/>
              </a:rPr>
              <a:t>out.println</a:t>
            </a:r>
            <a:r>
              <a:rPr lang="en-US" altLang="zh-CN" sz="2000" i="1" kern="0" dirty="0">
                <a:solidFill>
                  <a:srgbClr val="0000FF"/>
                </a:solidFill>
                <a:highlight>
                  <a:srgbClr val="E8F2FE"/>
                </a:highlight>
                <a:latin typeface="Consolas"/>
              </a:rPr>
              <a:t>("Change fly behavior:");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kern="0" dirty="0" err="1">
                <a:latin typeface="Consolas"/>
                <a:ea typeface="宋体"/>
                <a:cs typeface="Times New Roman"/>
              </a:rPr>
              <a:t>model.setFlyBehavior</a:t>
            </a:r>
            <a:r>
              <a:rPr lang="en-US" altLang="zh-CN" sz="2000" kern="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b="1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RocketPower</a:t>
            </a:r>
            <a:r>
              <a:rPr lang="en-US" altLang="zh-CN" sz="20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());</a:t>
            </a:r>
            <a:endParaRPr lang="zh-CN" altLang="zh-CN" sz="2000" kern="100" dirty="0">
              <a:solidFill>
                <a:srgbClr val="0000FF"/>
              </a:solidFill>
              <a:latin typeface="Calibri"/>
              <a:ea typeface="宋体"/>
              <a:cs typeface="Times New Roman"/>
            </a:endParaRP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model.performFly</a:t>
            </a: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lnSpc>
                <a:spcPct val="100000"/>
              </a:lnSpc>
              <a:spcAft>
                <a:spcPts val="0"/>
              </a:spcAft>
              <a:buFont typeface="ZapfDingbats" pitchFamily="8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lnSpc>
                <a:spcPct val="100000"/>
              </a:lnSpc>
              <a:buFont typeface="ZapfDingbats" pitchFamily="8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5292080" y="508518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匿名对象</a:t>
            </a:r>
          </a:p>
        </p:txBody>
      </p:sp>
    </p:spTree>
    <p:extLst>
      <p:ext uri="{BB962C8B-B14F-4D97-AF65-F5344CB8AC3E}">
        <p14:creationId xmlns:p14="http://schemas.microsoft.com/office/powerpoint/2010/main" val="1376073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none" dirty="0">
                <a:solidFill>
                  <a:srgbClr val="0000FF"/>
                </a:solidFill>
              </a:rPr>
              <a:t>1</a:t>
            </a:r>
            <a:r>
              <a:rPr lang="en-US" altLang="zh-CN" u="none" baseline="30000" dirty="0">
                <a:solidFill>
                  <a:srgbClr val="0000FF"/>
                </a:solidFill>
              </a:rPr>
              <a:t>st </a:t>
            </a:r>
            <a:r>
              <a:rPr lang="en-US" altLang="zh-CN" u="none" dirty="0">
                <a:solidFill>
                  <a:srgbClr val="0000FF"/>
                </a:solidFill>
              </a:rPr>
              <a:t>Design</a:t>
            </a:r>
            <a:r>
              <a:rPr lang="zh-CN" altLang="zh-CN" u="none" dirty="0">
                <a:solidFill>
                  <a:srgbClr val="0000FF"/>
                </a:solidFill>
              </a:rPr>
              <a:t>：对具体类进行抽象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748680"/>
          </a:xfrm>
        </p:spPr>
        <p:txBody>
          <a:bodyPr/>
          <a:lstStyle/>
          <a:p>
            <a:r>
              <a:rPr lang="zh-CN" altLang="en-US" sz="3600" dirty="0"/>
              <a:t>实现代码</a:t>
            </a:r>
            <a:r>
              <a:rPr lang="en-US" altLang="zh-CN" sz="3600" dirty="0"/>
              <a:t>-</a:t>
            </a:r>
            <a:r>
              <a:rPr lang="zh-CN" altLang="en-US" sz="3600" dirty="0"/>
              <a:t>超类</a:t>
            </a:r>
            <a:r>
              <a:rPr lang="en-US" altLang="zh-CN" sz="3600" dirty="0">
                <a:latin typeface="Consolas" panose="020B0609020204030204" pitchFamily="49" charset="0"/>
              </a:rPr>
              <a:t>Duck.java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2348880"/>
            <a:ext cx="7848872" cy="414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Duck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swim()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8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"Duck swim"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quack()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8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"Duck </a:t>
            </a:r>
            <a:r>
              <a:rPr lang="en-US" altLang="zh-CN" sz="2800" kern="0" dirty="0" err="1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qucak</a:t>
            </a:r>
            <a:r>
              <a:rPr lang="en-US" altLang="zh-CN" sz="2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en-US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28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305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测试结果：</a:t>
            </a:r>
            <a:endParaRPr lang="en-US" altLang="zh-CN" sz="3200" dirty="0"/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I can't fly</a:t>
            </a:r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/>
              </a:rPr>
              <a:t>Change fly behavior:</a:t>
            </a:r>
          </a:p>
          <a:p>
            <a:pPr marL="400050" lvl="1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fly with rocket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10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在本案例中</a:t>
            </a:r>
            <a:r>
              <a:rPr lang="en-US" altLang="zh-CN" sz="3200" dirty="0"/>
              <a:t>Duck</a:t>
            </a:r>
            <a:r>
              <a:rPr lang="zh-CN" altLang="zh-CN" sz="3200" dirty="0"/>
              <a:t>类中拥有</a:t>
            </a:r>
            <a:r>
              <a:rPr lang="en-US" altLang="zh-CN" sz="3200" dirty="0"/>
              <a:t>Flyable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Quackable</a:t>
            </a:r>
            <a:r>
              <a:rPr lang="zh-CN" altLang="zh-CN" sz="3200" dirty="0"/>
              <a:t>对象，这就是</a:t>
            </a:r>
            <a:r>
              <a:rPr lang="zh-CN" altLang="en-US" sz="3200" dirty="0">
                <a:solidFill>
                  <a:srgbClr val="0000FF"/>
                </a:solidFill>
              </a:rPr>
              <a:t>组合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zh-CN" altLang="zh-CN" sz="3200" dirty="0"/>
              <a:t>每一鸭子都有</a:t>
            </a:r>
            <a:r>
              <a:rPr lang="en-US" altLang="zh-CN" sz="3200" dirty="0"/>
              <a:t>flyBehavior </a:t>
            </a:r>
            <a:r>
              <a:rPr lang="zh-CN" altLang="en-US" sz="3200" dirty="0"/>
              <a:t>和</a:t>
            </a:r>
            <a:r>
              <a:rPr lang="en-US" altLang="zh-CN" sz="3200" dirty="0"/>
              <a:t>quackBehavior</a:t>
            </a:r>
            <a:r>
              <a:rPr lang="zh-CN" altLang="en-US" sz="3200" dirty="0"/>
              <a:t>对象，并</a:t>
            </a:r>
            <a:r>
              <a:rPr lang="zh-CN" altLang="zh-CN" sz="3200" dirty="0"/>
              <a:t>将飞行和呱呱叫委托它们代为处理。</a:t>
            </a:r>
            <a:endParaRPr lang="en-US" altLang="zh-CN" sz="3200" dirty="0"/>
          </a:p>
          <a:p>
            <a:r>
              <a:rPr lang="zh-CN" altLang="en-US" sz="3200" dirty="0"/>
              <a:t>合成复用原则 </a:t>
            </a:r>
            <a:r>
              <a:rPr lang="zh-CN" altLang="zh-CN" sz="3200" dirty="0"/>
              <a:t>：多用组合，少用继承。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dirty="0"/>
          </a:p>
          <a:p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231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 </a:t>
            </a:r>
            <a:r>
              <a:rPr lang="en-US" altLang="zh-CN" dirty="0"/>
              <a:t>Design</a:t>
            </a:r>
            <a:r>
              <a:rPr lang="zh-CN" altLang="zh-CN" dirty="0"/>
              <a:t>：</a:t>
            </a:r>
            <a:r>
              <a:rPr lang="zh-CN" altLang="en-US" dirty="0"/>
              <a:t>动态设定对象的行为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8800"/>
            <a:ext cx="7783513" cy="3960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44513" y="5562972"/>
            <a:ext cx="7772400" cy="864096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满足</a:t>
            </a:r>
            <a:r>
              <a:rPr lang="en-US" altLang="zh-CN" dirty="0">
                <a:solidFill>
                  <a:srgbClr val="000000"/>
                </a:solidFill>
              </a:rPr>
              <a:t>OCP</a:t>
            </a:r>
            <a:r>
              <a:rPr lang="zh-CN" altLang="en-US" dirty="0">
                <a:solidFill>
                  <a:srgbClr val="000000"/>
                </a:solidFill>
              </a:rPr>
              <a:t>，并可以动态设定对象行为，但</a:t>
            </a:r>
            <a:r>
              <a:rPr lang="en-US" altLang="zh-CN" dirty="0">
                <a:solidFill>
                  <a:srgbClr val="000000"/>
                </a:solidFill>
              </a:rPr>
              <a:t>Duck</a:t>
            </a:r>
            <a:r>
              <a:rPr lang="zh-CN" altLang="en-US" dirty="0">
                <a:solidFill>
                  <a:srgbClr val="000000"/>
                </a:solidFill>
              </a:rPr>
              <a:t>类的属性是</a:t>
            </a:r>
            <a:r>
              <a:rPr lang="en-US" altLang="zh-CN" dirty="0">
                <a:solidFill>
                  <a:srgbClr val="000000"/>
                </a:solidFill>
              </a:rPr>
              <a:t>public</a:t>
            </a:r>
            <a:r>
              <a:rPr lang="zh-CN" altLang="en-US" dirty="0">
                <a:solidFill>
                  <a:srgbClr val="000000"/>
                </a:solidFill>
              </a:rPr>
              <a:t>型的，没有封装！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378958" y="2204864"/>
            <a:ext cx="2304256" cy="432048"/>
          </a:xfrm>
          <a:prstGeom prst="rect">
            <a:avLst/>
          </a:prstGeom>
          <a:noFill/>
          <a:ln w="22225" cap="flat" cmpd="sng" algn="ctr">
            <a:solidFill>
              <a:srgbClr val="121D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749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4" y="1700808"/>
            <a:ext cx="7956376" cy="40114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en-US" dirty="0"/>
              <a:t>：属性封装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907704" y="2545432"/>
            <a:ext cx="2304256" cy="432048"/>
          </a:xfrm>
          <a:prstGeom prst="rect">
            <a:avLst/>
          </a:prstGeom>
          <a:noFill/>
          <a:ln w="22225" cap="flat" cmpd="sng" algn="ctr">
            <a:solidFill>
              <a:srgbClr val="121D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07704" y="3789040"/>
            <a:ext cx="2304256" cy="432048"/>
          </a:xfrm>
          <a:prstGeom prst="rect">
            <a:avLst/>
          </a:prstGeom>
          <a:noFill/>
          <a:ln w="22225" cap="flat" cmpd="sng" algn="ctr">
            <a:solidFill>
              <a:srgbClr val="121D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内容占位符 7"/>
          <p:cNvSpPr>
            <a:spLocks noGrp="1"/>
          </p:cNvSpPr>
          <p:nvPr>
            <p:ph idx="1"/>
          </p:nvPr>
        </p:nvSpPr>
        <p:spPr>
          <a:xfrm>
            <a:off x="533400" y="5680720"/>
            <a:ext cx="7772400" cy="720080"/>
          </a:xfrm>
        </p:spPr>
        <p:txBody>
          <a:bodyPr/>
          <a:lstStyle/>
          <a:p>
            <a:r>
              <a:rPr lang="zh-CN" altLang="en-US" sz="2400" dirty="0"/>
              <a:t>两个属性的初始化在构造函数中执行；只需要</a:t>
            </a:r>
            <a:r>
              <a:rPr lang="en-US" altLang="zh-CN" sz="2400" dirty="0"/>
              <a:t>Setter</a:t>
            </a:r>
            <a:r>
              <a:rPr lang="zh-CN" altLang="en-US" sz="2400" dirty="0"/>
              <a:t>即可，因此不必设计</a:t>
            </a:r>
            <a:r>
              <a:rPr lang="en-US" altLang="zh-CN" sz="2400" dirty="0"/>
              <a:t>getter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6354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0" y="2407915"/>
            <a:ext cx="7975044" cy="3668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en-US" dirty="0"/>
              <a:t>：属性封装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907704" y="3140968"/>
            <a:ext cx="2304256" cy="504056"/>
          </a:xfrm>
          <a:prstGeom prst="rect">
            <a:avLst/>
          </a:prstGeom>
          <a:noFill/>
          <a:ln w="22225" cap="flat" cmpd="sng" algn="ctr">
            <a:solidFill>
              <a:srgbClr val="121D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576" y="1672605"/>
            <a:ext cx="60486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-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400" dirty="0" err="1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flybehavior</a:t>
            </a:r>
            <a:r>
              <a:rPr lang="zh-CN" altLang="en-US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Flyable</a:t>
            </a:r>
          </a:p>
          <a:p>
            <a:r>
              <a:rPr lang="en-US" altLang="zh-CN" sz="24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-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400" dirty="0" err="1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quackbehavior:Quackable</a:t>
            </a:r>
            <a:endParaRPr lang="zh-CN" altLang="en-US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874344" y="4293096"/>
            <a:ext cx="2304256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905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en-US" dirty="0"/>
              <a:t>：属性封装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abstract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Duck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private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setFlyBehavior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flyBehavior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setQuackBehavior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quackBehavior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qb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kern="1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8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kern="100" dirty="0">
                <a:solidFill>
                  <a:srgbClr val="008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其他代码省略</a:t>
            </a:r>
            <a:endParaRPr lang="zh-CN" altLang="zh-CN" sz="2000" kern="100" dirty="0">
              <a:solidFill>
                <a:srgbClr val="008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9672086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en-US" dirty="0"/>
              <a:t>：属性封装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99592" y="2492896"/>
            <a:ext cx="7406208" cy="3589476"/>
          </a:xfrm>
        </p:spPr>
        <p:txBody>
          <a:bodyPr/>
          <a:lstStyle/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Duck {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setFlyBehavior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FlyWithWings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setQuackBehavior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Quack());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其他代码省略</a:t>
            </a:r>
            <a:endParaRPr lang="zh-CN" altLang="en-US" sz="2400" kern="100" dirty="0">
              <a:solidFill>
                <a:srgbClr val="008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33400" y="1753652"/>
            <a:ext cx="8071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32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封装属性后，子类代码修改</a:t>
            </a:r>
            <a:endParaRPr lang="en-US" altLang="zh-CN" sz="32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770312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 Design</a:t>
            </a:r>
            <a:r>
              <a:rPr lang="zh-CN" altLang="en-US" dirty="0"/>
              <a:t>：属性封装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2764904"/>
          </a:xfrm>
        </p:spPr>
        <p:txBody>
          <a:bodyPr/>
          <a:lstStyle/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DuckSimulator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main(String[]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 Duck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MallardDuck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.performQuack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mallard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.performFly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kern="1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1788" y="4357092"/>
            <a:ext cx="4572000" cy="1205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运行结果：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>
              <a:buClr>
                <a:srgbClr val="3333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Quack</a:t>
            </a:r>
          </a:p>
          <a:p>
            <a:pPr lvl="1">
              <a:buClr>
                <a:srgbClr val="3333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I'm flying!!</a:t>
            </a:r>
          </a:p>
        </p:txBody>
      </p:sp>
      <p:sp>
        <p:nvSpPr>
          <p:cNvPr id="6" name="矩形 5"/>
          <p:cNvSpPr/>
          <p:nvPr/>
        </p:nvSpPr>
        <p:spPr>
          <a:xfrm>
            <a:off x="531788" y="5733256"/>
            <a:ext cx="8072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运行结果表明，对属性进行封装后，不影响动态改变对象动作，但防止了属性被直接操作。</a:t>
            </a:r>
            <a:endParaRPr lang="en-US" altLang="zh-CN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601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本案例总结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3503"/>
            <a:ext cx="3801110" cy="2321560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683504"/>
            <a:ext cx="3528392" cy="2321560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sp>
        <p:nvSpPr>
          <p:cNvPr id="11" name="右箭头 10"/>
          <p:cNvSpPr/>
          <p:nvPr/>
        </p:nvSpPr>
        <p:spPr bwMode="auto">
          <a:xfrm>
            <a:off x="4484678" y="2475591"/>
            <a:ext cx="303347" cy="36869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300192" y="3950359"/>
            <a:ext cx="252029" cy="270729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4293097"/>
            <a:ext cx="3528392" cy="2160239"/>
          </a:xfrm>
          <a:prstGeom prst="rect">
            <a:avLst/>
          </a:prstGeom>
          <a:noFill/>
          <a:ln w="9525">
            <a:solidFill>
              <a:srgbClr val="121DFA"/>
            </a:solidFill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755575" y="4107480"/>
            <a:ext cx="4032449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前三次设计：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通过具体类抽象出超类，设定抽象方法、覆盖的方式逐步进行优化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  <a:p>
            <a:pPr marL="342900" lvl="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不满足开闭原则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OCP</a:t>
            </a:r>
          </a:p>
        </p:txBody>
      </p:sp>
    </p:spTree>
    <p:extLst>
      <p:ext uri="{BB962C8B-B14F-4D97-AF65-F5344CB8AC3E}">
        <p14:creationId xmlns:p14="http://schemas.microsoft.com/office/powerpoint/2010/main" val="33496453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本案例总结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5420"/>
            <a:ext cx="7416824" cy="397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30992" y="5517232"/>
            <a:ext cx="7685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第四次设计，分离了变化点，满足了</a:t>
            </a:r>
            <a:r>
              <a:rPr lang="en-US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OCP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，但没有代码复用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482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讲课比赛</Template>
  <TotalTime>5735</TotalTime>
  <Words>4511</Words>
  <Application>Microsoft Office PowerPoint</Application>
  <PresentationFormat>全屏显示(4:3)</PresentationFormat>
  <Paragraphs>783</Paragraphs>
  <Slides>104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104</vt:i4>
      </vt:variant>
    </vt:vector>
  </HeadingPairs>
  <TitlesOfParts>
    <vt:vector size="115" baseType="lpstr">
      <vt:lpstr>Meiryo</vt:lpstr>
      <vt:lpstr>ZapfDingbats</vt:lpstr>
      <vt:lpstr>等线</vt:lpstr>
      <vt:lpstr>华文细黑</vt:lpstr>
      <vt:lpstr>Arial</vt:lpstr>
      <vt:lpstr>Calibri</vt:lpstr>
      <vt:lpstr>Comic Sans MS</vt:lpstr>
      <vt:lpstr>Consolas</vt:lpstr>
      <vt:lpstr>Times New Roman</vt:lpstr>
      <vt:lpstr>chapter2</vt:lpstr>
      <vt:lpstr>1_chapter2</vt:lpstr>
      <vt:lpstr>鸭子模拟游戏案例 Duck Simulator Game Design Case</vt:lpstr>
      <vt:lpstr>本案例目的</vt:lpstr>
      <vt:lpstr>案例的需求描述</vt:lpstr>
      <vt:lpstr>基本设计思路</vt:lpstr>
      <vt:lpstr>基本设计思路</vt:lpstr>
      <vt:lpstr>1st Design：对具体类进行抽象</vt:lpstr>
      <vt:lpstr>1st Design：对具体类进行抽象</vt:lpstr>
      <vt:lpstr>1st Design：对具体类进行抽象</vt:lpstr>
      <vt:lpstr>1st Design：对具体类进行抽象</vt:lpstr>
      <vt:lpstr>1st Design：对具体类进行抽象</vt:lpstr>
      <vt:lpstr>1st Design：对具体类进行抽象</vt:lpstr>
      <vt:lpstr>1st Design：对具体类进行抽象</vt:lpstr>
      <vt:lpstr>1st Design：对具体类进行抽象</vt:lpstr>
      <vt:lpstr>2nd Design：利用抽象方法改进</vt:lpstr>
      <vt:lpstr>2nd Design：利用抽象方法改进</vt:lpstr>
      <vt:lpstr>2nd Design：利用抽象方法改进</vt:lpstr>
      <vt:lpstr>2nd Design：利用抽象方法改进</vt:lpstr>
      <vt:lpstr>2nd Design：利用抽象方法改进</vt:lpstr>
      <vt:lpstr>2nd Design：利用抽象方法改进</vt:lpstr>
      <vt:lpstr>2nd Design：利用抽象方法改进</vt:lpstr>
      <vt:lpstr>2nd Design：利用抽象方法改进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3rd Design：覆盖超类中的行为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4th Design：采用接口分离变化点</vt:lpstr>
      <vt:lpstr>前情回顾</vt:lpstr>
      <vt:lpstr>前情回顾</vt:lpstr>
      <vt:lpstr>前情回顾</vt:lpstr>
      <vt:lpstr>4th Design：存在问题</vt:lpstr>
      <vt:lpstr>4th Design：存在问题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5th Design：实现复用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6th Design：动态设定对象的行为</vt:lpstr>
      <vt:lpstr>7th Design：属性封装</vt:lpstr>
      <vt:lpstr>7th Design：属性封装</vt:lpstr>
      <vt:lpstr>7th Design：属性封装</vt:lpstr>
      <vt:lpstr>7th Design：属性封装</vt:lpstr>
      <vt:lpstr>7th Design：属性封装</vt:lpstr>
      <vt:lpstr>本案例总结</vt:lpstr>
      <vt:lpstr>本案例总结</vt:lpstr>
      <vt:lpstr>本案例总结</vt:lpstr>
      <vt:lpstr>本案例总结</vt:lpstr>
      <vt:lpstr>本案例总结</vt:lpstr>
      <vt:lpstr>持续改进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少博 王</cp:lastModifiedBy>
  <cp:revision>1242</cp:revision>
  <dcterms:created xsi:type="dcterms:W3CDTF">2006-09-12T13:32:02Z</dcterms:created>
  <dcterms:modified xsi:type="dcterms:W3CDTF">2019-11-03T13:54:39Z</dcterms:modified>
</cp:coreProperties>
</file>