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4126" r:id="rId2"/>
  </p:sldMasterIdLst>
  <p:notesMasterIdLst>
    <p:notesMasterId r:id="rId65"/>
  </p:notesMasterIdLst>
  <p:handoutMasterIdLst>
    <p:handoutMasterId r:id="rId66"/>
  </p:handoutMasterIdLst>
  <p:sldIdLst>
    <p:sldId id="512" r:id="rId3"/>
    <p:sldId id="513" r:id="rId4"/>
    <p:sldId id="514" r:id="rId5"/>
    <p:sldId id="515" r:id="rId6"/>
    <p:sldId id="516" r:id="rId7"/>
    <p:sldId id="518" r:id="rId8"/>
    <p:sldId id="519" r:id="rId9"/>
    <p:sldId id="520" r:id="rId10"/>
    <p:sldId id="517" r:id="rId11"/>
    <p:sldId id="256" r:id="rId12"/>
    <p:sldId id="347" r:id="rId13"/>
    <p:sldId id="349" r:id="rId14"/>
    <p:sldId id="350" r:id="rId15"/>
    <p:sldId id="348" r:id="rId16"/>
    <p:sldId id="351" r:id="rId17"/>
    <p:sldId id="353" r:id="rId18"/>
    <p:sldId id="354" r:id="rId19"/>
    <p:sldId id="355" r:id="rId20"/>
    <p:sldId id="356" r:id="rId21"/>
    <p:sldId id="357" r:id="rId22"/>
    <p:sldId id="358" r:id="rId23"/>
    <p:sldId id="470" r:id="rId24"/>
    <p:sldId id="505" r:id="rId25"/>
    <p:sldId id="407" r:id="rId26"/>
    <p:sldId id="408" r:id="rId27"/>
    <p:sldId id="504" r:id="rId28"/>
    <p:sldId id="363" r:id="rId29"/>
    <p:sldId id="473" r:id="rId30"/>
    <p:sldId id="365" r:id="rId31"/>
    <p:sldId id="366" r:id="rId32"/>
    <p:sldId id="428" r:id="rId33"/>
    <p:sldId id="430" r:id="rId34"/>
    <p:sldId id="429" r:id="rId35"/>
    <p:sldId id="431" r:id="rId36"/>
    <p:sldId id="502" r:id="rId37"/>
    <p:sldId id="432" r:id="rId38"/>
    <p:sldId id="433" r:id="rId39"/>
    <p:sldId id="503" r:id="rId40"/>
    <p:sldId id="445" r:id="rId41"/>
    <p:sldId id="451" r:id="rId42"/>
    <p:sldId id="509" r:id="rId43"/>
    <p:sldId id="510" r:id="rId44"/>
    <p:sldId id="444" r:id="rId45"/>
    <p:sldId id="447" r:id="rId46"/>
    <p:sldId id="448" r:id="rId47"/>
    <p:sldId id="471" r:id="rId48"/>
    <p:sldId id="507" r:id="rId49"/>
    <p:sldId id="453" r:id="rId50"/>
    <p:sldId id="446" r:id="rId51"/>
    <p:sldId id="438" r:id="rId52"/>
    <p:sldId id="440" r:id="rId53"/>
    <p:sldId id="457" r:id="rId54"/>
    <p:sldId id="458" r:id="rId55"/>
    <p:sldId id="459" r:id="rId56"/>
    <p:sldId id="460" r:id="rId57"/>
    <p:sldId id="461" r:id="rId58"/>
    <p:sldId id="462" r:id="rId59"/>
    <p:sldId id="463" r:id="rId60"/>
    <p:sldId id="464" r:id="rId61"/>
    <p:sldId id="465" r:id="rId62"/>
    <p:sldId id="400" r:id="rId63"/>
    <p:sldId id="398" r:id="rId6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3300"/>
    <a:srgbClr val="003300"/>
    <a:srgbClr val="FF9966"/>
    <a:srgbClr val="CC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85138" autoAdjust="0"/>
  </p:normalViewPr>
  <p:slideViewPr>
    <p:cSldViewPr>
      <p:cViewPr varScale="1">
        <p:scale>
          <a:sx n="99" d="100"/>
          <a:sy n="99" d="100"/>
        </p:scale>
        <p:origin x="1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-1032" y="10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321A5F3-1683-4F79-9A4C-56D9075C0FC9}" type="datetimeFigureOut">
              <a:rPr lang="zh-CN" altLang="en-US"/>
              <a:pPr>
                <a:defRPr/>
              </a:pPr>
              <a:t>2019/9/30</a:t>
            </a:fld>
            <a:endParaRPr lang="en-US" altLang="zh-CN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040AF1D-F239-4667-9135-653C5B4EC4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93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B277A674-6562-4720-96DA-206694C16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670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实现以下，看内存。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08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17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54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422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205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此种关联，</a:t>
            </a:r>
            <a:r>
              <a:rPr lang="en-US" altLang="zh-CN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Beverage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中的属性</a:t>
            </a:r>
            <a:r>
              <a:rPr lang="en-US" altLang="zh-CN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condimentDecorator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对象只能指向</a:t>
            </a:r>
            <a:r>
              <a:rPr lang="en-US" altLang="zh-CN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CondimentDecorator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的子类；</a:t>
            </a:r>
            <a:r>
              <a:rPr lang="zh-CN" altLang="en-US" kern="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无法表达</a:t>
            </a:r>
            <a:r>
              <a:rPr lang="zh-CN" altLang="en-US" kern="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混合物</a:t>
            </a:r>
            <a:r>
              <a:rPr lang="zh-CN" altLang="en-US" kern="0" dirty="0" smtClean="0">
                <a:latin typeface="华文细黑" pitchFamily="2" charset="-122"/>
                <a:ea typeface="华文细黑" pitchFamily="2" charset="-122"/>
              </a:rPr>
              <a:t>，也就无法形成递归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960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759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87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在子类中添加私有变量试试。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17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5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577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592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163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ase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单一职责原则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: Single Responsibility Principle, SRP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rtl="0" eaLnBrk="1" fontAlgn="base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类的职责要单一，不能将太多职责放在一个类中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170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 should never be more than one reason for a class to change. </a:t>
            </a:r>
            <a:r>
              <a:rPr lang="zh-CN" altLang="en-US" dirty="0" smtClean="0"/>
              <a:t>应当有且仅有一个原因引起类的变更。。。意思就是不管干啥，我都只干一件事，你叫我去买菜，我就只买菜，叫我顺便去倒垃圾就不干了，就这么拽 </a:t>
            </a:r>
            <a:endParaRPr lang="en-US" altLang="zh-CN" dirty="0" smtClean="0"/>
          </a:p>
          <a:p>
            <a:r>
              <a:rPr lang="zh-CN" altLang="en-US" dirty="0" smtClean="0"/>
              <a:t>在这个人兼多责的社会里，我显得那么的特立独行，殊不知，现在社会上发生的很多事情都是因为没有处理好职责导致的，比如，经常有些父母带着小孩，一边玩手机，导致小孩弄丢、发生事故等等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77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ase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单一职责原则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: Single Responsibility Principle, SRP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rtl="0" eaLnBrk="1" fontAlgn="base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类的职责要单一，不能将太多职责放在一个类中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36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9835-B615-4C51-81A4-8D4D79D2AD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479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7A287-3E96-4060-B9F6-4696645199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143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  <a:lvl3pPr>
              <a:defRPr sz="2000">
                <a:latin typeface="华文细黑" pitchFamily="2" charset="-122"/>
                <a:ea typeface="华文细黑" pitchFamily="2" charset="-122"/>
              </a:defRPr>
            </a:lvl3pPr>
            <a:lvl4pPr>
              <a:defRPr sz="1800">
                <a:latin typeface="华文细黑" pitchFamily="2" charset="-122"/>
                <a:ea typeface="华文细黑" pitchFamily="2" charset="-122"/>
              </a:defRPr>
            </a:lvl4pPr>
            <a:lvl5pPr>
              <a:defRPr sz="1800">
                <a:latin typeface="华文细黑" pitchFamily="2" charset="-122"/>
                <a:ea typeface="华文细黑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  <a:lvl3pPr>
              <a:defRPr sz="2000">
                <a:latin typeface="华文细黑" pitchFamily="2" charset="-122"/>
                <a:ea typeface="华文细黑" pitchFamily="2" charset="-122"/>
              </a:defRPr>
            </a:lvl3pPr>
            <a:lvl4pPr>
              <a:defRPr sz="1800">
                <a:latin typeface="华文细黑" pitchFamily="2" charset="-122"/>
                <a:ea typeface="华文细黑" pitchFamily="2" charset="-122"/>
              </a:defRPr>
            </a:lvl4pPr>
            <a:lvl5pPr>
              <a:defRPr sz="1800">
                <a:latin typeface="华文细黑" pitchFamily="2" charset="-122"/>
                <a:ea typeface="华文细黑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35E74-89E1-44DC-A021-3E6FC36906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1236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u="none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华文细黑" pitchFamily="2" charset="-122"/>
                <a:ea typeface="华文细黑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646B7-04BE-4080-960A-E4A83A77C9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978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u="none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  <a:lvl2pPr>
              <a:defRPr>
                <a:latin typeface="华文细黑" pitchFamily="2" charset="-122"/>
                <a:ea typeface="华文细黑" pitchFamily="2" charset="-122"/>
              </a:defRPr>
            </a:lvl2pPr>
            <a:lvl3pPr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defRPr>
                <a:latin typeface="华文细黑" pitchFamily="2" charset="-122"/>
                <a:ea typeface="华文细黑" pitchFamily="2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63EF3-DC09-42A0-94D7-C2C7069F9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563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1AEA2-EA89-497C-951E-AE076918CF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734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D333561-7446-4AE0-ABCB-8461EC3768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25" r:id="rId3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none">
          <a:solidFill>
            <a:srgbClr val="0000FF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F3CAC68-C194-439A-9FDC-9240EFFFBE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82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none">
          <a:solidFill>
            <a:srgbClr val="0000FF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Duck Simulator </a:t>
            </a:r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83503"/>
            <a:ext cx="3801110" cy="2321560"/>
          </a:xfrm>
          <a:prstGeom prst="rect">
            <a:avLst/>
          </a:prstGeom>
          <a:noFill/>
          <a:ln w="9525">
            <a:solidFill>
              <a:srgbClr val="121DFA"/>
            </a:solidFill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1683504"/>
            <a:ext cx="3528392" cy="2321560"/>
          </a:xfrm>
          <a:prstGeom prst="rect">
            <a:avLst/>
          </a:prstGeom>
          <a:noFill/>
          <a:ln w="9525">
            <a:solidFill>
              <a:srgbClr val="121DFA"/>
            </a:solidFill>
            <a:miter lim="800000"/>
            <a:headEnd/>
            <a:tailEnd/>
          </a:ln>
        </p:spPr>
      </p:pic>
      <p:sp>
        <p:nvSpPr>
          <p:cNvPr id="11" name="右箭头 10"/>
          <p:cNvSpPr/>
          <p:nvPr/>
        </p:nvSpPr>
        <p:spPr bwMode="auto">
          <a:xfrm>
            <a:off x="4484678" y="2475591"/>
            <a:ext cx="303347" cy="368692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6300192" y="3950359"/>
            <a:ext cx="252029" cy="270729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mtClean="0">
              <a:solidFill>
                <a:srgbClr val="000000"/>
              </a:solidFill>
            </a:endParaRPr>
          </a:p>
        </p:txBody>
      </p:sp>
      <p:pic>
        <p:nvPicPr>
          <p:cNvPr id="12" name="图片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4293097"/>
            <a:ext cx="3528392" cy="2160239"/>
          </a:xfrm>
          <a:prstGeom prst="rect">
            <a:avLst/>
          </a:prstGeom>
          <a:noFill/>
          <a:ln w="9525">
            <a:solidFill>
              <a:srgbClr val="121DFA"/>
            </a:solidFill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755575" y="4107480"/>
            <a:ext cx="4032449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前三次设计：</a:t>
            </a:r>
            <a:r>
              <a:rPr lang="zh-CN" altLang="en-US" sz="2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通过</a:t>
            </a: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具体类抽象出超</a:t>
            </a:r>
            <a:r>
              <a:rPr lang="zh-CN" altLang="en-US" sz="2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类，设定</a:t>
            </a: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抽象方法</a:t>
            </a:r>
            <a:r>
              <a:rPr lang="zh-CN" altLang="en-US" sz="2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、覆盖</a:t>
            </a: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的方式逐步进行</a:t>
            </a:r>
            <a:r>
              <a:rPr lang="zh-CN" altLang="en-US" sz="2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优化</a:t>
            </a:r>
            <a:endParaRPr lang="en-US" altLang="zh-CN" sz="28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不</a:t>
            </a:r>
            <a:r>
              <a:rPr lang="zh-CN" altLang="en-US" sz="2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满足开闭原则</a:t>
            </a:r>
            <a:r>
              <a:rPr lang="en-US" altLang="zh-CN" sz="2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OCP</a:t>
            </a:r>
            <a:endParaRPr lang="en-US" altLang="zh-CN" sz="280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999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3573016"/>
            <a:ext cx="8134672" cy="1470025"/>
          </a:xfrm>
        </p:spPr>
        <p:txBody>
          <a:bodyPr/>
          <a:lstStyle/>
          <a:p>
            <a:pPr algn="ctr"/>
            <a:r>
              <a:rPr lang="zh-CN" altLang="en-US" u="none" dirty="0" smtClean="0">
                <a:solidFill>
                  <a:srgbClr val="0000FF"/>
                </a:solidFill>
              </a:rPr>
              <a:t>星巴兹饮料计费</a:t>
            </a:r>
            <a:r>
              <a:rPr lang="zh-CN" altLang="en-US" u="none" dirty="0">
                <a:solidFill>
                  <a:srgbClr val="0000FF"/>
                </a:solidFill>
              </a:rPr>
              <a:t>系统案例</a:t>
            </a:r>
            <a:r>
              <a:rPr lang="en-US" altLang="zh-CN" u="none" dirty="0">
                <a:solidFill>
                  <a:srgbClr val="0000FF"/>
                </a:solidFill>
              </a:rPr>
              <a:t/>
            </a:r>
            <a:br>
              <a:rPr lang="en-US" altLang="zh-CN" u="none" dirty="0">
                <a:solidFill>
                  <a:srgbClr val="0000FF"/>
                </a:solidFill>
              </a:rPr>
            </a:br>
            <a:r>
              <a:rPr lang="en-US" altLang="zh-CN" sz="2400" u="none" dirty="0">
                <a:solidFill>
                  <a:srgbClr val="0000FF"/>
                </a:solidFill>
              </a:rPr>
              <a:t>Start Buzz Beverage Accounting System Case</a:t>
            </a:r>
            <a:endParaRPr lang="zh-CN" altLang="en-US" sz="2000" u="none" dirty="0">
              <a:solidFill>
                <a:srgbClr val="0000F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F8F324-075C-433C-A772-B3547B68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689" y="1465188"/>
            <a:ext cx="2618430" cy="21078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本案例目的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Duck </a:t>
            </a:r>
            <a:r>
              <a:rPr lang="en-US" altLang="zh-CN" sz="3600" dirty="0" smtClean="0"/>
              <a:t>Simulator</a:t>
            </a:r>
            <a:r>
              <a:rPr lang="zh-CN" altLang="en-US" sz="3600" dirty="0" smtClean="0"/>
              <a:t>案例</a:t>
            </a:r>
            <a:r>
              <a:rPr lang="zh-CN" altLang="en-US" sz="3600" dirty="0"/>
              <a:t>侧重于平行的关联</a:t>
            </a:r>
            <a:r>
              <a:rPr lang="zh-CN" altLang="en-US" sz="3600" dirty="0" smtClean="0"/>
              <a:t>关系</a:t>
            </a:r>
            <a:endParaRPr lang="en-US" altLang="zh-CN" sz="3600" dirty="0"/>
          </a:p>
          <a:p>
            <a:pPr lvl="1"/>
            <a:r>
              <a:rPr lang="zh-CN" altLang="en-US" sz="3200" dirty="0"/>
              <a:t>通过组合其他的类系中的对象，利用代理的方式完成鸭子子类的各种</a:t>
            </a:r>
            <a:r>
              <a:rPr lang="zh-CN" altLang="en-US" sz="3200" dirty="0" smtClean="0"/>
              <a:t>动作</a:t>
            </a:r>
            <a:endParaRPr lang="en-US" altLang="zh-CN" sz="3200" dirty="0"/>
          </a:p>
          <a:p>
            <a:r>
              <a:rPr lang="zh-CN" altLang="en-US" sz="3600" dirty="0"/>
              <a:t>本案例尝试使用同一类系中的</a:t>
            </a:r>
            <a:r>
              <a:rPr lang="zh-CN" altLang="en-US" sz="3600" dirty="0" smtClean="0"/>
              <a:t>垂直关联关系</a:t>
            </a:r>
            <a:r>
              <a:rPr lang="zh-CN" altLang="en-US" sz="3600" dirty="0"/>
              <a:t>，为</a:t>
            </a:r>
            <a:r>
              <a:rPr lang="en-US" altLang="zh-CN" sz="3600" dirty="0"/>
              <a:t>Java IO</a:t>
            </a:r>
            <a:r>
              <a:rPr lang="zh-CN" altLang="en-US" sz="3600" dirty="0"/>
              <a:t>做理论铺垫。</a:t>
            </a:r>
            <a:endParaRPr lang="en-US" altLang="zh-CN" sz="3600" dirty="0"/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163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fld id="{346C22ED-0BD7-4DFB-975C-640B9A303BCA}" type="slidenum">
              <a:rPr lang="en-US" altLang="zh-CN" sz="1400" smtClean="0">
                <a:solidFill>
                  <a:srgbClr val="0000FF"/>
                </a:solidFill>
                <a:latin typeface="Times New Roman" pitchFamily="18" charset="0"/>
              </a:rPr>
              <a:pPr/>
              <a:t>11</a:t>
            </a:fld>
            <a:endParaRPr lang="en-US" altLang="zh-CN" sz="140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需求描述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 smtClean="0"/>
              <a:t>Starbuzz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Coffee </a:t>
            </a:r>
            <a:r>
              <a:rPr lang="zh-CN" altLang="en-US" sz="3200" dirty="0" smtClean="0"/>
              <a:t>咖啡店</a:t>
            </a:r>
            <a:r>
              <a:rPr lang="zh-CN" altLang="zh-CN" sz="3200" dirty="0" smtClean="0"/>
              <a:t>除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Espresso</a:t>
            </a:r>
            <a:r>
              <a:rPr lang="zh-CN" altLang="zh-CN" sz="3200" dirty="0"/>
              <a:t>，</a:t>
            </a:r>
            <a:r>
              <a:rPr lang="en-US" altLang="zh-CN" sz="3200" dirty="0"/>
              <a:t>Decaf</a:t>
            </a:r>
            <a:r>
              <a:rPr lang="zh-CN" altLang="zh-CN" sz="3200" dirty="0"/>
              <a:t>，</a:t>
            </a:r>
            <a:r>
              <a:rPr lang="en-US" altLang="zh-CN" sz="3200" dirty="0" err="1" smtClean="0"/>
              <a:t>DarkRost</a:t>
            </a:r>
            <a:r>
              <a:rPr lang="zh-CN" altLang="zh-CN" sz="3200" dirty="0" smtClean="0"/>
              <a:t>等常规</a:t>
            </a:r>
            <a:r>
              <a:rPr lang="zh-CN" altLang="en-US" sz="3200" dirty="0" smtClean="0"/>
              <a:t>咖啡</a:t>
            </a:r>
            <a:r>
              <a:rPr lang="zh-CN" altLang="zh-CN" sz="3200" dirty="0" smtClean="0"/>
              <a:t>品种外</a:t>
            </a:r>
            <a:r>
              <a:rPr lang="zh-CN" altLang="zh-CN" sz="3200" dirty="0"/>
              <a:t>，</a:t>
            </a:r>
            <a:r>
              <a:rPr lang="zh-CN" altLang="en-US" sz="3200" dirty="0"/>
              <a:t>需要</a:t>
            </a:r>
            <a:r>
              <a:rPr lang="zh-CN" altLang="zh-CN" sz="3200" dirty="0"/>
              <a:t>不断扩展新的咖啡</a:t>
            </a:r>
            <a:r>
              <a:rPr lang="zh-CN" altLang="zh-CN" sz="3200" dirty="0" smtClean="0"/>
              <a:t>品种</a:t>
            </a:r>
            <a:r>
              <a:rPr lang="zh-CN" altLang="en-US" sz="3200" dirty="0" smtClean="0"/>
              <a:t>；</a:t>
            </a:r>
            <a:endParaRPr lang="en-US" altLang="zh-CN" sz="3200" dirty="0"/>
          </a:p>
          <a:p>
            <a:r>
              <a:rPr lang="zh-CN" altLang="zh-CN" sz="3200" dirty="0"/>
              <a:t>为了</a:t>
            </a:r>
            <a:r>
              <a:rPr lang="zh-CN" altLang="zh-CN" sz="3200" dirty="0" smtClean="0"/>
              <a:t>适应</a:t>
            </a:r>
            <a:r>
              <a:rPr lang="zh-CN" altLang="en-US" sz="3200" dirty="0" smtClean="0"/>
              <a:t>业务</a:t>
            </a:r>
            <a:r>
              <a:rPr lang="zh-CN" altLang="zh-CN" sz="3200" dirty="0" smtClean="0"/>
              <a:t>，急需</a:t>
            </a:r>
            <a:r>
              <a:rPr lang="zh-CN" altLang="zh-CN" sz="3200" dirty="0"/>
              <a:t>更新计费系统。</a:t>
            </a:r>
            <a:endParaRPr lang="en-US" altLang="zh-CN" sz="3200" dirty="0"/>
          </a:p>
          <a:p>
            <a:r>
              <a:rPr lang="zh-CN" altLang="zh-CN" sz="3200" dirty="0"/>
              <a:t>在更新后的计费系统中，咖啡和</a:t>
            </a:r>
            <a:r>
              <a:rPr lang="zh-CN" altLang="zh-CN" sz="3200" dirty="0">
                <a:solidFill>
                  <a:srgbClr val="FF0000"/>
                </a:solidFill>
              </a:rPr>
              <a:t>调料</a:t>
            </a:r>
            <a:r>
              <a:rPr lang="zh-CN" altLang="zh-CN" sz="3200" dirty="0"/>
              <a:t>都需要收费</a:t>
            </a:r>
            <a:r>
              <a:rPr lang="zh-CN" altLang="en-US" sz="3200" dirty="0"/>
              <a:t>。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163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fld id="{346C22ED-0BD7-4DFB-975C-640B9A303BCA}" type="slidenum">
              <a:rPr lang="en-US" altLang="zh-CN" sz="1400" smtClean="0">
                <a:solidFill>
                  <a:srgbClr val="0000FF"/>
                </a:solidFill>
                <a:latin typeface="Times New Roman" pitchFamily="18" charset="0"/>
              </a:rPr>
              <a:pPr/>
              <a:t>12</a:t>
            </a:fld>
            <a:endParaRPr lang="en-US" altLang="zh-CN" sz="140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182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需求描述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 smtClean="0"/>
              <a:t>目前</a:t>
            </a:r>
            <a:r>
              <a:rPr lang="zh-CN" altLang="en-US" sz="3200" dirty="0" smtClean="0"/>
              <a:t>亟需解决</a:t>
            </a:r>
            <a:r>
              <a:rPr lang="zh-CN" altLang="zh-CN" sz="3200" dirty="0" smtClean="0"/>
              <a:t>的</a:t>
            </a:r>
            <a:r>
              <a:rPr lang="zh-CN" altLang="zh-CN" sz="3200" dirty="0"/>
              <a:t>问题：</a:t>
            </a:r>
            <a:endParaRPr lang="en-US" altLang="zh-CN" sz="3200" dirty="0"/>
          </a:p>
          <a:p>
            <a:pPr lvl="1"/>
            <a:r>
              <a:rPr lang="zh-CN" altLang="zh-CN" sz="2800" dirty="0"/>
              <a:t>咖啡的品种不断增加；</a:t>
            </a:r>
            <a:endParaRPr lang="en-US" altLang="zh-CN" sz="2800" dirty="0"/>
          </a:p>
          <a:p>
            <a:pPr lvl="1"/>
            <a:r>
              <a:rPr lang="zh-CN" altLang="zh-CN" sz="2800" dirty="0"/>
              <a:t>调料的品种逐步更新；</a:t>
            </a:r>
            <a:endParaRPr lang="en-US" altLang="zh-CN" sz="2800" dirty="0"/>
          </a:p>
          <a:p>
            <a:pPr lvl="1"/>
            <a:r>
              <a:rPr lang="zh-CN" altLang="zh-CN" sz="2800" dirty="0" smtClean="0"/>
              <a:t>每</a:t>
            </a:r>
            <a:r>
              <a:rPr lang="zh-CN" altLang="zh-CN" sz="2800" dirty="0"/>
              <a:t>位顾客点的咖啡和调料不尽相同</a:t>
            </a:r>
          </a:p>
          <a:p>
            <a:r>
              <a:rPr lang="en-US" altLang="zh-CN" sz="3200" dirty="0" err="1" smtClean="0"/>
              <a:t>Starbuzz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Coffee </a:t>
            </a:r>
            <a:r>
              <a:rPr lang="zh-CN" altLang="zh-CN" sz="3200" dirty="0" smtClean="0"/>
              <a:t>希望</a:t>
            </a:r>
            <a:r>
              <a:rPr lang="zh-CN" altLang="zh-CN" sz="3200" dirty="0"/>
              <a:t>尽快找到解决方案，实现能够满足其需求的计费系统。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163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fld id="{346C22ED-0BD7-4DFB-975C-640B9A303BCA}" type="slidenum">
              <a:rPr lang="en-US" altLang="zh-CN" sz="1400" smtClean="0">
                <a:solidFill>
                  <a:srgbClr val="0000FF"/>
                </a:solidFill>
                <a:latin typeface="Times New Roman" pitchFamily="18" charset="0"/>
              </a:rPr>
              <a:pPr/>
              <a:t>13</a:t>
            </a:fld>
            <a:endParaRPr lang="en-US" altLang="zh-CN" sz="140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75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3200" dirty="0" err="1"/>
              <a:t>Starbuzz</a:t>
            </a:r>
            <a:r>
              <a:rPr lang="en-US" altLang="zh-CN" sz="3200" dirty="0"/>
              <a:t> Coffee</a:t>
            </a:r>
            <a:r>
              <a:rPr lang="zh-CN" altLang="zh-CN" sz="3200" dirty="0"/>
              <a:t>卖的是饮料，无论何种咖啡，都是饮料的一种，因此，应该将各种咖啡抽象成一个超类。</a:t>
            </a:r>
          </a:p>
          <a:p>
            <a:pPr lvl="0"/>
            <a:r>
              <a:rPr lang="zh-CN" altLang="zh-CN" sz="3200" dirty="0"/>
              <a:t>每种咖啡都应该有个描述</a:t>
            </a:r>
            <a:r>
              <a:rPr lang="en-US" altLang="zh-CN" sz="3200" dirty="0"/>
              <a:t>description,</a:t>
            </a:r>
            <a:r>
              <a:rPr lang="zh-CN" altLang="zh-CN" sz="3200" dirty="0"/>
              <a:t> 保存该饮料的具体说明信息，以便顾客了解这种饮料</a:t>
            </a:r>
          </a:p>
          <a:p>
            <a:pPr lvl="0"/>
            <a:r>
              <a:rPr lang="zh-CN" altLang="zh-CN" sz="3200" dirty="0"/>
              <a:t>每种</a:t>
            </a:r>
            <a:r>
              <a:rPr lang="zh-CN" altLang="zh-CN" sz="3200" dirty="0" smtClean="0"/>
              <a:t>咖啡应该</a:t>
            </a:r>
            <a:r>
              <a:rPr lang="zh-CN" altLang="zh-CN" sz="3200" dirty="0"/>
              <a:t>有计算</a:t>
            </a:r>
            <a:r>
              <a:rPr lang="zh-CN" altLang="zh-CN" sz="3200" dirty="0" smtClean="0"/>
              <a:t>价格的方法</a:t>
            </a:r>
            <a:r>
              <a:rPr lang="en-US" altLang="zh-CN" sz="3200" dirty="0"/>
              <a:t>cost</a:t>
            </a:r>
            <a:r>
              <a:rPr lang="zh-CN" altLang="zh-CN" sz="3200" dirty="0" smtClean="0"/>
              <a:t>，</a:t>
            </a:r>
            <a:r>
              <a:rPr lang="zh-CN" altLang="zh-CN" sz="3200" dirty="0"/>
              <a:t>以便用户结算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808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3200" dirty="0"/>
              <a:t>将</a:t>
            </a:r>
            <a:r>
              <a:rPr lang="zh-CN" altLang="zh-CN" sz="3200" dirty="0"/>
              <a:t>超类命名为</a:t>
            </a:r>
            <a:r>
              <a:rPr lang="en-US" altLang="zh-CN" sz="3200" dirty="0" smtClean="0"/>
              <a:t>Beverage</a:t>
            </a:r>
            <a:r>
              <a:rPr lang="zh-CN" altLang="en-US" sz="3200" dirty="0" smtClean="0"/>
              <a:t>；</a:t>
            </a:r>
            <a:endParaRPr lang="en-US" altLang="zh-CN" sz="3200" dirty="0"/>
          </a:p>
          <a:p>
            <a:r>
              <a:rPr lang="en-US" altLang="zh-CN" sz="3200" dirty="0"/>
              <a:t>Beverage</a:t>
            </a:r>
            <a:r>
              <a:rPr lang="zh-CN" altLang="en-US" sz="3200" dirty="0"/>
              <a:t>类</a:t>
            </a:r>
            <a:r>
              <a:rPr lang="zh-CN" altLang="zh-CN" sz="3200" dirty="0" smtClean="0"/>
              <a:t>中，描述信息</a:t>
            </a:r>
            <a:r>
              <a:rPr lang="zh-CN" altLang="en-US" sz="3200" dirty="0" smtClean="0"/>
              <a:t>可以</a:t>
            </a:r>
            <a:r>
              <a:rPr lang="zh-CN" altLang="zh-CN" sz="3200" dirty="0" smtClean="0"/>
              <a:t>命名</a:t>
            </a:r>
            <a:r>
              <a:rPr lang="zh-CN" altLang="zh-CN" sz="3200" dirty="0"/>
              <a:t>为</a:t>
            </a:r>
            <a:r>
              <a:rPr lang="en-US" altLang="zh-CN" sz="3200" dirty="0">
                <a:solidFill>
                  <a:srgbClr val="0000FF"/>
                </a:solidFill>
              </a:rPr>
              <a:t>description</a:t>
            </a:r>
            <a:r>
              <a:rPr lang="zh-CN" altLang="zh-CN" sz="3200" dirty="0"/>
              <a:t>，</a:t>
            </a:r>
            <a:r>
              <a:rPr lang="zh-CN" altLang="en-US" sz="3200" dirty="0" smtClean="0"/>
              <a:t>封装属性（设成</a:t>
            </a:r>
            <a:r>
              <a:rPr lang="en-US" altLang="zh-CN" sz="3200" dirty="0" smtClean="0"/>
              <a:t>private</a:t>
            </a:r>
            <a:r>
              <a:rPr lang="zh-CN" altLang="en-US" sz="3200" dirty="0" smtClean="0"/>
              <a:t>，并编写</a:t>
            </a:r>
            <a:r>
              <a:rPr lang="en-US" altLang="zh-CN" sz="3200" dirty="0" smtClean="0"/>
              <a:t>setter/getter</a:t>
            </a:r>
            <a:r>
              <a:rPr lang="zh-CN" altLang="en-US" sz="3200" dirty="0" smtClean="0"/>
              <a:t>）；</a:t>
            </a:r>
            <a:endParaRPr lang="en-US" altLang="zh-CN" sz="3200" dirty="0" smtClean="0"/>
          </a:p>
          <a:p>
            <a:r>
              <a:rPr lang="zh-CN" altLang="zh-CN" sz="3200" dirty="0" smtClean="0"/>
              <a:t>计算</a:t>
            </a:r>
            <a:r>
              <a:rPr lang="zh-CN" altLang="zh-CN" sz="3200" dirty="0"/>
              <a:t>价格方法定义为</a:t>
            </a:r>
            <a:r>
              <a:rPr lang="en-US" altLang="zh-CN" sz="3200" dirty="0"/>
              <a:t>cost() </a:t>
            </a:r>
            <a:r>
              <a:rPr lang="zh-CN" altLang="en-US" sz="3200" dirty="0" smtClean="0"/>
              <a:t>；</a:t>
            </a:r>
            <a:endParaRPr lang="en-US" altLang="zh-CN" sz="3200" dirty="0"/>
          </a:p>
          <a:p>
            <a:r>
              <a:rPr lang="zh-CN" altLang="zh-CN" sz="3200" dirty="0" smtClean="0"/>
              <a:t>每</a:t>
            </a:r>
            <a:r>
              <a:rPr lang="zh-CN" altLang="zh-CN" sz="3200" dirty="0"/>
              <a:t>种咖啡都有自己的价格计算方式，所以把</a:t>
            </a:r>
            <a:r>
              <a:rPr lang="en-US" altLang="zh-CN" sz="3200" dirty="0"/>
              <a:t>cost()</a:t>
            </a:r>
            <a:r>
              <a:rPr lang="zh-CN" altLang="zh-CN" sz="3200" dirty="0"/>
              <a:t>方法设计成抽象的</a:t>
            </a:r>
            <a:r>
              <a:rPr lang="zh-CN" altLang="en-US" sz="32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083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00200"/>
            <a:ext cx="7783513" cy="4637112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饮料类图：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853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除了咖啡类，还需要对调料进行处理</a:t>
            </a:r>
            <a:endParaRPr lang="en-US" altLang="zh-CN" sz="3200" dirty="0"/>
          </a:p>
          <a:p>
            <a:pPr lvl="1"/>
            <a:r>
              <a:rPr lang="en-US" altLang="zh-CN" sz="2800" dirty="0"/>
              <a:t>Steamed Milk</a:t>
            </a:r>
            <a:r>
              <a:rPr lang="zh-CN" altLang="zh-CN" sz="2800" dirty="0"/>
              <a:t>（蒸过的牛奶）</a:t>
            </a:r>
            <a:endParaRPr lang="en-US" altLang="zh-CN" sz="2800" dirty="0"/>
          </a:p>
          <a:p>
            <a:pPr lvl="1"/>
            <a:r>
              <a:rPr lang="en-US" altLang="zh-CN" sz="2800" dirty="0"/>
              <a:t>Soy</a:t>
            </a:r>
            <a:r>
              <a:rPr lang="zh-CN" altLang="zh-CN" sz="2800" dirty="0"/>
              <a:t>（豆酱）</a:t>
            </a:r>
            <a:endParaRPr lang="en-US" altLang="zh-CN" sz="2800" dirty="0"/>
          </a:p>
          <a:p>
            <a:pPr lvl="1"/>
            <a:r>
              <a:rPr lang="en-US" altLang="zh-CN" sz="2800" dirty="0"/>
              <a:t>Mocha</a:t>
            </a:r>
            <a:r>
              <a:rPr lang="zh-CN" altLang="zh-CN" sz="2800" dirty="0"/>
              <a:t>（糊状巧克力）</a:t>
            </a:r>
            <a:endParaRPr lang="en-US" altLang="zh-CN" sz="2800" dirty="0"/>
          </a:p>
          <a:p>
            <a:pPr lvl="1"/>
            <a:r>
              <a:rPr lang="en-US" altLang="zh-CN" sz="2800" dirty="0"/>
              <a:t>Whip</a:t>
            </a:r>
            <a:r>
              <a:rPr lang="zh-CN" altLang="zh-CN" sz="2800" dirty="0"/>
              <a:t>（生牛奶 ）</a:t>
            </a:r>
            <a:endParaRPr lang="en-US" altLang="zh-CN" sz="2800" dirty="0"/>
          </a:p>
          <a:p>
            <a:pPr lvl="1"/>
            <a:r>
              <a:rPr lang="zh-CN" altLang="en-US" sz="2800" dirty="0"/>
              <a:t>其他调料</a:t>
            </a:r>
            <a:endParaRPr lang="en-US" altLang="zh-CN" sz="2800" dirty="0"/>
          </a:p>
          <a:p>
            <a:r>
              <a:rPr lang="zh-CN" altLang="zh-CN" sz="3200" dirty="0"/>
              <a:t>所有这些额外调料都是收费的</a:t>
            </a:r>
            <a:r>
              <a:rPr lang="zh-CN" altLang="en-US" sz="3200" dirty="0" smtClean="0"/>
              <a:t>，</a:t>
            </a:r>
            <a:r>
              <a:rPr lang="zh-CN" altLang="zh-CN" sz="3200" dirty="0" smtClean="0"/>
              <a:t>在</a:t>
            </a:r>
            <a:r>
              <a:rPr lang="zh-CN" altLang="zh-CN" sz="3200" dirty="0"/>
              <a:t>构建</a:t>
            </a:r>
            <a:r>
              <a:rPr lang="zh-CN" altLang="en-US" sz="3200" dirty="0"/>
              <a:t>计费</a:t>
            </a:r>
            <a:r>
              <a:rPr lang="zh-CN" altLang="zh-CN" sz="3200" dirty="0"/>
              <a:t>系统时候必须考虑到这些调料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94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顾客对调料的需求有多种情况：</a:t>
            </a:r>
            <a:endParaRPr lang="en-US" altLang="zh-CN" sz="3200" dirty="0"/>
          </a:p>
          <a:p>
            <a:pPr lvl="1"/>
            <a:r>
              <a:rPr lang="zh-CN" altLang="en-US" sz="2800" dirty="0"/>
              <a:t>可能不加调料</a:t>
            </a:r>
            <a:endParaRPr lang="en-US" altLang="zh-CN" sz="2800" dirty="0"/>
          </a:p>
          <a:p>
            <a:pPr lvl="1"/>
            <a:r>
              <a:rPr lang="zh-CN" altLang="en-US" sz="2800" dirty="0"/>
              <a:t>可能加一份某种调料</a:t>
            </a:r>
            <a:endParaRPr lang="en-US" altLang="zh-CN" sz="2800" dirty="0"/>
          </a:p>
          <a:p>
            <a:pPr lvl="1"/>
            <a:r>
              <a:rPr lang="zh-CN" altLang="en-US" sz="2800" dirty="0"/>
              <a:t>可能加多份某种调料</a:t>
            </a:r>
            <a:endParaRPr lang="en-US" altLang="zh-CN" sz="2800" dirty="0"/>
          </a:p>
          <a:p>
            <a:pPr lvl="1"/>
            <a:r>
              <a:rPr lang="zh-CN" altLang="en-US" sz="2800" dirty="0"/>
              <a:t>可能加多份、多种调料</a:t>
            </a:r>
            <a:endParaRPr lang="en-US" altLang="zh-CN" sz="2800" dirty="0"/>
          </a:p>
          <a:p>
            <a:r>
              <a:rPr lang="zh-CN" altLang="en-US" sz="3200" dirty="0"/>
              <a:t>如何构建这套系统，使其能够适应咖啡和调料品种的增加，并且咖啡和调料都能计费？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702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Design:</a:t>
            </a:r>
            <a:r>
              <a:rPr lang="zh-CN" altLang="zh-CN" dirty="0"/>
              <a:t>采用</a:t>
            </a:r>
            <a:r>
              <a:rPr lang="zh-CN" altLang="en-US" dirty="0"/>
              <a:t>排列组合</a:t>
            </a:r>
            <a:r>
              <a:rPr lang="zh-CN" altLang="zh-CN" dirty="0"/>
              <a:t>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是否可以采用此种</a:t>
            </a:r>
            <a:r>
              <a:rPr lang="zh-CN" altLang="en-US" sz="3200" dirty="0" smtClean="0"/>
              <a:t>思路？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加</a:t>
            </a:r>
            <a:r>
              <a:rPr lang="en-US" altLang="zh-CN" sz="2800" dirty="0" smtClean="0">
                <a:solidFill>
                  <a:srgbClr val="0000FF"/>
                </a:solidFill>
              </a:rPr>
              <a:t>steamed milk 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Espresso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Decaf</a:t>
            </a:r>
            <a:r>
              <a:rPr lang="zh-CN" altLang="zh-CN" sz="2800" dirty="0" smtClean="0"/>
              <a:t>，</a:t>
            </a:r>
            <a:r>
              <a:rPr lang="en-US" altLang="zh-CN" sz="2800" dirty="0" err="1" smtClean="0"/>
              <a:t>DarkRost</a:t>
            </a:r>
            <a:r>
              <a:rPr lang="zh-CN" altLang="zh-CN" sz="2800" dirty="0" smtClean="0"/>
              <a:t>，</a:t>
            </a:r>
            <a:r>
              <a:rPr lang="en-US" altLang="zh-CN" sz="2800" dirty="0" err="1" smtClean="0"/>
              <a:t>HouseBlend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等</a:t>
            </a:r>
            <a:r>
              <a:rPr lang="zh-CN" altLang="en-US" sz="2800" dirty="0" smtClean="0"/>
              <a:t>咖啡</a:t>
            </a:r>
            <a:r>
              <a:rPr lang="zh-CN" altLang="zh-CN" sz="2800" dirty="0" smtClean="0"/>
              <a:t>子类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加</a:t>
            </a:r>
            <a:r>
              <a:rPr lang="en-US" altLang="zh-CN" sz="2800" dirty="0">
                <a:solidFill>
                  <a:srgbClr val="0000FF"/>
                </a:solidFill>
              </a:rPr>
              <a:t>Soy</a:t>
            </a:r>
            <a:r>
              <a:rPr lang="zh-CN" altLang="en-US" sz="2800" dirty="0"/>
              <a:t>的</a:t>
            </a:r>
            <a:r>
              <a:rPr lang="en-US" altLang="zh-CN" sz="2800" dirty="0"/>
              <a:t>Espresso</a:t>
            </a:r>
            <a:r>
              <a:rPr lang="zh-CN" altLang="en-US" sz="2800" dirty="0"/>
              <a:t>，</a:t>
            </a:r>
            <a:r>
              <a:rPr lang="en-US" altLang="zh-CN" sz="2800" dirty="0"/>
              <a:t>Decaf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DarkRost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HouseBlend</a:t>
            </a:r>
            <a:endParaRPr lang="en-US" altLang="zh-CN" sz="2800" dirty="0"/>
          </a:p>
          <a:p>
            <a:pPr lvl="1"/>
            <a:r>
              <a:rPr lang="zh-CN" altLang="en-US" sz="2800" dirty="0"/>
              <a:t>加</a:t>
            </a:r>
            <a:r>
              <a:rPr lang="en-US" altLang="zh-CN" sz="2800" dirty="0">
                <a:solidFill>
                  <a:srgbClr val="0000FF"/>
                </a:solidFill>
              </a:rPr>
              <a:t>steamed milk </a:t>
            </a:r>
            <a:r>
              <a:rPr lang="zh-CN" altLang="en-US" sz="2800" dirty="0">
                <a:solidFill>
                  <a:srgbClr val="0000FF"/>
                </a:solidFill>
              </a:rPr>
              <a:t>和</a:t>
            </a:r>
            <a:r>
              <a:rPr lang="en-US" altLang="zh-CN" sz="2800" dirty="0">
                <a:solidFill>
                  <a:srgbClr val="0000FF"/>
                </a:solidFill>
              </a:rPr>
              <a:t>Soy</a:t>
            </a:r>
            <a:r>
              <a:rPr lang="zh-CN" altLang="en-US" sz="2800" dirty="0"/>
              <a:t>的</a:t>
            </a:r>
            <a:r>
              <a:rPr lang="en-US" altLang="zh-CN" sz="2800" dirty="0"/>
              <a:t>Espresso</a:t>
            </a:r>
            <a:r>
              <a:rPr lang="zh-CN" altLang="en-US" sz="2800" dirty="0"/>
              <a:t>，</a:t>
            </a:r>
            <a:r>
              <a:rPr lang="en-US" altLang="zh-CN" sz="2800" dirty="0"/>
              <a:t>Decaf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DarkRost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HouseBlend</a:t>
            </a:r>
            <a:endParaRPr lang="en-US" altLang="zh-CN" sz="2800" dirty="0"/>
          </a:p>
          <a:p>
            <a:pPr lvl="1"/>
            <a:r>
              <a:rPr lang="en-US" altLang="zh-CN" sz="2800" dirty="0"/>
              <a:t>…</a:t>
            </a:r>
          </a:p>
          <a:p>
            <a:r>
              <a:rPr lang="zh-CN" altLang="zh-CN" dirty="0" smtClean="0"/>
              <a:t>这种</a:t>
            </a:r>
            <a:r>
              <a:rPr lang="zh-CN" altLang="en-US" dirty="0" smtClean="0"/>
              <a:t>穷举</a:t>
            </a:r>
            <a:r>
              <a:rPr lang="zh-CN" altLang="en-US" dirty="0"/>
              <a:t>“咖啡和调料形成的组合”的设计方案</a:t>
            </a:r>
            <a:r>
              <a:rPr lang="zh-CN" altLang="zh-CN" dirty="0"/>
              <a:t>，必然形成庞大的类</a:t>
            </a:r>
            <a:r>
              <a:rPr lang="zh-CN" altLang="zh-CN" dirty="0" smtClean="0"/>
              <a:t>系</a:t>
            </a:r>
            <a:r>
              <a:rPr lang="zh-CN" altLang="en-US" dirty="0" smtClean="0"/>
              <a:t>，造成类的大爆炸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013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Duck Simulator Review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5420"/>
            <a:ext cx="7416824" cy="397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630992" y="5517232"/>
            <a:ext cx="76854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第四次设计，分离了变化点，满足了</a:t>
            </a:r>
            <a:r>
              <a:rPr lang="en-US" altLang="zh-CN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OCP</a:t>
            </a: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，但没有代码复用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636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783016" cy="4709120"/>
          </a:xfrm>
          <a:prstGeom prst="rect">
            <a:avLst/>
          </a:prstGeom>
          <a:noFill/>
          <a:ln w="3175">
            <a:noFill/>
          </a:ln>
          <a:ex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Design:</a:t>
            </a:r>
            <a:r>
              <a:rPr lang="zh-CN" altLang="zh-CN" dirty="0"/>
              <a:t>采用</a:t>
            </a:r>
            <a:r>
              <a:rPr lang="zh-CN" altLang="en-US" dirty="0"/>
              <a:t>排列组合</a:t>
            </a:r>
            <a:r>
              <a:rPr lang="zh-CN" altLang="zh-CN" dirty="0"/>
              <a:t>思想设计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582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Design:</a:t>
            </a:r>
            <a:r>
              <a:rPr lang="zh-CN" altLang="zh-CN" dirty="0"/>
              <a:t>采用</a:t>
            </a:r>
            <a:r>
              <a:rPr lang="zh-CN" altLang="en-US" dirty="0"/>
              <a:t>排列组合</a:t>
            </a:r>
            <a:r>
              <a:rPr lang="zh-CN" altLang="zh-CN" dirty="0"/>
              <a:t>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很显然，如果采用此种设计，</a:t>
            </a:r>
            <a:r>
              <a:rPr lang="en-US" altLang="zh-CN" sz="3200" dirty="0" err="1"/>
              <a:t>Starbuzz</a:t>
            </a:r>
            <a:r>
              <a:rPr lang="zh-CN" altLang="en-US" sz="3200" dirty="0"/>
              <a:t>计费系统</a:t>
            </a:r>
            <a:r>
              <a:rPr lang="zh-CN" altLang="zh-CN" sz="3200" dirty="0"/>
              <a:t>的维护工作</a:t>
            </a:r>
            <a:r>
              <a:rPr lang="zh-CN" altLang="en-US" sz="3200" dirty="0"/>
              <a:t>如同</a:t>
            </a:r>
            <a:r>
              <a:rPr lang="zh-CN" altLang="zh-CN" sz="3200" dirty="0" smtClean="0"/>
              <a:t>噩梦。</a:t>
            </a:r>
            <a:endParaRPr lang="en-US" altLang="zh-CN" sz="3200" dirty="0"/>
          </a:p>
          <a:p>
            <a:pPr lvl="1"/>
            <a:r>
              <a:rPr lang="zh-CN" altLang="zh-CN" sz="2800" dirty="0" smtClean="0"/>
              <a:t>牛奶</a:t>
            </a:r>
            <a:r>
              <a:rPr lang="zh-CN" altLang="zh-CN" sz="2800" dirty="0"/>
              <a:t>价格上涨时会</a:t>
            </a:r>
            <a:r>
              <a:rPr lang="zh-CN" altLang="en-US" sz="2800" dirty="0"/>
              <a:t>导致</a:t>
            </a:r>
            <a:r>
              <a:rPr lang="zh-CN" altLang="zh-CN" sz="2800" dirty="0"/>
              <a:t>什么</a:t>
            </a:r>
            <a:r>
              <a:rPr lang="zh-CN" altLang="en-US" sz="2800" dirty="0"/>
              <a:t>问题</a:t>
            </a:r>
            <a:r>
              <a:rPr lang="zh-CN" altLang="zh-CN" sz="2800" dirty="0"/>
              <a:t>？</a:t>
            </a:r>
            <a:endParaRPr lang="en-US" altLang="zh-CN" sz="2800" dirty="0"/>
          </a:p>
          <a:p>
            <a:pPr lvl="1"/>
            <a:r>
              <a:rPr lang="zh-CN" altLang="zh-CN" sz="2800" dirty="0" smtClean="0"/>
              <a:t>添加</a:t>
            </a:r>
            <a:r>
              <a:rPr lang="zh-CN" altLang="zh-CN" sz="2800" dirty="0"/>
              <a:t>一个新的调料时我们该怎么办</a:t>
            </a:r>
            <a:r>
              <a:rPr lang="zh-CN" altLang="zh-CN" sz="2800" dirty="0" smtClean="0"/>
              <a:t>？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添加新的咖啡品种？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加多份调料？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----------</a:t>
            </a:r>
            <a:endParaRPr lang="en-US" altLang="zh-CN" sz="2800" dirty="0"/>
          </a:p>
          <a:p>
            <a:r>
              <a:rPr lang="zh-CN" altLang="en-US" sz="3200" dirty="0"/>
              <a:t>否决该设计方案</a:t>
            </a:r>
            <a:endParaRPr lang="zh-CN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908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" y="1628800"/>
            <a:ext cx="7544638" cy="4752528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Design:</a:t>
            </a:r>
            <a:r>
              <a:rPr lang="zh-CN" altLang="zh-CN" dirty="0"/>
              <a:t>利用继承思想设计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51520" y="1772816"/>
            <a:ext cx="3240360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0000"/>
              </a:lnSpc>
              <a:buClr>
                <a:srgbClr val="3333CC"/>
              </a:buClr>
              <a:buSzPct val="75000"/>
              <a:buFont typeface="ZapfDingbats" pitchFamily="82" charset="2"/>
              <a:buChar char="m"/>
            </a:pP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观察继承结构，</a:t>
            </a:r>
            <a:r>
              <a:rPr lang="en-US" altLang="zh-CN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cost()</a:t>
            </a: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目前是子类计算咖啡的价格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742950" lvl="1" indent="-285750">
              <a:lnSpc>
                <a:spcPct val="100000"/>
              </a:lnSpc>
              <a:buClr>
                <a:srgbClr val="3333CC"/>
              </a:buClr>
              <a:buSzPct val="75000"/>
              <a:buFont typeface="ZapfDingbats" pitchFamily="82" charset="2"/>
              <a:buChar char="m"/>
            </a:pP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如何计算调料的价格？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347864" y="3501008"/>
            <a:ext cx="2520280" cy="288032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27584" y="5661248"/>
            <a:ext cx="7128792" cy="288032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6096" y="1773982"/>
            <a:ext cx="31683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0000"/>
              </a:lnSpc>
              <a:buClr>
                <a:srgbClr val="3333CC"/>
              </a:buClr>
              <a:buSzPct val="75000"/>
              <a:buFont typeface="ZapfDingbats" pitchFamily="82" charset="2"/>
              <a:buChar char="m"/>
            </a:pP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能否</a:t>
            </a: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利用</a:t>
            </a: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单一职责原则</a:t>
            </a: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进行</a:t>
            </a: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设计？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225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Design:</a:t>
            </a:r>
            <a:r>
              <a:rPr lang="zh-CN" altLang="zh-CN" dirty="0"/>
              <a:t>利用继承思想设计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单一职责原则：一个类</a:t>
            </a:r>
            <a:r>
              <a:rPr lang="en-US" altLang="zh-CN" sz="3200" dirty="0"/>
              <a:t>/</a:t>
            </a:r>
            <a:r>
              <a:rPr lang="zh-CN" altLang="en-US" sz="3200" dirty="0"/>
              <a:t>接口</a:t>
            </a:r>
            <a:r>
              <a:rPr lang="en-US" altLang="zh-CN" sz="3200" dirty="0"/>
              <a:t>/</a:t>
            </a:r>
            <a:r>
              <a:rPr lang="zh-CN" altLang="en-US" sz="3200" dirty="0"/>
              <a:t>方法只负责一项职责或职能</a:t>
            </a:r>
            <a:endParaRPr lang="en-US" altLang="zh-CN" sz="3200" dirty="0"/>
          </a:p>
          <a:p>
            <a:r>
              <a:rPr lang="zh-CN" altLang="en-US" sz="3200" dirty="0" smtClean="0"/>
              <a:t>优点</a:t>
            </a:r>
            <a:r>
              <a:rPr lang="zh-CN" altLang="en-US" sz="3200" dirty="0"/>
              <a:t>：</a:t>
            </a:r>
          </a:p>
          <a:p>
            <a:pPr lvl="1"/>
            <a:r>
              <a:rPr lang="zh-CN" altLang="en-US" sz="2800" dirty="0"/>
              <a:t>降低类的复杂度；</a:t>
            </a:r>
          </a:p>
          <a:p>
            <a:pPr lvl="1"/>
            <a:r>
              <a:rPr lang="zh-CN" altLang="en-US" sz="2800" dirty="0"/>
              <a:t>提高类的可读性，因为类的职能单一，看起来比较有目的性，显得简单；</a:t>
            </a:r>
          </a:p>
          <a:p>
            <a:pPr lvl="1"/>
            <a:r>
              <a:rPr lang="zh-CN" altLang="en-US" sz="2800" dirty="0"/>
              <a:t>提高</a:t>
            </a:r>
            <a:r>
              <a:rPr lang="zh-CN" altLang="en-US" sz="2800" dirty="0" smtClean="0"/>
              <a:t>系统可维护性</a:t>
            </a:r>
            <a:r>
              <a:rPr lang="zh-CN" altLang="en-US" sz="2800" dirty="0"/>
              <a:t>，降低</a:t>
            </a:r>
            <a:r>
              <a:rPr lang="zh-CN" altLang="en-US" sz="2800" dirty="0" smtClean="0"/>
              <a:t>变更引起</a:t>
            </a:r>
            <a:r>
              <a:rPr lang="zh-CN" altLang="en-US" sz="2800" dirty="0"/>
              <a:t>的风险。</a:t>
            </a:r>
          </a:p>
          <a:p>
            <a:r>
              <a:rPr lang="zh-CN" altLang="en-US" sz="3200" dirty="0" smtClean="0"/>
              <a:t>缺点：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如果</a:t>
            </a:r>
            <a:r>
              <a:rPr lang="zh-CN" altLang="en-US" sz="2800" dirty="0"/>
              <a:t>一味</a:t>
            </a:r>
            <a:r>
              <a:rPr lang="zh-CN" altLang="en-US" sz="2800" dirty="0" smtClean="0"/>
              <a:t>追求单一</a:t>
            </a:r>
            <a:r>
              <a:rPr lang="zh-CN" altLang="en-US" sz="2800" dirty="0"/>
              <a:t>职责</a:t>
            </a:r>
            <a:r>
              <a:rPr lang="zh-CN" altLang="en-US" sz="2800" dirty="0" smtClean="0"/>
              <a:t>，会</a:t>
            </a:r>
            <a:r>
              <a:rPr lang="zh-CN" altLang="en-US" sz="2800" dirty="0"/>
              <a:t>造成类的大爆炸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9196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Design:</a:t>
            </a:r>
            <a:r>
              <a:rPr lang="zh-CN" altLang="zh-CN" dirty="0"/>
              <a:t>利用继承思想设计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526389"/>
            <a:ext cx="8088313" cy="892696"/>
          </a:xfrm>
        </p:spPr>
        <p:txBody>
          <a:bodyPr/>
          <a:lstStyle/>
          <a:p>
            <a:r>
              <a:rPr lang="zh-CN" altLang="en-US" sz="3200" dirty="0" smtClean="0"/>
              <a:t>利用单一职责原则，超类只计算调料价格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3347864" y="2289448"/>
            <a:ext cx="4968552" cy="4339952"/>
          </a:xfrm>
        </p:spPr>
        <p:txBody>
          <a:bodyPr/>
          <a:lstStyle/>
          <a:p>
            <a:pPr lvl="1" algn="just"/>
            <a:r>
              <a:rPr lang="zh-CN" altLang="en-US" dirty="0"/>
              <a:t>每种调料设置成</a:t>
            </a:r>
            <a:r>
              <a:rPr lang="en-US" altLang="zh-CN" dirty="0" err="1"/>
              <a:t>boolean</a:t>
            </a:r>
            <a:r>
              <a:rPr lang="zh-CN" altLang="en-US" dirty="0"/>
              <a:t>类型的实例变量，并进行封装</a:t>
            </a:r>
            <a:endParaRPr lang="en-US" altLang="zh-CN" dirty="0"/>
          </a:p>
          <a:p>
            <a:pPr lvl="1" algn="just"/>
            <a:r>
              <a:rPr lang="zh-CN" altLang="en-US" dirty="0"/>
              <a:t>通过</a:t>
            </a:r>
            <a:r>
              <a:rPr lang="en-US" altLang="zh-CN" dirty="0" smtClean="0"/>
              <a:t>getter/setter</a:t>
            </a:r>
            <a:r>
              <a:rPr lang="zh-CN" altLang="en-US" dirty="0" smtClean="0"/>
              <a:t>进行</a:t>
            </a:r>
            <a:r>
              <a:rPr lang="zh-CN" altLang="en-US" dirty="0"/>
              <a:t>读</a:t>
            </a:r>
            <a:r>
              <a:rPr lang="en-US" altLang="zh-CN" dirty="0"/>
              <a:t>/</a:t>
            </a:r>
            <a:r>
              <a:rPr lang="zh-CN" altLang="en-US" dirty="0"/>
              <a:t>写，因为是</a:t>
            </a:r>
            <a:r>
              <a:rPr lang="en-US" altLang="zh-CN" dirty="0" err="1"/>
              <a:t>boolean</a:t>
            </a:r>
            <a:r>
              <a:rPr lang="zh-CN" altLang="en-US" dirty="0"/>
              <a:t>类型，所以用</a:t>
            </a:r>
            <a:r>
              <a:rPr lang="en-US" altLang="zh-CN" dirty="0"/>
              <a:t>getter</a:t>
            </a:r>
            <a:r>
              <a:rPr lang="zh-CN" altLang="en-US" dirty="0"/>
              <a:t>就变成判断形式：</a:t>
            </a:r>
            <a:r>
              <a:rPr lang="en-US" altLang="zh-CN" dirty="0"/>
              <a:t>has</a:t>
            </a:r>
            <a:r>
              <a:rPr lang="zh-CN" altLang="en-US" dirty="0"/>
              <a:t>***</a:t>
            </a:r>
            <a:endParaRPr lang="en-US" altLang="zh-CN" dirty="0"/>
          </a:p>
          <a:p>
            <a:pPr lvl="1" algn="just"/>
            <a:r>
              <a:rPr lang="zh-CN" altLang="en-US" dirty="0" smtClean="0"/>
              <a:t>超</a:t>
            </a:r>
            <a:r>
              <a:rPr lang="zh-CN" altLang="en-US" dirty="0"/>
              <a:t>类中的</a:t>
            </a:r>
            <a:r>
              <a:rPr lang="en-US" altLang="zh-CN" dirty="0"/>
              <a:t>cost</a:t>
            </a:r>
            <a:r>
              <a:rPr lang="zh-CN" altLang="en-US" dirty="0"/>
              <a:t>方法判断是否添加某种调料，如果有该调料，就累加该调料的价格，最后返回所有调料的价格。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3051232" cy="483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892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Design:</a:t>
            </a:r>
            <a:r>
              <a:rPr lang="zh-CN" altLang="zh-CN" dirty="0"/>
              <a:t>利用继承思想设计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427983" y="1628800"/>
            <a:ext cx="4176465" cy="4648200"/>
          </a:xfrm>
        </p:spPr>
        <p:txBody>
          <a:bodyPr/>
          <a:lstStyle/>
          <a:p>
            <a:pPr lvl="1"/>
            <a:r>
              <a:rPr lang="zh-CN" altLang="en-US" dirty="0"/>
              <a:t>子类需要计算包含调料在内的饮料价格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所以子类中的</a:t>
            </a:r>
            <a:r>
              <a:rPr lang="en-US" altLang="zh-CN" dirty="0"/>
              <a:t>cost</a:t>
            </a:r>
            <a:r>
              <a:rPr lang="zh-CN" altLang="en-US" dirty="0"/>
              <a:t>方法与超类的内容不一样，因此覆盖的超类的</a:t>
            </a:r>
            <a:r>
              <a:rPr lang="en-US" altLang="zh-CN" dirty="0"/>
              <a:t>cost()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在子类的</a:t>
            </a:r>
            <a:r>
              <a:rPr lang="en-US" altLang="zh-CN" dirty="0"/>
              <a:t>cost</a:t>
            </a:r>
            <a:r>
              <a:rPr lang="zh-CN" altLang="en-US" dirty="0"/>
              <a:t>方法中：先调用</a:t>
            </a:r>
            <a:r>
              <a:rPr lang="en-US" altLang="zh-CN" dirty="0" err="1">
                <a:solidFill>
                  <a:srgbClr val="0000FF"/>
                </a:solidFill>
              </a:rPr>
              <a:t>super</a:t>
            </a:r>
            <a:r>
              <a:rPr lang="en-US" altLang="zh-CN" dirty="0" err="1"/>
              <a:t>.cost</a:t>
            </a:r>
            <a:r>
              <a:rPr lang="en-US" altLang="zh-CN" dirty="0"/>
              <a:t>()</a:t>
            </a:r>
            <a:r>
              <a:rPr lang="zh-CN" altLang="en-US" dirty="0"/>
              <a:t>来计算调料，然后</a:t>
            </a:r>
            <a:r>
              <a:rPr lang="en-US" altLang="zh-CN" dirty="0"/>
              <a:t>+</a:t>
            </a:r>
            <a:r>
              <a:rPr lang="zh-CN" altLang="en-US" dirty="0"/>
              <a:t>子类具体饮料价格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35E74-89E1-44DC-A021-3E6FC36906A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67" y="1628800"/>
            <a:ext cx="4760778" cy="454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171103" y="5229200"/>
            <a:ext cx="4688930" cy="955576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Comic Sans MS" pitchFamily="66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Comic Sans MS" pitchFamily="66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Comic Sans MS" pitchFamily="66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Comic Sans MS" pitchFamily="66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Comic Sans MS" pitchFamily="66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Comic Sans MS" pitchFamily="66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Comic Sans MS" pitchFamily="66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Comic Sans MS" pitchFamily="66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Comic Sans MS" pitchFamily="66" charset="0"/>
                <a:ea typeface="宋体" pitchFamily="2" charset="-122"/>
                <a:cs typeface="+mn-cs"/>
              </a:defRPr>
            </a:lvl9pPr>
          </a:lstStyle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86406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Design:</a:t>
            </a:r>
            <a:r>
              <a:rPr lang="zh-CN" altLang="zh-CN" dirty="0"/>
              <a:t>利用继承思想设计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F25C6DF8-7A87-4DB4-9BE4-B271D359F5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772400" cy="4896544"/>
          </a:xfrm>
          <a:prstGeom prst="rect">
            <a:avLst/>
          </a:prstGeom>
          <a:noFill/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3704164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Design:</a:t>
            </a:r>
            <a:r>
              <a:rPr lang="zh-CN" altLang="zh-CN" dirty="0"/>
              <a:t>利用继承思想设计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12776"/>
            <a:ext cx="8143056" cy="5184576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Beverage { </a:t>
            </a:r>
            <a:r>
              <a:rPr lang="en-US" altLang="zh-CN" sz="20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</a:t>
            </a:r>
            <a:r>
              <a:rPr lang="zh-CN" altLang="en-US" sz="20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属性</a:t>
            </a:r>
            <a:r>
              <a:rPr lang="zh-CN" altLang="en-US" sz="20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及其</a:t>
            </a:r>
            <a:r>
              <a:rPr lang="en-US" altLang="zh-CN" sz="20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getter</a:t>
            </a:r>
            <a:r>
              <a:rPr lang="zh-CN" altLang="en-US" sz="20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，</a:t>
            </a:r>
            <a:r>
              <a:rPr lang="en-US" altLang="zh-CN" sz="20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setter</a:t>
            </a:r>
            <a:r>
              <a:rPr lang="zh-CN" altLang="en-US" sz="20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省略</a:t>
            </a:r>
            <a:endParaRPr lang="zh-CN" altLang="zh-CN" sz="20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cost()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double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condimentCost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0.0;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hasMilk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condimentCost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+=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milkCost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 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} </a:t>
            </a:r>
            <a:endParaRPr lang="en-US" altLang="zh-CN" sz="2000" dirty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hasSoy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condimentCost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+=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soyCost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/>
              </a:rPr>
              <a:t>// </a:t>
            </a:r>
            <a:r>
              <a:rPr lang="zh-CN" altLang="en-US" sz="2000" dirty="0" smtClean="0">
                <a:solidFill>
                  <a:srgbClr val="0000FF"/>
                </a:solidFill>
                <a:cs typeface="Times New Roman"/>
              </a:rPr>
              <a:t>其他略</a:t>
            </a:r>
            <a:endParaRPr lang="en-US" altLang="zh-CN" sz="2000" dirty="0" smtClean="0">
              <a:solidFill>
                <a:srgbClr val="0000FF"/>
              </a:solidFill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condimentCost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32" y="2223889"/>
            <a:ext cx="24765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79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Design:</a:t>
            </a:r>
            <a:r>
              <a:rPr lang="zh-CN" altLang="zh-CN" dirty="0"/>
              <a:t>利用继承思想设计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532656"/>
          </a:xfrm>
        </p:spPr>
        <p:txBody>
          <a:bodyPr/>
          <a:lstStyle/>
          <a:p>
            <a:r>
              <a:rPr lang="zh-CN" altLang="en-US" sz="3600" dirty="0"/>
              <a:t>子类代码</a:t>
            </a:r>
            <a:endParaRPr lang="en-US" altLang="zh-CN" b="1" dirty="0">
              <a:solidFill>
                <a:srgbClr val="7F0055"/>
              </a:solidFill>
              <a:latin typeface="Consolas"/>
              <a:ea typeface="宋体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1844824"/>
            <a:ext cx="1828800" cy="8858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9594BB6-604C-415E-A1D8-508DB062E5FF}"/>
              </a:ext>
            </a:extLst>
          </p:cNvPr>
          <p:cNvSpPr/>
          <p:nvPr/>
        </p:nvSpPr>
        <p:spPr>
          <a:xfrm>
            <a:off x="395536" y="2601251"/>
            <a:ext cx="7999040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DarkRoast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Beverage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DarkRoast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setDescription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("this is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DarkRoast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");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 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double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cost()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  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1.99 + </a:t>
            </a:r>
            <a:r>
              <a:rPr lang="en-US" altLang="zh-CN" sz="2400" b="1" kern="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super</a:t>
            </a:r>
            <a:r>
              <a:rPr lang="en-US" altLang="zh-CN" sz="2400" kern="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.cost</a:t>
            </a:r>
            <a:r>
              <a:rPr lang="en-US" altLang="zh-CN" sz="24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();</a:t>
            </a: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2387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Design:</a:t>
            </a:r>
            <a:r>
              <a:rPr lang="zh-CN" altLang="zh-CN" dirty="0"/>
              <a:t>利用继承思想设计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那些</a:t>
            </a:r>
            <a:r>
              <a:rPr lang="zh-CN" altLang="zh-CN" sz="3600" dirty="0" smtClean="0"/>
              <a:t>需求改变</a:t>
            </a:r>
            <a:r>
              <a:rPr lang="zh-CN" altLang="en-US" sz="3600" dirty="0" smtClean="0"/>
              <a:t>会</a:t>
            </a:r>
            <a:r>
              <a:rPr lang="zh-CN" altLang="zh-CN" sz="3600" dirty="0" smtClean="0"/>
              <a:t>影响</a:t>
            </a:r>
            <a:r>
              <a:rPr lang="zh-CN" altLang="en-US" sz="3600" dirty="0" smtClean="0"/>
              <a:t>该</a:t>
            </a:r>
            <a:r>
              <a:rPr lang="zh-CN" altLang="zh-CN" sz="3600" dirty="0" smtClean="0"/>
              <a:t>设计方案 </a:t>
            </a:r>
            <a:r>
              <a:rPr lang="zh-CN" altLang="zh-CN" sz="3600" dirty="0"/>
              <a:t>？</a:t>
            </a:r>
          </a:p>
          <a:p>
            <a:pPr lvl="1"/>
            <a:r>
              <a:rPr lang="zh-CN" altLang="zh-CN" sz="3200" dirty="0" smtClean="0"/>
              <a:t>调料价格变化</a:t>
            </a:r>
            <a:r>
              <a:rPr lang="zh-CN" altLang="en-US" sz="3200" dirty="0" smtClean="0"/>
              <a:t>需要</a:t>
            </a:r>
            <a:r>
              <a:rPr lang="zh-CN" altLang="zh-CN" sz="3200" dirty="0" smtClean="0"/>
              <a:t>我们</a:t>
            </a:r>
            <a:r>
              <a:rPr lang="zh-CN" altLang="zh-CN" sz="3200" dirty="0"/>
              <a:t>改变现有代码 </a:t>
            </a:r>
          </a:p>
          <a:p>
            <a:pPr lvl="1"/>
            <a:r>
              <a:rPr lang="zh-CN" altLang="zh-CN" sz="3200" dirty="0"/>
              <a:t>加入新的调料时，必须给超类添加新的方法并且改变</a:t>
            </a:r>
            <a:r>
              <a:rPr lang="en-US" altLang="zh-CN" sz="3200" dirty="0"/>
              <a:t>cost</a:t>
            </a:r>
            <a:r>
              <a:rPr lang="zh-CN" altLang="zh-CN" sz="3200" dirty="0"/>
              <a:t>方法的实现 </a:t>
            </a:r>
          </a:p>
          <a:p>
            <a:pPr lvl="1"/>
            <a:r>
              <a:rPr lang="zh-CN" altLang="zh-CN" sz="3200" dirty="0"/>
              <a:t>当有饮料不需要任何调料，</a:t>
            </a:r>
            <a:r>
              <a:rPr lang="zh-CN" altLang="en-US" sz="3200" dirty="0"/>
              <a:t>必须通过覆盖来改变子类</a:t>
            </a:r>
            <a:r>
              <a:rPr lang="en-US" altLang="zh-CN" sz="3200" dirty="0"/>
              <a:t>has**</a:t>
            </a:r>
            <a:r>
              <a:rPr lang="zh-CN" altLang="en-US" sz="3200" dirty="0"/>
              <a:t>方法。</a:t>
            </a:r>
            <a:endParaRPr lang="zh-CN" altLang="zh-CN" sz="3200" dirty="0"/>
          </a:p>
          <a:p>
            <a:pPr lvl="1"/>
            <a:r>
              <a:rPr lang="zh-CN" altLang="zh-CN" sz="3200" dirty="0"/>
              <a:t>如果用户想要双份</a:t>
            </a:r>
            <a:r>
              <a:rPr lang="zh-CN" altLang="zh-CN" sz="3200" dirty="0" smtClean="0"/>
              <a:t>巧克力</a:t>
            </a:r>
            <a:r>
              <a:rPr lang="zh-CN" altLang="en-US" sz="3200" dirty="0"/>
              <a:t>，</a:t>
            </a:r>
            <a:r>
              <a:rPr lang="zh-CN" altLang="zh-CN" sz="3200" dirty="0" smtClean="0"/>
              <a:t>怎么办</a:t>
            </a:r>
            <a:r>
              <a:rPr lang="zh-CN" altLang="zh-CN" sz="3200" dirty="0"/>
              <a:t>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414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Duck Simulator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5589240"/>
            <a:ext cx="7772400" cy="864096"/>
          </a:xfrm>
        </p:spPr>
        <p:txBody>
          <a:bodyPr/>
          <a:lstStyle/>
          <a:p>
            <a:pPr lvl="0"/>
            <a:r>
              <a:rPr lang="zh-CN" altLang="en-US" dirty="0" smtClean="0">
                <a:solidFill>
                  <a:srgbClr val="000000"/>
                </a:solidFill>
              </a:rPr>
              <a:t>第五次</a:t>
            </a:r>
            <a:r>
              <a:rPr lang="zh-CN" altLang="en-US" dirty="0">
                <a:solidFill>
                  <a:srgbClr val="000000"/>
                </a:solidFill>
              </a:rPr>
              <a:t>设计，分离了变化点</a:t>
            </a:r>
            <a:r>
              <a:rPr lang="zh-CN" altLang="en-US" dirty="0" smtClean="0">
                <a:solidFill>
                  <a:srgbClr val="000000"/>
                </a:solidFill>
              </a:rPr>
              <a:t>，代码可复用，满足</a:t>
            </a:r>
            <a:r>
              <a:rPr lang="en-US" altLang="zh-CN" dirty="0" smtClean="0">
                <a:solidFill>
                  <a:srgbClr val="000000"/>
                </a:solidFill>
              </a:rPr>
              <a:t>OCP</a:t>
            </a:r>
            <a:r>
              <a:rPr lang="zh-CN" altLang="en-US" dirty="0" smtClean="0">
                <a:solidFill>
                  <a:srgbClr val="000000"/>
                </a:solidFill>
              </a:rPr>
              <a:t>，但对象动作在运行是不可改变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52" y="1529803"/>
            <a:ext cx="8175096" cy="41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10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Design:</a:t>
            </a:r>
            <a:r>
              <a:rPr lang="zh-CN" altLang="zh-CN" dirty="0"/>
              <a:t>利用继承思想设计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结论：</a:t>
            </a:r>
            <a:endParaRPr lang="en-US" altLang="zh-CN" sz="3600" dirty="0"/>
          </a:p>
          <a:p>
            <a:pPr lvl="1"/>
            <a:r>
              <a:rPr lang="zh-CN" altLang="zh-CN" sz="3200" dirty="0"/>
              <a:t>该方案避免了类爆炸，减少了类的数量，实现了咖啡与</a:t>
            </a:r>
            <a:r>
              <a:rPr lang="zh-CN" altLang="zh-CN" sz="3200" dirty="0" smtClean="0"/>
              <a:t>调料分别</a:t>
            </a:r>
            <a:r>
              <a:rPr lang="zh-CN" altLang="zh-CN" sz="3200" dirty="0"/>
              <a:t>计算。</a:t>
            </a:r>
            <a:endParaRPr lang="en-US" altLang="zh-CN" sz="3200" dirty="0"/>
          </a:p>
          <a:p>
            <a:pPr lvl="1"/>
            <a:r>
              <a:rPr lang="zh-CN" altLang="zh-CN" sz="3200" dirty="0" smtClean="0"/>
              <a:t>满足</a:t>
            </a:r>
            <a:r>
              <a:rPr lang="zh-CN" altLang="en-US" sz="3200" dirty="0" smtClean="0"/>
              <a:t>不了</a:t>
            </a:r>
            <a:r>
              <a:rPr lang="zh-CN" altLang="zh-CN" sz="3200" dirty="0" smtClean="0"/>
              <a:t>需求</a:t>
            </a:r>
            <a:r>
              <a:rPr lang="zh-CN" altLang="zh-CN" sz="3200" dirty="0"/>
              <a:t>的</a:t>
            </a:r>
            <a:r>
              <a:rPr lang="zh-CN" altLang="zh-CN" sz="3200" dirty="0" smtClean="0"/>
              <a:t>变化</a:t>
            </a:r>
            <a:r>
              <a:rPr lang="zh-CN" altLang="en-US" sz="3200" dirty="0" smtClean="0"/>
              <a:t>，不符合</a:t>
            </a:r>
            <a:r>
              <a:rPr lang="en-US" altLang="zh-CN" sz="3200" dirty="0" smtClean="0"/>
              <a:t>OCP</a:t>
            </a:r>
            <a:r>
              <a:rPr lang="zh-CN" altLang="en-US" sz="3200" dirty="0" smtClean="0"/>
              <a:t>，因此该</a:t>
            </a:r>
            <a:r>
              <a:rPr lang="zh-CN" altLang="en-US" sz="3200" dirty="0"/>
              <a:t>方案不可行。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670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参考</a:t>
            </a:r>
            <a:r>
              <a:rPr lang="en-US" altLang="zh-CN" sz="3200" dirty="0" smtClean="0"/>
              <a:t>Duck Simulator</a:t>
            </a:r>
            <a:r>
              <a:rPr lang="zh-CN" altLang="en-US" sz="3200" dirty="0" smtClean="0"/>
              <a:t>例：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848872" cy="3960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4322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考虑职责分离，咖啡和调料的计费应该分开去实现</a:t>
            </a:r>
            <a:endParaRPr lang="en-US" altLang="zh-CN" sz="3200" dirty="0"/>
          </a:p>
          <a:p>
            <a:r>
              <a:rPr lang="zh-CN" altLang="en-US" sz="3200" dirty="0"/>
              <a:t>所以应该形成咖啡的类系和调料的类系</a:t>
            </a:r>
            <a:endParaRPr lang="en-US" altLang="zh-CN" sz="3200" dirty="0"/>
          </a:p>
          <a:p>
            <a:r>
              <a:rPr lang="zh-CN" altLang="en-US" sz="3200" dirty="0"/>
              <a:t>是否可以</a:t>
            </a:r>
            <a:r>
              <a:rPr lang="zh-CN" altLang="en-US" sz="3200" dirty="0" smtClean="0"/>
              <a:t>通过</a:t>
            </a:r>
            <a:r>
              <a:rPr lang="en-US" altLang="zh-CN" sz="3200" dirty="0" smtClean="0"/>
              <a:t>Duck Simulator </a:t>
            </a:r>
            <a:r>
              <a:rPr lang="zh-CN" altLang="en-US" sz="3200" dirty="0" smtClean="0"/>
              <a:t>案例</a:t>
            </a:r>
            <a:r>
              <a:rPr lang="zh-CN" altLang="en-US" sz="3200" dirty="0"/>
              <a:t>的组合方式，完成咖啡加上调料后的费用计算？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379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FF"/>
                </a:solidFill>
              </a:rPr>
              <a:t>饮料类</a:t>
            </a:r>
            <a:r>
              <a:rPr lang="zh-CN" altLang="en-US" sz="3200" dirty="0"/>
              <a:t>的设计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7550224" cy="41045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3200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FF"/>
                </a:solidFill>
              </a:rPr>
              <a:t>调料类</a:t>
            </a:r>
            <a:r>
              <a:rPr lang="zh-CN" altLang="en-US" sz="3200" dirty="0"/>
              <a:t>的设计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8488"/>
            <a:ext cx="7128792" cy="3979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318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将两</a:t>
            </a:r>
            <a:r>
              <a:rPr lang="zh-CN" altLang="en-US" dirty="0" smtClean="0"/>
              <a:t>套</a:t>
            </a:r>
            <a:r>
              <a:rPr lang="zh-CN" altLang="en-US" dirty="0"/>
              <a:t>类系</a:t>
            </a:r>
            <a:r>
              <a:rPr lang="zh-CN" altLang="en-US" dirty="0" smtClean="0"/>
              <a:t>放</a:t>
            </a:r>
            <a:r>
              <a:rPr lang="zh-CN" altLang="en-US" dirty="0"/>
              <a:t>在一起，</a:t>
            </a:r>
            <a:r>
              <a:rPr lang="zh-CN" altLang="en-US" dirty="0" smtClean="0"/>
              <a:t>分析</a:t>
            </a:r>
            <a:r>
              <a:rPr lang="en-US" altLang="zh-CN" dirty="0"/>
              <a:t>Duck </a:t>
            </a:r>
            <a:r>
              <a:rPr lang="en-US" altLang="zh-CN" dirty="0" err="1"/>
              <a:t>Simu</a:t>
            </a:r>
            <a:r>
              <a:rPr lang="zh-CN" altLang="en-US" dirty="0" smtClean="0"/>
              <a:t>案例</a:t>
            </a:r>
            <a:r>
              <a:rPr lang="zh-CN" altLang="en-US" dirty="0"/>
              <a:t>思想是否可行？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200" dirty="0"/>
          </a:p>
          <a:p>
            <a:r>
              <a:rPr lang="en-US" altLang="zh-CN" dirty="0" smtClean="0"/>
              <a:t>Beverage</a:t>
            </a:r>
            <a:r>
              <a:rPr lang="zh-CN" altLang="en-US" dirty="0"/>
              <a:t>超类中加入调料</a:t>
            </a:r>
            <a:r>
              <a:rPr lang="zh-CN" altLang="en-US" dirty="0" smtClean="0"/>
              <a:t>类型和数量</a:t>
            </a:r>
            <a:r>
              <a:rPr lang="zh-CN" altLang="en-US" dirty="0"/>
              <a:t>的集合类型</a:t>
            </a:r>
            <a:r>
              <a:rPr lang="zh-CN" altLang="en-US" dirty="0" smtClean="0"/>
              <a:t>对象，用以存储调料和数量</a:t>
            </a:r>
            <a:endParaRPr lang="en-US" altLang="zh-CN" dirty="0" smtClean="0"/>
          </a:p>
          <a:p>
            <a:r>
              <a:rPr lang="zh-CN" altLang="en-US" dirty="0" smtClean="0"/>
              <a:t>有可能成功，本</a:t>
            </a:r>
            <a:r>
              <a:rPr lang="zh-CN" altLang="en-US" dirty="0"/>
              <a:t>案例采用另一种思路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92896"/>
            <a:ext cx="7200800" cy="24482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173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调料是否也可以看成是饮料的一种？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2" y="2348880"/>
            <a:ext cx="7598136" cy="3960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2990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形成如下继承结构：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71" y="2365981"/>
            <a:ext cx="7715969" cy="39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11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en-US" dirty="0"/>
              <a:t>：利用包装思想设计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一杯</a:t>
            </a:r>
            <a:r>
              <a:rPr lang="en-US" altLang="zh-CN" sz="3200" dirty="0" err="1">
                <a:latin typeface="Consolas" panose="020B0609020204030204" pitchFamily="49" charset="0"/>
              </a:rPr>
              <a:t>DarkRoast</a:t>
            </a:r>
            <a:r>
              <a:rPr lang="zh-CN" altLang="en-US" sz="3200" dirty="0"/>
              <a:t>咖啡中加入</a:t>
            </a:r>
            <a:r>
              <a:rPr lang="en-US" altLang="zh-CN" sz="3200" dirty="0">
                <a:latin typeface="Consolas" panose="020B0609020204030204" pitchFamily="49" charset="0"/>
              </a:rPr>
              <a:t>Mocha</a:t>
            </a:r>
            <a:r>
              <a:rPr lang="zh-CN" altLang="en-US" sz="3200" dirty="0"/>
              <a:t>和</a:t>
            </a:r>
            <a:r>
              <a:rPr lang="en-US" altLang="zh-CN" sz="3200" dirty="0">
                <a:latin typeface="Consolas" panose="020B0609020204030204" pitchFamily="49" charset="0"/>
              </a:rPr>
              <a:t>Whip</a:t>
            </a:r>
            <a:r>
              <a:rPr lang="zh-CN" altLang="en-US" sz="3200" dirty="0"/>
              <a:t>，可以看成三步：</a:t>
            </a:r>
            <a:endParaRPr lang="en-US" altLang="zh-CN" sz="3200" dirty="0"/>
          </a:p>
          <a:p>
            <a:pPr lvl="1"/>
            <a:r>
              <a:rPr lang="en-US" altLang="zh-CN" sz="2800" dirty="0" err="1">
                <a:latin typeface="Consolas" panose="020B0609020204030204" pitchFamily="49" charset="0"/>
              </a:rPr>
              <a:t>DarkRoast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800" dirty="0" err="1" smtClean="0">
                <a:latin typeface="Consolas" panose="020B0609020204030204" pitchFamily="49" charset="0"/>
              </a:rPr>
              <a:t>DarkRoast</a:t>
            </a:r>
            <a:r>
              <a:rPr lang="en-US" altLang="zh-CN" sz="2800" dirty="0" smtClean="0">
                <a:latin typeface="Consolas" panose="020B0609020204030204" pitchFamily="49" charset="0"/>
              </a:rPr>
              <a:t> + Roast </a:t>
            </a:r>
          </a:p>
          <a:p>
            <a:pPr lvl="1"/>
            <a:r>
              <a:rPr lang="en-US" altLang="zh-CN" sz="2800" dirty="0" err="1" smtClean="0">
                <a:latin typeface="Consolas" panose="020B0609020204030204" pitchFamily="49" charset="0"/>
              </a:rPr>
              <a:t>DarkRoast</a:t>
            </a:r>
            <a:r>
              <a:rPr lang="en-US" altLang="zh-CN" sz="2800" dirty="0" smtClean="0">
                <a:latin typeface="Consolas" panose="020B0609020204030204" pitchFamily="49" charset="0"/>
              </a:rPr>
              <a:t> + Roast + Whip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975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992968"/>
          </a:xfrm>
        </p:spPr>
        <p:txBody>
          <a:bodyPr/>
          <a:lstStyle/>
          <a:p>
            <a:r>
              <a:rPr lang="zh-CN" altLang="en-US" sz="3200" dirty="0"/>
              <a:t>在一杯</a:t>
            </a:r>
            <a:r>
              <a:rPr lang="en-US" altLang="zh-CN" sz="3200" dirty="0">
                <a:latin typeface="Consolas" panose="020B0609020204030204" pitchFamily="49" charset="0"/>
                <a:ea typeface="宋体" pitchFamily="2" charset="-122"/>
              </a:rPr>
              <a:t>DarkRoast</a:t>
            </a:r>
            <a:r>
              <a:rPr lang="zh-CN" altLang="en-US" sz="3200" dirty="0"/>
              <a:t>咖啡中加入</a:t>
            </a:r>
            <a:r>
              <a:rPr lang="en-US" altLang="zh-CN" sz="3200" dirty="0">
                <a:latin typeface="Consolas" panose="020B0609020204030204" pitchFamily="49" charset="0"/>
                <a:ea typeface="宋体" pitchFamily="2" charset="-122"/>
              </a:rPr>
              <a:t>Mocha</a:t>
            </a:r>
            <a:r>
              <a:rPr lang="zh-CN" altLang="en-US" sz="3200" dirty="0"/>
              <a:t>和</a:t>
            </a:r>
            <a:r>
              <a:rPr lang="en-US" altLang="zh-CN" sz="3200" dirty="0">
                <a:latin typeface="Consolas" panose="020B0609020204030204" pitchFamily="49" charset="0"/>
                <a:ea typeface="宋体" pitchFamily="2" charset="-122"/>
              </a:rPr>
              <a:t>Whip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14" name="椭圆 13"/>
          <p:cNvSpPr/>
          <p:nvPr/>
        </p:nvSpPr>
        <p:spPr bwMode="auto">
          <a:xfrm>
            <a:off x="5198924" y="2996952"/>
            <a:ext cx="3011211" cy="1944216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11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347817" y="3356992"/>
            <a:ext cx="2337365" cy="133861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11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5436096" y="3717032"/>
            <a:ext cx="1756925" cy="69607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DarkRoast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99119" y="3499730"/>
            <a:ext cx="87964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Mocha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8939" y="3138412"/>
            <a:ext cx="91440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Whip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483816" y="3181964"/>
            <a:ext cx="4347619" cy="160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0000"/>
              </a:lnSpc>
              <a:buClr>
                <a:srgbClr val="3333CC"/>
              </a:buClr>
              <a:buSzPct val="75000"/>
              <a:buFont typeface="ZapfDingbats" pitchFamily="82" charset="2"/>
              <a:buChar char="m"/>
            </a:pP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咖啡中加入调料</a:t>
            </a:r>
            <a:r>
              <a:rPr lang="en-US" altLang="zh-CN" sz="3200" dirty="0">
                <a:latin typeface="Consolas" panose="020B0609020204030204" pitchFamily="49" charset="0"/>
              </a:rPr>
              <a:t>Mocha</a:t>
            </a: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后形成混合物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742950" lvl="1" indent="-285750">
              <a:lnSpc>
                <a:spcPct val="100000"/>
              </a:lnSpc>
              <a:buClr>
                <a:srgbClr val="3333CC"/>
              </a:buClr>
              <a:buSzPct val="75000"/>
              <a:buFont typeface="ZapfDingbats" pitchFamily="82" charset="2"/>
              <a:buChar char="m"/>
            </a:pP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在混合物中加入</a:t>
            </a:r>
            <a:r>
              <a:rPr lang="en-US" altLang="zh-CN" sz="3200" dirty="0">
                <a:latin typeface="Consolas" panose="020B0609020204030204" pitchFamily="49" charset="0"/>
              </a:rPr>
              <a:t>Whip</a:t>
            </a:r>
          </a:p>
        </p:txBody>
      </p:sp>
    </p:spTree>
    <p:extLst>
      <p:ext uri="{BB962C8B-B14F-4D97-AF65-F5344CB8AC3E}">
        <p14:creationId xmlns:p14="http://schemas.microsoft.com/office/powerpoint/2010/main" val="1450922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Duck Simulator Review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3400" y="5661248"/>
            <a:ext cx="7772400" cy="864096"/>
          </a:xfrm>
        </p:spPr>
        <p:txBody>
          <a:bodyPr/>
          <a:lstStyle/>
          <a:p>
            <a:pPr lvl="0"/>
            <a:r>
              <a:rPr lang="zh-CN" altLang="en-US" dirty="0" smtClean="0">
                <a:solidFill>
                  <a:srgbClr val="000000"/>
                </a:solidFill>
              </a:rPr>
              <a:t>第六次设计，动态的设定对象的行为，但属性可以被直接使用，需要进行封装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76" y="1599718"/>
            <a:ext cx="7632848" cy="40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03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idx="1"/>
          </p:nvPr>
        </p:nvSpPr>
        <p:spPr>
          <a:xfrm>
            <a:off x="533400" y="1600200"/>
            <a:ext cx="7783513" cy="4637112"/>
          </a:xfrm>
        </p:spPr>
        <p:txBody>
          <a:bodyPr/>
          <a:lstStyle/>
          <a:p>
            <a:r>
              <a:rPr lang="zh-CN" altLang="en-US" dirty="0"/>
              <a:t>计算加了调料之后的咖啡价格计算：</a:t>
            </a:r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最后的合成物</a:t>
            </a:r>
            <a:r>
              <a:rPr lang="en-US" altLang="zh-CN" dirty="0">
                <a:ea typeface="宋体" charset="-122"/>
              </a:rPr>
              <a:t>=( ( </a:t>
            </a:r>
            <a:r>
              <a:rPr lang="en-US" altLang="zh-CN" dirty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  <a:ea typeface="宋体" charset="-122"/>
              </a:rPr>
              <a:t>DarkRost</a:t>
            </a:r>
            <a:r>
              <a:rPr lang="en-US" altLang="zh-CN" dirty="0">
                <a:solidFill>
                  <a:schemeClr val="accent2"/>
                </a:solidFill>
                <a:ea typeface="宋体" charset="-122"/>
              </a:rPr>
              <a:t> ) + Mocha </a:t>
            </a:r>
            <a:r>
              <a:rPr lang="en-US" altLang="zh-CN" dirty="0">
                <a:ea typeface="宋体" charset="-122"/>
              </a:rPr>
              <a:t>) +whip )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混合后饮料价格</a:t>
            </a:r>
            <a:r>
              <a:rPr lang="en-US" altLang="zh-CN" dirty="0"/>
              <a:t>=</a:t>
            </a:r>
            <a:r>
              <a:rPr lang="zh-CN" altLang="en-US" dirty="0">
                <a:solidFill>
                  <a:srgbClr val="0000FF"/>
                </a:solidFill>
              </a:rPr>
              <a:t>混合后饮料价格</a:t>
            </a:r>
            <a:r>
              <a:rPr lang="en-US" altLang="zh-CN" dirty="0"/>
              <a:t>+</a:t>
            </a:r>
            <a:r>
              <a:rPr lang="zh-CN" altLang="en-US" dirty="0"/>
              <a:t>调料类价格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可以发现，以上等式形成一种</a:t>
            </a:r>
            <a:r>
              <a:rPr lang="zh-CN" altLang="en-US" dirty="0">
                <a:solidFill>
                  <a:srgbClr val="0000FF"/>
                </a:solidFill>
              </a:rPr>
              <a:t>递归</a:t>
            </a:r>
            <a:r>
              <a:rPr lang="zh-CN" altLang="en-US" dirty="0"/>
              <a:t>关系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21" name="椭圆 20"/>
          <p:cNvSpPr/>
          <p:nvPr/>
        </p:nvSpPr>
        <p:spPr bwMode="auto">
          <a:xfrm>
            <a:off x="2267744" y="2276872"/>
            <a:ext cx="3011211" cy="2088232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11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2442887" y="2636912"/>
            <a:ext cx="2337365" cy="133861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11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2531166" y="2996952"/>
            <a:ext cx="1756925" cy="69607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DarkRoast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94189" y="2779650"/>
            <a:ext cx="87964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Mocha</a:t>
            </a:r>
            <a:endParaRPr lang="zh-CN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034009" y="2418332"/>
            <a:ext cx="91440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Whip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4384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idx="1"/>
          </p:nvPr>
        </p:nvSpPr>
        <p:spPr>
          <a:xfrm>
            <a:off x="533400" y="1600200"/>
            <a:ext cx="7783513" cy="4637112"/>
          </a:xfrm>
        </p:spPr>
        <p:txBody>
          <a:bodyPr/>
          <a:lstStyle/>
          <a:p>
            <a:r>
              <a:rPr lang="zh-CN" altLang="en-US" sz="3200" dirty="0" smtClean="0"/>
              <a:t>递归的定义：函数</a:t>
            </a:r>
            <a:r>
              <a:rPr lang="zh-CN" altLang="en-US" sz="3200" dirty="0"/>
              <a:t>自身直接或者间接的调用到了自身。</a:t>
            </a:r>
          </a:p>
          <a:p>
            <a:r>
              <a:rPr lang="zh-CN" altLang="en-US" sz="3200" dirty="0"/>
              <a:t> </a:t>
            </a:r>
            <a:r>
              <a:rPr lang="zh-CN" altLang="en-US" sz="3200" dirty="0" smtClean="0"/>
              <a:t>一</a:t>
            </a:r>
            <a:r>
              <a:rPr lang="zh-CN" altLang="en-US" sz="3200" dirty="0"/>
              <a:t>个</a:t>
            </a:r>
            <a:r>
              <a:rPr lang="zh-CN" altLang="en-US" sz="3200" dirty="0" smtClean="0"/>
              <a:t>功能被</a:t>
            </a:r>
            <a:r>
              <a:rPr lang="zh-CN" altLang="en-US" sz="3200" dirty="0"/>
              <a:t>重复使用，并每次使用时，参与运算的结果和上一次调用有关。这时可以用递归来解决问题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zh-CN" sz="3200" dirty="0"/>
              <a:t>递归一定明确条件，否则容易栈溢出。</a:t>
            </a:r>
            <a:endParaRPr lang="zh-CN" altLang="en-US" sz="3200" dirty="0"/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2661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Recursion {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利用递归求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到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10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的和</a:t>
            </a:r>
            <a:endParaRPr lang="en-US" altLang="zh-CN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0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getSum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getSum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return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getSum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- 1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调用自身</a:t>
            </a:r>
            <a:endParaRPr lang="en-US" altLang="zh-CN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989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如何在如下类图中表达此种递归关系？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777252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58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根据</a:t>
            </a:r>
            <a:r>
              <a:rPr lang="en-US" altLang="zh-CN" dirty="0" smtClean="0"/>
              <a:t>OO</a:t>
            </a:r>
            <a:r>
              <a:rPr lang="zh-CN" altLang="en-US" dirty="0" smtClean="0"/>
              <a:t>原则，</a:t>
            </a:r>
            <a:r>
              <a:rPr lang="zh-CN" altLang="en-US" dirty="0"/>
              <a:t>要对“接口”编程</a:t>
            </a:r>
            <a:r>
              <a:rPr lang="zh-CN" altLang="en-US" dirty="0" smtClean="0"/>
              <a:t>，因此接口</a:t>
            </a:r>
            <a:r>
              <a:rPr lang="en-US" altLang="zh-CN" dirty="0" smtClean="0"/>
              <a:t>Beverage</a:t>
            </a:r>
            <a:r>
              <a:rPr lang="zh-CN" altLang="en-US" dirty="0"/>
              <a:t>和</a:t>
            </a:r>
            <a:r>
              <a:rPr lang="en-US" altLang="zh-CN" dirty="0"/>
              <a:t>CondimentDecorator</a:t>
            </a:r>
            <a:r>
              <a:rPr lang="zh-CN" altLang="en-US" dirty="0"/>
              <a:t>有应该有关联关系。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41" y="2929490"/>
            <a:ext cx="7762715" cy="35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2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Beverage</a:t>
            </a:r>
            <a:r>
              <a:rPr lang="zh-CN" altLang="en-US" dirty="0"/>
              <a:t>拥有</a:t>
            </a:r>
            <a:r>
              <a:rPr lang="en-US" altLang="zh-CN" dirty="0"/>
              <a:t>condimentDecorator</a:t>
            </a:r>
            <a:r>
              <a:rPr lang="zh-CN" altLang="en-US" dirty="0" smtClean="0"/>
              <a:t>对象作为属性，</a:t>
            </a:r>
            <a:r>
              <a:rPr lang="zh-CN" altLang="en-US" dirty="0"/>
              <a:t>是否符合需求？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564904"/>
            <a:ext cx="7425544" cy="3941288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 bwMode="auto">
          <a:xfrm>
            <a:off x="4364696" y="3429000"/>
            <a:ext cx="1944216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77678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85" y="1564627"/>
            <a:ext cx="8247246" cy="425549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11560" y="4073004"/>
            <a:ext cx="4248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此时，</a:t>
            </a:r>
            <a:r>
              <a:rPr lang="en-US" altLang="zh-CN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CondimentDecorator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拥有超类</a:t>
            </a:r>
            <a:r>
              <a:rPr lang="en-US" altLang="zh-CN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Beverage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对象作为属性</a:t>
            </a:r>
            <a:endParaRPr lang="en-US" altLang="zh-CN" kern="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如果不考虑抽象类不能实例化限制，此时实例变量</a:t>
            </a:r>
            <a:r>
              <a:rPr lang="en-US" altLang="zh-CN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beverage</a:t>
            </a:r>
            <a:r>
              <a:rPr lang="zh-CN" altLang="en-US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可用任何</a:t>
            </a:r>
            <a:r>
              <a:rPr lang="en-US" altLang="zh-CN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Beverage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子</a:t>
            </a:r>
            <a:r>
              <a:rPr lang="zh-CN" altLang="en-US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类实例化，当然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可用</a:t>
            </a:r>
            <a:r>
              <a:rPr lang="en-US" altLang="zh-CN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CondimentDecorator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实例化</a:t>
            </a:r>
            <a:endParaRPr lang="en-US" altLang="zh-CN" kern="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H="1">
            <a:off x="4788024" y="1984772"/>
            <a:ext cx="1440160" cy="0"/>
          </a:xfrm>
          <a:prstGeom prst="straightConnector1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5292080" y="3496940"/>
            <a:ext cx="2016224" cy="288032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697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627956" y="5392146"/>
            <a:ext cx="7583288" cy="1080120"/>
          </a:xfrm>
        </p:spPr>
        <p:txBody>
          <a:bodyPr/>
          <a:lstStyle/>
          <a:p>
            <a:r>
              <a:rPr lang="zh-CN" altLang="en-US" sz="2000" dirty="0"/>
              <a:t>例如：</a:t>
            </a:r>
            <a:r>
              <a:rPr lang="en-US" altLang="zh-CN" sz="2000" dirty="0"/>
              <a:t>Beverage </a:t>
            </a:r>
            <a:r>
              <a:rPr lang="en-US" altLang="zh-CN" sz="2000" dirty="0" err="1">
                <a:solidFill>
                  <a:srgbClr val="0000FF"/>
                </a:solidFill>
              </a:rPr>
              <a:t>beverage</a:t>
            </a:r>
            <a:r>
              <a:rPr lang="en-US" altLang="zh-CN" sz="2000" dirty="0"/>
              <a:t> = new condimentDecorator(); </a:t>
            </a:r>
          </a:p>
          <a:p>
            <a:r>
              <a:rPr lang="zh-CN" altLang="en-US" sz="2000" dirty="0"/>
              <a:t>注意，此时的</a:t>
            </a:r>
            <a:r>
              <a:rPr lang="en-US" altLang="zh-CN" sz="2000" dirty="0">
                <a:solidFill>
                  <a:srgbClr val="0000FF"/>
                </a:solidFill>
              </a:rPr>
              <a:t>beverage</a:t>
            </a:r>
            <a:r>
              <a:rPr lang="zh-CN" altLang="en-US" sz="2000" dirty="0"/>
              <a:t>中又包含一个</a:t>
            </a:r>
            <a:r>
              <a:rPr lang="en-US" altLang="zh-CN" sz="2000" dirty="0">
                <a:solidFill>
                  <a:srgbClr val="FF0000"/>
                </a:solidFill>
              </a:rPr>
              <a:t>beverage</a:t>
            </a:r>
            <a:r>
              <a:rPr lang="en-US" altLang="zh-CN" sz="2000" dirty="0"/>
              <a:t> </a:t>
            </a:r>
            <a:r>
              <a:rPr lang="zh-CN" altLang="en-US" sz="2000" dirty="0"/>
              <a:t>属性；此时形成递归关系</a:t>
            </a:r>
            <a:r>
              <a:rPr lang="en-US" altLang="zh-CN" sz="2000" dirty="0"/>
              <a:t>: </a:t>
            </a:r>
            <a:r>
              <a:rPr lang="en-US" altLang="zh-CN" sz="2000" dirty="0" err="1">
                <a:solidFill>
                  <a:srgbClr val="0000FF"/>
                </a:solidFill>
              </a:rPr>
              <a:t>beverage</a:t>
            </a:r>
            <a:r>
              <a:rPr lang="en-US" altLang="zh-CN" sz="2000" dirty="0" err="1">
                <a:solidFill>
                  <a:srgbClr val="FF0000"/>
                </a:solidFill>
              </a:rPr>
              <a:t>.getBeverage</a:t>
            </a:r>
            <a:r>
              <a:rPr lang="en-US" altLang="zh-CN" sz="2000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85" y="1136647"/>
            <a:ext cx="8247246" cy="4255499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 bwMode="auto">
          <a:xfrm flipH="1">
            <a:off x="4788024" y="1556792"/>
            <a:ext cx="1440160" cy="0"/>
          </a:xfrm>
          <a:prstGeom prst="straightConnector1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矩形 2"/>
          <p:cNvSpPr/>
          <p:nvPr/>
        </p:nvSpPr>
        <p:spPr>
          <a:xfrm>
            <a:off x="627956" y="4142749"/>
            <a:ext cx="43760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ZapfDingbats" pitchFamily="82" charset="2"/>
              <a:buChar char="r"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抽象类实例化，实际上是由</a:t>
            </a:r>
            <a:r>
              <a:rPr lang="en-US" altLang="zh-CN" dirty="0" smtClean="0">
                <a:latin typeface="Consolas" panose="020B0609020204030204" pitchFamily="49" charset="0"/>
              </a:rPr>
              <a:t>condimentDecorator</a:t>
            </a:r>
            <a:r>
              <a:rPr lang="zh-CN" altLang="en-US" dirty="0" smtClean="0"/>
              <a:t>子类实例化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6912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1600200"/>
            <a:ext cx="7783514" cy="275652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CondimentDecorator </a:t>
            </a:r>
            <a:r>
              <a:rPr lang="zh-CN" altLang="en-US" sz="2400" dirty="0"/>
              <a:t>类中</a:t>
            </a:r>
            <a:r>
              <a:rPr lang="en-US" altLang="zh-CN" sz="2400" dirty="0"/>
              <a:t>beverage</a:t>
            </a:r>
            <a:r>
              <a:rPr lang="zh-CN" altLang="en-US" sz="2400" dirty="0"/>
              <a:t>属性的处理</a:t>
            </a:r>
            <a:endParaRPr lang="en-US" altLang="zh-CN" sz="2400" dirty="0"/>
          </a:p>
          <a:p>
            <a:pPr lvl="1"/>
            <a:r>
              <a:rPr lang="zh-CN" altLang="en-US" sz="2000" dirty="0"/>
              <a:t>调料拥有“</a:t>
            </a:r>
            <a:r>
              <a:rPr lang="zh-CN" altLang="en-US" sz="2000" b="1" dirty="0">
                <a:solidFill>
                  <a:srgbClr val="0000FF"/>
                </a:solidFill>
              </a:rPr>
              <a:t>混合物对象</a:t>
            </a:r>
            <a:r>
              <a:rPr lang="zh-CN" altLang="en-US" sz="2000" dirty="0"/>
              <a:t>”，因此“混合物对象”放到具体调料类的超类中，其他类通过</a:t>
            </a:r>
            <a:r>
              <a:rPr lang="en-US" altLang="zh-CN" sz="2000" dirty="0"/>
              <a:t>getter/setter</a:t>
            </a:r>
            <a:r>
              <a:rPr lang="zh-CN" altLang="en-US" sz="2000" dirty="0"/>
              <a:t>操作之较合适</a:t>
            </a:r>
            <a:endParaRPr lang="en-US" altLang="zh-CN" sz="2000" dirty="0"/>
          </a:p>
          <a:p>
            <a:pPr lvl="1"/>
            <a:r>
              <a:rPr lang="zh-CN" altLang="en-US" sz="2000" dirty="0"/>
              <a:t>也可以扩大权限，具体调料类通过继承得到超类</a:t>
            </a:r>
            <a:r>
              <a:rPr lang="en-US" altLang="zh-CN" sz="2000" dirty="0"/>
              <a:t>CondimentDecorator</a:t>
            </a:r>
            <a:r>
              <a:rPr lang="zh-CN" altLang="en-US" sz="2000" dirty="0"/>
              <a:t> “混合物对象”属性</a:t>
            </a:r>
            <a:r>
              <a:rPr lang="en-US" altLang="zh-CN" sz="2000" dirty="0"/>
              <a:t>beverage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47800"/>
            <a:ext cx="6120680" cy="2908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4506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84784"/>
            <a:ext cx="7772400" cy="4648200"/>
          </a:xfrm>
        </p:spPr>
        <p:txBody>
          <a:bodyPr/>
          <a:lstStyle/>
          <a:p>
            <a:r>
              <a:rPr lang="zh-CN" altLang="en-US" dirty="0"/>
              <a:t>完善类图设计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56" y="1936304"/>
            <a:ext cx="7992888" cy="4464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037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Duck Simulator Review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83568" y="5536704"/>
            <a:ext cx="7772400" cy="864096"/>
          </a:xfrm>
        </p:spPr>
        <p:txBody>
          <a:bodyPr/>
          <a:lstStyle/>
          <a:p>
            <a:pPr lvl="0"/>
            <a:r>
              <a:rPr lang="zh-CN" altLang="en-US" sz="2400" dirty="0" smtClean="0">
                <a:solidFill>
                  <a:srgbClr val="000000"/>
                </a:solidFill>
              </a:rPr>
              <a:t>第七次设计，对属性进行了封装，通过子类构造函数进行调用</a:t>
            </a:r>
            <a:r>
              <a:rPr lang="en-US" altLang="zh-CN" sz="2400" dirty="0" smtClean="0">
                <a:solidFill>
                  <a:srgbClr val="000000"/>
                </a:solidFill>
              </a:rPr>
              <a:t>setter</a:t>
            </a:r>
            <a:r>
              <a:rPr lang="zh-CN" altLang="en-US" sz="2400" dirty="0" smtClean="0">
                <a:solidFill>
                  <a:srgbClr val="000000"/>
                </a:solidFill>
              </a:rPr>
              <a:t>设定行为，使得设计符合工业化要求。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91" y="1700808"/>
            <a:ext cx="776422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46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idx="1"/>
          </p:nvPr>
        </p:nvSpPr>
        <p:spPr>
          <a:xfrm>
            <a:off x="533400" y="1628800"/>
            <a:ext cx="8287072" cy="4925144"/>
          </a:xfrm>
        </p:spPr>
        <p:txBody>
          <a:bodyPr/>
          <a:lstStyle/>
          <a:p>
            <a:r>
              <a:rPr lang="zh-CN" altLang="en-US" dirty="0"/>
              <a:t>计算混合物价格：</a:t>
            </a:r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混合物价格</a:t>
            </a:r>
            <a:r>
              <a:rPr lang="en-US" altLang="zh-CN" sz="2400" dirty="0"/>
              <a:t>=</a:t>
            </a:r>
            <a:r>
              <a:rPr lang="zh-CN" altLang="en-US" sz="2400" dirty="0"/>
              <a:t>前一个混合物价格</a:t>
            </a:r>
            <a:r>
              <a:rPr lang="en-US" altLang="zh-CN" sz="2400" dirty="0"/>
              <a:t>+</a:t>
            </a:r>
            <a:r>
              <a:rPr lang="zh-CN" altLang="en-US" sz="2400" dirty="0"/>
              <a:t>新加的调料价格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0000FF"/>
                </a:solidFill>
              </a:rPr>
              <a:t>分析：计算混合物价格放到咖啡类的</a:t>
            </a:r>
            <a:r>
              <a:rPr lang="en-US" altLang="zh-CN" sz="2400" dirty="0">
                <a:solidFill>
                  <a:srgbClr val="0000FF"/>
                </a:solidFill>
              </a:rPr>
              <a:t>cost()</a:t>
            </a:r>
            <a:r>
              <a:rPr lang="zh-CN" altLang="en-US" sz="2400" dirty="0">
                <a:solidFill>
                  <a:srgbClr val="0000FF"/>
                </a:solidFill>
              </a:rPr>
              <a:t>中还是调料类的</a:t>
            </a:r>
            <a:r>
              <a:rPr lang="en-US" altLang="zh-CN" sz="2400" dirty="0">
                <a:solidFill>
                  <a:srgbClr val="0000FF"/>
                </a:solidFill>
              </a:rPr>
              <a:t>cost()</a:t>
            </a:r>
            <a:r>
              <a:rPr lang="zh-CN" altLang="en-US" sz="2400" dirty="0">
                <a:solidFill>
                  <a:srgbClr val="0000FF"/>
                </a:solidFill>
              </a:rPr>
              <a:t>中比较合适？</a:t>
            </a:r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21" name="椭圆 20"/>
          <p:cNvSpPr/>
          <p:nvPr/>
        </p:nvSpPr>
        <p:spPr bwMode="auto">
          <a:xfrm>
            <a:off x="2699792" y="2420888"/>
            <a:ext cx="3011211" cy="2088232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11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2992701" y="2852936"/>
            <a:ext cx="2337365" cy="133861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11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3080980" y="3212976"/>
            <a:ext cx="1756925" cy="69607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DarkRoast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44003" y="2995674"/>
            <a:ext cx="87964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Mocha</a:t>
            </a:r>
            <a:endParaRPr lang="zh-CN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583823" y="2634356"/>
            <a:ext cx="91440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Whip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3955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999040" cy="4648200"/>
          </a:xfrm>
        </p:spPr>
        <p:txBody>
          <a:bodyPr/>
          <a:lstStyle/>
          <a:p>
            <a:r>
              <a:rPr lang="zh-CN" altLang="en-US" dirty="0"/>
              <a:t>一种咖啡中加多种调料，所以调料放在外层，从而可以一层层向外加调料，因此计算总价的任务放到调料类中，形成递归是合适的。</a:t>
            </a:r>
            <a:endParaRPr lang="en-US" altLang="zh-CN" dirty="0"/>
          </a:p>
          <a:p>
            <a:r>
              <a:rPr lang="zh-CN" altLang="en-US" dirty="0"/>
              <a:t>调料类的代码中，</a:t>
            </a:r>
            <a:r>
              <a:rPr lang="en-US" altLang="zh-CN" dirty="0">
                <a:latin typeface="Consolas" panose="020B0609020204030204" pitchFamily="49" charset="0"/>
              </a:rPr>
              <a:t>cost</a:t>
            </a:r>
            <a:r>
              <a:rPr lang="zh-CN" altLang="en-US" dirty="0"/>
              <a:t>的写法应该类似：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public double cost(){</a:t>
            </a:r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zh-CN" altLang="en-US" sz="2800" dirty="0">
                <a:solidFill>
                  <a:srgbClr val="0000FF"/>
                </a:solidFill>
              </a:rPr>
              <a:t>调料本身价格</a:t>
            </a:r>
            <a:r>
              <a:rPr lang="en-US" altLang="zh-CN" sz="2800" dirty="0">
                <a:solidFill>
                  <a:srgbClr val="0000FF"/>
                </a:solidFill>
              </a:rPr>
              <a:t>+ </a:t>
            </a:r>
            <a:r>
              <a:rPr lang="zh-CN" altLang="en-US" sz="2800" dirty="0">
                <a:solidFill>
                  <a:srgbClr val="0000FF"/>
                </a:solidFill>
              </a:rPr>
              <a:t>混合物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.cost()</a:t>
            </a:r>
            <a:r>
              <a:rPr lang="zh-CN" altLang="en-US" sz="2800" dirty="0">
                <a:solidFill>
                  <a:srgbClr val="0000FF"/>
                </a:solidFill>
              </a:rPr>
              <a:t>；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}</a:t>
            </a:r>
          </a:p>
          <a:p>
            <a:pPr marL="342900" lvl="1" indent="-342900">
              <a:buSzPct val="85000"/>
              <a:buFont typeface="ZapfDingbats" pitchFamily="82" charset="2"/>
              <a:buChar char="r"/>
            </a:pPr>
            <a:r>
              <a:rPr lang="zh-CN" altLang="en-US" sz="2800" dirty="0">
                <a:cs typeface="+mn-cs"/>
              </a:rPr>
              <a:t>而咖啡类的</a:t>
            </a:r>
            <a:r>
              <a:rPr lang="en-US" altLang="zh-CN" sz="2800" dirty="0">
                <a:latin typeface="Consolas" panose="020B0609020204030204" pitchFamily="49" charset="0"/>
                <a:cs typeface="+mn-cs"/>
              </a:rPr>
              <a:t>cost</a:t>
            </a:r>
            <a:r>
              <a:rPr lang="zh-CN" altLang="en-US" sz="2800" dirty="0">
                <a:cs typeface="+mn-cs"/>
              </a:rPr>
              <a:t>方法只计算咖啡的价格</a:t>
            </a:r>
          </a:p>
          <a:p>
            <a:pPr marL="457200" lvl="1" indent="0">
              <a:buNone/>
            </a:pP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212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带有巧克力</a:t>
            </a:r>
            <a:r>
              <a:rPr lang="en-US" altLang="zh-CN" dirty="0">
                <a:latin typeface="Consolas" panose="020B0609020204030204" pitchFamily="49" charset="0"/>
              </a:rPr>
              <a:t>(mocha)</a:t>
            </a:r>
            <a:r>
              <a:rPr lang="zh-CN" altLang="en-US" dirty="0"/>
              <a:t>和焦糖</a:t>
            </a:r>
            <a:r>
              <a:rPr lang="en-US" altLang="zh-CN" dirty="0">
                <a:latin typeface="Consolas" panose="020B0609020204030204" pitchFamily="49" charset="0"/>
              </a:rPr>
              <a:t>(Whip)</a:t>
            </a:r>
            <a:r>
              <a:rPr lang="zh-CN" altLang="en-US" dirty="0"/>
              <a:t>的</a:t>
            </a:r>
            <a:r>
              <a:rPr lang="en-US" altLang="zh-CN" dirty="0">
                <a:latin typeface="Consolas" panose="020B0609020204030204" pitchFamily="49" charset="0"/>
              </a:rPr>
              <a:t>Dark Roast</a:t>
            </a:r>
            <a:r>
              <a:rPr lang="zh-CN" altLang="en-US" dirty="0"/>
              <a:t>咖啡解决方法：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第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步：生成</a:t>
            </a:r>
            <a:r>
              <a:rPr lang="en-US" altLang="zh-CN" dirty="0" err="1">
                <a:latin typeface="Consolas" panose="020B0609020204030204" pitchFamily="49" charset="0"/>
              </a:rPr>
              <a:t>DarkRost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咖啡的对象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第</a:t>
            </a:r>
            <a:r>
              <a:rPr lang="en-US" altLang="zh-CN" dirty="0">
                <a:latin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</a:rPr>
              <a:t>步：生成</a:t>
            </a:r>
            <a:r>
              <a:rPr lang="en-US" altLang="zh-CN" dirty="0">
                <a:latin typeface="Consolas" panose="020B0609020204030204" pitchFamily="49" charset="0"/>
              </a:rPr>
              <a:t>Mocha</a:t>
            </a:r>
            <a:r>
              <a:rPr lang="zh-CN" altLang="en-US" dirty="0">
                <a:latin typeface="Consolas" panose="020B0609020204030204" pitchFamily="49" charset="0"/>
              </a:rPr>
              <a:t>对象，包装</a:t>
            </a:r>
            <a:r>
              <a:rPr lang="en-US" altLang="zh-CN" dirty="0" err="1">
                <a:latin typeface="Consolas" panose="020B0609020204030204" pitchFamily="49" charset="0"/>
              </a:rPr>
              <a:t>DarkRost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对象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74" y="2996952"/>
            <a:ext cx="17335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98" y="4725144"/>
            <a:ext cx="2190750" cy="167767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7043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1828800"/>
          </a:xfrm>
        </p:spPr>
        <p:txBody>
          <a:bodyPr/>
          <a:lstStyle/>
          <a:p>
            <a:r>
              <a:rPr lang="zh-CN" altLang="en-US" sz="3200" dirty="0"/>
              <a:t>带有巧克力</a:t>
            </a:r>
            <a:r>
              <a:rPr lang="en-US" altLang="zh-CN" sz="3200" dirty="0">
                <a:latin typeface="Consolas" panose="020B0609020204030204" pitchFamily="49" charset="0"/>
              </a:rPr>
              <a:t>(mocha)</a:t>
            </a:r>
            <a:r>
              <a:rPr lang="zh-CN" altLang="en-US" sz="3200" dirty="0"/>
              <a:t>和焦糖</a:t>
            </a:r>
            <a:r>
              <a:rPr lang="en-US" altLang="zh-CN" sz="3200" dirty="0">
                <a:latin typeface="Consolas" panose="020B0609020204030204" pitchFamily="49" charset="0"/>
              </a:rPr>
              <a:t>(Whip)</a:t>
            </a:r>
            <a:r>
              <a:rPr lang="zh-CN" altLang="en-US" sz="3200" dirty="0"/>
              <a:t>的</a:t>
            </a:r>
            <a:r>
              <a:rPr lang="en-US" altLang="zh-CN" sz="3200" dirty="0">
                <a:latin typeface="Consolas" panose="020B0609020204030204" pitchFamily="49" charset="0"/>
              </a:rPr>
              <a:t>Dark Roast</a:t>
            </a:r>
            <a:r>
              <a:rPr lang="zh-CN" altLang="en-US" sz="3200" dirty="0"/>
              <a:t>咖啡解决方法：</a:t>
            </a:r>
          </a:p>
          <a:p>
            <a:pPr lvl="1">
              <a:buClr>
                <a:srgbClr val="3333CC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</a:rPr>
              <a:t>3</a:t>
            </a:r>
            <a:r>
              <a:rPr lang="zh-CN" altLang="en-US" sz="2800" dirty="0">
                <a:solidFill>
                  <a:srgbClr val="000000"/>
                </a:solidFill>
              </a:rPr>
              <a:t>步：生成</a:t>
            </a:r>
            <a:r>
              <a:rPr lang="en-US" altLang="zh-CN" sz="2800" dirty="0">
                <a:solidFill>
                  <a:srgbClr val="000000"/>
                </a:solidFill>
              </a:rPr>
              <a:t>Whip</a:t>
            </a:r>
            <a:r>
              <a:rPr lang="zh-CN" altLang="en-US" sz="2800" dirty="0">
                <a:solidFill>
                  <a:srgbClr val="000000"/>
                </a:solidFill>
              </a:rPr>
              <a:t>对象，包装加了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Mocha</a:t>
            </a:r>
            <a:r>
              <a:rPr lang="zh-CN" altLang="en-US" sz="2800" dirty="0">
                <a:solidFill>
                  <a:srgbClr val="000000"/>
                </a:solidFill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DarkRoast</a:t>
            </a:r>
            <a:r>
              <a:rPr lang="zh-CN" altLang="en-US" sz="2800" dirty="0">
                <a:solidFill>
                  <a:srgbClr val="000000"/>
                </a:solidFill>
              </a:rPr>
              <a:t>对象</a:t>
            </a:r>
            <a:endParaRPr lang="en-US" altLang="zh-CN" sz="28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pic>
        <p:nvPicPr>
          <p:cNvPr id="5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149080"/>
            <a:ext cx="2652395" cy="2088232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839564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2404864"/>
          </a:xfrm>
        </p:spPr>
        <p:txBody>
          <a:bodyPr/>
          <a:lstStyle/>
          <a:p>
            <a:r>
              <a:rPr lang="zh-CN" altLang="en-US" dirty="0"/>
              <a:t>带有巧克力</a:t>
            </a:r>
            <a:r>
              <a:rPr lang="en-US" altLang="zh-CN" dirty="0">
                <a:latin typeface="Consolas" panose="020B0609020204030204" pitchFamily="49" charset="0"/>
              </a:rPr>
              <a:t>(mocha)</a:t>
            </a:r>
            <a:r>
              <a:rPr lang="zh-CN" altLang="en-US" dirty="0"/>
              <a:t>和焦糖</a:t>
            </a:r>
            <a:r>
              <a:rPr lang="en-US" altLang="zh-CN" dirty="0">
                <a:latin typeface="Consolas" panose="020B0609020204030204" pitchFamily="49" charset="0"/>
              </a:rPr>
              <a:t>(Whip)</a:t>
            </a:r>
            <a:r>
              <a:rPr lang="zh-CN" altLang="en-US" dirty="0"/>
              <a:t>的</a:t>
            </a:r>
            <a:r>
              <a:rPr lang="en-US" altLang="zh-CN" dirty="0">
                <a:latin typeface="Consolas" panose="020B0609020204030204" pitchFamily="49" charset="0"/>
              </a:rPr>
              <a:t>Dark Roast</a:t>
            </a:r>
            <a:r>
              <a:rPr lang="zh-CN" altLang="en-US" dirty="0"/>
              <a:t>咖啡解决方法：</a:t>
            </a:r>
          </a:p>
          <a:p>
            <a:pPr lvl="1">
              <a:buClr>
                <a:srgbClr val="3333CC"/>
              </a:buClr>
            </a:pPr>
            <a:r>
              <a:rPr lang="zh-CN" altLang="en-US" dirty="0">
                <a:solidFill>
                  <a:srgbClr val="000000"/>
                </a:solidFill>
              </a:rPr>
              <a:t>第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步：现在顾客要结账，调用最外层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Whip</a:t>
            </a:r>
            <a:r>
              <a:rPr lang="zh-CN" altLang="en-US" dirty="0">
                <a:solidFill>
                  <a:srgbClr val="000000"/>
                </a:solidFill>
              </a:rPr>
              <a:t>的方法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zh-CN" altLang="en-US" dirty="0">
                <a:solidFill>
                  <a:srgbClr val="000000"/>
                </a:solidFill>
              </a:rPr>
              <a:t>，此时由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Whip</a:t>
            </a:r>
            <a:r>
              <a:rPr lang="zh-CN" altLang="en-US" dirty="0">
                <a:solidFill>
                  <a:srgbClr val="000000"/>
                </a:solidFill>
              </a:rPr>
              <a:t>代理计算它本身包装的对象的价格。一旦它得到一个计算结果，它会把自身的价格再加进去，这就是整个饮料的价格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pic>
        <p:nvPicPr>
          <p:cNvPr id="6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149080"/>
            <a:ext cx="4464496" cy="240486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29342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071048" cy="604664"/>
          </a:xfrm>
        </p:spPr>
        <p:txBody>
          <a:bodyPr/>
          <a:lstStyle/>
          <a:p>
            <a:r>
              <a:rPr lang="zh-CN" altLang="en-US" dirty="0"/>
              <a:t>超类</a:t>
            </a:r>
            <a:r>
              <a:rPr lang="en-US" altLang="zh-CN" dirty="0"/>
              <a:t>Beverage</a:t>
            </a:r>
            <a:r>
              <a:rPr lang="zh-CN" altLang="en-US" dirty="0"/>
              <a:t>实现</a:t>
            </a:r>
            <a:r>
              <a:rPr lang="zh-CN" altLang="en-US" dirty="0" smtClean="0"/>
              <a:t>代码</a:t>
            </a:r>
            <a:endParaRPr lang="en-US" altLang="zh-CN" sz="2000" b="1" dirty="0">
              <a:solidFill>
                <a:srgbClr val="7F0055"/>
              </a:solidFill>
              <a:latin typeface="Consolas"/>
              <a:ea typeface="宋体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67544" y="2215531"/>
            <a:ext cx="783825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Beverage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private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String </a:t>
            </a:r>
            <a:r>
              <a:rPr lang="en-US" altLang="zh-CN" kern="0" dirty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description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"Unknown Beverage"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 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setDescription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(String description)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b="1" kern="0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description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description;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 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String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getDescription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description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 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double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cost();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en-US" altLang="zh-CN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879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503096" cy="604664"/>
          </a:xfrm>
        </p:spPr>
        <p:txBody>
          <a:bodyPr/>
          <a:lstStyle/>
          <a:p>
            <a:r>
              <a:rPr lang="zh-CN" altLang="en-US" dirty="0"/>
              <a:t>调料超类</a:t>
            </a:r>
            <a:r>
              <a:rPr lang="en-US" altLang="zh-CN" dirty="0" err="1" smtClean="0"/>
              <a:t>CondDecorator</a:t>
            </a:r>
            <a:r>
              <a:rPr lang="zh-CN" altLang="en-US" dirty="0"/>
              <a:t>实现</a:t>
            </a:r>
            <a:r>
              <a:rPr lang="zh-CN" altLang="en-US" dirty="0" smtClean="0"/>
              <a:t>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55576" y="2297192"/>
            <a:ext cx="806489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CondiDecorator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Beverage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private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Beverage </a:t>
            </a:r>
            <a:r>
              <a:rPr lang="en-US" altLang="zh-CN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beverage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   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Beverage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getBeverage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beverage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 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setBeverage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(Beverage beverage)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b="1" kern="0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beverage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beverage;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en-US" altLang="zh-CN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701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532656"/>
          </a:xfrm>
        </p:spPr>
        <p:txBody>
          <a:bodyPr/>
          <a:lstStyle/>
          <a:p>
            <a:r>
              <a:rPr lang="zh-CN" altLang="en-US" dirty="0"/>
              <a:t>具体的咖啡类</a:t>
            </a:r>
            <a:r>
              <a:rPr lang="en-US" altLang="zh-CN" dirty="0"/>
              <a:t>DarkRoast</a:t>
            </a:r>
            <a:r>
              <a:rPr lang="zh-CN" altLang="en-US" dirty="0"/>
              <a:t>的实现代码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55576" y="2371397"/>
            <a:ext cx="712879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DarkRoast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Beverage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DarkRoast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b="1" kern="0" dirty="0" err="1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.setDescription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"Dark Roast Coffee"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 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double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cost()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1.0;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862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9" y="1600200"/>
            <a:ext cx="8602984" cy="532656"/>
          </a:xfrm>
        </p:spPr>
        <p:txBody>
          <a:bodyPr/>
          <a:lstStyle/>
          <a:p>
            <a:r>
              <a:rPr lang="zh-CN" altLang="en-US" dirty="0"/>
              <a:t>具体调料子类</a:t>
            </a:r>
            <a:r>
              <a:rPr lang="en-US" altLang="zh-CN" dirty="0"/>
              <a:t>Mocha</a:t>
            </a:r>
            <a:r>
              <a:rPr lang="zh-CN" altLang="en-US" dirty="0"/>
              <a:t>的实现代码</a:t>
            </a:r>
            <a:r>
              <a:rPr lang="zh-CN" altLang="en-US" dirty="0" smtClean="0"/>
              <a:t>：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</a:t>
            </a:r>
            <a:endParaRPr lang="en-US" altLang="zh-CN" sz="2000" b="1" dirty="0">
              <a:solidFill>
                <a:srgbClr val="7F0055"/>
              </a:solidFill>
              <a:latin typeface="Consolas"/>
              <a:ea typeface="宋体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48072" y="2143884"/>
            <a:ext cx="78843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Mocha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CondDecorator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Mocha(Beverage beverage)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setBeverage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(beverage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 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String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getDescription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getBeverage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().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getDescription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()+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", Mocha"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 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double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cost()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0.20 + </a:t>
            </a:r>
            <a:r>
              <a:rPr lang="en-US" altLang="zh-CN" b="1" kern="0" dirty="0" err="1" smtClean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getBeverage</a:t>
            </a:r>
            <a:r>
              <a:rPr lang="en-US" altLang="zh-CN" b="1" kern="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()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.cost();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en-US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36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33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2044824"/>
          </a:xfrm>
        </p:spPr>
        <p:txBody>
          <a:bodyPr/>
          <a:lstStyle/>
          <a:p>
            <a:r>
              <a:rPr lang="zh-CN" altLang="en-US" dirty="0" smtClean="0"/>
              <a:t>使用多种</a:t>
            </a:r>
            <a:r>
              <a:rPr lang="zh-CN" altLang="en-US" dirty="0"/>
              <a:t>调料的情况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测试</a:t>
            </a:r>
            <a:r>
              <a:rPr lang="zh-CN" altLang="en-US" dirty="0">
                <a:solidFill>
                  <a:srgbClr val="000000"/>
                </a:solidFill>
              </a:rPr>
              <a:t>结果：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en-US" altLang="zh-CN" dirty="0">
                <a:solidFill>
                  <a:srgbClr val="0000FF"/>
                </a:solidFill>
              </a:rPr>
              <a:t>Dark Roast Coffee, Mocha, Whip $1.6</a:t>
            </a:r>
          </a:p>
          <a:p>
            <a:pPr marL="457200" lvl="1" indent="0"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95536" y="2196241"/>
            <a:ext cx="842493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Client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main(String[]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 Beverage </a:t>
            </a:r>
            <a:r>
              <a:rPr lang="en-US" altLang="zh-CN" kern="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beverage1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DarkRoast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	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 </a:t>
            </a:r>
            <a:r>
              <a:rPr lang="en-US" altLang="zh-CN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beverage2 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Mocha(</a:t>
            </a:r>
            <a:r>
              <a:rPr lang="en-US" altLang="zh-CN" kern="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beverage1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		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 </a:t>
            </a:r>
            <a:r>
              <a:rPr lang="en-US" altLang="zh-CN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beverage3 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Whip(</a:t>
            </a:r>
            <a:r>
              <a:rPr lang="en-US" altLang="zh-CN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beverage2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	      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beverage3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.getDescription()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                + 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 $"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beverage3.cost());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380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3200" dirty="0" smtClean="0"/>
              <a:t>Q1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Duck</a:t>
            </a:r>
            <a:r>
              <a:rPr lang="zh-CN" altLang="en-US" sz="3200" dirty="0" smtClean="0"/>
              <a:t>超类中已设定变量私有，子类不能继承，代码如下：</a:t>
            </a:r>
            <a:endParaRPr lang="en-US" altLang="zh-CN" sz="3200" dirty="0"/>
          </a:p>
          <a:p>
            <a:pPr marL="400050" lvl="1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Duck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类中：</a:t>
            </a:r>
            <a:endParaRPr lang="en-US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400050" lvl="1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private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FlyBehavior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flyBehavior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private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QuackBehavior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quackBehavior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setFlyBehavior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FlyBehavior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flyBehavior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fb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18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en-US" altLang="zh-CN" sz="1800" dirty="0" smtClean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子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类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MallardDuck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中：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001127"/>
            <a:ext cx="4824536" cy="12784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07508" y="4977867"/>
            <a:ext cx="2526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zh-CN" altLang="en-US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子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类能够使用</a:t>
            </a:r>
            <a:r>
              <a:rPr lang="zh-CN" altLang="en-US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继承的</a:t>
            </a:r>
            <a:r>
              <a:rPr lang="en-US" altLang="zh-CN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setter</a:t>
            </a:r>
            <a:r>
              <a:rPr lang="zh-CN" altLang="en-US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设定属性值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，如何做到的？</a:t>
            </a:r>
            <a:endParaRPr lang="en-US" altLang="zh-CN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077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使用同种调料的多份情况：</a:t>
            </a:r>
            <a:endParaRPr lang="en-US" altLang="zh-CN" dirty="0"/>
          </a:p>
          <a:p>
            <a:endParaRPr lang="en-US" altLang="zh-CN" sz="2400" dirty="0" smtClean="0">
              <a:solidFill>
                <a:srgbClr val="000000"/>
              </a:solidFill>
            </a:endParaRP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endParaRPr lang="en-US" altLang="zh-CN" sz="2400" dirty="0" smtClean="0">
              <a:solidFill>
                <a:srgbClr val="000000"/>
              </a:solidFill>
            </a:endParaRP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endParaRPr lang="en-US" altLang="zh-CN" sz="2400" dirty="0" smtClean="0">
              <a:solidFill>
                <a:srgbClr val="000000"/>
              </a:solidFill>
            </a:endParaRP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endParaRPr lang="en-US" altLang="zh-CN" sz="2400" dirty="0" smtClean="0">
              <a:solidFill>
                <a:srgbClr val="000000"/>
              </a:solidFill>
            </a:endParaRPr>
          </a:p>
          <a:p>
            <a:endParaRPr lang="en-US" altLang="zh-CN" sz="2400" dirty="0" smtClean="0">
              <a:solidFill>
                <a:srgbClr val="000000"/>
              </a:solidFill>
            </a:endParaRPr>
          </a:p>
          <a:p>
            <a:endParaRPr lang="en-US" altLang="zh-CN" sz="1400" dirty="0" smtClean="0">
              <a:solidFill>
                <a:srgbClr val="000000"/>
              </a:solidFill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</a:rPr>
              <a:t>测试</a:t>
            </a:r>
            <a:r>
              <a:rPr lang="zh-CN" altLang="en-US" sz="2400" dirty="0">
                <a:solidFill>
                  <a:srgbClr val="000000"/>
                </a:solidFill>
              </a:rPr>
              <a:t>结果：</a:t>
            </a:r>
            <a:r>
              <a:rPr lang="en-US" altLang="zh-CN" sz="2400" dirty="0">
                <a:solidFill>
                  <a:srgbClr val="0000FF"/>
                </a:solidFill>
              </a:rPr>
              <a:t>Dark Roast Coffee, Mocha, Mocha, Whip, Whip $2.1999999999999997</a:t>
            </a:r>
            <a:endParaRPr lang="zh-CN" altLang="zh-CN" sz="24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72841" y="2204864"/>
            <a:ext cx="78488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public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Client {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8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8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main(String[]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Beverage </a:t>
            </a:r>
            <a:r>
              <a:rPr lang="en-US" altLang="zh-CN" sz="1800" kern="0" dirty="0" err="1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beverage</a:t>
            </a:r>
            <a:r>
              <a:rPr lang="en-US" altLang="zh-CN" sz="1800" kern="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DarkRoast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		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beverage 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Mocha(</a:t>
            </a:r>
            <a:r>
              <a:rPr lang="en-US" altLang="zh-CN" sz="1800" kern="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beverage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	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kern="0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beverage</a:t>
            </a:r>
            <a:r>
              <a:rPr lang="en-US" altLang="zh-CN" sz="18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Mocha(</a:t>
            </a:r>
            <a:r>
              <a:rPr lang="en-US" altLang="zh-CN" sz="18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beverage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	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beverage 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Whip(</a:t>
            </a:r>
            <a:r>
              <a:rPr lang="en-US" altLang="zh-CN" sz="1800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beverage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beverage 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Whip(beverage);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kern="0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beverage.getDescription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                + </a:t>
            </a:r>
            <a:r>
              <a:rPr lang="en-US" altLang="zh-CN" sz="18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 $"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beverage.cost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());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</a:rPr>
              <a:t>    </a:t>
            </a:r>
            <a:r>
              <a:rPr lang="en-US" altLang="zh-CN" sz="1800" kern="0" dirty="0" smtClean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281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16" y="5589240"/>
            <a:ext cx="7772400" cy="803176"/>
          </a:xfrm>
        </p:spPr>
        <p:txBody>
          <a:bodyPr/>
          <a:lstStyle/>
          <a:p>
            <a:r>
              <a:rPr lang="zh-CN" altLang="en-US" dirty="0"/>
              <a:t>可以发现，该方案满足设计要求，并满足</a:t>
            </a:r>
            <a:r>
              <a:rPr lang="en-US" altLang="zh-CN" dirty="0"/>
              <a:t>OCP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704856" cy="4176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895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3456384" cy="2016224"/>
          </a:xfrm>
          <a:prstGeom prst="rect">
            <a:avLst/>
          </a:prstGeom>
          <a:noFill/>
          <a:ln w="3175">
            <a:solidFill>
              <a:srgbClr val="0000FF"/>
            </a:solidFill>
          </a:ln>
          <a:extLst/>
        </p:spPr>
      </p:pic>
      <p:sp>
        <p:nvSpPr>
          <p:cNvPr id="8" name="右箭头 7"/>
          <p:cNvSpPr/>
          <p:nvPr/>
        </p:nvSpPr>
        <p:spPr bwMode="auto">
          <a:xfrm>
            <a:off x="4239704" y="2306688"/>
            <a:ext cx="324036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4860032" y="3573016"/>
            <a:ext cx="216024" cy="216024"/>
          </a:xfrm>
          <a:prstGeom prst="downArrow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56792"/>
            <a:ext cx="3740224" cy="1981696"/>
          </a:xfrm>
          <a:prstGeom prst="rect">
            <a:avLst/>
          </a:prstGeom>
          <a:noFill/>
          <a:ln w="31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7704856" cy="28110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259142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Q1</a:t>
            </a:r>
            <a:r>
              <a:rPr lang="zh-CN" altLang="en-US" sz="3200" dirty="0" smtClean="0"/>
              <a:t>：解释（个人观点）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无论</a:t>
            </a:r>
            <a:r>
              <a:rPr lang="zh-CN" altLang="en-US" sz="2800" dirty="0"/>
              <a:t>父类中的成员变量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private</a:t>
            </a:r>
            <a:r>
              <a:rPr lang="zh-CN" altLang="en-US" sz="2800" dirty="0" smtClean="0"/>
              <a:t>、</a:t>
            </a:r>
            <a:r>
              <a:rPr lang="en-US" altLang="zh-CN" sz="2800" dirty="0"/>
              <a:t>public</a:t>
            </a:r>
            <a:r>
              <a:rPr lang="zh-CN" altLang="en-US" sz="2800" dirty="0"/>
              <a:t>还是其它类型的，子类</a:t>
            </a:r>
            <a:r>
              <a:rPr lang="zh-CN" altLang="en-US" sz="2800" dirty="0" smtClean="0"/>
              <a:t>都会继承父</a:t>
            </a:r>
            <a:r>
              <a:rPr lang="zh-CN" altLang="en-US" sz="2800" dirty="0"/>
              <a:t>类中的这些成员变量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但是</a:t>
            </a:r>
            <a:r>
              <a:rPr lang="zh-CN" altLang="en-US" sz="2800" dirty="0"/>
              <a:t>父类中的私有成员变量，无法在子类中直接访问</a:t>
            </a:r>
            <a:r>
              <a:rPr lang="zh-CN" altLang="en-US" sz="2800" dirty="0" smtClean="0"/>
              <a:t>，但可以</a:t>
            </a:r>
            <a:r>
              <a:rPr lang="zh-CN" altLang="en-US" sz="2800" dirty="0"/>
              <a:t>通过从父类中继承得到</a:t>
            </a:r>
            <a:r>
              <a:rPr lang="zh-CN" altLang="en-US" sz="2800" dirty="0" smtClean="0"/>
              <a:t>的非</a:t>
            </a:r>
            <a:r>
              <a:rPr lang="en-US" altLang="zh-CN" sz="2800" dirty="0" smtClean="0"/>
              <a:t>private</a:t>
            </a:r>
            <a:r>
              <a:rPr lang="zh-CN" altLang="en-US" sz="2800" dirty="0" smtClean="0"/>
              <a:t>方法</a:t>
            </a:r>
            <a:r>
              <a:rPr lang="zh-CN" altLang="en-US" sz="2800" dirty="0"/>
              <a:t>（如</a:t>
            </a:r>
            <a:r>
              <a:rPr lang="en-US" altLang="zh-CN" sz="2800" dirty="0"/>
              <a:t>getter</a:t>
            </a:r>
            <a:r>
              <a:rPr lang="zh-CN" altLang="en-US" sz="2800" dirty="0"/>
              <a:t>、</a:t>
            </a:r>
            <a:r>
              <a:rPr lang="en-US" altLang="zh-CN" sz="2800" dirty="0"/>
              <a:t>setter</a:t>
            </a:r>
            <a:r>
              <a:rPr lang="zh-CN" altLang="en-US" sz="2800" dirty="0"/>
              <a:t>方法）来访问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34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39" y="1600200"/>
            <a:ext cx="8229097" cy="45216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 bwMode="auto">
          <a:xfrm>
            <a:off x="5436096" y="2060848"/>
            <a:ext cx="3355640" cy="792088"/>
          </a:xfrm>
          <a:prstGeom prst="rect">
            <a:avLst/>
          </a:prstGeom>
          <a:noFill/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09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4941168"/>
            <a:ext cx="7772400" cy="1307232"/>
          </a:xfrm>
        </p:spPr>
        <p:txBody>
          <a:bodyPr/>
          <a:lstStyle/>
          <a:p>
            <a:r>
              <a:rPr lang="en-US" altLang="zh-CN" dirty="0" smtClean="0"/>
              <a:t>Q2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Duck</a:t>
            </a:r>
            <a:r>
              <a:rPr lang="zh-CN" altLang="en-US" dirty="0" smtClean="0"/>
              <a:t>类系需要</a:t>
            </a:r>
            <a:r>
              <a:rPr lang="zh-CN" altLang="en-US" dirty="0" smtClean="0"/>
              <a:t>引入多种</a:t>
            </a:r>
            <a:r>
              <a:rPr lang="zh-CN" altLang="en-US" dirty="0" smtClean="0"/>
              <a:t>类型行为，而不是仅仅</a:t>
            </a:r>
            <a:r>
              <a:rPr lang="en-US" altLang="zh-CN" dirty="0" smtClean="0"/>
              <a:t>fly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quack</a:t>
            </a:r>
            <a:r>
              <a:rPr lang="zh-CN" altLang="en-US" dirty="0" smtClean="0"/>
              <a:t>两种，本案例的设计是否满足</a:t>
            </a:r>
            <a:r>
              <a:rPr lang="en-US" altLang="zh-CN" dirty="0" smtClean="0"/>
              <a:t>OCP</a:t>
            </a:r>
            <a:r>
              <a:rPr lang="zh-CN" altLang="en-US" dirty="0" smtClean="0"/>
              <a:t>？如何</a:t>
            </a:r>
            <a:r>
              <a:rPr lang="zh-CN" altLang="en-US" dirty="0" smtClean="0"/>
              <a:t>改进？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63933"/>
            <a:ext cx="7764222" cy="350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08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hapter2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chapter2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6906</TotalTime>
  <Words>2704</Words>
  <Application>Microsoft Office PowerPoint</Application>
  <PresentationFormat>全屏显示(4:3)</PresentationFormat>
  <Paragraphs>453</Paragraphs>
  <Slides>62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73" baseType="lpstr">
      <vt:lpstr>ZapfDingbats</vt:lpstr>
      <vt:lpstr>等线</vt:lpstr>
      <vt:lpstr>华文细黑</vt:lpstr>
      <vt:lpstr>宋体</vt:lpstr>
      <vt:lpstr>Arial</vt:lpstr>
      <vt:lpstr>Calibri</vt:lpstr>
      <vt:lpstr>Comic Sans MS</vt:lpstr>
      <vt:lpstr>Consolas</vt:lpstr>
      <vt:lpstr>Times New Roman</vt:lpstr>
      <vt:lpstr>chapter2</vt:lpstr>
      <vt:lpstr>1_chapter2</vt:lpstr>
      <vt:lpstr>Duck Simulator Review</vt:lpstr>
      <vt:lpstr>Duck Simulator Review</vt:lpstr>
      <vt:lpstr>Duck Simulator Review</vt:lpstr>
      <vt:lpstr>Duck Simulator Review</vt:lpstr>
      <vt:lpstr>Duck Simulator Review</vt:lpstr>
      <vt:lpstr>Questions</vt:lpstr>
      <vt:lpstr>Questions</vt:lpstr>
      <vt:lpstr>Questions</vt:lpstr>
      <vt:lpstr>Questions</vt:lpstr>
      <vt:lpstr>星巴兹饮料计费系统案例 Start Buzz Beverage Accounting System Case</vt:lpstr>
      <vt:lpstr>本案例目的</vt:lpstr>
      <vt:lpstr>需求描述</vt:lpstr>
      <vt:lpstr>需求描述</vt:lpstr>
      <vt:lpstr>需求分析</vt:lpstr>
      <vt:lpstr>需求分析</vt:lpstr>
      <vt:lpstr>需求分析</vt:lpstr>
      <vt:lpstr>需求分析</vt:lpstr>
      <vt:lpstr>需求分析</vt:lpstr>
      <vt:lpstr>1st Design:采用排列组合思想设计</vt:lpstr>
      <vt:lpstr>1st Design:采用排列组合思想设计</vt:lpstr>
      <vt:lpstr>1st Design:采用排列组合思想设计</vt:lpstr>
      <vt:lpstr>2nd Design:利用继承思想设计</vt:lpstr>
      <vt:lpstr>2nd Design:利用继承思想设计</vt:lpstr>
      <vt:lpstr>2nd Design:利用继承思想设计</vt:lpstr>
      <vt:lpstr>2nd Design:利用继承思想设计</vt:lpstr>
      <vt:lpstr>2nd Design:利用继承思想设计</vt:lpstr>
      <vt:lpstr>2nd Design:利用继承思想设计</vt:lpstr>
      <vt:lpstr>2nd Design:利用继承思想设计</vt:lpstr>
      <vt:lpstr>2nd Design:利用继承思想设计</vt:lpstr>
      <vt:lpstr>2nd Design:利用继承思想设计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Design：代码实现</vt:lpstr>
      <vt:lpstr>3rd Design：代码实现</vt:lpstr>
      <vt:lpstr>3rd Design：代码实现</vt:lpstr>
      <vt:lpstr>3rd Design：代码实现</vt:lpstr>
      <vt:lpstr>3rd Design：代码实现</vt:lpstr>
      <vt:lpstr>3rd Design：代码实现</vt:lpstr>
      <vt:lpstr>3rd Design：代码实现</vt:lpstr>
      <vt:lpstr>3rd Design：代码实现</vt:lpstr>
      <vt:lpstr>3rd Design：代码实现</vt:lpstr>
      <vt:lpstr>设计分析</vt:lpstr>
      <vt:lpstr>案例小结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gdxin@hit.edu.cn</cp:lastModifiedBy>
  <cp:revision>1240</cp:revision>
  <dcterms:created xsi:type="dcterms:W3CDTF">2006-09-12T13:32:02Z</dcterms:created>
  <dcterms:modified xsi:type="dcterms:W3CDTF">2019-09-30T03:00:19Z</dcterms:modified>
</cp:coreProperties>
</file>