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8"/>
  </p:notesMasterIdLst>
  <p:handoutMasterIdLst>
    <p:handoutMasterId r:id="rId79"/>
  </p:handoutMasterIdLst>
  <p:sldIdLst>
    <p:sldId id="256" r:id="rId2"/>
    <p:sldId id="347" r:id="rId3"/>
    <p:sldId id="349" r:id="rId4"/>
    <p:sldId id="350" r:id="rId5"/>
    <p:sldId id="348" r:id="rId6"/>
    <p:sldId id="351" r:id="rId7"/>
    <p:sldId id="353" r:id="rId8"/>
    <p:sldId id="354" r:id="rId9"/>
    <p:sldId id="355" r:id="rId10"/>
    <p:sldId id="356" r:id="rId11"/>
    <p:sldId id="357" r:id="rId12"/>
    <p:sldId id="358" r:id="rId13"/>
    <p:sldId id="470" r:id="rId14"/>
    <p:sldId id="505" r:id="rId15"/>
    <p:sldId id="407" r:id="rId16"/>
    <p:sldId id="408" r:id="rId17"/>
    <p:sldId id="504" r:id="rId18"/>
    <p:sldId id="363" r:id="rId19"/>
    <p:sldId id="473" r:id="rId20"/>
    <p:sldId id="365" r:id="rId21"/>
    <p:sldId id="366" r:id="rId22"/>
    <p:sldId id="428" r:id="rId23"/>
    <p:sldId id="430" r:id="rId24"/>
    <p:sldId id="429" r:id="rId25"/>
    <p:sldId id="431" r:id="rId26"/>
    <p:sldId id="502" r:id="rId27"/>
    <p:sldId id="432" r:id="rId28"/>
    <p:sldId id="433" r:id="rId29"/>
    <p:sldId id="503" r:id="rId30"/>
    <p:sldId id="445" r:id="rId31"/>
    <p:sldId id="451" r:id="rId32"/>
    <p:sldId id="509" r:id="rId33"/>
    <p:sldId id="510" r:id="rId34"/>
    <p:sldId id="444" r:id="rId35"/>
    <p:sldId id="447" r:id="rId36"/>
    <p:sldId id="448" r:id="rId37"/>
    <p:sldId id="471" r:id="rId38"/>
    <p:sldId id="507" r:id="rId39"/>
    <p:sldId id="453" r:id="rId40"/>
    <p:sldId id="446" r:id="rId41"/>
    <p:sldId id="438" r:id="rId42"/>
    <p:sldId id="440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3" r:id="rId68"/>
    <p:sldId id="384" r:id="rId69"/>
    <p:sldId id="508" r:id="rId70"/>
    <p:sldId id="385" r:id="rId71"/>
    <p:sldId id="386" r:id="rId72"/>
    <p:sldId id="387" r:id="rId73"/>
    <p:sldId id="416" r:id="rId74"/>
    <p:sldId id="422" r:id="rId75"/>
    <p:sldId id="400" r:id="rId76"/>
    <p:sldId id="398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omic Sans MS" pitchFamily="66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3300"/>
    <a:srgbClr val="003300"/>
    <a:srgbClr val="FF9966"/>
    <a:srgbClr val="CC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85138" autoAdjust="0"/>
  </p:normalViewPr>
  <p:slideViewPr>
    <p:cSldViewPr>
      <p:cViewPr varScale="1">
        <p:scale>
          <a:sx n="99" d="100"/>
          <a:sy n="99" d="100"/>
        </p:scale>
        <p:origin x="1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50" d="100"/>
          <a:sy n="150" d="100"/>
        </p:scale>
        <p:origin x="-1032" y="10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321A5F3-1683-4F79-9A4C-56D9075C0FC9}" type="datetimeFigureOut">
              <a:rPr lang="zh-CN" altLang="en-US"/>
              <a:pPr>
                <a:defRPr/>
              </a:pPr>
              <a:t>2019/9/25</a:t>
            </a:fld>
            <a:endParaRPr lang="en-US" altLang="zh-CN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40AF1D-F239-4667-9135-653C5B4EC4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3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277A674-6562-4720-96DA-206694C16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670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15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422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20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此种关联，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中的属性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对象只能指向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的子类；</a:t>
            </a:r>
            <a:r>
              <a:rPr lang="zh-CN" altLang="en-US" kern="0" dirty="0" smtClean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无法表达</a:t>
            </a:r>
            <a:r>
              <a:rPr lang="zh-CN" altLang="en-US" kern="0" dirty="0" smtClean="0">
                <a:solidFill>
                  <a:srgbClr val="FF0000"/>
                </a:solidFill>
                <a:latin typeface="华文细黑" pitchFamily="2" charset="-122"/>
                <a:ea typeface="华文细黑" pitchFamily="2" charset="-122"/>
              </a:rPr>
              <a:t>混合物</a:t>
            </a:r>
            <a:r>
              <a:rPr lang="zh-CN" altLang="en-US" kern="0" dirty="0" smtClean="0">
                <a:latin typeface="华文细黑" pitchFamily="2" charset="-122"/>
                <a:ea typeface="华文细黑" pitchFamily="2" charset="-122"/>
              </a:rPr>
              <a:t>，也就无法形成递归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960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2759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87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7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59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6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单一职责原则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 Single Responsibility Principle, SRP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类的职责要单一，不能将太多职责放在一个类中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70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There should never be more than one reason for a class to change. </a:t>
            </a:r>
            <a:r>
              <a:rPr lang="zh-CN" altLang="en-US" dirty="0" smtClean="0"/>
              <a:t>应当有且仅有一个原因引起类的变更。。。意思就是不管干啥，我都只干一件事，你叫我去买菜，我就只买菜，叫我顺便去倒垃圾就不干了，就这么拽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在这个人兼多责的社会里，我显得那么的特立独行，殊不知，现在社会上发生的很多事情都是因为没有处理好职责导致的，比如，经常有些父母带着小孩，一边玩手机，导致小孩弄丢、发生事故等等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773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单一职责原则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: Single Responsibility Principle, SRP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pPr rtl="0" eaLnBrk="1" fontAlgn="base" latinLnBrk="0" hangingPunct="1"/>
            <a:r>
              <a:rPr lang="zh-CN" altLang="zh-CN" sz="1200" b="0" i="0" u="none" strike="noStrike" kern="1200" baseline="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+mn-cs"/>
              </a:rPr>
              <a:t>类的职责要单一，不能将太多职责放在一个类中</a:t>
            </a:r>
            <a:endParaRPr lang="zh-CN" altLang="zh-CN" sz="1200" b="0" i="0" u="none" strike="noStrike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6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1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77A674-6562-4720-96DA-206694C16FE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54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9835-B615-4C51-81A4-8D4D79D2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2479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A287-3E96-4060-B9F6-4696645199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1437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细黑" pitchFamily="2" charset="-122"/>
                <a:ea typeface="华文细黑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  <a:lvl3pPr>
              <a:defRPr sz="2000">
                <a:latin typeface="华文细黑" pitchFamily="2" charset="-122"/>
                <a:ea typeface="华文细黑" pitchFamily="2" charset="-122"/>
              </a:defRPr>
            </a:lvl3pPr>
            <a:lvl4pPr>
              <a:defRPr sz="1800">
                <a:latin typeface="华文细黑" pitchFamily="2" charset="-122"/>
                <a:ea typeface="华文细黑" pitchFamily="2" charset="-122"/>
              </a:defRPr>
            </a:lvl4pPr>
            <a:lvl5pPr>
              <a:defRPr sz="1800">
                <a:latin typeface="华文细黑" pitchFamily="2" charset="-122"/>
                <a:ea typeface="华文细黑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35E74-89E1-44DC-A021-3E6FC36906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12368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913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rgbClr val="0000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D333561-7446-4AE0-ABCB-8461EC3768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25" r:id="rId3"/>
  </p:sldLayoutIdLst>
  <p:transition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none">
          <a:solidFill>
            <a:srgbClr val="0000FF"/>
          </a:solidFill>
          <a:latin typeface="华文细黑" pitchFamily="2" charset="-122"/>
          <a:ea typeface="华文细黑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华文细黑" pitchFamily="2" charset="-122"/>
          <a:ea typeface="华文细黑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2"/>
        <a:buChar char="m"/>
        <a:defRPr sz="2400">
          <a:solidFill>
            <a:schemeClr val="tx1"/>
          </a:solidFill>
          <a:latin typeface="华文细黑" pitchFamily="2" charset="-122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华文细黑" pitchFamily="2" charset="-122"/>
          <a:ea typeface="华文细黑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3573016"/>
            <a:ext cx="8134672" cy="1470025"/>
          </a:xfrm>
        </p:spPr>
        <p:txBody>
          <a:bodyPr/>
          <a:lstStyle/>
          <a:p>
            <a:pPr algn="ctr"/>
            <a:r>
              <a:rPr lang="zh-CN" altLang="en-US" u="none" dirty="0" smtClean="0">
                <a:solidFill>
                  <a:srgbClr val="0000FF"/>
                </a:solidFill>
              </a:rPr>
              <a:t>星巴兹饮料计费</a:t>
            </a:r>
            <a:r>
              <a:rPr lang="zh-CN" altLang="en-US" u="none" dirty="0">
                <a:solidFill>
                  <a:srgbClr val="0000FF"/>
                </a:solidFill>
              </a:rPr>
              <a:t>系统案例</a:t>
            </a:r>
            <a:r>
              <a:rPr lang="en-US" altLang="zh-CN" u="none" dirty="0">
                <a:solidFill>
                  <a:srgbClr val="0000FF"/>
                </a:solidFill>
              </a:rPr>
              <a:t/>
            </a:r>
            <a:br>
              <a:rPr lang="en-US" altLang="zh-CN" u="none" dirty="0">
                <a:solidFill>
                  <a:srgbClr val="0000FF"/>
                </a:solidFill>
              </a:rPr>
            </a:br>
            <a:r>
              <a:rPr lang="en-US" altLang="zh-CN" sz="2400" u="none" dirty="0">
                <a:solidFill>
                  <a:srgbClr val="0000FF"/>
                </a:solidFill>
              </a:rPr>
              <a:t>Start Buzz Beverage Accounting System Case</a:t>
            </a:r>
            <a:endParaRPr lang="zh-CN" altLang="en-US" sz="2000" u="none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4F8F324-075C-433C-A772-B3547B68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89" y="1268760"/>
            <a:ext cx="2618430" cy="210782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是否可以采用此种</a:t>
            </a:r>
            <a:r>
              <a:rPr lang="zh-CN" altLang="en-US" sz="3200" dirty="0" smtClean="0"/>
              <a:t>思路？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加</a:t>
            </a:r>
            <a:r>
              <a:rPr lang="en-US" altLang="zh-CN" sz="2800" dirty="0" smtClean="0">
                <a:solidFill>
                  <a:srgbClr val="0000FF"/>
                </a:solidFill>
              </a:rPr>
              <a:t>steamed milk </a:t>
            </a:r>
            <a:r>
              <a:rPr lang="zh-CN" altLang="en-US" sz="2800" dirty="0" smtClean="0"/>
              <a:t>的</a:t>
            </a:r>
            <a:r>
              <a:rPr lang="en-US" altLang="zh-CN" sz="2800" dirty="0" smtClean="0"/>
              <a:t>Espresso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Decaf</a:t>
            </a:r>
            <a:r>
              <a:rPr lang="zh-CN" altLang="zh-CN" sz="2800" dirty="0" smtClean="0"/>
              <a:t>，</a:t>
            </a:r>
            <a:r>
              <a:rPr lang="en-US" altLang="zh-CN" sz="2800" dirty="0" err="1" smtClean="0"/>
              <a:t>DarkRost</a:t>
            </a:r>
            <a:r>
              <a:rPr lang="zh-CN" altLang="zh-CN" sz="2800" dirty="0" smtClean="0"/>
              <a:t>，</a:t>
            </a:r>
            <a:r>
              <a:rPr lang="en-US" altLang="zh-CN" sz="2800" dirty="0" err="1" smtClean="0"/>
              <a:t>HouseBlend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等</a:t>
            </a:r>
            <a:r>
              <a:rPr lang="zh-CN" altLang="en-US" sz="2800" dirty="0" smtClean="0"/>
              <a:t>咖啡</a:t>
            </a:r>
            <a:r>
              <a:rPr lang="zh-CN" altLang="zh-CN" sz="2800" dirty="0" smtClean="0"/>
              <a:t>子类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 lvl="1"/>
            <a:r>
              <a:rPr lang="zh-CN" altLang="en-US" sz="2800" dirty="0" smtClean="0"/>
              <a:t>加</a:t>
            </a:r>
            <a:r>
              <a:rPr lang="en-US" altLang="zh-CN" sz="2800" dirty="0">
                <a:solidFill>
                  <a:srgbClr val="0000FF"/>
                </a:solidFill>
              </a:rPr>
              <a:t>Soy</a:t>
            </a:r>
            <a:r>
              <a:rPr lang="zh-CN" altLang="en-US" sz="2800" dirty="0"/>
              <a:t>的</a:t>
            </a:r>
            <a:r>
              <a:rPr lang="en-US" altLang="zh-CN" sz="2800" dirty="0"/>
              <a:t>Espresso</a:t>
            </a:r>
            <a:r>
              <a:rPr lang="zh-CN" altLang="en-US" sz="2800" dirty="0"/>
              <a:t>，</a:t>
            </a:r>
            <a:r>
              <a:rPr lang="en-US" altLang="zh-CN" sz="2800" dirty="0"/>
              <a:t>Decaf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DarkRost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HouseBlend</a:t>
            </a:r>
            <a:endParaRPr lang="en-US" altLang="zh-CN" sz="2800" dirty="0"/>
          </a:p>
          <a:p>
            <a:pPr lvl="1"/>
            <a:r>
              <a:rPr lang="zh-CN" altLang="en-US" sz="2800" dirty="0"/>
              <a:t>加</a:t>
            </a:r>
            <a:r>
              <a:rPr lang="en-US" altLang="zh-CN" sz="2800" dirty="0">
                <a:solidFill>
                  <a:srgbClr val="0000FF"/>
                </a:solidFill>
              </a:rPr>
              <a:t>steamed milk </a:t>
            </a:r>
            <a:r>
              <a:rPr lang="zh-CN" altLang="en-US" sz="2800" dirty="0">
                <a:solidFill>
                  <a:srgbClr val="0000FF"/>
                </a:solidFill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</a:rPr>
              <a:t>Soy</a:t>
            </a:r>
            <a:r>
              <a:rPr lang="zh-CN" altLang="en-US" sz="2800" dirty="0"/>
              <a:t>的</a:t>
            </a:r>
            <a:r>
              <a:rPr lang="en-US" altLang="zh-CN" sz="2800" dirty="0"/>
              <a:t>Espresso</a:t>
            </a:r>
            <a:r>
              <a:rPr lang="zh-CN" altLang="en-US" sz="2800" dirty="0"/>
              <a:t>，</a:t>
            </a:r>
            <a:r>
              <a:rPr lang="en-US" altLang="zh-CN" sz="2800" dirty="0"/>
              <a:t>Decaf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DarkRost</a:t>
            </a:r>
            <a:r>
              <a:rPr lang="zh-CN" altLang="zh-CN" sz="2800" dirty="0"/>
              <a:t>，</a:t>
            </a:r>
            <a:r>
              <a:rPr lang="en-US" altLang="zh-CN" sz="2800" dirty="0" err="1"/>
              <a:t>HouseBlend</a:t>
            </a:r>
            <a:endParaRPr lang="en-US" altLang="zh-CN" sz="2800" dirty="0"/>
          </a:p>
          <a:p>
            <a:pPr lvl="1"/>
            <a:r>
              <a:rPr lang="en-US" altLang="zh-CN" sz="2800" dirty="0"/>
              <a:t>…</a:t>
            </a:r>
          </a:p>
          <a:p>
            <a:r>
              <a:rPr lang="zh-CN" altLang="zh-CN" dirty="0" smtClean="0"/>
              <a:t>这种</a:t>
            </a:r>
            <a:r>
              <a:rPr lang="zh-CN" altLang="en-US" dirty="0" smtClean="0"/>
              <a:t>穷举</a:t>
            </a:r>
            <a:r>
              <a:rPr lang="zh-CN" altLang="en-US" dirty="0"/>
              <a:t>“咖啡和调料形成的组合”的设计方案</a:t>
            </a:r>
            <a:r>
              <a:rPr lang="zh-CN" altLang="zh-CN" dirty="0"/>
              <a:t>，必然形成庞大的类</a:t>
            </a:r>
            <a:r>
              <a:rPr lang="zh-CN" altLang="zh-CN" dirty="0" smtClean="0"/>
              <a:t>系</a:t>
            </a:r>
            <a:r>
              <a:rPr lang="zh-CN" altLang="en-US" dirty="0" smtClean="0"/>
              <a:t>，造成类的大爆炸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0133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83016" cy="4709120"/>
          </a:xfrm>
          <a:prstGeom prst="rect">
            <a:avLst/>
          </a:prstGeom>
          <a:noFill/>
          <a:ln w="3175">
            <a:noFill/>
          </a:ln>
          <a:ex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582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Design:</a:t>
            </a:r>
            <a:r>
              <a:rPr lang="zh-CN" altLang="zh-CN" dirty="0"/>
              <a:t>采用</a:t>
            </a:r>
            <a:r>
              <a:rPr lang="zh-CN" altLang="en-US" dirty="0"/>
              <a:t>排列组合</a:t>
            </a:r>
            <a:r>
              <a:rPr lang="zh-CN" altLang="zh-CN" dirty="0"/>
              <a:t>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很显然，如果采用此种设计，</a:t>
            </a:r>
            <a:r>
              <a:rPr lang="en-US" altLang="zh-CN" sz="3200" dirty="0" err="1"/>
              <a:t>Starbuzz</a:t>
            </a:r>
            <a:r>
              <a:rPr lang="zh-CN" altLang="en-US" sz="3200" dirty="0"/>
              <a:t>计费系统</a:t>
            </a:r>
            <a:r>
              <a:rPr lang="zh-CN" altLang="zh-CN" sz="3200" dirty="0"/>
              <a:t>的维护工作</a:t>
            </a:r>
            <a:r>
              <a:rPr lang="zh-CN" altLang="en-US" sz="3200" dirty="0"/>
              <a:t>如同</a:t>
            </a:r>
            <a:r>
              <a:rPr lang="zh-CN" altLang="zh-CN" sz="3200" dirty="0"/>
              <a:t>噩梦一般。</a:t>
            </a:r>
            <a:endParaRPr lang="en-US" altLang="zh-CN" sz="3200" dirty="0"/>
          </a:p>
          <a:p>
            <a:pPr lvl="1"/>
            <a:r>
              <a:rPr lang="zh-CN" altLang="zh-CN" sz="2800" dirty="0"/>
              <a:t>当牛奶价格上涨时会</a:t>
            </a:r>
            <a:r>
              <a:rPr lang="zh-CN" altLang="en-US" sz="2800" dirty="0"/>
              <a:t>导致</a:t>
            </a:r>
            <a:r>
              <a:rPr lang="zh-CN" altLang="zh-CN" sz="2800" dirty="0"/>
              <a:t>什么</a:t>
            </a:r>
            <a:r>
              <a:rPr lang="zh-CN" altLang="en-US" sz="2800" dirty="0"/>
              <a:t>问题</a:t>
            </a:r>
            <a:r>
              <a:rPr lang="zh-CN" altLang="zh-CN" sz="2800" dirty="0"/>
              <a:t>？</a:t>
            </a:r>
            <a:endParaRPr lang="en-US" altLang="zh-CN" sz="2800" dirty="0"/>
          </a:p>
          <a:p>
            <a:pPr lvl="1"/>
            <a:r>
              <a:rPr lang="zh-CN" altLang="zh-CN" sz="2800" dirty="0"/>
              <a:t>当他们添加一个新的调料时我们该怎么办？</a:t>
            </a:r>
            <a:endParaRPr lang="en-US" altLang="zh-CN" sz="2800" dirty="0"/>
          </a:p>
          <a:p>
            <a:r>
              <a:rPr lang="zh-CN" altLang="en-US" sz="3200" dirty="0"/>
              <a:t>否决该设计方案</a:t>
            </a:r>
            <a:endParaRPr lang="zh-CN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908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" y="1628800"/>
            <a:ext cx="7544638" cy="4752528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1772816"/>
            <a:ext cx="3240360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观察继承结构，</a:t>
            </a:r>
            <a:r>
              <a:rPr lang="en-US" altLang="zh-CN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cost()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目前是子类计算咖啡的价格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如何计算调料的价格？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347864" y="3501008"/>
            <a:ext cx="2520280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27584" y="5661248"/>
            <a:ext cx="7128792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36096" y="1773982"/>
            <a:ext cx="3168351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是否可以让超类计算调料，子类计算咖啡</a:t>
            </a:r>
            <a:r>
              <a:rPr lang="zh-CN" altLang="en-US" sz="2800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价格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？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利用单一职责原则进行优化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225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单一职责原则：一</a:t>
            </a:r>
            <a:r>
              <a:rPr lang="zh-CN" altLang="en-US" sz="3200" dirty="0"/>
              <a:t>个类</a:t>
            </a:r>
            <a:r>
              <a:rPr lang="en-US" altLang="zh-CN" sz="3200" dirty="0"/>
              <a:t>/</a:t>
            </a:r>
            <a:r>
              <a:rPr lang="zh-CN" altLang="en-US" sz="3200" dirty="0"/>
              <a:t>接口</a:t>
            </a:r>
            <a:r>
              <a:rPr lang="en-US" altLang="zh-CN" sz="3200" dirty="0"/>
              <a:t>/</a:t>
            </a:r>
            <a:r>
              <a:rPr lang="zh-CN" altLang="en-US" sz="3200" dirty="0"/>
              <a:t>方法只负责一项职责或</a:t>
            </a:r>
            <a:r>
              <a:rPr lang="zh-CN" altLang="en-US" sz="3200" dirty="0"/>
              <a:t>职能</a:t>
            </a:r>
            <a:endParaRPr lang="en-US" altLang="zh-CN" sz="3200" dirty="0"/>
          </a:p>
          <a:p>
            <a:r>
              <a:rPr lang="zh-CN" altLang="en-US" sz="3200" dirty="0" smtClean="0"/>
              <a:t>优点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800" dirty="0"/>
              <a:t>降低类的复杂度；</a:t>
            </a:r>
          </a:p>
          <a:p>
            <a:pPr lvl="1"/>
            <a:r>
              <a:rPr lang="zh-CN" altLang="en-US" sz="2800" dirty="0"/>
              <a:t>提高类的可读性，因为类的职能单一，看起来比较有目的性，显得简单；</a:t>
            </a:r>
          </a:p>
          <a:p>
            <a:pPr lvl="1"/>
            <a:r>
              <a:rPr lang="zh-CN" altLang="en-US" sz="2800" dirty="0"/>
              <a:t>提高</a:t>
            </a:r>
            <a:r>
              <a:rPr lang="zh-CN" altLang="en-US" sz="2800" dirty="0" smtClean="0"/>
              <a:t>系统可维护性</a:t>
            </a:r>
            <a:r>
              <a:rPr lang="zh-CN" altLang="en-US" sz="2800" dirty="0"/>
              <a:t>，降低</a:t>
            </a:r>
            <a:r>
              <a:rPr lang="zh-CN" altLang="en-US" sz="2800" dirty="0" smtClean="0"/>
              <a:t>变更引起</a:t>
            </a:r>
            <a:r>
              <a:rPr lang="zh-CN" altLang="en-US" sz="2800" dirty="0"/>
              <a:t>的风险。</a:t>
            </a:r>
          </a:p>
          <a:p>
            <a:r>
              <a:rPr lang="zh-CN" altLang="en-US" sz="3200" dirty="0" smtClean="0"/>
              <a:t>缺点：</a:t>
            </a:r>
            <a:endParaRPr lang="en-US" altLang="zh-CN" sz="3200" dirty="0" smtClean="0"/>
          </a:p>
          <a:p>
            <a:pPr lvl="1"/>
            <a:r>
              <a:rPr lang="zh-CN" altLang="en-US" sz="2800" dirty="0" smtClean="0"/>
              <a:t>如果</a:t>
            </a:r>
            <a:r>
              <a:rPr lang="zh-CN" altLang="en-US" sz="2800" dirty="0"/>
              <a:t>一味</a:t>
            </a:r>
            <a:r>
              <a:rPr lang="zh-CN" altLang="en-US" sz="2800" dirty="0" smtClean="0"/>
              <a:t>追求单一</a:t>
            </a:r>
            <a:r>
              <a:rPr lang="zh-CN" altLang="en-US" sz="2800" dirty="0"/>
              <a:t>职责</a:t>
            </a:r>
            <a:r>
              <a:rPr lang="zh-CN" altLang="en-US" sz="2800" dirty="0" smtClean="0"/>
              <a:t>，会</a:t>
            </a:r>
            <a:r>
              <a:rPr lang="zh-CN" altLang="en-US" sz="2800" dirty="0"/>
              <a:t>造成类的大爆炸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9196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6389"/>
            <a:ext cx="8088313" cy="892696"/>
          </a:xfrm>
        </p:spPr>
        <p:txBody>
          <a:bodyPr/>
          <a:lstStyle/>
          <a:p>
            <a:r>
              <a:rPr lang="zh-CN" altLang="en-US" sz="3200" dirty="0" smtClean="0"/>
              <a:t>利用单一职责原则，超类只计算调料价格</a:t>
            </a:r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347864" y="2289448"/>
            <a:ext cx="4968552" cy="4339952"/>
          </a:xfrm>
        </p:spPr>
        <p:txBody>
          <a:bodyPr/>
          <a:lstStyle/>
          <a:p>
            <a:pPr lvl="1" algn="just"/>
            <a:r>
              <a:rPr lang="zh-CN" altLang="en-US" dirty="0"/>
              <a:t>每种调料设置成</a:t>
            </a:r>
            <a:r>
              <a:rPr lang="en-US" altLang="zh-CN" dirty="0" err="1"/>
              <a:t>boolean</a:t>
            </a:r>
            <a:r>
              <a:rPr lang="zh-CN" altLang="en-US" dirty="0"/>
              <a:t>类型的实例变量，并进行封装</a:t>
            </a:r>
            <a:endParaRPr lang="en-US" altLang="zh-CN" dirty="0"/>
          </a:p>
          <a:p>
            <a:pPr lvl="1" algn="just"/>
            <a:r>
              <a:rPr lang="zh-CN" altLang="en-US" dirty="0"/>
              <a:t>通过</a:t>
            </a:r>
            <a:r>
              <a:rPr lang="en-US" altLang="zh-CN" dirty="0" smtClean="0"/>
              <a:t>getter/setter</a:t>
            </a:r>
            <a:r>
              <a:rPr lang="zh-CN" altLang="en-US" dirty="0" smtClean="0"/>
              <a:t>进行</a:t>
            </a:r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写，因为是</a:t>
            </a:r>
            <a:r>
              <a:rPr lang="en-US" altLang="zh-CN" dirty="0" err="1"/>
              <a:t>boolean</a:t>
            </a:r>
            <a:r>
              <a:rPr lang="zh-CN" altLang="en-US" dirty="0"/>
              <a:t>类型，所以用</a:t>
            </a:r>
            <a:r>
              <a:rPr lang="en-US" altLang="zh-CN" dirty="0"/>
              <a:t>getter</a:t>
            </a:r>
            <a:r>
              <a:rPr lang="zh-CN" altLang="en-US" dirty="0"/>
              <a:t>就变成判断形式：</a:t>
            </a:r>
            <a:r>
              <a:rPr lang="en-US" altLang="zh-CN" dirty="0"/>
              <a:t>has</a:t>
            </a:r>
            <a:r>
              <a:rPr lang="zh-CN" altLang="en-US" dirty="0"/>
              <a:t>***</a:t>
            </a:r>
            <a:endParaRPr lang="en-US" altLang="zh-CN" dirty="0"/>
          </a:p>
          <a:p>
            <a:pPr lvl="1" algn="just"/>
            <a:r>
              <a:rPr lang="zh-CN" altLang="en-US" dirty="0"/>
              <a:t>想法是：超类中的</a:t>
            </a:r>
            <a:r>
              <a:rPr lang="en-US" altLang="zh-CN" dirty="0"/>
              <a:t>cost</a:t>
            </a:r>
            <a:r>
              <a:rPr lang="zh-CN" altLang="en-US" dirty="0"/>
              <a:t>方法判断是否添加某种调料，如果有该调料，就累加该调料的价格，最后返回所有调料的价格。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3051232" cy="483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89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427983" y="1628800"/>
            <a:ext cx="4176465" cy="4648200"/>
          </a:xfrm>
        </p:spPr>
        <p:txBody>
          <a:bodyPr/>
          <a:lstStyle/>
          <a:p>
            <a:pPr lvl="1"/>
            <a:r>
              <a:rPr lang="zh-CN" altLang="en-US" dirty="0"/>
              <a:t>子类需要计算包含调料在内的饮料价格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所以子类中的</a:t>
            </a:r>
            <a:r>
              <a:rPr lang="en-US" altLang="zh-CN" dirty="0"/>
              <a:t>cost</a:t>
            </a:r>
            <a:r>
              <a:rPr lang="zh-CN" altLang="en-US" dirty="0"/>
              <a:t>方法与超类的内容不一样，因此覆盖的超类的</a:t>
            </a:r>
            <a:r>
              <a:rPr lang="en-US" altLang="zh-CN" dirty="0"/>
              <a:t>cost()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在子类的</a:t>
            </a:r>
            <a:r>
              <a:rPr lang="en-US" altLang="zh-CN" dirty="0"/>
              <a:t>cost</a:t>
            </a:r>
            <a:r>
              <a:rPr lang="zh-CN" altLang="en-US" dirty="0"/>
              <a:t>方法中：先调用</a:t>
            </a:r>
            <a:r>
              <a:rPr lang="en-US" altLang="zh-CN" dirty="0" err="1">
                <a:solidFill>
                  <a:srgbClr val="FF0000"/>
                </a:solidFill>
              </a:rPr>
              <a:t>super</a:t>
            </a:r>
            <a:r>
              <a:rPr lang="en-US" altLang="zh-CN" dirty="0" err="1"/>
              <a:t>.cost</a:t>
            </a:r>
            <a:r>
              <a:rPr lang="en-US" altLang="zh-CN" dirty="0"/>
              <a:t>()</a:t>
            </a:r>
            <a:r>
              <a:rPr lang="zh-CN" altLang="en-US" dirty="0"/>
              <a:t>来计算调料，然后</a:t>
            </a:r>
            <a:r>
              <a:rPr lang="en-US" altLang="zh-CN" dirty="0"/>
              <a:t>+</a:t>
            </a:r>
            <a:r>
              <a:rPr lang="zh-CN" altLang="en-US" dirty="0"/>
              <a:t>子类具体饮料价格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35E74-89E1-44DC-A021-3E6FC36906A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67" y="1628800"/>
            <a:ext cx="4760778" cy="454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171103" y="5229200"/>
            <a:ext cx="4688930" cy="955576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cs typeface="+mn-cs"/>
              </a:defRPr>
            </a:lvl9pPr>
          </a:lstStyle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8640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F25C6DF8-7A87-4DB4-9BE4-B271D359F5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4896544"/>
          </a:xfrm>
          <a:prstGeom prst="rect">
            <a:avLst/>
          </a:prstGeom>
          <a:noFill/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3704164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2776"/>
            <a:ext cx="8143056" cy="518457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 </a:t>
            </a:r>
            <a:r>
              <a:rPr lang="en-US" altLang="zh-CN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2000" b="1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属性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及其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getter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，</a:t>
            </a:r>
            <a:r>
              <a:rPr lang="en-US" altLang="zh-CN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setter</a:t>
            </a:r>
            <a:r>
              <a:rPr lang="zh-CN" altLang="en-US" sz="2000" b="1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省略</a:t>
            </a:r>
            <a:endParaRPr lang="zh-CN" altLang="zh-CN" sz="20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0.0;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hasMilk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milkCost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</a:t>
            </a:r>
            <a:endParaRPr lang="en-US" altLang="zh-CN" sz="2000" dirty="0" smtClean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} </a:t>
            </a:r>
            <a:endParaRPr lang="en-US" altLang="zh-CN" sz="2000" dirty="0">
              <a:solidFill>
                <a:srgbClr val="000000"/>
              </a:solidFill>
              <a:latin typeface="Consolas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(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hasSoy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 {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+=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soyCost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000" dirty="0" smtClean="0">
                <a:solidFill>
                  <a:srgbClr val="0000FF"/>
                </a:solidFill>
                <a:cs typeface="Times New Roman"/>
              </a:rPr>
              <a:t>// </a:t>
            </a:r>
            <a:r>
              <a:rPr lang="zh-CN" altLang="en-US" sz="2000" dirty="0" smtClean="0">
                <a:solidFill>
                  <a:srgbClr val="0000FF"/>
                </a:solidFill>
                <a:cs typeface="Times New Roman"/>
              </a:rPr>
              <a:t>其他略</a:t>
            </a:r>
            <a:endParaRPr lang="en-US" altLang="zh-CN" sz="2000" dirty="0" smtClean="0">
              <a:solidFill>
                <a:srgbClr val="0000FF"/>
              </a:solidFill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200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condimentCost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sz="2000" kern="100" dirty="0">
              <a:latin typeface="Calibri"/>
              <a:ea typeface="宋体"/>
              <a:cs typeface="Times New Roman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32" y="2223889"/>
            <a:ext cx="24765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79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sz="3600" dirty="0"/>
              <a:t>子类代码</a:t>
            </a:r>
            <a:endParaRPr lang="en-US" altLang="zh-CN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844824"/>
            <a:ext cx="1828800" cy="8858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9594BB6-604C-415E-A1D8-508DB062E5FF}"/>
              </a:ext>
            </a:extLst>
          </p:cNvPr>
          <p:cNvSpPr/>
          <p:nvPr/>
        </p:nvSpPr>
        <p:spPr>
          <a:xfrm>
            <a:off x="395536" y="2601251"/>
            <a:ext cx="799904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setDescription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("this is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");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 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 </a:t>
            </a: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1.99 + </a:t>
            </a:r>
            <a:r>
              <a:rPr lang="en-US" altLang="zh-CN" sz="2400" b="1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super</a:t>
            </a:r>
            <a:r>
              <a:rPr lang="en-US" altLang="zh-CN" sz="2400" kern="0" dirty="0" err="1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.cost</a:t>
            </a:r>
            <a:r>
              <a:rPr lang="en-US" altLang="zh-CN" sz="24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();</a:t>
            </a: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2387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本案例目的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Duck </a:t>
            </a:r>
            <a:r>
              <a:rPr lang="en-US" altLang="zh-CN" sz="3600" dirty="0" smtClean="0"/>
              <a:t>Simulator</a:t>
            </a:r>
            <a:r>
              <a:rPr lang="zh-CN" altLang="en-US" sz="3600" dirty="0" smtClean="0"/>
              <a:t>案例</a:t>
            </a:r>
            <a:r>
              <a:rPr lang="zh-CN" altLang="en-US" sz="3600" dirty="0"/>
              <a:t>侧重于平行的关联</a:t>
            </a:r>
            <a:r>
              <a:rPr lang="zh-CN" altLang="en-US" sz="3600" dirty="0" smtClean="0"/>
              <a:t>关系</a:t>
            </a:r>
            <a:endParaRPr lang="en-US" altLang="zh-CN" sz="3600" dirty="0"/>
          </a:p>
          <a:p>
            <a:pPr lvl="1"/>
            <a:r>
              <a:rPr lang="zh-CN" altLang="en-US" sz="3200" dirty="0"/>
              <a:t>通过组合其他的类系中的对象，利用代理的方式完成鸭子子类的各种</a:t>
            </a:r>
            <a:r>
              <a:rPr lang="zh-CN" altLang="en-US" sz="3200" dirty="0" smtClean="0"/>
              <a:t>动作</a:t>
            </a:r>
            <a:endParaRPr lang="en-US" altLang="zh-CN" sz="3200" dirty="0"/>
          </a:p>
          <a:p>
            <a:r>
              <a:rPr lang="zh-CN" altLang="en-US" sz="3600" dirty="0"/>
              <a:t>本案例尝试使用同一类系中的</a:t>
            </a:r>
            <a:r>
              <a:rPr lang="zh-CN" altLang="en-US" sz="3600" dirty="0" smtClean="0"/>
              <a:t>垂直关联关系</a:t>
            </a:r>
            <a:r>
              <a:rPr lang="zh-CN" altLang="en-US" sz="3600" dirty="0"/>
              <a:t>，为</a:t>
            </a:r>
            <a:r>
              <a:rPr lang="en-US" altLang="zh-CN" sz="3600" dirty="0"/>
              <a:t>Java IO</a:t>
            </a:r>
            <a:r>
              <a:rPr lang="zh-CN" altLang="en-US" sz="3600" dirty="0"/>
              <a:t>做理论铺垫。</a:t>
            </a:r>
            <a:endParaRPr lang="en-US" altLang="zh-CN" sz="3600" dirty="0"/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2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 smtClean="0"/>
              <a:t>那些</a:t>
            </a:r>
            <a:r>
              <a:rPr lang="zh-CN" altLang="zh-CN" sz="3600" dirty="0" smtClean="0"/>
              <a:t>需求改变</a:t>
            </a:r>
            <a:r>
              <a:rPr lang="zh-CN" altLang="en-US" sz="3600" dirty="0" smtClean="0"/>
              <a:t>会</a:t>
            </a:r>
            <a:r>
              <a:rPr lang="zh-CN" altLang="zh-CN" sz="3600" dirty="0" smtClean="0"/>
              <a:t>影响</a:t>
            </a:r>
            <a:r>
              <a:rPr lang="zh-CN" altLang="en-US" sz="3600" dirty="0" smtClean="0"/>
              <a:t>该</a:t>
            </a:r>
            <a:r>
              <a:rPr lang="zh-CN" altLang="zh-CN" sz="3600" dirty="0" smtClean="0"/>
              <a:t>设计方案 </a:t>
            </a:r>
            <a:r>
              <a:rPr lang="zh-CN" altLang="zh-CN" sz="3600" dirty="0"/>
              <a:t>？</a:t>
            </a:r>
          </a:p>
          <a:p>
            <a:pPr lvl="1"/>
            <a:r>
              <a:rPr lang="zh-CN" altLang="zh-CN" sz="3200" dirty="0" smtClean="0"/>
              <a:t>调料价格变化</a:t>
            </a:r>
            <a:r>
              <a:rPr lang="zh-CN" altLang="en-US" sz="3200" dirty="0" smtClean="0"/>
              <a:t>需要</a:t>
            </a:r>
            <a:r>
              <a:rPr lang="zh-CN" altLang="zh-CN" sz="3200" dirty="0" smtClean="0"/>
              <a:t>我们</a:t>
            </a:r>
            <a:r>
              <a:rPr lang="zh-CN" altLang="zh-CN" sz="3200" dirty="0"/>
              <a:t>改变现有代码 </a:t>
            </a:r>
          </a:p>
          <a:p>
            <a:pPr lvl="1"/>
            <a:r>
              <a:rPr lang="zh-CN" altLang="zh-CN" sz="3200" dirty="0"/>
              <a:t>加入新的调料时，必须给超类添加新的方法并且改变</a:t>
            </a:r>
            <a:r>
              <a:rPr lang="en-US" altLang="zh-CN" sz="3200" dirty="0"/>
              <a:t>cost</a:t>
            </a:r>
            <a:r>
              <a:rPr lang="zh-CN" altLang="zh-CN" sz="3200" dirty="0"/>
              <a:t>方法的实现 </a:t>
            </a:r>
          </a:p>
          <a:p>
            <a:pPr lvl="1"/>
            <a:r>
              <a:rPr lang="zh-CN" altLang="zh-CN" sz="3200" dirty="0"/>
              <a:t>当有饮料不需要任何调料，</a:t>
            </a:r>
            <a:r>
              <a:rPr lang="zh-CN" altLang="en-US" sz="3200" dirty="0"/>
              <a:t>必须通过覆盖来改变子类</a:t>
            </a:r>
            <a:r>
              <a:rPr lang="en-US" altLang="zh-CN" sz="3200" dirty="0"/>
              <a:t>has**</a:t>
            </a:r>
            <a:r>
              <a:rPr lang="zh-CN" altLang="en-US" sz="3200" dirty="0"/>
              <a:t>方法。</a:t>
            </a:r>
            <a:endParaRPr lang="zh-CN" altLang="zh-CN" sz="3200" dirty="0"/>
          </a:p>
          <a:p>
            <a:pPr lvl="1"/>
            <a:r>
              <a:rPr lang="zh-CN" altLang="zh-CN" sz="3200" dirty="0"/>
              <a:t>如果用户想要双份</a:t>
            </a:r>
            <a:r>
              <a:rPr lang="zh-CN" altLang="zh-CN" sz="3200" dirty="0" smtClean="0"/>
              <a:t>巧克力</a:t>
            </a:r>
            <a:r>
              <a:rPr lang="zh-CN" altLang="en-US" sz="3200" dirty="0"/>
              <a:t>，</a:t>
            </a:r>
            <a:r>
              <a:rPr lang="zh-CN" altLang="zh-CN" sz="3200" dirty="0" smtClean="0"/>
              <a:t>怎么办</a:t>
            </a:r>
            <a:r>
              <a:rPr lang="zh-CN" altLang="zh-CN" sz="3200" dirty="0"/>
              <a:t>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414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Design:</a:t>
            </a:r>
            <a:r>
              <a:rPr lang="zh-CN" altLang="zh-CN" dirty="0"/>
              <a:t>利用继承思想设计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结论：</a:t>
            </a:r>
            <a:endParaRPr lang="en-US" altLang="zh-CN" sz="3600" dirty="0"/>
          </a:p>
          <a:p>
            <a:pPr lvl="1"/>
            <a:r>
              <a:rPr lang="zh-CN" altLang="zh-CN" sz="3200" dirty="0"/>
              <a:t>该方案避免了类爆炸，减少了类的数量，实现了咖啡与</a:t>
            </a:r>
            <a:r>
              <a:rPr lang="zh-CN" altLang="zh-CN" sz="3200" dirty="0" smtClean="0"/>
              <a:t>调料分别</a:t>
            </a:r>
            <a:r>
              <a:rPr lang="zh-CN" altLang="zh-CN" sz="3200" dirty="0"/>
              <a:t>计算。</a:t>
            </a:r>
            <a:endParaRPr lang="en-US" altLang="zh-CN" sz="3200" dirty="0"/>
          </a:p>
          <a:p>
            <a:pPr lvl="1"/>
            <a:r>
              <a:rPr lang="zh-CN" altLang="zh-CN" sz="3200" dirty="0" smtClean="0"/>
              <a:t>满足</a:t>
            </a:r>
            <a:r>
              <a:rPr lang="zh-CN" altLang="en-US" sz="3200" dirty="0" smtClean="0"/>
              <a:t>不了</a:t>
            </a:r>
            <a:r>
              <a:rPr lang="zh-CN" altLang="zh-CN" sz="3200" dirty="0" smtClean="0"/>
              <a:t>需求</a:t>
            </a:r>
            <a:r>
              <a:rPr lang="zh-CN" altLang="zh-CN" sz="3200" dirty="0"/>
              <a:t>的</a:t>
            </a:r>
            <a:r>
              <a:rPr lang="zh-CN" altLang="zh-CN" sz="3200" dirty="0" smtClean="0"/>
              <a:t>变化</a:t>
            </a:r>
            <a:r>
              <a:rPr lang="zh-CN" altLang="en-US" sz="3200" dirty="0" smtClean="0"/>
              <a:t>，不符合</a:t>
            </a:r>
            <a:r>
              <a:rPr lang="en-US" altLang="zh-CN" sz="3200" dirty="0" smtClean="0"/>
              <a:t>OCP</a:t>
            </a:r>
            <a:r>
              <a:rPr lang="zh-CN" altLang="en-US" sz="3200" dirty="0" smtClean="0"/>
              <a:t>，因此</a:t>
            </a:r>
            <a:r>
              <a:rPr lang="zh-CN" altLang="en-US" sz="3200" dirty="0" smtClean="0"/>
              <a:t>该</a:t>
            </a:r>
            <a:r>
              <a:rPr lang="zh-CN" altLang="en-US" sz="3200" dirty="0"/>
              <a:t>方案不可行。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7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参考</a:t>
            </a:r>
            <a:r>
              <a:rPr lang="en-US" altLang="zh-CN" sz="3200" dirty="0" smtClean="0"/>
              <a:t>Duck Simulator</a:t>
            </a:r>
            <a:r>
              <a:rPr lang="zh-CN" altLang="en-US" sz="3200" dirty="0" smtClean="0"/>
              <a:t>例</a:t>
            </a:r>
            <a:r>
              <a:rPr lang="zh-CN" altLang="en-US" sz="3200" dirty="0" smtClean="0"/>
              <a:t>：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7848872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4322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考虑职责分离，咖啡和调料的计费应该分开去实现</a:t>
            </a:r>
            <a:endParaRPr lang="en-US" altLang="zh-CN" sz="3200" dirty="0"/>
          </a:p>
          <a:p>
            <a:r>
              <a:rPr lang="zh-CN" altLang="en-US" sz="3200" dirty="0"/>
              <a:t>所以应该形成咖啡的类系和调料的类系</a:t>
            </a:r>
            <a:endParaRPr lang="en-US" altLang="zh-CN" sz="3200" dirty="0"/>
          </a:p>
          <a:p>
            <a:r>
              <a:rPr lang="zh-CN" altLang="en-US" sz="3200" dirty="0"/>
              <a:t>是否可以</a:t>
            </a:r>
            <a:r>
              <a:rPr lang="zh-CN" altLang="en-US" sz="3200" dirty="0" smtClean="0"/>
              <a:t>通过</a:t>
            </a:r>
            <a:r>
              <a:rPr lang="en-US" altLang="zh-CN" sz="3200" dirty="0" smtClean="0"/>
              <a:t>Duck Simulator </a:t>
            </a:r>
            <a:r>
              <a:rPr lang="zh-CN" altLang="en-US" sz="3200" dirty="0" smtClean="0"/>
              <a:t>案例</a:t>
            </a:r>
            <a:r>
              <a:rPr lang="zh-CN" altLang="en-US" sz="3200" dirty="0"/>
              <a:t>的组合方式，完成咖啡加上调料后的费用计算？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96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饮料类</a:t>
            </a:r>
            <a:r>
              <a:rPr lang="zh-CN" altLang="en-US" sz="3200" dirty="0"/>
              <a:t>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76872"/>
            <a:ext cx="7550224" cy="4104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20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</a:rPr>
              <a:t>调料类</a:t>
            </a:r>
            <a:r>
              <a:rPr lang="zh-CN" altLang="en-US" sz="3200" dirty="0"/>
              <a:t>的设计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8488"/>
            <a:ext cx="7128792" cy="397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183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将两</a:t>
            </a:r>
            <a:r>
              <a:rPr lang="zh-CN" altLang="en-US" sz="2400" dirty="0" smtClean="0"/>
              <a:t>套</a:t>
            </a:r>
            <a:r>
              <a:rPr lang="zh-CN" altLang="en-US" sz="2400" dirty="0"/>
              <a:t>类系</a:t>
            </a:r>
            <a:r>
              <a:rPr lang="zh-CN" altLang="en-US" sz="2400" dirty="0" smtClean="0"/>
              <a:t>放</a:t>
            </a:r>
            <a:r>
              <a:rPr lang="zh-CN" altLang="en-US" sz="2400" dirty="0"/>
              <a:t>在一起，</a:t>
            </a:r>
            <a:r>
              <a:rPr lang="zh-CN" altLang="en-US" sz="2400" dirty="0" smtClean="0"/>
              <a:t>分析</a:t>
            </a:r>
            <a:r>
              <a:rPr lang="en-US" altLang="zh-CN" sz="2400" dirty="0"/>
              <a:t>Duck </a:t>
            </a:r>
            <a:r>
              <a:rPr lang="en-US" altLang="zh-CN" sz="2400" dirty="0" err="1"/>
              <a:t>Simu</a:t>
            </a:r>
            <a:r>
              <a:rPr lang="zh-CN" altLang="en-US" sz="2400" dirty="0" smtClean="0"/>
              <a:t>案例</a:t>
            </a:r>
            <a:r>
              <a:rPr lang="zh-CN" altLang="en-US" sz="2400" dirty="0"/>
              <a:t>思想是否可行？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 smtClean="0"/>
              <a:t>根据</a:t>
            </a:r>
            <a:r>
              <a:rPr lang="en-US" altLang="zh-CN" sz="2400" dirty="0"/>
              <a:t>Duck Simulator</a:t>
            </a:r>
            <a:r>
              <a:rPr lang="zh-CN" altLang="en-US" sz="2400" dirty="0" smtClean="0"/>
              <a:t>案例</a:t>
            </a:r>
            <a:r>
              <a:rPr lang="zh-CN" altLang="en-US" sz="2400" dirty="0"/>
              <a:t>，</a:t>
            </a:r>
            <a:r>
              <a:rPr lang="en-US" altLang="zh-CN" sz="2400" dirty="0"/>
              <a:t>Beverage</a:t>
            </a:r>
            <a:r>
              <a:rPr lang="zh-CN" altLang="en-US" sz="2400" dirty="0"/>
              <a:t>超类中加入调料</a:t>
            </a:r>
            <a:r>
              <a:rPr lang="zh-CN" altLang="en-US" sz="2400" dirty="0" smtClean="0"/>
              <a:t>类型和数量</a:t>
            </a:r>
            <a:r>
              <a:rPr lang="zh-CN" altLang="en-US" sz="2400" dirty="0"/>
              <a:t>的集合类型</a:t>
            </a:r>
            <a:r>
              <a:rPr lang="zh-CN" altLang="en-US" sz="2400" dirty="0" smtClean="0"/>
              <a:t>对象，用以存储调料和数量</a:t>
            </a:r>
            <a:endParaRPr lang="en-US" altLang="zh-CN" sz="2400" dirty="0" smtClean="0"/>
          </a:p>
          <a:p>
            <a:r>
              <a:rPr lang="zh-CN" altLang="en-US" sz="2400" dirty="0" smtClean="0"/>
              <a:t>有可能成功，本</a:t>
            </a:r>
            <a:r>
              <a:rPr lang="zh-CN" altLang="en-US" sz="2400" dirty="0"/>
              <a:t>案例采用另一种思路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492896"/>
            <a:ext cx="7200800" cy="24482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1738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调料是否也可以看成是饮料的一种？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32" y="2348880"/>
            <a:ext cx="7598136" cy="39604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2990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形成如下继承结构：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71" y="2365981"/>
            <a:ext cx="7715969" cy="39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11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en-US" dirty="0"/>
              <a:t>：利用包装思想设计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一杯</a:t>
            </a:r>
            <a:r>
              <a:rPr lang="en-US" altLang="zh-CN" sz="3200" dirty="0" err="1">
                <a:latin typeface="Consolas" panose="020B0609020204030204" pitchFamily="49" charset="0"/>
              </a:rPr>
              <a:t>DarkRoast</a:t>
            </a:r>
            <a:r>
              <a:rPr lang="zh-CN" altLang="en-US" sz="3200" dirty="0"/>
              <a:t>咖啡中加入</a:t>
            </a:r>
            <a:r>
              <a:rPr lang="en-US" altLang="zh-CN" sz="3200" dirty="0">
                <a:latin typeface="Consolas" panose="020B0609020204030204" pitchFamily="49" charset="0"/>
              </a:rPr>
              <a:t>Mocha</a:t>
            </a:r>
            <a:r>
              <a:rPr lang="zh-CN" altLang="en-US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</a:rPr>
              <a:t>Whip</a:t>
            </a:r>
            <a:r>
              <a:rPr lang="zh-CN" altLang="en-US" sz="3200" dirty="0"/>
              <a:t>，可以看成三步：</a:t>
            </a:r>
            <a:endParaRPr lang="en-US" altLang="zh-CN" sz="3200" dirty="0"/>
          </a:p>
          <a:p>
            <a:pPr lvl="1"/>
            <a:r>
              <a:rPr lang="en-US" altLang="zh-CN" sz="2800" dirty="0" err="1">
                <a:latin typeface="Consolas" panose="020B0609020204030204" pitchFamily="49" charset="0"/>
              </a:rPr>
              <a:t>DarkRoast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r>
              <a:rPr lang="en-US" altLang="zh-CN" sz="2800" dirty="0" err="1" smtClean="0">
                <a:latin typeface="Consolas" panose="020B0609020204030204" pitchFamily="49" charset="0"/>
              </a:rPr>
              <a:t>DarkRoast</a:t>
            </a:r>
            <a:r>
              <a:rPr lang="en-US" altLang="zh-CN" sz="2800" dirty="0" smtClean="0">
                <a:latin typeface="Consolas" panose="020B0609020204030204" pitchFamily="49" charset="0"/>
              </a:rPr>
              <a:t> + Roast </a:t>
            </a:r>
          </a:p>
          <a:p>
            <a:pPr lvl="1"/>
            <a:r>
              <a:rPr lang="en-US" altLang="zh-CN" sz="2800" dirty="0" err="1" smtClean="0">
                <a:latin typeface="Consolas" panose="020B0609020204030204" pitchFamily="49" charset="0"/>
              </a:rPr>
              <a:t>DarkRoast</a:t>
            </a:r>
            <a:r>
              <a:rPr lang="en-US" altLang="zh-CN" sz="2800" dirty="0" smtClean="0">
                <a:latin typeface="Consolas" panose="020B0609020204030204" pitchFamily="49" charset="0"/>
              </a:rPr>
              <a:t> + Roast </a:t>
            </a:r>
            <a:r>
              <a:rPr lang="en-US" altLang="zh-CN" sz="2800" dirty="0" smtClean="0">
                <a:latin typeface="Consolas" panose="020B0609020204030204" pitchFamily="49" charset="0"/>
              </a:rPr>
              <a:t>+ Whip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97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 smtClean="0"/>
              <a:t>Starbuzz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Coffee </a:t>
            </a:r>
            <a:r>
              <a:rPr lang="zh-CN" altLang="en-US" sz="3200" dirty="0" smtClean="0"/>
              <a:t>咖啡店</a:t>
            </a:r>
            <a:r>
              <a:rPr lang="zh-CN" altLang="zh-CN" sz="3200" dirty="0" smtClean="0"/>
              <a:t>除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Espresso</a:t>
            </a:r>
            <a:r>
              <a:rPr lang="zh-CN" altLang="zh-CN" sz="3200" dirty="0"/>
              <a:t>，</a:t>
            </a:r>
            <a:r>
              <a:rPr lang="en-US" altLang="zh-CN" sz="3200" dirty="0"/>
              <a:t>Decaf</a:t>
            </a:r>
            <a:r>
              <a:rPr lang="zh-CN" altLang="zh-CN" sz="3200" dirty="0"/>
              <a:t>，</a:t>
            </a:r>
            <a:r>
              <a:rPr lang="en-US" altLang="zh-CN" sz="3200" dirty="0" err="1" smtClean="0"/>
              <a:t>DarkRost</a:t>
            </a:r>
            <a:r>
              <a:rPr lang="zh-CN" altLang="zh-CN" sz="3200" dirty="0" smtClean="0"/>
              <a:t>等常规</a:t>
            </a:r>
            <a:r>
              <a:rPr lang="zh-CN" altLang="en-US" sz="3200" dirty="0" smtClean="0"/>
              <a:t>咖啡</a:t>
            </a:r>
            <a:r>
              <a:rPr lang="zh-CN" altLang="zh-CN" sz="3200" dirty="0" smtClean="0"/>
              <a:t>品种外</a:t>
            </a:r>
            <a:r>
              <a:rPr lang="zh-CN" altLang="zh-CN" sz="3200" dirty="0"/>
              <a:t>，</a:t>
            </a:r>
            <a:r>
              <a:rPr lang="zh-CN" altLang="en-US" sz="3200" dirty="0"/>
              <a:t>需要</a:t>
            </a:r>
            <a:r>
              <a:rPr lang="zh-CN" altLang="zh-CN" sz="3200" dirty="0"/>
              <a:t>不断扩展新的咖啡</a:t>
            </a:r>
            <a:r>
              <a:rPr lang="zh-CN" altLang="zh-CN" sz="3200" dirty="0" smtClean="0"/>
              <a:t>品种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zh-CN" altLang="zh-CN" sz="3200" dirty="0"/>
              <a:t>为了</a:t>
            </a:r>
            <a:r>
              <a:rPr lang="zh-CN" altLang="zh-CN" sz="3200" dirty="0" smtClean="0"/>
              <a:t>适应</a:t>
            </a:r>
            <a:r>
              <a:rPr lang="zh-CN" altLang="en-US" sz="3200" dirty="0" smtClean="0"/>
              <a:t>业务</a:t>
            </a:r>
            <a:r>
              <a:rPr lang="zh-CN" altLang="zh-CN" sz="3200" dirty="0" smtClean="0"/>
              <a:t>，急需</a:t>
            </a:r>
            <a:r>
              <a:rPr lang="zh-CN" altLang="zh-CN" sz="3200" dirty="0"/>
              <a:t>更新计费系统。</a:t>
            </a:r>
            <a:endParaRPr lang="en-US" altLang="zh-CN" sz="3200" dirty="0"/>
          </a:p>
          <a:p>
            <a:r>
              <a:rPr lang="zh-CN" altLang="zh-CN" sz="3200" dirty="0"/>
              <a:t>在更新后的计费系统中，咖啡和</a:t>
            </a:r>
            <a:r>
              <a:rPr lang="zh-CN" altLang="zh-CN" sz="3200" dirty="0">
                <a:solidFill>
                  <a:srgbClr val="FF0000"/>
                </a:solidFill>
              </a:rPr>
              <a:t>调料</a:t>
            </a:r>
            <a:r>
              <a:rPr lang="zh-CN" altLang="zh-CN" sz="3200" dirty="0"/>
              <a:t>都需要收费</a:t>
            </a:r>
            <a:r>
              <a:rPr lang="zh-CN" altLang="en-US" sz="3200" dirty="0"/>
              <a:t>。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3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8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992968"/>
          </a:xfrm>
        </p:spPr>
        <p:txBody>
          <a:bodyPr/>
          <a:lstStyle/>
          <a:p>
            <a:r>
              <a:rPr lang="zh-CN" altLang="en-US" sz="3200" dirty="0"/>
              <a:t>在一杯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DarkRoast</a:t>
            </a:r>
            <a:r>
              <a:rPr lang="zh-CN" altLang="en-US" sz="3200" dirty="0"/>
              <a:t>咖啡中加入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Mocha</a:t>
            </a:r>
            <a:r>
              <a:rPr lang="zh-CN" altLang="en-US" sz="3200" dirty="0"/>
              <a:t>和</a:t>
            </a:r>
            <a:r>
              <a:rPr lang="en-US" altLang="zh-CN" sz="3200" dirty="0">
                <a:latin typeface="Consolas" panose="020B0609020204030204" pitchFamily="49" charset="0"/>
                <a:ea typeface="宋体" pitchFamily="2" charset="-122"/>
              </a:rPr>
              <a:t>Whip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4" name="椭圆 13"/>
          <p:cNvSpPr/>
          <p:nvPr/>
        </p:nvSpPr>
        <p:spPr bwMode="auto">
          <a:xfrm>
            <a:off x="5198924" y="2996952"/>
            <a:ext cx="3011211" cy="1944216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347817" y="3356992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5436096" y="3717032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9119" y="3499730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8939" y="3138412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483816" y="3181964"/>
            <a:ext cx="4347619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咖啡中加入调料</a:t>
            </a:r>
            <a:r>
              <a:rPr lang="en-US" altLang="zh-CN" sz="3200" dirty="0">
                <a:latin typeface="Consolas" panose="020B0609020204030204" pitchFamily="49" charset="0"/>
              </a:rPr>
              <a:t>Mocha</a:t>
            </a: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后形成混合物</a:t>
            </a:r>
            <a:endParaRPr lang="en-US" altLang="zh-CN" sz="28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742950" lvl="1" indent="-285750">
              <a:lnSpc>
                <a:spcPct val="100000"/>
              </a:lnSpc>
              <a:buClr>
                <a:srgbClr val="3333CC"/>
              </a:buClr>
              <a:buSzPct val="75000"/>
              <a:buFont typeface="ZapfDingbats" pitchFamily="82" charset="2"/>
              <a:buChar char="m"/>
            </a:pPr>
            <a:r>
              <a:rPr lang="zh-CN" altLang="en-US" sz="2800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在混合物中加入</a:t>
            </a:r>
            <a:r>
              <a:rPr lang="en-US" altLang="zh-CN" sz="3200" dirty="0">
                <a:latin typeface="Consolas" panose="020B0609020204030204" pitchFamily="49" charset="0"/>
              </a:rPr>
              <a:t>Whip</a:t>
            </a:r>
          </a:p>
        </p:txBody>
      </p:sp>
    </p:spTree>
    <p:extLst>
      <p:ext uri="{BB962C8B-B14F-4D97-AF65-F5344CB8AC3E}">
        <p14:creationId xmlns:p14="http://schemas.microsoft.com/office/powerpoint/2010/main" val="1450922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19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83513" cy="4637112"/>
          </a:xfrm>
        </p:spPr>
        <p:txBody>
          <a:bodyPr/>
          <a:lstStyle/>
          <a:p>
            <a:r>
              <a:rPr lang="zh-CN" altLang="en-US" dirty="0"/>
              <a:t>计算加了调料之后的咖啡价格计算：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最后的合成物</a:t>
            </a:r>
            <a:r>
              <a:rPr lang="en-US" altLang="zh-CN" dirty="0">
                <a:ea typeface="宋体" charset="-122"/>
              </a:rPr>
              <a:t>=( ( 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  <a:ea typeface="宋体" charset="-122"/>
              </a:rPr>
              <a:t>DarkRost</a:t>
            </a:r>
            <a:r>
              <a:rPr lang="en-US" altLang="zh-CN" dirty="0">
                <a:solidFill>
                  <a:schemeClr val="accent2"/>
                </a:solidFill>
                <a:ea typeface="宋体" charset="-122"/>
              </a:rPr>
              <a:t> ) + Mocha </a:t>
            </a:r>
            <a:r>
              <a:rPr lang="en-US" altLang="zh-CN" dirty="0">
                <a:ea typeface="宋体" charset="-122"/>
              </a:rPr>
              <a:t>) +whip 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混合后饮料价格</a:t>
            </a:r>
            <a:r>
              <a:rPr lang="en-US" altLang="zh-CN" dirty="0"/>
              <a:t>=</a:t>
            </a:r>
            <a:r>
              <a:rPr lang="zh-CN" altLang="en-US" dirty="0">
                <a:solidFill>
                  <a:srgbClr val="0000FF"/>
                </a:solidFill>
              </a:rPr>
              <a:t>混合后饮料价格</a:t>
            </a:r>
            <a:r>
              <a:rPr lang="en-US" altLang="zh-CN" dirty="0"/>
              <a:t>+</a:t>
            </a:r>
            <a:r>
              <a:rPr lang="zh-CN" altLang="en-US" dirty="0"/>
              <a:t>调料类价格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可以发现，以上等式形成一种</a:t>
            </a:r>
            <a:r>
              <a:rPr lang="zh-CN" altLang="en-US" dirty="0">
                <a:solidFill>
                  <a:srgbClr val="0000FF"/>
                </a:solidFill>
              </a:rPr>
              <a:t>递归</a:t>
            </a:r>
            <a:r>
              <a:rPr lang="zh-CN" altLang="en-US" dirty="0"/>
              <a:t>关系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21" name="椭圆 20"/>
          <p:cNvSpPr/>
          <p:nvPr/>
        </p:nvSpPr>
        <p:spPr bwMode="auto">
          <a:xfrm>
            <a:off x="2267744" y="2276872"/>
            <a:ext cx="3011211" cy="208823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442887" y="2636912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531166" y="2996952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94189" y="2779650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034009" y="2418332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384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00200"/>
            <a:ext cx="7783513" cy="4637112"/>
          </a:xfrm>
        </p:spPr>
        <p:txBody>
          <a:bodyPr/>
          <a:lstStyle/>
          <a:p>
            <a:r>
              <a:rPr lang="zh-CN" altLang="en-US" sz="3200" dirty="0" smtClean="0"/>
              <a:t>递归的定义：函数</a:t>
            </a:r>
            <a:r>
              <a:rPr lang="zh-CN" altLang="en-US" sz="3200" dirty="0"/>
              <a:t>自身直接或者间接的调用到了自身。</a:t>
            </a:r>
          </a:p>
          <a:p>
            <a:r>
              <a:rPr lang="zh-CN" altLang="en-US" sz="3200" dirty="0"/>
              <a:t> </a:t>
            </a:r>
            <a:r>
              <a:rPr lang="zh-CN" altLang="en-US" sz="3200" dirty="0" smtClean="0"/>
              <a:t>一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功能被</a:t>
            </a:r>
            <a:r>
              <a:rPr lang="zh-CN" altLang="en-US" sz="3200" dirty="0"/>
              <a:t>重复使用，并每次使用时，参与运算的结果和上一次调用有关。这时可以用递归来解决问题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zh-CN" sz="3200" dirty="0"/>
              <a:t>递归一定明确条件，否则容易栈溢出。</a:t>
            </a:r>
            <a:endParaRPr lang="zh-CN" altLang="en-US" sz="3200" dirty="0"/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66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Recursion { 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利用递归求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到</a:t>
            </a:r>
            <a:r>
              <a:rPr lang="en-US" altLang="zh-CN" sz="2000" dirty="0">
                <a:solidFill>
                  <a:srgbClr val="008000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的和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== 1)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1;</a:t>
            </a:r>
          </a:p>
          <a:p>
            <a:pPr marL="0" indent="0">
              <a:buNone/>
            </a:pPr>
            <a:r>
              <a:rPr lang="en-US" altLang="zh-CN" sz="20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zh-CN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- 1</a:t>
            </a:r>
            <a:r>
              <a:rPr lang="en-US" altLang="zh-CN" sz="20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调用自身</a:t>
            </a:r>
            <a:endParaRPr lang="en-US" altLang="zh-CN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19896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如何在如下类图中表达此种递归关系？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77252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582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/>
              <a:t>根据</a:t>
            </a:r>
            <a:r>
              <a:rPr lang="en-US" altLang="zh-CN" dirty="0" smtClean="0"/>
              <a:t>OO</a:t>
            </a:r>
            <a:r>
              <a:rPr lang="zh-CN" altLang="en-US" dirty="0" smtClean="0"/>
              <a:t>原则，</a:t>
            </a:r>
            <a:r>
              <a:rPr lang="zh-CN" altLang="en-US" dirty="0"/>
              <a:t>要对“接口”编程</a:t>
            </a:r>
            <a:r>
              <a:rPr lang="zh-CN" altLang="en-US" dirty="0" smtClean="0"/>
              <a:t>，因此接口</a:t>
            </a:r>
            <a:r>
              <a:rPr lang="en-US" altLang="zh-CN" dirty="0" smtClean="0"/>
              <a:t>Beverage</a:t>
            </a:r>
            <a:r>
              <a:rPr lang="zh-CN" altLang="en-US" dirty="0"/>
              <a:t>和</a:t>
            </a:r>
            <a:r>
              <a:rPr lang="en-US" altLang="zh-CN" dirty="0"/>
              <a:t>CondimentDecorator</a:t>
            </a:r>
            <a:r>
              <a:rPr lang="zh-CN" altLang="en-US" dirty="0"/>
              <a:t>有应该有关联关系。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41" y="2929490"/>
            <a:ext cx="7762715" cy="35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2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Beverage</a:t>
            </a:r>
            <a:r>
              <a:rPr lang="zh-CN" altLang="en-US" dirty="0"/>
              <a:t>拥有</a:t>
            </a:r>
            <a:r>
              <a:rPr lang="en-US" altLang="zh-CN" dirty="0"/>
              <a:t>condimentDecorator</a:t>
            </a:r>
            <a:r>
              <a:rPr lang="zh-CN" altLang="en-US" dirty="0" smtClean="0"/>
              <a:t>对象作为属性，</a:t>
            </a:r>
            <a:r>
              <a:rPr lang="zh-CN" altLang="en-US" dirty="0"/>
              <a:t>是否符合需求？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564904"/>
            <a:ext cx="7425544" cy="394128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 bwMode="auto">
          <a:xfrm>
            <a:off x="4364696" y="3429000"/>
            <a:ext cx="1944216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7678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" y="1564627"/>
            <a:ext cx="8247246" cy="425549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11560" y="4073004"/>
            <a:ext cx="42484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此时，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拥有超类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对象作为属性</a:t>
            </a:r>
            <a:endParaRPr lang="en-US" altLang="zh-CN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  <a:p>
            <a:pPr marL="342900" indent="-342900">
              <a:lnSpc>
                <a:spcPct val="100000"/>
              </a:lnSpc>
              <a:buClr>
                <a:srgbClr val="3333CC"/>
              </a:buClr>
              <a:buFont typeface="ZapfDingbats" pitchFamily="82" charset="2"/>
              <a:buChar char="r"/>
            </a:pP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如果不考虑抽象类不能实例化限制，此时实例变量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可用任何</a:t>
            </a:r>
            <a:r>
              <a:rPr lang="en-US" altLang="zh-CN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Beverage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子</a:t>
            </a:r>
            <a:r>
              <a:rPr lang="zh-CN" altLang="en-US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类实例化，当然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可用</a:t>
            </a:r>
            <a:r>
              <a:rPr lang="en-US" altLang="zh-CN" kern="0" dirty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CondimentDecorator</a:t>
            </a:r>
            <a:r>
              <a:rPr lang="zh-CN" altLang="en-US" kern="0" dirty="0" smtClean="0">
                <a:solidFill>
                  <a:srgbClr val="000000"/>
                </a:solidFill>
                <a:latin typeface="华文细黑" pitchFamily="2" charset="-122"/>
                <a:ea typeface="华文细黑" pitchFamily="2" charset="-122"/>
              </a:rPr>
              <a:t>实例化</a:t>
            </a:r>
            <a:endParaRPr lang="en-US" altLang="zh-CN" kern="0" dirty="0" smtClean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4788024" y="1984772"/>
            <a:ext cx="1440160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5292080" y="3496940"/>
            <a:ext cx="2016224" cy="288032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697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627956" y="5392146"/>
            <a:ext cx="7583288" cy="1080120"/>
          </a:xfrm>
        </p:spPr>
        <p:txBody>
          <a:bodyPr/>
          <a:lstStyle/>
          <a:p>
            <a:r>
              <a:rPr lang="zh-CN" altLang="en-US" sz="2000" dirty="0"/>
              <a:t>例如：</a:t>
            </a:r>
            <a:r>
              <a:rPr lang="en-US" altLang="zh-CN" sz="2000" dirty="0"/>
              <a:t>Beverage </a:t>
            </a:r>
            <a:r>
              <a:rPr lang="en-US" altLang="zh-CN" sz="2000" dirty="0" err="1">
                <a:solidFill>
                  <a:srgbClr val="0000FF"/>
                </a:solidFill>
              </a:rPr>
              <a:t>beverage</a:t>
            </a:r>
            <a:r>
              <a:rPr lang="en-US" altLang="zh-CN" sz="2000" dirty="0"/>
              <a:t> = new condimentDecorator(); </a:t>
            </a:r>
          </a:p>
          <a:p>
            <a:r>
              <a:rPr lang="zh-CN" altLang="en-US" sz="2000" dirty="0"/>
              <a:t>注意，此时的</a:t>
            </a:r>
            <a:r>
              <a:rPr lang="en-US" altLang="zh-CN" sz="2000" dirty="0">
                <a:solidFill>
                  <a:srgbClr val="0000FF"/>
                </a:solidFill>
              </a:rPr>
              <a:t>beverage</a:t>
            </a:r>
            <a:r>
              <a:rPr lang="zh-CN" altLang="en-US" sz="2000" dirty="0"/>
              <a:t>中又包含一个</a:t>
            </a:r>
            <a:r>
              <a:rPr lang="en-US" altLang="zh-CN" sz="2000" dirty="0">
                <a:solidFill>
                  <a:srgbClr val="FF0000"/>
                </a:solidFill>
              </a:rPr>
              <a:t>beverage</a:t>
            </a:r>
            <a:r>
              <a:rPr lang="en-US" altLang="zh-CN" sz="2000" dirty="0"/>
              <a:t> </a:t>
            </a:r>
            <a:r>
              <a:rPr lang="zh-CN" altLang="en-US" sz="2000" dirty="0"/>
              <a:t>属性；此时形成递归关系</a:t>
            </a:r>
            <a:r>
              <a:rPr lang="en-US" altLang="zh-CN" sz="2000" dirty="0"/>
              <a:t>: </a:t>
            </a:r>
            <a:r>
              <a:rPr lang="en-US" altLang="zh-CN" sz="2000" dirty="0" err="1">
                <a:solidFill>
                  <a:srgbClr val="0000FF"/>
                </a:solidFill>
              </a:rPr>
              <a:t>beverage</a:t>
            </a:r>
            <a:r>
              <a:rPr lang="en-US" altLang="zh-CN" sz="2000" dirty="0" err="1">
                <a:solidFill>
                  <a:srgbClr val="FF0000"/>
                </a:solidFill>
              </a:rPr>
              <a:t>.getBeverage</a:t>
            </a:r>
            <a:r>
              <a:rPr lang="en-US" altLang="zh-CN" sz="2000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5" y="1136647"/>
            <a:ext cx="8247246" cy="4255499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 bwMode="auto">
          <a:xfrm flipH="1">
            <a:off x="4788024" y="1556792"/>
            <a:ext cx="1440160" cy="0"/>
          </a:xfrm>
          <a:prstGeom prst="straightConnector1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矩形 2"/>
          <p:cNvSpPr/>
          <p:nvPr/>
        </p:nvSpPr>
        <p:spPr>
          <a:xfrm>
            <a:off x="627956" y="4142749"/>
            <a:ext cx="43760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ZapfDingbats" pitchFamily="82" charset="2"/>
              <a:buChar char="r"/>
            </a:pP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抽象类实例化，实际上是由</a:t>
            </a:r>
            <a:r>
              <a:rPr lang="en-US" altLang="zh-CN" dirty="0" smtClean="0">
                <a:latin typeface="Consolas" panose="020B0609020204030204" pitchFamily="49" charset="0"/>
              </a:rPr>
              <a:t>condimentDecorator</a:t>
            </a:r>
            <a:r>
              <a:rPr lang="zh-CN" altLang="en-US" dirty="0" smtClean="0"/>
              <a:t>子类实例化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691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1600200"/>
            <a:ext cx="7783514" cy="275652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/>
              <a:t>CondimentDecorator </a:t>
            </a:r>
            <a:r>
              <a:rPr lang="zh-CN" altLang="en-US" sz="2400" dirty="0"/>
              <a:t>类中</a:t>
            </a:r>
            <a:r>
              <a:rPr lang="en-US" altLang="zh-CN" sz="2400" dirty="0"/>
              <a:t>beverage</a:t>
            </a:r>
            <a:r>
              <a:rPr lang="zh-CN" altLang="en-US" sz="2400" dirty="0"/>
              <a:t>属性的处理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调料拥有“</a:t>
            </a:r>
            <a:r>
              <a:rPr lang="zh-CN" altLang="en-US" sz="2000" b="1" dirty="0">
                <a:solidFill>
                  <a:srgbClr val="0000FF"/>
                </a:solidFill>
              </a:rPr>
              <a:t>混合物对象</a:t>
            </a:r>
            <a:r>
              <a:rPr lang="zh-CN" altLang="en-US" sz="2000" dirty="0"/>
              <a:t>”，因此“混合物对象”放到具体调料类的超类中，其他类通过</a:t>
            </a:r>
            <a:r>
              <a:rPr lang="en-US" altLang="zh-CN" sz="2000" dirty="0"/>
              <a:t>getter/setter</a:t>
            </a:r>
            <a:r>
              <a:rPr lang="zh-CN" altLang="en-US" sz="2000" dirty="0"/>
              <a:t>操作之较合适</a:t>
            </a:r>
            <a:endParaRPr lang="en-US" altLang="zh-CN" sz="2000" dirty="0"/>
          </a:p>
          <a:p>
            <a:pPr lvl="1"/>
            <a:r>
              <a:rPr lang="zh-CN" altLang="en-US" sz="2000" dirty="0"/>
              <a:t>也可以扩大权限，具体调料类通过继承得到超类</a:t>
            </a:r>
            <a:r>
              <a:rPr lang="en-US" altLang="zh-CN" sz="2000" dirty="0"/>
              <a:t>CondimentDecorator</a:t>
            </a:r>
            <a:r>
              <a:rPr lang="zh-CN" altLang="en-US" sz="2000" dirty="0"/>
              <a:t> “混合物对象”属性</a:t>
            </a:r>
            <a:r>
              <a:rPr lang="en-US" altLang="zh-CN" sz="2000" dirty="0"/>
              <a:t>beverage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47800"/>
            <a:ext cx="6120680" cy="2908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4506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需求描述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 smtClean="0"/>
              <a:t>目前</a:t>
            </a:r>
            <a:r>
              <a:rPr lang="zh-CN" altLang="en-US" sz="3200" dirty="0" smtClean="0"/>
              <a:t>亟需解决</a:t>
            </a:r>
            <a:r>
              <a:rPr lang="zh-CN" altLang="zh-CN" sz="3200" dirty="0" smtClean="0"/>
              <a:t>的</a:t>
            </a:r>
            <a:r>
              <a:rPr lang="zh-CN" altLang="zh-CN" sz="3200" dirty="0"/>
              <a:t>问题：</a:t>
            </a:r>
            <a:endParaRPr lang="en-US" altLang="zh-CN" sz="3200" dirty="0"/>
          </a:p>
          <a:p>
            <a:pPr lvl="1"/>
            <a:r>
              <a:rPr lang="zh-CN" altLang="zh-CN" sz="2800" dirty="0"/>
              <a:t>咖啡的品种不断增加；</a:t>
            </a:r>
            <a:endParaRPr lang="en-US" altLang="zh-CN" sz="2800" dirty="0"/>
          </a:p>
          <a:p>
            <a:pPr lvl="1"/>
            <a:r>
              <a:rPr lang="zh-CN" altLang="zh-CN" sz="2800" dirty="0"/>
              <a:t>调料的品种逐步更新；</a:t>
            </a:r>
            <a:endParaRPr lang="en-US" altLang="zh-CN" sz="2800" dirty="0"/>
          </a:p>
          <a:p>
            <a:pPr lvl="1"/>
            <a:r>
              <a:rPr lang="zh-CN" altLang="zh-CN" sz="2800" dirty="0" smtClean="0"/>
              <a:t>每</a:t>
            </a:r>
            <a:r>
              <a:rPr lang="zh-CN" altLang="zh-CN" sz="2800" dirty="0"/>
              <a:t>位顾客点的咖啡和调料不尽相同</a:t>
            </a:r>
          </a:p>
          <a:p>
            <a:r>
              <a:rPr lang="en-US" altLang="zh-CN" sz="3200" dirty="0" err="1" smtClean="0"/>
              <a:t>Starbuzz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Coffee </a:t>
            </a:r>
            <a:r>
              <a:rPr lang="zh-CN" altLang="zh-CN" sz="3200" dirty="0" smtClean="0"/>
              <a:t>希望</a:t>
            </a:r>
            <a:r>
              <a:rPr lang="zh-CN" altLang="zh-CN" sz="3200" dirty="0"/>
              <a:t>尽快找到解决方案，实现能够满足其需求的计费系统。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63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fld id="{346C22ED-0BD7-4DFB-975C-640B9A303BCA}" type="slidenum">
              <a:rPr lang="en-US" altLang="zh-CN" sz="1400" smtClean="0">
                <a:solidFill>
                  <a:srgbClr val="0000FF"/>
                </a:solidFill>
                <a:latin typeface="Times New Roman" pitchFamily="18" charset="0"/>
              </a:rPr>
              <a:pPr/>
              <a:t>4</a:t>
            </a:fld>
            <a:endParaRPr lang="en-US" altLang="zh-CN" sz="14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751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84784"/>
            <a:ext cx="7772400" cy="4648200"/>
          </a:xfrm>
        </p:spPr>
        <p:txBody>
          <a:bodyPr/>
          <a:lstStyle/>
          <a:p>
            <a:r>
              <a:rPr lang="zh-CN" altLang="en-US" dirty="0"/>
              <a:t>完善类图设计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56" y="1936304"/>
            <a:ext cx="7992888" cy="44644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37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idx="1"/>
          </p:nvPr>
        </p:nvSpPr>
        <p:spPr>
          <a:xfrm>
            <a:off x="533400" y="1628800"/>
            <a:ext cx="8287072" cy="4925144"/>
          </a:xfrm>
        </p:spPr>
        <p:txBody>
          <a:bodyPr/>
          <a:lstStyle/>
          <a:p>
            <a:r>
              <a:rPr lang="zh-CN" altLang="en-US" dirty="0"/>
              <a:t>计算混合物价格：</a:t>
            </a:r>
            <a:endParaRPr lang="en-US" altLang="zh-CN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endParaRPr lang="en-US" altLang="zh-CN" sz="2400" dirty="0"/>
          </a:p>
          <a:p>
            <a:r>
              <a:rPr lang="zh-CN" altLang="en-US" sz="2400" dirty="0"/>
              <a:t>混合物价格</a:t>
            </a:r>
            <a:r>
              <a:rPr lang="en-US" altLang="zh-CN" sz="2400" dirty="0"/>
              <a:t>=</a:t>
            </a:r>
            <a:r>
              <a:rPr lang="zh-CN" altLang="en-US" sz="2400" dirty="0"/>
              <a:t>前一个混合物价格</a:t>
            </a:r>
            <a:r>
              <a:rPr lang="en-US" altLang="zh-CN" sz="2400" dirty="0"/>
              <a:t>+</a:t>
            </a:r>
            <a:r>
              <a:rPr lang="zh-CN" altLang="en-US" sz="2400" dirty="0"/>
              <a:t>新加的调料价格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分析：计算混合物价格放到咖啡类的</a:t>
            </a:r>
            <a:r>
              <a:rPr lang="en-US" altLang="zh-CN" sz="2400" dirty="0">
                <a:solidFill>
                  <a:srgbClr val="0000FF"/>
                </a:solidFill>
              </a:rPr>
              <a:t>cost()</a:t>
            </a:r>
            <a:r>
              <a:rPr lang="zh-CN" altLang="en-US" sz="2400" dirty="0">
                <a:solidFill>
                  <a:srgbClr val="0000FF"/>
                </a:solidFill>
              </a:rPr>
              <a:t>中还是调料类的</a:t>
            </a:r>
            <a:r>
              <a:rPr lang="en-US" altLang="zh-CN" sz="2400" dirty="0">
                <a:solidFill>
                  <a:srgbClr val="0000FF"/>
                </a:solidFill>
              </a:rPr>
              <a:t>cost()</a:t>
            </a:r>
            <a:r>
              <a:rPr lang="zh-CN" altLang="en-US" sz="2400" dirty="0">
                <a:solidFill>
                  <a:srgbClr val="0000FF"/>
                </a:solidFill>
              </a:rPr>
              <a:t>中比较合适？</a:t>
            </a:r>
            <a:endParaRPr lang="en-US" altLang="zh-CN" sz="2400" dirty="0">
              <a:solidFill>
                <a:srgbClr val="0000FF"/>
              </a:solidFill>
            </a:endParaRPr>
          </a:p>
          <a:p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21" name="椭圆 20"/>
          <p:cNvSpPr/>
          <p:nvPr/>
        </p:nvSpPr>
        <p:spPr bwMode="auto">
          <a:xfrm>
            <a:off x="2699792" y="2420888"/>
            <a:ext cx="3011211" cy="208823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2992701" y="2852936"/>
            <a:ext cx="2337365" cy="133861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1100" b="0" i="0" u="none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3080980" y="3212976"/>
            <a:ext cx="1756925" cy="696077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宋体" pitchFamily="2" charset="-122"/>
              </a:rPr>
              <a:t>DarkRoast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4003" y="2995674"/>
            <a:ext cx="87964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Mocha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3823" y="2634356"/>
            <a:ext cx="91440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Whip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3955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：利用包装思想设计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999040" cy="4648200"/>
          </a:xfrm>
        </p:spPr>
        <p:txBody>
          <a:bodyPr/>
          <a:lstStyle/>
          <a:p>
            <a:r>
              <a:rPr lang="zh-CN" altLang="en-US" dirty="0"/>
              <a:t>一种咖啡中加多种调料，所以调料放在外层，从而可以一层层向外加调料，因此计算总价的任务放到调料类中，形成递归是合适的。</a:t>
            </a:r>
            <a:endParaRPr lang="en-US" altLang="zh-CN" dirty="0"/>
          </a:p>
          <a:p>
            <a:r>
              <a:rPr lang="zh-CN" altLang="en-US" dirty="0"/>
              <a:t>调料类的代码中，</a:t>
            </a:r>
            <a:r>
              <a:rPr lang="en-US" altLang="zh-CN" dirty="0">
                <a:latin typeface="Consolas" panose="020B0609020204030204" pitchFamily="49" charset="0"/>
              </a:rPr>
              <a:t>cost</a:t>
            </a:r>
            <a:r>
              <a:rPr lang="zh-CN" altLang="en-US" dirty="0"/>
              <a:t>的写法应该类似：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public double cost(){</a:t>
            </a:r>
          </a:p>
          <a:p>
            <a:pPr marL="457200" lvl="1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solidFill>
                  <a:srgbClr val="0000FF"/>
                </a:solidFill>
              </a:rPr>
              <a:t>调料本身价格</a:t>
            </a:r>
            <a:r>
              <a:rPr lang="en-US" altLang="zh-CN" sz="2800" dirty="0">
                <a:solidFill>
                  <a:srgbClr val="0000FF"/>
                </a:solidFill>
              </a:rPr>
              <a:t>+ </a:t>
            </a:r>
            <a:r>
              <a:rPr lang="zh-CN" altLang="en-US" sz="2800" dirty="0">
                <a:solidFill>
                  <a:srgbClr val="0000FF"/>
                </a:solidFill>
              </a:rPr>
              <a:t>混合物</a:t>
            </a:r>
            <a:r>
              <a:rPr lang="en-US" altLang="zh-CN" sz="2800" dirty="0">
                <a:solidFill>
                  <a:srgbClr val="0000FF"/>
                </a:solidFill>
                <a:latin typeface="Consolas" panose="020B0609020204030204" pitchFamily="49" charset="0"/>
              </a:rPr>
              <a:t>.cost()</a:t>
            </a:r>
            <a:r>
              <a:rPr lang="zh-CN" altLang="en-US" sz="2800" dirty="0">
                <a:solidFill>
                  <a:srgbClr val="0000FF"/>
                </a:solidFill>
              </a:rPr>
              <a:t>；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}</a:t>
            </a:r>
          </a:p>
          <a:p>
            <a:pPr marL="342900" lvl="1" indent="-342900">
              <a:buSzPct val="85000"/>
              <a:buFont typeface="ZapfDingbats" pitchFamily="82" charset="2"/>
              <a:buChar char="r"/>
            </a:pPr>
            <a:r>
              <a:rPr lang="zh-CN" altLang="en-US" sz="2800" dirty="0">
                <a:cs typeface="+mn-cs"/>
              </a:rPr>
              <a:t>而咖啡类的</a:t>
            </a:r>
            <a:r>
              <a:rPr lang="en-US" altLang="zh-CN" sz="2800" dirty="0">
                <a:latin typeface="Consolas" panose="020B0609020204030204" pitchFamily="49" charset="0"/>
                <a:cs typeface="+mn-cs"/>
              </a:rPr>
              <a:t>cost</a:t>
            </a:r>
            <a:r>
              <a:rPr lang="zh-CN" altLang="en-US" sz="2800" dirty="0">
                <a:cs typeface="+mn-cs"/>
              </a:rPr>
              <a:t>方法只计算咖啡的价格</a:t>
            </a:r>
          </a:p>
          <a:p>
            <a:pPr marL="457200" lvl="1" indent="0">
              <a:buNone/>
            </a:pP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212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带有巧克力</a:t>
            </a:r>
            <a:r>
              <a:rPr lang="en-US" altLang="zh-CN" dirty="0">
                <a:latin typeface="Consolas" panose="020B0609020204030204" pitchFamily="49" charset="0"/>
              </a:rPr>
              <a:t>(mocha)</a:t>
            </a:r>
            <a:r>
              <a:rPr lang="zh-CN" altLang="en-US" dirty="0"/>
              <a:t>和焦糖</a:t>
            </a:r>
            <a:r>
              <a:rPr lang="en-US" altLang="zh-CN" dirty="0">
                <a:latin typeface="Consolas" panose="020B0609020204030204" pitchFamily="49" charset="0"/>
              </a:rPr>
              <a:t>(Whip)</a:t>
            </a:r>
            <a:r>
              <a:rPr lang="zh-CN" altLang="en-US" dirty="0"/>
              <a:t>的</a:t>
            </a:r>
            <a:r>
              <a:rPr lang="en-US" altLang="zh-CN" dirty="0">
                <a:latin typeface="Consolas" panose="020B0609020204030204" pitchFamily="49" charset="0"/>
              </a:rPr>
              <a:t>Dark Roast</a:t>
            </a:r>
            <a:r>
              <a:rPr lang="zh-CN" altLang="en-US" dirty="0"/>
              <a:t>咖啡解决方法：</a:t>
            </a:r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步：生成</a:t>
            </a:r>
            <a:r>
              <a:rPr lang="en-US" altLang="zh-CN" dirty="0" err="1">
                <a:latin typeface="Consolas" panose="020B0609020204030204" pitchFamily="49" charset="0"/>
              </a:rPr>
              <a:t>DarkRost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咖啡的对象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latin typeface="Consolas" panose="020B0609020204030204" pitchFamily="49" charset="0"/>
              </a:rPr>
              <a:t>第</a:t>
            </a:r>
            <a:r>
              <a:rPr lang="en-US" altLang="zh-CN" dirty="0">
                <a:latin typeface="Consolas" panose="020B0609020204030204" pitchFamily="49" charset="0"/>
              </a:rPr>
              <a:t>2</a:t>
            </a:r>
            <a:r>
              <a:rPr lang="zh-CN" altLang="en-US" dirty="0">
                <a:latin typeface="Consolas" panose="020B0609020204030204" pitchFamily="49" charset="0"/>
              </a:rPr>
              <a:t>步：生成</a:t>
            </a:r>
            <a:r>
              <a:rPr lang="en-US" altLang="zh-CN" dirty="0">
                <a:latin typeface="Consolas" panose="020B0609020204030204" pitchFamily="49" charset="0"/>
              </a:rPr>
              <a:t>Mocha</a:t>
            </a:r>
            <a:r>
              <a:rPr lang="zh-CN" altLang="en-US" dirty="0">
                <a:latin typeface="Consolas" panose="020B0609020204030204" pitchFamily="49" charset="0"/>
              </a:rPr>
              <a:t>对象，包装</a:t>
            </a:r>
            <a:r>
              <a:rPr lang="en-US" altLang="zh-CN" dirty="0" err="1">
                <a:latin typeface="Consolas" panose="020B0609020204030204" pitchFamily="49" charset="0"/>
              </a:rPr>
              <a:t>DarkRost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对象</a:t>
            </a:r>
            <a:endParaRPr lang="en-US" altLang="zh-CN" dirty="0"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474" y="2996952"/>
            <a:ext cx="1733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98" y="4725144"/>
            <a:ext cx="2190750" cy="1677670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704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1828800"/>
          </a:xfrm>
        </p:spPr>
        <p:txBody>
          <a:bodyPr/>
          <a:lstStyle/>
          <a:p>
            <a:r>
              <a:rPr lang="zh-CN" altLang="en-US" sz="3200" dirty="0"/>
              <a:t>带有巧克力</a:t>
            </a:r>
            <a:r>
              <a:rPr lang="en-US" altLang="zh-CN" sz="3200" dirty="0">
                <a:latin typeface="Consolas" panose="020B0609020204030204" pitchFamily="49" charset="0"/>
              </a:rPr>
              <a:t>(mocha)</a:t>
            </a:r>
            <a:r>
              <a:rPr lang="zh-CN" altLang="en-US" sz="3200" dirty="0"/>
              <a:t>和焦糖</a:t>
            </a:r>
            <a:r>
              <a:rPr lang="en-US" altLang="zh-CN" sz="3200" dirty="0">
                <a:latin typeface="Consolas" panose="020B0609020204030204" pitchFamily="49" charset="0"/>
              </a:rPr>
              <a:t>(Whip)</a:t>
            </a:r>
            <a:r>
              <a:rPr lang="zh-CN" altLang="en-US" sz="3200" dirty="0"/>
              <a:t>的</a:t>
            </a:r>
            <a:r>
              <a:rPr lang="en-US" altLang="zh-CN" sz="3200" dirty="0">
                <a:latin typeface="Consolas" panose="020B0609020204030204" pitchFamily="49" charset="0"/>
              </a:rPr>
              <a:t>Dark Roast</a:t>
            </a:r>
            <a:r>
              <a:rPr lang="zh-CN" altLang="en-US" sz="3200" dirty="0"/>
              <a:t>咖啡解决方法：</a:t>
            </a:r>
          </a:p>
          <a:p>
            <a:pPr lvl="1">
              <a:buClr>
                <a:srgbClr val="3333CC"/>
              </a:buClr>
            </a:pPr>
            <a:r>
              <a:rPr lang="zh-CN" altLang="en-US" sz="2800" dirty="0">
                <a:solidFill>
                  <a:srgbClr val="000000"/>
                </a:solidFill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</a:rPr>
              <a:t>3</a:t>
            </a:r>
            <a:r>
              <a:rPr lang="zh-CN" altLang="en-US" sz="2800" dirty="0">
                <a:solidFill>
                  <a:srgbClr val="000000"/>
                </a:solidFill>
              </a:rPr>
              <a:t>步：生成</a:t>
            </a:r>
            <a:r>
              <a:rPr lang="en-US" altLang="zh-CN" sz="2800" dirty="0">
                <a:solidFill>
                  <a:srgbClr val="000000"/>
                </a:solidFill>
              </a:rPr>
              <a:t>Whip</a:t>
            </a:r>
            <a:r>
              <a:rPr lang="zh-CN" altLang="en-US" sz="2800" dirty="0">
                <a:solidFill>
                  <a:srgbClr val="000000"/>
                </a:solidFill>
              </a:rPr>
              <a:t>对象，包装加了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Mocha</a:t>
            </a:r>
            <a:r>
              <a:rPr lang="zh-CN" altLang="en-US" sz="2800" dirty="0">
                <a:solidFill>
                  <a:srgbClr val="000000"/>
                </a:solidFill>
              </a:rPr>
              <a:t>的</a:t>
            </a:r>
            <a:r>
              <a:rPr lang="en-US" altLang="zh-CN" sz="2800" dirty="0">
                <a:solidFill>
                  <a:srgbClr val="000000"/>
                </a:solidFill>
                <a:latin typeface="Consolas" panose="020B0609020204030204" pitchFamily="49" charset="0"/>
              </a:rPr>
              <a:t>DarkRoast</a:t>
            </a:r>
            <a:r>
              <a:rPr lang="zh-CN" altLang="en-US" sz="2800" dirty="0">
                <a:solidFill>
                  <a:srgbClr val="000000"/>
                </a:solidFill>
              </a:rPr>
              <a:t>对象</a:t>
            </a:r>
            <a:endParaRPr lang="en-US" altLang="zh-CN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5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2652395" cy="2088232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83956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404864"/>
          </a:xfrm>
        </p:spPr>
        <p:txBody>
          <a:bodyPr/>
          <a:lstStyle/>
          <a:p>
            <a:r>
              <a:rPr lang="zh-CN" altLang="en-US" dirty="0"/>
              <a:t>带有巧克力</a:t>
            </a:r>
            <a:r>
              <a:rPr lang="en-US" altLang="zh-CN" dirty="0">
                <a:latin typeface="Consolas" panose="020B0609020204030204" pitchFamily="49" charset="0"/>
              </a:rPr>
              <a:t>(mocha)</a:t>
            </a:r>
            <a:r>
              <a:rPr lang="zh-CN" altLang="en-US" dirty="0"/>
              <a:t>和焦糖</a:t>
            </a:r>
            <a:r>
              <a:rPr lang="en-US" altLang="zh-CN" dirty="0">
                <a:latin typeface="Consolas" panose="020B0609020204030204" pitchFamily="49" charset="0"/>
              </a:rPr>
              <a:t>(Whip)</a:t>
            </a:r>
            <a:r>
              <a:rPr lang="zh-CN" altLang="en-US" dirty="0"/>
              <a:t>的</a:t>
            </a:r>
            <a:r>
              <a:rPr lang="en-US" altLang="zh-CN" dirty="0">
                <a:latin typeface="Consolas" panose="020B0609020204030204" pitchFamily="49" charset="0"/>
              </a:rPr>
              <a:t>Dark Roast</a:t>
            </a:r>
            <a:r>
              <a:rPr lang="zh-CN" altLang="en-US" dirty="0"/>
              <a:t>咖啡解决方法：</a:t>
            </a:r>
          </a:p>
          <a:p>
            <a:pPr lvl="1">
              <a:buClr>
                <a:srgbClr val="3333CC"/>
              </a:buClr>
            </a:pPr>
            <a:r>
              <a:rPr lang="zh-CN" altLang="en-US" dirty="0">
                <a:solidFill>
                  <a:srgbClr val="000000"/>
                </a:solidFill>
              </a:rPr>
              <a:t>第</a:t>
            </a:r>
            <a:r>
              <a:rPr lang="en-US" altLang="zh-CN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</a:rPr>
              <a:t>步：现在顾客要结账，调用最外层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Whip</a:t>
            </a:r>
            <a:r>
              <a:rPr lang="zh-CN" altLang="en-US" dirty="0">
                <a:solidFill>
                  <a:srgbClr val="000000"/>
                </a:solidFill>
              </a:rPr>
              <a:t>的方法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zh-CN" altLang="en-US" dirty="0">
                <a:solidFill>
                  <a:srgbClr val="000000"/>
                </a:solidFill>
              </a:rPr>
              <a:t>，此时由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Whip</a:t>
            </a:r>
            <a:r>
              <a:rPr lang="zh-CN" altLang="en-US" dirty="0">
                <a:solidFill>
                  <a:srgbClr val="000000"/>
                </a:solidFill>
              </a:rPr>
              <a:t>代理计算它本身包装的对象的价格。一旦它得到一个计算结果，它会把自身的价格再加进去，这就是整个饮料的价格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149080"/>
            <a:ext cx="4464496" cy="240486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26293426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071048" cy="604664"/>
          </a:xfrm>
        </p:spPr>
        <p:txBody>
          <a:bodyPr/>
          <a:lstStyle/>
          <a:p>
            <a:r>
              <a:rPr lang="zh-CN" altLang="en-US" dirty="0"/>
              <a:t>超类</a:t>
            </a:r>
            <a:r>
              <a:rPr lang="en-US" altLang="zh-CN" dirty="0"/>
              <a:t>Beverage</a:t>
            </a:r>
            <a:r>
              <a:rPr lang="zh-CN" altLang="en-US" dirty="0"/>
              <a:t>实现</a:t>
            </a:r>
            <a:r>
              <a:rPr lang="zh-CN" altLang="en-US" dirty="0" smtClean="0"/>
              <a:t>代码</a:t>
            </a:r>
            <a:endParaRPr lang="en-US" altLang="zh-CN" sz="2000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67544" y="2215531"/>
            <a:ext cx="78382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String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"Unknown Beverage"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(String description)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description;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400050"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0879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503096" cy="604664"/>
          </a:xfrm>
        </p:spPr>
        <p:txBody>
          <a:bodyPr/>
          <a:lstStyle/>
          <a:p>
            <a:r>
              <a:rPr lang="zh-CN" altLang="en-US" dirty="0"/>
              <a:t>调料超类</a:t>
            </a:r>
            <a:r>
              <a:rPr lang="en-US" altLang="zh-CN" dirty="0" err="1" smtClean="0"/>
              <a:t>CondDecorator</a:t>
            </a:r>
            <a:r>
              <a:rPr lang="zh-CN" altLang="en-US" dirty="0"/>
              <a:t>实现</a:t>
            </a:r>
            <a:r>
              <a:rPr lang="zh-CN" altLang="en-US" dirty="0" smtClean="0"/>
              <a:t>代码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2297192"/>
            <a:ext cx="806489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abstract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CondiDecorator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private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(Beverage beverage)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 err="1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</a:t>
            </a:r>
            <a:r>
              <a:rPr lang="en-US" altLang="zh-CN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beverage;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en-US" altLang="zh-CN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7018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532656"/>
          </a:xfrm>
        </p:spPr>
        <p:txBody>
          <a:bodyPr/>
          <a:lstStyle/>
          <a:p>
            <a:r>
              <a:rPr lang="zh-CN" altLang="en-US" dirty="0"/>
              <a:t>具体的咖啡类</a:t>
            </a:r>
            <a:r>
              <a:rPr lang="en-US" altLang="zh-CN" dirty="0"/>
              <a:t>DarkRoast</a:t>
            </a:r>
            <a:r>
              <a:rPr lang="zh-CN" altLang="en-US" dirty="0"/>
              <a:t>的实现代码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55576" y="2371397"/>
            <a:ext cx="712879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Beverage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 err="1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this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.setDescription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"Dark Roast Coffee"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1.0;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}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862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9" y="1600200"/>
            <a:ext cx="8602984" cy="532656"/>
          </a:xfrm>
        </p:spPr>
        <p:txBody>
          <a:bodyPr/>
          <a:lstStyle/>
          <a:p>
            <a:r>
              <a:rPr lang="zh-CN" altLang="en-US" dirty="0"/>
              <a:t>具体调料子类</a:t>
            </a:r>
            <a:r>
              <a:rPr lang="en-US" altLang="zh-CN" dirty="0"/>
              <a:t>Mocha</a:t>
            </a:r>
            <a:r>
              <a:rPr lang="zh-CN" altLang="en-US" dirty="0"/>
              <a:t>的实现代码</a:t>
            </a:r>
            <a:r>
              <a:rPr lang="zh-CN" altLang="en-US" dirty="0" smtClean="0"/>
              <a:t>：</a:t>
            </a:r>
            <a:r>
              <a:rPr lang="en-US" altLang="zh-CN" sz="2000" b="1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</a:t>
            </a:r>
            <a:endParaRPr lang="en-US" altLang="zh-CN" sz="2000" b="1" dirty="0">
              <a:solidFill>
                <a:srgbClr val="7F0055"/>
              </a:solidFill>
              <a:latin typeface="Consolas"/>
              <a:ea typeface="宋体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48072" y="2143884"/>
            <a:ext cx="78843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extends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CondDecorator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Mocha(Beverage beverage)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setBeverage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  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String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().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getDescription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()+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", Mocha"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 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double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cost() {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return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0.20 + </a:t>
            </a:r>
            <a:r>
              <a:rPr lang="en-US" altLang="zh-CN" b="1" kern="0" dirty="0" err="1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getBeverage</a:t>
            </a:r>
            <a:r>
              <a:rPr lang="en-US" altLang="zh-CN" b="1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()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.cost();</a:t>
            </a:r>
            <a:endParaRPr lang="zh-CN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}</a:t>
            </a:r>
            <a:endParaRPr lang="en-US" altLang="zh-CN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marL="57150"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36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333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z="3200" dirty="0" err="1"/>
              <a:t>Starbuzz</a:t>
            </a:r>
            <a:r>
              <a:rPr lang="en-US" altLang="zh-CN" sz="3200" dirty="0"/>
              <a:t> Coffee</a:t>
            </a:r>
            <a:r>
              <a:rPr lang="zh-CN" altLang="zh-CN" sz="3200" dirty="0"/>
              <a:t>卖的是饮料，无论何种咖啡，都是饮料的一种，因此，应该将各种咖啡抽象成一个超类。</a:t>
            </a:r>
          </a:p>
          <a:p>
            <a:pPr lvl="0"/>
            <a:r>
              <a:rPr lang="zh-CN" altLang="zh-CN" sz="3200" dirty="0"/>
              <a:t>每种咖啡都应该有个描述</a:t>
            </a:r>
            <a:r>
              <a:rPr lang="en-US" altLang="zh-CN" sz="3200" dirty="0"/>
              <a:t>description,</a:t>
            </a:r>
            <a:r>
              <a:rPr lang="zh-CN" altLang="zh-CN" sz="3200" dirty="0"/>
              <a:t> 保存该饮料的具体说明信息，以便顾客了解这种饮料</a:t>
            </a:r>
          </a:p>
          <a:p>
            <a:pPr lvl="0"/>
            <a:r>
              <a:rPr lang="zh-CN" altLang="zh-CN" sz="3200" dirty="0"/>
              <a:t>每种</a:t>
            </a:r>
            <a:r>
              <a:rPr lang="zh-CN" altLang="zh-CN" sz="3200" dirty="0" smtClean="0"/>
              <a:t>咖啡应该</a:t>
            </a:r>
            <a:r>
              <a:rPr lang="zh-CN" altLang="zh-CN" sz="3200" dirty="0"/>
              <a:t>有计算</a:t>
            </a:r>
            <a:r>
              <a:rPr lang="zh-CN" altLang="zh-CN" sz="3200" dirty="0" smtClean="0"/>
              <a:t>价格的方法</a:t>
            </a:r>
            <a:r>
              <a:rPr lang="en-US" altLang="zh-CN" sz="3200" dirty="0"/>
              <a:t>cost</a:t>
            </a:r>
            <a:r>
              <a:rPr lang="zh-CN" altLang="zh-CN" sz="3200" dirty="0" smtClean="0"/>
              <a:t>，</a:t>
            </a:r>
            <a:r>
              <a:rPr lang="zh-CN" altLang="zh-CN" sz="3200" dirty="0"/>
              <a:t>以便用户结算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808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2044824"/>
          </a:xfrm>
        </p:spPr>
        <p:txBody>
          <a:bodyPr/>
          <a:lstStyle/>
          <a:p>
            <a:r>
              <a:rPr lang="zh-CN" altLang="en-US" dirty="0"/>
              <a:t>使用不种调料的情况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0">
              <a:buClr>
                <a:srgbClr val="3333CC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测试</a:t>
            </a:r>
            <a:r>
              <a:rPr lang="zh-CN" altLang="en-US" dirty="0">
                <a:solidFill>
                  <a:srgbClr val="000000"/>
                </a:solidFill>
              </a:rPr>
              <a:t>结果：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>
              <a:buClr>
                <a:srgbClr val="3333CC"/>
              </a:buClr>
            </a:pPr>
            <a:r>
              <a:rPr lang="en-US" altLang="zh-CN" dirty="0">
                <a:solidFill>
                  <a:srgbClr val="0000FF"/>
                </a:solidFill>
              </a:rPr>
              <a:t>Dark Roast Coffee, Mocha, Whip $1.6</a:t>
            </a: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95536" y="2196241"/>
            <a:ext cx="84249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Beverage </a:t>
            </a:r>
            <a:r>
              <a:rPr lang="en-US" altLang="zh-CN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beverage1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beverage2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beverage1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	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   </a:t>
            </a:r>
            <a:r>
              <a:rPr lang="en-US" altLang="zh-CN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beverage3 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</a:t>
            </a:r>
            <a:r>
              <a:rPr lang="en-US" altLang="zh-CN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beverage2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      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i="1" kern="0" dirty="0" err="1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beverage3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.getDescription()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           + </a:t>
            </a:r>
            <a:r>
              <a:rPr lang="en-US" altLang="zh-CN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 $"</a:t>
            </a: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beverage3.cost());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2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3804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</a:t>
            </a:r>
            <a:r>
              <a:rPr lang="zh-CN" altLang="en-US" dirty="0"/>
              <a:t>代码实现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使用同种调料的多份情况：</a:t>
            </a:r>
            <a:endParaRPr lang="en-US" altLang="zh-CN" dirty="0"/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2400" dirty="0" smtClean="0">
              <a:solidFill>
                <a:srgbClr val="000000"/>
              </a:solidFill>
            </a:endParaRPr>
          </a:p>
          <a:p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zh-CN" altLang="en-US" sz="2400" dirty="0" smtClean="0">
                <a:solidFill>
                  <a:srgbClr val="000000"/>
                </a:solidFill>
              </a:rPr>
              <a:t>测试</a:t>
            </a:r>
            <a:r>
              <a:rPr lang="zh-CN" altLang="en-US" sz="2400" dirty="0">
                <a:solidFill>
                  <a:srgbClr val="000000"/>
                </a:solidFill>
              </a:rPr>
              <a:t>结果：</a:t>
            </a:r>
            <a:r>
              <a:rPr lang="en-US" altLang="zh-CN" sz="2400" dirty="0">
                <a:solidFill>
                  <a:srgbClr val="0000FF"/>
                </a:solidFill>
              </a:rPr>
              <a:t>Dark Roast Coffee, Mocha, Mocha, Whip, Whip $2.1999999999999997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772841" y="2204864"/>
            <a:ext cx="78488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 public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Client {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</a:t>
            </a:r>
            <a:r>
              <a:rPr lang="en-US" altLang="zh-CN" sz="1800" b="1" kern="0" dirty="0" smtClean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 {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 err="1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DarkRoast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	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sz="1800" kern="0" dirty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Mocha(</a:t>
            </a:r>
            <a:r>
              <a:rPr lang="en-US" altLang="zh-CN" sz="1800" kern="0" dirty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	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</a:t>
            </a:r>
            <a:r>
              <a:rPr lang="en-US" altLang="zh-CN" sz="18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beverage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 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18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Whip(beverage);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System.</a:t>
            </a:r>
            <a:r>
              <a:rPr lang="en-US" altLang="zh-CN" sz="1800" i="1" kern="0" dirty="0" err="1" smtClean="0">
                <a:solidFill>
                  <a:srgbClr val="0000C0"/>
                </a:solidFill>
                <a:latin typeface="Consolas"/>
                <a:ea typeface="宋体"/>
                <a:cs typeface="Times New Roman"/>
              </a:rPr>
              <a:t>out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.println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800" kern="0" dirty="0" err="1" smtClean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beverage.getDescription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 </a:t>
            </a: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                  + </a:t>
            </a:r>
            <a:r>
              <a:rPr lang="en-US" altLang="zh-CN" sz="1800" kern="0" dirty="0">
                <a:solidFill>
                  <a:srgbClr val="2A00FF"/>
                </a:solidFill>
                <a:latin typeface="Consolas"/>
                <a:ea typeface="宋体"/>
                <a:cs typeface="Times New Roman"/>
              </a:rPr>
              <a:t>" $"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+ </a:t>
            </a:r>
            <a:r>
              <a:rPr lang="en-US" altLang="zh-CN" sz="18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beverage.cost</a:t>
            </a: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());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	}</a:t>
            </a:r>
            <a:endParaRPr lang="zh-CN" altLang="zh-CN" sz="18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 lvl="0">
              <a:lnSpc>
                <a:spcPct val="100000"/>
              </a:lnSpc>
              <a:buClr>
                <a:srgbClr val="3333CC"/>
              </a:buClr>
            </a:pPr>
            <a:r>
              <a:rPr lang="en-US" altLang="zh-CN" sz="1800" kern="0" dirty="0">
                <a:solidFill>
                  <a:srgbClr val="000000"/>
                </a:solidFill>
                <a:latin typeface="Consolas"/>
                <a:ea typeface="宋体"/>
              </a:rPr>
              <a:t>    </a:t>
            </a:r>
            <a:r>
              <a:rPr lang="en-US" altLang="zh-CN" sz="1800" kern="0" dirty="0" smtClean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2816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《</a:t>
            </a:r>
            <a:r>
              <a:rPr lang="zh-CN" altLang="en-US" sz="3200" dirty="0"/>
              <a:t>西游记</a:t>
            </a:r>
            <a:r>
              <a:rPr lang="en-US" altLang="zh-CN" sz="3200" dirty="0"/>
              <a:t>》</a:t>
            </a:r>
            <a:r>
              <a:rPr lang="zh-CN" altLang="en-US" sz="3200" dirty="0"/>
              <a:t>中</a:t>
            </a:r>
            <a:r>
              <a:rPr lang="zh-CN" altLang="zh-CN" sz="3200" dirty="0"/>
              <a:t>二郎神和孙悟空</a:t>
            </a:r>
            <a:r>
              <a:rPr lang="zh-CN" altLang="en-US" sz="3200" dirty="0"/>
              <a:t>的决斗：</a:t>
            </a:r>
            <a:endParaRPr lang="en-US" altLang="zh-CN" sz="3200" dirty="0"/>
          </a:p>
          <a:p>
            <a:pPr lvl="1"/>
            <a:r>
              <a:rPr lang="zh-CN" altLang="zh-CN" sz="2800" dirty="0"/>
              <a:t>大圣慌了手脚，</a:t>
            </a:r>
            <a:r>
              <a:rPr lang="en-US" altLang="zh-CN" sz="2800" dirty="0"/>
              <a:t>…</a:t>
            </a:r>
            <a:r>
              <a:rPr lang="zh-CN" altLang="zh-CN" sz="2800" dirty="0"/>
              <a:t>，摇身一变，变作个麻雀儿，飞在树梢头钉住</a:t>
            </a:r>
            <a:endParaRPr lang="en-US" altLang="zh-CN" sz="2800" dirty="0"/>
          </a:p>
          <a:p>
            <a:pPr lvl="1"/>
            <a:r>
              <a:rPr lang="zh-CN" altLang="zh-CN" sz="2800" dirty="0"/>
              <a:t>二郎见大圣变了麻雀儿，</a:t>
            </a:r>
            <a:r>
              <a:rPr lang="en-US" altLang="zh-CN" sz="2800" dirty="0"/>
              <a:t>…</a:t>
            </a:r>
            <a:r>
              <a:rPr lang="zh-CN" altLang="zh-CN" sz="2800" dirty="0"/>
              <a:t>就摇身一变，变作个饿鹰儿，抖开翅，飞将去扑打</a:t>
            </a:r>
            <a:r>
              <a:rPr lang="en-US" altLang="zh-CN" sz="2800" dirty="0"/>
              <a:t>,</a:t>
            </a:r>
            <a:r>
              <a:rPr lang="zh-CN" altLang="zh-CN" sz="2800" dirty="0"/>
              <a:t>大圣见了，变作一只大鹚老，冲天而去。</a:t>
            </a:r>
            <a:endParaRPr lang="en-US" altLang="zh-CN" sz="2800" dirty="0"/>
          </a:p>
          <a:p>
            <a:pPr lvl="1"/>
            <a:r>
              <a:rPr lang="zh-CN" altLang="zh-CN" sz="2800" dirty="0"/>
              <a:t>二郎见了，变作一只大海鹤</a:t>
            </a:r>
            <a:r>
              <a:rPr lang="en-US" altLang="zh-CN" sz="2800" dirty="0"/>
              <a:t>,</a:t>
            </a:r>
            <a:r>
              <a:rPr lang="zh-CN" altLang="zh-CN" sz="2800" dirty="0"/>
              <a:t>大圣又将身按下，入涧中，变作一个鱼儿</a:t>
            </a:r>
            <a:r>
              <a:rPr lang="en-US" altLang="zh-CN" sz="2800" dirty="0"/>
              <a:t>…</a:t>
            </a:r>
          </a:p>
          <a:p>
            <a:pPr lvl="1"/>
            <a:r>
              <a:rPr lang="en-US" altLang="zh-CN" sz="2800" dirty="0" smtClean="0"/>
              <a:t>…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931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对上述内容进行分析：</a:t>
            </a:r>
          </a:p>
          <a:p>
            <a:pPr lvl="1"/>
            <a:r>
              <a:rPr lang="zh-CN" altLang="zh-CN" dirty="0"/>
              <a:t>大圣本身直接变成麻雀儿，</a:t>
            </a:r>
            <a:r>
              <a:rPr lang="zh-CN" altLang="zh-CN" u="sng" dirty="0"/>
              <a:t>又由麻雀儿变成大鹚老</a:t>
            </a:r>
            <a:r>
              <a:rPr lang="zh-CN" altLang="zh-CN" dirty="0"/>
              <a:t>，再</a:t>
            </a:r>
            <a:r>
              <a:rPr lang="zh-CN" altLang="en-US" u="sng" dirty="0"/>
              <a:t>由</a:t>
            </a:r>
            <a:r>
              <a:rPr lang="zh-CN" altLang="zh-CN" u="sng" dirty="0"/>
              <a:t>大鹚老变成鱼儿</a:t>
            </a:r>
            <a:r>
              <a:rPr lang="en-US" altLang="zh-CN" dirty="0"/>
              <a:t>...</a:t>
            </a:r>
            <a:endParaRPr lang="zh-CN" altLang="zh-CN" dirty="0"/>
          </a:p>
          <a:p>
            <a:pPr lvl="1"/>
            <a:r>
              <a:rPr lang="zh-CN" altLang="zh-CN" dirty="0" smtClean="0"/>
              <a:t>也可以</a:t>
            </a:r>
            <a:r>
              <a:rPr lang="zh-CN" altLang="zh-CN" dirty="0"/>
              <a:t>认为：大圣用麻雀的外形伪装了自己，并可以在麻雀儿的外衣下再次伪装成大鹚老的形象；</a:t>
            </a:r>
          </a:p>
          <a:p>
            <a:pPr lvl="1"/>
            <a:r>
              <a:rPr lang="zh-CN" altLang="en-US" dirty="0"/>
              <a:t>即：</a:t>
            </a:r>
            <a:r>
              <a:rPr lang="zh-CN" altLang="zh-CN" dirty="0"/>
              <a:t>大圣</a:t>
            </a:r>
            <a:r>
              <a:rPr lang="zh-CN" altLang="en-US" dirty="0"/>
              <a:t>能够从一种化身直接变成另一种化身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因此：</a:t>
            </a:r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大圣变的麻雀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zh-CN" dirty="0">
                <a:solidFill>
                  <a:srgbClr val="0000FF"/>
                </a:solidFill>
              </a:rPr>
              <a:t>大圣本身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zh-CN" dirty="0">
                <a:solidFill>
                  <a:srgbClr val="0000FF"/>
                </a:solidFill>
              </a:rPr>
              <a:t>麻雀的形态</a:t>
            </a:r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大圣变大鹚老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zh-CN" dirty="0">
                <a:solidFill>
                  <a:srgbClr val="0000FF"/>
                </a:solidFill>
              </a:rPr>
              <a:t>大圣变的麻雀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zh-CN" altLang="zh-CN" dirty="0">
                <a:solidFill>
                  <a:srgbClr val="0000FF"/>
                </a:solidFill>
              </a:rPr>
              <a:t>大鹚老的形态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6948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如果用面向对象的思想对</a:t>
            </a:r>
            <a:r>
              <a:rPr lang="zh-CN" altLang="en-US" sz="3200" dirty="0"/>
              <a:t>“</a:t>
            </a:r>
            <a:r>
              <a:rPr lang="zh-CN" altLang="zh-CN" sz="3200" dirty="0"/>
              <a:t>大圣变形过程</a:t>
            </a:r>
            <a:r>
              <a:rPr lang="zh-CN" altLang="en-US" sz="3200" dirty="0"/>
              <a:t>”</a:t>
            </a:r>
            <a:r>
              <a:rPr lang="zh-CN" altLang="zh-CN" sz="3200" dirty="0"/>
              <a:t>进行分析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zh-CN" sz="2800" dirty="0"/>
              <a:t>该如何分析</a:t>
            </a:r>
            <a:r>
              <a:rPr lang="zh-CN" altLang="en-US" sz="2800" dirty="0"/>
              <a:t>“</a:t>
            </a:r>
            <a:r>
              <a:rPr lang="zh-CN" altLang="zh-CN" sz="2800" dirty="0"/>
              <a:t>本身</a:t>
            </a:r>
            <a:r>
              <a:rPr lang="zh-CN" altLang="en-US" sz="2800" dirty="0"/>
              <a:t>”</a:t>
            </a:r>
            <a:r>
              <a:rPr lang="zh-CN" altLang="zh-CN" sz="2800" dirty="0"/>
              <a:t>、各个</a:t>
            </a:r>
            <a:r>
              <a:rPr lang="zh-CN" altLang="en-US" sz="2800" dirty="0"/>
              <a:t>“</a:t>
            </a:r>
            <a:r>
              <a:rPr lang="zh-CN" altLang="zh-CN" sz="2800" dirty="0"/>
              <a:t>化身</a:t>
            </a:r>
            <a:r>
              <a:rPr lang="zh-CN" altLang="en-US" sz="2800" dirty="0"/>
              <a:t>”</a:t>
            </a:r>
            <a:r>
              <a:rPr lang="zh-CN" altLang="zh-CN" sz="2800" dirty="0"/>
              <a:t>、</a:t>
            </a:r>
            <a:r>
              <a:rPr lang="zh-CN" altLang="en-US" sz="2800" dirty="0"/>
              <a:t>“</a:t>
            </a:r>
            <a:r>
              <a:rPr lang="zh-CN" altLang="zh-CN" sz="2800" dirty="0"/>
              <a:t>本身</a:t>
            </a:r>
            <a:r>
              <a:rPr lang="zh-CN" altLang="en-US" sz="2800" dirty="0"/>
              <a:t>”</a:t>
            </a:r>
            <a:r>
              <a:rPr lang="zh-CN" altLang="zh-CN" sz="2800" dirty="0"/>
              <a:t>和</a:t>
            </a:r>
            <a:r>
              <a:rPr lang="zh-CN" altLang="en-US" sz="2800" dirty="0"/>
              <a:t>“</a:t>
            </a:r>
            <a:r>
              <a:rPr lang="zh-CN" altLang="zh-CN" sz="2800" dirty="0"/>
              <a:t>化身</a:t>
            </a:r>
            <a:r>
              <a:rPr lang="zh-CN" altLang="en-US" sz="2800" dirty="0"/>
              <a:t>”</a:t>
            </a:r>
            <a:r>
              <a:rPr lang="zh-CN" altLang="zh-CN" sz="2800" dirty="0"/>
              <a:t>的关系？</a:t>
            </a:r>
            <a:endParaRPr lang="en-US" altLang="zh-CN" sz="2800" dirty="0"/>
          </a:p>
          <a:p>
            <a:r>
              <a:rPr lang="zh-CN" altLang="en-US" sz="3200" dirty="0"/>
              <a:t>是否可以这样考虑：</a:t>
            </a:r>
            <a:endParaRPr lang="en-US" altLang="zh-CN" sz="3200" dirty="0"/>
          </a:p>
          <a:p>
            <a:pPr lvl="1"/>
            <a:r>
              <a:rPr lang="zh-CN" altLang="zh-CN" sz="2800" dirty="0"/>
              <a:t>变化后的麻雀儿、鱼儿等其实都是大圣的具体形态，</a:t>
            </a:r>
            <a:r>
              <a:rPr lang="zh-CN" altLang="en-US" sz="2800" dirty="0"/>
              <a:t>是具体类</a:t>
            </a:r>
            <a:endParaRPr lang="en-US" altLang="zh-CN" sz="2800" dirty="0"/>
          </a:p>
          <a:p>
            <a:pPr lvl="1"/>
            <a:r>
              <a:rPr lang="zh-CN" altLang="zh-CN" sz="2800" dirty="0"/>
              <a:t>从</a:t>
            </a:r>
            <a:r>
              <a:rPr lang="zh-CN" altLang="zh-CN" sz="2800" dirty="0" smtClean="0"/>
              <a:t>面向对象角度</a:t>
            </a:r>
            <a:r>
              <a:rPr lang="zh-CN" altLang="zh-CN" sz="2800" dirty="0"/>
              <a:t>，不应该对具体进行编程，</a:t>
            </a:r>
            <a:r>
              <a:rPr lang="zh-CN" altLang="en-US" sz="2800" dirty="0" smtClean="0"/>
              <a:t>而</a:t>
            </a:r>
            <a:r>
              <a:rPr lang="zh-CN" altLang="zh-CN" sz="2800" dirty="0" smtClean="0"/>
              <a:t>应对</a:t>
            </a:r>
            <a:r>
              <a:rPr lang="zh-CN" altLang="zh-CN" sz="2800" dirty="0"/>
              <a:t>此进行抽象，抽象为大圣的</a:t>
            </a:r>
            <a:r>
              <a:rPr lang="zh-CN" altLang="en-US" sz="2800" dirty="0" smtClean="0"/>
              <a:t>“</a:t>
            </a:r>
            <a:r>
              <a:rPr lang="zh-CN" altLang="zh-CN" sz="2800" dirty="0" smtClean="0"/>
              <a:t>化身</a:t>
            </a:r>
            <a:r>
              <a:rPr lang="zh-CN" altLang="en-US" sz="2800" dirty="0" smtClean="0"/>
              <a:t>”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4519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dirty="0" smtClean="0"/>
              <a:t>对</a:t>
            </a:r>
            <a:r>
              <a:rPr lang="zh-CN" altLang="en-US" dirty="0"/>
              <a:t>“化身”抽象后形成的类图如下图所示：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7344816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459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200" dirty="0"/>
              <a:t>本身与化身也是两种形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zh-CN" altLang="en-US" sz="2800" dirty="0"/>
              <a:t>大圣本身的本质是猴子</a:t>
            </a:r>
            <a:endParaRPr lang="en-US" altLang="zh-CN" sz="2800" dirty="0"/>
          </a:p>
          <a:p>
            <a:pPr lvl="1"/>
            <a:r>
              <a:rPr lang="zh-CN" altLang="zh-CN" sz="2800" dirty="0"/>
              <a:t>大圣的化身七十二变的形态</a:t>
            </a:r>
            <a:endParaRPr lang="en-US" altLang="zh-CN" sz="2800" dirty="0"/>
          </a:p>
          <a:p>
            <a:r>
              <a:rPr lang="zh-CN" altLang="zh-CN" sz="3200" dirty="0"/>
              <a:t>因此</a:t>
            </a:r>
            <a:r>
              <a:rPr lang="zh-CN" altLang="en-US" sz="3200" dirty="0"/>
              <a:t>可以</a:t>
            </a:r>
            <a:r>
              <a:rPr lang="zh-CN" altLang="zh-CN" sz="3200" dirty="0"/>
              <a:t>再一次抽象</a:t>
            </a:r>
            <a:endParaRPr lang="en-US" altLang="zh-CN" sz="3200" dirty="0"/>
          </a:p>
          <a:p>
            <a:pPr lvl="1"/>
            <a:r>
              <a:rPr lang="zh-CN" altLang="en-US" sz="2800" dirty="0"/>
              <a:t>将本身和化身再一次抽象成齐天大圣。</a:t>
            </a:r>
            <a:endParaRPr lang="en-US" altLang="zh-CN" sz="2800" dirty="0"/>
          </a:p>
          <a:p>
            <a:r>
              <a:rPr lang="zh-CN" altLang="en-US" sz="3200" dirty="0"/>
              <a:t>其整合后的类</a:t>
            </a:r>
            <a:r>
              <a:rPr lang="zh-CN" altLang="en-US" sz="3200" dirty="0" smtClean="0"/>
              <a:t>图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3447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二</a:t>
            </a:r>
            <a:r>
              <a:rPr lang="zh-CN" altLang="en-US" sz="3200" dirty="0"/>
              <a:t>次抽象之后形成的类图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66" y="2275384"/>
            <a:ext cx="6165068" cy="3889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8735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故事分析：“</a:t>
            </a:r>
            <a:r>
              <a:rPr lang="zh-CN" altLang="zh-CN" dirty="0"/>
              <a:t>本身</a:t>
            </a:r>
            <a:r>
              <a:rPr lang="zh-CN" altLang="en-US" dirty="0"/>
              <a:t>”</a:t>
            </a:r>
            <a:r>
              <a:rPr lang="zh-CN" altLang="zh-CN" dirty="0"/>
              <a:t>可以变成花鸟鱼虫，</a:t>
            </a:r>
            <a:r>
              <a:rPr lang="zh-CN" altLang="en-US" dirty="0"/>
              <a:t>从面向对象的角度</a:t>
            </a:r>
            <a:r>
              <a:rPr lang="zh-CN" altLang="zh-CN" dirty="0"/>
              <a:t>应该如何</a:t>
            </a:r>
            <a:r>
              <a:rPr lang="zh-CN" altLang="en-US" dirty="0"/>
              <a:t>体现</a:t>
            </a:r>
            <a:r>
              <a:rPr lang="zh-CN" altLang="zh-CN" dirty="0"/>
              <a:t>？</a:t>
            </a:r>
          </a:p>
          <a:p>
            <a:r>
              <a:rPr lang="zh-CN" altLang="zh-CN" dirty="0"/>
              <a:t>根据已知的面向对象规则：</a:t>
            </a:r>
            <a:endParaRPr lang="en-US" altLang="zh-CN" dirty="0"/>
          </a:p>
          <a:p>
            <a:pPr lvl="1"/>
            <a:r>
              <a:rPr lang="zh-CN" altLang="zh-CN" dirty="0"/>
              <a:t>封装变化</a:t>
            </a:r>
          </a:p>
          <a:p>
            <a:pPr lvl="1"/>
            <a:r>
              <a:rPr lang="zh-CN" altLang="zh-CN" dirty="0"/>
              <a:t>多用组合，少用继承</a:t>
            </a:r>
          </a:p>
          <a:p>
            <a:pPr lvl="1"/>
            <a:r>
              <a:rPr lang="zh-CN" altLang="zh-CN" dirty="0"/>
              <a:t>针对接口编程</a:t>
            </a:r>
          </a:p>
          <a:p>
            <a:r>
              <a:rPr lang="zh-CN" altLang="zh-CN" dirty="0"/>
              <a:t>要对接口进行编程，现在有哪些接口？</a:t>
            </a:r>
          </a:p>
          <a:p>
            <a:pPr lvl="1"/>
            <a:r>
              <a:rPr lang="zh-CN" altLang="zh-CN" dirty="0"/>
              <a:t>大圣化身</a:t>
            </a:r>
          </a:p>
          <a:p>
            <a:pPr lvl="1"/>
            <a:r>
              <a:rPr lang="zh-CN" altLang="zh-CN" dirty="0"/>
              <a:t>齐天大圣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90" y="2708920"/>
            <a:ext cx="2628323" cy="16561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168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sz="3200" dirty="0"/>
              <a:t>本</a:t>
            </a:r>
            <a:r>
              <a:rPr lang="zh-CN" altLang="en-US" sz="3200" dirty="0"/>
              <a:t>故事</a:t>
            </a:r>
            <a:r>
              <a:rPr lang="zh-CN" altLang="zh-CN" sz="3200" dirty="0"/>
              <a:t>中，</a:t>
            </a:r>
            <a:r>
              <a:rPr lang="zh-CN" altLang="en-US" sz="3200" dirty="0"/>
              <a:t>“</a:t>
            </a:r>
            <a:r>
              <a:rPr lang="zh-CN" altLang="zh-CN" sz="3200" dirty="0"/>
              <a:t>大圣本身</a:t>
            </a:r>
            <a:r>
              <a:rPr lang="zh-CN" altLang="en-US" sz="3200" dirty="0"/>
              <a:t>”</a:t>
            </a:r>
            <a:r>
              <a:rPr lang="zh-CN" altLang="zh-CN" sz="3200" dirty="0"/>
              <a:t>是具体类，我们希望</a:t>
            </a:r>
            <a:r>
              <a:rPr lang="zh-CN" altLang="en-US" sz="3200" dirty="0"/>
              <a:t>“</a:t>
            </a:r>
            <a:r>
              <a:rPr lang="zh-CN" altLang="zh-CN" sz="3200" dirty="0"/>
              <a:t>大圣本身</a:t>
            </a:r>
            <a:r>
              <a:rPr lang="zh-CN" altLang="en-US" sz="3200" dirty="0"/>
              <a:t>”</a:t>
            </a:r>
            <a:r>
              <a:rPr lang="zh-CN" altLang="zh-CN" sz="3200" dirty="0"/>
              <a:t>具有各种</a:t>
            </a:r>
            <a:r>
              <a:rPr lang="zh-CN" altLang="en-US" sz="3200" dirty="0"/>
              <a:t>变化行为</a:t>
            </a:r>
            <a:endParaRPr lang="en-US" altLang="zh-CN" sz="3200" dirty="0"/>
          </a:p>
          <a:p>
            <a:pPr lvl="1"/>
            <a:r>
              <a:rPr lang="zh-CN" altLang="zh-CN" sz="2800" dirty="0"/>
              <a:t>是否可以在</a:t>
            </a:r>
            <a:r>
              <a:rPr lang="zh-CN" altLang="en-US" sz="2800" dirty="0"/>
              <a:t>“</a:t>
            </a:r>
            <a:r>
              <a:rPr lang="zh-CN" altLang="zh-CN" sz="2800" dirty="0"/>
              <a:t>本身</a:t>
            </a:r>
            <a:r>
              <a:rPr lang="zh-CN" altLang="en-US" sz="2800" dirty="0"/>
              <a:t>”</a:t>
            </a:r>
            <a:r>
              <a:rPr lang="zh-CN" altLang="zh-CN" sz="2800" dirty="0"/>
              <a:t>中拥有</a:t>
            </a:r>
            <a:r>
              <a:rPr lang="zh-CN" altLang="en-US" sz="2800" dirty="0"/>
              <a:t>“</a:t>
            </a:r>
            <a:r>
              <a:rPr lang="zh-CN" altLang="zh-CN" sz="2800" dirty="0"/>
              <a:t>化身</a:t>
            </a:r>
            <a:r>
              <a:rPr lang="zh-CN" altLang="en-US" sz="2800" dirty="0"/>
              <a:t>”</a:t>
            </a:r>
            <a:r>
              <a:rPr lang="zh-CN" altLang="zh-CN" sz="2800" dirty="0"/>
              <a:t>的对象，</a:t>
            </a:r>
            <a:r>
              <a:rPr lang="zh-CN" altLang="en-US" sz="2800" dirty="0"/>
              <a:t>通过代理的方式</a:t>
            </a:r>
            <a:r>
              <a:rPr lang="zh-CN" altLang="zh-CN" sz="2800" dirty="0"/>
              <a:t>让这个</a:t>
            </a:r>
            <a:r>
              <a:rPr lang="zh-CN" altLang="en-US" sz="2800" dirty="0"/>
              <a:t>“</a:t>
            </a:r>
            <a:r>
              <a:rPr lang="zh-CN" altLang="zh-CN" sz="2800" dirty="0"/>
              <a:t>大圣化身</a:t>
            </a:r>
            <a:r>
              <a:rPr lang="zh-CN" altLang="en-US" sz="2800" dirty="0"/>
              <a:t>”</a:t>
            </a:r>
            <a:r>
              <a:rPr lang="zh-CN" altLang="zh-CN" sz="2800" dirty="0"/>
              <a:t>对象显示外观？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158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dirty="0"/>
              <a:t>将</a:t>
            </a:r>
            <a:r>
              <a:rPr lang="zh-CN" altLang="zh-CN" sz="3200" dirty="0"/>
              <a:t>超类命名为</a:t>
            </a:r>
            <a:r>
              <a:rPr lang="en-US" altLang="zh-CN" sz="3200" dirty="0" smtClean="0"/>
              <a:t>Beverage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en-US" altLang="zh-CN" sz="3200" dirty="0"/>
              <a:t>Beverage</a:t>
            </a:r>
            <a:r>
              <a:rPr lang="zh-CN" altLang="en-US" sz="3200" dirty="0"/>
              <a:t>类</a:t>
            </a:r>
            <a:r>
              <a:rPr lang="zh-CN" altLang="zh-CN" sz="3200" dirty="0" smtClean="0"/>
              <a:t>中，描述信息</a:t>
            </a:r>
            <a:r>
              <a:rPr lang="zh-CN" altLang="en-US" sz="3200" dirty="0" smtClean="0"/>
              <a:t>可以</a:t>
            </a:r>
            <a:r>
              <a:rPr lang="zh-CN" altLang="zh-CN" sz="3200" dirty="0" smtClean="0"/>
              <a:t>命名</a:t>
            </a:r>
            <a:r>
              <a:rPr lang="zh-CN" altLang="zh-CN" sz="3200" dirty="0"/>
              <a:t>为</a:t>
            </a:r>
            <a:r>
              <a:rPr lang="en-US" altLang="zh-CN" sz="3200" dirty="0">
                <a:solidFill>
                  <a:srgbClr val="0000FF"/>
                </a:solidFill>
              </a:rPr>
              <a:t>description</a:t>
            </a:r>
            <a:r>
              <a:rPr lang="zh-CN" altLang="zh-CN" sz="3200" dirty="0"/>
              <a:t>，</a:t>
            </a:r>
            <a:r>
              <a:rPr lang="zh-CN" altLang="en-US" sz="3200" dirty="0" smtClean="0"/>
              <a:t>封装属性（设成</a:t>
            </a:r>
            <a:r>
              <a:rPr lang="en-US" altLang="zh-CN" sz="3200" dirty="0" smtClean="0"/>
              <a:t>private</a:t>
            </a:r>
            <a:r>
              <a:rPr lang="zh-CN" altLang="en-US" sz="3200" dirty="0" smtClean="0"/>
              <a:t>，并编写</a:t>
            </a:r>
            <a:r>
              <a:rPr lang="en-US" altLang="zh-CN" sz="3200" dirty="0" smtClean="0"/>
              <a:t>setter/getter</a:t>
            </a:r>
            <a:r>
              <a:rPr lang="zh-CN" altLang="en-US" sz="3200" dirty="0" smtClean="0"/>
              <a:t>）；</a:t>
            </a:r>
            <a:endParaRPr lang="en-US" altLang="zh-CN" sz="3200" dirty="0" smtClean="0"/>
          </a:p>
          <a:p>
            <a:r>
              <a:rPr lang="zh-CN" altLang="zh-CN" sz="3200" dirty="0" smtClean="0"/>
              <a:t>计算</a:t>
            </a:r>
            <a:r>
              <a:rPr lang="zh-CN" altLang="zh-CN" sz="3200" dirty="0"/>
              <a:t>价格方法定义为</a:t>
            </a:r>
            <a:r>
              <a:rPr lang="en-US" altLang="zh-CN" sz="3200" dirty="0"/>
              <a:t>cost() </a:t>
            </a:r>
            <a:r>
              <a:rPr lang="zh-CN" altLang="en-US" sz="3200" dirty="0" smtClean="0"/>
              <a:t>；</a:t>
            </a:r>
            <a:endParaRPr lang="en-US" altLang="zh-CN" sz="3200" dirty="0"/>
          </a:p>
          <a:p>
            <a:r>
              <a:rPr lang="zh-CN" altLang="zh-CN" sz="3200" dirty="0" smtClean="0"/>
              <a:t>每</a:t>
            </a:r>
            <a:r>
              <a:rPr lang="zh-CN" altLang="zh-CN" sz="3200" dirty="0"/>
              <a:t>种咖啡都有自己的价格计算方式，所以把</a:t>
            </a:r>
            <a:r>
              <a:rPr lang="en-US" altLang="zh-CN" sz="3200" dirty="0"/>
              <a:t>cost()</a:t>
            </a:r>
            <a:r>
              <a:rPr lang="zh-CN" altLang="zh-CN" sz="3200" dirty="0"/>
              <a:t>方法设计成抽象的</a:t>
            </a:r>
            <a:r>
              <a:rPr lang="zh-CN" altLang="en-US" sz="32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83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76672"/>
          </a:xfrm>
        </p:spPr>
        <p:txBody>
          <a:bodyPr/>
          <a:lstStyle/>
          <a:p>
            <a:r>
              <a:rPr lang="zh-CN" altLang="en-US" dirty="0"/>
              <a:t>基于以上考虑，其类图设计如下：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16" y="2276872"/>
            <a:ext cx="6912768" cy="3672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9916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04664"/>
          </a:xfrm>
        </p:spPr>
        <p:txBody>
          <a:bodyPr/>
          <a:lstStyle/>
          <a:p>
            <a:r>
              <a:rPr lang="zh-CN" altLang="zh-CN" dirty="0">
                <a:ea typeface="华文细黑"/>
                <a:cs typeface="Times New Roman"/>
              </a:rPr>
              <a:t>针对悟空的变化</a:t>
            </a:r>
            <a:r>
              <a:rPr lang="zh-CN" altLang="en-US" dirty="0">
                <a:ea typeface="华文细黑"/>
                <a:cs typeface="Times New Roman"/>
              </a:rPr>
              <a:t>，</a:t>
            </a:r>
            <a:r>
              <a:rPr lang="zh-CN" altLang="en-US" dirty="0"/>
              <a:t>分析该设计是否可行：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722431D2-2660-44F2-934B-F4D81FB2F0D0}"/>
              </a:ext>
            </a:extLst>
          </p:cNvPr>
          <p:cNvSpPr/>
          <p:nvPr/>
        </p:nvSpPr>
        <p:spPr>
          <a:xfrm>
            <a:off x="323528" y="2206600"/>
            <a:ext cx="8424936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class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TrueMonkeyKing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{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private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StyleOfMonkey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>
                <a:solidFill>
                  <a:srgbClr val="0000C0"/>
                </a:solidFill>
                <a:latin typeface="Consolas" panose="020B0609020204030204" pitchFamily="49" charset="0"/>
                <a:ea typeface="宋体"/>
                <a:cs typeface="Times New Roman"/>
              </a:rPr>
              <a:t>state</a:t>
            </a:r>
            <a:r>
              <a:rPr lang="en-US" altLang="zh-CN" kern="0" dirty="0">
                <a:solidFill>
                  <a:srgbClr val="0000FF"/>
                </a:solidFill>
                <a:latin typeface="Consolas" panose="020B0609020204030204" pitchFamily="49" charset="0"/>
                <a:ea typeface="宋体"/>
                <a:cs typeface="Times New Roman"/>
              </a:rPr>
              <a:t>;</a:t>
            </a:r>
            <a:r>
              <a:rPr lang="en-US" altLang="zh-CN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//</a:t>
            </a:r>
            <a:r>
              <a:rPr lang="zh-CN" altLang="en-US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大圣化身引用</a:t>
            </a:r>
            <a:endParaRPr lang="en-US" altLang="zh-CN" b="1" kern="0" dirty="0">
              <a:solidFill>
                <a:srgbClr val="008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TrueMonkeyKing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{ 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   </a:t>
            </a:r>
            <a:r>
              <a:rPr lang="en-US" altLang="zh-CN" kern="0" dirty="0">
                <a:solidFill>
                  <a:srgbClr val="0000C0"/>
                </a:solidFill>
                <a:latin typeface="Consolas" panose="020B0609020204030204" pitchFamily="49" charset="0"/>
                <a:ea typeface="宋体"/>
                <a:cs typeface="Times New Roman"/>
              </a:rPr>
              <a:t>state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=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Bird(); 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//</a:t>
            </a:r>
            <a:r>
              <a:rPr lang="zh-CN" altLang="en-US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为大圣化身实例化</a:t>
            </a:r>
            <a:endParaRPr lang="zh-CN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setState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new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state</a:t>
            </a:r>
            <a:r>
              <a:rPr lang="zh-CN" altLang="en-US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){ </a:t>
            </a:r>
            <a:r>
              <a:rPr lang="en-US" altLang="zh-CN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//</a:t>
            </a:r>
            <a:r>
              <a:rPr lang="zh-CN" altLang="en-US" b="1" kern="0" dirty="0">
                <a:solidFill>
                  <a:srgbClr val="008000"/>
                </a:solidFill>
                <a:latin typeface="Consolas" panose="020B0609020204030204" pitchFamily="49" charset="0"/>
                <a:ea typeface="宋体"/>
                <a:cs typeface="Times New Roman"/>
              </a:rPr>
              <a:t>改变成花鸟鱼虫</a:t>
            </a:r>
            <a:endParaRPr lang="zh-CN" altLang="zh-CN" b="1" kern="100" dirty="0">
              <a:solidFill>
                <a:srgbClr val="008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   </a:t>
            </a:r>
            <a:r>
              <a:rPr lang="en-US" altLang="zh-CN" b="1" kern="0" dirty="0" err="1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this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.state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= state;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public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b="1" kern="0" dirty="0">
                <a:solidFill>
                  <a:srgbClr val="7F0055"/>
                </a:solidFill>
                <a:latin typeface="Consolas" panose="020B0609020204030204" pitchFamily="49" charset="0"/>
                <a:ea typeface="宋体"/>
                <a:cs typeface="Times New Roman"/>
              </a:rPr>
              <a:t>void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showStyle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(){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   </a:t>
            </a:r>
            <a:r>
              <a:rPr lang="en-US" altLang="zh-CN" kern="0" dirty="0" err="1">
                <a:solidFill>
                  <a:srgbClr val="0000C0"/>
                </a:solidFill>
                <a:latin typeface="Consolas" panose="020B0609020204030204" pitchFamily="49" charset="0"/>
                <a:ea typeface="宋体"/>
                <a:cs typeface="Times New Roman"/>
              </a:rPr>
              <a:t>state</a:t>
            </a:r>
            <a:r>
              <a:rPr lang="en-US" altLang="zh-CN" kern="0" dirty="0" err="1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.show</a:t>
            </a: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();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  <a:cs typeface="Times New Roman"/>
              </a:rPr>
              <a:t>	}</a:t>
            </a:r>
            <a:endParaRPr lang="zh-CN" altLang="zh-CN" kern="100" dirty="0">
              <a:solidFill>
                <a:srgbClr val="000000"/>
              </a:solidFill>
              <a:latin typeface="Consolas" panose="020B0609020204030204" pitchFamily="49" charset="0"/>
              <a:ea typeface="宋体"/>
              <a:cs typeface="Times New Roman"/>
            </a:endParaRPr>
          </a:p>
          <a:p>
            <a:pPr lvl="1"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kern="0" dirty="0">
                <a:solidFill>
                  <a:srgbClr val="000000"/>
                </a:solidFill>
                <a:latin typeface="Consolas" panose="020B0609020204030204" pitchFamily="49" charset="0"/>
                <a:ea typeface="宋体"/>
              </a:rPr>
              <a:t>}</a:t>
            </a:r>
            <a:endParaRPr lang="zh-CN" altLang="en-US" kern="0" dirty="0">
              <a:solidFill>
                <a:srgbClr val="000000"/>
              </a:solidFill>
              <a:latin typeface="Consolas" panose="020B0609020204030204" pitchFamily="49" charset="0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6677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604664"/>
          </a:xfrm>
        </p:spPr>
        <p:txBody>
          <a:bodyPr/>
          <a:lstStyle/>
          <a:p>
            <a:r>
              <a:rPr lang="zh-CN" altLang="en-US" dirty="0"/>
              <a:t>编写测试类，测试大圣变身过程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368E0A1-D882-447D-88BE-7E1F62E3BB2B}"/>
              </a:ext>
            </a:extLst>
          </p:cNvPr>
          <p:cNvSpPr/>
          <p:nvPr/>
        </p:nvSpPr>
        <p:spPr>
          <a:xfrm>
            <a:off x="904056" y="2226022"/>
            <a:ext cx="7772400" cy="356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class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Test 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b="1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public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static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main(String[]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args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){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TrueMokey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mky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= 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TrueMokey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(); </a:t>
            </a:r>
            <a:r>
              <a:rPr lang="en-US" altLang="zh-CN" sz="24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24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本身</a:t>
            </a:r>
            <a:endParaRPr lang="en-US" altLang="zh-CN" sz="2400" b="1" kern="0" dirty="0">
              <a:solidFill>
                <a:srgbClr val="008000"/>
              </a:solidFill>
              <a:latin typeface="Consolas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mky.showStyle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 </a:t>
            </a:r>
            <a:r>
              <a:rPr lang="en-US" altLang="zh-CN" sz="24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2400" b="1" kern="0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显示变成的鱼</a:t>
            </a:r>
            <a:endParaRPr lang="zh-CN" altLang="zh-CN" sz="2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mky.setState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2400" b="1" kern="0" dirty="0">
                <a:solidFill>
                  <a:srgbClr val="7F0055"/>
                </a:solidFill>
                <a:latin typeface="Consolas"/>
                <a:ea typeface="宋体"/>
                <a:cs typeface="Times New Roman"/>
              </a:rPr>
              <a:t>new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Bird()); </a:t>
            </a:r>
            <a:r>
              <a:rPr lang="en-US" altLang="zh-CN" sz="24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en-US" sz="2400" b="1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变成鸟儿</a:t>
            </a:r>
            <a:endParaRPr lang="zh-CN" altLang="zh-CN" sz="2400" b="1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    </a:t>
            </a:r>
            <a:r>
              <a:rPr lang="en-US" altLang="zh-CN" sz="2400" kern="0" dirty="0" err="1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mky.showStyle</a:t>
            </a: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;  </a:t>
            </a:r>
            <a:r>
              <a:rPr lang="en-US" altLang="zh-CN" sz="2400" kern="0" dirty="0">
                <a:solidFill>
                  <a:srgbClr val="008000"/>
                </a:solidFill>
                <a:latin typeface="Consolas"/>
                <a:ea typeface="宋体"/>
                <a:cs typeface="Times New Roman"/>
              </a:rPr>
              <a:t>//</a:t>
            </a:r>
            <a:r>
              <a:rPr lang="zh-CN" altLang="zh-CN" sz="2400" kern="0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显示变成</a:t>
            </a:r>
            <a:r>
              <a:rPr lang="zh-CN" altLang="en-US" sz="2400" kern="0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的</a:t>
            </a:r>
            <a:r>
              <a:rPr lang="zh-CN" altLang="zh-CN" sz="2400" kern="0" dirty="0">
                <a:solidFill>
                  <a:srgbClr val="008000"/>
                </a:solidFill>
                <a:latin typeface="Consolas"/>
                <a:ea typeface="宋体"/>
                <a:cs typeface="Consolas"/>
              </a:rPr>
              <a:t>鸟</a:t>
            </a:r>
            <a:endParaRPr lang="zh-CN" altLang="zh-CN" sz="2400" kern="100" dirty="0">
              <a:solidFill>
                <a:srgbClr val="008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  <a:cs typeface="Times New Roman"/>
              </a:rPr>
              <a:t>  }</a:t>
            </a:r>
            <a:endParaRPr lang="zh-CN" altLang="zh-CN" sz="2400" kern="100" dirty="0">
              <a:solidFill>
                <a:srgbClr val="000000"/>
              </a:solidFill>
              <a:latin typeface="Calibri"/>
              <a:ea typeface="宋体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3CC"/>
              </a:buClr>
              <a:buSzPct val="75000"/>
            </a:pPr>
            <a:r>
              <a:rPr lang="en-US" altLang="zh-CN" sz="2400" kern="0" dirty="0">
                <a:solidFill>
                  <a:srgbClr val="000000"/>
                </a:solidFill>
                <a:latin typeface="Consolas"/>
                <a:ea typeface="宋体"/>
              </a:rPr>
              <a:t>}</a:t>
            </a:r>
            <a:endParaRPr lang="zh-CN" altLang="en-US" sz="2400" kern="0" dirty="0">
              <a:solidFill>
                <a:srgbClr val="000000"/>
              </a:solidFill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322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以上设计实现了大圣状态的变化，但是和</a:t>
            </a:r>
            <a:r>
              <a:rPr lang="zh-CN" altLang="en-US" dirty="0"/>
              <a:t>故事描述的变化过程</a:t>
            </a:r>
            <a:r>
              <a:rPr lang="zh-CN" altLang="zh-CN" dirty="0"/>
              <a:t>有所不同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故事中的要求：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大圣变的麻雀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本身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”+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麻雀的形态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大圣变的大鹚老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大圣变的麻雀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大鹚老的形态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大圣变的水蛇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 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大圣变的大鹚老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水蛇的形态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/>
              <a:t>而设计实现的是：</a:t>
            </a:r>
            <a:endParaRPr lang="en-US" altLang="zh-CN" dirty="0"/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大圣变的麻雀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=“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本身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” +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麻雀的形态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大圣变的大鹚老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=“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本身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大鹚老的形态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大圣变的水蛇  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=“</a:t>
            </a:r>
            <a:r>
              <a:rPr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本身</a:t>
            </a:r>
            <a:r>
              <a:rPr lang="en-US" altLang="zh-CN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” 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水蛇的形态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653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要求由大圣的</a:t>
            </a:r>
            <a:r>
              <a:rPr lang="zh-CN" altLang="en-US" dirty="0"/>
              <a:t>“</a:t>
            </a:r>
            <a:r>
              <a:rPr lang="zh-CN" altLang="zh-CN" dirty="0"/>
              <a:t>化身</a:t>
            </a:r>
            <a:r>
              <a:rPr lang="zh-CN" altLang="en-US" dirty="0"/>
              <a:t>”</a:t>
            </a:r>
            <a:r>
              <a:rPr lang="zh-CN" altLang="zh-CN" dirty="0"/>
              <a:t>直接变化成</a:t>
            </a:r>
            <a:r>
              <a:rPr lang="zh-CN" altLang="en-US" dirty="0"/>
              <a:t>另一种“</a:t>
            </a:r>
            <a:r>
              <a:rPr lang="zh-CN" altLang="zh-CN" dirty="0"/>
              <a:t>化身</a:t>
            </a:r>
            <a:r>
              <a:rPr lang="zh-CN" altLang="en-US" dirty="0"/>
              <a:t>”</a:t>
            </a:r>
            <a:r>
              <a:rPr lang="zh-CN" altLang="zh-CN" dirty="0"/>
              <a:t>，但是</a:t>
            </a:r>
            <a:r>
              <a:rPr lang="zh-CN" altLang="en-US" dirty="0"/>
              <a:t>本</a:t>
            </a:r>
            <a:r>
              <a:rPr lang="zh-CN" altLang="en-US" dirty="0" smtClean="0"/>
              <a:t>次</a:t>
            </a:r>
            <a:r>
              <a:rPr lang="zh-CN" altLang="zh-CN" dirty="0" smtClean="0"/>
              <a:t>设计</a:t>
            </a:r>
            <a:r>
              <a:rPr lang="zh-CN" altLang="zh-CN" dirty="0"/>
              <a:t>中，要想变成一种化身，必须</a:t>
            </a:r>
            <a:r>
              <a:rPr lang="zh-CN" altLang="en-US" dirty="0"/>
              <a:t>从</a:t>
            </a:r>
            <a:r>
              <a:rPr lang="zh-CN" altLang="zh-CN" dirty="0"/>
              <a:t>大圣本身进行变化</a:t>
            </a:r>
          </a:p>
          <a:p>
            <a:r>
              <a:rPr lang="zh-CN" altLang="zh-CN" dirty="0"/>
              <a:t>因此该设计是不合适的。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22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892696"/>
          </a:xfrm>
        </p:spPr>
        <p:txBody>
          <a:bodyPr/>
          <a:lstStyle/>
          <a:p>
            <a:r>
              <a:rPr lang="zh-CN" altLang="zh-CN" dirty="0"/>
              <a:t>是否可以换个角度：</a:t>
            </a:r>
            <a:endParaRPr lang="en-US" altLang="zh-CN" dirty="0"/>
          </a:p>
          <a:p>
            <a:pPr lvl="1"/>
            <a:r>
              <a:rPr lang="zh-CN" altLang="zh-CN" dirty="0"/>
              <a:t>让大圣化身来包裹大圣本身，即</a:t>
            </a:r>
            <a:r>
              <a:rPr lang="zh-CN" altLang="en-US" dirty="0"/>
              <a:t>关联关系</a:t>
            </a:r>
            <a:r>
              <a:rPr lang="zh-CN" altLang="zh-CN" dirty="0"/>
              <a:t>方向调换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27082"/>
            <a:ext cx="6768752" cy="3456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743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此设计实现大圣变形过程如下：</a:t>
            </a:r>
          </a:p>
          <a:p>
            <a:pPr lvl="1"/>
            <a:r>
              <a:rPr lang="zh-CN" altLang="en-US" dirty="0"/>
              <a:t>齐天大圣  </a:t>
            </a:r>
            <a:r>
              <a:rPr lang="en-US" altLang="zh-CN" dirty="0"/>
              <a:t>c= new  </a:t>
            </a:r>
            <a:r>
              <a:rPr lang="zh-CN" altLang="en-US" dirty="0"/>
              <a:t>大圣本身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齐天大圣 </a:t>
            </a:r>
            <a:r>
              <a:rPr lang="en-US" altLang="zh-CN" dirty="0"/>
              <a:t>bird = new Bird(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//</a:t>
            </a:r>
            <a:r>
              <a:rPr lang="zh-CN" altLang="en-US" dirty="0"/>
              <a:t>把大圣变成一只鸟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/>
              <a:t>fish= new Fish(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//</a:t>
            </a:r>
            <a:r>
              <a:rPr lang="zh-CN" altLang="en-US" dirty="0"/>
              <a:t>把大圣变成一只鱼</a:t>
            </a:r>
          </a:p>
          <a:p>
            <a:r>
              <a:rPr lang="zh-CN" altLang="en-US" dirty="0"/>
              <a:t>由于类图中“大圣本身”并没有继承结构，只能向化身类的构造方法中</a:t>
            </a:r>
            <a:r>
              <a:rPr lang="zh-CN" altLang="en-US" dirty="0" smtClean="0"/>
              <a:t>传入“大圣本身”</a:t>
            </a:r>
            <a:r>
              <a:rPr lang="zh-CN" altLang="en-US" dirty="0"/>
              <a:t>对象。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331640" y="5830713"/>
            <a:ext cx="1171873" cy="35718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大圣本身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826804" y="4509120"/>
            <a:ext cx="1025798" cy="51261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麻雀儿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4721689" y="4509120"/>
            <a:ext cx="1037779" cy="51261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solidFill>
                  <a:schemeClr val="tx2"/>
                </a:solidFill>
                <a:latin typeface="华文细黑" pitchFamily="2" charset="-122"/>
                <a:ea typeface="华文细黑" pitchFamily="2" charset="-122"/>
              </a:rPr>
              <a:t>大鹚老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94549" y="4513882"/>
            <a:ext cx="801787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鱼儿</a:t>
            </a:r>
            <a:endParaRPr lang="zh-CN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36778" y="5830713"/>
            <a:ext cx="1071563" cy="35718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大圣本身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339703" y="5830713"/>
            <a:ext cx="1026939" cy="357187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zh-CN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大圣本身</a:t>
            </a:r>
          </a:p>
        </p:txBody>
      </p:sp>
      <p:cxnSp>
        <p:nvCxnSpPr>
          <p:cNvPr id="14" name="形状 50"/>
          <p:cNvCxnSpPr>
            <a:stCxn id="6" idx="3"/>
            <a:endCxn id="11" idx="1"/>
          </p:cNvCxnSpPr>
          <p:nvPr/>
        </p:nvCxnSpPr>
        <p:spPr bwMode="auto">
          <a:xfrm flipH="1">
            <a:off x="3339703" y="4765427"/>
            <a:ext cx="512899" cy="1243880"/>
          </a:xfrm>
          <a:prstGeom prst="bentConnector5">
            <a:avLst>
              <a:gd name="adj1" fmla="val -44570"/>
              <a:gd name="adj2" fmla="val 53124"/>
              <a:gd name="adj3" fmla="val 144570"/>
            </a:avLst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形状 52"/>
          <p:cNvCxnSpPr>
            <a:stCxn id="11" idx="3"/>
            <a:endCxn id="7" idx="1"/>
          </p:cNvCxnSpPr>
          <p:nvPr/>
        </p:nvCxnSpPr>
        <p:spPr bwMode="auto">
          <a:xfrm flipV="1">
            <a:off x="4366642" y="4765427"/>
            <a:ext cx="355047" cy="1243880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形状 54"/>
          <p:cNvCxnSpPr>
            <a:stCxn id="7" idx="3"/>
            <a:endCxn id="10" idx="1"/>
          </p:cNvCxnSpPr>
          <p:nvPr/>
        </p:nvCxnSpPr>
        <p:spPr bwMode="auto">
          <a:xfrm flipH="1">
            <a:off x="5436778" y="4765427"/>
            <a:ext cx="322690" cy="1243880"/>
          </a:xfrm>
          <a:prstGeom prst="bentConnector5">
            <a:avLst>
              <a:gd name="adj1" fmla="val -70842"/>
              <a:gd name="adj2" fmla="val 53124"/>
              <a:gd name="adj3" fmla="val 170842"/>
            </a:avLst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肘形连接符 56"/>
          <p:cNvCxnSpPr>
            <a:stCxn id="10" idx="3"/>
            <a:endCxn id="8" idx="1"/>
          </p:cNvCxnSpPr>
          <p:nvPr/>
        </p:nvCxnSpPr>
        <p:spPr bwMode="auto">
          <a:xfrm flipV="1">
            <a:off x="6508341" y="4871070"/>
            <a:ext cx="286208" cy="1138237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形状 50"/>
          <p:cNvCxnSpPr>
            <a:stCxn id="5" idx="0"/>
            <a:endCxn id="6" idx="1"/>
          </p:cNvCxnSpPr>
          <p:nvPr/>
        </p:nvCxnSpPr>
        <p:spPr bwMode="auto">
          <a:xfrm rot="5400000" flipH="1" flipV="1">
            <a:off x="1839547" y="4843457"/>
            <a:ext cx="1065286" cy="909227"/>
          </a:xfrm>
          <a:prstGeom prst="bentConnector2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8" name="图片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59" y="1047292"/>
            <a:ext cx="2592970" cy="1668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38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如果将代码修改成如下：</a:t>
            </a:r>
            <a:endParaRPr lang="en-US" altLang="zh-CN" dirty="0"/>
          </a:p>
          <a:p>
            <a:pPr lvl="1"/>
            <a:r>
              <a:rPr lang="zh-CN" altLang="en-US" dirty="0"/>
              <a:t>齐天大圣  </a:t>
            </a:r>
            <a:r>
              <a:rPr lang="en-US" altLang="zh-CN" dirty="0"/>
              <a:t>c= new  </a:t>
            </a:r>
            <a:r>
              <a:rPr lang="zh-CN" altLang="en-US" dirty="0"/>
              <a:t>大圣本身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= new Bird(c) //</a:t>
            </a:r>
            <a:r>
              <a:rPr lang="zh-CN" altLang="en-US" dirty="0"/>
              <a:t>把大圣变成一只鸟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0000FF"/>
                </a:solidFill>
              </a:rPr>
              <a:t>fish</a:t>
            </a:r>
            <a:r>
              <a:rPr lang="en-US" altLang="zh-CN" dirty="0"/>
              <a:t>= new Fish(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) //</a:t>
            </a:r>
            <a:r>
              <a:rPr lang="zh-CN" altLang="en-US" dirty="0"/>
              <a:t>变成一只鱼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/>
              <a:t>snake= new Snake(</a:t>
            </a:r>
            <a:r>
              <a:rPr lang="en-US" altLang="zh-CN" dirty="0">
                <a:solidFill>
                  <a:srgbClr val="0000FF"/>
                </a:solidFill>
              </a:rPr>
              <a:t>fish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大圣的变身过程：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满足了故事描述的变身过程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043608" y="4572000"/>
            <a:ext cx="1172666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大圣本身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573462" y="4572000"/>
            <a:ext cx="990426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麻雀儿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3997363" y="4571999"/>
            <a:ext cx="1229841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鱼儿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5895162" y="4572000"/>
            <a:ext cx="876647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水蛇</a:t>
            </a:r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 bwMode="auto">
          <a:xfrm>
            <a:off x="2216274" y="4929188"/>
            <a:ext cx="357188" cy="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6" idx="3"/>
          </p:cNvCxnSpPr>
          <p:nvPr/>
        </p:nvCxnSpPr>
        <p:spPr bwMode="auto">
          <a:xfrm>
            <a:off x="3563888" y="4929188"/>
            <a:ext cx="433475" cy="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 bwMode="auto">
          <a:xfrm>
            <a:off x="5227204" y="4929187"/>
            <a:ext cx="667958" cy="1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7308304" y="4572000"/>
            <a:ext cx="876647" cy="714375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…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32" name="直接箭头连接符 31"/>
          <p:cNvCxnSpPr>
            <a:endCxn id="31" idx="1"/>
          </p:cNvCxnSpPr>
          <p:nvPr/>
        </p:nvCxnSpPr>
        <p:spPr bwMode="auto">
          <a:xfrm>
            <a:off x="6771809" y="4929187"/>
            <a:ext cx="536495" cy="1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509452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3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分析变化后的代码：</a:t>
            </a:r>
            <a:endParaRPr lang="en-US" altLang="zh-CN" dirty="0"/>
          </a:p>
          <a:p>
            <a:pPr lvl="1"/>
            <a:r>
              <a:rPr lang="zh-CN" altLang="en-US" dirty="0"/>
              <a:t>齐天大圣  </a:t>
            </a:r>
            <a:r>
              <a:rPr lang="en-US" altLang="zh-CN" dirty="0"/>
              <a:t>c= new  </a:t>
            </a:r>
            <a:r>
              <a:rPr lang="zh-CN" altLang="en-US" dirty="0"/>
              <a:t>大圣本身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= new Bird(c) //</a:t>
            </a:r>
            <a:r>
              <a:rPr lang="zh-CN" altLang="en-US" dirty="0"/>
              <a:t>把大圣变成一只鸟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0000FF"/>
                </a:solidFill>
              </a:rPr>
              <a:t>fish</a:t>
            </a:r>
            <a:r>
              <a:rPr lang="en-US" altLang="zh-CN" dirty="0"/>
              <a:t>= new Fish(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) //</a:t>
            </a:r>
            <a:r>
              <a:rPr lang="zh-CN" altLang="en-US" dirty="0"/>
              <a:t>变成一只鱼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/>
              <a:t>snake= new Snake(</a:t>
            </a:r>
            <a:r>
              <a:rPr lang="en-US" altLang="zh-CN" dirty="0">
                <a:solidFill>
                  <a:srgbClr val="0000FF"/>
                </a:solidFill>
              </a:rPr>
              <a:t>fish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36414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得到</a:t>
            </a:r>
            <a:r>
              <a:rPr lang="zh-CN" altLang="en-US" dirty="0"/>
              <a:t>结论：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Bird(c)</a:t>
            </a:r>
            <a:r>
              <a:rPr lang="zh-CN" altLang="en-US" dirty="0"/>
              <a:t>：化身</a:t>
            </a:r>
            <a:r>
              <a:rPr lang="en-US" altLang="zh-CN" dirty="0"/>
              <a:t>Bird</a:t>
            </a:r>
            <a:r>
              <a:rPr lang="zh-CN" altLang="en-US" dirty="0"/>
              <a:t>显然可以把本身对象</a:t>
            </a:r>
            <a:r>
              <a:rPr lang="en-US" altLang="zh-CN" dirty="0"/>
              <a:t>c</a:t>
            </a:r>
            <a:r>
              <a:rPr lang="zh-CN" altLang="en-US" dirty="0"/>
              <a:t>作为构造参数</a:t>
            </a:r>
            <a:endParaRPr lang="en-US" altLang="zh-CN" dirty="0"/>
          </a:p>
          <a:p>
            <a:pPr lvl="1"/>
            <a:r>
              <a:rPr lang="en-US" altLang="zh-CN" dirty="0"/>
              <a:t>Fish(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)</a:t>
            </a:r>
            <a:r>
              <a:rPr lang="zh-CN" altLang="en-US" dirty="0"/>
              <a:t>：化身</a:t>
            </a:r>
            <a:r>
              <a:rPr lang="en-US" altLang="zh-CN" dirty="0"/>
              <a:t>Fish</a:t>
            </a:r>
            <a:r>
              <a:rPr lang="zh-CN" altLang="en-US" dirty="0"/>
              <a:t>可以把“大圣</a:t>
            </a:r>
            <a:r>
              <a:rPr lang="en-US" altLang="zh-CN" dirty="0"/>
              <a:t>+Bird</a:t>
            </a:r>
            <a:r>
              <a:rPr lang="zh-CN" altLang="en-US" dirty="0"/>
              <a:t>”对象作为构造参数</a:t>
            </a:r>
            <a:endParaRPr lang="en-US" altLang="zh-CN" dirty="0"/>
          </a:p>
          <a:p>
            <a:pPr lvl="1"/>
            <a:r>
              <a:rPr lang="en-US" altLang="zh-CN" dirty="0"/>
              <a:t>Snake(fish)</a:t>
            </a:r>
            <a:r>
              <a:rPr lang="zh-CN" altLang="en-US" dirty="0"/>
              <a:t>：化身</a:t>
            </a:r>
            <a:r>
              <a:rPr lang="en-US" altLang="zh-CN" dirty="0"/>
              <a:t>Fish</a:t>
            </a:r>
            <a:r>
              <a:rPr lang="zh-CN" altLang="en-US" dirty="0"/>
              <a:t>可以把“大圣</a:t>
            </a:r>
            <a:r>
              <a:rPr lang="en-US" altLang="zh-CN" dirty="0"/>
              <a:t>+</a:t>
            </a:r>
            <a:r>
              <a:rPr lang="en-US" altLang="zh-CN" dirty="0" err="1"/>
              <a:t>Bird+fish</a:t>
            </a:r>
            <a:r>
              <a:rPr lang="zh-CN" altLang="en-US" dirty="0"/>
              <a:t>”对象作为构造参数。</a:t>
            </a:r>
            <a:endParaRPr lang="en-US" altLang="zh-CN" dirty="0"/>
          </a:p>
          <a:p>
            <a:pPr lvl="1"/>
            <a:r>
              <a:rPr lang="zh-CN" altLang="en-US" dirty="0"/>
              <a:t>因此，大圣化身不仅可以拥有本身对象</a:t>
            </a:r>
            <a:r>
              <a:rPr lang="en-US" altLang="zh-CN" dirty="0"/>
              <a:t>c </a:t>
            </a:r>
            <a:r>
              <a:rPr lang="zh-CN" altLang="en-US" dirty="0"/>
              <a:t>，也可以拥有大圣化身的对象</a:t>
            </a:r>
            <a:r>
              <a:rPr lang="en-US" altLang="zh-CN" dirty="0"/>
              <a:t>bird</a:t>
            </a:r>
            <a:r>
              <a:rPr lang="zh-CN" altLang="en-US" dirty="0"/>
              <a:t>，也可以拥有“本身</a:t>
            </a:r>
            <a:r>
              <a:rPr lang="en-US" altLang="zh-CN" dirty="0"/>
              <a:t>+bird</a:t>
            </a:r>
            <a:r>
              <a:rPr lang="zh-CN" altLang="en-US" dirty="0"/>
              <a:t>”形成的怪物。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90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1600200"/>
            <a:ext cx="7783513" cy="4637112"/>
          </a:xfrm>
          <a:prstGeom prst="rect">
            <a:avLst/>
          </a:prstGeom>
          <a:noFill/>
          <a:ln w="317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/>
              <a:t>饮料类图：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853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如何理解</a:t>
            </a:r>
            <a:r>
              <a:rPr lang="zh-CN" altLang="en-US" dirty="0">
                <a:solidFill>
                  <a:srgbClr val="0000FF"/>
                </a:solidFill>
              </a:rPr>
              <a:t>“化身不仅可以拥有本身对象，也可以拥有化身的对象”？</a:t>
            </a:r>
            <a:endParaRPr lang="zh-CN" altLang="en-US" dirty="0"/>
          </a:p>
          <a:p>
            <a:r>
              <a:rPr lang="zh-CN" altLang="en-US" dirty="0"/>
              <a:t>根据</a:t>
            </a:r>
            <a:r>
              <a:rPr lang="zh-CN" altLang="en-US" dirty="0" smtClean="0"/>
              <a:t>多态原理</a:t>
            </a:r>
            <a:r>
              <a:rPr lang="zh-CN" altLang="en-US" dirty="0"/>
              <a:t>，只用拥有“化身和本身</a:t>
            </a:r>
            <a:r>
              <a:rPr lang="zh-CN" altLang="en-US" dirty="0">
                <a:solidFill>
                  <a:srgbClr val="008000"/>
                </a:solidFill>
              </a:rPr>
              <a:t>共同的超类类型</a:t>
            </a:r>
            <a:r>
              <a:rPr lang="zh-CN" altLang="en-US" dirty="0"/>
              <a:t>的对象声明”，才能具有这个特点。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4107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因此，其类图如下：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4" y="2359968"/>
            <a:ext cx="7128792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973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7772400" cy="4493096"/>
          </a:xfrm>
        </p:spPr>
        <p:txBody>
          <a:bodyPr/>
          <a:lstStyle/>
          <a:p>
            <a:r>
              <a:rPr lang="zh-CN" altLang="en-US" dirty="0"/>
              <a:t>回到咖啡计费系统设计</a:t>
            </a:r>
            <a:endParaRPr lang="en-US" altLang="zh-CN" dirty="0"/>
          </a:p>
          <a:p>
            <a:pPr lvl="1"/>
            <a:r>
              <a:rPr lang="zh-CN" altLang="en-US" dirty="0">
                <a:ea typeface="宋体" charset="-122"/>
              </a:rPr>
              <a:t>如果把咖啡看成大圣本身，调料看成大圣化身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矩形 14"/>
          <p:cNvSpPr>
            <a:spLocks noChangeArrowheads="1"/>
          </p:cNvSpPr>
          <p:nvPr/>
        </p:nvSpPr>
        <p:spPr bwMode="auto">
          <a:xfrm>
            <a:off x="1115331" y="2852935"/>
            <a:ext cx="6984776" cy="954107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大圣变的麻雀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 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大圣本身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+ 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麻雀的形态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大圣变大鹚老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= 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大圣变的麻雀  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+  </a:t>
            </a:r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</a:rPr>
              <a:t>大鹚老的形态</a:t>
            </a:r>
            <a:endParaRPr lang="en-US" altLang="zh-CN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…</a:t>
            </a:r>
          </a:p>
        </p:txBody>
      </p:sp>
      <p:sp>
        <p:nvSpPr>
          <p:cNvPr id="6" name="矩形 15"/>
          <p:cNvSpPr>
            <a:spLocks noChangeArrowheads="1"/>
          </p:cNvSpPr>
          <p:nvPr/>
        </p:nvSpPr>
        <p:spPr bwMode="auto">
          <a:xfrm>
            <a:off x="1115331" y="4244895"/>
            <a:ext cx="6984776" cy="1200329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加了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mocha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这种调料的咖啡   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=   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咖啡本身  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+  mocha</a:t>
            </a:r>
          </a:p>
          <a:p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加了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mocha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whip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两种调料的咖啡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=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咖啡本身  </a:t>
            </a:r>
            <a:r>
              <a:rPr lang="en-US" altLang="zh-CN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+  mocha</a:t>
            </a:r>
            <a:r>
              <a:rPr lang="zh-CN" altLang="en-US" dirty="0">
                <a:solidFill>
                  <a:srgbClr val="0000FF"/>
                </a:solidFill>
                <a:latin typeface="华文细黑" pitchFamily="2" charset="-122"/>
                <a:ea typeface="华文细黑" pitchFamily="2" charset="-122"/>
              </a:rPr>
              <a:t>后的混合体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）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+  whip</a:t>
            </a:r>
          </a:p>
          <a:p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…</a:t>
            </a:r>
          </a:p>
        </p:txBody>
      </p:sp>
      <p:sp>
        <p:nvSpPr>
          <p:cNvPr id="7" name="下箭头 6"/>
          <p:cNvSpPr/>
          <p:nvPr/>
        </p:nvSpPr>
        <p:spPr bwMode="auto">
          <a:xfrm>
            <a:off x="4196793" y="3861048"/>
            <a:ext cx="303200" cy="384208"/>
          </a:xfrm>
          <a:prstGeom prst="down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5944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观察大圣变身过程：</a:t>
            </a:r>
            <a:endParaRPr lang="en-US" altLang="zh-CN" dirty="0"/>
          </a:p>
          <a:p>
            <a:pPr lvl="1"/>
            <a:r>
              <a:rPr lang="zh-CN" altLang="en-US" dirty="0"/>
              <a:t>齐天大圣  </a:t>
            </a:r>
            <a:r>
              <a:rPr lang="en-US" altLang="zh-CN" dirty="0"/>
              <a:t>c= new  </a:t>
            </a:r>
            <a:r>
              <a:rPr lang="zh-CN" altLang="en-US" dirty="0"/>
              <a:t>大圣本身</a:t>
            </a:r>
            <a:r>
              <a:rPr lang="en-US" altLang="zh-CN" dirty="0"/>
              <a:t>();</a:t>
            </a:r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= new Bird(c) //</a:t>
            </a:r>
            <a:r>
              <a:rPr lang="zh-CN" altLang="en-US" dirty="0"/>
              <a:t>把大圣变成一只鸟</a:t>
            </a:r>
            <a:endParaRPr lang="en-US" altLang="zh-CN" dirty="0"/>
          </a:p>
          <a:p>
            <a:pPr lvl="1"/>
            <a:r>
              <a:rPr lang="zh-CN" altLang="en-US" dirty="0"/>
              <a:t>齐天大圣 </a:t>
            </a:r>
            <a:r>
              <a:rPr lang="en-US" altLang="zh-CN" dirty="0">
                <a:solidFill>
                  <a:srgbClr val="0000FF"/>
                </a:solidFill>
              </a:rPr>
              <a:t>fish</a:t>
            </a:r>
            <a:r>
              <a:rPr lang="en-US" altLang="zh-CN" dirty="0"/>
              <a:t>= new Fish(</a:t>
            </a:r>
            <a:r>
              <a:rPr lang="en-US" altLang="zh-CN" dirty="0">
                <a:solidFill>
                  <a:srgbClr val="FF0000"/>
                </a:solidFill>
              </a:rPr>
              <a:t>bird</a:t>
            </a:r>
            <a:r>
              <a:rPr lang="en-US" altLang="zh-CN" dirty="0"/>
              <a:t> ) //</a:t>
            </a:r>
            <a:r>
              <a:rPr lang="zh-CN" altLang="en-US" dirty="0"/>
              <a:t>变成一只鱼</a:t>
            </a:r>
            <a:endParaRPr lang="en-US" altLang="zh-CN" dirty="0"/>
          </a:p>
          <a:p>
            <a:r>
              <a:rPr lang="zh-CN" altLang="en-US" dirty="0"/>
              <a:t>对应到咖啡</a:t>
            </a:r>
            <a:endParaRPr lang="en-US" altLang="zh-CN" dirty="0"/>
          </a:p>
          <a:p>
            <a:pPr lvl="1"/>
            <a:r>
              <a:rPr lang="en-US" altLang="zh-CN" dirty="0"/>
              <a:t>Beverage </a:t>
            </a:r>
            <a:r>
              <a:rPr lang="en-US" altLang="zh-CN" dirty="0" err="1"/>
              <a:t>darkRoast</a:t>
            </a:r>
            <a:r>
              <a:rPr lang="en-US" altLang="zh-CN" dirty="0"/>
              <a:t> = new DarkRoast()</a:t>
            </a:r>
          </a:p>
          <a:p>
            <a:pPr lvl="1"/>
            <a:r>
              <a:rPr lang="en-US" altLang="zh-CN" dirty="0" err="1"/>
              <a:t>Beveage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</a:rPr>
              <a:t>beve1</a:t>
            </a:r>
            <a:r>
              <a:rPr lang="en-US" altLang="zh-CN" dirty="0"/>
              <a:t> = new Mocha(</a:t>
            </a:r>
            <a:r>
              <a:rPr lang="en-US" altLang="zh-CN" dirty="0" err="1"/>
              <a:t>darkRoast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Beveage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beve2 </a:t>
            </a:r>
            <a:r>
              <a:rPr lang="en-US" altLang="zh-CN" dirty="0"/>
              <a:t>= new Whip(</a:t>
            </a:r>
            <a:r>
              <a:rPr lang="en-US" altLang="zh-CN" dirty="0">
                <a:solidFill>
                  <a:srgbClr val="008000"/>
                </a:solidFill>
              </a:rPr>
              <a:t>beve1</a:t>
            </a:r>
            <a:r>
              <a:rPr lang="en-US" altLang="zh-CN" dirty="0"/>
              <a:t> );</a:t>
            </a:r>
          </a:p>
          <a:p>
            <a:pPr lvl="1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1292071" y="5661248"/>
            <a:ext cx="1172666" cy="576064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1800" dirty="0" err="1"/>
              <a:t>darkRoast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821924" y="5589240"/>
            <a:ext cx="1462043" cy="648072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mocha+</a:t>
            </a:r>
          </a:p>
          <a:p>
            <a:pPr algn="ctr">
              <a:defRPr/>
            </a:pP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darkRoast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21221" y="5450928"/>
            <a:ext cx="1229841" cy="93040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mocha+</a:t>
            </a:r>
          </a:p>
          <a:p>
            <a:pPr algn="ctr">
              <a:defRPr/>
            </a:pP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darkRoast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+Whip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935713" y="5301208"/>
            <a:ext cx="1596727" cy="1224136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mocha+</a:t>
            </a:r>
          </a:p>
          <a:p>
            <a:pPr algn="ctr">
              <a:defRPr/>
            </a:pP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darkRoast</a:t>
            </a: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+Whip</a:t>
            </a:r>
          </a:p>
          <a:p>
            <a:pPr algn="ctr">
              <a:defRPr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+..</a:t>
            </a:r>
            <a:endParaRPr lang="zh-CN" altLang="en-US" dirty="0">
              <a:latin typeface="华文细黑" pitchFamily="2" charset="-122"/>
              <a:ea typeface="华文细黑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466467" y="5916129"/>
            <a:ext cx="357187" cy="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>
            <a:off x="4283967" y="5933046"/>
            <a:ext cx="611358" cy="0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7" idx="3"/>
            <a:endCxn id="8" idx="1"/>
          </p:cNvCxnSpPr>
          <p:nvPr/>
        </p:nvCxnSpPr>
        <p:spPr bwMode="auto">
          <a:xfrm flipV="1">
            <a:off x="6151062" y="5913276"/>
            <a:ext cx="784651" cy="2852"/>
          </a:xfrm>
          <a:prstGeom prst="straightConnector1">
            <a:avLst/>
          </a:prstGeom>
          <a:gradFill rotWithShape="0">
            <a:gsLst>
              <a:gs pos="0">
                <a:schemeClr val="accent2">
                  <a:gamma/>
                  <a:shade val="56078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6078"/>
                  <a:invGamma/>
                </a:schemeClr>
              </a:gs>
            </a:gsLst>
            <a:lin ang="2700000" scaled="1"/>
          </a:gra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62890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Design</a:t>
            </a:r>
            <a:r>
              <a:rPr lang="zh-CN" altLang="zh-CN" dirty="0"/>
              <a:t>：包装思想</a:t>
            </a:r>
            <a:r>
              <a:rPr lang="zh-CN" altLang="en-US" dirty="0"/>
              <a:t>的理解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392488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492896"/>
            <a:ext cx="6480720" cy="3924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725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设计分析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016" y="5589240"/>
            <a:ext cx="7772400" cy="803176"/>
          </a:xfrm>
        </p:spPr>
        <p:txBody>
          <a:bodyPr/>
          <a:lstStyle/>
          <a:p>
            <a:r>
              <a:rPr lang="zh-CN" altLang="en-US" dirty="0"/>
              <a:t>可以发现，该方案满足设计要求，并满足</a:t>
            </a:r>
            <a:r>
              <a:rPr lang="en-US" altLang="zh-CN" dirty="0"/>
              <a:t>OCP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7704856" cy="4176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95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案例小结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3456384" cy="2016224"/>
          </a:xfrm>
          <a:prstGeom prst="rect">
            <a:avLst/>
          </a:prstGeom>
          <a:noFill/>
          <a:ln w="3175">
            <a:solidFill>
              <a:srgbClr val="0000FF"/>
            </a:solidFill>
          </a:ln>
          <a:extLst/>
        </p:spPr>
      </p:pic>
      <p:sp>
        <p:nvSpPr>
          <p:cNvPr id="8" name="右箭头 7"/>
          <p:cNvSpPr/>
          <p:nvPr/>
        </p:nvSpPr>
        <p:spPr bwMode="auto">
          <a:xfrm>
            <a:off x="4239704" y="2306688"/>
            <a:ext cx="324036" cy="288032"/>
          </a:xfrm>
          <a:prstGeom prst="right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860032" y="3573016"/>
            <a:ext cx="216024" cy="216024"/>
          </a:xfrm>
          <a:prstGeom prst="downArrow">
            <a:avLst/>
          </a:prstGeom>
          <a:solidFill>
            <a:srgbClr val="0000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ea typeface="宋体" pitchFamily="2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56792"/>
            <a:ext cx="3740224" cy="1981696"/>
          </a:xfrm>
          <a:prstGeom prst="rect">
            <a:avLst/>
          </a:prstGeom>
          <a:noFill/>
          <a:ln w="31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89040"/>
            <a:ext cx="7704856" cy="281102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22591421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除了咖啡类，还需要对调料进行处理</a:t>
            </a:r>
            <a:endParaRPr lang="en-US" altLang="zh-CN" sz="3200" dirty="0"/>
          </a:p>
          <a:p>
            <a:pPr lvl="1"/>
            <a:r>
              <a:rPr lang="en-US" altLang="zh-CN" sz="2800" dirty="0"/>
              <a:t>Steamed Milk</a:t>
            </a:r>
            <a:r>
              <a:rPr lang="zh-CN" altLang="zh-CN" sz="2800" dirty="0"/>
              <a:t>（蒸过的牛奶）</a:t>
            </a:r>
            <a:endParaRPr lang="en-US" altLang="zh-CN" sz="2800" dirty="0"/>
          </a:p>
          <a:p>
            <a:pPr lvl="1"/>
            <a:r>
              <a:rPr lang="en-US" altLang="zh-CN" sz="2800" dirty="0"/>
              <a:t>Soy</a:t>
            </a:r>
            <a:r>
              <a:rPr lang="zh-CN" altLang="zh-CN" sz="2800" dirty="0"/>
              <a:t>（豆酱）</a:t>
            </a:r>
            <a:endParaRPr lang="en-US" altLang="zh-CN" sz="2800" dirty="0"/>
          </a:p>
          <a:p>
            <a:pPr lvl="1"/>
            <a:r>
              <a:rPr lang="en-US" altLang="zh-CN" sz="2800" dirty="0"/>
              <a:t>Mocha</a:t>
            </a:r>
            <a:r>
              <a:rPr lang="zh-CN" altLang="zh-CN" sz="2800" dirty="0"/>
              <a:t>（糊状巧克力）</a:t>
            </a:r>
            <a:endParaRPr lang="en-US" altLang="zh-CN" sz="2800" dirty="0"/>
          </a:p>
          <a:p>
            <a:pPr lvl="1"/>
            <a:r>
              <a:rPr lang="en-US" altLang="zh-CN" sz="2800" dirty="0"/>
              <a:t>Whip</a:t>
            </a:r>
            <a:r>
              <a:rPr lang="zh-CN" altLang="zh-CN" sz="2800" dirty="0"/>
              <a:t>（生牛奶 ）</a:t>
            </a:r>
            <a:endParaRPr lang="en-US" altLang="zh-CN" sz="2800" dirty="0"/>
          </a:p>
          <a:p>
            <a:pPr lvl="1"/>
            <a:r>
              <a:rPr lang="zh-CN" altLang="en-US" sz="2800" dirty="0"/>
              <a:t>其他调料</a:t>
            </a:r>
            <a:endParaRPr lang="en-US" altLang="zh-CN" sz="2800" dirty="0"/>
          </a:p>
          <a:p>
            <a:r>
              <a:rPr lang="zh-CN" altLang="zh-CN" sz="3200" dirty="0"/>
              <a:t>所有这些额外调料都是收费的</a:t>
            </a:r>
            <a:r>
              <a:rPr lang="zh-CN" altLang="en-US" sz="3200" dirty="0" smtClean="0"/>
              <a:t>，</a:t>
            </a:r>
            <a:r>
              <a:rPr lang="zh-CN" altLang="zh-CN" sz="3200" dirty="0" smtClean="0"/>
              <a:t>在</a:t>
            </a:r>
            <a:r>
              <a:rPr lang="zh-CN" altLang="zh-CN" sz="3200" dirty="0"/>
              <a:t>构建</a:t>
            </a:r>
            <a:r>
              <a:rPr lang="zh-CN" altLang="en-US" sz="3200" dirty="0"/>
              <a:t>计费</a:t>
            </a:r>
            <a:r>
              <a:rPr lang="zh-CN" altLang="zh-CN" sz="3200" dirty="0"/>
              <a:t>系统时候必须考虑到这些调料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94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顾客对调料的需求有多种情况：</a:t>
            </a:r>
            <a:endParaRPr lang="en-US" altLang="zh-CN" sz="3200" dirty="0"/>
          </a:p>
          <a:p>
            <a:pPr lvl="1"/>
            <a:r>
              <a:rPr lang="zh-CN" altLang="en-US" sz="2800" dirty="0"/>
              <a:t>可能不加调料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可能加一份某种调料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可能加多份某种调料</a:t>
            </a:r>
            <a:endParaRPr lang="en-US" altLang="zh-CN" sz="2800" dirty="0"/>
          </a:p>
          <a:p>
            <a:pPr lvl="1"/>
            <a:r>
              <a:rPr lang="zh-CN" altLang="en-US" sz="2800" dirty="0"/>
              <a:t>可能加多份、多种调料</a:t>
            </a:r>
            <a:endParaRPr lang="en-US" altLang="zh-CN" sz="2800" dirty="0"/>
          </a:p>
          <a:p>
            <a:r>
              <a:rPr lang="zh-CN" altLang="en-US" sz="3200" dirty="0"/>
              <a:t>如何构建这套系统，使其能够适应咖啡和调料品种的增加，并且咖啡和调料都能计费？</a:t>
            </a:r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C7A287-3E96-4060-B9F6-4696645199A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70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er2">
  <a:themeElements>
    <a:clrScheme name="chapter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chapter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chapter2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6821</TotalTime>
  <Words>3762</Words>
  <Application>Microsoft Office PowerPoint</Application>
  <PresentationFormat>全屏显示(4:3)</PresentationFormat>
  <Paragraphs>592</Paragraphs>
  <Slides>76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ZapfDingbats</vt:lpstr>
      <vt:lpstr>等线</vt:lpstr>
      <vt:lpstr>华文细黑</vt:lpstr>
      <vt:lpstr>宋体</vt:lpstr>
      <vt:lpstr>Arial</vt:lpstr>
      <vt:lpstr>Calibri</vt:lpstr>
      <vt:lpstr>Comic Sans MS</vt:lpstr>
      <vt:lpstr>Consolas</vt:lpstr>
      <vt:lpstr>Times New Roman</vt:lpstr>
      <vt:lpstr>chapter2</vt:lpstr>
      <vt:lpstr>星巴兹饮料计费系统案例 Start Buzz Beverage Accounting System Case</vt:lpstr>
      <vt:lpstr>本案例目的</vt:lpstr>
      <vt:lpstr>需求描述</vt:lpstr>
      <vt:lpstr>需求描述</vt:lpstr>
      <vt:lpstr>需求分析</vt:lpstr>
      <vt:lpstr>需求分析</vt:lpstr>
      <vt:lpstr>需求分析</vt:lpstr>
      <vt:lpstr>需求分析</vt:lpstr>
      <vt:lpstr>需求分析</vt:lpstr>
      <vt:lpstr>1st Design:采用排列组合思想设计</vt:lpstr>
      <vt:lpstr>1st Design:采用排列组合思想设计</vt:lpstr>
      <vt:lpstr>1st Design:采用排列组合思想设计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2nd Design:利用继承思想设计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Design：利用包装思想设计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Design：代码实现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3rd Design：包装思想的理解</vt:lpstr>
      <vt:lpstr>设计分析:</vt:lpstr>
      <vt:lpstr>案例小结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gdxin@hit.edu.cn</cp:lastModifiedBy>
  <cp:revision>1194</cp:revision>
  <dcterms:created xsi:type="dcterms:W3CDTF">2006-09-12T13:32:02Z</dcterms:created>
  <dcterms:modified xsi:type="dcterms:W3CDTF">2019-09-25T02:06:06Z</dcterms:modified>
</cp:coreProperties>
</file>