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handoutMasterIdLst>
    <p:handoutMasterId r:id="rId48"/>
  </p:handoutMasterIdLst>
  <p:sldIdLst>
    <p:sldId id="256" r:id="rId2"/>
    <p:sldId id="381" r:id="rId3"/>
    <p:sldId id="382" r:id="rId4"/>
    <p:sldId id="349" r:id="rId5"/>
    <p:sldId id="383" r:id="rId6"/>
    <p:sldId id="418" r:id="rId7"/>
    <p:sldId id="400" r:id="rId8"/>
    <p:sldId id="399" r:id="rId9"/>
    <p:sldId id="391" r:id="rId10"/>
    <p:sldId id="386" r:id="rId11"/>
    <p:sldId id="387" r:id="rId12"/>
    <p:sldId id="388" r:id="rId13"/>
    <p:sldId id="390" r:id="rId14"/>
    <p:sldId id="392" r:id="rId15"/>
    <p:sldId id="389" r:id="rId16"/>
    <p:sldId id="351" r:id="rId17"/>
    <p:sldId id="393" r:id="rId18"/>
    <p:sldId id="397" r:id="rId19"/>
    <p:sldId id="394" r:id="rId20"/>
    <p:sldId id="398" r:id="rId21"/>
    <p:sldId id="401" r:id="rId22"/>
    <p:sldId id="396" r:id="rId23"/>
    <p:sldId id="402" r:id="rId24"/>
    <p:sldId id="403" r:id="rId25"/>
    <p:sldId id="395" r:id="rId26"/>
    <p:sldId id="404" r:id="rId27"/>
    <p:sldId id="413" r:id="rId28"/>
    <p:sldId id="415" r:id="rId29"/>
    <p:sldId id="405" r:id="rId30"/>
    <p:sldId id="419" r:id="rId31"/>
    <p:sldId id="406" r:id="rId32"/>
    <p:sldId id="408" r:id="rId33"/>
    <p:sldId id="409" r:id="rId34"/>
    <p:sldId id="410" r:id="rId35"/>
    <p:sldId id="365" r:id="rId36"/>
    <p:sldId id="366" r:id="rId37"/>
    <p:sldId id="367" r:id="rId38"/>
    <p:sldId id="368" r:id="rId39"/>
    <p:sldId id="379" r:id="rId40"/>
    <p:sldId id="380" r:id="rId41"/>
    <p:sldId id="370" r:id="rId42"/>
    <p:sldId id="371" r:id="rId43"/>
    <p:sldId id="416" r:id="rId44"/>
    <p:sldId id="417" r:id="rId45"/>
    <p:sldId id="375" r:id="rId46"/>
  </p:sldIdLst>
  <p:sldSz cx="9144000" cy="6858000" type="screen4x3"/>
  <p:notesSz cx="6858000" cy="9144000"/>
  <p:defaultTextStyle>
    <a:defPPr>
      <a:defRPr lang="zh-CN"/>
    </a:defPPr>
    <a:lvl1pPr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1pPr>
    <a:lvl2pPr marL="4572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2pPr>
    <a:lvl3pPr marL="9144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3pPr>
    <a:lvl4pPr marL="13716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4pPr>
    <a:lvl5pPr marL="18288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5pPr>
    <a:lvl6pPr marL="2286000" algn="l" defTabSz="914400" rtl="0" eaLnBrk="1" latinLnBrk="0" hangingPunct="1">
      <a:defRPr sz="2000" kern="1200">
        <a:solidFill>
          <a:schemeClr val="tx1"/>
        </a:solidFill>
        <a:latin typeface="Comic Sans MS" pitchFamily="66" charset="0"/>
        <a:ea typeface="宋体" pitchFamily="2" charset="-122"/>
        <a:cs typeface="+mn-cs"/>
      </a:defRPr>
    </a:lvl6pPr>
    <a:lvl7pPr marL="2743200" algn="l" defTabSz="914400" rtl="0" eaLnBrk="1" latinLnBrk="0" hangingPunct="1">
      <a:defRPr sz="2000" kern="1200">
        <a:solidFill>
          <a:schemeClr val="tx1"/>
        </a:solidFill>
        <a:latin typeface="Comic Sans MS" pitchFamily="66" charset="0"/>
        <a:ea typeface="宋体" pitchFamily="2" charset="-122"/>
        <a:cs typeface="+mn-cs"/>
      </a:defRPr>
    </a:lvl7pPr>
    <a:lvl8pPr marL="3200400" algn="l" defTabSz="914400" rtl="0" eaLnBrk="1" latinLnBrk="0" hangingPunct="1">
      <a:defRPr sz="2000" kern="1200">
        <a:solidFill>
          <a:schemeClr val="tx1"/>
        </a:solidFill>
        <a:latin typeface="Comic Sans MS" pitchFamily="66" charset="0"/>
        <a:ea typeface="宋体" pitchFamily="2" charset="-122"/>
        <a:cs typeface="+mn-cs"/>
      </a:defRPr>
    </a:lvl8pPr>
    <a:lvl9pPr marL="3657600" algn="l" defTabSz="914400" rtl="0" eaLnBrk="1" latinLnBrk="0" hangingPunct="1">
      <a:defRPr sz="2000" kern="1200">
        <a:solidFill>
          <a:schemeClr val="tx1"/>
        </a:solidFill>
        <a:latin typeface="Comic Sans MS" pitchFamily="66"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006600"/>
    <a:srgbClr val="FF3300"/>
    <a:srgbClr val="003300"/>
    <a:srgbClr val="FF9966"/>
    <a:srgbClr val="CCFF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5730" autoAdjust="0"/>
  </p:normalViewPr>
  <p:slideViewPr>
    <p:cSldViewPr>
      <p:cViewPr varScale="1">
        <p:scale>
          <a:sx n="68" d="100"/>
          <a:sy n="68" d="100"/>
        </p:scale>
        <p:origin x="12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1032" y="10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64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6321A5F3-1683-4F79-9A4C-56D9075C0FC9}" type="datetimeFigureOut">
              <a:rPr lang="zh-CN" altLang="en-US"/>
              <a:pPr>
                <a:defRPr/>
              </a:pPr>
              <a:t>2019/11/4</a:t>
            </a:fld>
            <a:endParaRPr lang="en-US" altLang="zh-CN"/>
          </a:p>
        </p:txBody>
      </p:sp>
      <p:sp>
        <p:nvSpPr>
          <p:cNvPr id="164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64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040AF1D-F239-4667-9135-653C5B4EC4F6}" type="slidenum">
              <a:rPr lang="zh-CN" altLang="en-US"/>
              <a:pPr>
                <a:defRPr/>
              </a:pPr>
              <a:t>‹#›</a:t>
            </a:fld>
            <a:endParaRPr lang="en-US" altLang="zh-CN"/>
          </a:p>
        </p:txBody>
      </p:sp>
    </p:spTree>
    <p:extLst>
      <p:ext uri="{BB962C8B-B14F-4D97-AF65-F5344CB8AC3E}">
        <p14:creationId xmlns:p14="http://schemas.microsoft.com/office/powerpoint/2010/main" val="3742934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fld id="{B277A674-6562-4720-96DA-206694C16FEF}" type="slidenum">
              <a:rPr lang="en-US" altLang="zh-CN"/>
              <a:pPr>
                <a:defRPr/>
              </a:pPr>
              <a:t>‹#›</a:t>
            </a:fld>
            <a:endParaRPr lang="en-US" altLang="zh-CN"/>
          </a:p>
        </p:txBody>
      </p:sp>
    </p:spTree>
    <p:extLst>
      <p:ext uri="{BB962C8B-B14F-4D97-AF65-F5344CB8AC3E}">
        <p14:creationId xmlns:p14="http://schemas.microsoft.com/office/powerpoint/2010/main" val="3557670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55493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5</a:t>
            </a:fld>
            <a:endParaRPr lang="en-US" altLang="zh-CN"/>
          </a:p>
        </p:txBody>
      </p:sp>
    </p:spTree>
    <p:extLst>
      <p:ext uri="{BB962C8B-B14F-4D97-AF65-F5344CB8AC3E}">
        <p14:creationId xmlns:p14="http://schemas.microsoft.com/office/powerpoint/2010/main" val="159714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1.Java</a:t>
            </a:r>
            <a:r>
              <a:rPr lang="zh-CN" altLang="en-US" dirty="0"/>
              <a:t>中异常对象的生成的方式为：（</a:t>
            </a:r>
            <a:r>
              <a:rPr lang="en-US" altLang="zh-CN" dirty="0"/>
              <a:t>1</a:t>
            </a:r>
            <a:r>
              <a:rPr lang="zh-CN" altLang="en-US" dirty="0"/>
              <a:t>）由</a:t>
            </a:r>
            <a:r>
              <a:rPr lang="en-US" altLang="zh-CN" dirty="0"/>
              <a:t>java</a:t>
            </a:r>
            <a:r>
              <a:rPr lang="zh-CN" altLang="en-US" dirty="0"/>
              <a:t>虚拟机生成（</a:t>
            </a:r>
            <a:r>
              <a:rPr lang="en-US" altLang="zh-CN" dirty="0"/>
              <a:t>2</a:t>
            </a:r>
            <a:r>
              <a:rPr lang="zh-CN" altLang="en-US" dirty="0"/>
              <a:t>）由</a:t>
            </a:r>
            <a:r>
              <a:rPr lang="en-US" altLang="zh-CN" dirty="0"/>
              <a:t>java</a:t>
            </a:r>
            <a:r>
              <a:rPr lang="zh-CN" altLang="en-US" dirty="0"/>
              <a:t>类库的某些类生成（</a:t>
            </a:r>
            <a:r>
              <a:rPr lang="en-US" altLang="zh-CN" dirty="0"/>
              <a:t>3</a:t>
            </a:r>
            <a:r>
              <a:rPr lang="zh-CN" altLang="en-US" dirty="0"/>
              <a:t>）在程序中生成自己的异常对象，即异常可以不是出错产生，而是人为地抛出。不论哪种方式，生成异常对象都是通过</a:t>
            </a:r>
            <a:r>
              <a:rPr lang="en-US" altLang="zh-CN" dirty="0"/>
              <a:t>Throw</a:t>
            </a:r>
            <a:r>
              <a:rPr lang="zh-CN" altLang="en-US" dirty="0"/>
              <a:t>语句实现的。</a:t>
            </a:r>
            <a:r>
              <a:rPr lang="en-US" altLang="zh-CN" dirty="0"/>
              <a:t>2.</a:t>
            </a:r>
            <a:r>
              <a:rPr lang="zh-CN" altLang="en-US" dirty="0"/>
              <a:t>重新抛出异常对象首先必须生成异常。如果一个方法中生成了异常，但是该方法并不处理它自己产生的异常，而是沿着调用层次向上传递，由调用它的方法或方法栈来处理这些异常，这个过程叫做重新抛出</a:t>
            </a:r>
            <a:r>
              <a:rPr lang="zh-CN" altLang="en-US"/>
              <a:t>异常。</a:t>
            </a:r>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9</a:t>
            </a:fld>
            <a:endParaRPr lang="en-US" altLang="zh-CN"/>
          </a:p>
        </p:txBody>
      </p:sp>
    </p:spTree>
    <p:extLst>
      <p:ext uri="{BB962C8B-B14F-4D97-AF65-F5344CB8AC3E}">
        <p14:creationId xmlns:p14="http://schemas.microsoft.com/office/powerpoint/2010/main" val="3448030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a:solidFill>
                  <a:srgbClr val="3F5FBF"/>
                </a:solidFill>
                <a:latin typeface="Consolas" panose="020B0609020204030204" pitchFamily="49" charset="0"/>
              </a:rPr>
              <a:t>世界上最真情的相依就是   你在</a:t>
            </a:r>
            <a:r>
              <a:rPr lang="en-US" altLang="zh-CN" sz="1200" dirty="0">
                <a:solidFill>
                  <a:srgbClr val="3F5FBF"/>
                </a:solidFill>
                <a:latin typeface="Consolas" panose="020B0609020204030204" pitchFamily="49" charset="0"/>
              </a:rPr>
              <a:t>try</a:t>
            </a:r>
            <a:r>
              <a:rPr lang="zh-CN" altLang="en-US" sz="1200" dirty="0">
                <a:solidFill>
                  <a:srgbClr val="3F5FBF"/>
                </a:solidFill>
                <a:latin typeface="Consolas" panose="020B0609020204030204" pitchFamily="49" charset="0"/>
              </a:rPr>
              <a:t>我在</a:t>
            </a:r>
            <a:r>
              <a:rPr lang="en-US" altLang="zh-CN" sz="1200" dirty="0">
                <a:solidFill>
                  <a:srgbClr val="3F5FBF"/>
                </a:solidFill>
                <a:latin typeface="Consolas" panose="020B0609020204030204" pitchFamily="49" charset="0"/>
              </a:rPr>
              <a:t>catch,</a:t>
            </a:r>
            <a:r>
              <a:rPr lang="zh-CN" altLang="en-US" sz="1200" dirty="0">
                <a:solidFill>
                  <a:srgbClr val="3F5FBF"/>
                </a:solidFill>
                <a:latin typeface="Consolas" panose="020B0609020204030204" pitchFamily="49" charset="0"/>
              </a:rPr>
              <a:t>无论你发神马脾气</a:t>
            </a:r>
            <a:r>
              <a:rPr lang="en-US" altLang="zh-CN" sz="1200" dirty="0">
                <a:solidFill>
                  <a:srgbClr val="3F5FBF"/>
                </a:solidFill>
                <a:latin typeface="Consolas" panose="020B0609020204030204" pitchFamily="49" charset="0"/>
              </a:rPr>
              <a:t>,</a:t>
            </a:r>
            <a:r>
              <a:rPr lang="zh-CN" altLang="en-US" sz="1200" dirty="0">
                <a:solidFill>
                  <a:srgbClr val="3F5FBF"/>
                </a:solidFill>
                <a:latin typeface="Consolas" panose="020B0609020204030204" pitchFamily="49" charset="0"/>
              </a:rPr>
              <a:t>我都静静接受</a:t>
            </a:r>
            <a:r>
              <a:rPr lang="en-US" altLang="zh-CN" sz="1200" dirty="0">
                <a:solidFill>
                  <a:srgbClr val="3F5FBF"/>
                </a:solidFill>
                <a:latin typeface="Consolas" panose="020B0609020204030204" pitchFamily="49" charset="0"/>
              </a:rPr>
              <a:t>,</a:t>
            </a:r>
            <a:r>
              <a:rPr lang="zh-CN" altLang="en-US" sz="1200" dirty="0">
                <a:solidFill>
                  <a:srgbClr val="3F5FBF"/>
                </a:solidFill>
                <a:latin typeface="Consolas" panose="020B0609020204030204" pitchFamily="49" charset="0"/>
              </a:rPr>
              <a:t>默默处理</a:t>
            </a:r>
          </a:p>
          <a:p>
            <a:pPr algn="l"/>
            <a:r>
              <a:rPr lang="zh-CN" altLang="en-US" sz="1200" dirty="0">
                <a:solidFill>
                  <a:srgbClr val="3F5FBF"/>
                </a:solidFill>
                <a:latin typeface="Consolas" panose="020B0609020204030204" pitchFamily="49" charset="0"/>
              </a:rPr>
              <a:t>当通过</a:t>
            </a:r>
            <a:r>
              <a:rPr lang="en-US" altLang="zh-CN" sz="1200" u="sng" dirty="0">
                <a:solidFill>
                  <a:srgbClr val="3F5FBF"/>
                </a:solidFill>
                <a:latin typeface="Consolas" panose="020B0609020204030204" pitchFamily="49" charset="0"/>
              </a:rPr>
              <a:t>try  catch</a:t>
            </a:r>
            <a:r>
              <a:rPr lang="zh-CN" altLang="en-US" sz="1200" u="sng" dirty="0">
                <a:solidFill>
                  <a:srgbClr val="3F5FBF"/>
                </a:solidFill>
                <a:latin typeface="Consolas" panose="020B0609020204030204" pitchFamily="49" charset="0"/>
              </a:rPr>
              <a:t>将问题处理了</a:t>
            </a:r>
            <a:r>
              <a:rPr lang="en-US" altLang="zh-CN" sz="1200" u="sng" dirty="0">
                <a:solidFill>
                  <a:srgbClr val="3F5FBF"/>
                </a:solidFill>
                <a:latin typeface="Consolas" panose="020B0609020204030204" pitchFamily="49" charset="0"/>
              </a:rPr>
              <a:t>,</a:t>
            </a:r>
            <a:r>
              <a:rPr lang="zh-CN" altLang="en-US" sz="1200" u="sng" dirty="0">
                <a:solidFill>
                  <a:srgbClr val="3F5FBF"/>
                </a:solidFill>
                <a:latin typeface="Consolas" panose="020B0609020204030204" pitchFamily="49" charset="0"/>
              </a:rPr>
              <a:t>程序会继续执行</a:t>
            </a:r>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13</a:t>
            </a:fld>
            <a:endParaRPr lang="en-US" altLang="zh-CN"/>
          </a:p>
        </p:txBody>
      </p:sp>
    </p:spTree>
    <p:extLst>
      <p:ext uri="{BB962C8B-B14F-4D97-AF65-F5344CB8AC3E}">
        <p14:creationId xmlns:p14="http://schemas.microsoft.com/office/powerpoint/2010/main" val="210712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a:solidFill>
                  <a:srgbClr val="3F5FBF"/>
                </a:solidFill>
                <a:latin typeface="Consolas" panose="020B0609020204030204" pitchFamily="49" charset="0"/>
              </a:rPr>
              <a:t>世界上最真情的相依就是   你在</a:t>
            </a:r>
            <a:r>
              <a:rPr lang="en-US" altLang="zh-CN" sz="1200" dirty="0">
                <a:solidFill>
                  <a:srgbClr val="3F5FBF"/>
                </a:solidFill>
                <a:latin typeface="Consolas" panose="020B0609020204030204" pitchFamily="49" charset="0"/>
              </a:rPr>
              <a:t>try</a:t>
            </a:r>
            <a:r>
              <a:rPr lang="zh-CN" altLang="en-US" sz="1200" dirty="0">
                <a:solidFill>
                  <a:srgbClr val="3F5FBF"/>
                </a:solidFill>
                <a:latin typeface="Consolas" panose="020B0609020204030204" pitchFamily="49" charset="0"/>
              </a:rPr>
              <a:t>我在</a:t>
            </a:r>
            <a:r>
              <a:rPr lang="en-US" altLang="zh-CN" sz="1200" dirty="0">
                <a:solidFill>
                  <a:srgbClr val="3F5FBF"/>
                </a:solidFill>
                <a:latin typeface="Consolas" panose="020B0609020204030204" pitchFamily="49" charset="0"/>
              </a:rPr>
              <a:t>catch,</a:t>
            </a:r>
            <a:r>
              <a:rPr lang="zh-CN" altLang="en-US" sz="1200" dirty="0">
                <a:solidFill>
                  <a:srgbClr val="3F5FBF"/>
                </a:solidFill>
                <a:latin typeface="Consolas" panose="020B0609020204030204" pitchFamily="49" charset="0"/>
              </a:rPr>
              <a:t>无论你发神马脾气</a:t>
            </a:r>
            <a:r>
              <a:rPr lang="en-US" altLang="zh-CN" sz="1200" dirty="0">
                <a:solidFill>
                  <a:srgbClr val="3F5FBF"/>
                </a:solidFill>
                <a:latin typeface="Consolas" panose="020B0609020204030204" pitchFamily="49" charset="0"/>
              </a:rPr>
              <a:t>,</a:t>
            </a:r>
            <a:r>
              <a:rPr lang="zh-CN" altLang="en-US" sz="1200" dirty="0">
                <a:solidFill>
                  <a:srgbClr val="3F5FBF"/>
                </a:solidFill>
                <a:latin typeface="Consolas" panose="020B0609020204030204" pitchFamily="49" charset="0"/>
              </a:rPr>
              <a:t>我都静静接受</a:t>
            </a:r>
            <a:r>
              <a:rPr lang="en-US" altLang="zh-CN" sz="1200" dirty="0">
                <a:solidFill>
                  <a:srgbClr val="3F5FBF"/>
                </a:solidFill>
                <a:latin typeface="Consolas" panose="020B0609020204030204" pitchFamily="49" charset="0"/>
              </a:rPr>
              <a:t>,</a:t>
            </a:r>
            <a:r>
              <a:rPr lang="zh-CN" altLang="en-US" sz="1200" dirty="0">
                <a:solidFill>
                  <a:srgbClr val="3F5FBF"/>
                </a:solidFill>
                <a:latin typeface="Consolas" panose="020B0609020204030204" pitchFamily="49" charset="0"/>
              </a:rPr>
              <a:t>默默处理</a:t>
            </a:r>
          </a:p>
          <a:p>
            <a:pPr algn="l"/>
            <a:r>
              <a:rPr lang="zh-CN" altLang="en-US" sz="1200" dirty="0">
                <a:solidFill>
                  <a:srgbClr val="3F5FBF"/>
                </a:solidFill>
                <a:latin typeface="Consolas" panose="020B0609020204030204" pitchFamily="49" charset="0"/>
              </a:rPr>
              <a:t>当通过</a:t>
            </a:r>
            <a:r>
              <a:rPr lang="en-US" altLang="zh-CN" sz="1200" u="sng" dirty="0">
                <a:solidFill>
                  <a:srgbClr val="3F5FBF"/>
                </a:solidFill>
                <a:latin typeface="Consolas" panose="020B0609020204030204" pitchFamily="49" charset="0"/>
              </a:rPr>
              <a:t>try  catch</a:t>
            </a:r>
            <a:r>
              <a:rPr lang="zh-CN" altLang="en-US" sz="1200" u="sng" dirty="0">
                <a:solidFill>
                  <a:srgbClr val="3F5FBF"/>
                </a:solidFill>
                <a:latin typeface="Consolas" panose="020B0609020204030204" pitchFamily="49" charset="0"/>
              </a:rPr>
              <a:t>将问题处理了</a:t>
            </a:r>
            <a:r>
              <a:rPr lang="en-US" altLang="zh-CN" sz="1200" u="sng" dirty="0">
                <a:solidFill>
                  <a:srgbClr val="3F5FBF"/>
                </a:solidFill>
                <a:latin typeface="Consolas" panose="020B0609020204030204" pitchFamily="49" charset="0"/>
              </a:rPr>
              <a:t>,</a:t>
            </a:r>
            <a:r>
              <a:rPr lang="zh-CN" altLang="en-US" sz="1200" u="sng" dirty="0">
                <a:solidFill>
                  <a:srgbClr val="3F5FBF"/>
                </a:solidFill>
                <a:latin typeface="Consolas" panose="020B0609020204030204" pitchFamily="49" charset="0"/>
              </a:rPr>
              <a:t>程序会继续执行</a:t>
            </a:r>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21</a:t>
            </a:fld>
            <a:endParaRPr lang="en-US" altLang="zh-CN"/>
          </a:p>
        </p:txBody>
      </p:sp>
    </p:spTree>
    <p:extLst>
      <p:ext uri="{BB962C8B-B14F-4D97-AF65-F5344CB8AC3E}">
        <p14:creationId xmlns:p14="http://schemas.microsoft.com/office/powerpoint/2010/main" val="75478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solidFill>
                  <a:srgbClr val="000000"/>
                </a:solidFill>
              </a:rPr>
              <a:pPr>
                <a:defRPr/>
              </a:pPr>
              <a:t>28</a:t>
            </a:fld>
            <a:endParaRPr lang="en-US" altLang="zh-CN">
              <a:solidFill>
                <a:srgbClr val="000000"/>
              </a:solidFill>
            </a:endParaRPr>
          </a:p>
        </p:txBody>
      </p:sp>
    </p:spTree>
    <p:extLst>
      <p:ext uri="{BB962C8B-B14F-4D97-AF65-F5344CB8AC3E}">
        <p14:creationId xmlns:p14="http://schemas.microsoft.com/office/powerpoint/2010/main" val="331671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32</a:t>
            </a:fld>
            <a:endParaRPr lang="en-US" altLang="zh-CN"/>
          </a:p>
        </p:txBody>
      </p:sp>
    </p:spTree>
    <p:extLst>
      <p:ext uri="{BB962C8B-B14F-4D97-AF65-F5344CB8AC3E}">
        <p14:creationId xmlns:p14="http://schemas.microsoft.com/office/powerpoint/2010/main" val="956736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34</a:t>
            </a:fld>
            <a:endParaRPr lang="en-US" altLang="zh-CN"/>
          </a:p>
        </p:txBody>
      </p:sp>
    </p:spTree>
    <p:extLst>
      <p:ext uri="{BB962C8B-B14F-4D97-AF65-F5344CB8AC3E}">
        <p14:creationId xmlns:p14="http://schemas.microsoft.com/office/powerpoint/2010/main" val="82991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2939835-B615-4C51-81A4-8D4D79D2ADB2}" type="slidenum">
              <a:rPr lang="en-US" altLang="zh-CN"/>
              <a:pPr>
                <a:defRPr/>
              </a:pPr>
              <a:t>‹#›</a:t>
            </a:fld>
            <a:endParaRPr lang="en-US" altLang="zh-CN"/>
          </a:p>
        </p:txBody>
      </p:sp>
    </p:spTree>
    <p:extLst>
      <p:ext uri="{BB962C8B-B14F-4D97-AF65-F5344CB8AC3E}">
        <p14:creationId xmlns:p14="http://schemas.microsoft.com/office/powerpoint/2010/main" val="35324793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u="none">
                <a:solidFill>
                  <a:srgbClr val="0000FF"/>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6C7A287-3E96-4060-B9F6-4696645199A7}" type="slidenum">
              <a:rPr lang="en-US" altLang="zh-CN"/>
              <a:pPr>
                <a:defRPr/>
              </a:pPr>
              <a:t>‹#›</a:t>
            </a:fld>
            <a:endParaRPr lang="en-US" altLang="zh-CN"/>
          </a:p>
        </p:txBody>
      </p:sp>
    </p:spTree>
    <p:extLst>
      <p:ext uri="{BB962C8B-B14F-4D97-AF65-F5344CB8AC3E}">
        <p14:creationId xmlns:p14="http://schemas.microsoft.com/office/powerpoint/2010/main" val="697143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600200"/>
            <a:ext cx="3810000" cy="4648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1CCF119-8841-4BC0-92A4-AF1E642864AE}" type="slidenum">
              <a:rPr lang="en-US" altLang="zh-CN"/>
              <a:pPr>
                <a:defRPr/>
              </a:pPr>
              <a:t>‹#›</a:t>
            </a:fld>
            <a:endParaRPr lang="en-US" altLang="zh-CN"/>
          </a:p>
        </p:txBody>
      </p:sp>
    </p:spTree>
    <p:extLst>
      <p:ext uri="{BB962C8B-B14F-4D97-AF65-F5344CB8AC3E}">
        <p14:creationId xmlns:p14="http://schemas.microsoft.com/office/powerpoint/2010/main" val="209505715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atin typeface="Times New Roman" pitchFamily="18" charset="0"/>
              </a:defRPr>
            </a:lvl1pPr>
          </a:lstStyle>
          <a:p>
            <a:pPr>
              <a:defRPr/>
            </a:pPr>
            <a:endParaRPr lang="en-US" altLang="zh-CN"/>
          </a:p>
        </p:txBody>
      </p:sp>
      <p:sp>
        <p:nvSpPr>
          <p:cNvPr id="4103" name="Rectangle 7"/>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solidFill>
                  <a:srgbClr val="0000FF"/>
                </a:solidFill>
                <a:latin typeface="Times New Roman" pitchFamily="18" charset="0"/>
              </a:defRPr>
            </a:lvl1pPr>
          </a:lstStyle>
          <a:p>
            <a:pPr>
              <a:defRPr/>
            </a:pPr>
            <a:fld id="{2D333561-7446-4AE0-ABCB-8461EC3768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06" r:id="rId1"/>
    <p:sldLayoutId id="2147484107" r:id="rId2"/>
    <p:sldLayoutId id="2147484117" r:id="rId3"/>
  </p:sldLayoutIdLst>
  <p:transition>
    <p:fade/>
  </p:transition>
  <p:hf hdr="0" dt="0"/>
  <p:txStyles>
    <p:titleStyle>
      <a:lvl1pPr algn="l" rtl="0" eaLnBrk="0" fontAlgn="base" hangingPunct="0">
        <a:spcBef>
          <a:spcPct val="0"/>
        </a:spcBef>
        <a:spcAft>
          <a:spcPct val="0"/>
        </a:spcAft>
        <a:defRPr sz="4000" u="sng">
          <a:solidFill>
            <a:srgbClr val="0000FF"/>
          </a:solidFill>
          <a:latin typeface="华文细黑" pitchFamily="2" charset="-122"/>
          <a:ea typeface="华文细黑" pitchFamily="2" charset="-122"/>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3568" y="3212976"/>
            <a:ext cx="7772400" cy="1470025"/>
          </a:xfrm>
        </p:spPr>
        <p:txBody>
          <a:bodyPr/>
          <a:lstStyle/>
          <a:p>
            <a:pPr algn="ctr"/>
            <a:r>
              <a:rPr lang="zh-CN" altLang="en-US" u="none" dirty="0">
                <a:solidFill>
                  <a:srgbClr val="0000FF"/>
                </a:solidFill>
              </a:rPr>
              <a:t>异常处理</a:t>
            </a:r>
            <a:br>
              <a:rPr lang="en-US" altLang="zh-CN" u="none" dirty="0">
                <a:solidFill>
                  <a:srgbClr val="0000FF"/>
                </a:solidFill>
              </a:rPr>
            </a:br>
            <a:r>
              <a:rPr lang="en-US" altLang="zh-CN" sz="2800" u="none" dirty="0"/>
              <a:t>Exception Catching and Handling</a:t>
            </a:r>
            <a:endParaRPr lang="zh-CN" altLang="en-US" sz="1600" u="none" dirty="0">
              <a:solidFill>
                <a:srgbClr val="0000FF"/>
              </a:solidFill>
            </a:endParaRPr>
          </a:p>
        </p:txBody>
      </p:sp>
      <p:pic>
        <p:nvPicPr>
          <p:cNvPr id="4" name="图片 3">
            <a:extLst>
              <a:ext uri="{FF2B5EF4-FFF2-40B4-BE49-F238E27FC236}">
                <a16:creationId xmlns:a16="http://schemas.microsoft.com/office/drawing/2014/main" id="{14F8F324-075C-433C-A772-B3547B685A05}"/>
              </a:ext>
            </a:extLst>
          </p:cNvPr>
          <p:cNvPicPr>
            <a:picLocks noChangeAspect="1"/>
          </p:cNvPicPr>
          <p:nvPr/>
        </p:nvPicPr>
        <p:blipFill>
          <a:blip r:embed="rId3"/>
          <a:stretch>
            <a:fillRect/>
          </a:stretch>
        </p:blipFill>
        <p:spPr>
          <a:xfrm>
            <a:off x="3260553" y="1105148"/>
            <a:ext cx="2618430" cy="2107828"/>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a:t>
            </a:r>
            <a:r>
              <a:rPr lang="zh-CN" altLang="en-US" dirty="0"/>
              <a:t>默认异常处理</a:t>
            </a:r>
          </a:p>
        </p:txBody>
      </p:sp>
      <p:sp>
        <p:nvSpPr>
          <p:cNvPr id="3" name="内容占位符 2"/>
          <p:cNvSpPr>
            <a:spLocks noGrp="1"/>
          </p:cNvSpPr>
          <p:nvPr>
            <p:ph idx="1"/>
          </p:nvPr>
        </p:nvSpPr>
        <p:spPr/>
        <p:txBody>
          <a:bodyPr/>
          <a:lstStyle/>
          <a:p>
            <a:r>
              <a:rPr lang="zh-CN" altLang="en-US" sz="3200" dirty="0"/>
              <a:t>若程序有运行时异常，并且没有进行相应的异常处理，</a:t>
            </a:r>
            <a:r>
              <a:rPr lang="en-US" altLang="zh-CN" sz="3200" dirty="0">
                <a:latin typeface="Consolas" panose="020B0609020204030204" pitchFamily="49" charset="0"/>
              </a:rPr>
              <a:t>JVM</a:t>
            </a:r>
            <a:r>
              <a:rPr lang="zh-CN" altLang="en-US" sz="3200" dirty="0"/>
              <a:t>提供默认的异常处理机制进行处理。</a:t>
            </a:r>
            <a:endParaRPr lang="en-US" altLang="zh-CN" sz="3200" dirty="0"/>
          </a:p>
          <a:p>
            <a:pPr lvl="1"/>
            <a:r>
              <a:rPr lang="zh-CN" altLang="en-US" sz="2800" dirty="0"/>
              <a:t>只是将异常的名称，异常的信息、异常出现的位置打印在了控制台上，同时将程序停止运行</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10</a:t>
            </a:fld>
            <a:endParaRPr lang="en-US" altLang="zh-CN"/>
          </a:p>
        </p:txBody>
      </p:sp>
    </p:spTree>
    <p:extLst>
      <p:ext uri="{BB962C8B-B14F-4D97-AF65-F5344CB8AC3E}">
        <p14:creationId xmlns:p14="http://schemas.microsoft.com/office/powerpoint/2010/main" val="1712873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a:t>
            </a:r>
            <a:r>
              <a:rPr lang="zh-CN" altLang="en-US" dirty="0"/>
              <a:t>默认异常处理</a:t>
            </a:r>
          </a:p>
        </p:txBody>
      </p:sp>
      <p:sp>
        <p:nvSpPr>
          <p:cNvPr id="3" name="内容占位符 2"/>
          <p:cNvSpPr>
            <a:spLocks noGrp="1"/>
          </p:cNvSpPr>
          <p:nvPr>
            <p:ph idx="1"/>
          </p:nvPr>
        </p:nvSpPr>
        <p:spPr/>
        <p:txBody>
          <a:bodyPr/>
          <a:lstStyle/>
          <a:p>
            <a:pPr marL="0" lvl="0" indent="0">
              <a:buClr>
                <a:srgbClr val="3333CC"/>
              </a:buClr>
              <a:buNone/>
            </a:pPr>
            <a:r>
              <a:rPr lang="en-US" altLang="zh-CN" sz="1800" b="1" dirty="0">
                <a:solidFill>
                  <a:srgbClr val="7F0055"/>
                </a:solidFill>
                <a:latin typeface="Consolas" panose="020B0609020204030204" pitchFamily="49" charset="0"/>
              </a:rPr>
              <a:t>package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edu.hit</a:t>
            </a:r>
            <a:r>
              <a:rPr lang="en-US" altLang="zh-CN" sz="1800" b="1" dirty="0">
                <a:solidFill>
                  <a:srgbClr val="000000"/>
                </a:solidFill>
                <a:latin typeface="Consolas" panose="020B0609020204030204" pitchFamily="49" charset="0"/>
              </a:rPr>
              <a:t>; </a:t>
            </a:r>
          </a:p>
          <a:p>
            <a:pPr marL="0" lvl="0" indent="0">
              <a:buClr>
                <a:srgbClr val="3333CC"/>
              </a:buClr>
              <a:buNone/>
            </a:pP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Demo2_Exception {</a:t>
            </a:r>
          </a:p>
          <a:p>
            <a:pPr marL="0" lvl="0" indent="0">
              <a:buClr>
                <a:srgbClr val="3333CC"/>
              </a:buClr>
              <a:buNone/>
            </a:pPr>
            <a:r>
              <a:rPr lang="en-US" altLang="zh-CN" sz="1800" b="1" dirty="0">
                <a:solidFill>
                  <a:srgbClr val="7F0055"/>
                </a:solidFill>
                <a:latin typeface="Consolas" panose="020B0609020204030204" pitchFamily="49" charset="0"/>
              </a:rPr>
              <a:t>   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6A3E3E"/>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marL="0" lvl="0" indent="0">
              <a:buClr>
                <a:srgbClr val="3333CC"/>
              </a:buClr>
              <a:buNone/>
            </a:pPr>
            <a:r>
              <a:rPr lang="en-US" altLang="zh-CN" sz="1800" dirty="0">
                <a:solidFill>
                  <a:srgbClr val="000000"/>
                </a:solidFill>
                <a:latin typeface="Consolas" panose="020B0609020204030204" pitchFamily="49" charset="0"/>
              </a:rPr>
              <a:t>      Demo </a:t>
            </a:r>
            <a:r>
              <a:rPr lang="en-US" altLang="zh-CN" sz="1800" dirty="0">
                <a:solidFill>
                  <a:srgbClr val="6A3E3E"/>
                </a:solidFill>
                <a:latin typeface="Consolas" panose="020B0609020204030204" pitchFamily="49" charset="0"/>
              </a:rPr>
              <a:t>d</a:t>
            </a:r>
            <a:r>
              <a:rPr lang="en-US" altLang="zh-CN" sz="1800" dirty="0">
                <a:solidFill>
                  <a:srgbClr val="000000"/>
                </a:solidFill>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Demo();</a:t>
            </a:r>
          </a:p>
          <a:p>
            <a:pPr marL="0" lvl="0" indent="0">
              <a:buClr>
                <a:srgbClr val="3333CC"/>
              </a:buClr>
              <a:buNone/>
            </a:pPr>
            <a:r>
              <a:rPr lang="en-US" altLang="zh-CN" sz="1800" b="1" dirty="0">
                <a:solidFill>
                  <a:srgbClr val="7F0055"/>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x</a:t>
            </a:r>
            <a:r>
              <a:rPr lang="en-US" altLang="zh-CN" sz="1800" b="1" dirty="0">
                <a:solidFill>
                  <a:srgbClr val="000000"/>
                </a:solidFill>
                <a:latin typeface="Consolas" panose="020B0609020204030204" pitchFamily="49" charset="0"/>
              </a:rPr>
              <a:t> = </a:t>
            </a:r>
            <a:r>
              <a:rPr lang="en-US" altLang="zh-CN" sz="1800" b="1" dirty="0" err="1">
                <a:solidFill>
                  <a:srgbClr val="6A3E3E"/>
                </a:solidFill>
                <a:latin typeface="Consolas" panose="020B0609020204030204" pitchFamily="49" charset="0"/>
              </a:rPr>
              <a:t>d</a:t>
            </a:r>
            <a:r>
              <a:rPr lang="en-US" altLang="zh-CN" sz="1800" b="1" dirty="0" err="1">
                <a:solidFill>
                  <a:srgbClr val="000000"/>
                </a:solidFill>
                <a:latin typeface="Consolas" panose="020B0609020204030204" pitchFamily="49" charset="0"/>
              </a:rPr>
              <a:t>.div</a:t>
            </a:r>
            <a:r>
              <a:rPr lang="en-US" altLang="zh-CN" sz="1800" b="1" dirty="0">
                <a:solidFill>
                  <a:srgbClr val="000000"/>
                </a:solidFill>
                <a:latin typeface="Consolas" panose="020B0609020204030204" pitchFamily="49" charset="0"/>
              </a:rPr>
              <a:t>(10, 0);</a:t>
            </a:r>
          </a:p>
          <a:p>
            <a:pPr marL="0" lvl="0" indent="0">
              <a:buClr>
                <a:srgbClr val="3333CC"/>
              </a:buClr>
              <a:buNone/>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6A3E3E"/>
                </a:solidFill>
                <a:latin typeface="Consolas" panose="020B0609020204030204" pitchFamily="49" charset="0"/>
              </a:rPr>
              <a:t>x</a:t>
            </a:r>
            <a:r>
              <a:rPr lang="en-US" altLang="zh-CN" sz="1800" b="1" i="1" dirty="0">
                <a:solidFill>
                  <a:srgbClr val="000000"/>
                </a:solidFill>
                <a:latin typeface="Consolas" panose="020B0609020204030204" pitchFamily="49" charset="0"/>
              </a:rPr>
              <a:t>);</a:t>
            </a:r>
          </a:p>
          <a:p>
            <a:pPr marL="0" lvl="0" indent="0">
              <a:buClr>
                <a:srgbClr val="3333CC"/>
              </a:buClr>
              <a:buNone/>
            </a:pPr>
            <a:r>
              <a:rPr lang="en-US" altLang="zh-CN" sz="1800" dirty="0">
                <a:solidFill>
                  <a:srgbClr val="000000"/>
                </a:solidFill>
                <a:latin typeface="Consolas" panose="020B0609020204030204" pitchFamily="49" charset="0"/>
              </a:rPr>
              <a:t>   }</a:t>
            </a:r>
          </a:p>
          <a:p>
            <a:pPr marL="0" lvl="0" indent="0">
              <a:buClr>
                <a:srgbClr val="3333CC"/>
              </a:buClr>
              <a:buNone/>
            </a:pPr>
            <a:r>
              <a:rPr lang="en-US" altLang="zh-CN" sz="1800" dirty="0">
                <a:solidFill>
                  <a:srgbClr val="000000"/>
                </a:solidFill>
                <a:latin typeface="Consolas" panose="020B0609020204030204" pitchFamily="49" charset="0"/>
              </a:rPr>
              <a:t>}</a:t>
            </a:r>
          </a:p>
          <a:p>
            <a:pPr marL="0" lvl="0" indent="0">
              <a:buClr>
                <a:srgbClr val="3333CC"/>
              </a:buClr>
              <a:buNone/>
            </a:pP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Demo {</a:t>
            </a:r>
          </a:p>
          <a:p>
            <a:pPr marL="0" lvl="0" indent="0">
              <a:buClr>
                <a:srgbClr val="3333CC"/>
              </a:buClr>
              <a:buNone/>
            </a:pPr>
            <a:r>
              <a:rPr lang="en-US" altLang="zh-CN" sz="1800" b="1" dirty="0">
                <a:solidFill>
                  <a:srgbClr val="7F0055"/>
                </a:solidFill>
                <a:latin typeface="Consolas" panose="020B0609020204030204" pitchFamily="49" charset="0"/>
              </a:rPr>
              <a:t>   public</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div(</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p>
          <a:p>
            <a:pPr marL="0" lvl="0" indent="0">
              <a:buClr>
                <a:srgbClr val="3333CC"/>
              </a:buClr>
              <a:buNone/>
            </a:pPr>
            <a:r>
              <a:rPr lang="en-US" altLang="zh-CN" sz="1800" b="1" dirty="0">
                <a:solidFill>
                  <a:srgbClr val="7F0055"/>
                </a:solidFill>
                <a:latin typeface="Consolas" panose="020B0609020204030204" pitchFamily="49" charset="0"/>
              </a:rPr>
              <a:t>      return</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r>
              <a:rPr lang="en-US" altLang="zh-CN" sz="1800" b="1" dirty="0">
                <a:solidFill>
                  <a:srgbClr val="3F7F5F"/>
                </a:solidFill>
                <a:latin typeface="Consolas" panose="020B0609020204030204" pitchFamily="49" charset="0"/>
              </a:rPr>
              <a:t>// new ArithmeticException("/ by zero");</a:t>
            </a:r>
          </a:p>
          <a:p>
            <a:pPr marL="0" lvl="0" indent="0">
              <a:buClr>
                <a:srgbClr val="3333CC"/>
              </a:buClr>
              <a:buNone/>
            </a:pPr>
            <a:r>
              <a:rPr lang="en-US" altLang="zh-CN" sz="1800" dirty="0">
                <a:solidFill>
                  <a:srgbClr val="000000"/>
                </a:solidFill>
                <a:latin typeface="Consolas" panose="020B0609020204030204" pitchFamily="49" charset="0"/>
              </a:rPr>
              <a:t>   }</a:t>
            </a:r>
          </a:p>
          <a:p>
            <a:pPr marL="0" lvl="0" indent="0">
              <a:buClr>
                <a:srgbClr val="3333CC"/>
              </a:buClr>
              <a:buNone/>
            </a:pPr>
            <a:r>
              <a:rPr lang="en-US" altLang="zh-CN" sz="1800" dirty="0">
                <a:solidFill>
                  <a:srgbClr val="000000"/>
                </a:solidFill>
                <a:latin typeface="Consolas" panose="020B0609020204030204" pitchFamily="49" charset="0"/>
              </a:rPr>
              <a:t>}</a:t>
            </a:r>
            <a:endParaRPr lang="zh-CN" altLang="en-US" dirty="0">
              <a:solidFill>
                <a:srgbClr val="00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11</a:t>
            </a:fld>
            <a:endParaRPr lang="en-US" altLang="zh-CN"/>
          </a:p>
        </p:txBody>
      </p:sp>
    </p:spTree>
    <p:extLst>
      <p:ext uri="{BB962C8B-B14F-4D97-AF65-F5344CB8AC3E}">
        <p14:creationId xmlns:p14="http://schemas.microsoft.com/office/powerpoint/2010/main" val="34544465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a:t>
            </a:r>
            <a:r>
              <a:rPr lang="zh-CN" altLang="en-US" dirty="0"/>
              <a:t>默认异常处理</a:t>
            </a:r>
          </a:p>
        </p:txBody>
      </p:sp>
      <p:sp>
        <p:nvSpPr>
          <p:cNvPr id="3" name="内容占位符 2"/>
          <p:cNvSpPr>
            <a:spLocks noGrp="1"/>
          </p:cNvSpPr>
          <p:nvPr>
            <p:ph idx="1"/>
          </p:nvPr>
        </p:nvSpPr>
        <p:spPr/>
        <p:txBody>
          <a:bodyPr/>
          <a:lstStyle/>
          <a:p>
            <a:pPr marL="0" indent="0">
              <a:buNone/>
            </a:pPr>
            <a:r>
              <a:rPr lang="en-US" altLang="zh-CN" sz="1800" b="1" dirty="0">
                <a:solidFill>
                  <a:srgbClr val="7F0055"/>
                </a:solidFill>
                <a:latin typeface="Consolas" panose="020B0609020204030204" pitchFamily="49" charset="0"/>
              </a:rPr>
              <a:t>package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edu.hit</a:t>
            </a:r>
            <a:r>
              <a:rPr lang="en-US" altLang="zh-CN" sz="1800" b="1" dirty="0">
                <a:solidFill>
                  <a:srgbClr val="000000"/>
                </a:solidFill>
                <a:latin typeface="Consolas" panose="020B0609020204030204" pitchFamily="49" charset="0"/>
              </a:rPr>
              <a:t>;  </a:t>
            </a:r>
            <a:endParaRPr lang="en-US" altLang="zh-CN" sz="1800" dirty="0">
              <a:solidFill>
                <a:srgbClr val="008000"/>
              </a:solidFill>
            </a:endParaRPr>
          </a:p>
          <a:p>
            <a:pPr marL="0" indent="0">
              <a:buNone/>
            </a:pP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Demo2_Exception {</a:t>
            </a:r>
          </a:p>
          <a:p>
            <a:pPr marL="0" indent="0">
              <a:buNone/>
            </a:pPr>
            <a:r>
              <a:rPr lang="en-US" altLang="zh-CN" sz="1800" b="1" dirty="0">
                <a:solidFill>
                  <a:srgbClr val="7F0055"/>
                </a:solidFill>
                <a:latin typeface="Consolas" panose="020B0609020204030204" pitchFamily="49" charset="0"/>
              </a:rPr>
              <a:t>   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6A3E3E"/>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marL="0" indent="0">
              <a:buNone/>
            </a:pPr>
            <a:r>
              <a:rPr lang="en-US" altLang="zh-CN" sz="1800" dirty="0">
                <a:solidFill>
                  <a:srgbClr val="000000"/>
                </a:solidFill>
                <a:latin typeface="Consolas" panose="020B0609020204030204" pitchFamily="49" charset="0"/>
              </a:rPr>
              <a:t>      Demo </a:t>
            </a:r>
            <a:r>
              <a:rPr lang="en-US" altLang="zh-CN" sz="1800" dirty="0">
                <a:solidFill>
                  <a:srgbClr val="6A3E3E"/>
                </a:solidFill>
                <a:latin typeface="Consolas" panose="020B0609020204030204" pitchFamily="49" charset="0"/>
              </a:rPr>
              <a:t>d</a:t>
            </a:r>
            <a:r>
              <a:rPr lang="en-US" altLang="zh-CN" sz="1800" dirty="0">
                <a:solidFill>
                  <a:srgbClr val="000000"/>
                </a:solidFill>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Demo();</a:t>
            </a:r>
          </a:p>
          <a:p>
            <a:pPr marL="0" indent="0">
              <a:buNone/>
            </a:pPr>
            <a:r>
              <a:rPr lang="en-US" altLang="zh-CN" sz="1800" b="1" dirty="0">
                <a:solidFill>
                  <a:srgbClr val="7F0055"/>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x</a:t>
            </a:r>
            <a:r>
              <a:rPr lang="en-US" altLang="zh-CN" sz="1800" b="1" dirty="0">
                <a:solidFill>
                  <a:srgbClr val="000000"/>
                </a:solidFill>
                <a:latin typeface="Consolas" panose="020B0609020204030204" pitchFamily="49" charset="0"/>
              </a:rPr>
              <a:t> = </a:t>
            </a:r>
            <a:r>
              <a:rPr lang="en-US" altLang="zh-CN" sz="1800" b="1" dirty="0" err="1">
                <a:solidFill>
                  <a:srgbClr val="6A3E3E"/>
                </a:solidFill>
                <a:latin typeface="Consolas" panose="020B0609020204030204" pitchFamily="49" charset="0"/>
              </a:rPr>
              <a:t>d</a:t>
            </a:r>
            <a:r>
              <a:rPr lang="en-US" altLang="zh-CN" sz="1800" b="1" dirty="0" err="1">
                <a:solidFill>
                  <a:srgbClr val="000000"/>
                </a:solidFill>
                <a:latin typeface="Consolas" panose="020B0609020204030204" pitchFamily="49" charset="0"/>
              </a:rPr>
              <a:t>.div</a:t>
            </a:r>
            <a:r>
              <a:rPr lang="en-US" altLang="zh-CN" sz="1800" b="1" dirty="0">
                <a:solidFill>
                  <a:srgbClr val="000000"/>
                </a:solidFill>
                <a:latin typeface="Consolas" panose="020B0609020204030204" pitchFamily="49" charset="0"/>
              </a:rPr>
              <a:t>(10, 0); </a:t>
            </a:r>
          </a:p>
          <a:p>
            <a:pPr marL="0" indent="0">
              <a:buNone/>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6A3E3E"/>
                </a:solidFill>
                <a:latin typeface="Consolas" panose="020B0609020204030204" pitchFamily="49" charset="0"/>
              </a:rPr>
              <a:t>x</a:t>
            </a:r>
            <a:r>
              <a:rPr lang="en-US" altLang="zh-CN" sz="1800" b="1" i="1" dirty="0">
                <a:solidFill>
                  <a:srgbClr val="000000"/>
                </a:solidFill>
                <a:latin typeface="Consolas" panose="020B0609020204030204" pitchFamily="49" charset="0"/>
              </a:rPr>
              <a:t>); </a:t>
            </a:r>
            <a:r>
              <a:rPr lang="en-US" altLang="zh-CN" sz="1800" b="1" dirty="0">
                <a:solidFill>
                  <a:srgbClr val="008000"/>
                </a:solidFill>
                <a:latin typeface="Consolas" panose="020B0609020204030204" pitchFamily="49" charset="0"/>
              </a:rPr>
              <a:t>//</a:t>
            </a:r>
            <a:r>
              <a:rPr lang="zh-CN" altLang="en-US" sz="1800" b="1" dirty="0">
                <a:solidFill>
                  <a:srgbClr val="008000"/>
                </a:solidFill>
                <a:latin typeface="Consolas" panose="020B0609020204030204" pitchFamily="49" charset="0"/>
              </a:rPr>
              <a:t>错误发生后，本行并未执行</a:t>
            </a:r>
            <a:endParaRPr lang="en-US" altLang="zh-CN" sz="1800" b="1" dirty="0">
              <a:solidFill>
                <a:srgbClr val="008000"/>
              </a:solidFill>
              <a:latin typeface="Consolas" panose="020B0609020204030204" pitchFamily="49" charset="0"/>
            </a:endParaRPr>
          </a:p>
          <a:p>
            <a:pPr marL="0" indent="0">
              <a:buNone/>
            </a:pPr>
            <a:r>
              <a:rPr lang="en-US" altLang="zh-CN" sz="1800" dirty="0">
                <a:solidFill>
                  <a:srgbClr val="000000"/>
                </a:solidFill>
                <a:latin typeface="Consolas" panose="020B0609020204030204" pitchFamily="49" charset="0"/>
              </a:rPr>
              <a:t>   }</a:t>
            </a:r>
          </a:p>
          <a:p>
            <a:pPr marL="0" indent="0">
              <a:buNone/>
            </a:pPr>
            <a:r>
              <a:rPr lang="en-US" altLang="zh-CN" sz="1800" dirty="0">
                <a:solidFill>
                  <a:srgbClr val="000000"/>
                </a:solidFill>
                <a:latin typeface="Consolas" panose="020B0609020204030204" pitchFamily="49" charset="0"/>
              </a:rPr>
              <a:t>}</a:t>
            </a:r>
          </a:p>
          <a:p>
            <a:pPr marL="0" indent="0">
              <a:buNone/>
            </a:pP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Demo {</a:t>
            </a:r>
          </a:p>
          <a:p>
            <a:pPr marL="0" indent="0">
              <a:buNone/>
            </a:pPr>
            <a:r>
              <a:rPr lang="en-US" altLang="zh-CN" sz="1800" b="1" dirty="0">
                <a:solidFill>
                  <a:srgbClr val="7F0055"/>
                </a:solidFill>
                <a:latin typeface="Consolas" panose="020B0609020204030204" pitchFamily="49" charset="0"/>
              </a:rPr>
              <a:t>   public</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div(</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p>
          <a:p>
            <a:pPr marL="0" lvl="0" indent="0">
              <a:buClr>
                <a:srgbClr val="3333CC"/>
              </a:buClr>
              <a:buNone/>
            </a:pPr>
            <a:r>
              <a:rPr lang="en-US" altLang="zh-CN" sz="1800" b="1" dirty="0">
                <a:solidFill>
                  <a:srgbClr val="7F0055"/>
                </a:solidFill>
                <a:latin typeface="Consolas" panose="020B0609020204030204" pitchFamily="49" charset="0"/>
              </a:rPr>
              <a:t>      return</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r>
              <a:rPr lang="en-US" altLang="zh-CN" sz="1800" b="1" dirty="0">
                <a:solidFill>
                  <a:srgbClr val="3F7F5F"/>
                </a:solidFill>
                <a:latin typeface="Consolas" panose="020B0609020204030204" pitchFamily="49" charset="0"/>
              </a:rPr>
              <a:t>// new ArithmeticException("/ by zero");</a:t>
            </a:r>
          </a:p>
          <a:p>
            <a:pPr marL="0" indent="0">
              <a:buNone/>
            </a:pPr>
            <a:r>
              <a:rPr lang="en-US" altLang="zh-CN" sz="1800" dirty="0">
                <a:solidFill>
                  <a:srgbClr val="000000"/>
                </a:solidFill>
                <a:latin typeface="Consolas" panose="020B0609020204030204" pitchFamily="49" charset="0"/>
              </a:rPr>
              <a:t>   }</a:t>
            </a:r>
          </a:p>
          <a:p>
            <a:pPr marL="0" indent="0">
              <a:buNone/>
            </a:pPr>
            <a:r>
              <a:rPr lang="en-US" altLang="zh-CN" sz="1800" dirty="0">
                <a:solidFill>
                  <a:srgbClr val="000000"/>
                </a:solidFill>
                <a:latin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12</a:t>
            </a:fld>
            <a:endParaRPr lang="en-US" altLang="zh-CN"/>
          </a:p>
        </p:txBody>
      </p:sp>
      <p:pic>
        <p:nvPicPr>
          <p:cNvPr id="6" name="图片 5"/>
          <p:cNvPicPr>
            <a:picLocks noChangeAspect="1"/>
          </p:cNvPicPr>
          <p:nvPr/>
        </p:nvPicPr>
        <p:blipFill>
          <a:blip r:embed="rId2"/>
          <a:stretch>
            <a:fillRect/>
          </a:stretch>
        </p:blipFill>
        <p:spPr>
          <a:xfrm>
            <a:off x="827584" y="5661248"/>
            <a:ext cx="7494984" cy="647353"/>
          </a:xfrm>
          <a:prstGeom prst="rect">
            <a:avLst/>
          </a:prstGeom>
        </p:spPr>
      </p:pic>
    </p:spTree>
    <p:extLst>
      <p:ext uri="{BB962C8B-B14F-4D97-AF65-F5344CB8AC3E}">
        <p14:creationId xmlns:p14="http://schemas.microsoft.com/office/powerpoint/2010/main" val="5450178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pPr marL="57150" indent="0" algn="just">
              <a:spcAft>
                <a:spcPts val="0"/>
              </a:spcAft>
              <a:buClr>
                <a:srgbClr val="3333CC"/>
              </a:buClr>
              <a:buNone/>
            </a:pPr>
            <a:r>
              <a:rPr lang="en-US" altLang="zh-CN" sz="2400" kern="100" dirty="0">
                <a:solidFill>
                  <a:srgbClr val="0000FF"/>
                </a:solidFill>
                <a:latin typeface="Consolas" panose="020B0609020204030204" pitchFamily="49" charset="0"/>
                <a:cs typeface="Times New Roman"/>
              </a:rPr>
              <a:t>try{     </a:t>
            </a:r>
            <a:r>
              <a:rPr lang="en-US" altLang="zh-CN" sz="2400" kern="100" dirty="0">
                <a:solidFill>
                  <a:srgbClr val="008000"/>
                </a:solidFill>
                <a:cs typeface="Times New Roman"/>
              </a:rPr>
              <a:t>//</a:t>
            </a:r>
            <a:r>
              <a:rPr lang="zh-CN" altLang="en-US" sz="2400" kern="100" dirty="0">
                <a:solidFill>
                  <a:srgbClr val="008000"/>
                </a:solidFill>
                <a:cs typeface="Times New Roman"/>
              </a:rPr>
              <a:t>检测异常</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cs typeface="Times New Roman"/>
              </a:rPr>
              <a:t>可能出现异常的语句</a:t>
            </a:r>
            <a:r>
              <a:rPr lang="zh-CN" altLang="en-US" sz="2400" kern="100" dirty="0">
                <a:cs typeface="Times New Roman"/>
              </a:rPr>
              <a:t>；</a:t>
            </a:r>
            <a:r>
              <a:rPr lang="en-US" altLang="zh-CN" sz="2400" kern="100" dirty="0">
                <a:cs typeface="Times New Roman"/>
              </a:rPr>
              <a:t>    </a:t>
            </a:r>
          </a:p>
          <a:p>
            <a:pPr marL="57150" indent="0" algn="just">
              <a:spcAft>
                <a:spcPts val="0"/>
              </a:spcAft>
              <a:buClr>
                <a:srgbClr val="3333CC"/>
              </a:buClr>
              <a:buNone/>
            </a:pPr>
            <a:r>
              <a:rPr lang="en-US" altLang="zh-CN" sz="2400" kern="100" dirty="0">
                <a:solidFill>
                  <a:srgbClr val="0000FF"/>
                </a:solidFill>
                <a:cs typeface="Times New Roman"/>
              </a:rPr>
              <a:t>} catch (</a:t>
            </a:r>
            <a:r>
              <a:rPr lang="zh-CN" altLang="zh-CN" sz="2400" kern="100" dirty="0">
                <a:solidFill>
                  <a:srgbClr val="0000FF"/>
                </a:solidFill>
                <a:cs typeface="Times New Roman"/>
              </a:rPr>
              <a:t>异常类型</a:t>
            </a:r>
            <a:r>
              <a:rPr lang="en-US" altLang="zh-CN" sz="2400" kern="100" dirty="0">
                <a:solidFill>
                  <a:srgbClr val="0000FF"/>
                </a:solidFill>
                <a:cs typeface="Times New Roman"/>
              </a:rPr>
              <a:t>1</a:t>
            </a:r>
            <a:r>
              <a:rPr lang="zh-CN" altLang="zh-CN" sz="2400" kern="100" dirty="0">
                <a:solidFill>
                  <a:srgbClr val="0000FF"/>
                </a:solidFill>
                <a:cs typeface="Times New Roman"/>
              </a:rPr>
              <a:t> 异常对象</a:t>
            </a:r>
            <a:r>
              <a:rPr lang="en-US" altLang="zh-CN" sz="2400" kern="100" dirty="0">
                <a:solidFill>
                  <a:srgbClr val="0000FF"/>
                </a:solidFill>
                <a:cs typeface="Times New Roman"/>
              </a:rPr>
              <a:t>){ </a:t>
            </a:r>
            <a:r>
              <a:rPr lang="zh-CN" altLang="en-US" sz="2400" kern="100" dirty="0">
                <a:solidFill>
                  <a:srgbClr val="0000FF"/>
                </a:solidFill>
                <a:cs typeface="Times New Roman"/>
              </a:rPr>
              <a:t>  </a:t>
            </a:r>
            <a:r>
              <a:rPr lang="en-US" altLang="zh-CN" sz="2400" kern="100" dirty="0">
                <a:solidFill>
                  <a:srgbClr val="008000"/>
                </a:solidFill>
                <a:cs typeface="Times New Roman"/>
              </a:rPr>
              <a:t>//</a:t>
            </a:r>
            <a:r>
              <a:rPr lang="zh-CN" altLang="en-US" sz="2400" kern="100" dirty="0">
                <a:solidFill>
                  <a:srgbClr val="008000"/>
                </a:solidFill>
                <a:cs typeface="Times New Roman"/>
              </a:rPr>
              <a:t>捕获异常类型</a:t>
            </a:r>
            <a:r>
              <a:rPr lang="en-US" altLang="zh-CN" sz="2400" kern="100" dirty="0">
                <a:solidFill>
                  <a:srgbClr val="008000"/>
                </a:solidFill>
                <a:cs typeface="Times New Roman"/>
              </a:rPr>
              <a:t>1</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处理异常 ；</a:t>
            </a:r>
          </a:p>
          <a:p>
            <a:pPr marL="57150" indent="0" algn="just">
              <a:spcAft>
                <a:spcPts val="0"/>
              </a:spcAft>
              <a:buClr>
                <a:srgbClr val="3333CC"/>
              </a:buClr>
              <a:buNone/>
            </a:pPr>
            <a:r>
              <a:rPr lang="en-US" altLang="zh-CN" sz="2400" kern="100" dirty="0">
                <a:solidFill>
                  <a:srgbClr val="0000FF"/>
                </a:solidFill>
                <a:cs typeface="Times New Roman"/>
              </a:rPr>
              <a:t>} catch (</a:t>
            </a:r>
            <a:r>
              <a:rPr lang="zh-CN" altLang="zh-CN" sz="2400" kern="100" dirty="0">
                <a:solidFill>
                  <a:srgbClr val="0000FF"/>
                </a:solidFill>
                <a:cs typeface="Times New Roman"/>
              </a:rPr>
              <a:t>异常类型</a:t>
            </a:r>
            <a:r>
              <a:rPr lang="en-US" altLang="zh-CN" sz="2400" kern="100" dirty="0">
                <a:solidFill>
                  <a:srgbClr val="0000FF"/>
                </a:solidFill>
                <a:cs typeface="Times New Roman"/>
              </a:rPr>
              <a:t>2</a:t>
            </a:r>
            <a:r>
              <a:rPr lang="zh-CN" altLang="zh-CN" sz="2400" kern="100" dirty="0">
                <a:solidFill>
                  <a:srgbClr val="0000FF"/>
                </a:solidFill>
                <a:cs typeface="Times New Roman"/>
              </a:rPr>
              <a:t> 异常对象</a:t>
            </a:r>
            <a:r>
              <a:rPr lang="en-US" altLang="zh-CN" sz="2400" kern="100" dirty="0">
                <a:solidFill>
                  <a:srgbClr val="0000FF"/>
                </a:solidFill>
                <a:cs typeface="Times New Roman"/>
              </a:rPr>
              <a:t>){   </a:t>
            </a:r>
            <a:r>
              <a:rPr lang="en-US" altLang="zh-CN" sz="2400" kern="100" dirty="0">
                <a:solidFill>
                  <a:srgbClr val="008000"/>
                </a:solidFill>
                <a:cs typeface="Times New Roman"/>
              </a:rPr>
              <a:t>//</a:t>
            </a:r>
            <a:r>
              <a:rPr lang="zh-CN" altLang="en-US" sz="2400" kern="100" dirty="0">
                <a:solidFill>
                  <a:srgbClr val="008000"/>
                </a:solidFill>
                <a:cs typeface="Times New Roman"/>
              </a:rPr>
              <a:t>捕获异常类型</a:t>
            </a:r>
            <a:r>
              <a:rPr lang="en-US" altLang="zh-CN" sz="2400" kern="100" dirty="0">
                <a:solidFill>
                  <a:srgbClr val="008000"/>
                </a:solidFill>
                <a:cs typeface="Times New Roman"/>
              </a:rPr>
              <a:t>2</a:t>
            </a:r>
            <a:endParaRPr lang="zh-CN" altLang="zh-CN" sz="2400" kern="100" dirty="0">
              <a:solidFill>
                <a:srgbClr val="0000FF"/>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处理异常 ；</a:t>
            </a:r>
          </a:p>
          <a:p>
            <a:pPr marL="57150" indent="0" algn="just">
              <a:spcAft>
                <a:spcPts val="0"/>
              </a:spcAft>
              <a:buClr>
                <a:srgbClr val="3333CC"/>
              </a:buClr>
              <a:buNone/>
            </a:pPr>
            <a:r>
              <a:rPr lang="en-US" altLang="zh-CN" sz="2400" kern="100" dirty="0">
                <a:solidFill>
                  <a:srgbClr val="0000FF"/>
                </a:solidFill>
                <a:cs typeface="Times New Roman"/>
              </a:rPr>
              <a:t>}</a:t>
            </a:r>
            <a:r>
              <a:rPr lang="en-US" altLang="zh-CN" sz="2400" kern="100" dirty="0">
                <a:solidFill>
                  <a:srgbClr val="000000"/>
                </a:solidFill>
                <a:cs typeface="Times New Roman"/>
              </a:rPr>
              <a:t> ...</a:t>
            </a:r>
            <a:endParaRPr lang="zh-CN" altLang="zh-CN" sz="2400" kern="100" dirty="0">
              <a:solidFill>
                <a:srgbClr val="000000"/>
              </a:solidFill>
              <a:cs typeface="Times New Roman"/>
            </a:endParaRPr>
          </a:p>
          <a:p>
            <a:pPr marL="57150" indent="0" algn="just">
              <a:spcAft>
                <a:spcPts val="0"/>
              </a:spcAft>
              <a:buClr>
                <a:srgbClr val="3333CC"/>
              </a:buClr>
              <a:buNone/>
            </a:pPr>
            <a:r>
              <a:rPr lang="en-US" altLang="zh-CN" sz="2400" kern="100" dirty="0">
                <a:solidFill>
                  <a:srgbClr val="0000FF"/>
                </a:solidFill>
                <a:cs typeface="Times New Roman"/>
              </a:rPr>
              <a:t>finally {   </a:t>
            </a:r>
            <a:r>
              <a:rPr lang="en-US" altLang="zh-CN" sz="2400" kern="100" dirty="0">
                <a:solidFill>
                  <a:srgbClr val="008000"/>
                </a:solidFill>
                <a:cs typeface="Times New Roman"/>
              </a:rPr>
              <a:t>//</a:t>
            </a:r>
            <a:r>
              <a:rPr lang="zh-CN" altLang="en-US" sz="2400" kern="100" dirty="0">
                <a:solidFill>
                  <a:srgbClr val="008000"/>
                </a:solidFill>
                <a:cs typeface="Times New Roman"/>
              </a:rPr>
              <a:t>释放资源</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异常处理的统一出口</a:t>
            </a:r>
            <a:r>
              <a:rPr lang="en-US" altLang="zh-CN" sz="2400" kern="100" dirty="0">
                <a:solidFill>
                  <a:srgbClr val="000000"/>
                </a:solidFill>
                <a:cs typeface="Times New Roman"/>
              </a:rPr>
              <a:t> ;</a:t>
            </a:r>
            <a:endParaRPr lang="zh-CN" altLang="zh-CN" sz="2400" kern="100" dirty="0">
              <a:solidFill>
                <a:srgbClr val="000000"/>
              </a:solidFill>
              <a:cs typeface="Times New Roman"/>
            </a:endParaRPr>
          </a:p>
          <a:p>
            <a:pPr marL="57150" indent="0">
              <a:buClr>
                <a:srgbClr val="3333CC"/>
              </a:buClr>
              <a:buNone/>
            </a:pPr>
            <a:r>
              <a:rPr lang="en-US" altLang="zh-CN" sz="2400" dirty="0">
                <a:solidFill>
                  <a:srgbClr val="0000FF"/>
                </a:solidFill>
                <a:cs typeface="Times New Roman"/>
              </a:rPr>
              <a:t>}</a:t>
            </a:r>
            <a:endParaRPr lang="zh-CN" altLang="en-US" sz="2400" dirty="0">
              <a:solidFill>
                <a:srgbClr val="0000FF"/>
              </a:solidFill>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13</a:t>
            </a:fld>
            <a:endParaRPr lang="en-US" altLang="zh-CN"/>
          </a:p>
        </p:txBody>
      </p:sp>
    </p:spTree>
    <p:extLst>
      <p:ext uri="{BB962C8B-B14F-4D97-AF65-F5344CB8AC3E}">
        <p14:creationId xmlns:p14="http://schemas.microsoft.com/office/powerpoint/2010/main" val="2733897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r>
              <a:rPr lang="en-US" altLang="zh-CN" sz="3200" dirty="0">
                <a:latin typeface="Consolas" panose="020B0609020204030204" pitchFamily="49" charset="0"/>
              </a:rPr>
              <a:t>Try…catch…finally</a:t>
            </a:r>
            <a:r>
              <a:rPr lang="zh-CN" altLang="en-US" sz="3200" dirty="0"/>
              <a:t>多种形式</a:t>
            </a:r>
            <a:endParaRPr lang="en-US" altLang="zh-CN" sz="3200" dirty="0"/>
          </a:p>
          <a:p>
            <a:pPr lvl="1"/>
            <a:r>
              <a:rPr lang="en-US" altLang="zh-CN" sz="2800" dirty="0">
                <a:latin typeface="Consolas" panose="020B0609020204030204" pitchFamily="49" charset="0"/>
              </a:rPr>
              <a:t>try…catch</a:t>
            </a:r>
          </a:p>
          <a:p>
            <a:pPr lvl="1"/>
            <a:r>
              <a:rPr lang="en-US" altLang="zh-CN" sz="2800" dirty="0">
                <a:latin typeface="Consolas" panose="020B0609020204030204" pitchFamily="49" charset="0"/>
              </a:rPr>
              <a:t>try…catch…finally</a:t>
            </a:r>
          </a:p>
          <a:p>
            <a:pPr lvl="1"/>
            <a:r>
              <a:rPr lang="en-US" altLang="zh-CN" sz="2800" dirty="0">
                <a:latin typeface="Consolas" panose="020B0609020204030204" pitchFamily="49" charset="0"/>
              </a:rPr>
              <a:t>try…finally</a:t>
            </a:r>
            <a:endParaRPr lang="zh-CN" altLang="en-US" sz="28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14</a:t>
            </a:fld>
            <a:endParaRPr lang="en-US" altLang="zh-CN"/>
          </a:p>
        </p:txBody>
      </p:sp>
    </p:spTree>
    <p:extLst>
      <p:ext uri="{BB962C8B-B14F-4D97-AF65-F5344CB8AC3E}">
        <p14:creationId xmlns:p14="http://schemas.microsoft.com/office/powerpoint/2010/main" val="3045076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Demo3_Exception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Demo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Demo();</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d</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.div</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(10, 0); </a:t>
            </a:r>
            <a:r>
              <a:rPr lang="en-US" altLang="zh-CN" sz="2000" dirty="0">
                <a:solidFill>
                  <a:srgbClr val="008000"/>
                </a:solidFill>
                <a:latin typeface="Consolas" panose="020B0609020204030204" pitchFamily="49" charset="0"/>
                <a:ea typeface="等线" panose="02010600030101010101" pitchFamily="2" charset="-122"/>
                <a:cs typeface="Consolas" panose="020B0609020204030204" pitchFamily="49" charset="0"/>
              </a:rPr>
              <a:t>// div</a:t>
            </a:r>
            <a:r>
              <a:rPr lang="zh-CN" altLang="en-US" sz="2000" dirty="0">
                <a:solidFill>
                  <a:srgbClr val="008000"/>
                </a:solidFill>
                <a:latin typeface="Consolas" panose="020B0609020204030204" pitchFamily="49" charset="0"/>
                <a:ea typeface="等线" panose="02010600030101010101" pitchFamily="2" charset="-122"/>
                <a:cs typeface="Consolas" panose="020B0609020204030204" pitchFamily="49" charset="0"/>
              </a:rPr>
              <a:t>见</a:t>
            </a:r>
            <a:r>
              <a:rPr lang="en-US" altLang="zh-CN" sz="2000" dirty="0">
                <a:solidFill>
                  <a:srgbClr val="008000"/>
                </a:solidFill>
                <a:latin typeface="Consolas" panose="020B0609020204030204" pitchFamily="49" charset="0"/>
                <a:ea typeface="等线" panose="02010600030101010101" pitchFamily="2" charset="-122"/>
                <a:cs typeface="Consolas" panose="020B0609020204030204" pitchFamily="49" charset="0"/>
              </a:rPr>
              <a:t>Demo2</a:t>
            </a:r>
            <a:r>
              <a:rPr lang="zh-CN" altLang="en-US" sz="2000" dirty="0">
                <a:solidFill>
                  <a:srgbClr val="008000"/>
                </a:solidFill>
                <a:latin typeface="Consolas" panose="020B0609020204030204" pitchFamily="49" charset="0"/>
                <a:ea typeface="等线" panose="02010600030101010101" pitchFamily="2" charset="-122"/>
                <a:cs typeface="Consolas" panose="020B0609020204030204" pitchFamily="49" charset="0"/>
              </a:rPr>
              <a:t>定义</a:t>
            </a:r>
            <a:r>
              <a:rPr lang="en-US" altLang="zh-CN" sz="2000" dirty="0">
                <a:solidFill>
                  <a:srgbClr val="008000"/>
                </a:solidFill>
                <a:latin typeface="Consolas" panose="020B0609020204030204" pitchFamily="49" charset="0"/>
                <a:ea typeface="等线" panose="02010600030101010101" pitchFamily="2" charset="-122"/>
                <a:cs typeface="Consolas" panose="020B0609020204030204" pitchFamily="49" charset="0"/>
              </a:rPr>
              <a:t>, a/b</a:t>
            </a:r>
            <a:endParaRPr lang="zh-CN" altLang="zh-CN" sz="2000" kern="100" dirty="0">
              <a:solidFill>
                <a:srgbClr val="0080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en-US" sz="2000" dirty="0">
                <a:solidFill>
                  <a:srgbClr val="008000"/>
                </a:solidFill>
                <a:latin typeface="Consolas" panose="020B0609020204030204" pitchFamily="49" charset="0"/>
                <a:ea typeface="等线" panose="02010600030101010101" pitchFamily="2" charset="-122"/>
                <a:cs typeface="Consolas" panose="020B0609020204030204" pitchFamily="49" charset="0"/>
              </a:rPr>
              <a:t>上句异常，本行不执行</a:t>
            </a:r>
            <a:endParaRPr lang="zh-CN" altLang="zh-CN" sz="2000" kern="100" dirty="0">
              <a:solidFill>
                <a:srgbClr val="0080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(ArithmeticException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dirty="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en-US" sz="2000" dirty="0">
                <a:solidFill>
                  <a:srgbClr val="008000"/>
                </a:solidFill>
                <a:latin typeface="Consolas" panose="020B0609020204030204" pitchFamily="49" charset="0"/>
                <a:ea typeface="等线" panose="02010600030101010101" pitchFamily="2" charset="-122"/>
                <a:cs typeface="Consolas" panose="020B0609020204030204" pitchFamily="49" charset="0"/>
              </a:rPr>
              <a:t>生成对象</a:t>
            </a:r>
            <a:endParaRPr lang="en-US" altLang="zh-CN" sz="2000" dirty="0">
              <a:solidFill>
                <a:srgbClr val="008000"/>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出错</a:t>
            </a:r>
            <a:r>
              <a:rPr lang="zh-CN" altLang="en-US"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除数为零</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"1111111"</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15</a:t>
            </a:fld>
            <a:endParaRPr lang="en-US" altLang="zh-CN"/>
          </a:p>
        </p:txBody>
      </p:sp>
    </p:spTree>
    <p:extLst>
      <p:ext uri="{BB962C8B-B14F-4D97-AF65-F5344CB8AC3E}">
        <p14:creationId xmlns:p14="http://schemas.microsoft.com/office/powerpoint/2010/main" val="37955294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r>
              <a:rPr lang="en-US" altLang="zh-CN" dirty="0">
                <a:solidFill>
                  <a:srgbClr val="000000"/>
                </a:solidFill>
                <a:latin typeface="Consolas" panose="020B0609020204030204" pitchFamily="49" charset="0"/>
                <a:ea typeface="等线" panose="02010600030101010101" pitchFamily="2" charset="-122"/>
                <a:cs typeface="Consolas" panose="020B0609020204030204" pitchFamily="49" charset="0"/>
              </a:rPr>
              <a:t>Demo3_Exception</a:t>
            </a:r>
            <a:r>
              <a:rPr lang="zh-CN" altLang="en-US" dirty="0"/>
              <a:t>执行结果：</a:t>
            </a:r>
            <a:endParaRPr lang="en-US" altLang="zh-CN" dirty="0"/>
          </a:p>
          <a:p>
            <a:pPr marL="400050" lvl="1" indent="0">
              <a:buNone/>
            </a:pPr>
            <a:r>
              <a:rPr lang="zh-CN" altLang="en-US" sz="2800" dirty="0">
                <a:solidFill>
                  <a:srgbClr val="0000FF"/>
                </a:solidFill>
              </a:rPr>
              <a:t>出错</a:t>
            </a:r>
            <a:r>
              <a:rPr lang="en-US" altLang="zh-CN" sz="2800" dirty="0">
                <a:solidFill>
                  <a:srgbClr val="0000FF"/>
                </a:solidFill>
              </a:rPr>
              <a:t>,</a:t>
            </a:r>
            <a:r>
              <a:rPr lang="zh-CN" altLang="en-US" sz="2800" dirty="0">
                <a:solidFill>
                  <a:srgbClr val="0000FF"/>
                </a:solidFill>
              </a:rPr>
              <a:t>除数为零</a:t>
            </a:r>
            <a:endParaRPr lang="en-US" altLang="zh-CN" sz="2800" dirty="0">
              <a:solidFill>
                <a:srgbClr val="0000FF"/>
              </a:solidFill>
            </a:endParaRPr>
          </a:p>
          <a:p>
            <a:pPr marL="400050" lvl="1" indent="0">
              <a:buNone/>
            </a:pPr>
            <a:r>
              <a:rPr lang="en-US" altLang="zh-CN" sz="2800" dirty="0">
                <a:solidFill>
                  <a:srgbClr val="0000FF"/>
                </a:solidFill>
              </a:rPr>
              <a:t>1111111</a:t>
            </a:r>
          </a:p>
          <a:p>
            <a:r>
              <a:rPr lang="zh-CN" altLang="en-US" dirty="0">
                <a:solidFill>
                  <a:srgbClr val="000000"/>
                </a:solidFill>
              </a:rPr>
              <a:t>发现：通过加入处理代码之后，</a:t>
            </a:r>
            <a:r>
              <a:rPr lang="zh-CN" altLang="zh-CN" dirty="0"/>
              <a:t>此时的程序可以正常的执行完毕</a:t>
            </a:r>
            <a:r>
              <a:rPr lang="zh-CN" altLang="en-US" dirty="0"/>
              <a:t>，即：</a:t>
            </a:r>
            <a:r>
              <a:rPr lang="en-US" altLang="zh-CN" dirty="0">
                <a:latin typeface="Consolas" panose="020B0609020204030204" pitchFamily="49" charset="0"/>
              </a:rPr>
              <a:t>try{}</a:t>
            </a:r>
            <a:r>
              <a:rPr lang="zh-CN" altLang="en-US" dirty="0"/>
              <a:t>捕获语句中出现异常后，直接跳转到对应的</a:t>
            </a:r>
            <a:r>
              <a:rPr lang="en-US" altLang="zh-CN" dirty="0">
                <a:latin typeface="Consolas" panose="020B0609020204030204" pitchFamily="49" charset="0"/>
              </a:rPr>
              <a:t>catch</a:t>
            </a:r>
            <a:r>
              <a:rPr lang="zh-CN" altLang="en-US" dirty="0"/>
              <a:t>，在该</a:t>
            </a:r>
            <a:r>
              <a:rPr lang="en-US" altLang="zh-CN" dirty="0">
                <a:latin typeface="Consolas" panose="020B0609020204030204" pitchFamily="49" charset="0"/>
              </a:rPr>
              <a:t>catch</a:t>
            </a:r>
            <a:r>
              <a:rPr lang="zh-CN" altLang="en-US" dirty="0"/>
              <a:t>执行后，继续执行</a:t>
            </a:r>
            <a:r>
              <a:rPr lang="en-US" altLang="zh-CN" dirty="0">
                <a:latin typeface="Consolas" panose="020B0609020204030204" pitchFamily="49" charset="0"/>
              </a:rPr>
              <a:t>try…catch</a:t>
            </a:r>
            <a:r>
              <a:rPr lang="zh-CN" altLang="en-US" dirty="0"/>
              <a:t>后的语句</a:t>
            </a:r>
            <a:endParaRPr lang="en-US" altLang="zh-CN" dirty="0"/>
          </a:p>
          <a:p>
            <a:r>
              <a:rPr lang="zh-CN" altLang="en-US" dirty="0">
                <a:solidFill>
                  <a:srgbClr val="0000FF"/>
                </a:solidFill>
                <a:latin typeface="Consolas" panose="020B0609020204030204" pitchFamily="49" charset="0"/>
                <a:ea typeface="等线" panose="02010600030101010101" pitchFamily="2" charset="-122"/>
                <a:cs typeface="Consolas" panose="020B0609020204030204" pitchFamily="49" charset="0"/>
              </a:rPr>
              <a:t>本例</a:t>
            </a:r>
            <a:r>
              <a:rPr lang="zh-CN" altLang="en-US" dirty="0">
                <a:solidFill>
                  <a:srgbClr val="0000FF"/>
                </a:solidFill>
              </a:rPr>
              <a:t>只对</a:t>
            </a:r>
            <a:r>
              <a:rPr lang="en-US" altLang="zh-CN" dirty="0">
                <a:solidFill>
                  <a:srgbClr val="0000FF"/>
                </a:solidFill>
                <a:latin typeface="Consolas" panose="020B0609020204030204" pitchFamily="49" charset="0"/>
                <a:ea typeface="等线" panose="02010600030101010101" pitchFamily="2" charset="-122"/>
                <a:cs typeface="Consolas" panose="020B0609020204030204" pitchFamily="49" charset="0"/>
              </a:rPr>
              <a:t>ArithmeticException</a:t>
            </a:r>
            <a:r>
              <a:rPr lang="zh-CN" altLang="en-US" dirty="0">
                <a:solidFill>
                  <a:srgbClr val="0000FF"/>
                </a:solidFill>
                <a:latin typeface="Consolas" panose="020B0609020204030204" pitchFamily="49" charset="0"/>
                <a:ea typeface="等线" panose="02010600030101010101" pitchFamily="2" charset="-122"/>
                <a:cs typeface="Consolas" panose="020B0609020204030204" pitchFamily="49" charset="0"/>
              </a:rPr>
              <a:t>进行处理，</a:t>
            </a:r>
            <a:r>
              <a:rPr lang="zh-CN" altLang="en-US" dirty="0">
                <a:solidFill>
                  <a:srgbClr val="0000FF"/>
                </a:solidFill>
              </a:rPr>
              <a:t>如果代码中存在多种运行异常如何处理？</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16</a:t>
            </a:fld>
            <a:endParaRPr lang="en-US" altLang="zh-CN"/>
          </a:p>
        </p:txBody>
      </p:sp>
    </p:spTree>
    <p:extLst>
      <p:ext uri="{BB962C8B-B14F-4D97-AF65-F5344CB8AC3E}">
        <p14:creationId xmlns:p14="http://schemas.microsoft.com/office/powerpoint/2010/main" val="1888347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xit" presetSubtype="10" fill="hold" nodeType="withEffect">
                                  <p:stCondLst>
                                    <p:cond delay="0"/>
                                  </p:stCondLst>
                                  <p:childTnLst>
                                    <p:animEffect transition="out" filter="randombar(horizontal)">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14" presetClass="exit" presetSubtype="10" fill="hold" nodeType="withEffect">
                                  <p:stCondLst>
                                    <p:cond delay="0"/>
                                  </p:stCondLst>
                                  <p:childTnLst>
                                    <p:animEffect transition="out" filter="randombar(horizontal)">
                                      <p:cBhvr>
                                        <p:cTn id="20" dur="500"/>
                                        <p:tgtEl>
                                          <p:spTgt spid="3">
                                            <p:txEl>
                                              <p:pRg st="1" end="1"/>
                                            </p:txEl>
                                          </p:spTgt>
                                        </p:tgtEl>
                                      </p:cBhvr>
                                    </p:animEffect>
                                    <p:set>
                                      <p:cBhvr>
                                        <p:cTn id="21" dur="1" fill="hold">
                                          <p:stCondLst>
                                            <p:cond delay="499"/>
                                          </p:stCondLst>
                                        </p:cTn>
                                        <p:tgtEl>
                                          <p:spTgt spid="3">
                                            <p:txEl>
                                              <p:pRg st="1" end="1"/>
                                            </p:txEl>
                                          </p:spTgt>
                                        </p:tgtEl>
                                        <p:attrNameLst>
                                          <p:attrName>style.visibility</p:attrName>
                                        </p:attrNameLst>
                                      </p:cBhvr>
                                      <p:to>
                                        <p:strVal val="hidden"/>
                                      </p:to>
                                    </p:set>
                                  </p:childTnLst>
                                </p:cTn>
                              </p:par>
                              <p:par>
                                <p:cTn id="22" presetID="14" presetClass="exit" presetSubtype="10" fill="hold" nodeType="withEffect">
                                  <p:stCondLst>
                                    <p:cond delay="0"/>
                                  </p:stCondLst>
                                  <p:childTnLst>
                                    <p:animEffect transition="out" filter="randombar(horizontal)">
                                      <p:cBhvr>
                                        <p:cTn id="23" dur="500"/>
                                        <p:tgtEl>
                                          <p:spTgt spid="3">
                                            <p:txEl>
                                              <p:pRg st="2" end="2"/>
                                            </p:txEl>
                                          </p:spTgt>
                                        </p:tgtEl>
                                      </p:cBhvr>
                                    </p:animEffect>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par>
                                <p:cTn id="30" presetID="14" presetClass="exit" presetSubtype="10" fill="hold" nodeType="withEffect">
                                  <p:stCondLst>
                                    <p:cond delay="0"/>
                                  </p:stCondLst>
                                  <p:childTnLst>
                                    <p:animEffect transition="out" filter="randombar(horizontal)">
                                      <p:cBhvr>
                                        <p:cTn id="31" dur="500"/>
                                        <p:tgtEl>
                                          <p:spTgt spid="3">
                                            <p:txEl>
                                              <p:pRg st="3" end="3"/>
                                            </p:txEl>
                                          </p:spTgt>
                                        </p:tgtEl>
                                      </p:cBhvr>
                                    </p:animEffect>
                                    <p:set>
                                      <p:cBhvr>
                                        <p:cTn id="3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Demo4_Exception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10;  </a:t>
            </a:r>
          </a:p>
          <a:p>
            <a:pPr marL="0" indent="0">
              <a:spcAft>
                <a:spcPts val="0"/>
              </a:spcAft>
              <a:buNone/>
            </a:pPr>
            <a:r>
              <a:rPr lang="en-US" altLang="zh-CN" sz="18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0;</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 11, 22, 33, 44, 55 };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[10]);</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(ArithmeticException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008000"/>
                </a:solidFill>
                <a:latin typeface="Consolas" panose="020B0609020204030204" pitchFamily="49" charset="0"/>
                <a:ea typeface="等线" panose="02010600030101010101" pitchFamily="2" charset="-122"/>
                <a:cs typeface="Consolas" panose="020B0609020204030204" pitchFamily="49" charset="0"/>
              </a:rPr>
              <a:t>穷举可能发生的异常</a:t>
            </a:r>
            <a:endParaRPr lang="zh-CN" altLang="zh-CN" sz="1800" kern="100" dirty="0">
              <a:solidFill>
                <a:srgbClr val="0080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除数不能为零</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ArrayIndexOutOfBoundsException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索引越界</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"over"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17</a:t>
            </a:fld>
            <a:endParaRPr lang="en-US" altLang="zh-CN"/>
          </a:p>
        </p:txBody>
      </p:sp>
      <p:sp>
        <p:nvSpPr>
          <p:cNvPr id="5" name="矩形 4"/>
          <p:cNvSpPr/>
          <p:nvPr/>
        </p:nvSpPr>
        <p:spPr>
          <a:xfrm>
            <a:off x="6372201" y="5445224"/>
            <a:ext cx="1933600" cy="646331"/>
          </a:xfrm>
          <a:prstGeom prst="rect">
            <a:avLst/>
          </a:prstGeom>
        </p:spPr>
        <p:txBody>
          <a:bodyPr wrap="square">
            <a:spAutoFit/>
          </a:bodyPr>
          <a:lstStyle/>
          <a:p>
            <a:r>
              <a:rPr lang="zh-CN" altLang="en-US" dirty="0">
                <a:solidFill>
                  <a:srgbClr val="008000"/>
                </a:solidFill>
                <a:latin typeface="华文细黑" panose="02010600040101010101" pitchFamily="2" charset="-122"/>
                <a:ea typeface="华文细黑" panose="02010600040101010101" pitchFamily="2" charset="-122"/>
              </a:rPr>
              <a:t>除数不能为零</a:t>
            </a:r>
          </a:p>
          <a:p>
            <a:r>
              <a:rPr lang="en-US" altLang="zh-CN" dirty="0">
                <a:solidFill>
                  <a:srgbClr val="008000"/>
                </a:solidFill>
                <a:latin typeface="华文细黑" panose="02010600040101010101" pitchFamily="2" charset="-122"/>
                <a:ea typeface="华文细黑" panose="02010600040101010101" pitchFamily="2" charset="-122"/>
              </a:rPr>
              <a:t>over</a:t>
            </a:r>
            <a:endParaRPr lang="zh-CN" altLang="en-US" sz="2800" dirty="0">
              <a:solidFill>
                <a:srgbClr val="008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567335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r>
              <a:rPr lang="en-US" altLang="zh-CN" sz="3200" dirty="0">
                <a:solidFill>
                  <a:srgbClr val="000000"/>
                </a:solidFill>
                <a:latin typeface="Consolas" panose="020B0609020204030204" pitchFamily="49" charset="0"/>
                <a:ea typeface="等线" panose="02010600030101010101" pitchFamily="2" charset="-122"/>
                <a:cs typeface="Consolas" panose="020B0609020204030204" pitchFamily="49" charset="0"/>
              </a:rPr>
              <a:t>Demo4_Exception</a:t>
            </a:r>
            <a:r>
              <a:rPr lang="zh-CN" altLang="en-US" sz="3200" dirty="0">
                <a:solidFill>
                  <a:srgbClr val="000000"/>
                </a:solidFill>
                <a:latin typeface="Consolas" panose="020B0609020204030204" pitchFamily="49" charset="0"/>
                <a:ea typeface="等线" panose="02010600030101010101" pitchFamily="2" charset="-122"/>
                <a:cs typeface="Consolas" panose="020B0609020204030204" pitchFamily="49" charset="0"/>
              </a:rPr>
              <a:t>中，</a:t>
            </a:r>
            <a:r>
              <a:rPr lang="zh-CN" altLang="zh-CN" sz="3200" dirty="0"/>
              <a:t>一个</a:t>
            </a:r>
            <a:r>
              <a:rPr lang="en-US" altLang="zh-CN" sz="3200" dirty="0">
                <a:latin typeface="Consolas" panose="020B0609020204030204" pitchFamily="49" charset="0"/>
              </a:rPr>
              <a:t>try</a:t>
            </a:r>
            <a:r>
              <a:rPr lang="zh-CN" altLang="zh-CN" sz="3200" dirty="0"/>
              <a:t>语句之后跟</a:t>
            </a:r>
            <a:r>
              <a:rPr lang="zh-CN" altLang="en-US" sz="3200" dirty="0"/>
              <a:t>着</a:t>
            </a:r>
            <a:r>
              <a:rPr lang="zh-CN" altLang="zh-CN" sz="3200" dirty="0"/>
              <a:t>多个</a:t>
            </a:r>
            <a:r>
              <a:rPr lang="en-US" altLang="zh-CN" sz="3200" dirty="0">
                <a:latin typeface="Consolas" panose="020B0609020204030204" pitchFamily="49" charset="0"/>
              </a:rPr>
              <a:t>catch</a:t>
            </a:r>
            <a:r>
              <a:rPr lang="zh-CN" altLang="zh-CN" sz="3200" dirty="0"/>
              <a:t>语句，表示可以处理多种异常</a:t>
            </a:r>
            <a:r>
              <a:rPr lang="zh-CN" altLang="en-US" sz="3200" dirty="0"/>
              <a:t>。</a:t>
            </a:r>
            <a:endParaRPr lang="en-US" altLang="zh-CN" sz="3200" dirty="0"/>
          </a:p>
          <a:p>
            <a:pPr lvl="1"/>
            <a:r>
              <a:rPr lang="en-US" altLang="zh-CN" sz="2800" dirty="0">
                <a:latin typeface="Consolas" panose="020B0609020204030204" pitchFamily="49" charset="0"/>
                <a:cs typeface="+mn-cs"/>
              </a:rPr>
              <a:t>try{}</a:t>
            </a:r>
            <a:r>
              <a:rPr lang="zh-CN" altLang="en-US" sz="2800" dirty="0"/>
              <a:t>捕获异常后，直接跳转到对应类型</a:t>
            </a:r>
            <a:r>
              <a:rPr lang="en-US" altLang="zh-CN" sz="2800" dirty="0">
                <a:latin typeface="Consolas" panose="020B0609020204030204" pitchFamily="49" charset="0"/>
                <a:cs typeface="+mn-cs"/>
              </a:rPr>
              <a:t>catch</a:t>
            </a:r>
            <a:r>
              <a:rPr lang="zh-CN" altLang="en-US" sz="2800" dirty="0"/>
              <a:t>进行处理，处理后，直接跳出</a:t>
            </a:r>
            <a:r>
              <a:rPr lang="en-US" altLang="zh-CN" sz="2800" dirty="0">
                <a:latin typeface="Consolas" panose="020B0609020204030204" pitchFamily="49" charset="0"/>
                <a:cs typeface="+mn-cs"/>
              </a:rPr>
              <a:t>try…catch</a:t>
            </a:r>
            <a:r>
              <a:rPr lang="zh-CN" altLang="en-US" sz="2800" dirty="0"/>
              <a:t>结构，并不执行其他</a:t>
            </a:r>
            <a:r>
              <a:rPr lang="en-US" altLang="zh-CN" sz="2800" dirty="0">
                <a:latin typeface="Consolas" panose="020B0609020204030204" pitchFamily="49" charset="0"/>
                <a:cs typeface="+mn-cs"/>
              </a:rPr>
              <a:t>catch</a:t>
            </a:r>
          </a:p>
          <a:p>
            <a:pPr lvl="1"/>
            <a:r>
              <a:rPr lang="zh-CN" altLang="zh-CN" sz="2800" dirty="0"/>
              <a:t>这种语法也有问题，</a:t>
            </a:r>
            <a:r>
              <a:rPr lang="zh-CN" altLang="en-US" sz="2800" dirty="0"/>
              <a:t>若程序存在未知异常，这种列举的方式必然会漏掉可能的异常，如何处理此种情况？</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18</a:t>
            </a:fld>
            <a:endParaRPr lang="en-US" altLang="zh-CN"/>
          </a:p>
        </p:txBody>
      </p:sp>
    </p:spTree>
    <p:extLst>
      <p:ext uri="{BB962C8B-B14F-4D97-AF65-F5344CB8AC3E}">
        <p14:creationId xmlns:p14="http://schemas.microsoft.com/office/powerpoint/2010/main" val="2444531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Demo6_Exception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10;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0;</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 11, 22, 33, 44, 55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[10]);</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(ArithmeticException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除数不能为零</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ArrayIndexOutOfBoundsException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索引越界</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 catch (Exception e) {	 </a:t>
            </a:r>
            <a:r>
              <a:rPr lang="en-US" altLang="zh-CN" sz="1800" dirty="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008000"/>
                </a:solidFill>
                <a:latin typeface="Consolas" panose="020B0609020204030204" pitchFamily="49" charset="0"/>
                <a:ea typeface="等线" panose="02010600030101010101" pitchFamily="2" charset="-122"/>
                <a:cs typeface="Consolas" panose="020B0609020204030204" pitchFamily="49" charset="0"/>
              </a:rPr>
              <a:t>用超类对象接收任何子类对象</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i="1" dirty="0" err="1">
                <a:solidFill>
                  <a:srgbClr val="0000FF"/>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出错</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"over"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19</a:t>
            </a:fld>
            <a:endParaRPr lang="en-US" altLang="zh-CN"/>
          </a:p>
        </p:txBody>
      </p:sp>
    </p:spTree>
    <p:extLst>
      <p:ext uri="{BB962C8B-B14F-4D97-AF65-F5344CB8AC3E}">
        <p14:creationId xmlns:p14="http://schemas.microsoft.com/office/powerpoint/2010/main" val="29894508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sz="2400" dirty="0"/>
              <a:t>异常概述和分类</a:t>
            </a:r>
            <a:endParaRPr lang="en-US" altLang="zh-CN" sz="2400" dirty="0"/>
          </a:p>
          <a:p>
            <a:r>
              <a:rPr lang="en-US" altLang="zh-CN" sz="2400" dirty="0">
                <a:latin typeface="Consolas" panose="020B0609020204030204" pitchFamily="49" charset="0"/>
              </a:rPr>
              <a:t>JVM</a:t>
            </a:r>
            <a:r>
              <a:rPr lang="zh-CN" altLang="en-US" sz="2400" dirty="0"/>
              <a:t>默认异常处理</a:t>
            </a:r>
          </a:p>
          <a:p>
            <a:r>
              <a:rPr lang="en-US" altLang="zh-CN" sz="2400" dirty="0">
                <a:latin typeface="Consolas" panose="020B0609020204030204" pitchFamily="49" charset="0"/>
              </a:rPr>
              <a:t>try…catch</a:t>
            </a:r>
            <a:r>
              <a:rPr lang="zh-CN" altLang="en-US" sz="2400" dirty="0"/>
              <a:t>方式异常处理</a:t>
            </a:r>
            <a:endParaRPr lang="en-US" altLang="zh-CN" sz="2400" dirty="0"/>
          </a:p>
          <a:p>
            <a:pPr lvl="1"/>
            <a:r>
              <a:rPr lang="en-US" altLang="zh-CN" sz="2000" dirty="0">
                <a:latin typeface="Consolas" panose="020B0609020204030204" pitchFamily="49" charset="0"/>
              </a:rPr>
              <a:t>finally</a:t>
            </a:r>
            <a:r>
              <a:rPr lang="zh-CN" altLang="en-US" sz="2000" dirty="0"/>
              <a:t>关键字</a:t>
            </a:r>
            <a:endParaRPr lang="en-US" altLang="zh-CN" sz="2000" dirty="0"/>
          </a:p>
          <a:p>
            <a:pPr lvl="1"/>
            <a:r>
              <a:rPr lang="en-US" altLang="zh-CN" sz="2000" dirty="0">
                <a:latin typeface="Consolas" panose="020B0609020204030204" pitchFamily="49" charset="0"/>
              </a:rPr>
              <a:t>try…catch…finally</a:t>
            </a:r>
            <a:r>
              <a:rPr lang="zh-CN" altLang="en-US" sz="2000" dirty="0"/>
              <a:t>中的</a:t>
            </a:r>
            <a:r>
              <a:rPr lang="en-US" altLang="zh-CN" sz="2000" dirty="0">
                <a:latin typeface="Consolas" panose="020B0609020204030204" pitchFamily="49" charset="0"/>
              </a:rPr>
              <a:t>return</a:t>
            </a:r>
            <a:r>
              <a:rPr lang="zh-CN" altLang="en-US" sz="2000" dirty="0"/>
              <a:t>讨论</a:t>
            </a:r>
            <a:endParaRPr lang="en-US" altLang="zh-CN" sz="2000" dirty="0"/>
          </a:p>
          <a:p>
            <a:pPr lvl="1"/>
            <a:r>
              <a:rPr lang="en-US" altLang="zh-CN" sz="2000" dirty="0">
                <a:latin typeface="Consolas" panose="020B0609020204030204" pitchFamily="49" charset="0"/>
              </a:rPr>
              <a:t>Throwable</a:t>
            </a:r>
            <a:r>
              <a:rPr lang="zh-CN" altLang="en-US" sz="2000" dirty="0"/>
              <a:t>接口中的常见方法</a:t>
            </a:r>
          </a:p>
          <a:p>
            <a:r>
              <a:rPr lang="en-US" altLang="zh-CN" sz="2400" dirty="0">
                <a:latin typeface="Consolas" panose="020B0609020204030204" pitchFamily="49" charset="0"/>
              </a:rPr>
              <a:t>throws</a:t>
            </a:r>
            <a:r>
              <a:rPr lang="zh-CN" altLang="en-US" sz="2400" dirty="0"/>
              <a:t>的方式处理异常</a:t>
            </a:r>
          </a:p>
          <a:p>
            <a:pPr lvl="1"/>
            <a:r>
              <a:rPr lang="en-US" altLang="zh-CN" sz="2000" dirty="0">
                <a:latin typeface="Consolas" panose="020B0609020204030204" pitchFamily="49" charset="0"/>
              </a:rPr>
              <a:t>throw</a:t>
            </a:r>
            <a:r>
              <a:rPr lang="zh-CN" altLang="en-US" sz="2000" dirty="0"/>
              <a:t>的概述以及和</a:t>
            </a:r>
            <a:r>
              <a:rPr lang="en-US" altLang="zh-CN" sz="2000" dirty="0">
                <a:latin typeface="Consolas" panose="020B0609020204030204" pitchFamily="49" charset="0"/>
              </a:rPr>
              <a:t>throws</a:t>
            </a:r>
            <a:r>
              <a:rPr lang="zh-CN" altLang="en-US" sz="2000" dirty="0"/>
              <a:t>的区别</a:t>
            </a:r>
          </a:p>
          <a:p>
            <a:r>
              <a:rPr lang="zh-CN" altLang="en-US" sz="2400" dirty="0"/>
              <a:t>自定义异常</a:t>
            </a:r>
          </a:p>
          <a:p>
            <a:r>
              <a:rPr lang="zh-CN" altLang="en-US" sz="2400" dirty="0"/>
              <a:t>异常的注意事项</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a:t>
            </a:fld>
            <a:endParaRPr lang="en-US" altLang="zh-CN"/>
          </a:p>
        </p:txBody>
      </p:sp>
    </p:spTree>
    <p:extLst>
      <p:ext uri="{BB962C8B-B14F-4D97-AF65-F5344CB8AC3E}">
        <p14:creationId xmlns:p14="http://schemas.microsoft.com/office/powerpoint/2010/main" val="2565446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3" dur="500"/>
                                        <p:tgtEl>
                                          <p:spTgt spid="3">
                                            <p:txEl>
                                              <p:pRg st="8" end="8"/>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a:t>
            </a:r>
            <a:r>
              <a:rPr lang="zh-CN" altLang="en-US" dirty="0"/>
              <a:t>方式异常处理</a:t>
            </a:r>
          </a:p>
        </p:txBody>
      </p:sp>
      <p:sp>
        <p:nvSpPr>
          <p:cNvPr id="3" name="内容占位符 2"/>
          <p:cNvSpPr>
            <a:spLocks noGrp="1"/>
          </p:cNvSpPr>
          <p:nvPr>
            <p:ph idx="1"/>
          </p:nvPr>
        </p:nvSpPr>
        <p:spPr/>
        <p:txBody>
          <a:bodyPr/>
          <a:lstStyle/>
          <a:p>
            <a:r>
              <a:rPr lang="zh-CN" altLang="en-US" sz="3200" dirty="0"/>
              <a:t>如</a:t>
            </a:r>
            <a:r>
              <a:rPr lang="en-US" altLang="zh-CN" sz="3200" dirty="0">
                <a:solidFill>
                  <a:srgbClr val="000000"/>
                </a:solidFill>
                <a:latin typeface="Consolas" panose="020B0609020204030204" pitchFamily="49" charset="0"/>
                <a:ea typeface="等线" panose="02010600030101010101" pitchFamily="2" charset="-122"/>
                <a:cs typeface="Consolas" panose="020B0609020204030204" pitchFamily="49" charset="0"/>
              </a:rPr>
              <a:t>Demo6_Exception</a:t>
            </a:r>
            <a:r>
              <a:rPr lang="zh-CN" altLang="en-US" sz="3200" dirty="0">
                <a:solidFill>
                  <a:srgbClr val="000000"/>
                </a:solidFill>
                <a:latin typeface="Consolas" panose="020B0609020204030204" pitchFamily="49" charset="0"/>
                <a:ea typeface="等线" panose="02010600030101010101" pitchFamily="2" charset="-122"/>
                <a:cs typeface="Consolas" panose="020B0609020204030204" pitchFamily="49" charset="0"/>
              </a:rPr>
              <a:t>所示，</a:t>
            </a:r>
            <a:r>
              <a:rPr lang="zh-CN" altLang="zh-CN" sz="3200" dirty="0"/>
              <a:t>如果一个</a:t>
            </a:r>
            <a:r>
              <a:rPr lang="en-US" altLang="zh-CN" sz="3200" dirty="0">
                <a:latin typeface="Consolas" panose="020B0609020204030204" pitchFamily="49" charset="0"/>
              </a:rPr>
              <a:t>try</a:t>
            </a:r>
            <a:r>
              <a:rPr lang="zh-CN" altLang="zh-CN" sz="3200" dirty="0"/>
              <a:t>语句之中同时有多个</a:t>
            </a:r>
            <a:r>
              <a:rPr lang="en-US" altLang="zh-CN" sz="3200" dirty="0">
                <a:latin typeface="Consolas" panose="020B0609020204030204" pitchFamily="49" charset="0"/>
              </a:rPr>
              <a:t>catch</a:t>
            </a:r>
          </a:p>
          <a:p>
            <a:pPr lvl="1"/>
            <a:r>
              <a:rPr lang="zh-CN" altLang="zh-CN" sz="2800" dirty="0"/>
              <a:t>捕获范围小的异常</a:t>
            </a:r>
            <a:r>
              <a:rPr lang="zh-CN" altLang="en-US" sz="2800" dirty="0"/>
              <a:t>（子类异常）</a:t>
            </a:r>
            <a:r>
              <a:rPr lang="zh-CN" altLang="zh-CN" sz="2800" dirty="0"/>
              <a:t>要放在捕获范围大的异常</a:t>
            </a:r>
            <a:r>
              <a:rPr lang="zh-CN" altLang="en-US" sz="2800" dirty="0"/>
              <a:t>（父类异常）</a:t>
            </a:r>
            <a:r>
              <a:rPr lang="zh-CN" altLang="zh-CN" sz="2800" dirty="0"/>
              <a:t>之前</a:t>
            </a:r>
            <a:r>
              <a:rPr lang="zh-CN" altLang="en-US" sz="2800" dirty="0"/>
              <a:t>；</a:t>
            </a:r>
            <a:endParaRPr lang="en-US" altLang="zh-CN" sz="2800" dirty="0"/>
          </a:p>
          <a:p>
            <a:pPr lvl="1"/>
            <a:r>
              <a:rPr lang="zh-CN" altLang="zh-CN" sz="2800" dirty="0"/>
              <a:t>在开发中</a:t>
            </a:r>
            <a:r>
              <a:rPr lang="zh-CN" altLang="en-US" sz="2800" dirty="0"/>
              <a:t>，</a:t>
            </a:r>
            <a:r>
              <a:rPr lang="zh-CN" altLang="zh-CN" sz="2800" dirty="0"/>
              <a:t>为了简单起见</a:t>
            </a:r>
            <a:r>
              <a:rPr lang="zh-CN" altLang="en-US" sz="2800" dirty="0"/>
              <a:t>，</a:t>
            </a:r>
            <a:r>
              <a:rPr lang="zh-CN" altLang="zh-CN" sz="2800" dirty="0"/>
              <a:t>异常</a:t>
            </a:r>
            <a:r>
              <a:rPr lang="zh-CN" altLang="en-US" sz="2800" dirty="0"/>
              <a:t>基本</a:t>
            </a:r>
            <a:r>
              <a:rPr lang="zh-CN" altLang="zh-CN" sz="2800" dirty="0"/>
              <a:t>都直接使用</a:t>
            </a:r>
            <a:r>
              <a:rPr lang="en-US" altLang="zh-CN" sz="2800" dirty="0">
                <a:latin typeface="Consolas" panose="020B0609020204030204" pitchFamily="49" charset="0"/>
              </a:rPr>
              <a:t>Exception</a:t>
            </a:r>
            <a:r>
              <a:rPr lang="zh-CN" altLang="zh-CN" sz="2800" dirty="0"/>
              <a:t>接收。</a:t>
            </a:r>
            <a:endParaRPr lang="en-US" altLang="zh-CN" sz="2800" dirty="0"/>
          </a:p>
          <a:p>
            <a:pPr lvl="1"/>
            <a:endParaRPr lang="zh-CN" altLang="zh-CN" sz="2800"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20</a:t>
            </a:fld>
            <a:endParaRPr lang="en-US" altLang="zh-CN"/>
          </a:p>
        </p:txBody>
      </p:sp>
    </p:spTree>
    <p:extLst>
      <p:ext uri="{BB962C8B-B14F-4D97-AF65-F5344CB8AC3E}">
        <p14:creationId xmlns:p14="http://schemas.microsoft.com/office/powerpoint/2010/main" val="3373334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finally</a:t>
            </a:r>
            <a:r>
              <a:rPr lang="zh-CN" altLang="en-US" dirty="0"/>
              <a:t>关键字</a:t>
            </a:r>
          </a:p>
        </p:txBody>
      </p:sp>
      <p:sp>
        <p:nvSpPr>
          <p:cNvPr id="3" name="内容占位符 2"/>
          <p:cNvSpPr>
            <a:spLocks noGrp="1"/>
          </p:cNvSpPr>
          <p:nvPr>
            <p:ph idx="1"/>
          </p:nvPr>
        </p:nvSpPr>
        <p:spPr/>
        <p:txBody>
          <a:bodyPr/>
          <a:lstStyle/>
          <a:p>
            <a:pPr marL="57150" indent="0" algn="just">
              <a:spcAft>
                <a:spcPts val="0"/>
              </a:spcAft>
              <a:buClr>
                <a:srgbClr val="3333CC"/>
              </a:buClr>
              <a:buNone/>
            </a:pPr>
            <a:r>
              <a:rPr lang="en-US" altLang="zh-CN" sz="2400" kern="100" dirty="0">
                <a:solidFill>
                  <a:srgbClr val="0000FF"/>
                </a:solidFill>
                <a:latin typeface="Consolas" panose="020B0609020204030204" pitchFamily="49" charset="0"/>
                <a:cs typeface="Times New Roman"/>
              </a:rPr>
              <a:t>try{     </a:t>
            </a:r>
            <a:r>
              <a:rPr lang="en-US" altLang="zh-CN" sz="2400" kern="100" dirty="0">
                <a:solidFill>
                  <a:srgbClr val="008000"/>
                </a:solidFill>
                <a:cs typeface="Times New Roman"/>
              </a:rPr>
              <a:t>//</a:t>
            </a:r>
            <a:r>
              <a:rPr lang="zh-CN" altLang="en-US" sz="2400" kern="100" dirty="0">
                <a:solidFill>
                  <a:srgbClr val="008000"/>
                </a:solidFill>
                <a:cs typeface="Times New Roman"/>
              </a:rPr>
              <a:t>检测异常</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cs typeface="Times New Roman"/>
              </a:rPr>
              <a:t>可能出现异常的语句</a:t>
            </a:r>
            <a:r>
              <a:rPr lang="zh-CN" altLang="en-US" sz="2400" kern="100" dirty="0">
                <a:cs typeface="Times New Roman"/>
              </a:rPr>
              <a:t>；</a:t>
            </a:r>
            <a:r>
              <a:rPr lang="en-US" altLang="zh-CN" sz="2400" kern="100" dirty="0">
                <a:cs typeface="Times New Roman"/>
              </a:rPr>
              <a:t>    </a:t>
            </a:r>
          </a:p>
          <a:p>
            <a:pPr marL="57150" indent="0" algn="just">
              <a:spcAft>
                <a:spcPts val="0"/>
              </a:spcAft>
              <a:buClr>
                <a:srgbClr val="3333CC"/>
              </a:buClr>
              <a:buNone/>
            </a:pPr>
            <a:r>
              <a:rPr lang="en-US" altLang="zh-CN" sz="2400" kern="100" dirty="0">
                <a:solidFill>
                  <a:srgbClr val="0000FF"/>
                </a:solidFill>
                <a:cs typeface="Times New Roman"/>
              </a:rPr>
              <a:t>} catch (</a:t>
            </a:r>
            <a:r>
              <a:rPr lang="zh-CN" altLang="zh-CN" sz="2400" kern="100" dirty="0">
                <a:solidFill>
                  <a:srgbClr val="0000FF"/>
                </a:solidFill>
                <a:cs typeface="Times New Roman"/>
              </a:rPr>
              <a:t>异常类型</a:t>
            </a:r>
            <a:r>
              <a:rPr lang="en-US" altLang="zh-CN" sz="2400" kern="100" dirty="0">
                <a:solidFill>
                  <a:srgbClr val="0000FF"/>
                </a:solidFill>
                <a:cs typeface="Times New Roman"/>
              </a:rPr>
              <a:t>1</a:t>
            </a:r>
            <a:r>
              <a:rPr lang="zh-CN" altLang="zh-CN" sz="2400" kern="100" dirty="0">
                <a:solidFill>
                  <a:srgbClr val="0000FF"/>
                </a:solidFill>
                <a:cs typeface="Times New Roman"/>
              </a:rPr>
              <a:t> 异常对象</a:t>
            </a:r>
            <a:r>
              <a:rPr lang="en-US" altLang="zh-CN" sz="2400" kern="100" dirty="0">
                <a:solidFill>
                  <a:srgbClr val="0000FF"/>
                </a:solidFill>
                <a:cs typeface="Times New Roman"/>
              </a:rPr>
              <a:t>){ </a:t>
            </a:r>
            <a:r>
              <a:rPr lang="zh-CN" altLang="en-US" sz="2400" kern="100" dirty="0">
                <a:solidFill>
                  <a:srgbClr val="0000FF"/>
                </a:solidFill>
                <a:cs typeface="Times New Roman"/>
              </a:rPr>
              <a:t> </a:t>
            </a:r>
            <a:r>
              <a:rPr lang="en-US" altLang="zh-CN" sz="2400" kern="100" dirty="0">
                <a:solidFill>
                  <a:srgbClr val="008000"/>
                </a:solidFill>
                <a:cs typeface="Times New Roman"/>
              </a:rPr>
              <a:t>//</a:t>
            </a:r>
            <a:r>
              <a:rPr lang="zh-CN" altLang="en-US" sz="2400" kern="100" dirty="0">
                <a:solidFill>
                  <a:srgbClr val="008000"/>
                </a:solidFill>
                <a:cs typeface="Times New Roman"/>
              </a:rPr>
              <a:t>捕获异常类型</a:t>
            </a:r>
            <a:r>
              <a:rPr lang="en-US" altLang="zh-CN" sz="2400" kern="100" dirty="0">
                <a:solidFill>
                  <a:srgbClr val="008000"/>
                </a:solidFill>
                <a:cs typeface="Times New Roman"/>
              </a:rPr>
              <a:t>1</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处理异常 ；</a:t>
            </a:r>
          </a:p>
          <a:p>
            <a:pPr marL="57150" indent="0" algn="just">
              <a:spcAft>
                <a:spcPts val="0"/>
              </a:spcAft>
              <a:buClr>
                <a:srgbClr val="3333CC"/>
              </a:buClr>
              <a:buNone/>
            </a:pPr>
            <a:r>
              <a:rPr lang="en-US" altLang="zh-CN" sz="2400" kern="100" dirty="0">
                <a:solidFill>
                  <a:srgbClr val="0000FF"/>
                </a:solidFill>
                <a:cs typeface="Times New Roman"/>
              </a:rPr>
              <a:t>} catch (</a:t>
            </a:r>
            <a:r>
              <a:rPr lang="zh-CN" altLang="zh-CN" sz="2400" kern="100" dirty="0">
                <a:solidFill>
                  <a:srgbClr val="0000FF"/>
                </a:solidFill>
                <a:cs typeface="Times New Roman"/>
              </a:rPr>
              <a:t>异常类型</a:t>
            </a:r>
            <a:r>
              <a:rPr lang="en-US" altLang="zh-CN" sz="2400" kern="100" dirty="0">
                <a:solidFill>
                  <a:srgbClr val="0000FF"/>
                </a:solidFill>
                <a:cs typeface="Times New Roman"/>
              </a:rPr>
              <a:t>2</a:t>
            </a:r>
            <a:r>
              <a:rPr lang="zh-CN" altLang="zh-CN" sz="2400" kern="100" dirty="0">
                <a:solidFill>
                  <a:srgbClr val="0000FF"/>
                </a:solidFill>
                <a:cs typeface="Times New Roman"/>
              </a:rPr>
              <a:t> 异常对象</a:t>
            </a:r>
            <a:r>
              <a:rPr lang="en-US" altLang="zh-CN" sz="2400" kern="100" dirty="0">
                <a:solidFill>
                  <a:srgbClr val="0000FF"/>
                </a:solidFill>
                <a:cs typeface="Times New Roman"/>
              </a:rPr>
              <a:t>){  </a:t>
            </a:r>
            <a:r>
              <a:rPr lang="en-US" altLang="zh-CN" sz="2400" kern="100" dirty="0">
                <a:solidFill>
                  <a:srgbClr val="008000"/>
                </a:solidFill>
                <a:cs typeface="Times New Roman"/>
              </a:rPr>
              <a:t>//</a:t>
            </a:r>
            <a:r>
              <a:rPr lang="zh-CN" altLang="en-US" sz="2400" kern="100" dirty="0">
                <a:solidFill>
                  <a:srgbClr val="008000"/>
                </a:solidFill>
                <a:cs typeface="Times New Roman"/>
              </a:rPr>
              <a:t>捕获异常类型</a:t>
            </a:r>
            <a:r>
              <a:rPr lang="en-US" altLang="zh-CN" sz="2400" kern="100" dirty="0">
                <a:solidFill>
                  <a:srgbClr val="008000"/>
                </a:solidFill>
                <a:cs typeface="Times New Roman"/>
              </a:rPr>
              <a:t>2</a:t>
            </a:r>
            <a:endParaRPr lang="zh-CN" altLang="zh-CN" sz="2400" kern="100" dirty="0">
              <a:solidFill>
                <a:srgbClr val="0000FF"/>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处理异常 ；</a:t>
            </a:r>
          </a:p>
          <a:p>
            <a:pPr marL="57150" indent="0" algn="just">
              <a:spcAft>
                <a:spcPts val="0"/>
              </a:spcAft>
              <a:buClr>
                <a:srgbClr val="3333CC"/>
              </a:buClr>
              <a:buNone/>
            </a:pPr>
            <a:r>
              <a:rPr lang="en-US" altLang="zh-CN" sz="2400" kern="100" dirty="0">
                <a:solidFill>
                  <a:srgbClr val="0000FF"/>
                </a:solidFill>
                <a:cs typeface="Times New Roman"/>
              </a:rPr>
              <a:t>}</a:t>
            </a:r>
            <a:r>
              <a:rPr lang="en-US" altLang="zh-CN" sz="2400" kern="100" dirty="0">
                <a:solidFill>
                  <a:srgbClr val="000000"/>
                </a:solidFill>
                <a:cs typeface="Times New Roman"/>
              </a:rPr>
              <a:t> ...</a:t>
            </a:r>
            <a:endParaRPr lang="zh-CN" altLang="zh-CN" sz="2400" kern="100" dirty="0">
              <a:solidFill>
                <a:srgbClr val="000000"/>
              </a:solidFill>
              <a:cs typeface="Times New Roman"/>
            </a:endParaRPr>
          </a:p>
          <a:p>
            <a:pPr marL="57150" indent="0" algn="just">
              <a:spcAft>
                <a:spcPts val="0"/>
              </a:spcAft>
              <a:buClr>
                <a:srgbClr val="3333CC"/>
              </a:buClr>
              <a:buNone/>
            </a:pPr>
            <a:r>
              <a:rPr lang="en-US" altLang="zh-CN" sz="2400" kern="100" dirty="0">
                <a:solidFill>
                  <a:srgbClr val="0000FF"/>
                </a:solidFill>
                <a:cs typeface="Times New Roman"/>
              </a:rPr>
              <a:t>finally {   </a:t>
            </a:r>
            <a:r>
              <a:rPr lang="en-US" altLang="zh-CN" sz="2400" kern="100" dirty="0">
                <a:solidFill>
                  <a:srgbClr val="008000"/>
                </a:solidFill>
                <a:cs typeface="Times New Roman"/>
              </a:rPr>
              <a:t>//</a:t>
            </a:r>
            <a:r>
              <a:rPr lang="zh-CN" altLang="en-US" sz="2400" kern="100" dirty="0">
                <a:solidFill>
                  <a:srgbClr val="008000"/>
                </a:solidFill>
                <a:cs typeface="Times New Roman"/>
              </a:rPr>
              <a:t>释放资源</a:t>
            </a:r>
            <a:endParaRPr lang="zh-CN" altLang="zh-CN" sz="2400" kern="100" dirty="0">
              <a:solidFill>
                <a:srgbClr val="008000"/>
              </a:solidFill>
              <a:cs typeface="Times New Roman"/>
            </a:endParaRPr>
          </a:p>
          <a:p>
            <a:pPr marL="57150" indent="0" algn="just">
              <a:spcAft>
                <a:spcPts val="0"/>
              </a:spcAft>
              <a:buClr>
                <a:srgbClr val="3333CC"/>
              </a:buClr>
              <a:buNone/>
            </a:pPr>
            <a:r>
              <a:rPr lang="en-US" altLang="zh-CN" sz="2400" kern="100" dirty="0">
                <a:solidFill>
                  <a:srgbClr val="000000"/>
                </a:solidFill>
                <a:cs typeface="Times New Roman"/>
              </a:rPr>
              <a:t>	</a:t>
            </a:r>
            <a:r>
              <a:rPr lang="zh-CN" altLang="zh-CN" sz="2400" kern="100" dirty="0">
                <a:solidFill>
                  <a:srgbClr val="000000"/>
                </a:solidFill>
                <a:cs typeface="Times New Roman"/>
              </a:rPr>
              <a:t>异常处理的统一出口</a:t>
            </a:r>
            <a:r>
              <a:rPr lang="en-US" altLang="zh-CN" sz="2400" kern="100" dirty="0">
                <a:solidFill>
                  <a:srgbClr val="000000"/>
                </a:solidFill>
                <a:cs typeface="Times New Roman"/>
              </a:rPr>
              <a:t> ;</a:t>
            </a:r>
            <a:endParaRPr lang="zh-CN" altLang="zh-CN" sz="2400" kern="100" dirty="0">
              <a:solidFill>
                <a:srgbClr val="000000"/>
              </a:solidFill>
              <a:cs typeface="Times New Roman"/>
            </a:endParaRPr>
          </a:p>
          <a:p>
            <a:pPr marL="57150" indent="0">
              <a:buClr>
                <a:srgbClr val="3333CC"/>
              </a:buClr>
              <a:buNone/>
            </a:pPr>
            <a:r>
              <a:rPr lang="en-US" altLang="zh-CN" sz="2400" dirty="0">
                <a:solidFill>
                  <a:srgbClr val="0000FF"/>
                </a:solidFill>
                <a:cs typeface="Times New Roman"/>
              </a:rPr>
              <a:t>}</a:t>
            </a:r>
            <a:endParaRPr lang="zh-CN" altLang="en-US" sz="2400" dirty="0">
              <a:solidFill>
                <a:srgbClr val="0000FF"/>
              </a:solidFill>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21</a:t>
            </a:fld>
            <a:endParaRPr lang="en-US" altLang="zh-CN"/>
          </a:p>
        </p:txBody>
      </p:sp>
    </p:spTree>
    <p:extLst>
      <p:ext uri="{BB962C8B-B14F-4D97-AF65-F5344CB8AC3E}">
        <p14:creationId xmlns:p14="http://schemas.microsoft.com/office/powerpoint/2010/main" val="1855070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0" dur="500"/>
                                        <p:tgtEl>
                                          <p:spTgt spid="3">
                                            <p:txEl>
                                              <p:pRg st="8" end="8"/>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finally</a:t>
            </a:r>
            <a:r>
              <a:rPr lang="zh-CN" altLang="en-US" dirty="0"/>
              <a:t>关键字</a:t>
            </a:r>
          </a:p>
        </p:txBody>
      </p:sp>
      <p:sp>
        <p:nvSpPr>
          <p:cNvPr id="3" name="内容占位符 2"/>
          <p:cNvSpPr>
            <a:spLocks noGrp="1"/>
          </p:cNvSpPr>
          <p:nvPr>
            <p:ph idx="1"/>
          </p:nvPr>
        </p:nvSpPr>
        <p:spPr/>
        <p:txBody>
          <a:bodyPr/>
          <a:lstStyle/>
          <a:p>
            <a:r>
              <a:rPr lang="en-US" altLang="zh-CN" sz="3200" dirty="0">
                <a:latin typeface="Consolas" panose="020B0609020204030204" pitchFamily="49" charset="0"/>
              </a:rPr>
              <a:t>finally{} </a:t>
            </a:r>
            <a:r>
              <a:rPr lang="zh-CN" altLang="en-US" sz="3200" dirty="0"/>
              <a:t>语句增加了一个统一处理的出口操作，无论是否发生异常，程序都要执行</a:t>
            </a:r>
            <a:r>
              <a:rPr lang="en-US" altLang="zh-CN" sz="3200" dirty="0">
                <a:latin typeface="Consolas" panose="020B0609020204030204" pitchFamily="49" charset="0"/>
              </a:rPr>
              <a:t>finally</a:t>
            </a:r>
            <a:r>
              <a:rPr lang="en-US" altLang="zh-CN" sz="3200" dirty="0"/>
              <a:t> </a:t>
            </a:r>
            <a:r>
              <a:rPr lang="en-US" altLang="zh-CN" sz="3200" dirty="0">
                <a:latin typeface="Consolas" panose="020B0609020204030204" pitchFamily="49" charset="0"/>
              </a:rPr>
              <a:t>{}</a:t>
            </a:r>
            <a:r>
              <a:rPr lang="zh-CN" altLang="en-US" sz="3200" dirty="0"/>
              <a:t>语句。</a:t>
            </a:r>
          </a:p>
          <a:p>
            <a:r>
              <a:rPr lang="en-US" altLang="zh-CN" sz="3200" dirty="0">
                <a:latin typeface="Consolas" panose="020B0609020204030204" pitchFamily="49" charset="0"/>
              </a:rPr>
              <a:t>finally</a:t>
            </a:r>
            <a:r>
              <a:rPr lang="zh-CN" altLang="en-US" sz="3200" dirty="0"/>
              <a:t>的作用：用于释放资源，在</a:t>
            </a:r>
            <a:r>
              <a:rPr lang="en-US" altLang="zh-CN" sz="3200" dirty="0">
                <a:latin typeface="Consolas" panose="020B0609020204030204" pitchFamily="49" charset="0"/>
              </a:rPr>
              <a:t>IO</a:t>
            </a:r>
            <a:r>
              <a:rPr lang="zh-CN" altLang="en-US" sz="3200" dirty="0"/>
              <a:t>流操作和数据库操作中会见到</a:t>
            </a:r>
            <a:endParaRPr lang="en-US" altLang="zh-CN" sz="3200" dirty="0"/>
          </a:p>
          <a:p>
            <a:r>
              <a:rPr lang="zh-CN" altLang="en-US" sz="3200" dirty="0"/>
              <a:t>特殊情况：在执行到</a:t>
            </a:r>
            <a:r>
              <a:rPr lang="en-US" altLang="zh-CN" sz="3200" dirty="0">
                <a:latin typeface="Consolas" panose="020B0609020204030204" pitchFamily="49" charset="0"/>
              </a:rPr>
              <a:t>finally</a:t>
            </a:r>
            <a:r>
              <a:rPr lang="zh-CN" altLang="en-US" sz="3200" dirty="0"/>
              <a:t>之前，在</a:t>
            </a:r>
            <a:r>
              <a:rPr lang="en-US" altLang="zh-CN" sz="3200" dirty="0">
                <a:latin typeface="Consolas" panose="020B0609020204030204" pitchFamily="49" charset="0"/>
              </a:rPr>
              <a:t>catch</a:t>
            </a:r>
            <a:r>
              <a:rPr lang="zh-CN" altLang="en-US" sz="3200" dirty="0"/>
              <a:t>中</a:t>
            </a:r>
            <a:r>
              <a:rPr lang="en-US" altLang="zh-CN" sz="3200" dirty="0" err="1">
                <a:latin typeface="Consolas" panose="020B0609020204030204" pitchFamily="49" charset="0"/>
              </a:rPr>
              <a:t>jvm</a:t>
            </a:r>
            <a:r>
              <a:rPr lang="zh-CN" altLang="en-US" sz="3200" dirty="0"/>
              <a:t>退出 </a:t>
            </a:r>
            <a:r>
              <a:rPr lang="en-US" altLang="zh-CN" sz="3200" dirty="0"/>
              <a:t>(</a:t>
            </a:r>
            <a:r>
              <a:rPr lang="en-US" altLang="zh-CN" sz="3200" dirty="0" err="1">
                <a:latin typeface="Consolas" panose="020B0609020204030204" pitchFamily="49" charset="0"/>
              </a:rPr>
              <a:t>System.exit</a:t>
            </a:r>
            <a:r>
              <a:rPr lang="en-US" altLang="zh-CN" sz="3200" dirty="0">
                <a:latin typeface="Consolas" panose="020B0609020204030204" pitchFamily="49" charset="0"/>
              </a:rPr>
              <a:t>(0)</a:t>
            </a:r>
            <a:r>
              <a:rPr lang="en-US" altLang="zh-CN" sz="3200" dirty="0"/>
              <a:t>)</a:t>
            </a:r>
            <a:r>
              <a:rPr lang="zh-CN" altLang="en-US" sz="3200" dirty="0"/>
              <a:t>，此时直接从</a:t>
            </a:r>
            <a:r>
              <a:rPr lang="en-US" altLang="zh-CN" sz="3200" dirty="0">
                <a:latin typeface="Consolas" panose="020B0609020204030204" pitchFamily="49" charset="0"/>
              </a:rPr>
              <a:t>catch</a:t>
            </a:r>
            <a:r>
              <a:rPr lang="zh-CN" altLang="en-US" sz="3200" dirty="0"/>
              <a:t>中退出，并不进入</a:t>
            </a:r>
            <a:r>
              <a:rPr lang="en-US" altLang="zh-CN" sz="3200" dirty="0">
                <a:latin typeface="Consolas" panose="020B0609020204030204" pitchFamily="49" charset="0"/>
              </a:rPr>
              <a:t>finally</a:t>
            </a:r>
            <a:r>
              <a:rPr lang="zh-CN" altLang="en-US" sz="3200" dirty="0"/>
              <a:t>语句。</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22</a:t>
            </a:fld>
            <a:endParaRPr lang="en-US" altLang="zh-CN"/>
          </a:p>
        </p:txBody>
      </p:sp>
    </p:spTree>
    <p:extLst>
      <p:ext uri="{BB962C8B-B14F-4D97-AF65-F5344CB8AC3E}">
        <p14:creationId xmlns:p14="http://schemas.microsoft.com/office/powerpoint/2010/main" val="3422579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finally</a:t>
            </a:r>
            <a:r>
              <a:rPr lang="zh-CN" altLang="en-US" dirty="0"/>
              <a:t>关键字</a:t>
            </a:r>
          </a:p>
        </p:txBody>
      </p:sp>
      <p:sp>
        <p:nvSpPr>
          <p:cNvPr id="3" name="内容占位符 2"/>
          <p:cNvSpPr>
            <a:spLocks noGrp="1"/>
          </p:cNvSpPr>
          <p:nvPr>
            <p:ph idx="1"/>
          </p:nvPr>
        </p:nvSpPr>
        <p:spPr/>
        <p:txBody>
          <a:bodyPr/>
          <a:lstStyle/>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Demo7_Finally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      try </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(10 / 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(Exception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除数为零</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i="1" dirty="0" err="1">
                <a:solidFill>
                  <a:srgbClr val="000000"/>
                </a:solidFill>
                <a:latin typeface="Consolas" panose="020B0609020204030204" pitchFamily="49" charset="0"/>
                <a:ea typeface="等线" panose="02010600030101010101" pitchFamily="2" charset="-122"/>
                <a:cs typeface="Consolas" panose="020B0609020204030204" pitchFamily="49" charset="0"/>
              </a:rPr>
              <a:t>exit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(0); </a:t>
            </a:r>
            <a:r>
              <a:rPr lang="en-US" altLang="zh-CN" sz="20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2000" dirty="0">
                <a:solidFill>
                  <a:srgbClr val="3F7F5F"/>
                </a:solidFill>
                <a:latin typeface="Consolas" panose="020B0609020204030204" pitchFamily="49" charset="0"/>
                <a:ea typeface="等线" panose="02010600030101010101" pitchFamily="2" charset="-122"/>
                <a:cs typeface="Consolas" panose="020B0609020204030204" pitchFamily="49" charset="0"/>
              </a:rPr>
              <a:t>特殊情况：退出</a:t>
            </a:r>
            <a:r>
              <a:rPr lang="en-US" altLang="zh-CN" sz="20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jvm</a:t>
            </a:r>
            <a:r>
              <a:rPr lang="zh-CN" altLang="zh-CN" sz="2000" dirty="0">
                <a:solidFill>
                  <a:srgbClr val="3F7F5F"/>
                </a:solidFill>
                <a:latin typeface="Consolas" panose="020B0609020204030204" pitchFamily="49" charset="0"/>
                <a:ea typeface="等线" panose="02010600030101010101" pitchFamily="2" charset="-122"/>
                <a:cs typeface="Consolas" panose="020B0609020204030204" pitchFamily="49" charset="0"/>
              </a:rPr>
              <a:t>虚拟机</a:t>
            </a:r>
            <a:r>
              <a:rPr lang="en-US" altLang="zh-CN" sz="20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20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无论是否有异常都执行</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23</a:t>
            </a:fld>
            <a:endParaRPr lang="en-US" altLang="zh-CN"/>
          </a:p>
        </p:txBody>
      </p:sp>
    </p:spTree>
    <p:extLst>
      <p:ext uri="{BB962C8B-B14F-4D97-AF65-F5344CB8AC3E}">
        <p14:creationId xmlns:p14="http://schemas.microsoft.com/office/powerpoint/2010/main" val="37446176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try…catch…finally</a:t>
            </a:r>
            <a:r>
              <a:rPr lang="zh-CN" altLang="en-US" dirty="0"/>
              <a:t>中的</a:t>
            </a:r>
            <a:r>
              <a:rPr lang="en-US" altLang="zh-CN" dirty="0"/>
              <a:t>return</a:t>
            </a:r>
            <a:endParaRPr lang="zh-CN" altLang="en-US" dirty="0"/>
          </a:p>
        </p:txBody>
      </p:sp>
      <p:sp>
        <p:nvSpPr>
          <p:cNvPr id="3" name="内容占位符 2"/>
          <p:cNvSpPr>
            <a:spLocks noGrp="1"/>
          </p:cNvSpPr>
          <p:nvPr>
            <p:ph idx="1"/>
          </p:nvPr>
        </p:nvSpPr>
        <p:spPr/>
        <p:txBody>
          <a:bodyPr/>
          <a:lstStyle/>
          <a:p>
            <a:r>
              <a:rPr lang="zh-CN" altLang="en-US" sz="3200" dirty="0"/>
              <a:t>如果</a:t>
            </a:r>
            <a:r>
              <a:rPr lang="en-US" altLang="zh-CN" sz="3200" dirty="0">
                <a:latin typeface="Consolas" panose="020B0609020204030204" pitchFamily="49" charset="0"/>
              </a:rPr>
              <a:t>catch</a:t>
            </a:r>
            <a:r>
              <a:rPr lang="zh-CN" altLang="en-US" sz="3200" dirty="0"/>
              <a:t>里面有</a:t>
            </a:r>
            <a:r>
              <a:rPr lang="en-US" altLang="zh-CN" sz="3200" dirty="0">
                <a:latin typeface="Consolas" panose="020B0609020204030204" pitchFamily="49" charset="0"/>
              </a:rPr>
              <a:t>return</a:t>
            </a:r>
            <a:r>
              <a:rPr lang="zh-CN" altLang="en-US" sz="3200" dirty="0"/>
              <a:t>语句，请问</a:t>
            </a:r>
            <a:r>
              <a:rPr lang="en-US" altLang="zh-CN" sz="3200" dirty="0">
                <a:latin typeface="Consolas" panose="020B0609020204030204" pitchFamily="49" charset="0"/>
              </a:rPr>
              <a:t>finally</a:t>
            </a:r>
            <a:r>
              <a:rPr lang="zh-CN" altLang="en-US" sz="3200" dirty="0"/>
              <a:t>的代码还会执行吗？如果会，</a:t>
            </a:r>
            <a:r>
              <a:rPr lang="en-US" altLang="zh-CN" sz="3200" dirty="0">
                <a:latin typeface="Consolas" panose="020B0609020204030204" pitchFamily="49" charset="0"/>
              </a:rPr>
              <a:t>finally</a:t>
            </a:r>
            <a:r>
              <a:rPr lang="zh-CN" altLang="en-US" sz="3200" dirty="0"/>
              <a:t>语句是在</a:t>
            </a:r>
            <a:r>
              <a:rPr lang="en-US" altLang="zh-CN" sz="3200" dirty="0">
                <a:latin typeface="Consolas" panose="020B0609020204030204" pitchFamily="49" charset="0"/>
              </a:rPr>
              <a:t>catch</a:t>
            </a:r>
            <a:r>
              <a:rPr lang="zh-CN" altLang="en-US" sz="3200" dirty="0"/>
              <a:t>中的</a:t>
            </a:r>
            <a:r>
              <a:rPr lang="en-US" altLang="zh-CN" sz="3200" dirty="0">
                <a:latin typeface="Consolas" panose="020B0609020204030204" pitchFamily="49" charset="0"/>
              </a:rPr>
              <a:t>return</a:t>
            </a:r>
            <a:r>
              <a:rPr lang="zh-CN" altLang="en-US" sz="3200" dirty="0"/>
              <a:t>语句前还是</a:t>
            </a:r>
            <a:r>
              <a:rPr lang="en-US" altLang="zh-CN" sz="3200" dirty="0">
                <a:latin typeface="Consolas" panose="020B0609020204030204" pitchFamily="49" charset="0"/>
              </a:rPr>
              <a:t>return</a:t>
            </a:r>
            <a:r>
              <a:rPr lang="zh-CN" altLang="en-US" sz="3200" dirty="0"/>
              <a:t>语句后执行？</a:t>
            </a:r>
            <a:endParaRPr lang="en-US" altLang="zh-CN"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24</a:t>
            </a:fld>
            <a:endParaRPr lang="en-US" altLang="zh-CN"/>
          </a:p>
        </p:txBody>
      </p:sp>
    </p:spTree>
    <p:extLst>
      <p:ext uri="{BB962C8B-B14F-4D97-AF65-F5344CB8AC3E}">
        <p14:creationId xmlns:p14="http://schemas.microsoft.com/office/powerpoint/2010/main" val="26059753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try…catch…finally</a:t>
            </a:r>
            <a:r>
              <a:rPr lang="zh-CN" altLang="en-US" dirty="0"/>
              <a:t>中的</a:t>
            </a:r>
            <a:r>
              <a:rPr lang="en-US" altLang="zh-CN" dirty="0"/>
              <a:t>return</a:t>
            </a:r>
            <a:endParaRPr lang="zh-CN" altLang="en-US" dirty="0"/>
          </a:p>
        </p:txBody>
      </p:sp>
      <p:sp>
        <p:nvSpPr>
          <p:cNvPr id="3" name="内容占位符 2"/>
          <p:cNvSpPr>
            <a:spLocks noGrp="1"/>
          </p:cNvSpPr>
          <p:nvPr>
            <p:ph idx="1"/>
          </p:nvPr>
        </p:nvSpPr>
        <p:spPr/>
        <p:txBody>
          <a:bodyPr/>
          <a:lstStyle/>
          <a:p>
            <a:pPr marL="0" indent="0">
              <a:spcAft>
                <a:spcPts val="0"/>
              </a:spcAft>
              <a:buNone/>
            </a:pP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Demo8_Exception{</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4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err="1">
                <a:solidFill>
                  <a:srgbClr val="000000"/>
                </a:solidFill>
                <a:highlight>
                  <a:srgbClr val="E8F2FE"/>
                </a:highlight>
                <a:latin typeface="Consolas" panose="020B0609020204030204" pitchFamily="49" charset="0"/>
              </a:rPr>
              <a:t>System.</a:t>
            </a:r>
            <a:r>
              <a:rPr lang="en-US" altLang="zh-CN" sz="1400" b="1" i="1" dirty="0" err="1">
                <a:solidFill>
                  <a:srgbClr val="0000C0"/>
                </a:solidFill>
                <a:highlight>
                  <a:srgbClr val="E8F2FE"/>
                </a:highlight>
                <a:latin typeface="Consolas" panose="020B0609020204030204" pitchFamily="49" charset="0"/>
              </a:rPr>
              <a:t>out</a:t>
            </a:r>
            <a:r>
              <a:rPr lang="en-US" altLang="zh-CN" sz="1400" b="1" i="1" dirty="0" err="1">
                <a:solidFill>
                  <a:srgbClr val="000000"/>
                </a:solidFill>
                <a:highlight>
                  <a:srgbClr val="E8F2FE"/>
                </a:highlight>
                <a:latin typeface="Consolas" panose="020B0609020204030204" pitchFamily="49" charset="0"/>
              </a:rPr>
              <a:t>.println</a:t>
            </a:r>
            <a:r>
              <a:rPr lang="en-US" altLang="zh-CN" sz="1400" b="1" i="1" dirty="0">
                <a:solidFill>
                  <a:srgbClr val="000000"/>
                </a:solidFill>
                <a:highlight>
                  <a:srgbClr val="E8F2FE"/>
                </a:highlight>
                <a:latin typeface="Consolas" panose="020B0609020204030204" pitchFamily="49" charset="0"/>
              </a:rPr>
              <a:t>(method());</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   public</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method()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 10;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 20;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4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4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(1 / 0);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return</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(Exception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 30;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return</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 40;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4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4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400" b="1" dirty="0">
                <a:solidFill>
                  <a:srgbClr val="7F0055"/>
                </a:solidFill>
                <a:latin typeface="Consolas" panose="020B0609020204030204" pitchFamily="49" charset="0"/>
                <a:ea typeface="等线" panose="02010600030101010101" pitchFamily="2" charset="-122"/>
                <a:cs typeface="Consolas" panose="020B0609020204030204" pitchFamily="49" charset="0"/>
              </a:rPr>
              <a:t>           //return</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zh-CN" altLang="en-US" sz="1400" dirty="0">
                <a:solidFill>
                  <a:srgbClr val="3F7F5F"/>
                </a:solidFill>
                <a:latin typeface="Consolas" panose="020B0609020204030204" pitchFamily="49" charset="0"/>
              </a:rPr>
              <a:t>如果在这里面写返回语句</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那么</a:t>
            </a:r>
            <a:r>
              <a:rPr lang="en-US" altLang="zh-CN" sz="1400" dirty="0">
                <a:solidFill>
                  <a:srgbClr val="3F7F5F"/>
                </a:solidFill>
                <a:latin typeface="Consolas" panose="020B0609020204030204" pitchFamily="49" charset="0"/>
              </a:rPr>
              <a:t>try</a:t>
            </a:r>
            <a:r>
              <a:rPr lang="zh-CN" altLang="en-US" sz="1400" dirty="0">
                <a:solidFill>
                  <a:srgbClr val="3F7F5F"/>
                </a:solidFill>
                <a:latin typeface="Consolas" panose="020B0609020204030204" pitchFamily="49" charset="0"/>
              </a:rPr>
              <a:t>和</a:t>
            </a:r>
            <a:r>
              <a:rPr lang="en-US" altLang="zh-CN" sz="1400" dirty="0">
                <a:solidFill>
                  <a:srgbClr val="3F7F5F"/>
                </a:solidFill>
                <a:latin typeface="Consolas" panose="020B0609020204030204" pitchFamily="49" charset="0"/>
              </a:rPr>
              <a:t>catch</a:t>
            </a:r>
            <a:r>
              <a:rPr lang="zh-CN" altLang="en-US" sz="1400" dirty="0">
                <a:solidFill>
                  <a:srgbClr val="3F7F5F"/>
                </a:solidFill>
                <a:latin typeface="Consolas" panose="020B0609020204030204" pitchFamily="49" charset="0"/>
              </a:rPr>
              <a:t>的结果都会被改变</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4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25</a:t>
            </a:fld>
            <a:endParaRPr lang="en-US" altLang="zh-CN"/>
          </a:p>
        </p:txBody>
      </p:sp>
      <p:sp>
        <p:nvSpPr>
          <p:cNvPr id="5" name="矩形 4"/>
          <p:cNvSpPr/>
          <p:nvPr/>
        </p:nvSpPr>
        <p:spPr>
          <a:xfrm>
            <a:off x="6012160" y="1844824"/>
            <a:ext cx="666328" cy="563231"/>
          </a:xfrm>
          <a:prstGeom prst="rect">
            <a:avLst/>
          </a:prstGeom>
        </p:spPr>
        <p:txBody>
          <a:bodyPr wrap="square">
            <a:spAutoFit/>
          </a:bodyPr>
          <a:lstStyle/>
          <a:p>
            <a:r>
              <a:rPr lang="en-US" altLang="zh-CN" sz="1700" dirty="0">
                <a:solidFill>
                  <a:srgbClr val="008000"/>
                </a:solidFill>
                <a:latin typeface="Consolas" panose="020B0609020204030204" pitchFamily="49" charset="0"/>
              </a:rPr>
              <a:t>40</a:t>
            </a:r>
          </a:p>
          <a:p>
            <a:r>
              <a:rPr lang="en-US" altLang="zh-CN" sz="1700" dirty="0">
                <a:solidFill>
                  <a:srgbClr val="008000"/>
                </a:solidFill>
                <a:latin typeface="Consolas" panose="020B0609020204030204" pitchFamily="49" charset="0"/>
              </a:rPr>
              <a:t>30</a:t>
            </a:r>
            <a:endParaRPr lang="zh-CN" altLang="en-US" dirty="0">
              <a:solidFill>
                <a:srgbClr val="008000"/>
              </a:solidFill>
            </a:endParaRPr>
          </a:p>
        </p:txBody>
      </p:sp>
    </p:spTree>
    <p:extLst>
      <p:ext uri="{BB962C8B-B14F-4D97-AF65-F5344CB8AC3E}">
        <p14:creationId xmlns:p14="http://schemas.microsoft.com/office/powerpoint/2010/main" val="21948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try…catch…finally</a:t>
            </a:r>
            <a:r>
              <a:rPr lang="zh-CN" altLang="en-US" dirty="0"/>
              <a:t>中的</a:t>
            </a:r>
            <a:r>
              <a:rPr lang="en-US" altLang="zh-CN" dirty="0"/>
              <a:t>return</a:t>
            </a:r>
            <a:endParaRPr lang="zh-CN" altLang="en-US" dirty="0"/>
          </a:p>
        </p:txBody>
      </p:sp>
      <p:sp>
        <p:nvSpPr>
          <p:cNvPr id="3" name="内容占位符 2"/>
          <p:cNvSpPr>
            <a:spLocks noGrp="1"/>
          </p:cNvSpPr>
          <p:nvPr>
            <p:ph idx="1"/>
          </p:nvPr>
        </p:nvSpPr>
        <p:spPr/>
        <p:txBody>
          <a:bodyPr/>
          <a:lstStyle/>
          <a:p>
            <a:r>
              <a:rPr lang="en-US" altLang="zh-CN" sz="3200" dirty="0">
                <a:latin typeface="Consolas" panose="020B0609020204030204" pitchFamily="49" charset="0"/>
              </a:rPr>
              <a:t>return</a:t>
            </a:r>
            <a:r>
              <a:rPr lang="zh-CN" altLang="en-US" sz="3200" dirty="0"/>
              <a:t>语句相当于方法的最后一口气，在</a:t>
            </a:r>
            <a:r>
              <a:rPr lang="en-US" altLang="zh-CN" sz="3200" dirty="0">
                <a:latin typeface="Consolas" panose="020B0609020204030204" pitchFamily="49" charset="0"/>
              </a:rPr>
              <a:t>return</a:t>
            </a:r>
            <a:r>
              <a:rPr lang="zh-CN" altLang="en-US" sz="3200" dirty="0"/>
              <a:t>将死之前会看一看</a:t>
            </a:r>
            <a:r>
              <a:rPr lang="en-US" altLang="zh-CN" sz="3200" dirty="0">
                <a:latin typeface="Consolas" panose="020B0609020204030204" pitchFamily="49" charset="0"/>
              </a:rPr>
              <a:t>finally</a:t>
            </a:r>
            <a:r>
              <a:rPr lang="zh-CN" altLang="en-US" sz="3200" dirty="0"/>
              <a:t>有没有帮其完成遗愿，如果有</a:t>
            </a:r>
            <a:r>
              <a:rPr lang="en-US" altLang="zh-CN" sz="3200" dirty="0">
                <a:latin typeface="Consolas" panose="020B0609020204030204" pitchFamily="49" charset="0"/>
              </a:rPr>
              <a:t>finally</a:t>
            </a:r>
            <a:r>
              <a:rPr lang="zh-CN" altLang="en-US" sz="3200" dirty="0"/>
              <a:t>就将</a:t>
            </a:r>
            <a:r>
              <a:rPr lang="en-US" altLang="zh-CN" sz="3200" dirty="0">
                <a:latin typeface="Consolas" panose="020B0609020204030204" pitchFamily="49" charset="0"/>
              </a:rPr>
              <a:t>finally</a:t>
            </a:r>
            <a:r>
              <a:rPr lang="zh-CN" altLang="en-US" sz="3200" dirty="0"/>
              <a:t>执行后再彻底返回；</a:t>
            </a:r>
            <a:endParaRPr lang="en-US" altLang="zh-CN" sz="3200" dirty="0"/>
          </a:p>
          <a:p>
            <a:r>
              <a:rPr lang="zh-CN" altLang="en-US" sz="3200" dirty="0"/>
              <a:t>因此，若</a:t>
            </a:r>
            <a:r>
              <a:rPr lang="en-US" altLang="zh-CN" sz="3200" dirty="0">
                <a:latin typeface="Consolas" panose="020B0609020204030204" pitchFamily="49" charset="0"/>
              </a:rPr>
              <a:t>catch</a:t>
            </a:r>
            <a:r>
              <a:rPr lang="zh-CN" altLang="en-US" sz="3200" dirty="0"/>
              <a:t>语句中有</a:t>
            </a:r>
            <a:r>
              <a:rPr lang="en-US" altLang="zh-CN" sz="3200" dirty="0">
                <a:latin typeface="Consolas" panose="020B0609020204030204" pitchFamily="49" charset="0"/>
              </a:rPr>
              <a:t>return</a:t>
            </a:r>
            <a:r>
              <a:rPr lang="zh-CN" altLang="en-US" sz="3200" dirty="0"/>
              <a:t>语句，需要</a:t>
            </a:r>
            <a:r>
              <a:rPr lang="en-US" altLang="zh-CN" sz="3200" dirty="0">
                <a:latin typeface="Consolas" panose="020B0609020204030204" pitchFamily="49" charset="0"/>
              </a:rPr>
              <a:t>finally</a:t>
            </a:r>
            <a:r>
              <a:rPr lang="zh-CN" altLang="en-US" sz="3200" dirty="0"/>
              <a:t>执行完毕后，再返回该</a:t>
            </a:r>
            <a:r>
              <a:rPr lang="en-US" altLang="zh-CN" sz="3200" dirty="0">
                <a:latin typeface="Consolas" panose="020B0609020204030204" pitchFamily="49" charset="0"/>
              </a:rPr>
              <a:t>return</a:t>
            </a:r>
            <a:r>
              <a:rPr lang="zh-CN" altLang="en-US" sz="3200" dirty="0"/>
              <a:t>执行一次。（</a:t>
            </a:r>
            <a:r>
              <a:rPr lang="en-US" altLang="zh-CN" sz="3200" dirty="0"/>
              <a:t>catch return </a:t>
            </a:r>
            <a:r>
              <a:rPr lang="zh-CN" altLang="en-US" sz="3200"/>
              <a:t>延迟）</a:t>
            </a:r>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26</a:t>
            </a:fld>
            <a:endParaRPr lang="en-US" altLang="zh-CN"/>
          </a:p>
        </p:txBody>
      </p:sp>
    </p:spTree>
    <p:extLst>
      <p:ext uri="{BB962C8B-B14F-4D97-AF65-F5344CB8AC3E}">
        <p14:creationId xmlns:p14="http://schemas.microsoft.com/office/powerpoint/2010/main" val="1553625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try…catch…finally</a:t>
            </a:r>
            <a:r>
              <a:rPr lang="zh-CN" altLang="en-US" dirty="0"/>
              <a:t>小结</a:t>
            </a:r>
          </a:p>
        </p:txBody>
      </p:sp>
      <p:sp>
        <p:nvSpPr>
          <p:cNvPr id="3" name="内容占位符 2"/>
          <p:cNvSpPr>
            <a:spLocks noGrp="1"/>
          </p:cNvSpPr>
          <p:nvPr>
            <p:ph idx="1"/>
          </p:nvPr>
        </p:nvSpPr>
        <p:spPr/>
        <p:txBody>
          <a:bodyPr/>
          <a:lstStyle/>
          <a:p>
            <a:r>
              <a:rPr lang="zh-CN" altLang="zh-CN" sz="3200" dirty="0"/>
              <a:t>在异常的处理中基本上都是采用如下的过程完成的：</a:t>
            </a:r>
          </a:p>
          <a:p>
            <a:pPr lvl="1"/>
            <a:r>
              <a:rPr lang="zh-CN" altLang="zh-CN" sz="2800" dirty="0"/>
              <a:t>每当一个异常产生之后，实际上都会自动生成一个异常类的实例化对象</a:t>
            </a:r>
          </a:p>
          <a:p>
            <a:pPr lvl="1"/>
            <a:r>
              <a:rPr lang="zh-CN" altLang="zh-CN" sz="2800" dirty="0"/>
              <a:t>使用了</a:t>
            </a:r>
            <a:r>
              <a:rPr lang="en-US" altLang="zh-CN" sz="2800" dirty="0">
                <a:latin typeface="Consolas" panose="020B0609020204030204" pitchFamily="49" charset="0"/>
              </a:rPr>
              <a:t>try</a:t>
            </a:r>
            <a:r>
              <a:rPr lang="zh-CN" altLang="zh-CN" sz="2800" dirty="0"/>
              <a:t>捕获异常之后，将自动与</a:t>
            </a:r>
            <a:r>
              <a:rPr lang="en-US" altLang="zh-CN" sz="2800" dirty="0">
                <a:latin typeface="Consolas" panose="020B0609020204030204" pitchFamily="49" charset="0"/>
              </a:rPr>
              <a:t>catch</a:t>
            </a:r>
            <a:r>
              <a:rPr lang="zh-CN" altLang="zh-CN" sz="2800" dirty="0"/>
              <a:t>中的异常类型相匹配，如果匹配成功，则表示可以使用此</a:t>
            </a:r>
            <a:r>
              <a:rPr lang="en-US" altLang="zh-CN" sz="2800" dirty="0">
                <a:latin typeface="Consolas" panose="020B0609020204030204" pitchFamily="49" charset="0"/>
              </a:rPr>
              <a:t>catch</a:t>
            </a:r>
            <a:r>
              <a:rPr lang="zh-CN" altLang="zh-CN" sz="2800" dirty="0"/>
              <a:t>处理异常</a:t>
            </a:r>
          </a:p>
          <a:p>
            <a:pPr lvl="1"/>
            <a:r>
              <a:rPr lang="zh-CN" altLang="zh-CN" sz="2800" dirty="0"/>
              <a:t>程序中不管是否出现了异常，如果存在了</a:t>
            </a:r>
            <a:r>
              <a:rPr lang="en-US" altLang="zh-CN" sz="2800" dirty="0">
                <a:latin typeface="Consolas" panose="020B0609020204030204" pitchFamily="49" charset="0"/>
              </a:rPr>
              <a:t>finally</a:t>
            </a:r>
            <a:r>
              <a:rPr lang="zh-CN" altLang="zh-CN" sz="2800" dirty="0"/>
              <a:t>语句，都要执行此语句的代码</a:t>
            </a:r>
            <a:r>
              <a:rPr lang="zh-CN" altLang="en-US" sz="2800" dirty="0">
                <a:latin typeface="Consolas" panose="020B0609020204030204" pitchFamily="49" charset="0"/>
              </a:rPr>
              <a:t>（</a:t>
            </a:r>
            <a:r>
              <a:rPr lang="en-US" altLang="zh-CN" sz="2800" dirty="0" err="1">
                <a:latin typeface="Consolas" panose="020B0609020204030204" pitchFamily="49" charset="0"/>
              </a:rPr>
              <a:t>jvm</a:t>
            </a:r>
            <a:r>
              <a:rPr lang="zh-CN" altLang="en-US" sz="2800" dirty="0"/>
              <a:t>退出除外）</a:t>
            </a:r>
            <a:r>
              <a:rPr lang="zh-CN" altLang="zh-CN" sz="2800" dirty="0"/>
              <a:t>。</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27</a:t>
            </a:fld>
            <a:endParaRPr lang="en-US" altLang="zh-CN"/>
          </a:p>
        </p:txBody>
      </p:sp>
    </p:spTree>
    <p:extLst>
      <p:ext uri="{BB962C8B-B14F-4D97-AF65-F5344CB8AC3E}">
        <p14:creationId xmlns:p14="http://schemas.microsoft.com/office/powerpoint/2010/main" val="926196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xit" presetSubtype="10" fill="hold" nodeType="withEffect">
                                  <p:stCondLst>
                                    <p:cond delay="0"/>
                                  </p:stCondLst>
                                  <p:childTnLst>
                                    <p:animEffect transition="out" filter="randombar(horizontal)">
                                      <p:cBhvr>
                                        <p:cTn id="22" dur="500"/>
                                        <p:tgtEl>
                                          <p:spTgt spid="3">
                                            <p:txEl>
                                              <p:pRg st="2" end="2"/>
                                            </p:txEl>
                                          </p:spTgt>
                                        </p:tgtEl>
                                      </p:cBhvr>
                                    </p:animEffect>
                                    <p:set>
                                      <p:cBhvr>
                                        <p:cTn id="2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558229" y="1772816"/>
            <a:ext cx="7775149" cy="4187551"/>
          </a:xfrm>
          <a:prstGeom prst="rect">
            <a:avLst/>
          </a:prstGeom>
        </p:spPr>
      </p:pic>
      <p:sp>
        <p:nvSpPr>
          <p:cNvPr id="2" name="标题 1"/>
          <p:cNvSpPr>
            <a:spLocks noGrp="1"/>
          </p:cNvSpPr>
          <p:nvPr>
            <p:ph type="title"/>
          </p:nvPr>
        </p:nvSpPr>
        <p:spPr/>
        <p:txBody>
          <a:bodyPr/>
          <a:lstStyle/>
          <a:p>
            <a:r>
              <a:rPr lang="en-US" altLang="zh-CN" dirty="0"/>
              <a:t>Throwable</a:t>
            </a:r>
            <a:r>
              <a:rPr lang="zh-CN" altLang="en-US" dirty="0"/>
              <a:t>接口中的常见方法</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28</a:t>
            </a:fld>
            <a:endParaRPr lang="en-US" altLang="zh-CN"/>
          </a:p>
        </p:txBody>
      </p:sp>
      <p:sp>
        <p:nvSpPr>
          <p:cNvPr id="11" name="矩形 10"/>
          <p:cNvSpPr/>
          <p:nvPr/>
        </p:nvSpPr>
        <p:spPr>
          <a:xfrm>
            <a:off x="4906504" y="2420888"/>
            <a:ext cx="3384376" cy="956929"/>
          </a:xfrm>
          <a:prstGeom prst="rect">
            <a:avLst/>
          </a:prstGeom>
        </p:spPr>
        <p:txBody>
          <a:bodyPr wrap="square">
            <a:spAutoFit/>
          </a:bodyPr>
          <a:lstStyle/>
          <a:p>
            <a:r>
              <a:rPr lang="en-US" altLang="zh-CN" b="1" dirty="0">
                <a:solidFill>
                  <a:srgbClr val="0000FF"/>
                </a:solidFill>
                <a:latin typeface="Consolas" panose="020B0609020204030204" pitchFamily="49" charset="0"/>
              </a:rPr>
              <a:t>String </a:t>
            </a:r>
            <a:r>
              <a:rPr lang="en-US" altLang="zh-CN" b="1" dirty="0" err="1">
                <a:solidFill>
                  <a:srgbClr val="0000FF"/>
                </a:solidFill>
                <a:latin typeface="Consolas" panose="020B0609020204030204" pitchFamily="49" charset="0"/>
              </a:rPr>
              <a:t>getMessage</a:t>
            </a:r>
            <a:r>
              <a:rPr lang="en-US" altLang="zh-CN" b="1" dirty="0">
                <a:solidFill>
                  <a:srgbClr val="0000FF"/>
                </a:solidFill>
                <a:latin typeface="Consolas" panose="020B0609020204030204" pitchFamily="49" charset="0"/>
              </a:rPr>
              <a:t>()</a:t>
            </a:r>
          </a:p>
          <a:p>
            <a:r>
              <a:rPr lang="en-US" altLang="zh-CN" b="1" dirty="0">
                <a:solidFill>
                  <a:srgbClr val="0000FF"/>
                </a:solidFill>
                <a:latin typeface="Consolas" panose="020B0609020204030204" pitchFamily="49" charset="0"/>
              </a:rPr>
              <a:t>String </a:t>
            </a:r>
            <a:r>
              <a:rPr lang="en-US" altLang="zh-CN" b="1" dirty="0" err="1">
                <a:solidFill>
                  <a:srgbClr val="0000FF"/>
                </a:solidFill>
                <a:latin typeface="Consolas" panose="020B0609020204030204" pitchFamily="49" charset="0"/>
              </a:rPr>
              <a:t>toString</a:t>
            </a:r>
            <a:r>
              <a:rPr lang="en-US" altLang="zh-CN" b="1" dirty="0">
                <a:solidFill>
                  <a:srgbClr val="0000FF"/>
                </a:solidFill>
                <a:latin typeface="Consolas" panose="020B0609020204030204" pitchFamily="49" charset="0"/>
              </a:rPr>
              <a:t>() </a:t>
            </a:r>
          </a:p>
          <a:p>
            <a:r>
              <a:rPr lang="en-US" altLang="zh-CN" b="1" dirty="0">
                <a:solidFill>
                  <a:srgbClr val="0000FF"/>
                </a:solidFill>
                <a:latin typeface="Consolas" panose="020B0609020204030204" pitchFamily="49" charset="0"/>
              </a:rPr>
              <a:t>void </a:t>
            </a:r>
            <a:r>
              <a:rPr lang="en-US" altLang="zh-CN" b="1" dirty="0" err="1">
                <a:solidFill>
                  <a:srgbClr val="0000FF"/>
                </a:solidFill>
                <a:latin typeface="Consolas" panose="020B0609020204030204" pitchFamily="49" charset="0"/>
              </a:rPr>
              <a:t>printStackTrace</a:t>
            </a:r>
            <a:r>
              <a:rPr lang="en-US" altLang="zh-CN" b="1" dirty="0">
                <a:solidFill>
                  <a:srgbClr val="0000FF"/>
                </a:solidFill>
                <a:latin typeface="Consolas" panose="020B0609020204030204" pitchFamily="49" charset="0"/>
              </a:rPr>
              <a:t>()</a:t>
            </a:r>
            <a:endParaRPr lang="zh-CN" alt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915656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Throwable</a:t>
            </a:r>
            <a:r>
              <a:rPr lang="zh-CN" altLang="en-US" dirty="0"/>
              <a:t>接口中的常见方法</a:t>
            </a:r>
          </a:p>
        </p:txBody>
      </p:sp>
      <p:sp>
        <p:nvSpPr>
          <p:cNvPr id="3" name="内容占位符 2"/>
          <p:cNvSpPr>
            <a:spLocks noGrp="1"/>
          </p:cNvSpPr>
          <p:nvPr>
            <p:ph idx="1"/>
          </p:nvPr>
        </p:nvSpPr>
        <p:spPr/>
        <p:txBody>
          <a:bodyPr/>
          <a:lstStyle/>
          <a:p>
            <a:r>
              <a:rPr lang="en-US" altLang="zh-CN" dirty="0" err="1">
                <a:latin typeface="Consolas" panose="020B0609020204030204" pitchFamily="49" charset="0"/>
              </a:rPr>
              <a:t>getMessage</a:t>
            </a:r>
            <a:r>
              <a:rPr lang="en-US" altLang="zh-CN" sz="3200" dirty="0"/>
              <a:t>()</a:t>
            </a:r>
            <a:r>
              <a:rPr lang="zh-CN" altLang="en-US" sz="3200" dirty="0"/>
              <a:t>：</a:t>
            </a:r>
            <a:endParaRPr lang="en-US" altLang="zh-CN" sz="3200" dirty="0"/>
          </a:p>
          <a:p>
            <a:pPr lvl="1"/>
            <a:r>
              <a:rPr lang="zh-CN" altLang="en-US" sz="2800" dirty="0"/>
              <a:t>获取异常信息，返回字符串</a:t>
            </a:r>
          </a:p>
          <a:p>
            <a:r>
              <a:rPr lang="en-US" altLang="zh-CN" dirty="0" err="1">
                <a:latin typeface="Consolas" panose="020B0609020204030204" pitchFamily="49" charset="0"/>
              </a:rPr>
              <a:t>toString</a:t>
            </a:r>
            <a:r>
              <a:rPr lang="en-US" altLang="zh-CN" sz="3200" dirty="0"/>
              <a:t>()</a:t>
            </a:r>
            <a:r>
              <a:rPr lang="zh-CN" altLang="en-US" sz="3200" dirty="0"/>
              <a:t>：</a:t>
            </a:r>
            <a:r>
              <a:rPr lang="en-US" altLang="zh-CN" sz="3200" dirty="0"/>
              <a:t> </a:t>
            </a:r>
          </a:p>
          <a:p>
            <a:pPr lvl="1"/>
            <a:r>
              <a:rPr lang="zh-CN" altLang="en-US" sz="2800" dirty="0"/>
              <a:t>获取异常类名和异常信息，返回字符串。</a:t>
            </a:r>
          </a:p>
          <a:p>
            <a:r>
              <a:rPr lang="en-US" altLang="zh-CN" dirty="0" err="1">
                <a:latin typeface="Consolas" panose="020B0609020204030204" pitchFamily="49" charset="0"/>
              </a:rPr>
              <a:t>printStackTrace</a:t>
            </a:r>
            <a:r>
              <a:rPr lang="en-US" altLang="zh-CN" sz="3200" dirty="0"/>
              <a:t>()</a:t>
            </a:r>
            <a:r>
              <a:rPr lang="zh-CN" altLang="en-US" sz="3200" dirty="0"/>
              <a:t>：</a:t>
            </a:r>
            <a:endParaRPr lang="en-US" altLang="zh-CN" sz="3200" dirty="0"/>
          </a:p>
          <a:p>
            <a:pPr lvl="1"/>
            <a:r>
              <a:rPr lang="zh-CN" altLang="en-US" sz="2800" dirty="0"/>
              <a:t>获取异常类名和异常信息，以及异常出现在程序中的位置。返回值</a:t>
            </a:r>
            <a:r>
              <a:rPr lang="en-US" altLang="zh-CN" sz="2800" dirty="0">
                <a:latin typeface="Consolas" panose="020B0609020204030204" pitchFamily="49" charset="0"/>
              </a:rPr>
              <a:t>void</a:t>
            </a:r>
            <a:endParaRPr lang="zh-CN" altLang="en-US" sz="28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29</a:t>
            </a:fld>
            <a:endParaRPr lang="en-US" altLang="zh-CN"/>
          </a:p>
        </p:txBody>
      </p:sp>
    </p:spTree>
    <p:extLst>
      <p:ext uri="{BB962C8B-B14F-4D97-AF65-F5344CB8AC3E}">
        <p14:creationId xmlns:p14="http://schemas.microsoft.com/office/powerpoint/2010/main" val="25416300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pPr marL="0" indent="0">
              <a:buNone/>
            </a:pPr>
            <a:r>
              <a:rPr lang="en-US" altLang="zh-CN" sz="1800" b="1" dirty="0">
                <a:solidFill>
                  <a:srgbClr val="7F0055"/>
                </a:solidFill>
                <a:latin typeface="Consolas" panose="020B0609020204030204" pitchFamily="49" charset="0"/>
              </a:rPr>
              <a:t>package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edu.hit</a:t>
            </a:r>
            <a:r>
              <a:rPr lang="en-US" altLang="zh-CN" sz="1800" b="1" dirty="0">
                <a:solidFill>
                  <a:srgbClr val="000000"/>
                </a:solidFill>
                <a:latin typeface="Consolas" panose="020B0609020204030204" pitchFamily="49" charset="0"/>
              </a:rPr>
              <a:t>;  </a:t>
            </a:r>
            <a:r>
              <a:rPr lang="en-US" altLang="zh-CN" sz="1800" dirty="0">
                <a:solidFill>
                  <a:srgbClr val="008000"/>
                </a:solidFill>
              </a:rPr>
              <a:t>//</a:t>
            </a:r>
            <a:r>
              <a:rPr lang="zh-CN" altLang="en-US" sz="1800" dirty="0">
                <a:solidFill>
                  <a:srgbClr val="008000"/>
                </a:solidFill>
              </a:rPr>
              <a:t>企业开发一般要求网址倒序，</a:t>
            </a:r>
            <a:r>
              <a:rPr lang="en-US" altLang="zh-CN" sz="1800" dirty="0" err="1">
                <a:solidFill>
                  <a:srgbClr val="008000"/>
                </a:solidFill>
              </a:rPr>
              <a:t>eg</a:t>
            </a:r>
            <a:r>
              <a:rPr lang="zh-CN" altLang="en-US" sz="1800" dirty="0">
                <a:solidFill>
                  <a:srgbClr val="008000"/>
                </a:solidFill>
              </a:rPr>
              <a:t>：</a:t>
            </a:r>
            <a:r>
              <a:rPr lang="en-US" altLang="zh-CN" sz="1800" dirty="0" err="1">
                <a:solidFill>
                  <a:srgbClr val="008000"/>
                </a:solidFill>
              </a:rPr>
              <a:t>edu.hit.model</a:t>
            </a:r>
            <a:endParaRPr lang="en-US" altLang="zh-CN" sz="1800" dirty="0">
              <a:solidFill>
                <a:srgbClr val="008000"/>
              </a:solidFill>
            </a:endParaRPr>
          </a:p>
          <a:p>
            <a:pPr marL="0" indent="0">
              <a:buNone/>
            </a:pP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Demo1_Exception {</a:t>
            </a:r>
          </a:p>
          <a:p>
            <a:pPr marL="0" indent="0">
              <a:buNone/>
            </a:pPr>
            <a:r>
              <a:rPr lang="en-US" altLang="zh-CN" sz="1800" b="1" dirty="0">
                <a:solidFill>
                  <a:srgbClr val="7F0055"/>
                </a:solidFill>
                <a:latin typeface="Consolas" panose="020B0609020204030204" pitchFamily="49" charset="0"/>
              </a:rPr>
              <a:t>   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6A3E3E"/>
                </a:solidFill>
                <a:latin typeface="Consolas" panose="020B0609020204030204" pitchFamily="49" charset="0"/>
              </a:rPr>
              <a:t>args</a:t>
            </a:r>
            <a:r>
              <a:rPr lang="en-US" altLang="zh-CN" sz="1800" b="1" dirty="0">
                <a:solidFill>
                  <a:srgbClr val="000000"/>
                </a:solidFill>
                <a:latin typeface="Consolas" panose="020B0609020204030204" pitchFamily="49" charset="0"/>
              </a:rPr>
              <a:t>) {</a:t>
            </a:r>
          </a:p>
          <a:p>
            <a:pPr marL="0" indent="0">
              <a:buNone/>
            </a:pPr>
            <a:r>
              <a:rPr lang="en-US" altLang="zh-CN" sz="1800" dirty="0">
                <a:solidFill>
                  <a:srgbClr val="000000"/>
                </a:solidFill>
                <a:latin typeface="Consolas" panose="020B0609020204030204" pitchFamily="49" charset="0"/>
              </a:rPr>
              <a:t>      Demo </a:t>
            </a:r>
            <a:r>
              <a:rPr lang="en-US" altLang="zh-CN" sz="1800" dirty="0">
                <a:solidFill>
                  <a:srgbClr val="6A3E3E"/>
                </a:solidFill>
                <a:latin typeface="Consolas" panose="020B0609020204030204" pitchFamily="49" charset="0"/>
              </a:rPr>
              <a:t>d</a:t>
            </a:r>
            <a:r>
              <a:rPr lang="en-US" altLang="zh-CN" sz="1800" dirty="0">
                <a:solidFill>
                  <a:srgbClr val="000000"/>
                </a:solidFill>
                <a:latin typeface="Consolas" panose="020B0609020204030204" pitchFamily="49" charset="0"/>
              </a:rPr>
              <a:t> = </a:t>
            </a:r>
            <a:r>
              <a:rPr lang="en-US" altLang="zh-CN" sz="1800" b="1" dirty="0">
                <a:solidFill>
                  <a:srgbClr val="7F0055"/>
                </a:solidFill>
                <a:latin typeface="Consolas" panose="020B0609020204030204" pitchFamily="49" charset="0"/>
              </a:rPr>
              <a:t>new</a:t>
            </a:r>
            <a:r>
              <a:rPr lang="en-US" altLang="zh-CN" sz="1800" b="1" dirty="0">
                <a:solidFill>
                  <a:srgbClr val="000000"/>
                </a:solidFill>
                <a:latin typeface="Consolas" panose="020B0609020204030204" pitchFamily="49" charset="0"/>
              </a:rPr>
              <a:t> Demo();</a:t>
            </a:r>
          </a:p>
          <a:p>
            <a:pPr marL="0" indent="0">
              <a:buNone/>
            </a:pPr>
            <a:r>
              <a:rPr lang="en-US" altLang="zh-CN" sz="1800" b="1" dirty="0">
                <a:solidFill>
                  <a:srgbClr val="7F0055"/>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x</a:t>
            </a:r>
            <a:r>
              <a:rPr lang="en-US" altLang="zh-CN" sz="1800" b="1" dirty="0">
                <a:solidFill>
                  <a:srgbClr val="000000"/>
                </a:solidFill>
                <a:latin typeface="Consolas" panose="020B0609020204030204" pitchFamily="49" charset="0"/>
              </a:rPr>
              <a:t> = </a:t>
            </a:r>
            <a:r>
              <a:rPr lang="en-US" altLang="zh-CN" sz="1800" b="1" dirty="0" err="1">
                <a:solidFill>
                  <a:srgbClr val="6A3E3E"/>
                </a:solidFill>
                <a:latin typeface="Consolas" panose="020B0609020204030204" pitchFamily="49" charset="0"/>
              </a:rPr>
              <a:t>d</a:t>
            </a:r>
            <a:r>
              <a:rPr lang="en-US" altLang="zh-CN" sz="1800" b="1" dirty="0" err="1">
                <a:solidFill>
                  <a:srgbClr val="000000"/>
                </a:solidFill>
                <a:latin typeface="Consolas" panose="020B0609020204030204" pitchFamily="49" charset="0"/>
              </a:rPr>
              <a:t>.div</a:t>
            </a:r>
            <a:r>
              <a:rPr lang="en-US" altLang="zh-CN" sz="1800" b="1" dirty="0">
                <a:solidFill>
                  <a:srgbClr val="000000"/>
                </a:solidFill>
                <a:latin typeface="Consolas" panose="020B0609020204030204" pitchFamily="49" charset="0"/>
              </a:rPr>
              <a:t>(10, 0); </a:t>
            </a:r>
          </a:p>
          <a:p>
            <a:pPr marL="0" indent="0">
              <a:buNone/>
            </a:pP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6A3E3E"/>
                </a:solidFill>
                <a:latin typeface="Consolas" panose="020B0609020204030204" pitchFamily="49" charset="0"/>
              </a:rPr>
              <a:t>x</a:t>
            </a:r>
            <a:r>
              <a:rPr lang="en-US" altLang="zh-CN" sz="1800" b="1" i="1"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a:t>
            </a:r>
            <a:r>
              <a:rPr lang="zh-CN" altLang="en-US" sz="1800" dirty="0">
                <a:solidFill>
                  <a:srgbClr val="008000"/>
                </a:solidFill>
                <a:latin typeface="Consolas" panose="020B0609020204030204" pitchFamily="49" charset="0"/>
              </a:rPr>
              <a:t>错误发生后，本行并未执行</a:t>
            </a:r>
            <a:endParaRPr lang="en-US" altLang="zh-CN" sz="1800" dirty="0">
              <a:solidFill>
                <a:srgbClr val="008000"/>
              </a:solidFill>
              <a:latin typeface="Consolas" panose="020B0609020204030204" pitchFamily="49" charset="0"/>
            </a:endParaRPr>
          </a:p>
          <a:p>
            <a:pPr marL="0" indent="0">
              <a:buNone/>
            </a:pPr>
            <a:r>
              <a:rPr lang="en-US" altLang="zh-CN" sz="1800" dirty="0">
                <a:solidFill>
                  <a:srgbClr val="000000"/>
                </a:solidFill>
                <a:latin typeface="Consolas" panose="020B0609020204030204" pitchFamily="49" charset="0"/>
              </a:rPr>
              <a:t>   }</a:t>
            </a:r>
          </a:p>
          <a:p>
            <a:pPr marL="0" indent="0">
              <a:buNone/>
            </a:pPr>
            <a:r>
              <a:rPr lang="en-US" altLang="zh-CN" sz="1800" dirty="0">
                <a:solidFill>
                  <a:srgbClr val="000000"/>
                </a:solidFill>
                <a:latin typeface="Consolas" panose="020B0609020204030204" pitchFamily="49" charset="0"/>
              </a:rPr>
              <a:t>}</a:t>
            </a:r>
          </a:p>
          <a:p>
            <a:pPr marL="0" indent="0">
              <a:buNone/>
            </a:pP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Demo {</a:t>
            </a:r>
          </a:p>
          <a:p>
            <a:pPr marL="0" indent="0">
              <a:buNone/>
            </a:pPr>
            <a:r>
              <a:rPr lang="en-US" altLang="zh-CN" sz="1800" b="1" dirty="0">
                <a:solidFill>
                  <a:srgbClr val="7F0055"/>
                </a:solidFill>
                <a:latin typeface="Consolas" panose="020B0609020204030204" pitchFamily="49" charset="0"/>
              </a:rPr>
              <a:t>   public</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div(</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p>
          <a:p>
            <a:pPr marL="0" indent="0">
              <a:buNone/>
            </a:pPr>
            <a:r>
              <a:rPr lang="en-US" altLang="zh-CN" sz="1800" b="1" dirty="0">
                <a:solidFill>
                  <a:srgbClr val="7F0055"/>
                </a:solidFill>
                <a:latin typeface="Consolas" panose="020B0609020204030204" pitchFamily="49" charset="0"/>
              </a:rPr>
              <a:t>      return</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a:t>
            </a:r>
            <a:r>
              <a:rPr lang="en-US" altLang="zh-CN" sz="1800" b="1" dirty="0">
                <a:solidFill>
                  <a:srgbClr val="000000"/>
                </a:solidFill>
                <a:latin typeface="Consolas" panose="020B0609020204030204" pitchFamily="49" charset="0"/>
              </a:rPr>
              <a:t> / </a:t>
            </a:r>
            <a:r>
              <a:rPr lang="en-US" altLang="zh-CN" sz="1800" b="1" dirty="0">
                <a:solidFill>
                  <a:srgbClr val="6A3E3E"/>
                </a:solidFill>
                <a:latin typeface="Consolas" panose="020B0609020204030204" pitchFamily="49" charset="0"/>
              </a:rPr>
              <a:t>b</a:t>
            </a:r>
            <a:r>
              <a:rPr lang="en-US" altLang="zh-CN" sz="1800" b="1" dirty="0">
                <a:solidFill>
                  <a:srgbClr val="000000"/>
                </a:solidFill>
                <a:latin typeface="Consolas" panose="020B0609020204030204" pitchFamily="49" charset="0"/>
              </a:rPr>
              <a:t>; </a:t>
            </a:r>
            <a:endParaRPr lang="en-US" altLang="zh-CN" sz="1800" b="1" dirty="0">
              <a:solidFill>
                <a:srgbClr val="3F7F5F"/>
              </a:solidFill>
              <a:latin typeface="Consolas" panose="020B0609020204030204" pitchFamily="49" charset="0"/>
            </a:endParaRPr>
          </a:p>
          <a:p>
            <a:pPr marL="0" indent="0">
              <a:buNone/>
            </a:pPr>
            <a:r>
              <a:rPr lang="en-US" altLang="zh-CN" sz="1800" dirty="0">
                <a:solidFill>
                  <a:srgbClr val="000000"/>
                </a:solidFill>
                <a:latin typeface="Consolas" panose="020B0609020204030204" pitchFamily="49" charset="0"/>
              </a:rPr>
              <a:t>   }</a:t>
            </a:r>
          </a:p>
          <a:p>
            <a:pPr marL="0" indent="0">
              <a:buNone/>
            </a:pPr>
            <a:r>
              <a:rPr lang="en-US" altLang="zh-CN" sz="1800" dirty="0">
                <a:solidFill>
                  <a:srgbClr val="000000"/>
                </a:solidFill>
                <a:latin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a:t>
            </a:fld>
            <a:endParaRPr lang="en-US" altLang="zh-CN"/>
          </a:p>
        </p:txBody>
      </p:sp>
      <p:pic>
        <p:nvPicPr>
          <p:cNvPr id="6" name="图片 5"/>
          <p:cNvPicPr>
            <a:picLocks noChangeAspect="1"/>
          </p:cNvPicPr>
          <p:nvPr/>
        </p:nvPicPr>
        <p:blipFill>
          <a:blip r:embed="rId2"/>
          <a:stretch>
            <a:fillRect/>
          </a:stretch>
        </p:blipFill>
        <p:spPr>
          <a:xfrm>
            <a:off x="827584" y="5661248"/>
            <a:ext cx="7494984" cy="647353"/>
          </a:xfrm>
          <a:prstGeom prst="rect">
            <a:avLst/>
          </a:prstGeom>
        </p:spPr>
      </p:pic>
    </p:spTree>
    <p:extLst>
      <p:ext uri="{BB962C8B-B14F-4D97-AF65-F5344CB8AC3E}">
        <p14:creationId xmlns:p14="http://schemas.microsoft.com/office/powerpoint/2010/main" val="1938512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2" dur="500"/>
                                        <p:tgtEl>
                                          <p:spTgt spid="3">
                                            <p:txEl>
                                              <p:pRg st="8" end="8"/>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5" dur="500"/>
                                        <p:tgtEl>
                                          <p:spTgt spid="3">
                                            <p:txEl>
                                              <p:pRg st="9" end="9"/>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8" dur="500"/>
                                        <p:tgtEl>
                                          <p:spTgt spid="3">
                                            <p:txEl>
                                              <p:pRg st="10" end="1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1" dur="500"/>
                                        <p:tgtEl>
                                          <p:spTgt spid="3">
                                            <p:txEl>
                                              <p:pRg st="11" end="11"/>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24" dur="500"/>
                                        <p:tgtEl>
                                          <p:spTgt spid="3">
                                            <p:txEl>
                                              <p:pRg st="12" end="1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9" dur="500"/>
                                        <p:tgtEl>
                                          <p:spTgt spid="3">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2" dur="500"/>
                                        <p:tgtEl>
                                          <p:spTgt spid="3">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5" dur="500"/>
                                        <p:tgtEl>
                                          <p:spTgt spid="3">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8" dur="500"/>
                                        <p:tgtEl>
                                          <p:spTgt spid="3">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1" dur="500"/>
                                        <p:tgtEl>
                                          <p:spTgt spid="3">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randombar(horizontal)">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Throwable</a:t>
            </a:r>
            <a:r>
              <a:rPr lang="zh-CN" altLang="en-US" dirty="0"/>
              <a:t>接口中的常见方法</a:t>
            </a:r>
          </a:p>
        </p:txBody>
      </p:sp>
      <p:sp>
        <p:nvSpPr>
          <p:cNvPr id="3" name="内容占位符 2"/>
          <p:cNvSpPr>
            <a:spLocks noGrp="1"/>
          </p:cNvSpPr>
          <p:nvPr>
            <p:ph idx="1"/>
          </p:nvPr>
        </p:nvSpPr>
        <p:spPr/>
        <p:txBody>
          <a:bodyPr/>
          <a:lstStyle/>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Demo9_Throwable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(1 / 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(Exception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.getMessage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66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6600"/>
                </a:solidFill>
                <a:latin typeface="Consolas" panose="020B0609020204030204" pitchFamily="49" charset="0"/>
                <a:ea typeface="等线" panose="02010600030101010101" pitchFamily="2" charset="-122"/>
                <a:cs typeface="Consolas" panose="020B0609020204030204" pitchFamily="49" charset="0"/>
              </a:rPr>
              <a:t>e.toString</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.printStackTrace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66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6600"/>
                </a:solidFill>
                <a:latin typeface="Consolas" panose="020B0609020204030204" pitchFamily="49" charset="0"/>
                <a:ea typeface="等线" panose="02010600030101010101" pitchFamily="2" charset="-122"/>
                <a:cs typeface="Consolas" panose="020B0609020204030204" pitchFamily="49" charset="0"/>
              </a:rPr>
              <a:t>jvm</a:t>
            </a:r>
            <a:r>
              <a:rPr lang="zh-CN" altLang="zh-CN" sz="2000" dirty="0">
                <a:solidFill>
                  <a:srgbClr val="006600"/>
                </a:solidFill>
                <a:latin typeface="Consolas" panose="020B0609020204030204" pitchFamily="49" charset="0"/>
                <a:ea typeface="等线" panose="02010600030101010101" pitchFamily="2" charset="-122"/>
                <a:cs typeface="Consolas" panose="020B0609020204030204" pitchFamily="49" charset="0"/>
              </a:rPr>
              <a:t>默认</a:t>
            </a:r>
            <a:r>
              <a:rPr lang="zh-CN" altLang="en-US" sz="2000" dirty="0">
                <a:solidFill>
                  <a:srgbClr val="006600"/>
                </a:solidFill>
                <a:latin typeface="Consolas" panose="020B0609020204030204" pitchFamily="49" charset="0"/>
                <a:ea typeface="等线" panose="02010600030101010101" pitchFamily="2" charset="-122"/>
                <a:cs typeface="Consolas" panose="020B0609020204030204" pitchFamily="49" charset="0"/>
              </a:rPr>
              <a:t>此方式</a:t>
            </a:r>
            <a:endParaRPr lang="zh-CN" altLang="zh-CN" sz="2000" dirty="0">
              <a:solidFill>
                <a:srgbClr val="006600"/>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30</a:t>
            </a:fld>
            <a:endParaRPr lang="en-US" altLang="zh-CN"/>
          </a:p>
        </p:txBody>
      </p:sp>
    </p:spTree>
    <p:extLst>
      <p:ext uri="{BB962C8B-B14F-4D97-AF65-F5344CB8AC3E}">
        <p14:creationId xmlns:p14="http://schemas.microsoft.com/office/powerpoint/2010/main" val="13232255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throws</a:t>
            </a:r>
            <a:r>
              <a:rPr lang="zh-CN" altLang="en-US" dirty="0"/>
              <a:t>的方式处理异常</a:t>
            </a:r>
          </a:p>
        </p:txBody>
      </p:sp>
      <p:sp>
        <p:nvSpPr>
          <p:cNvPr id="3" name="内容占位符 2"/>
          <p:cNvSpPr>
            <a:spLocks noGrp="1"/>
          </p:cNvSpPr>
          <p:nvPr>
            <p:ph idx="1"/>
          </p:nvPr>
        </p:nvSpPr>
        <p:spPr/>
        <p:txBody>
          <a:bodyPr/>
          <a:lstStyle/>
          <a:p>
            <a:r>
              <a:rPr lang="zh-CN" altLang="en-US" dirty="0"/>
              <a:t>如果一个方法可以引发异常，它本身对异常进行了处理（</a:t>
            </a:r>
            <a:r>
              <a:rPr lang="en-US" altLang="zh-CN" dirty="0">
                <a:latin typeface="Consolas" panose="020B0609020204030204" pitchFamily="49" charset="0"/>
              </a:rPr>
              <a:t>try…catch…finally</a:t>
            </a:r>
            <a:r>
              <a:rPr lang="zh-CN" altLang="en-US" dirty="0"/>
              <a:t>），那么调用者不必处理该方法产生的异常。</a:t>
            </a: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31</a:t>
            </a:fld>
            <a:endParaRPr lang="en-US" altLang="zh-CN"/>
          </a:p>
        </p:txBody>
      </p:sp>
      <p:sp>
        <p:nvSpPr>
          <p:cNvPr id="5" name="矩形 4"/>
          <p:cNvSpPr/>
          <p:nvPr/>
        </p:nvSpPr>
        <p:spPr bwMode="auto">
          <a:xfrm>
            <a:off x="1043608" y="3501008"/>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method1</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sp>
        <p:nvSpPr>
          <p:cNvPr id="6" name="矩形 5"/>
          <p:cNvSpPr/>
          <p:nvPr/>
        </p:nvSpPr>
        <p:spPr bwMode="auto">
          <a:xfrm>
            <a:off x="2915816" y="3501008"/>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method2</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sp>
        <p:nvSpPr>
          <p:cNvPr id="7" name="矩形 6"/>
          <p:cNvSpPr/>
          <p:nvPr/>
        </p:nvSpPr>
        <p:spPr bwMode="auto">
          <a:xfrm>
            <a:off x="4788024" y="3501008"/>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method3</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sp>
        <p:nvSpPr>
          <p:cNvPr id="8" name="矩形 7"/>
          <p:cNvSpPr/>
          <p:nvPr/>
        </p:nvSpPr>
        <p:spPr bwMode="auto">
          <a:xfrm>
            <a:off x="6660232" y="3501008"/>
            <a:ext cx="1512168"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read-file</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cxnSp>
        <p:nvCxnSpPr>
          <p:cNvPr id="10" name="直接箭头连接符 9"/>
          <p:cNvCxnSpPr>
            <a:stCxn id="5" idx="3"/>
            <a:endCxn id="6" idx="1"/>
          </p:cNvCxnSpPr>
          <p:nvPr/>
        </p:nvCxnSpPr>
        <p:spPr bwMode="auto">
          <a:xfrm>
            <a:off x="2206352" y="3897052"/>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1" name="直接箭头连接符 10"/>
          <p:cNvCxnSpPr>
            <a:stCxn id="6" idx="3"/>
            <a:endCxn id="7" idx="1"/>
          </p:cNvCxnSpPr>
          <p:nvPr/>
        </p:nvCxnSpPr>
        <p:spPr bwMode="auto">
          <a:xfrm>
            <a:off x="4078560" y="3897052"/>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4" name="直接箭头连接符 13"/>
          <p:cNvCxnSpPr>
            <a:stCxn id="7" idx="3"/>
            <a:endCxn id="8" idx="1"/>
          </p:cNvCxnSpPr>
          <p:nvPr/>
        </p:nvCxnSpPr>
        <p:spPr bwMode="auto">
          <a:xfrm>
            <a:off x="5950768" y="3897052"/>
            <a:ext cx="709464" cy="0"/>
          </a:xfrm>
          <a:prstGeom prst="straightConnector1">
            <a:avLst/>
          </a:prstGeom>
          <a:noFill/>
          <a:ln w="28575" cap="flat" cmpd="sng" algn="ctr">
            <a:solidFill>
              <a:srgbClr val="0000FF"/>
            </a:solidFill>
            <a:prstDash val="solid"/>
            <a:round/>
            <a:headEnd type="none" w="med" len="med"/>
            <a:tailEnd type="arrow"/>
          </a:ln>
          <a:effectLst/>
        </p:spPr>
      </p:cxnSp>
      <p:sp>
        <p:nvSpPr>
          <p:cNvPr id="17" name="文本框 16"/>
          <p:cNvSpPr txBox="1"/>
          <p:nvPr/>
        </p:nvSpPr>
        <p:spPr>
          <a:xfrm>
            <a:off x="5950768" y="3529753"/>
            <a:ext cx="864096" cy="338554"/>
          </a:xfrm>
          <a:prstGeom prst="rect">
            <a:avLst/>
          </a:prstGeom>
          <a:noFill/>
        </p:spPr>
        <p:txBody>
          <a:bodyPr wrap="square" rtlCol="0">
            <a:spAutoFit/>
          </a:bodyPr>
          <a:lstStyle/>
          <a:p>
            <a:r>
              <a:rPr lang="en-US" altLang="zh-CN" dirty="0">
                <a:latin typeface="Consolas" panose="020B0609020204030204" pitchFamily="49" charset="0"/>
              </a:rPr>
              <a:t>Call</a:t>
            </a:r>
            <a:endParaRPr lang="zh-CN" altLang="en-US" dirty="0">
              <a:latin typeface="Consolas" panose="020B0609020204030204" pitchFamily="49" charset="0"/>
            </a:endParaRPr>
          </a:p>
        </p:txBody>
      </p:sp>
      <p:sp>
        <p:nvSpPr>
          <p:cNvPr id="23" name="文本框 22"/>
          <p:cNvSpPr txBox="1"/>
          <p:nvPr/>
        </p:nvSpPr>
        <p:spPr>
          <a:xfrm>
            <a:off x="4078560" y="3529753"/>
            <a:ext cx="864096" cy="338554"/>
          </a:xfrm>
          <a:prstGeom prst="rect">
            <a:avLst/>
          </a:prstGeom>
          <a:noFill/>
        </p:spPr>
        <p:txBody>
          <a:bodyPr wrap="square" rtlCol="0">
            <a:spAutoFit/>
          </a:bodyPr>
          <a:lstStyle/>
          <a:p>
            <a:r>
              <a:rPr lang="en-US" altLang="zh-CN" dirty="0">
                <a:latin typeface="Consolas" panose="020B0609020204030204" pitchFamily="49" charset="0"/>
              </a:rPr>
              <a:t>Call</a:t>
            </a:r>
            <a:endParaRPr lang="zh-CN" altLang="en-US" dirty="0">
              <a:latin typeface="Consolas" panose="020B0609020204030204" pitchFamily="49" charset="0"/>
            </a:endParaRPr>
          </a:p>
        </p:txBody>
      </p:sp>
      <p:sp>
        <p:nvSpPr>
          <p:cNvPr id="24" name="文本框 23"/>
          <p:cNvSpPr txBox="1"/>
          <p:nvPr/>
        </p:nvSpPr>
        <p:spPr>
          <a:xfrm>
            <a:off x="2187391" y="3529753"/>
            <a:ext cx="864096" cy="338554"/>
          </a:xfrm>
          <a:prstGeom prst="rect">
            <a:avLst/>
          </a:prstGeom>
          <a:noFill/>
        </p:spPr>
        <p:txBody>
          <a:bodyPr wrap="square" rtlCol="0">
            <a:spAutoFit/>
          </a:bodyPr>
          <a:lstStyle/>
          <a:p>
            <a:r>
              <a:rPr lang="en-US" altLang="zh-CN" dirty="0">
                <a:latin typeface="Consolas" panose="020B0609020204030204" pitchFamily="49" charset="0"/>
              </a:rPr>
              <a:t>Call</a:t>
            </a:r>
            <a:endParaRPr lang="zh-CN" altLang="en-US" dirty="0">
              <a:latin typeface="Consolas" panose="020B0609020204030204" pitchFamily="49" charset="0"/>
            </a:endParaRPr>
          </a:p>
        </p:txBody>
      </p:sp>
      <p:sp>
        <p:nvSpPr>
          <p:cNvPr id="25" name="椭圆 24"/>
          <p:cNvSpPr/>
          <p:nvPr/>
        </p:nvSpPr>
        <p:spPr bwMode="auto">
          <a:xfrm>
            <a:off x="6163211" y="4797152"/>
            <a:ext cx="2534682" cy="1000708"/>
          </a:xfrm>
          <a:prstGeom prst="ellipse">
            <a:avLst/>
          </a:prstGeom>
          <a:no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产生异常，</a:t>
            </a:r>
            <a:endPar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并对异常进行</a:t>
            </a:r>
            <a:endPar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ea typeface="华文细黑" panose="02010600040101010101" pitchFamily="2" charset="-122"/>
              </a:rPr>
              <a:t>try</a:t>
            </a:r>
            <a:r>
              <a:rPr lang="en-US" altLang="zh-CN" dirty="0">
                <a:latin typeface="Consolas" panose="020B0609020204030204" pitchFamily="49" charset="0"/>
                <a:ea typeface="华文细黑" panose="02010600040101010101" pitchFamily="2" charset="-122"/>
              </a:rPr>
              <a:t>…catch</a:t>
            </a:r>
            <a:endParaRPr kumimoji="0" lang="zh-CN" altLang="en-US" sz="2000" b="0" i="0" u="none" strike="noStrike" cap="none" normalizeH="0" baseline="0" dirty="0">
              <a:ln>
                <a:noFill/>
              </a:ln>
              <a:solidFill>
                <a:schemeClr val="tx1"/>
              </a:solidFill>
              <a:effectLst/>
              <a:latin typeface="Consolas" panose="020B0609020204030204" pitchFamily="49" charset="0"/>
              <a:ea typeface="华文细黑" panose="02010600040101010101" pitchFamily="2" charset="-122"/>
            </a:endParaRPr>
          </a:p>
        </p:txBody>
      </p:sp>
      <p:cxnSp>
        <p:nvCxnSpPr>
          <p:cNvPr id="27" name="直接箭头连接符 26"/>
          <p:cNvCxnSpPr>
            <a:stCxn id="8" idx="2"/>
            <a:endCxn id="25" idx="0"/>
          </p:cNvCxnSpPr>
          <p:nvPr/>
        </p:nvCxnSpPr>
        <p:spPr bwMode="auto">
          <a:xfrm>
            <a:off x="7416316" y="4293096"/>
            <a:ext cx="14236" cy="504056"/>
          </a:xfrm>
          <a:prstGeom prst="straightConnector1">
            <a:avLst/>
          </a:prstGeom>
          <a:noFill/>
          <a:ln w="28575" cap="flat" cmpd="sng" algn="ctr">
            <a:solidFill>
              <a:srgbClr val="0000FF"/>
            </a:solidFill>
            <a:prstDash val="sysDot"/>
            <a:round/>
            <a:headEnd type="none" w="med" len="med"/>
            <a:tailEnd type="arrow"/>
          </a:ln>
          <a:effectLst/>
        </p:spPr>
      </p:cxnSp>
      <p:sp>
        <p:nvSpPr>
          <p:cNvPr id="16" name="矩形 15"/>
          <p:cNvSpPr/>
          <p:nvPr/>
        </p:nvSpPr>
        <p:spPr>
          <a:xfrm>
            <a:off x="533400" y="4509120"/>
            <a:ext cx="5417368" cy="1384995"/>
          </a:xfrm>
          <a:prstGeom prst="rect">
            <a:avLst/>
          </a:prstGeom>
        </p:spPr>
        <p:txBody>
          <a:bodyPr wrap="square">
            <a:spAutoFit/>
          </a:bodyPr>
          <a:lstStyle/>
          <a:p>
            <a:pPr marL="342900" lvl="0" indent="-342900">
              <a:lnSpc>
                <a:spcPct val="100000"/>
              </a:lnSpc>
              <a:buClr>
                <a:srgbClr val="3333CC"/>
              </a:buClr>
              <a:buFont typeface="ZapfDingbats" pitchFamily="82" charset="2"/>
              <a:buChar char="r"/>
            </a:pPr>
            <a:r>
              <a:rPr lang="zh-CN" altLang="en-US" sz="2800" kern="0" dirty="0">
                <a:solidFill>
                  <a:srgbClr val="000000"/>
                </a:solidFill>
                <a:latin typeface="华文细黑" pitchFamily="2" charset="-122"/>
                <a:ea typeface="华文细黑" pitchFamily="2" charset="-122"/>
              </a:rPr>
              <a:t>即：</a:t>
            </a:r>
            <a:r>
              <a:rPr lang="en-US" altLang="zh-CN" sz="2800" kern="0" dirty="0">
                <a:solidFill>
                  <a:srgbClr val="000000"/>
                </a:solidFill>
                <a:latin typeface="Consolas" panose="020B0609020204030204" pitchFamily="49" charset="0"/>
                <a:ea typeface="华文细黑" pitchFamily="2" charset="-122"/>
              </a:rPr>
              <a:t>read-file</a:t>
            </a:r>
            <a:r>
              <a:rPr lang="zh-CN" altLang="en-US" sz="2800" kern="0" dirty="0">
                <a:solidFill>
                  <a:srgbClr val="000000"/>
                </a:solidFill>
                <a:latin typeface="华文细黑" pitchFamily="2" charset="-122"/>
                <a:ea typeface="华文细黑" pitchFamily="2" charset="-122"/>
              </a:rPr>
              <a:t>方法中已经进行了处理，调用者不必处理该方法产生的异常。</a:t>
            </a:r>
          </a:p>
        </p:txBody>
      </p:sp>
    </p:spTree>
    <p:extLst>
      <p:ext uri="{BB962C8B-B14F-4D97-AF65-F5344CB8AC3E}">
        <p14:creationId xmlns:p14="http://schemas.microsoft.com/office/powerpoint/2010/main" val="3057649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randombar(horizontal)">
                                      <p:cBhvr>
                                        <p:cTn id="26" dur="500"/>
                                        <p:tgtEl>
                                          <p:spTgt spid="23"/>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par>
                                <p:cTn id="35" presetID="14" presetClass="entr" presetSubtype="1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randombar(horizontal)">
                                      <p:cBhvr>
                                        <p:cTn id="45" dur="500"/>
                                        <p:tgtEl>
                                          <p:spTgt spid="27"/>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randombar(horizontal)">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randombar(horizont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p:bldP spid="23" grpId="0"/>
      <p:bldP spid="24" grpId="0"/>
      <p:bldP spid="25"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如果一个方法可以引发异常，而它本身并不对该异常进行处理，那么该方法必须将这个异常抛给调用者可以使程序能够继续执行下去，这时候就要用到</a:t>
            </a:r>
            <a:r>
              <a:rPr lang="en-US" altLang="zh-CN" dirty="0">
                <a:latin typeface="Consolas" panose="020B0609020204030204" pitchFamily="49" charset="0"/>
              </a:rPr>
              <a:t>throws</a:t>
            </a:r>
            <a:r>
              <a:rPr lang="zh-CN" altLang="en-US" dirty="0"/>
              <a:t>语句</a:t>
            </a:r>
          </a:p>
        </p:txBody>
      </p:sp>
      <p:sp>
        <p:nvSpPr>
          <p:cNvPr id="2" name="标题 1"/>
          <p:cNvSpPr>
            <a:spLocks noGrp="1"/>
          </p:cNvSpPr>
          <p:nvPr>
            <p:ph type="title"/>
          </p:nvPr>
        </p:nvSpPr>
        <p:spPr/>
        <p:txBody>
          <a:bodyPr/>
          <a:lstStyle/>
          <a:p>
            <a:r>
              <a:rPr lang="en-US" altLang="zh-CN" dirty="0"/>
              <a:t>throws</a:t>
            </a:r>
            <a:r>
              <a:rPr lang="zh-CN" altLang="en-US" dirty="0"/>
              <a:t>的方式处理异常</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32</a:t>
            </a:fld>
            <a:endParaRPr lang="en-US" altLang="zh-CN"/>
          </a:p>
        </p:txBody>
      </p:sp>
      <p:sp>
        <p:nvSpPr>
          <p:cNvPr id="5" name="矩形 4"/>
          <p:cNvSpPr/>
          <p:nvPr/>
        </p:nvSpPr>
        <p:spPr bwMode="auto">
          <a:xfrm>
            <a:off x="1043608"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method1</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sp>
        <p:nvSpPr>
          <p:cNvPr id="6" name="矩形 5"/>
          <p:cNvSpPr/>
          <p:nvPr/>
        </p:nvSpPr>
        <p:spPr bwMode="auto">
          <a:xfrm>
            <a:off x="2915816"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method2</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sp>
        <p:nvSpPr>
          <p:cNvPr id="7" name="矩形 6"/>
          <p:cNvSpPr/>
          <p:nvPr/>
        </p:nvSpPr>
        <p:spPr bwMode="auto">
          <a:xfrm>
            <a:off x="4788024"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method3</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sp>
        <p:nvSpPr>
          <p:cNvPr id="8" name="矩形 7"/>
          <p:cNvSpPr/>
          <p:nvPr/>
        </p:nvSpPr>
        <p:spPr bwMode="auto">
          <a:xfrm>
            <a:off x="6660232" y="3933056"/>
            <a:ext cx="1512168"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read-file</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cxnSp>
        <p:nvCxnSpPr>
          <p:cNvPr id="10" name="直接箭头连接符 9"/>
          <p:cNvCxnSpPr>
            <a:stCxn id="5" idx="3"/>
            <a:endCxn id="6" idx="1"/>
          </p:cNvCxnSpPr>
          <p:nvPr/>
        </p:nvCxnSpPr>
        <p:spPr bwMode="auto">
          <a:xfrm>
            <a:off x="2206352" y="4329100"/>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1" name="直接箭头连接符 10"/>
          <p:cNvCxnSpPr>
            <a:stCxn id="6" idx="3"/>
            <a:endCxn id="7" idx="1"/>
          </p:cNvCxnSpPr>
          <p:nvPr/>
        </p:nvCxnSpPr>
        <p:spPr bwMode="auto">
          <a:xfrm>
            <a:off x="4078560" y="4329100"/>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4" name="直接箭头连接符 13"/>
          <p:cNvCxnSpPr>
            <a:stCxn id="7" idx="3"/>
            <a:endCxn id="8" idx="1"/>
          </p:cNvCxnSpPr>
          <p:nvPr/>
        </p:nvCxnSpPr>
        <p:spPr bwMode="auto">
          <a:xfrm>
            <a:off x="5950768" y="4329100"/>
            <a:ext cx="709464" cy="0"/>
          </a:xfrm>
          <a:prstGeom prst="straightConnector1">
            <a:avLst/>
          </a:prstGeom>
          <a:noFill/>
          <a:ln w="28575" cap="flat" cmpd="sng" algn="ctr">
            <a:solidFill>
              <a:srgbClr val="0000FF"/>
            </a:solidFill>
            <a:prstDash val="solid"/>
            <a:round/>
            <a:headEnd type="none" w="med" len="med"/>
            <a:tailEnd type="arrow"/>
          </a:ln>
          <a:effectLst/>
        </p:spPr>
      </p:cxnSp>
      <p:sp>
        <p:nvSpPr>
          <p:cNvPr id="17" name="文本框 16"/>
          <p:cNvSpPr txBox="1"/>
          <p:nvPr/>
        </p:nvSpPr>
        <p:spPr>
          <a:xfrm>
            <a:off x="5950768" y="3961801"/>
            <a:ext cx="864096" cy="338554"/>
          </a:xfrm>
          <a:prstGeom prst="rect">
            <a:avLst/>
          </a:prstGeom>
          <a:noFill/>
        </p:spPr>
        <p:txBody>
          <a:bodyPr wrap="square" rtlCol="0">
            <a:spAutoFit/>
          </a:bodyPr>
          <a:lstStyle/>
          <a:p>
            <a:r>
              <a:rPr lang="en-US" altLang="zh-CN" dirty="0">
                <a:latin typeface="Consolas" panose="020B0609020204030204" pitchFamily="49" charset="0"/>
              </a:rPr>
              <a:t>Call</a:t>
            </a:r>
            <a:endParaRPr lang="zh-CN" altLang="en-US" dirty="0">
              <a:latin typeface="Consolas" panose="020B0609020204030204" pitchFamily="49" charset="0"/>
            </a:endParaRPr>
          </a:p>
        </p:txBody>
      </p:sp>
      <p:sp>
        <p:nvSpPr>
          <p:cNvPr id="23" name="文本框 22"/>
          <p:cNvSpPr txBox="1"/>
          <p:nvPr/>
        </p:nvSpPr>
        <p:spPr>
          <a:xfrm>
            <a:off x="4078560" y="3961801"/>
            <a:ext cx="864096" cy="338554"/>
          </a:xfrm>
          <a:prstGeom prst="rect">
            <a:avLst/>
          </a:prstGeom>
          <a:noFill/>
        </p:spPr>
        <p:txBody>
          <a:bodyPr wrap="square" rtlCol="0">
            <a:spAutoFit/>
          </a:bodyPr>
          <a:lstStyle/>
          <a:p>
            <a:r>
              <a:rPr lang="en-US" altLang="zh-CN" dirty="0">
                <a:latin typeface="Consolas" panose="020B0609020204030204" pitchFamily="49" charset="0"/>
              </a:rPr>
              <a:t>Call</a:t>
            </a:r>
            <a:endParaRPr lang="zh-CN" altLang="en-US" dirty="0">
              <a:latin typeface="Consolas" panose="020B0609020204030204" pitchFamily="49" charset="0"/>
            </a:endParaRPr>
          </a:p>
        </p:txBody>
      </p:sp>
      <p:sp>
        <p:nvSpPr>
          <p:cNvPr id="24" name="文本框 23"/>
          <p:cNvSpPr txBox="1"/>
          <p:nvPr/>
        </p:nvSpPr>
        <p:spPr>
          <a:xfrm>
            <a:off x="2187391" y="3961801"/>
            <a:ext cx="864096" cy="338554"/>
          </a:xfrm>
          <a:prstGeom prst="rect">
            <a:avLst/>
          </a:prstGeom>
          <a:noFill/>
        </p:spPr>
        <p:txBody>
          <a:bodyPr wrap="square" rtlCol="0">
            <a:spAutoFit/>
          </a:bodyPr>
          <a:lstStyle/>
          <a:p>
            <a:r>
              <a:rPr lang="en-US" altLang="zh-CN" dirty="0">
                <a:latin typeface="Consolas" panose="020B0609020204030204" pitchFamily="49" charset="0"/>
              </a:rPr>
              <a:t>Call</a:t>
            </a:r>
            <a:endParaRPr lang="zh-CN" altLang="en-US" dirty="0">
              <a:latin typeface="Consolas" panose="020B0609020204030204" pitchFamily="49" charset="0"/>
            </a:endParaRPr>
          </a:p>
        </p:txBody>
      </p:sp>
      <p:sp>
        <p:nvSpPr>
          <p:cNvPr id="25" name="椭圆 24"/>
          <p:cNvSpPr/>
          <p:nvPr/>
        </p:nvSpPr>
        <p:spPr bwMode="auto">
          <a:xfrm>
            <a:off x="6372200" y="5373216"/>
            <a:ext cx="2088232" cy="648072"/>
          </a:xfrm>
          <a:prstGeom prst="ellipse">
            <a:avLst/>
          </a:prstGeom>
          <a:no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产生异常</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自己不处理</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cxnSp>
        <p:nvCxnSpPr>
          <p:cNvPr id="27" name="直接箭头连接符 26"/>
          <p:cNvCxnSpPr>
            <a:stCxn id="8" idx="2"/>
            <a:endCxn id="25" idx="0"/>
          </p:cNvCxnSpPr>
          <p:nvPr/>
        </p:nvCxnSpPr>
        <p:spPr bwMode="auto">
          <a:xfrm>
            <a:off x="7416316" y="4725144"/>
            <a:ext cx="0" cy="648072"/>
          </a:xfrm>
          <a:prstGeom prst="straightConnector1">
            <a:avLst/>
          </a:prstGeom>
          <a:noFill/>
          <a:ln w="28575" cap="flat" cmpd="sng" algn="ctr">
            <a:solidFill>
              <a:srgbClr val="0000FF"/>
            </a:solidFill>
            <a:prstDash val="sysDot"/>
            <a:round/>
            <a:headEnd type="none" w="med" len="med"/>
            <a:tailEnd type="arrow"/>
          </a:ln>
          <a:effectLst/>
        </p:spPr>
      </p:cxnSp>
      <p:sp>
        <p:nvSpPr>
          <p:cNvPr id="16" name="弧形 15"/>
          <p:cNvSpPr/>
          <p:nvPr/>
        </p:nvSpPr>
        <p:spPr bwMode="auto">
          <a:xfrm rot="7584194">
            <a:off x="5568091" y="3408659"/>
            <a:ext cx="1387757" cy="1748682"/>
          </a:xfrm>
          <a:prstGeom prst="arc">
            <a:avLst/>
          </a:prstGeom>
          <a:noFill/>
          <a:ln w="28575" cap="flat" cmpd="sng" algn="ctr">
            <a:solidFill>
              <a:srgbClr val="0000FF"/>
            </a:solidFill>
            <a:prstDash val="solid"/>
            <a:round/>
            <a:headEnd type="none" w="med" len="med"/>
            <a:tailEnd type="arrow"/>
          </a:ln>
          <a:effectLst/>
        </p:spPr>
        <p:txBody>
          <a:bodyPr rtlCol="0" anchor="ctr"/>
          <a:lstStyle/>
          <a:p>
            <a:pPr algn="ctr"/>
            <a:endParaRPr lang="zh-CN" altLang="en-US"/>
          </a:p>
        </p:txBody>
      </p:sp>
      <p:sp>
        <p:nvSpPr>
          <p:cNvPr id="22" name="文本框 21"/>
          <p:cNvSpPr txBox="1"/>
          <p:nvPr/>
        </p:nvSpPr>
        <p:spPr>
          <a:xfrm>
            <a:off x="5922150" y="5106670"/>
            <a:ext cx="1098122" cy="338554"/>
          </a:xfrm>
          <a:prstGeom prst="rect">
            <a:avLst/>
          </a:prstGeom>
          <a:noFill/>
        </p:spPr>
        <p:txBody>
          <a:bodyPr wrap="square" rtlCol="0">
            <a:spAutoFit/>
          </a:bodyPr>
          <a:lstStyle/>
          <a:p>
            <a:r>
              <a:rPr lang="en-US" altLang="zh-CN" dirty="0">
                <a:latin typeface="Consolas" panose="020B0609020204030204" pitchFamily="49" charset="0"/>
              </a:rPr>
              <a:t>throws</a:t>
            </a:r>
            <a:endParaRPr lang="zh-CN" altLang="en-US" dirty="0">
              <a:latin typeface="Consolas" panose="020B0609020204030204" pitchFamily="49" charset="0"/>
            </a:endParaRPr>
          </a:p>
        </p:txBody>
      </p:sp>
      <p:cxnSp>
        <p:nvCxnSpPr>
          <p:cNvPr id="28" name="直接箭头连接符 27"/>
          <p:cNvCxnSpPr>
            <a:stCxn id="7" idx="2"/>
            <a:endCxn id="29" idx="0"/>
          </p:cNvCxnSpPr>
          <p:nvPr/>
        </p:nvCxnSpPr>
        <p:spPr bwMode="auto">
          <a:xfrm flipH="1">
            <a:off x="4810267" y="4725144"/>
            <a:ext cx="559129" cy="599375"/>
          </a:xfrm>
          <a:prstGeom prst="straightConnector1">
            <a:avLst/>
          </a:prstGeom>
          <a:noFill/>
          <a:ln w="28575" cap="flat" cmpd="sng" algn="ctr">
            <a:solidFill>
              <a:srgbClr val="0000FF"/>
            </a:solidFill>
            <a:prstDash val="sysDot"/>
            <a:round/>
            <a:headEnd type="none" w="med" len="med"/>
            <a:tailEnd type="arrow"/>
          </a:ln>
          <a:effectLst/>
        </p:spPr>
      </p:cxnSp>
      <p:sp>
        <p:nvSpPr>
          <p:cNvPr id="29" name="椭圆 28"/>
          <p:cNvSpPr/>
          <p:nvPr/>
        </p:nvSpPr>
        <p:spPr bwMode="auto">
          <a:xfrm>
            <a:off x="3301487" y="5324519"/>
            <a:ext cx="3017560" cy="750109"/>
          </a:xfrm>
          <a:prstGeom prst="ellipse">
            <a:avLst/>
          </a:prstGeom>
          <a:noFill/>
          <a:ln w="9525" cap="flat" cmpd="sng" algn="ctr">
            <a:solidFill>
              <a:srgbClr val="0000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捕获</a:t>
            </a:r>
            <a:r>
              <a:rPr lang="en-US" altLang="zh-CN" dirty="0">
                <a:latin typeface="Consolas" panose="020B0609020204030204" pitchFamily="49" charset="0"/>
                <a:ea typeface="华文细黑" pitchFamily="2" charset="-122"/>
              </a:rPr>
              <a:t>throws</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过来的</a:t>
            </a:r>
            <a:endPar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异常，并进行</a:t>
            </a:r>
            <a:r>
              <a:rPr lang="en-US" altLang="zh-CN" dirty="0">
                <a:latin typeface="Consolas" panose="020B0609020204030204" pitchFamily="49" charset="0"/>
                <a:ea typeface="华文细黑" pitchFamily="2" charset="-122"/>
              </a:rPr>
              <a:t>try…catch</a:t>
            </a:r>
            <a:endParaRPr lang="zh-CN" altLang="en-US" sz="2800" dirty="0">
              <a:latin typeface="Consolas" panose="020B0609020204030204" pitchFamily="49" charset="0"/>
              <a:ea typeface="华文细黑" pitchFamily="2" charset="-122"/>
            </a:endParaRPr>
          </a:p>
        </p:txBody>
      </p:sp>
    </p:spTree>
    <p:extLst>
      <p:ext uri="{BB962C8B-B14F-4D97-AF65-F5344CB8AC3E}">
        <p14:creationId xmlns:p14="http://schemas.microsoft.com/office/powerpoint/2010/main" val="719337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par>
                                <p:cTn id="25" presetID="14"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par>
                                <p:cTn id="28" presetID="14" presetClass="entr" presetSubtype="1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randombar(horizontal)">
                                      <p:cBhvr>
                                        <p:cTn id="33" dur="500"/>
                                        <p:tgtEl>
                                          <p:spTgt spid="1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randombar(horizontal)">
                                      <p:cBhvr>
                                        <p:cTn id="36" dur="500"/>
                                        <p:tgtEl>
                                          <p:spTgt spid="23"/>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randombar(horizontal)">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randombar(horizontal)">
                                      <p:cBhvr>
                                        <p:cTn id="44" dur="500"/>
                                        <p:tgtEl>
                                          <p:spTgt spid="2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randombar(horizontal)">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randombar(horizontal)">
                                      <p:cBhvr>
                                        <p:cTn id="60" dur="500"/>
                                        <p:tgtEl>
                                          <p:spTgt spid="28"/>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randombar(horizontal)">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p:bldP spid="23" grpId="0"/>
      <p:bldP spid="24" grpId="0"/>
      <p:bldP spid="25" grpId="0" animBg="1"/>
      <p:bldP spid="16" grpId="0" animBg="1"/>
      <p:bldP spid="22" grpId="0"/>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throws</a:t>
            </a:r>
            <a:r>
              <a:rPr lang="zh-CN" altLang="en-US" dirty="0"/>
              <a:t>的方式处理异常</a:t>
            </a:r>
          </a:p>
        </p:txBody>
      </p:sp>
      <p:sp>
        <p:nvSpPr>
          <p:cNvPr id="3" name="内容占位符 2"/>
          <p:cNvSpPr>
            <a:spLocks noGrp="1"/>
          </p:cNvSpPr>
          <p:nvPr>
            <p:ph idx="1"/>
          </p:nvPr>
        </p:nvSpPr>
        <p:spPr/>
        <p:txBody>
          <a:bodyPr/>
          <a:lstStyle/>
          <a:p>
            <a:r>
              <a:rPr lang="zh-CN" altLang="en-US" dirty="0"/>
              <a:t>如果一个方法可以引发异常，而它本身并不对该异常进行处理，那么该方法必须将这个异常抛给调用者可以使程序能够继续执行下去，这时候就要用到</a:t>
            </a:r>
            <a:r>
              <a:rPr lang="en-US" altLang="zh-CN" dirty="0">
                <a:latin typeface="Consolas" panose="020B0609020204030204" pitchFamily="49" charset="0"/>
              </a:rPr>
              <a:t>throws</a:t>
            </a:r>
            <a:r>
              <a:rPr lang="zh-CN" altLang="en-US" dirty="0"/>
              <a:t>语句</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33</a:t>
            </a:fld>
            <a:endParaRPr lang="en-US" altLang="zh-CN"/>
          </a:p>
        </p:txBody>
      </p:sp>
      <p:sp>
        <p:nvSpPr>
          <p:cNvPr id="5" name="矩形 4"/>
          <p:cNvSpPr/>
          <p:nvPr/>
        </p:nvSpPr>
        <p:spPr bwMode="auto">
          <a:xfrm>
            <a:off x="1043608"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Method1</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sp>
        <p:nvSpPr>
          <p:cNvPr id="6" name="矩形 5"/>
          <p:cNvSpPr/>
          <p:nvPr/>
        </p:nvSpPr>
        <p:spPr bwMode="auto">
          <a:xfrm>
            <a:off x="2915816"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Method2</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sp>
        <p:nvSpPr>
          <p:cNvPr id="7" name="矩形 6"/>
          <p:cNvSpPr/>
          <p:nvPr/>
        </p:nvSpPr>
        <p:spPr bwMode="auto">
          <a:xfrm>
            <a:off x="4788024" y="3933056"/>
            <a:ext cx="1162744"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Method3</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sp>
        <p:nvSpPr>
          <p:cNvPr id="8" name="矩形 7"/>
          <p:cNvSpPr/>
          <p:nvPr/>
        </p:nvSpPr>
        <p:spPr bwMode="auto">
          <a:xfrm>
            <a:off x="6660232" y="3933056"/>
            <a:ext cx="1512168" cy="792088"/>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en-US" altLang="zh-CN" sz="2000" b="0" i="0" u="none" strike="noStrike" cap="none" normalizeH="0" baseline="0" dirty="0">
                <a:ln>
                  <a:noFill/>
                </a:ln>
                <a:solidFill>
                  <a:schemeClr val="tx1"/>
                </a:solidFill>
                <a:effectLst/>
                <a:latin typeface="Consolas" panose="020B0609020204030204" pitchFamily="49" charset="0"/>
              </a:rPr>
              <a:t>Read-file</a:t>
            </a:r>
            <a:endParaRPr kumimoji="0" lang="zh-CN" altLang="en-US" sz="2000" b="0" i="0" u="none" strike="noStrike" cap="none" normalizeH="0" baseline="0" dirty="0">
              <a:ln>
                <a:noFill/>
              </a:ln>
              <a:solidFill>
                <a:schemeClr val="tx1"/>
              </a:solidFill>
              <a:effectLst/>
              <a:latin typeface="Consolas" panose="020B0609020204030204" pitchFamily="49" charset="0"/>
            </a:endParaRPr>
          </a:p>
        </p:txBody>
      </p:sp>
      <p:cxnSp>
        <p:nvCxnSpPr>
          <p:cNvPr id="10" name="直接箭头连接符 9"/>
          <p:cNvCxnSpPr>
            <a:stCxn id="5" idx="3"/>
            <a:endCxn id="6" idx="1"/>
          </p:cNvCxnSpPr>
          <p:nvPr/>
        </p:nvCxnSpPr>
        <p:spPr bwMode="auto">
          <a:xfrm>
            <a:off x="2206352" y="4329100"/>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1" name="直接箭头连接符 10"/>
          <p:cNvCxnSpPr>
            <a:stCxn id="6" idx="3"/>
            <a:endCxn id="7" idx="1"/>
          </p:cNvCxnSpPr>
          <p:nvPr/>
        </p:nvCxnSpPr>
        <p:spPr bwMode="auto">
          <a:xfrm>
            <a:off x="4078560" y="4329100"/>
            <a:ext cx="709464" cy="0"/>
          </a:xfrm>
          <a:prstGeom prst="straightConnector1">
            <a:avLst/>
          </a:prstGeom>
          <a:noFill/>
          <a:ln w="28575" cap="flat" cmpd="sng" algn="ctr">
            <a:solidFill>
              <a:srgbClr val="0000FF"/>
            </a:solidFill>
            <a:prstDash val="solid"/>
            <a:round/>
            <a:headEnd type="none" w="med" len="med"/>
            <a:tailEnd type="arrow"/>
          </a:ln>
          <a:effectLst/>
        </p:spPr>
      </p:cxnSp>
      <p:cxnSp>
        <p:nvCxnSpPr>
          <p:cNvPr id="14" name="直接箭头连接符 13"/>
          <p:cNvCxnSpPr>
            <a:stCxn id="7" idx="3"/>
            <a:endCxn id="8" idx="1"/>
          </p:cNvCxnSpPr>
          <p:nvPr/>
        </p:nvCxnSpPr>
        <p:spPr bwMode="auto">
          <a:xfrm>
            <a:off x="5950768" y="4329100"/>
            <a:ext cx="709464" cy="0"/>
          </a:xfrm>
          <a:prstGeom prst="straightConnector1">
            <a:avLst/>
          </a:prstGeom>
          <a:noFill/>
          <a:ln w="28575" cap="flat" cmpd="sng" algn="ctr">
            <a:solidFill>
              <a:srgbClr val="0000FF"/>
            </a:solidFill>
            <a:prstDash val="solid"/>
            <a:round/>
            <a:headEnd type="none" w="med" len="med"/>
            <a:tailEnd type="arrow"/>
          </a:ln>
          <a:effectLst/>
        </p:spPr>
      </p:cxnSp>
      <p:sp>
        <p:nvSpPr>
          <p:cNvPr id="17" name="文本框 16"/>
          <p:cNvSpPr txBox="1"/>
          <p:nvPr/>
        </p:nvSpPr>
        <p:spPr>
          <a:xfrm>
            <a:off x="5950768" y="3961801"/>
            <a:ext cx="864096" cy="338554"/>
          </a:xfrm>
          <a:prstGeom prst="rect">
            <a:avLst/>
          </a:prstGeom>
          <a:noFill/>
        </p:spPr>
        <p:txBody>
          <a:bodyPr wrap="square" rtlCol="0">
            <a:spAutoFit/>
          </a:bodyPr>
          <a:lstStyle/>
          <a:p>
            <a:r>
              <a:rPr lang="en-US" altLang="zh-CN" dirty="0">
                <a:latin typeface="Consolas" panose="020B0609020204030204" pitchFamily="49" charset="0"/>
              </a:rPr>
              <a:t>Call</a:t>
            </a:r>
            <a:endParaRPr lang="zh-CN" altLang="en-US" dirty="0">
              <a:latin typeface="Consolas" panose="020B0609020204030204" pitchFamily="49" charset="0"/>
            </a:endParaRPr>
          </a:p>
        </p:txBody>
      </p:sp>
      <p:sp>
        <p:nvSpPr>
          <p:cNvPr id="23" name="文本框 22"/>
          <p:cNvSpPr txBox="1"/>
          <p:nvPr/>
        </p:nvSpPr>
        <p:spPr>
          <a:xfrm>
            <a:off x="4078560" y="3961801"/>
            <a:ext cx="864096" cy="338554"/>
          </a:xfrm>
          <a:prstGeom prst="rect">
            <a:avLst/>
          </a:prstGeom>
          <a:noFill/>
        </p:spPr>
        <p:txBody>
          <a:bodyPr wrap="square" rtlCol="0">
            <a:spAutoFit/>
          </a:bodyPr>
          <a:lstStyle/>
          <a:p>
            <a:r>
              <a:rPr lang="en-US" altLang="zh-CN" dirty="0">
                <a:latin typeface="Consolas" panose="020B0609020204030204" pitchFamily="49" charset="0"/>
              </a:rPr>
              <a:t>Call</a:t>
            </a:r>
            <a:endParaRPr lang="zh-CN" altLang="en-US" dirty="0">
              <a:latin typeface="Consolas" panose="020B0609020204030204" pitchFamily="49" charset="0"/>
            </a:endParaRPr>
          </a:p>
        </p:txBody>
      </p:sp>
      <p:sp>
        <p:nvSpPr>
          <p:cNvPr id="24" name="文本框 23"/>
          <p:cNvSpPr txBox="1"/>
          <p:nvPr/>
        </p:nvSpPr>
        <p:spPr>
          <a:xfrm>
            <a:off x="2187391" y="3961801"/>
            <a:ext cx="864096" cy="338554"/>
          </a:xfrm>
          <a:prstGeom prst="rect">
            <a:avLst/>
          </a:prstGeom>
          <a:noFill/>
        </p:spPr>
        <p:txBody>
          <a:bodyPr wrap="square" rtlCol="0">
            <a:spAutoFit/>
          </a:bodyPr>
          <a:lstStyle/>
          <a:p>
            <a:r>
              <a:rPr lang="en-US" altLang="zh-CN" dirty="0">
                <a:latin typeface="Consolas" panose="020B0609020204030204" pitchFamily="49" charset="0"/>
              </a:rPr>
              <a:t>Call</a:t>
            </a:r>
            <a:endParaRPr lang="zh-CN" altLang="en-US" dirty="0">
              <a:latin typeface="Consolas" panose="020B0609020204030204" pitchFamily="49" charset="0"/>
            </a:endParaRPr>
          </a:p>
        </p:txBody>
      </p:sp>
      <p:sp>
        <p:nvSpPr>
          <p:cNvPr id="25" name="椭圆 24"/>
          <p:cNvSpPr/>
          <p:nvPr/>
        </p:nvSpPr>
        <p:spPr bwMode="auto">
          <a:xfrm>
            <a:off x="6372200" y="5373216"/>
            <a:ext cx="2088232" cy="648072"/>
          </a:xfrm>
          <a:prstGeom prst="ellipse">
            <a:avLst/>
          </a:prstGeom>
          <a:no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产生异常</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自己不处理</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cxnSp>
        <p:nvCxnSpPr>
          <p:cNvPr id="27" name="直接箭头连接符 26"/>
          <p:cNvCxnSpPr>
            <a:stCxn id="8" idx="2"/>
            <a:endCxn id="25" idx="0"/>
          </p:cNvCxnSpPr>
          <p:nvPr/>
        </p:nvCxnSpPr>
        <p:spPr bwMode="auto">
          <a:xfrm>
            <a:off x="7416316" y="4725144"/>
            <a:ext cx="0" cy="648072"/>
          </a:xfrm>
          <a:prstGeom prst="straightConnector1">
            <a:avLst/>
          </a:prstGeom>
          <a:noFill/>
          <a:ln w="28575" cap="flat" cmpd="sng" algn="ctr">
            <a:solidFill>
              <a:srgbClr val="0000FF"/>
            </a:solidFill>
            <a:prstDash val="sysDot"/>
            <a:round/>
            <a:headEnd type="none" w="med" len="med"/>
            <a:tailEnd type="arrow"/>
          </a:ln>
          <a:effectLst/>
        </p:spPr>
      </p:cxnSp>
      <p:sp>
        <p:nvSpPr>
          <p:cNvPr id="16" name="弧形 15"/>
          <p:cNvSpPr/>
          <p:nvPr/>
        </p:nvSpPr>
        <p:spPr bwMode="auto">
          <a:xfrm rot="7584194">
            <a:off x="5568091" y="3408659"/>
            <a:ext cx="1387757" cy="1748682"/>
          </a:xfrm>
          <a:prstGeom prst="arc">
            <a:avLst/>
          </a:prstGeom>
          <a:noFill/>
          <a:ln w="28575" cap="flat" cmpd="sng" algn="ctr">
            <a:solidFill>
              <a:srgbClr val="0000FF"/>
            </a:solidFill>
            <a:prstDash val="solid"/>
            <a:round/>
            <a:headEnd type="none" w="med" len="med"/>
            <a:tailEnd type="arrow"/>
          </a:ln>
          <a:effectLst/>
        </p:spPr>
        <p:txBody>
          <a:bodyPr rtlCol="0" anchor="ctr"/>
          <a:lstStyle/>
          <a:p>
            <a:pPr algn="ctr"/>
            <a:endParaRPr lang="zh-CN" altLang="en-US"/>
          </a:p>
        </p:txBody>
      </p:sp>
      <p:sp>
        <p:nvSpPr>
          <p:cNvPr id="22" name="文本框 21"/>
          <p:cNvSpPr txBox="1"/>
          <p:nvPr/>
        </p:nvSpPr>
        <p:spPr>
          <a:xfrm>
            <a:off x="5922150" y="5106670"/>
            <a:ext cx="1098122" cy="338554"/>
          </a:xfrm>
          <a:prstGeom prst="rect">
            <a:avLst/>
          </a:prstGeom>
          <a:noFill/>
        </p:spPr>
        <p:txBody>
          <a:bodyPr wrap="square" rtlCol="0">
            <a:spAutoFit/>
          </a:bodyPr>
          <a:lstStyle/>
          <a:p>
            <a:r>
              <a:rPr lang="en-US" altLang="zh-CN" dirty="0">
                <a:latin typeface="Consolas" panose="020B0609020204030204" pitchFamily="49" charset="0"/>
              </a:rPr>
              <a:t>throws</a:t>
            </a:r>
            <a:endParaRPr lang="zh-CN" altLang="en-US" dirty="0">
              <a:latin typeface="Consolas" panose="020B0609020204030204" pitchFamily="49" charset="0"/>
            </a:endParaRPr>
          </a:p>
        </p:txBody>
      </p:sp>
      <p:sp>
        <p:nvSpPr>
          <p:cNvPr id="21" name="弧形 20"/>
          <p:cNvSpPr/>
          <p:nvPr/>
        </p:nvSpPr>
        <p:spPr bwMode="auto">
          <a:xfrm rot="7584194">
            <a:off x="3563093" y="3408659"/>
            <a:ext cx="1387757" cy="1748682"/>
          </a:xfrm>
          <a:prstGeom prst="arc">
            <a:avLst/>
          </a:prstGeom>
          <a:noFill/>
          <a:ln w="28575" cap="flat" cmpd="sng" algn="ctr">
            <a:solidFill>
              <a:srgbClr val="0000FF"/>
            </a:solidFill>
            <a:prstDash val="solid"/>
            <a:round/>
            <a:headEnd type="none" w="med" len="med"/>
            <a:tailEnd type="arrow"/>
          </a:ln>
          <a:effectLst/>
        </p:spPr>
        <p:txBody>
          <a:bodyPr rtlCol="0" anchor="ctr"/>
          <a:lstStyle/>
          <a:p>
            <a:pPr algn="ctr"/>
            <a:endParaRPr lang="zh-CN" altLang="en-US"/>
          </a:p>
        </p:txBody>
      </p:sp>
      <p:sp>
        <p:nvSpPr>
          <p:cNvPr id="29" name="文本框 28"/>
          <p:cNvSpPr txBox="1"/>
          <p:nvPr/>
        </p:nvSpPr>
        <p:spPr>
          <a:xfrm>
            <a:off x="3917152" y="5106670"/>
            <a:ext cx="1098122" cy="338554"/>
          </a:xfrm>
          <a:prstGeom prst="rect">
            <a:avLst/>
          </a:prstGeom>
          <a:noFill/>
        </p:spPr>
        <p:txBody>
          <a:bodyPr wrap="square" rtlCol="0">
            <a:spAutoFit/>
          </a:bodyPr>
          <a:lstStyle/>
          <a:p>
            <a:r>
              <a:rPr lang="en-US" altLang="zh-CN" dirty="0">
                <a:latin typeface="Consolas" panose="020B0609020204030204" pitchFamily="49" charset="0"/>
              </a:rPr>
              <a:t>throws</a:t>
            </a:r>
            <a:endParaRPr lang="zh-CN" altLang="en-US" dirty="0">
              <a:latin typeface="Consolas" panose="020B0609020204030204" pitchFamily="49" charset="0"/>
            </a:endParaRPr>
          </a:p>
        </p:txBody>
      </p:sp>
      <p:sp>
        <p:nvSpPr>
          <p:cNvPr id="30" name="椭圆 29"/>
          <p:cNvSpPr/>
          <p:nvPr/>
        </p:nvSpPr>
        <p:spPr bwMode="auto">
          <a:xfrm>
            <a:off x="697572" y="5524746"/>
            <a:ext cx="3017560" cy="750109"/>
          </a:xfrm>
          <a:prstGeom prst="ellipse">
            <a:avLst/>
          </a:prstGeom>
          <a:noFill/>
          <a:ln w="9525" cap="flat" cmpd="sng" algn="ctr">
            <a:solidFill>
              <a:srgbClr val="0000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捕获</a:t>
            </a:r>
            <a:r>
              <a:rPr kumimoji="0" lang="en-US" altLang="zh-CN" sz="2000" b="0" i="0" u="none" strike="noStrike" cap="none" normalizeH="0" baseline="0" dirty="0">
                <a:ln>
                  <a:noFill/>
                </a:ln>
                <a:solidFill>
                  <a:schemeClr val="tx1"/>
                </a:solidFill>
                <a:effectLst/>
                <a:latin typeface="Consolas" panose="020B0609020204030204" pitchFamily="49" charset="0"/>
                <a:ea typeface="华文细黑" panose="02010600040101010101" pitchFamily="2" charset="-122"/>
              </a:rPr>
              <a:t>throws</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过来的</a:t>
            </a:r>
            <a:endPar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异常，并进行</a:t>
            </a:r>
            <a:r>
              <a:rPr lang="en-US" altLang="zh-CN" dirty="0">
                <a:latin typeface="Consolas" panose="020B0609020204030204" pitchFamily="49" charset="0"/>
                <a:ea typeface="华文细黑" panose="02010600040101010101" pitchFamily="2" charset="-122"/>
              </a:rPr>
              <a:t>try…catch</a:t>
            </a:r>
            <a:endParaRPr lang="zh-CN" altLang="en-US" dirty="0">
              <a:latin typeface="Consolas" panose="020B0609020204030204" pitchFamily="49" charset="0"/>
              <a:ea typeface="华文细黑" panose="02010600040101010101" pitchFamily="2" charset="-122"/>
            </a:endParaRPr>
          </a:p>
        </p:txBody>
      </p:sp>
      <p:cxnSp>
        <p:nvCxnSpPr>
          <p:cNvPr id="31" name="直接箭头连接符 30"/>
          <p:cNvCxnSpPr>
            <a:stCxn id="5" idx="2"/>
          </p:cNvCxnSpPr>
          <p:nvPr/>
        </p:nvCxnSpPr>
        <p:spPr bwMode="auto">
          <a:xfrm>
            <a:off x="1624980" y="4725144"/>
            <a:ext cx="0" cy="754788"/>
          </a:xfrm>
          <a:prstGeom prst="straightConnector1">
            <a:avLst/>
          </a:prstGeom>
          <a:noFill/>
          <a:ln w="28575" cap="flat" cmpd="sng" algn="ctr">
            <a:solidFill>
              <a:srgbClr val="0000FF"/>
            </a:solidFill>
            <a:prstDash val="sysDot"/>
            <a:round/>
            <a:headEnd type="none" w="med" len="med"/>
            <a:tailEnd type="arrow"/>
          </a:ln>
          <a:effectLst/>
        </p:spPr>
      </p:cxnSp>
      <p:sp>
        <p:nvSpPr>
          <p:cNvPr id="32" name="弧形 31"/>
          <p:cNvSpPr/>
          <p:nvPr/>
        </p:nvSpPr>
        <p:spPr bwMode="auto">
          <a:xfrm rot="7584194">
            <a:off x="1654321" y="3426013"/>
            <a:ext cx="1387757" cy="1748682"/>
          </a:xfrm>
          <a:prstGeom prst="arc">
            <a:avLst/>
          </a:prstGeom>
          <a:noFill/>
          <a:ln w="28575" cap="flat" cmpd="sng" algn="ctr">
            <a:solidFill>
              <a:srgbClr val="0000FF"/>
            </a:solidFill>
            <a:prstDash val="solid"/>
            <a:round/>
            <a:headEnd type="none" w="med" len="med"/>
            <a:tailEnd type="arrow"/>
          </a:ln>
          <a:effectLst/>
        </p:spPr>
        <p:txBody>
          <a:bodyPr rtlCol="0" anchor="ctr"/>
          <a:lstStyle/>
          <a:p>
            <a:pPr algn="ctr"/>
            <a:endParaRPr lang="zh-CN" altLang="en-US"/>
          </a:p>
        </p:txBody>
      </p:sp>
      <p:sp>
        <p:nvSpPr>
          <p:cNvPr id="33" name="文本框 32"/>
          <p:cNvSpPr txBox="1"/>
          <p:nvPr/>
        </p:nvSpPr>
        <p:spPr>
          <a:xfrm>
            <a:off x="2008380" y="5124024"/>
            <a:ext cx="1098122" cy="338554"/>
          </a:xfrm>
          <a:prstGeom prst="rect">
            <a:avLst/>
          </a:prstGeom>
          <a:noFill/>
        </p:spPr>
        <p:txBody>
          <a:bodyPr wrap="square" rtlCol="0">
            <a:spAutoFit/>
          </a:bodyPr>
          <a:lstStyle/>
          <a:p>
            <a:r>
              <a:rPr lang="en-US" altLang="zh-CN" dirty="0">
                <a:latin typeface="Consolas" panose="020B0609020204030204" pitchFamily="49" charset="0"/>
              </a:rPr>
              <a:t>throws</a:t>
            </a:r>
            <a:endParaRPr lang="zh-CN" altLang="en-US" dirty="0">
              <a:latin typeface="Consolas" panose="020B0609020204030204" pitchFamily="49" charset="0"/>
            </a:endParaRPr>
          </a:p>
        </p:txBody>
      </p:sp>
      <p:sp>
        <p:nvSpPr>
          <p:cNvPr id="9" name="矩形 8"/>
          <p:cNvSpPr/>
          <p:nvPr/>
        </p:nvSpPr>
        <p:spPr>
          <a:xfrm>
            <a:off x="4929211" y="4887245"/>
            <a:ext cx="954107" cy="338554"/>
          </a:xfrm>
          <a:prstGeom prst="rect">
            <a:avLst/>
          </a:prstGeom>
        </p:spPr>
        <p:txBody>
          <a:bodyPr wrap="none">
            <a:spAutoFit/>
          </a:bodyPr>
          <a:lstStyle/>
          <a:p>
            <a:pPr marL="342900" lvl="0" indent="-342900" algn="ctr">
              <a:buClr>
                <a:srgbClr val="3333CC"/>
              </a:buClr>
            </a:pPr>
            <a:r>
              <a:rPr lang="zh-CN" altLang="en-US" dirty="0">
                <a:solidFill>
                  <a:srgbClr val="008000"/>
                </a:solidFill>
                <a:latin typeface="华文细黑" panose="02010600040101010101" pitchFamily="2" charset="-122"/>
                <a:ea typeface="华文细黑" panose="02010600040101010101" pitchFamily="2" charset="-122"/>
              </a:rPr>
              <a:t>不处理</a:t>
            </a:r>
          </a:p>
        </p:txBody>
      </p:sp>
      <p:sp>
        <p:nvSpPr>
          <p:cNvPr id="26" name="矩形 25"/>
          <p:cNvSpPr/>
          <p:nvPr/>
        </p:nvSpPr>
        <p:spPr>
          <a:xfrm>
            <a:off x="3020134" y="4914986"/>
            <a:ext cx="954107" cy="338554"/>
          </a:xfrm>
          <a:prstGeom prst="rect">
            <a:avLst/>
          </a:prstGeom>
        </p:spPr>
        <p:txBody>
          <a:bodyPr wrap="none">
            <a:spAutoFit/>
          </a:bodyPr>
          <a:lstStyle/>
          <a:p>
            <a:pPr marL="342900" lvl="0" indent="-342900" algn="ctr">
              <a:buClr>
                <a:srgbClr val="3333CC"/>
              </a:buClr>
            </a:pPr>
            <a:r>
              <a:rPr lang="zh-CN" altLang="en-US" dirty="0">
                <a:solidFill>
                  <a:srgbClr val="008000"/>
                </a:solidFill>
                <a:latin typeface="华文细黑" panose="02010600040101010101" pitchFamily="2" charset="-122"/>
                <a:ea typeface="华文细黑" panose="02010600040101010101" pitchFamily="2" charset="-122"/>
              </a:rPr>
              <a:t>不处理</a:t>
            </a:r>
          </a:p>
        </p:txBody>
      </p:sp>
    </p:spTree>
    <p:extLst>
      <p:ext uri="{BB962C8B-B14F-4D97-AF65-F5344CB8AC3E}">
        <p14:creationId xmlns:p14="http://schemas.microsoft.com/office/powerpoint/2010/main" val="1112545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500"/>
                                        <p:tgtEl>
                                          <p:spTgt spid="17"/>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randombar(horizontal)">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randombar(horizontal)">
                                      <p:cBhvr>
                                        <p:cTn id="39" dur="500"/>
                                        <p:tgtEl>
                                          <p:spTgt spid="2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randombar(horizontal)">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randombar(horizontal)">
                                      <p:cBhvr>
                                        <p:cTn id="47" dur="500"/>
                                        <p:tgtEl>
                                          <p:spTgt spid="16"/>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randombar(horizontal)">
                                      <p:cBhvr>
                                        <p:cTn id="50" dur="500"/>
                                        <p:tgtEl>
                                          <p:spTgt spid="22"/>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randombar(horizont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randombar(horizontal)">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randombar(horizontal)">
                                      <p:cBhvr>
                                        <p:cTn id="66" dur="500"/>
                                        <p:tgtEl>
                                          <p:spTgt spid="32"/>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randombar(horizontal)">
                                      <p:cBhvr>
                                        <p:cTn id="69" dur="500"/>
                                        <p:tgtEl>
                                          <p:spTgt spid="33"/>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randombar(horizontal)">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randombar(horizontal)">
                                      <p:cBhvr>
                                        <p:cTn id="77" dur="500"/>
                                        <p:tgtEl>
                                          <p:spTgt spid="31"/>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p:bldP spid="23" grpId="0"/>
      <p:bldP spid="24" grpId="0"/>
      <p:bldP spid="25" grpId="0" animBg="1"/>
      <p:bldP spid="16" grpId="0" animBg="1"/>
      <p:bldP spid="22" grpId="0"/>
      <p:bldP spid="21" grpId="0" animBg="1"/>
      <p:bldP spid="29" grpId="0"/>
      <p:bldP spid="30" grpId="0" animBg="1"/>
      <p:bldP spid="32" grpId="0" animBg="1"/>
      <p:bldP spid="33" grpId="0"/>
      <p:bldP spid="9"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throws</a:t>
            </a:r>
            <a:r>
              <a:rPr lang="zh-CN" altLang="en-US" dirty="0"/>
              <a:t>的方式处理异常</a:t>
            </a:r>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MyMath</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div(</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j) </a:t>
            </a:r>
            <a:r>
              <a:rPr lang="en-US" altLang="zh-CN" sz="1800" b="1" dirty="0">
                <a:solidFill>
                  <a:srgbClr val="7F0055"/>
                </a:solidFill>
                <a:latin typeface="Consolas"/>
                <a:ea typeface="宋体"/>
                <a:cs typeface="Times New Roman"/>
              </a:rPr>
              <a:t>throws</a:t>
            </a: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Exception</a:t>
            </a:r>
            <a:r>
              <a:rPr lang="en-US" altLang="zh-CN" sz="1800" dirty="0">
                <a:solidFill>
                  <a:srgbClr val="008000"/>
                </a:solidFill>
                <a:latin typeface="Consolas"/>
                <a:ea typeface="宋体"/>
                <a:cs typeface="Times New Roman"/>
              </a:rPr>
              <a:t> </a:t>
            </a:r>
            <a:r>
              <a:rPr lang="en-US" altLang="zh-CN" sz="1800" dirty="0">
                <a:solidFill>
                  <a:srgbClr val="000000"/>
                </a:solidFill>
                <a:latin typeface="Consolas"/>
                <a:ea typeface="宋体"/>
                <a:cs typeface="Times New Roman"/>
              </a:rPr>
              <a:t>{ </a:t>
            </a:r>
            <a:r>
              <a:rPr lang="en-US" altLang="zh-CN" sz="1800" dirty="0">
                <a:solidFill>
                  <a:srgbClr val="008000"/>
                </a:solidFill>
                <a:cs typeface="Times New Roman"/>
              </a:rPr>
              <a:t>//</a:t>
            </a:r>
            <a:r>
              <a:rPr lang="zh-CN" altLang="en-US" sz="1800" dirty="0">
                <a:solidFill>
                  <a:srgbClr val="008000"/>
                </a:solidFill>
                <a:cs typeface="Times New Roman"/>
              </a:rPr>
              <a:t>抛出</a:t>
            </a:r>
            <a:endParaRPr lang="zh-CN" altLang="zh-CN" sz="1800" kern="100" dirty="0">
              <a:solidFill>
                <a:srgbClr val="008000"/>
              </a:solidFill>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return</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 j;</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ExpDemo07 {</a:t>
            </a:r>
            <a:endParaRPr lang="zh-CN" altLang="zh-CN" sz="18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   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static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void</a:t>
            </a:r>
            <a:r>
              <a:rPr lang="en-US" altLang="zh-CN" sz="1800" dirty="0">
                <a:solidFill>
                  <a:srgbClr val="000000"/>
                </a:solidFill>
                <a:latin typeface="Consolas"/>
                <a:ea typeface="宋体"/>
                <a:cs typeface="Times New Roman"/>
              </a:rPr>
              <a:t> main(String </a:t>
            </a:r>
            <a:r>
              <a:rPr lang="en-US" altLang="zh-CN" sz="1800" dirty="0" err="1">
                <a:solidFill>
                  <a:srgbClr val="000000"/>
                </a:solidFill>
                <a:latin typeface="Consolas"/>
                <a:ea typeface="宋体"/>
                <a:cs typeface="Times New Roman"/>
              </a:rPr>
              <a:t>args</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try</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System.</a:t>
            </a:r>
            <a:r>
              <a:rPr lang="en-US" altLang="zh-CN" sz="1800" i="1" dirty="0" err="1">
                <a:solidFill>
                  <a:srgbClr val="0000C0"/>
                </a:solidFill>
                <a:latin typeface="Consolas"/>
                <a:ea typeface="宋体"/>
                <a:cs typeface="Times New Roman"/>
              </a:rPr>
              <a:t>out</a:t>
            </a:r>
            <a:r>
              <a:rPr lang="en-US" altLang="zh-CN" sz="1800" dirty="0" err="1">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b="1" dirty="0">
                <a:solidFill>
                  <a:srgbClr val="7F0055"/>
                </a:solidFill>
                <a:latin typeface="Consolas"/>
                <a:ea typeface="宋体"/>
                <a:cs typeface="Times New Roman"/>
              </a:rPr>
              <a:t>new</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MyMath</a:t>
            </a:r>
            <a:r>
              <a:rPr lang="en-US" altLang="zh-CN" sz="1800" dirty="0">
                <a:solidFill>
                  <a:srgbClr val="000000"/>
                </a:solidFill>
                <a:latin typeface="Consolas"/>
                <a:ea typeface="宋体"/>
                <a:cs typeface="Times New Roman"/>
              </a:rPr>
              <a:t>().div(10, 0));</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 </a:t>
            </a:r>
            <a:r>
              <a:rPr lang="en-US" altLang="zh-CN" sz="1800" b="1" dirty="0">
                <a:solidFill>
                  <a:srgbClr val="7F0055"/>
                </a:solidFill>
                <a:latin typeface="Consolas"/>
                <a:ea typeface="宋体"/>
                <a:cs typeface="Times New Roman"/>
              </a:rPr>
              <a:t>catch</a:t>
            </a:r>
            <a:r>
              <a:rPr lang="en-US" altLang="zh-CN" sz="1800" dirty="0">
                <a:solidFill>
                  <a:srgbClr val="000000"/>
                </a:solidFill>
                <a:latin typeface="Consolas"/>
                <a:ea typeface="宋体"/>
                <a:cs typeface="Times New Roman"/>
              </a:rPr>
              <a:t> (Exception e)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e.printStackTrace</a:t>
            </a: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buNone/>
            </a:pPr>
            <a:r>
              <a:rPr lang="en-US" altLang="zh-CN" sz="1800" dirty="0">
                <a:solidFill>
                  <a:srgbClr val="000000"/>
                </a:solidFill>
                <a:latin typeface="Consolas"/>
                <a:ea typeface="宋体"/>
              </a:rPr>
              <a:t>}</a:t>
            </a:r>
            <a:endParaRPr lang="zh-CN" altLang="en-US" sz="1800"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34</a:t>
            </a:fld>
            <a:endParaRPr lang="en-US" altLang="zh-CN"/>
          </a:p>
        </p:txBody>
      </p:sp>
      <p:pic>
        <p:nvPicPr>
          <p:cNvPr id="6" name="图片 5"/>
          <p:cNvPicPr>
            <a:picLocks noChangeAspect="1"/>
          </p:cNvPicPr>
          <p:nvPr/>
        </p:nvPicPr>
        <p:blipFill>
          <a:blip r:embed="rId3"/>
          <a:stretch>
            <a:fillRect/>
          </a:stretch>
        </p:blipFill>
        <p:spPr>
          <a:xfrm>
            <a:off x="1835696" y="5373216"/>
            <a:ext cx="6038850" cy="742950"/>
          </a:xfrm>
          <a:prstGeom prst="rect">
            <a:avLst/>
          </a:prstGeom>
        </p:spPr>
      </p:pic>
    </p:spTree>
    <p:extLst>
      <p:ext uri="{BB962C8B-B14F-4D97-AF65-F5344CB8AC3E}">
        <p14:creationId xmlns:p14="http://schemas.microsoft.com/office/powerpoint/2010/main" val="948750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3" dur="500"/>
                                        <p:tgtEl>
                                          <p:spTgt spid="3">
                                            <p:txEl>
                                              <p:pRg st="8" end="8"/>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6" dur="500"/>
                                        <p:tgtEl>
                                          <p:spTgt spid="3">
                                            <p:txEl>
                                              <p:pRg st="9" end="9"/>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9" dur="500"/>
                                        <p:tgtEl>
                                          <p:spTgt spid="3">
                                            <p:txEl>
                                              <p:pRg st="10" end="1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2" dur="500"/>
                                        <p:tgtEl>
                                          <p:spTgt spid="3">
                                            <p:txEl>
                                              <p:pRg st="11" end="11"/>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5" dur="500"/>
                                        <p:tgtEl>
                                          <p:spTgt spid="3">
                                            <p:txEl>
                                              <p:pRg st="12" end="12"/>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2" presetClass="emph" presetSubtype="0" fill="hold" nodeType="clickEffect">
                                  <p:stCondLst>
                                    <p:cond delay="0"/>
                                  </p:stCondLst>
                                  <p:childTnLst>
                                    <p:animRot by="120000">
                                      <p:cBhvr>
                                        <p:cTn id="52" dur="100" fill="hold">
                                          <p:stCondLst>
                                            <p:cond delay="0"/>
                                          </p:stCondLst>
                                        </p:cTn>
                                        <p:tgtEl>
                                          <p:spTgt spid="3">
                                            <p:txEl>
                                              <p:pRg st="1" end="1"/>
                                            </p:txEl>
                                          </p:spTgt>
                                        </p:tgtEl>
                                        <p:attrNameLst>
                                          <p:attrName>r</p:attrName>
                                        </p:attrNameLst>
                                      </p:cBhvr>
                                    </p:animRot>
                                    <p:animRot by="-240000">
                                      <p:cBhvr>
                                        <p:cTn id="53" dur="200" fill="hold">
                                          <p:stCondLst>
                                            <p:cond delay="200"/>
                                          </p:stCondLst>
                                        </p:cTn>
                                        <p:tgtEl>
                                          <p:spTgt spid="3">
                                            <p:txEl>
                                              <p:pRg st="1" end="1"/>
                                            </p:txEl>
                                          </p:spTgt>
                                        </p:tgtEl>
                                        <p:attrNameLst>
                                          <p:attrName>r</p:attrName>
                                        </p:attrNameLst>
                                      </p:cBhvr>
                                    </p:animRot>
                                    <p:animRot by="240000">
                                      <p:cBhvr>
                                        <p:cTn id="54" dur="200" fill="hold">
                                          <p:stCondLst>
                                            <p:cond delay="400"/>
                                          </p:stCondLst>
                                        </p:cTn>
                                        <p:tgtEl>
                                          <p:spTgt spid="3">
                                            <p:txEl>
                                              <p:pRg st="1" end="1"/>
                                            </p:txEl>
                                          </p:spTgt>
                                        </p:tgtEl>
                                        <p:attrNameLst>
                                          <p:attrName>r</p:attrName>
                                        </p:attrNameLst>
                                      </p:cBhvr>
                                    </p:animRot>
                                    <p:animRot by="-240000">
                                      <p:cBhvr>
                                        <p:cTn id="55" dur="200" fill="hold">
                                          <p:stCondLst>
                                            <p:cond delay="600"/>
                                          </p:stCondLst>
                                        </p:cTn>
                                        <p:tgtEl>
                                          <p:spTgt spid="3">
                                            <p:txEl>
                                              <p:pRg st="1" end="1"/>
                                            </p:txEl>
                                          </p:spTgt>
                                        </p:tgtEl>
                                        <p:attrNameLst>
                                          <p:attrName>r</p:attrName>
                                        </p:attrNameLst>
                                      </p:cBhvr>
                                    </p:animRot>
                                    <p:animRot by="120000">
                                      <p:cBhvr>
                                        <p:cTn id="56" dur="200" fill="hold">
                                          <p:stCondLst>
                                            <p:cond delay="800"/>
                                          </p:stCondLst>
                                        </p:cTn>
                                        <p:tgtEl>
                                          <p:spTgt spid="3">
                                            <p:txEl>
                                              <p:pRg st="1" end="1"/>
                                            </p:txEl>
                                          </p:spTgt>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randombar(horizontal)">
                                      <p:cBhvr>
                                        <p:cTn id="6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细黑"/>
                <a:cs typeface="Times New Roman"/>
              </a:rPr>
              <a:t>throws</a:t>
            </a:r>
            <a:r>
              <a:rPr lang="zh-CN" altLang="en-US" dirty="0">
                <a:latin typeface="华文细黑"/>
                <a:cs typeface="Times New Roman"/>
              </a:rPr>
              <a:t>的方式处理异常</a:t>
            </a:r>
            <a:endParaRPr lang="zh-CN" altLang="en-US" dirty="0"/>
          </a:p>
        </p:txBody>
      </p:sp>
      <p:sp>
        <p:nvSpPr>
          <p:cNvPr id="3" name="内容占位符 2"/>
          <p:cNvSpPr>
            <a:spLocks noGrp="1"/>
          </p:cNvSpPr>
          <p:nvPr>
            <p:ph idx="1"/>
          </p:nvPr>
        </p:nvSpPr>
        <p:spPr/>
        <p:txBody>
          <a:bodyPr/>
          <a:lstStyle/>
          <a:p>
            <a:r>
              <a:rPr lang="en-US" altLang="zh-CN" dirty="0">
                <a:latin typeface="Consolas" panose="020B0609020204030204" pitchFamily="49" charset="0"/>
              </a:rPr>
              <a:t>throws</a:t>
            </a:r>
            <a:r>
              <a:rPr lang="zh-CN" altLang="zh-CN" dirty="0"/>
              <a:t>关键字主要是用在方法的声明上，表示一个方法</a:t>
            </a:r>
            <a:r>
              <a:rPr lang="zh-CN" altLang="en-US" dirty="0"/>
              <a:t>并</a:t>
            </a:r>
            <a:r>
              <a:rPr lang="zh-CN" altLang="zh-CN" dirty="0"/>
              <a:t>不处理异常，而交给</a:t>
            </a:r>
            <a:r>
              <a:rPr lang="zh-CN" altLang="en-US" dirty="0"/>
              <a:t>“方法的</a:t>
            </a:r>
            <a:r>
              <a:rPr lang="zh-CN" altLang="zh-CN" dirty="0"/>
              <a:t>调用处</a:t>
            </a:r>
            <a:r>
              <a:rPr lang="zh-CN" altLang="en-US" dirty="0"/>
              <a:t>”</a:t>
            </a:r>
            <a:r>
              <a:rPr lang="zh-CN" altLang="zh-CN" dirty="0"/>
              <a:t>进行处理。</a:t>
            </a:r>
            <a:endParaRPr lang="en-US" altLang="zh-CN" dirty="0"/>
          </a:p>
          <a:p>
            <a:r>
              <a:rPr lang="en-US" altLang="zh-CN" dirty="0">
                <a:latin typeface="Consolas" panose="020B0609020204030204" pitchFamily="49" charset="0"/>
              </a:rPr>
              <a:t>throws</a:t>
            </a:r>
            <a:r>
              <a:rPr lang="zh-CN" altLang="zh-CN" dirty="0"/>
              <a:t>关键字</a:t>
            </a:r>
            <a:r>
              <a:rPr lang="zh-CN" altLang="en-US" dirty="0"/>
              <a:t>除了</a:t>
            </a:r>
            <a:r>
              <a:rPr lang="zh-CN" altLang="zh-CN" dirty="0"/>
              <a:t>在普通的方法上使用</a:t>
            </a:r>
            <a:r>
              <a:rPr lang="zh-CN" altLang="en-US" dirty="0"/>
              <a:t>之外，还可以在</a:t>
            </a:r>
            <a:r>
              <a:rPr lang="zh-CN" altLang="zh-CN" dirty="0"/>
              <a:t>主方法上</a:t>
            </a:r>
            <a:r>
              <a:rPr lang="zh-CN" altLang="en-US" dirty="0"/>
              <a:t>。</a:t>
            </a:r>
            <a:r>
              <a:rPr lang="zh-CN" altLang="zh-CN" dirty="0"/>
              <a:t>如果在主方法上就表示一旦出现了异常之后，继续向上抛，由</a:t>
            </a:r>
            <a:r>
              <a:rPr lang="en-US" altLang="zh-CN" dirty="0">
                <a:latin typeface="Consolas" panose="020B0609020204030204" pitchFamily="49" charset="0"/>
              </a:rPr>
              <a:t>JVM</a:t>
            </a:r>
            <a:r>
              <a:rPr lang="zh-CN" altLang="zh-CN" dirty="0"/>
              <a:t>进行处理。</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35</a:t>
            </a:fld>
            <a:endParaRPr lang="en-US" altLang="zh-CN"/>
          </a:p>
        </p:txBody>
      </p:sp>
    </p:spTree>
    <p:extLst>
      <p:ext uri="{BB962C8B-B14F-4D97-AF65-F5344CB8AC3E}">
        <p14:creationId xmlns:p14="http://schemas.microsoft.com/office/powerpoint/2010/main" val="1669662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细黑"/>
                <a:cs typeface="Times New Roman"/>
              </a:rPr>
              <a:t>throws</a:t>
            </a:r>
            <a:r>
              <a:rPr lang="zh-CN" altLang="en-US" dirty="0">
                <a:latin typeface="华文细黑"/>
                <a:cs typeface="Times New Roman"/>
              </a:rPr>
              <a:t>的方式处理异常</a:t>
            </a:r>
            <a:endParaRPr lang="zh-CN" altLang="en-US" dirty="0"/>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a:t>
            </a:r>
            <a:r>
              <a:rPr lang="en-US" altLang="zh-CN" sz="1800" u="sng" dirty="0" err="1">
                <a:solidFill>
                  <a:srgbClr val="000000"/>
                </a:solidFill>
                <a:latin typeface="Consolas"/>
                <a:ea typeface="宋体"/>
                <a:cs typeface="Times New Roman"/>
              </a:rPr>
              <a:t>MyMath</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div(</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j) </a:t>
            </a:r>
            <a:r>
              <a:rPr lang="en-US" altLang="zh-CN" sz="1800" b="1" dirty="0">
                <a:solidFill>
                  <a:srgbClr val="7F0055"/>
                </a:solidFill>
                <a:latin typeface="Consolas"/>
                <a:ea typeface="宋体"/>
                <a:cs typeface="Times New Roman"/>
              </a:rPr>
              <a:t>throws</a:t>
            </a: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Exception</a:t>
            </a:r>
            <a:r>
              <a:rPr lang="en-US" altLang="zh-CN" sz="1800" dirty="0">
                <a:solidFill>
                  <a:srgbClr val="008000"/>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return</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 j;</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ExpDemo08 { </a:t>
            </a:r>
            <a:r>
              <a:rPr lang="en-US" altLang="zh-CN" sz="1800" dirty="0">
                <a:solidFill>
                  <a:srgbClr val="008000"/>
                </a:solidFill>
                <a:latin typeface="Consolas"/>
                <a:ea typeface="宋体"/>
                <a:cs typeface="Times New Roman"/>
              </a:rPr>
              <a:t>//</a:t>
            </a:r>
            <a:r>
              <a:rPr lang="zh-CN" altLang="en-US" sz="1800" dirty="0">
                <a:solidFill>
                  <a:srgbClr val="008000"/>
                </a:solidFill>
                <a:latin typeface="Consolas"/>
                <a:ea typeface="宋体"/>
                <a:cs typeface="Times New Roman"/>
              </a:rPr>
              <a:t>异常抛给了</a:t>
            </a:r>
            <a:r>
              <a:rPr lang="en-US" altLang="zh-CN" sz="1800" dirty="0">
                <a:solidFill>
                  <a:srgbClr val="008000"/>
                </a:solidFill>
                <a:latin typeface="Consolas"/>
                <a:ea typeface="宋体"/>
                <a:cs typeface="Times New Roman"/>
              </a:rPr>
              <a:t>JVM</a:t>
            </a:r>
            <a:r>
              <a:rPr lang="zh-CN" altLang="en-US" sz="1800" dirty="0">
                <a:solidFill>
                  <a:srgbClr val="008000"/>
                </a:solidFill>
                <a:latin typeface="Consolas"/>
                <a:ea typeface="宋体"/>
                <a:cs typeface="Times New Roman"/>
              </a:rPr>
              <a:t>，</a:t>
            </a:r>
            <a:r>
              <a:rPr lang="en-US" altLang="zh-CN" sz="1800" dirty="0">
                <a:solidFill>
                  <a:srgbClr val="008000"/>
                </a:solidFill>
                <a:latin typeface="Consolas"/>
                <a:ea typeface="宋体"/>
                <a:cs typeface="Times New Roman"/>
              </a:rPr>
              <a:t>JVM</a:t>
            </a:r>
            <a:r>
              <a:rPr lang="zh-CN" altLang="en-US" sz="1800" dirty="0">
                <a:solidFill>
                  <a:srgbClr val="008000"/>
                </a:solidFill>
                <a:latin typeface="Consolas"/>
                <a:ea typeface="宋体"/>
                <a:cs typeface="Times New Roman"/>
              </a:rPr>
              <a:t>用默认方式处理</a:t>
            </a:r>
            <a:endParaRPr lang="zh-CN" altLang="zh-CN" sz="2000" kern="100" dirty="0">
              <a:solidFill>
                <a:srgbClr val="008000"/>
              </a:solidFill>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   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static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void</a:t>
            </a:r>
            <a:r>
              <a:rPr lang="en-US" altLang="zh-CN" sz="1800" dirty="0">
                <a:solidFill>
                  <a:srgbClr val="000000"/>
                </a:solidFill>
                <a:latin typeface="Consolas"/>
                <a:ea typeface="宋体"/>
                <a:cs typeface="Times New Roman"/>
              </a:rPr>
              <a:t> main(String </a:t>
            </a:r>
            <a:r>
              <a:rPr lang="en-US" altLang="zh-CN" sz="1800" dirty="0" err="1">
                <a:solidFill>
                  <a:srgbClr val="000000"/>
                </a:solidFill>
                <a:latin typeface="Consolas"/>
                <a:ea typeface="宋体"/>
                <a:cs typeface="Times New Roman"/>
              </a:rPr>
              <a:t>args</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throws</a:t>
            </a: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Exception</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System.</a:t>
            </a:r>
            <a:r>
              <a:rPr lang="en-US" altLang="zh-CN" sz="1800" i="1" dirty="0" err="1">
                <a:solidFill>
                  <a:srgbClr val="0000C0"/>
                </a:solidFill>
                <a:latin typeface="Consolas"/>
                <a:ea typeface="宋体"/>
                <a:cs typeface="Times New Roman"/>
              </a:rPr>
              <a:t>out</a:t>
            </a:r>
            <a:r>
              <a:rPr lang="en-US" altLang="zh-CN" sz="1800" dirty="0" err="1">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b="1" dirty="0">
                <a:solidFill>
                  <a:srgbClr val="7F0055"/>
                </a:solidFill>
                <a:latin typeface="Consolas"/>
                <a:ea typeface="宋体"/>
                <a:cs typeface="Times New Roman"/>
              </a:rPr>
              <a:t>new</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MyMath</a:t>
            </a:r>
            <a:r>
              <a:rPr lang="en-US" altLang="zh-CN" sz="1800" dirty="0">
                <a:solidFill>
                  <a:srgbClr val="000000"/>
                </a:solidFill>
                <a:latin typeface="Consolas"/>
                <a:ea typeface="宋体"/>
                <a:cs typeface="Times New Roman"/>
              </a:rPr>
              <a:t>().div(10, 0));</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buNone/>
            </a:pPr>
            <a:r>
              <a:rPr lang="en-US" altLang="zh-CN" sz="1800" dirty="0">
                <a:solidFill>
                  <a:srgbClr val="000000"/>
                </a:solidFill>
                <a:latin typeface="Consolas"/>
                <a:ea typeface="宋体"/>
              </a:rPr>
              <a:t>}</a:t>
            </a:r>
            <a:endParaRPr lang="zh-CN" altLang="en-US" sz="1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36</a:t>
            </a:fld>
            <a:endParaRPr lang="en-US" altLang="zh-CN"/>
          </a:p>
        </p:txBody>
      </p:sp>
      <p:pic>
        <p:nvPicPr>
          <p:cNvPr id="5" name="图片 4"/>
          <p:cNvPicPr>
            <a:picLocks noChangeAspect="1"/>
          </p:cNvPicPr>
          <p:nvPr/>
        </p:nvPicPr>
        <p:blipFill>
          <a:blip r:embed="rId2"/>
          <a:stretch>
            <a:fillRect/>
          </a:stretch>
        </p:blipFill>
        <p:spPr>
          <a:xfrm>
            <a:off x="683568" y="5085184"/>
            <a:ext cx="7705725" cy="733425"/>
          </a:xfrm>
          <a:prstGeom prst="rect">
            <a:avLst/>
          </a:prstGeom>
        </p:spPr>
      </p:pic>
    </p:spTree>
    <p:extLst>
      <p:ext uri="{BB962C8B-B14F-4D97-AF65-F5344CB8AC3E}">
        <p14:creationId xmlns:p14="http://schemas.microsoft.com/office/powerpoint/2010/main" val="337508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6" dur="500"/>
                                        <p:tgtEl>
                                          <p:spTgt spid="3">
                                            <p:txEl>
                                              <p:pRg st="8" end="8"/>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nodeType="clickEffect">
                                  <p:stCondLst>
                                    <p:cond delay="0"/>
                                  </p:stCondLst>
                                  <p:childTnLst>
                                    <p:animRot by="120000">
                                      <p:cBhvr>
                                        <p:cTn id="23" dur="100" fill="hold">
                                          <p:stCondLst>
                                            <p:cond delay="0"/>
                                          </p:stCondLst>
                                        </p:cTn>
                                        <p:tgtEl>
                                          <p:spTgt spid="3">
                                            <p:txEl>
                                              <p:pRg st="6" end="6"/>
                                            </p:txEl>
                                          </p:spTgt>
                                        </p:tgtEl>
                                        <p:attrNameLst>
                                          <p:attrName>r</p:attrName>
                                        </p:attrNameLst>
                                      </p:cBhvr>
                                    </p:animRot>
                                    <p:animRot by="-240000">
                                      <p:cBhvr>
                                        <p:cTn id="24" dur="200" fill="hold">
                                          <p:stCondLst>
                                            <p:cond delay="200"/>
                                          </p:stCondLst>
                                        </p:cTn>
                                        <p:tgtEl>
                                          <p:spTgt spid="3">
                                            <p:txEl>
                                              <p:pRg st="6" end="6"/>
                                            </p:txEl>
                                          </p:spTgt>
                                        </p:tgtEl>
                                        <p:attrNameLst>
                                          <p:attrName>r</p:attrName>
                                        </p:attrNameLst>
                                      </p:cBhvr>
                                    </p:animRot>
                                    <p:animRot by="240000">
                                      <p:cBhvr>
                                        <p:cTn id="25" dur="200" fill="hold">
                                          <p:stCondLst>
                                            <p:cond delay="400"/>
                                          </p:stCondLst>
                                        </p:cTn>
                                        <p:tgtEl>
                                          <p:spTgt spid="3">
                                            <p:txEl>
                                              <p:pRg st="6" end="6"/>
                                            </p:txEl>
                                          </p:spTgt>
                                        </p:tgtEl>
                                        <p:attrNameLst>
                                          <p:attrName>r</p:attrName>
                                        </p:attrNameLst>
                                      </p:cBhvr>
                                    </p:animRot>
                                    <p:animRot by="-240000">
                                      <p:cBhvr>
                                        <p:cTn id="26" dur="200" fill="hold">
                                          <p:stCondLst>
                                            <p:cond delay="600"/>
                                          </p:stCondLst>
                                        </p:cTn>
                                        <p:tgtEl>
                                          <p:spTgt spid="3">
                                            <p:txEl>
                                              <p:pRg st="6" end="6"/>
                                            </p:txEl>
                                          </p:spTgt>
                                        </p:tgtEl>
                                        <p:attrNameLst>
                                          <p:attrName>r</p:attrName>
                                        </p:attrNameLst>
                                      </p:cBhvr>
                                    </p:animRot>
                                    <p:animRot by="120000">
                                      <p:cBhvr>
                                        <p:cTn id="27" dur="200" fill="hold">
                                          <p:stCondLst>
                                            <p:cond delay="800"/>
                                          </p:stCondLst>
                                        </p:cTn>
                                        <p:tgtEl>
                                          <p:spTgt spid="3">
                                            <p:txEl>
                                              <p:pRg st="6" end="6"/>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a:t>
            </a:r>
            <a:r>
              <a:rPr lang="zh-CN" altLang="en-US" dirty="0"/>
              <a:t>和</a:t>
            </a:r>
            <a:r>
              <a:rPr lang="en-US" altLang="zh-CN" dirty="0"/>
              <a:t>throws</a:t>
            </a:r>
            <a:r>
              <a:rPr lang="zh-CN" altLang="en-US" dirty="0"/>
              <a:t>的区别</a:t>
            </a:r>
          </a:p>
        </p:txBody>
      </p:sp>
      <p:sp>
        <p:nvSpPr>
          <p:cNvPr id="3" name="内容占位符 2"/>
          <p:cNvSpPr>
            <a:spLocks noGrp="1"/>
          </p:cNvSpPr>
          <p:nvPr>
            <p:ph idx="1"/>
          </p:nvPr>
        </p:nvSpPr>
        <p:spPr>
          <a:xfrm>
            <a:off x="533400" y="1600200"/>
            <a:ext cx="7772400" cy="1036712"/>
          </a:xfrm>
        </p:spPr>
        <p:txBody>
          <a:bodyPr/>
          <a:lstStyle/>
          <a:p>
            <a:r>
              <a:rPr lang="zh-CN" altLang="en-US" dirty="0"/>
              <a:t>与</a:t>
            </a:r>
            <a:r>
              <a:rPr lang="en-US" altLang="zh-CN" dirty="0">
                <a:latin typeface="Consolas" panose="020B0609020204030204" pitchFamily="49" charset="0"/>
              </a:rPr>
              <a:t>throw</a:t>
            </a:r>
            <a:r>
              <a:rPr lang="en-US" altLang="zh-CN" dirty="0">
                <a:solidFill>
                  <a:srgbClr val="0000FF"/>
                </a:solidFill>
                <a:latin typeface="Consolas" panose="020B0609020204030204" pitchFamily="49" charset="0"/>
              </a:rPr>
              <a:t>s</a:t>
            </a:r>
            <a:r>
              <a:rPr lang="zh-CN" altLang="en-US" dirty="0"/>
              <a:t>不同，</a:t>
            </a:r>
            <a:r>
              <a:rPr lang="en-US" altLang="zh-CN" dirty="0">
                <a:latin typeface="Consolas" panose="020B0609020204030204" pitchFamily="49" charset="0"/>
              </a:rPr>
              <a:t>throw</a:t>
            </a:r>
            <a:r>
              <a:rPr lang="zh-CN" altLang="zh-CN" dirty="0"/>
              <a:t>关键字是在程序中人为的抛出一个异常对象。</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37</a:t>
            </a:fld>
            <a:endParaRPr lang="en-US" altLang="zh-CN"/>
          </a:p>
        </p:txBody>
      </p:sp>
      <p:sp>
        <p:nvSpPr>
          <p:cNvPr id="5" name="矩形 4"/>
          <p:cNvSpPr/>
          <p:nvPr/>
        </p:nvSpPr>
        <p:spPr>
          <a:xfrm>
            <a:off x="971600" y="2636241"/>
            <a:ext cx="6984776" cy="3354765"/>
          </a:xfrm>
          <a:prstGeom prst="rect">
            <a:avLst/>
          </a:prstGeom>
        </p:spPr>
        <p:txBody>
          <a:bodyPr wrap="square">
            <a:spAutoFit/>
          </a:bodyPr>
          <a:lstStyle/>
          <a:p>
            <a:pPr indent="-57150">
              <a:lnSpc>
                <a:spcPct val="100000"/>
              </a:lnSpc>
              <a:spcAft>
                <a:spcPts val="0"/>
              </a:spcAft>
              <a:buClr>
                <a:srgbClr val="3333CC"/>
              </a:buClr>
              <a:buSzPct val="75000"/>
            </a:pPr>
            <a:r>
              <a:rPr lang="en-US" altLang="zh-CN" b="1"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class</a:t>
            </a:r>
            <a:r>
              <a:rPr lang="en-US" altLang="zh-CN" kern="0" dirty="0">
                <a:solidFill>
                  <a:srgbClr val="000000"/>
                </a:solidFill>
                <a:latin typeface="Consolas"/>
                <a:ea typeface="宋体"/>
                <a:cs typeface="Times New Roman"/>
              </a:rPr>
              <a:t> ExpDemo09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static</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void</a:t>
            </a:r>
            <a:r>
              <a:rPr lang="en-US" altLang="zh-CN" kern="0" dirty="0">
                <a:solidFill>
                  <a:srgbClr val="000000"/>
                </a:solidFill>
                <a:latin typeface="Consolas"/>
                <a:ea typeface="宋体"/>
                <a:cs typeface="Times New Roman"/>
              </a:rPr>
              <a:t> main(String </a:t>
            </a:r>
            <a:r>
              <a:rPr lang="en-US" altLang="zh-CN" kern="0" dirty="0" err="1">
                <a:solidFill>
                  <a:srgbClr val="000000"/>
                </a:solidFill>
                <a:latin typeface="Consolas"/>
                <a:ea typeface="宋体"/>
                <a:cs typeface="Times New Roman"/>
              </a:rPr>
              <a:t>args</a:t>
            </a:r>
            <a:r>
              <a:rPr lang="en-US" altLang="zh-CN" kern="0" dirty="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try</a:t>
            </a:r>
            <a:r>
              <a:rPr lang="en-US" altLang="zh-CN" kern="0" dirty="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b="1" kern="0" dirty="0">
                <a:solidFill>
                  <a:srgbClr val="7F0055"/>
                </a:solidFill>
                <a:latin typeface="Consolas"/>
                <a:ea typeface="宋体"/>
                <a:cs typeface="Times New Roman"/>
              </a:rPr>
              <a:t>         throw</a:t>
            </a:r>
            <a:r>
              <a:rPr lang="en-US" altLang="zh-CN" kern="0" dirty="0">
                <a:solidFill>
                  <a:srgbClr val="000000"/>
                </a:solidFill>
                <a:latin typeface="Consolas"/>
                <a:ea typeface="宋体"/>
                <a:cs typeface="Times New Roman"/>
              </a:rPr>
              <a:t> </a:t>
            </a:r>
            <a:r>
              <a:rPr lang="en-US" altLang="zh-CN" b="1" kern="0" dirty="0">
                <a:solidFill>
                  <a:srgbClr val="7F0055"/>
                </a:solidFill>
                <a:latin typeface="Consolas"/>
                <a:ea typeface="宋体"/>
                <a:cs typeface="Times New Roman"/>
              </a:rPr>
              <a:t>new</a:t>
            </a:r>
            <a:r>
              <a:rPr lang="en-US" altLang="zh-CN" kern="0" dirty="0">
                <a:solidFill>
                  <a:srgbClr val="000000"/>
                </a:solidFill>
                <a:latin typeface="Consolas"/>
                <a:ea typeface="宋体"/>
                <a:cs typeface="Times New Roman"/>
              </a:rPr>
              <a:t> Exception(</a:t>
            </a:r>
            <a:r>
              <a:rPr lang="en-US" altLang="zh-CN" kern="0" dirty="0">
                <a:solidFill>
                  <a:srgbClr val="0000FF"/>
                </a:solidFill>
                <a:latin typeface="Consolas"/>
                <a:ea typeface="宋体"/>
                <a:cs typeface="Times New Roman"/>
              </a:rPr>
              <a:t>“</a:t>
            </a:r>
            <a:r>
              <a:rPr lang="zh-CN" altLang="en-US" kern="0" dirty="0">
                <a:solidFill>
                  <a:srgbClr val="2A00FF"/>
                </a:solidFill>
                <a:latin typeface="Consolas"/>
                <a:ea typeface="宋体"/>
                <a:cs typeface="Consolas"/>
              </a:rPr>
              <a:t>抛出异常</a:t>
            </a:r>
            <a:r>
              <a:rPr lang="zh-CN" altLang="zh-CN" kern="0" dirty="0">
                <a:solidFill>
                  <a:srgbClr val="2A00FF"/>
                </a:solidFill>
                <a:latin typeface="Consolas"/>
                <a:ea typeface="宋体"/>
                <a:cs typeface="Consolas"/>
              </a:rPr>
              <a:t>！</a:t>
            </a:r>
            <a:r>
              <a:rPr lang="en-US" altLang="zh-CN" kern="0" dirty="0">
                <a:solidFill>
                  <a:srgbClr val="2A00FF"/>
                </a:solidFill>
                <a:latin typeface="Consolas"/>
                <a:ea typeface="宋体"/>
                <a:cs typeface="Times New Roman"/>
              </a:rPr>
              <a:t>”</a:t>
            </a:r>
            <a:r>
              <a:rPr lang="en-US" altLang="zh-CN" kern="0" dirty="0">
                <a:solidFill>
                  <a:srgbClr val="000000"/>
                </a:solidFill>
                <a:latin typeface="Consolas"/>
                <a:ea typeface="宋体"/>
                <a:cs typeface="Times New Roman"/>
              </a:rPr>
              <a:t>);</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a:solidFill>
                  <a:srgbClr val="000000"/>
                </a:solidFill>
                <a:latin typeface="Consolas"/>
                <a:ea typeface="宋体"/>
                <a:cs typeface="Times New Roman"/>
              </a:rPr>
              <a:t>      } </a:t>
            </a:r>
            <a:r>
              <a:rPr lang="en-US" altLang="zh-CN" b="1" kern="0" dirty="0">
                <a:solidFill>
                  <a:srgbClr val="7F0055"/>
                </a:solidFill>
                <a:latin typeface="Consolas"/>
                <a:ea typeface="宋体"/>
                <a:cs typeface="Times New Roman"/>
              </a:rPr>
              <a:t>catch</a:t>
            </a:r>
            <a:r>
              <a:rPr lang="en-US" altLang="zh-CN" kern="0" dirty="0">
                <a:solidFill>
                  <a:srgbClr val="000000"/>
                </a:solidFill>
                <a:latin typeface="Consolas"/>
                <a:ea typeface="宋体"/>
                <a:cs typeface="Times New Roman"/>
              </a:rPr>
              <a:t> (Exception e)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e.printStackTrace</a:t>
            </a:r>
            <a:r>
              <a:rPr lang="en-US" altLang="zh-CN" kern="0" dirty="0">
                <a:solidFill>
                  <a:srgbClr val="000000"/>
                </a:solidFill>
                <a:latin typeface="Consolas"/>
                <a:ea typeface="宋体"/>
                <a:cs typeface="Times New Roman"/>
              </a:rPr>
              <a:t>();</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indent="-57150">
              <a:lnSpc>
                <a:spcPct val="100000"/>
              </a:lnSpc>
              <a:spcAft>
                <a:spcPts val="0"/>
              </a:spcAft>
              <a:buClr>
                <a:srgbClr val="3333CC"/>
              </a:buClr>
              <a:buSzPct val="75000"/>
            </a:pPr>
            <a:r>
              <a:rPr lang="en-US" altLang="zh-CN" kern="0" dirty="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indent="-57150">
              <a:lnSpc>
                <a:spcPct val="100000"/>
              </a:lnSpc>
              <a:buClr>
                <a:srgbClr val="3333CC"/>
              </a:buClr>
              <a:buSzPct val="75000"/>
            </a:pPr>
            <a:r>
              <a:rPr lang="en-US" altLang="zh-CN" kern="0" dirty="0">
                <a:solidFill>
                  <a:srgbClr val="000000"/>
                </a:solidFill>
                <a:latin typeface="Consolas"/>
                <a:ea typeface="宋体"/>
              </a:rPr>
              <a:t>}</a:t>
            </a:r>
            <a:endParaRPr lang="zh-CN" altLang="en-US" kern="0" dirty="0">
              <a:solidFill>
                <a:srgbClr val="000000"/>
              </a:solidFill>
              <a:latin typeface="华文细黑" pitchFamily="2" charset="-122"/>
              <a:ea typeface="华文细黑" pitchFamily="2" charset="-122"/>
            </a:endParaRPr>
          </a:p>
        </p:txBody>
      </p:sp>
    </p:spTree>
    <p:extLst>
      <p:ext uri="{BB962C8B-B14F-4D97-AF65-F5344CB8AC3E}">
        <p14:creationId xmlns:p14="http://schemas.microsoft.com/office/powerpoint/2010/main" val="77996109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a:t>
            </a:r>
            <a:r>
              <a:rPr lang="zh-CN" altLang="en-US" dirty="0"/>
              <a:t>和</a:t>
            </a:r>
            <a:r>
              <a:rPr lang="en-US" altLang="zh-CN" dirty="0"/>
              <a:t>throws</a:t>
            </a:r>
            <a:r>
              <a:rPr lang="zh-CN" altLang="en-US" dirty="0"/>
              <a:t>的区别</a:t>
            </a:r>
          </a:p>
        </p:txBody>
      </p:sp>
      <p:sp>
        <p:nvSpPr>
          <p:cNvPr id="3" name="内容占位符 2"/>
          <p:cNvSpPr>
            <a:spLocks noGrp="1"/>
          </p:cNvSpPr>
          <p:nvPr>
            <p:ph idx="1"/>
          </p:nvPr>
        </p:nvSpPr>
        <p:spPr/>
        <p:txBody>
          <a:bodyPr/>
          <a:lstStyle/>
          <a:p>
            <a:r>
              <a:rPr lang="zh-CN" altLang="en-US" dirty="0"/>
              <a:t>可以发现：</a:t>
            </a:r>
            <a:r>
              <a:rPr lang="en-US" altLang="zh-CN" dirty="0">
                <a:solidFill>
                  <a:srgbClr val="0000FF"/>
                </a:solidFill>
                <a:latin typeface="Consolas" panose="020B0609020204030204" pitchFamily="49" charset="0"/>
              </a:rPr>
              <a:t>throw</a:t>
            </a:r>
            <a:r>
              <a:rPr lang="zh-CN" altLang="en-US" dirty="0"/>
              <a:t>直接抛出异常类的实例化对象。</a:t>
            </a:r>
          </a:p>
          <a:p>
            <a:r>
              <a:rPr lang="zh-CN" altLang="en-US" dirty="0"/>
              <a:t>一般情况下，用户都在避免异常的产生，所以不会手工抛出一个新的异常，而往往会抛出程序中已经产生的异常实例。</a:t>
            </a:r>
            <a:endParaRPr lang="en-US" altLang="zh-CN" dirty="0"/>
          </a:p>
          <a:p>
            <a:r>
              <a:rPr lang="zh-CN" altLang="en-US" dirty="0"/>
              <a:t>所以，</a:t>
            </a:r>
            <a:r>
              <a:rPr lang="en-US" altLang="zh-CN" dirty="0">
                <a:latin typeface="Consolas" panose="020B0609020204030204" pitchFamily="49" charset="0"/>
              </a:rPr>
              <a:t>throw</a:t>
            </a:r>
            <a:r>
              <a:rPr lang="zh-CN" altLang="en-US" dirty="0"/>
              <a:t>一般和</a:t>
            </a:r>
            <a:r>
              <a:rPr lang="en-US" altLang="zh-CN" dirty="0">
                <a:latin typeface="Consolas" panose="020B0609020204030204" pitchFamily="49" charset="0"/>
              </a:rPr>
              <a:t>throws</a:t>
            </a:r>
            <a:r>
              <a:rPr lang="zh-CN" altLang="en-US" dirty="0"/>
              <a:t>联合使用</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38</a:t>
            </a:fld>
            <a:endParaRPr lang="en-US" altLang="zh-CN"/>
          </a:p>
        </p:txBody>
      </p:sp>
    </p:spTree>
    <p:extLst>
      <p:ext uri="{BB962C8B-B14F-4D97-AF65-F5344CB8AC3E}">
        <p14:creationId xmlns:p14="http://schemas.microsoft.com/office/powerpoint/2010/main" val="4197610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a:t>
            </a:r>
            <a:r>
              <a:rPr lang="zh-CN" altLang="en-US" dirty="0"/>
              <a:t>和</a:t>
            </a:r>
            <a:r>
              <a:rPr lang="en-US" altLang="zh-CN" dirty="0"/>
              <a:t>throws</a:t>
            </a:r>
            <a:r>
              <a:rPr lang="zh-CN" altLang="en-US" dirty="0"/>
              <a:t>的区别</a:t>
            </a:r>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a:ea typeface="宋体"/>
                <a:cs typeface="Times New Roman"/>
              </a:rPr>
              <a:t>public class</a:t>
            </a:r>
            <a:r>
              <a:rPr lang="en-US" altLang="zh-CN" sz="1800" dirty="0">
                <a:solidFill>
                  <a:srgbClr val="000000"/>
                </a:solidFill>
                <a:latin typeface="Consolas"/>
                <a:ea typeface="宋体"/>
                <a:cs typeface="Times New Roman"/>
              </a:rPr>
              <a:t> Math {</a:t>
            </a:r>
            <a:endParaRPr lang="zh-CN" altLang="zh-CN" sz="18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   public</a:t>
            </a:r>
            <a:r>
              <a:rPr lang="en-US" altLang="zh-CN" sz="1800" dirty="0">
                <a:solidFill>
                  <a:srgbClr val="000000"/>
                </a:solidFill>
                <a:latin typeface="Consolas"/>
                <a:ea typeface="宋体"/>
                <a:cs typeface="Times New Roman"/>
              </a:rPr>
              <a:t> </a:t>
            </a:r>
            <a:r>
              <a:rPr lang="en-US" altLang="zh-CN" sz="1800" b="1" dirty="0" err="1">
                <a:solidFill>
                  <a:srgbClr val="7F0055"/>
                </a:solidFill>
                <a:highlight>
                  <a:srgbClr val="C0C0C0"/>
                </a:highlight>
                <a:latin typeface="Consolas"/>
                <a:ea typeface="宋体"/>
                <a:cs typeface="Times New Roman"/>
              </a:rPr>
              <a:t>int</a:t>
            </a:r>
            <a:r>
              <a:rPr lang="en-US" altLang="zh-CN" sz="1800" dirty="0">
                <a:solidFill>
                  <a:srgbClr val="000000"/>
                </a:solidFill>
                <a:latin typeface="Consolas"/>
                <a:ea typeface="宋体"/>
                <a:cs typeface="Times New Roman"/>
              </a:rPr>
              <a:t> div(</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j) </a:t>
            </a:r>
            <a:r>
              <a:rPr lang="en-US" altLang="zh-CN" sz="1800" b="1" dirty="0">
                <a:solidFill>
                  <a:srgbClr val="7F0055"/>
                </a:solidFill>
                <a:latin typeface="Consolas"/>
                <a:ea typeface="宋体"/>
                <a:cs typeface="Times New Roman"/>
              </a:rPr>
              <a:t>throws</a:t>
            </a:r>
            <a:r>
              <a:rPr lang="en-US" altLang="zh-CN" sz="1800" dirty="0">
                <a:solidFill>
                  <a:srgbClr val="000000"/>
                </a:solidFill>
                <a:latin typeface="Consolas"/>
                <a:ea typeface="宋体"/>
                <a:cs typeface="Times New Roman"/>
              </a:rPr>
              <a:t> Exception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 </a:t>
            </a:r>
            <a:r>
              <a:rPr lang="zh-CN" altLang="zh-CN" sz="1800" b="1" dirty="0">
                <a:solidFill>
                  <a:srgbClr val="008000"/>
                </a:solidFill>
                <a:latin typeface="Consolas"/>
                <a:ea typeface="宋体"/>
                <a:cs typeface="Consolas"/>
              </a:rPr>
              <a:t>定义除法操作，如果有异常，则交给被调用处处理</a:t>
            </a:r>
            <a:endParaRPr lang="zh-CN" altLang="zh-CN" sz="1800" b="1" kern="100" dirty="0">
              <a:solidFill>
                <a:srgbClr val="008000"/>
              </a:solidFill>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System.</a:t>
            </a:r>
            <a:r>
              <a:rPr lang="en-US" altLang="zh-CN" sz="1800" i="1" dirty="0" err="1">
                <a:solidFill>
                  <a:srgbClr val="0000C0"/>
                </a:solidFill>
                <a:latin typeface="Consolas"/>
                <a:ea typeface="宋体"/>
                <a:cs typeface="Times New Roman"/>
              </a:rPr>
              <a:t>out</a:t>
            </a:r>
            <a:r>
              <a:rPr lang="en-US" altLang="zh-CN" sz="1800" dirty="0" err="1">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 </a:t>
            </a:r>
            <a:r>
              <a:rPr lang="zh-CN" altLang="zh-CN" sz="1800" dirty="0">
                <a:solidFill>
                  <a:srgbClr val="2A00FF"/>
                </a:solidFill>
                <a:latin typeface="Consolas"/>
                <a:ea typeface="宋体"/>
                <a:cs typeface="Consolas"/>
              </a:rPr>
              <a:t>计算开始</a:t>
            </a:r>
            <a:r>
              <a:rPr lang="en-US" altLang="zh-CN" sz="1800" dirty="0">
                <a:solidFill>
                  <a:srgbClr val="2A00FF"/>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      </a:t>
            </a:r>
            <a:r>
              <a:rPr lang="en-US" altLang="zh-CN" sz="1800" b="1" dirty="0" err="1">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temp = 0; </a:t>
            </a:r>
          </a:p>
          <a:p>
            <a:pPr marL="0" indent="0">
              <a:spcAft>
                <a:spcPts val="0"/>
              </a:spcAft>
              <a:buNone/>
            </a:pPr>
            <a:r>
              <a:rPr lang="en-US" altLang="zh-CN" sz="1800" b="1" dirty="0">
                <a:solidFill>
                  <a:srgbClr val="7F0055"/>
                </a:solidFill>
                <a:latin typeface="Consolas"/>
                <a:ea typeface="宋体"/>
                <a:cs typeface="Times New Roman"/>
              </a:rPr>
              <a:t>      try</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temp = </a:t>
            </a:r>
            <a:r>
              <a:rPr lang="en-US" altLang="zh-CN" sz="1800" dirty="0" err="1">
                <a:solidFill>
                  <a:srgbClr val="000000"/>
                </a:solidFill>
                <a:latin typeface="Consolas"/>
                <a:ea typeface="宋体"/>
                <a:cs typeface="Times New Roman"/>
              </a:rPr>
              <a:t>i</a:t>
            </a:r>
            <a:r>
              <a:rPr lang="en-US" altLang="zh-CN" sz="1800" dirty="0">
                <a:solidFill>
                  <a:srgbClr val="000000"/>
                </a:solidFill>
                <a:latin typeface="Consolas"/>
                <a:ea typeface="宋体"/>
                <a:cs typeface="Times New Roman"/>
              </a:rPr>
              <a:t> / j; </a:t>
            </a:r>
            <a:r>
              <a:rPr lang="en-US" altLang="zh-CN" sz="1800" dirty="0">
                <a:solidFill>
                  <a:srgbClr val="3F7F5F"/>
                </a:solidFill>
                <a:latin typeface="Consolas"/>
                <a:ea typeface="宋体"/>
                <a:cs typeface="Times New Roman"/>
              </a:rPr>
              <a:t>// </a:t>
            </a:r>
            <a:r>
              <a:rPr lang="zh-CN" altLang="zh-CN" sz="1800" dirty="0">
                <a:solidFill>
                  <a:srgbClr val="3F7F5F"/>
                </a:solidFill>
                <a:latin typeface="Consolas"/>
                <a:ea typeface="宋体"/>
                <a:cs typeface="Consolas"/>
              </a:rPr>
              <a:t>计算，但是此处有可能出现异常</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 </a:t>
            </a:r>
            <a:r>
              <a:rPr lang="en-US" altLang="zh-CN" sz="1800" b="1" dirty="0">
                <a:solidFill>
                  <a:srgbClr val="7F0055"/>
                </a:solidFill>
                <a:latin typeface="Consolas"/>
                <a:ea typeface="宋体"/>
                <a:cs typeface="Times New Roman"/>
              </a:rPr>
              <a:t>catch</a:t>
            </a:r>
            <a:r>
              <a:rPr lang="en-US" altLang="zh-CN" sz="1800" dirty="0">
                <a:solidFill>
                  <a:srgbClr val="000000"/>
                </a:solidFill>
                <a:latin typeface="Consolas"/>
                <a:ea typeface="宋体"/>
                <a:cs typeface="Times New Roman"/>
              </a:rPr>
              <a:t> (Exception e)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   </a:t>
            </a:r>
            <a:r>
              <a:rPr lang="en-US" altLang="zh-CN" sz="1800" b="1" dirty="0">
                <a:solidFill>
                  <a:srgbClr val="0000FF"/>
                </a:solidFill>
                <a:highlight>
                  <a:srgbClr val="C0C0C0"/>
                </a:highlight>
                <a:latin typeface="Consolas"/>
                <a:ea typeface="宋体"/>
                <a:cs typeface="Times New Roman"/>
              </a:rPr>
              <a:t>throw</a:t>
            </a:r>
            <a:r>
              <a:rPr lang="en-US" altLang="zh-CN" sz="1800" b="1" dirty="0">
                <a:solidFill>
                  <a:srgbClr val="0000FF"/>
                </a:solidFill>
                <a:latin typeface="Consolas"/>
                <a:ea typeface="宋体"/>
                <a:cs typeface="Times New Roman"/>
              </a:rPr>
              <a:t> e;   </a:t>
            </a:r>
            <a:r>
              <a:rPr lang="en-US" altLang="zh-CN" sz="1800" b="1" dirty="0">
                <a:solidFill>
                  <a:srgbClr val="008000"/>
                </a:solidFill>
                <a:latin typeface="Consolas"/>
                <a:ea typeface="宋体"/>
                <a:cs typeface="Times New Roman"/>
              </a:rPr>
              <a:t>//</a:t>
            </a:r>
            <a:r>
              <a:rPr lang="zh-CN" altLang="en-US" sz="1800" b="1" dirty="0">
                <a:solidFill>
                  <a:srgbClr val="008000"/>
                </a:solidFill>
                <a:latin typeface="Consolas"/>
                <a:ea typeface="宋体"/>
                <a:cs typeface="Times New Roman"/>
              </a:rPr>
              <a:t>注意此处人为的</a:t>
            </a:r>
            <a:r>
              <a:rPr lang="en-US" altLang="zh-CN" sz="1800" b="1" dirty="0">
                <a:solidFill>
                  <a:srgbClr val="008000"/>
                </a:solidFill>
                <a:latin typeface="Consolas"/>
                <a:ea typeface="宋体"/>
                <a:cs typeface="Times New Roman"/>
              </a:rPr>
              <a:t>throw</a:t>
            </a:r>
            <a:endParaRPr lang="zh-CN" altLang="zh-CN" sz="1800" b="1" kern="100" dirty="0">
              <a:solidFill>
                <a:srgbClr val="008000"/>
              </a:solidFill>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 </a:t>
            </a:r>
            <a:r>
              <a:rPr lang="en-US" altLang="zh-CN" sz="1800" b="1" dirty="0">
                <a:solidFill>
                  <a:srgbClr val="7F0055"/>
                </a:solidFill>
                <a:latin typeface="Consolas"/>
                <a:ea typeface="宋体"/>
                <a:cs typeface="Times New Roman"/>
              </a:rPr>
              <a:t>finally</a:t>
            </a:r>
            <a:r>
              <a:rPr lang="en-US" altLang="zh-CN" sz="1800" dirty="0">
                <a:solidFill>
                  <a:srgbClr val="000000"/>
                </a:solidFill>
                <a:latin typeface="Consolas"/>
                <a:ea typeface="宋体"/>
                <a:cs typeface="Times New Roman"/>
              </a:rPr>
              <a:t> {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System.</a:t>
            </a:r>
            <a:r>
              <a:rPr lang="en-US" altLang="zh-CN" sz="1800" i="1" dirty="0" err="1">
                <a:solidFill>
                  <a:srgbClr val="0000C0"/>
                </a:solidFill>
                <a:latin typeface="Consolas"/>
                <a:ea typeface="宋体"/>
                <a:cs typeface="Times New Roman"/>
              </a:rPr>
              <a:t>out</a:t>
            </a:r>
            <a:r>
              <a:rPr lang="en-US" altLang="zh-CN" sz="1800" dirty="0" err="1">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 </a:t>
            </a:r>
            <a:r>
              <a:rPr lang="zh-CN" altLang="zh-CN" sz="1800" dirty="0">
                <a:solidFill>
                  <a:srgbClr val="2A00FF"/>
                </a:solidFill>
                <a:latin typeface="Consolas"/>
                <a:ea typeface="宋体"/>
                <a:cs typeface="Consolas"/>
              </a:rPr>
              <a:t>计算结束</a:t>
            </a:r>
            <a:r>
              <a:rPr lang="en-US" altLang="zh-CN" sz="1800" dirty="0">
                <a:solidFill>
                  <a:srgbClr val="2A00FF"/>
                </a:solidFill>
                <a:latin typeface="Consolas"/>
                <a:ea typeface="宋体"/>
                <a:cs typeface="Times New Roman"/>
              </a:rPr>
              <a:t> *****"</a:t>
            </a: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highlight>
                  <a:srgbClr val="C0C0C0"/>
                </a:highlight>
                <a:latin typeface="Consolas"/>
                <a:ea typeface="宋体"/>
                <a:cs typeface="Times New Roman"/>
              </a:rPr>
              <a:t>return</a:t>
            </a:r>
            <a:r>
              <a:rPr lang="en-US" altLang="zh-CN" sz="1800" dirty="0">
                <a:solidFill>
                  <a:srgbClr val="000000"/>
                </a:solidFill>
                <a:highlight>
                  <a:srgbClr val="C0C0C0"/>
                </a:highlight>
                <a:latin typeface="Consolas"/>
                <a:ea typeface="宋体"/>
                <a:cs typeface="Times New Roman"/>
              </a:rPr>
              <a:t> temp;</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marL="0" indent="0">
              <a:spcAft>
                <a:spcPts val="0"/>
              </a:spcAft>
              <a:buNone/>
            </a:pPr>
            <a:r>
              <a:rPr lang="en-US" altLang="zh-CN" sz="1400" dirty="0">
                <a:latin typeface="Consolas"/>
                <a:ea typeface="宋体"/>
                <a:cs typeface="Times New Roman"/>
              </a:rPr>
              <a:t> </a:t>
            </a:r>
            <a:endParaRPr lang="zh-CN" altLang="zh-CN" sz="1400" kern="100" dirty="0">
              <a:latin typeface="Calibri"/>
              <a:ea typeface="宋体"/>
              <a:cs typeface="Times New Roman"/>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39</a:t>
            </a:fld>
            <a:endParaRPr lang="en-US" altLang="zh-CN"/>
          </a:p>
        </p:txBody>
      </p:sp>
    </p:spTree>
    <p:extLst>
      <p:ext uri="{BB962C8B-B14F-4D97-AF65-F5344CB8AC3E}">
        <p14:creationId xmlns:p14="http://schemas.microsoft.com/office/powerpoint/2010/main" val="25729051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3">
                                            <p:txEl>
                                              <p:pRg st="8" end="8"/>
                                            </p:txEl>
                                          </p:spTgt>
                                        </p:tgtEl>
                                        <p:attrNameLst>
                                          <p:attrName>style.color</p:attrName>
                                        </p:attrNameLst>
                                      </p:cBhvr>
                                      <p:to>
                                        <a:schemeClr val="bg1"/>
                                      </p:to>
                                    </p:animClr>
                                    <p:animClr clrSpc="rgb" dir="cw">
                                      <p:cBhvr>
                                        <p:cTn id="7" dur="250" autoRev="1" fill="remove"/>
                                        <p:tgtEl>
                                          <p:spTgt spid="3">
                                            <p:txEl>
                                              <p:pRg st="8" end="8"/>
                                            </p:txEl>
                                          </p:spTgt>
                                        </p:tgtEl>
                                        <p:attrNameLst>
                                          <p:attrName>fillcolor</p:attrName>
                                        </p:attrNameLst>
                                      </p:cBhvr>
                                      <p:to>
                                        <a:schemeClr val="bg1"/>
                                      </p:to>
                                    </p:animClr>
                                    <p:set>
                                      <p:cBhvr>
                                        <p:cTn id="8" dur="250" autoRev="1" fill="remove"/>
                                        <p:tgtEl>
                                          <p:spTgt spid="3">
                                            <p:txEl>
                                              <p:pRg st="8" end="8"/>
                                            </p:txEl>
                                          </p:spTgt>
                                        </p:tgtEl>
                                        <p:attrNameLst>
                                          <p:attrName>fill.type</p:attrName>
                                        </p:attrNameLst>
                                      </p:cBhvr>
                                      <p:to>
                                        <p:strVal val="solid"/>
                                      </p:to>
                                    </p:set>
                                    <p:set>
                                      <p:cBhvr>
                                        <p:cTn id="9" dur="250" autoRev="1" fill="remove"/>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r>
              <a:rPr lang="zh-CN" altLang="en-US" sz="3600" dirty="0"/>
              <a:t>可以发现：</a:t>
            </a:r>
            <a:endParaRPr lang="en-US" altLang="zh-CN" sz="3600" dirty="0"/>
          </a:p>
          <a:p>
            <a:pPr lvl="1"/>
            <a:r>
              <a:rPr lang="zh-CN" altLang="en-US" sz="2800" dirty="0"/>
              <a:t>程序中断，在中断发生语句之后的代码不再执行，程序直接退出</a:t>
            </a:r>
            <a:endParaRPr lang="en-US" altLang="zh-CN" sz="2800" dirty="0"/>
          </a:p>
          <a:p>
            <a:r>
              <a:rPr lang="zh-CN" altLang="en-US" sz="3200" dirty="0"/>
              <a:t>在</a:t>
            </a:r>
            <a:r>
              <a:rPr lang="en-US" altLang="zh-CN" sz="3200" dirty="0">
                <a:latin typeface="Consolas" panose="020B0609020204030204" pitchFamily="49" charset="0"/>
              </a:rPr>
              <a:t>java</a:t>
            </a:r>
            <a:r>
              <a:rPr lang="zh-CN" altLang="en-US" sz="3200" dirty="0"/>
              <a:t>中，把导致程序中断运行的情况分为两种，一种是异常</a:t>
            </a:r>
            <a:r>
              <a:rPr lang="en-US" altLang="zh-CN" sz="3200" dirty="0">
                <a:latin typeface="Consolas" panose="020B0609020204030204" pitchFamily="49" charset="0"/>
              </a:rPr>
              <a:t>Exception</a:t>
            </a:r>
            <a:r>
              <a:rPr lang="zh-CN" altLang="en-US" sz="3200" dirty="0"/>
              <a:t>，而另外一种叫做错误</a:t>
            </a:r>
            <a:r>
              <a:rPr lang="en-US" altLang="zh-CN" sz="3200" dirty="0">
                <a:latin typeface="Consolas" panose="020B0609020204030204" pitchFamily="49" charset="0"/>
              </a:rPr>
              <a:t>error</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a:t>
            </a:fld>
            <a:endParaRPr lang="en-US" altLang="zh-CN"/>
          </a:p>
        </p:txBody>
      </p:sp>
    </p:spTree>
    <p:extLst>
      <p:ext uri="{BB962C8B-B14F-4D97-AF65-F5344CB8AC3E}">
        <p14:creationId xmlns:p14="http://schemas.microsoft.com/office/powerpoint/2010/main" val="2926874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xit" presetSubtype="10" fill="hold" nodeType="withEffect">
                                  <p:stCondLst>
                                    <p:cond delay="0"/>
                                  </p:stCondLst>
                                  <p:childTnLst>
                                    <p:animEffect transition="out" filter="randombar(horizontal)">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throw</a:t>
            </a:r>
            <a:r>
              <a:rPr lang="zh-CN" altLang="en-US" dirty="0"/>
              <a:t>和</a:t>
            </a:r>
            <a:r>
              <a:rPr lang="en-US" altLang="zh-CN" dirty="0"/>
              <a:t>throws</a:t>
            </a:r>
            <a:r>
              <a:rPr lang="zh-CN" altLang="en-US" dirty="0"/>
              <a:t>的区别</a:t>
            </a:r>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ThrowDemo02 {</a:t>
            </a:r>
            <a:endParaRPr lang="zh-CN" altLang="zh-CN" sz="18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   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static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void</a:t>
            </a:r>
            <a:r>
              <a:rPr lang="en-US" altLang="zh-CN" sz="1800" dirty="0">
                <a:solidFill>
                  <a:srgbClr val="000000"/>
                </a:solidFill>
                <a:latin typeface="Consolas"/>
                <a:ea typeface="宋体"/>
                <a:cs typeface="Times New Roman"/>
              </a:rPr>
              <a:t> main(String </a:t>
            </a:r>
            <a:r>
              <a:rPr lang="en-US" altLang="zh-CN" sz="1800" dirty="0" err="1">
                <a:solidFill>
                  <a:srgbClr val="000000"/>
                </a:solidFill>
                <a:latin typeface="Consolas"/>
                <a:ea typeface="宋体"/>
                <a:cs typeface="Times New Roman"/>
              </a:rPr>
              <a:t>args</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Math m = </a:t>
            </a:r>
            <a:r>
              <a:rPr lang="en-US" altLang="zh-CN" sz="1800" b="1" dirty="0">
                <a:solidFill>
                  <a:srgbClr val="7F0055"/>
                </a:solidFill>
                <a:latin typeface="Consolas"/>
                <a:ea typeface="宋体"/>
                <a:cs typeface="Times New Roman"/>
              </a:rPr>
              <a:t>new</a:t>
            </a:r>
            <a:r>
              <a:rPr lang="en-US" altLang="zh-CN" sz="1800" dirty="0">
                <a:solidFill>
                  <a:srgbClr val="000000"/>
                </a:solidFill>
                <a:latin typeface="Consolas"/>
                <a:ea typeface="宋体"/>
                <a:cs typeface="Times New Roman"/>
              </a:rPr>
              <a:t> Math();</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try</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System.</a:t>
            </a:r>
            <a:r>
              <a:rPr lang="en-US" altLang="zh-CN" sz="1800" i="1" dirty="0" err="1">
                <a:solidFill>
                  <a:srgbClr val="0000C0"/>
                </a:solidFill>
                <a:latin typeface="Consolas"/>
                <a:ea typeface="宋体"/>
                <a:cs typeface="Times New Roman"/>
              </a:rPr>
              <a:t>out</a:t>
            </a:r>
            <a:r>
              <a:rPr lang="en-US" altLang="zh-CN" sz="1800" dirty="0" err="1">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a:t>
            </a:r>
            <a:r>
              <a:rPr lang="zh-CN" altLang="zh-CN" sz="1800" dirty="0">
                <a:solidFill>
                  <a:srgbClr val="2A00FF"/>
                </a:solidFill>
                <a:latin typeface="Consolas"/>
                <a:ea typeface="宋体"/>
                <a:cs typeface="Consolas"/>
              </a:rPr>
              <a:t>除法操作：</a:t>
            </a:r>
            <a:r>
              <a:rPr lang="en-US" altLang="zh-CN" sz="1800" dirty="0">
                <a:solidFill>
                  <a:srgbClr val="2A00FF"/>
                </a:solidFill>
                <a:latin typeface="Consolas"/>
                <a:ea typeface="宋体"/>
                <a:cs typeface="Times New Roman"/>
              </a:rPr>
              <a:t>"</a:t>
            </a:r>
            <a:r>
              <a:rPr lang="en-US" altLang="zh-CN" sz="1800" dirty="0">
                <a:solidFill>
                  <a:srgbClr val="000000"/>
                </a:solidFill>
                <a:latin typeface="Consolas"/>
                <a:ea typeface="宋体"/>
                <a:cs typeface="Times New Roman"/>
              </a:rPr>
              <a:t> + </a:t>
            </a:r>
            <a:r>
              <a:rPr lang="en-US" altLang="zh-CN" sz="1800" dirty="0" err="1">
                <a:solidFill>
                  <a:srgbClr val="000000"/>
                </a:solidFill>
                <a:latin typeface="Consolas"/>
                <a:ea typeface="宋体"/>
                <a:cs typeface="Times New Roman"/>
              </a:rPr>
              <a:t>m.div</a:t>
            </a:r>
            <a:r>
              <a:rPr lang="en-US" altLang="zh-CN" sz="1800" dirty="0">
                <a:solidFill>
                  <a:srgbClr val="000000"/>
                </a:solidFill>
                <a:latin typeface="Consolas"/>
                <a:ea typeface="宋体"/>
                <a:cs typeface="Times New Roman"/>
              </a:rPr>
              <a:t>(10, 0));</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 </a:t>
            </a:r>
            <a:r>
              <a:rPr lang="en-US" altLang="zh-CN" sz="1800" b="1" dirty="0">
                <a:solidFill>
                  <a:srgbClr val="7F0055"/>
                </a:solidFill>
                <a:latin typeface="Consolas"/>
                <a:ea typeface="宋体"/>
                <a:cs typeface="Times New Roman"/>
              </a:rPr>
              <a:t>catch</a:t>
            </a:r>
            <a:r>
              <a:rPr lang="en-US" altLang="zh-CN" sz="1800" dirty="0">
                <a:solidFill>
                  <a:srgbClr val="000000"/>
                </a:solidFill>
                <a:latin typeface="Consolas"/>
                <a:ea typeface="宋体"/>
                <a:cs typeface="Times New Roman"/>
              </a:rPr>
              <a:t> (</a:t>
            </a:r>
            <a:r>
              <a:rPr lang="en-US" altLang="zh-CN" sz="1800" b="1" dirty="0">
                <a:solidFill>
                  <a:srgbClr val="0000FF"/>
                </a:solidFill>
                <a:latin typeface="Consolas"/>
                <a:ea typeface="宋体"/>
                <a:cs typeface="Times New Roman"/>
              </a:rPr>
              <a:t>Exception e</a:t>
            </a: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System.</a:t>
            </a:r>
            <a:r>
              <a:rPr lang="en-US" altLang="zh-CN" sz="1800" i="1" dirty="0" err="1">
                <a:solidFill>
                  <a:srgbClr val="0000C0"/>
                </a:solidFill>
                <a:latin typeface="Consolas"/>
                <a:ea typeface="宋体"/>
                <a:cs typeface="Times New Roman"/>
              </a:rPr>
              <a:t>out</a:t>
            </a:r>
            <a:r>
              <a:rPr lang="en-US" altLang="zh-CN" sz="1800" dirty="0" err="1">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a:t>
            </a:r>
            <a:r>
              <a:rPr lang="zh-CN" altLang="zh-CN" sz="1800" dirty="0">
                <a:solidFill>
                  <a:srgbClr val="2A00FF"/>
                </a:solidFill>
                <a:latin typeface="Consolas"/>
                <a:ea typeface="宋体"/>
                <a:cs typeface="Consolas"/>
              </a:rPr>
              <a:t>异常产生：</a:t>
            </a:r>
            <a:r>
              <a:rPr lang="en-US" altLang="zh-CN" sz="1800" dirty="0">
                <a:solidFill>
                  <a:srgbClr val="2A00FF"/>
                </a:solidFill>
                <a:latin typeface="Consolas"/>
                <a:ea typeface="宋体"/>
                <a:cs typeface="Times New Roman"/>
              </a:rPr>
              <a:t>"</a:t>
            </a:r>
            <a:r>
              <a:rPr lang="en-US" altLang="zh-CN" sz="1800" dirty="0">
                <a:solidFill>
                  <a:srgbClr val="000000"/>
                </a:solidFill>
                <a:latin typeface="Consolas"/>
                <a:ea typeface="宋体"/>
                <a:cs typeface="Times New Roman"/>
              </a:rPr>
              <a:t> + e);</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a:t>
            </a:r>
          </a:p>
          <a:p>
            <a:r>
              <a:rPr lang="zh-CN" altLang="en-US" sz="2400" dirty="0"/>
              <a:t>在</a:t>
            </a:r>
            <a:r>
              <a:rPr lang="en-US" altLang="zh-CN" sz="2400" dirty="0">
                <a:latin typeface="Consolas" panose="020B0609020204030204" pitchFamily="49" charset="0"/>
              </a:rPr>
              <a:t>Math</a:t>
            </a:r>
            <a:r>
              <a:rPr lang="zh-CN" altLang="en-US" sz="2400" dirty="0"/>
              <a:t>类</a:t>
            </a:r>
            <a:r>
              <a:rPr lang="en-US" altLang="zh-CN" sz="2400" dirty="0">
                <a:latin typeface="Consolas" panose="020B0609020204030204" pitchFamily="49" charset="0"/>
              </a:rPr>
              <a:t>div</a:t>
            </a:r>
            <a:r>
              <a:rPr lang="zh-CN" altLang="en-US" sz="2400" dirty="0"/>
              <a:t>方法调用中，捕捉到异常后，并没有处理，而是用</a:t>
            </a:r>
            <a:r>
              <a:rPr lang="en-US" altLang="zh-CN" sz="2400" dirty="0">
                <a:latin typeface="Consolas" panose="020B0609020204030204" pitchFamily="49" charset="0"/>
              </a:rPr>
              <a:t>throw</a:t>
            </a:r>
            <a:r>
              <a:rPr lang="zh-CN" altLang="en-US" sz="2400" dirty="0"/>
              <a:t>抛出，让调用它的方法进行处理，此处是</a:t>
            </a:r>
            <a:r>
              <a:rPr lang="en-US" altLang="zh-CN" sz="2400" dirty="0">
                <a:latin typeface="Consolas" panose="020B0609020204030204" pitchFamily="49" charset="0"/>
              </a:rPr>
              <a:t>main</a:t>
            </a:r>
            <a:r>
              <a:rPr lang="zh-CN" altLang="en-US" sz="2400" dirty="0"/>
              <a:t>方法中进行了异常处理。</a:t>
            </a:r>
            <a:endParaRPr lang="en-US" altLang="zh-CN"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40</a:t>
            </a:fld>
            <a:endParaRPr lang="en-US" altLang="zh-CN"/>
          </a:p>
        </p:txBody>
      </p:sp>
    </p:spTree>
    <p:extLst>
      <p:ext uri="{BB962C8B-B14F-4D97-AF65-F5344CB8AC3E}">
        <p14:creationId xmlns:p14="http://schemas.microsoft.com/office/powerpoint/2010/main" val="649527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自定义异常类</a:t>
            </a:r>
          </a:p>
        </p:txBody>
      </p:sp>
      <p:sp>
        <p:nvSpPr>
          <p:cNvPr id="3" name="内容占位符 2"/>
          <p:cNvSpPr>
            <a:spLocks noGrp="1"/>
          </p:cNvSpPr>
          <p:nvPr>
            <p:ph idx="1"/>
          </p:nvPr>
        </p:nvSpPr>
        <p:spPr>
          <a:xfrm>
            <a:off x="533400" y="1600200"/>
            <a:ext cx="7772400" cy="964704"/>
          </a:xfrm>
        </p:spPr>
        <p:txBody>
          <a:bodyPr/>
          <a:lstStyle/>
          <a:p>
            <a:r>
              <a:rPr lang="zh-CN" altLang="en-US" dirty="0"/>
              <a:t>在</a:t>
            </a:r>
            <a:r>
              <a:rPr lang="en-US" altLang="zh-CN" dirty="0">
                <a:latin typeface="Consolas" panose="020B0609020204030204" pitchFamily="49" charset="0"/>
              </a:rPr>
              <a:t>java</a:t>
            </a:r>
            <a:r>
              <a:rPr lang="zh-CN" altLang="en-US" dirty="0"/>
              <a:t>中已经提供了大量的异常类，但是这些异常类有些时候也很难满足开发者的要求，此时用户可以根据需要定义异常类</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41</a:t>
            </a:fld>
            <a:endParaRPr lang="en-US" altLang="zh-CN"/>
          </a:p>
        </p:txBody>
      </p:sp>
      <p:pic>
        <p:nvPicPr>
          <p:cNvPr id="5" name="图片 4"/>
          <p:cNvPicPr>
            <a:picLocks noChangeAspect="1"/>
          </p:cNvPicPr>
          <p:nvPr/>
        </p:nvPicPr>
        <p:blipFill>
          <a:blip r:embed="rId2"/>
          <a:stretch>
            <a:fillRect/>
          </a:stretch>
        </p:blipFill>
        <p:spPr>
          <a:xfrm>
            <a:off x="1619672" y="3009275"/>
            <a:ext cx="5922881" cy="2879602"/>
          </a:xfrm>
          <a:prstGeom prst="rect">
            <a:avLst/>
          </a:prstGeom>
        </p:spPr>
      </p:pic>
      <p:sp>
        <p:nvSpPr>
          <p:cNvPr id="6" name="矩形 5"/>
          <p:cNvSpPr/>
          <p:nvPr/>
        </p:nvSpPr>
        <p:spPr>
          <a:xfrm>
            <a:off x="639180" y="5888877"/>
            <a:ext cx="7560840" cy="523220"/>
          </a:xfrm>
          <a:prstGeom prst="rect">
            <a:avLst/>
          </a:prstGeom>
        </p:spPr>
        <p:txBody>
          <a:bodyPr wrap="square">
            <a:spAutoFit/>
          </a:bodyPr>
          <a:lstStyle/>
          <a:p>
            <a:pPr marL="342900" lvl="0" indent="-342900">
              <a:lnSpc>
                <a:spcPct val="100000"/>
              </a:lnSpc>
              <a:buFont typeface="ZapfDingbats" pitchFamily="82" charset="2"/>
              <a:buChar char="r"/>
            </a:pPr>
            <a:r>
              <a:rPr lang="zh-CN" altLang="en-US" sz="2800" dirty="0">
                <a:latin typeface="华文细黑" pitchFamily="2" charset="-122"/>
                <a:ea typeface="华文细黑" pitchFamily="2" charset="-122"/>
              </a:rPr>
              <a:t>自定义异常类只需要继承</a:t>
            </a:r>
            <a:r>
              <a:rPr lang="en-US" altLang="zh-CN" sz="2800" dirty="0">
                <a:latin typeface="Consolas" panose="020B0609020204030204" pitchFamily="49" charset="0"/>
                <a:ea typeface="华文细黑" pitchFamily="2" charset="-122"/>
              </a:rPr>
              <a:t>Exception</a:t>
            </a:r>
            <a:r>
              <a:rPr lang="zh-CN" altLang="en-US" sz="2800" dirty="0">
                <a:latin typeface="华文细黑" pitchFamily="2" charset="-122"/>
                <a:ea typeface="华文细黑" pitchFamily="2" charset="-122"/>
              </a:rPr>
              <a:t>类即可</a:t>
            </a:r>
          </a:p>
        </p:txBody>
      </p:sp>
    </p:spTree>
    <p:extLst>
      <p:ext uri="{BB962C8B-B14F-4D97-AF65-F5344CB8AC3E}">
        <p14:creationId xmlns:p14="http://schemas.microsoft.com/office/powerpoint/2010/main" val="300787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自定义异常类</a:t>
            </a:r>
          </a:p>
        </p:txBody>
      </p:sp>
      <p:sp>
        <p:nvSpPr>
          <p:cNvPr id="3" name="内容占位符 2"/>
          <p:cNvSpPr>
            <a:spLocks noGrp="1"/>
          </p:cNvSpPr>
          <p:nvPr>
            <p:ph idx="1"/>
          </p:nvPr>
        </p:nvSpPr>
        <p:spPr/>
        <p:txBody>
          <a:bodyPr/>
          <a:lstStyle/>
          <a:p>
            <a:pPr marL="0" indent="0">
              <a:spcAft>
                <a:spcPts val="0"/>
              </a:spcAft>
              <a:buNone/>
            </a:pP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a:t>
            </a:r>
            <a:r>
              <a:rPr lang="en-US" altLang="zh-CN" sz="1800" u="sng" dirty="0" err="1">
                <a:solidFill>
                  <a:srgbClr val="000000"/>
                </a:solidFill>
                <a:latin typeface="Consolas"/>
                <a:ea typeface="宋体"/>
                <a:cs typeface="Times New Roman"/>
              </a:rPr>
              <a:t>MyException</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extends</a:t>
            </a:r>
            <a:r>
              <a:rPr lang="en-US" altLang="zh-CN" sz="1800" dirty="0">
                <a:solidFill>
                  <a:srgbClr val="000000"/>
                </a:solidFill>
                <a:latin typeface="Consolas"/>
                <a:ea typeface="宋体"/>
                <a:cs typeface="Times New Roman"/>
              </a:rPr>
              <a:t> Exception { </a:t>
            </a:r>
            <a:r>
              <a:rPr lang="en-US" altLang="zh-CN" sz="1800" b="1" dirty="0">
                <a:solidFill>
                  <a:srgbClr val="008000"/>
                </a:solidFill>
                <a:latin typeface="Consolas"/>
                <a:ea typeface="宋体"/>
                <a:cs typeface="Times New Roman"/>
              </a:rPr>
              <a:t>// </a:t>
            </a:r>
            <a:r>
              <a:rPr lang="zh-CN" altLang="zh-CN" sz="1800" b="1" dirty="0">
                <a:solidFill>
                  <a:srgbClr val="008000"/>
                </a:solidFill>
                <a:latin typeface="Consolas"/>
                <a:ea typeface="宋体"/>
                <a:cs typeface="Consolas"/>
              </a:rPr>
              <a:t>自定义异常类</a:t>
            </a:r>
            <a:endParaRPr lang="zh-CN" altLang="zh-CN" sz="2000" b="1" kern="100" dirty="0">
              <a:solidFill>
                <a:srgbClr val="008000"/>
              </a:solidFill>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    public</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MyException</a:t>
            </a:r>
            <a:r>
              <a:rPr lang="en-US" altLang="zh-CN" sz="1800" dirty="0">
                <a:solidFill>
                  <a:srgbClr val="000000"/>
                </a:solidFill>
                <a:latin typeface="Consolas"/>
                <a:ea typeface="宋体"/>
                <a:cs typeface="Times New Roman"/>
              </a:rPr>
              <a:t>(String </a:t>
            </a:r>
            <a:r>
              <a:rPr lang="en-US" altLang="zh-CN" sz="1800" dirty="0" err="1">
                <a:solidFill>
                  <a:srgbClr val="000000"/>
                </a:solidFill>
                <a:latin typeface="Consolas"/>
                <a:ea typeface="宋体"/>
                <a:cs typeface="Times New Roman"/>
              </a:rPr>
              <a:t>msg</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        super</a:t>
            </a:r>
            <a:r>
              <a:rPr lang="en-US" altLang="zh-CN" sz="1800" dirty="0">
                <a:solidFill>
                  <a:srgbClr val="000000"/>
                </a:solidFill>
                <a:latin typeface="Consolas"/>
                <a:ea typeface="宋体"/>
                <a:cs typeface="Times New Roman"/>
              </a:rPr>
              <a:t>(</a:t>
            </a:r>
            <a:r>
              <a:rPr lang="en-US" altLang="zh-CN" sz="1800" dirty="0" err="1">
                <a:solidFill>
                  <a:srgbClr val="000000"/>
                </a:solidFill>
                <a:latin typeface="Consolas"/>
                <a:ea typeface="宋体"/>
                <a:cs typeface="Times New Roman"/>
              </a:rPr>
              <a:t>msg</a:t>
            </a:r>
            <a:r>
              <a:rPr lang="en-US" altLang="zh-CN" sz="1800" dirty="0">
                <a:solidFill>
                  <a:srgbClr val="000000"/>
                </a:solidFill>
                <a:latin typeface="Consolas"/>
                <a:ea typeface="宋体"/>
                <a:cs typeface="Times New Roman"/>
              </a:rPr>
              <a:t>); </a:t>
            </a:r>
            <a:r>
              <a:rPr lang="en-US" altLang="zh-CN" sz="1800" b="1" dirty="0">
                <a:solidFill>
                  <a:srgbClr val="008000"/>
                </a:solidFill>
                <a:latin typeface="Consolas"/>
                <a:ea typeface="宋体"/>
                <a:cs typeface="Times New Roman"/>
              </a:rPr>
              <a:t>// </a:t>
            </a:r>
            <a:r>
              <a:rPr lang="zh-CN" altLang="zh-CN" sz="1800" b="1" dirty="0">
                <a:solidFill>
                  <a:srgbClr val="008000"/>
                </a:solidFill>
                <a:latin typeface="Consolas"/>
                <a:ea typeface="宋体"/>
                <a:cs typeface="Consolas"/>
              </a:rPr>
              <a:t>调用</a:t>
            </a:r>
            <a:r>
              <a:rPr lang="zh-CN" altLang="en-US" sz="1800" b="1" dirty="0">
                <a:solidFill>
                  <a:srgbClr val="008000"/>
                </a:solidFill>
                <a:latin typeface="Consolas"/>
                <a:ea typeface="宋体"/>
                <a:cs typeface="Consolas"/>
              </a:rPr>
              <a:t>超</a:t>
            </a:r>
            <a:r>
              <a:rPr lang="zh-CN" altLang="zh-CN" sz="1800" b="1" dirty="0">
                <a:solidFill>
                  <a:srgbClr val="008000"/>
                </a:solidFill>
                <a:latin typeface="Consolas"/>
                <a:ea typeface="宋体"/>
                <a:cs typeface="Consolas"/>
              </a:rPr>
              <a:t>类中构造方法，传递错误信息</a:t>
            </a:r>
            <a:endParaRPr lang="zh-CN" altLang="zh-CN" sz="2000" b="1" kern="100" dirty="0">
              <a:solidFill>
                <a:srgbClr val="008000"/>
              </a:solidFill>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0" indent="0">
              <a:spcAft>
                <a:spcPts val="0"/>
              </a:spcAft>
              <a:buNone/>
            </a:pPr>
            <a:r>
              <a:rPr lang="en-US" altLang="zh-CN" sz="1800" dirty="0">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DefaultException</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    public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static</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void</a:t>
            </a:r>
            <a:r>
              <a:rPr lang="en-US" altLang="zh-CN" sz="1800" dirty="0">
                <a:solidFill>
                  <a:srgbClr val="000000"/>
                </a:solidFill>
                <a:latin typeface="Consolas"/>
                <a:ea typeface="宋体"/>
                <a:cs typeface="Times New Roman"/>
              </a:rPr>
              <a:t> main(String </a:t>
            </a:r>
            <a:r>
              <a:rPr lang="en-US" altLang="zh-CN" sz="1800" dirty="0" err="1">
                <a:solidFill>
                  <a:srgbClr val="000000"/>
                </a:solidFill>
                <a:latin typeface="Consolas"/>
                <a:ea typeface="宋体"/>
                <a:cs typeface="Times New Roman"/>
              </a:rPr>
              <a:t>args</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b="1" dirty="0">
                <a:solidFill>
                  <a:srgbClr val="7F0055"/>
                </a:solidFill>
                <a:latin typeface="Consolas"/>
                <a:ea typeface="宋体"/>
                <a:cs typeface="Times New Roman"/>
              </a:rPr>
              <a:t>        try</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throw</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new</a:t>
            </a: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MyException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a:t>
            </a:r>
            <a:r>
              <a:rPr lang="zh-CN" altLang="zh-CN" sz="1800" dirty="0">
                <a:solidFill>
                  <a:srgbClr val="2A00FF"/>
                </a:solidFill>
                <a:latin typeface="Consolas"/>
                <a:ea typeface="宋体"/>
                <a:cs typeface="Consolas"/>
              </a:rPr>
              <a:t>自定义异常。</a:t>
            </a:r>
            <a:r>
              <a:rPr lang="en-US" altLang="zh-CN" sz="1800" dirty="0">
                <a:solidFill>
                  <a:srgbClr val="2A00FF"/>
                </a:solidFill>
                <a:latin typeface="Consolas"/>
                <a:ea typeface="宋体"/>
                <a:cs typeface="Times New Roman"/>
              </a:rPr>
              <a:t>"</a:t>
            </a: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 </a:t>
            </a:r>
            <a:r>
              <a:rPr lang="en-US" altLang="zh-CN" sz="1800" b="1" dirty="0">
                <a:solidFill>
                  <a:srgbClr val="7F0055"/>
                </a:solidFill>
                <a:latin typeface="Consolas"/>
                <a:ea typeface="宋体"/>
                <a:cs typeface="Times New Roman"/>
              </a:rPr>
              <a:t>catch</a:t>
            </a:r>
            <a:r>
              <a:rPr lang="en-US" altLang="zh-CN" sz="1800" dirty="0">
                <a:solidFill>
                  <a:srgbClr val="000000"/>
                </a:solidFill>
                <a:latin typeface="Consolas"/>
                <a:ea typeface="宋体"/>
                <a:cs typeface="Times New Roman"/>
              </a:rPr>
              <a:t> (Exception e)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System.</a:t>
            </a:r>
            <a:r>
              <a:rPr lang="en-US" altLang="zh-CN" sz="1800" i="1" dirty="0" err="1">
                <a:solidFill>
                  <a:srgbClr val="0000C0"/>
                </a:solidFill>
                <a:latin typeface="Consolas"/>
                <a:ea typeface="宋体"/>
                <a:cs typeface="Times New Roman"/>
              </a:rPr>
              <a:t>out</a:t>
            </a:r>
            <a:r>
              <a:rPr lang="en-US" altLang="zh-CN" sz="1800" dirty="0" err="1">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(e);</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0" indent="0">
              <a:buNone/>
            </a:pPr>
            <a:r>
              <a:rPr lang="en-US" altLang="zh-CN" sz="1800" dirty="0">
                <a:solidFill>
                  <a:srgbClr val="000000"/>
                </a:solidFill>
                <a:latin typeface="Consolas"/>
                <a:ea typeface="宋体"/>
              </a:rPr>
              <a:t>}</a:t>
            </a:r>
            <a:endParaRPr lang="zh-CN" altLang="en-US" sz="1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42</a:t>
            </a:fld>
            <a:endParaRPr lang="en-US" altLang="zh-CN"/>
          </a:p>
        </p:txBody>
      </p:sp>
      <p:sp>
        <p:nvSpPr>
          <p:cNvPr id="5" name="矩形 4"/>
          <p:cNvSpPr/>
          <p:nvPr/>
        </p:nvSpPr>
        <p:spPr>
          <a:xfrm>
            <a:off x="1907704" y="6062246"/>
            <a:ext cx="4685898" cy="338554"/>
          </a:xfrm>
          <a:prstGeom prst="rect">
            <a:avLst/>
          </a:prstGeom>
        </p:spPr>
        <p:txBody>
          <a:bodyPr wrap="none">
            <a:spAutoFit/>
          </a:bodyPr>
          <a:lstStyle/>
          <a:p>
            <a:r>
              <a:rPr lang="en-US" altLang="zh-CN" dirty="0" err="1">
                <a:solidFill>
                  <a:srgbClr val="0066CC"/>
                </a:solidFill>
                <a:latin typeface="Consolas" panose="020B0609020204030204" pitchFamily="49" charset="0"/>
              </a:rPr>
              <a:t>edu.hit.MyException</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自定义异常。</a:t>
            </a:r>
            <a:endParaRPr lang="zh-CN" altLang="en-US" sz="2800" dirty="0"/>
          </a:p>
        </p:txBody>
      </p:sp>
    </p:spTree>
    <p:extLst>
      <p:ext uri="{BB962C8B-B14F-4D97-AF65-F5344CB8AC3E}">
        <p14:creationId xmlns:p14="http://schemas.microsoft.com/office/powerpoint/2010/main" val="2478617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异常的注意事项</a:t>
            </a:r>
          </a:p>
        </p:txBody>
      </p:sp>
      <p:sp>
        <p:nvSpPr>
          <p:cNvPr id="3" name="内容占位符 2"/>
          <p:cNvSpPr>
            <a:spLocks noGrp="1"/>
          </p:cNvSpPr>
          <p:nvPr>
            <p:ph idx="1"/>
          </p:nvPr>
        </p:nvSpPr>
        <p:spPr/>
        <p:txBody>
          <a:bodyPr/>
          <a:lstStyle/>
          <a:p>
            <a:r>
              <a:rPr lang="zh-CN" altLang="en-US" dirty="0"/>
              <a:t>子类重写父类方法时，子类的方法必须抛出相同的异常或父类异常的子类。</a:t>
            </a:r>
            <a:r>
              <a:rPr lang="en-US" altLang="zh-CN" dirty="0"/>
              <a:t>(</a:t>
            </a:r>
            <a:r>
              <a:rPr lang="zh-CN" altLang="en-US" dirty="0"/>
              <a:t>父亲坏了</a:t>
            </a:r>
            <a:r>
              <a:rPr lang="en-US" altLang="zh-CN" dirty="0"/>
              <a:t>,</a:t>
            </a:r>
            <a:r>
              <a:rPr lang="zh-CN" altLang="en-US" dirty="0"/>
              <a:t>儿子不能比父亲更坏</a:t>
            </a:r>
            <a:r>
              <a:rPr lang="en-US" altLang="zh-CN" dirty="0"/>
              <a:t>)</a:t>
            </a:r>
            <a:r>
              <a:rPr lang="zh-CN" altLang="en-US" dirty="0"/>
              <a:t>；</a:t>
            </a:r>
            <a:endParaRPr lang="en-US" altLang="zh-CN" dirty="0"/>
          </a:p>
          <a:p>
            <a:r>
              <a:rPr lang="zh-CN" altLang="en-US" dirty="0"/>
              <a:t>如果父类抛出了多个异常</a:t>
            </a:r>
            <a:r>
              <a:rPr lang="en-US" altLang="zh-CN" dirty="0"/>
              <a:t>,</a:t>
            </a:r>
            <a:r>
              <a:rPr lang="zh-CN" altLang="en-US" dirty="0"/>
              <a:t>子类重写父类时，只能抛出相同的异常或者是他的子集，子类不能抛出父类没有的异常；</a:t>
            </a:r>
            <a:endParaRPr lang="en-US" altLang="zh-CN" dirty="0"/>
          </a:p>
          <a:p>
            <a:r>
              <a:rPr lang="zh-CN" altLang="en-US" dirty="0"/>
              <a:t>如果被重写的方法没有异常抛出</a:t>
            </a:r>
            <a:r>
              <a:rPr lang="en-US" altLang="zh-CN" dirty="0"/>
              <a:t>,</a:t>
            </a:r>
            <a:r>
              <a:rPr lang="zh-CN" altLang="en-US" dirty="0"/>
              <a:t>那么子类的方法绝对不可以抛出异常，如果子类方法内有异常发生，那么子类只能</a:t>
            </a:r>
            <a:r>
              <a:rPr lang="en-US" altLang="zh-CN" dirty="0">
                <a:latin typeface="Consolas" panose="020B0609020204030204" pitchFamily="49" charset="0"/>
              </a:rPr>
              <a:t>try…catch…finally</a:t>
            </a:r>
            <a:r>
              <a:rPr lang="zh-CN" altLang="en-US" dirty="0"/>
              <a:t>处理，不能</a:t>
            </a:r>
            <a:r>
              <a:rPr lang="en-US" altLang="zh-CN" dirty="0">
                <a:latin typeface="Consolas" panose="020B0609020204030204" pitchFamily="49" charset="0"/>
              </a:rPr>
              <a:t>throws</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43</a:t>
            </a:fld>
            <a:endParaRPr lang="en-US" altLang="zh-CN"/>
          </a:p>
        </p:txBody>
      </p:sp>
    </p:spTree>
    <p:extLst>
      <p:ext uri="{BB962C8B-B14F-4D97-AF65-F5344CB8AC3E}">
        <p14:creationId xmlns:p14="http://schemas.microsoft.com/office/powerpoint/2010/main" val="655882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异常的注意事项</a:t>
            </a:r>
          </a:p>
        </p:txBody>
      </p:sp>
      <p:sp>
        <p:nvSpPr>
          <p:cNvPr id="3" name="内容占位符 2"/>
          <p:cNvSpPr>
            <a:spLocks noGrp="1"/>
          </p:cNvSpPr>
          <p:nvPr>
            <p:ph idx="1"/>
          </p:nvPr>
        </p:nvSpPr>
        <p:spPr/>
        <p:txBody>
          <a:bodyPr/>
          <a:lstStyle/>
          <a:p>
            <a:r>
              <a:rPr lang="zh-CN" altLang="en-US" sz="3200" dirty="0"/>
              <a:t>使用异常处理的原则：</a:t>
            </a:r>
            <a:endParaRPr lang="en-US" altLang="zh-CN" sz="3200" dirty="0"/>
          </a:p>
          <a:p>
            <a:pPr lvl="1"/>
            <a:r>
              <a:rPr lang="zh-CN" altLang="en-US" sz="2800" dirty="0"/>
              <a:t>如果该功能内部可以将问题处理，用</a:t>
            </a:r>
            <a:r>
              <a:rPr lang="en-US" altLang="zh-CN" sz="2800" dirty="0">
                <a:latin typeface="Consolas" panose="020B0609020204030204" pitchFamily="49" charset="0"/>
              </a:rPr>
              <a:t>try…catch…finally</a:t>
            </a:r>
            <a:r>
              <a:rPr lang="en-US" altLang="zh-CN" sz="2800" dirty="0"/>
              <a:t> </a:t>
            </a:r>
            <a:r>
              <a:rPr lang="zh-CN" altLang="en-US" sz="2800" dirty="0"/>
              <a:t>进行处理</a:t>
            </a:r>
            <a:endParaRPr lang="en-US" altLang="zh-CN" sz="2800" dirty="0"/>
          </a:p>
          <a:p>
            <a:pPr lvl="1"/>
            <a:r>
              <a:rPr lang="zh-CN" altLang="en-US" sz="2800" dirty="0"/>
              <a:t>如果处理不了，即用</a:t>
            </a:r>
            <a:r>
              <a:rPr lang="en-US" altLang="zh-CN" sz="2800" dirty="0">
                <a:latin typeface="Consolas" panose="020B0609020204030204" pitchFamily="49" charset="0"/>
              </a:rPr>
              <a:t>throws</a:t>
            </a:r>
            <a:r>
              <a:rPr lang="zh-CN" altLang="en-US" sz="2800" dirty="0"/>
              <a:t>抛出，交由调用者处理。</a:t>
            </a:r>
            <a:endParaRPr lang="en-US" altLang="zh-CN"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44</a:t>
            </a:fld>
            <a:endParaRPr lang="en-US" altLang="zh-CN"/>
          </a:p>
        </p:txBody>
      </p:sp>
    </p:spTree>
    <p:extLst>
      <p:ext uri="{BB962C8B-B14F-4D97-AF65-F5344CB8AC3E}">
        <p14:creationId xmlns:p14="http://schemas.microsoft.com/office/powerpoint/2010/main" val="741425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r>
              <a:rPr lang="zh-CN" altLang="en-US" dirty="0">
                <a:ea typeface="宋体" pitchFamily="2" charset="-122"/>
              </a:rPr>
              <a:t>异常的继承结构和分类</a:t>
            </a:r>
            <a:endParaRPr lang="en-US" altLang="zh-CN" dirty="0">
              <a:ea typeface="宋体" pitchFamily="2" charset="-122"/>
            </a:endParaRPr>
          </a:p>
          <a:p>
            <a:r>
              <a:rPr lang="zh-CN" altLang="en-US" dirty="0">
                <a:ea typeface="宋体" pitchFamily="2" charset="-122"/>
              </a:rPr>
              <a:t>异常处理结构、异常的处理流程</a:t>
            </a:r>
            <a:endParaRPr lang="en-US" altLang="zh-CN" dirty="0">
              <a:ea typeface="宋体" pitchFamily="2" charset="-122"/>
            </a:endParaRPr>
          </a:p>
          <a:p>
            <a:r>
              <a:rPr lang="zh-CN" altLang="en-US" dirty="0">
                <a:ea typeface="宋体" pitchFamily="2" charset="-122"/>
              </a:rPr>
              <a:t>利用</a:t>
            </a:r>
            <a:r>
              <a:rPr lang="en-US" altLang="zh-CN" dirty="0">
                <a:latin typeface="Consolas" panose="020B0609020204030204" pitchFamily="49" charset="0"/>
              </a:rPr>
              <a:t>Exception</a:t>
            </a:r>
            <a:r>
              <a:rPr lang="zh-CN" altLang="en-US" dirty="0">
                <a:ea typeface="宋体" pitchFamily="2" charset="-122"/>
              </a:rPr>
              <a:t>对象进行异常接收</a:t>
            </a:r>
            <a:endParaRPr lang="en-US" altLang="zh-CN" dirty="0">
              <a:ea typeface="宋体" pitchFamily="2" charset="-122"/>
            </a:endParaRPr>
          </a:p>
          <a:p>
            <a:r>
              <a:rPr lang="en-US" altLang="zh-CN" dirty="0">
                <a:latin typeface="Consolas" panose="020B0609020204030204" pitchFamily="49" charset="0"/>
              </a:rPr>
              <a:t>throws</a:t>
            </a:r>
            <a:r>
              <a:rPr lang="zh-CN" altLang="en-US" dirty="0">
                <a:ea typeface="宋体" pitchFamily="2" charset="-122"/>
              </a:rPr>
              <a:t>和</a:t>
            </a:r>
            <a:r>
              <a:rPr lang="en-US" altLang="zh-CN" dirty="0">
                <a:latin typeface="Consolas" panose="020B0609020204030204" pitchFamily="49" charset="0"/>
              </a:rPr>
              <a:t>throw</a:t>
            </a:r>
            <a:r>
              <a:rPr lang="zh-CN" altLang="en-US" dirty="0">
                <a:ea typeface="宋体" pitchFamily="2" charset="-122"/>
              </a:rPr>
              <a:t>关键字的区别</a:t>
            </a:r>
            <a:endParaRPr lang="en-US" altLang="zh-CN" dirty="0">
              <a:ea typeface="宋体" pitchFamily="2" charset="-122"/>
            </a:endParaRPr>
          </a:p>
          <a:p>
            <a:r>
              <a:rPr lang="zh-CN" altLang="en-US" dirty="0">
                <a:ea typeface="宋体" pitchFamily="2" charset="-122"/>
              </a:rPr>
              <a:t>自定义异常</a:t>
            </a:r>
            <a:endParaRPr lang="en-US" altLang="zh-CN" dirty="0">
              <a:ea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45</a:t>
            </a:fld>
            <a:endParaRPr lang="en-US" altLang="zh-CN"/>
          </a:p>
        </p:txBody>
      </p:sp>
    </p:spTree>
    <p:extLst>
      <p:ext uri="{BB962C8B-B14F-4D97-AF65-F5344CB8AC3E}">
        <p14:creationId xmlns:p14="http://schemas.microsoft.com/office/powerpoint/2010/main" val="17627835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5" name="内容占位符 4"/>
          <p:cNvSpPr>
            <a:spLocks noGrp="1"/>
          </p:cNvSpPr>
          <p:nvPr>
            <p:ph idx="1"/>
          </p:nvPr>
        </p:nvSpPr>
        <p:spPr>
          <a:xfrm>
            <a:off x="107505" y="1600200"/>
            <a:ext cx="8819008" cy="5213176"/>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a:t>
            </a:fld>
            <a:endParaRPr lang="en-US" altLang="zh-CN"/>
          </a:p>
        </p:txBody>
      </p:sp>
      <p:pic>
        <p:nvPicPr>
          <p:cNvPr id="6" name="图片 5"/>
          <p:cNvPicPr>
            <a:picLocks noChangeAspect="1"/>
          </p:cNvPicPr>
          <p:nvPr/>
        </p:nvPicPr>
        <p:blipFill>
          <a:blip r:embed="rId3"/>
          <a:stretch>
            <a:fillRect/>
          </a:stretch>
        </p:blipFill>
        <p:spPr>
          <a:xfrm>
            <a:off x="467544" y="1600200"/>
            <a:ext cx="8352928" cy="4061048"/>
          </a:xfrm>
          <a:prstGeom prst="rect">
            <a:avLst/>
          </a:prstGeom>
        </p:spPr>
      </p:pic>
      <p:sp>
        <p:nvSpPr>
          <p:cNvPr id="7" name="矩形 6"/>
          <p:cNvSpPr/>
          <p:nvPr/>
        </p:nvSpPr>
        <p:spPr>
          <a:xfrm>
            <a:off x="683568" y="1802959"/>
            <a:ext cx="2793232" cy="1200329"/>
          </a:xfrm>
          <a:prstGeom prst="rect">
            <a:avLst/>
          </a:prstGeom>
        </p:spPr>
        <p:txBody>
          <a:bodyPr wrap="square">
            <a:spAutoFit/>
          </a:bodyPr>
          <a:lstStyle/>
          <a:p>
            <a:pPr lvl="0">
              <a:lnSpc>
                <a:spcPct val="100000"/>
              </a:lnSpc>
              <a:buClr>
                <a:srgbClr val="3333CC"/>
              </a:buClr>
            </a:pPr>
            <a:r>
              <a:rPr lang="en-US" altLang="zh-CN" sz="2400" kern="0" dirty="0">
                <a:solidFill>
                  <a:srgbClr val="000000"/>
                </a:solidFill>
                <a:latin typeface="Consolas" panose="020B0609020204030204" pitchFamily="49" charset="0"/>
                <a:ea typeface="华文细黑" pitchFamily="2" charset="-122"/>
              </a:rPr>
              <a:t>Error</a:t>
            </a:r>
            <a:r>
              <a:rPr lang="zh-CN" altLang="zh-CN" sz="2400" kern="0" dirty="0">
                <a:solidFill>
                  <a:srgbClr val="000000"/>
                </a:solidFill>
                <a:latin typeface="华文细黑" pitchFamily="2" charset="-122"/>
                <a:ea typeface="华文细黑" pitchFamily="2" charset="-122"/>
              </a:rPr>
              <a:t>：</a:t>
            </a:r>
            <a:r>
              <a:rPr lang="en-US" altLang="zh-CN" sz="2400" kern="0" dirty="0">
                <a:solidFill>
                  <a:srgbClr val="000000"/>
                </a:solidFill>
                <a:latin typeface="Consolas" panose="020B0609020204030204" pitchFamily="49" charset="0"/>
                <a:ea typeface="华文细黑" pitchFamily="2" charset="-122"/>
              </a:rPr>
              <a:t>JVM</a:t>
            </a:r>
            <a:r>
              <a:rPr lang="zh-CN" altLang="en-US" sz="2400" kern="0" dirty="0">
                <a:solidFill>
                  <a:srgbClr val="000000"/>
                </a:solidFill>
                <a:latin typeface="华文细黑" pitchFamily="2" charset="-122"/>
                <a:ea typeface="华文细黑" pitchFamily="2" charset="-122"/>
              </a:rPr>
              <a:t>错误，服务器宕机等，</a:t>
            </a:r>
            <a:r>
              <a:rPr lang="zh-CN" altLang="en-US" sz="2400" kern="0" dirty="0">
                <a:solidFill>
                  <a:srgbClr val="0000FF"/>
                </a:solidFill>
                <a:latin typeface="华文细黑" pitchFamily="2" charset="-122"/>
                <a:ea typeface="华文细黑" pitchFamily="2" charset="-122"/>
              </a:rPr>
              <a:t>程序无法处理</a:t>
            </a:r>
            <a:r>
              <a:rPr lang="zh-CN" altLang="en-US" sz="2400" kern="0" dirty="0">
                <a:solidFill>
                  <a:srgbClr val="000000"/>
                </a:solidFill>
                <a:latin typeface="华文细黑" pitchFamily="2" charset="-122"/>
                <a:ea typeface="华文细黑" pitchFamily="2" charset="-122"/>
              </a:rPr>
              <a:t>。</a:t>
            </a:r>
            <a:endParaRPr lang="zh-CN" altLang="zh-CN" sz="2400" kern="0" dirty="0">
              <a:solidFill>
                <a:srgbClr val="000000"/>
              </a:solidFill>
              <a:latin typeface="华文细黑" pitchFamily="2" charset="-122"/>
              <a:ea typeface="华文细黑" pitchFamily="2" charset="-122"/>
            </a:endParaRPr>
          </a:p>
        </p:txBody>
      </p:sp>
      <p:sp>
        <p:nvSpPr>
          <p:cNvPr id="8" name="矩形 7"/>
          <p:cNvSpPr/>
          <p:nvPr/>
        </p:nvSpPr>
        <p:spPr>
          <a:xfrm>
            <a:off x="5453361" y="1802959"/>
            <a:ext cx="2736801" cy="980846"/>
          </a:xfrm>
          <a:prstGeom prst="rect">
            <a:avLst/>
          </a:prstGeom>
        </p:spPr>
        <p:txBody>
          <a:bodyPr wrap="square">
            <a:spAutoFit/>
          </a:bodyPr>
          <a:lstStyle/>
          <a:p>
            <a:r>
              <a:rPr lang="en-US" altLang="zh-CN" sz="2400" kern="0" dirty="0">
                <a:solidFill>
                  <a:srgbClr val="000000"/>
                </a:solidFill>
                <a:latin typeface="Consolas" panose="020B0609020204030204" pitchFamily="49" charset="0"/>
                <a:ea typeface="华文细黑" pitchFamily="2" charset="-122"/>
              </a:rPr>
              <a:t>Exception</a:t>
            </a:r>
            <a:r>
              <a:rPr lang="zh-CN" altLang="zh-CN" sz="2400" kern="0" dirty="0">
                <a:solidFill>
                  <a:srgbClr val="000000"/>
                </a:solidFill>
                <a:latin typeface="华文细黑" pitchFamily="2" charset="-122"/>
                <a:ea typeface="华文细黑" pitchFamily="2" charset="-122"/>
              </a:rPr>
              <a:t>：程序</a:t>
            </a:r>
            <a:r>
              <a:rPr lang="zh-CN" altLang="en-US" sz="2400" kern="0" dirty="0">
                <a:solidFill>
                  <a:srgbClr val="000000"/>
                </a:solidFill>
                <a:latin typeface="华文细黑" pitchFamily="2" charset="-122"/>
                <a:ea typeface="华文细黑" pitchFamily="2" charset="-122"/>
              </a:rPr>
              <a:t>本身</a:t>
            </a:r>
            <a:r>
              <a:rPr lang="zh-CN" altLang="zh-CN" sz="2400" kern="0" dirty="0">
                <a:solidFill>
                  <a:srgbClr val="000000"/>
                </a:solidFill>
                <a:latin typeface="华文细黑" pitchFamily="2" charset="-122"/>
                <a:ea typeface="华文细黑" pitchFamily="2" charset="-122"/>
              </a:rPr>
              <a:t>发生的异常，</a:t>
            </a:r>
            <a:r>
              <a:rPr lang="zh-CN" altLang="zh-CN" sz="2400" kern="0" dirty="0">
                <a:solidFill>
                  <a:srgbClr val="0000FF"/>
                </a:solidFill>
                <a:latin typeface="华文细黑" pitchFamily="2" charset="-122"/>
                <a:ea typeface="华文细黑" pitchFamily="2" charset="-122"/>
              </a:rPr>
              <a:t>需要进行处理</a:t>
            </a:r>
            <a:endParaRPr lang="zh-CN" altLang="en-US" sz="1600" dirty="0">
              <a:solidFill>
                <a:srgbClr val="0000FF"/>
              </a:solidFill>
            </a:endParaRPr>
          </a:p>
        </p:txBody>
      </p:sp>
      <p:sp>
        <p:nvSpPr>
          <p:cNvPr id="9" name="矩形 8"/>
          <p:cNvSpPr/>
          <p:nvPr/>
        </p:nvSpPr>
        <p:spPr>
          <a:xfrm>
            <a:off x="5453361" y="5629637"/>
            <a:ext cx="3168352" cy="1015663"/>
          </a:xfrm>
          <a:prstGeom prst="rect">
            <a:avLst/>
          </a:prstGeom>
        </p:spPr>
        <p:txBody>
          <a:bodyPr wrap="square">
            <a:spAutoFit/>
          </a:bodyPr>
          <a:lstStyle/>
          <a:p>
            <a:pPr>
              <a:lnSpc>
                <a:spcPct val="100000"/>
              </a:lnSpc>
              <a:buClr>
                <a:srgbClr val="3333CC"/>
              </a:buClr>
              <a:buSzPct val="75000"/>
            </a:pPr>
            <a:r>
              <a:rPr lang="en-US" altLang="zh-CN" kern="0" dirty="0">
                <a:solidFill>
                  <a:srgbClr val="000000"/>
                </a:solidFill>
                <a:latin typeface="Consolas" panose="020B0609020204030204" pitchFamily="49" charset="0"/>
                <a:ea typeface="华文细黑" pitchFamily="2" charset="-122"/>
              </a:rPr>
              <a:t>RuntimeException</a:t>
            </a:r>
            <a:r>
              <a:rPr lang="zh-CN" altLang="en-US" kern="0" dirty="0">
                <a:solidFill>
                  <a:srgbClr val="000000"/>
                </a:solidFill>
                <a:latin typeface="华文细黑" pitchFamily="2" charset="-122"/>
                <a:ea typeface="华文细黑" pitchFamily="2" charset="-122"/>
              </a:rPr>
              <a:t>：在运行期间发生的异常，编译能通过，运行可能出错</a:t>
            </a:r>
            <a:endParaRPr lang="en-US" altLang="zh-CN" kern="0" dirty="0">
              <a:solidFill>
                <a:srgbClr val="000000"/>
              </a:solidFill>
              <a:latin typeface="华文细黑" pitchFamily="2" charset="-122"/>
              <a:ea typeface="华文细黑" pitchFamily="2" charset="-122"/>
            </a:endParaRPr>
          </a:p>
        </p:txBody>
      </p:sp>
      <p:sp>
        <p:nvSpPr>
          <p:cNvPr id="15" name="矩形 14"/>
          <p:cNvSpPr/>
          <p:nvPr/>
        </p:nvSpPr>
        <p:spPr>
          <a:xfrm>
            <a:off x="560462" y="5661248"/>
            <a:ext cx="4576986" cy="1015663"/>
          </a:xfrm>
          <a:prstGeom prst="rect">
            <a:avLst/>
          </a:prstGeom>
        </p:spPr>
        <p:txBody>
          <a:bodyPr wrap="square">
            <a:spAutoFit/>
          </a:bodyPr>
          <a:lstStyle/>
          <a:p>
            <a:pPr>
              <a:lnSpc>
                <a:spcPct val="100000"/>
              </a:lnSpc>
              <a:buClr>
                <a:srgbClr val="3333CC"/>
              </a:buClr>
              <a:buSzPct val="75000"/>
            </a:pPr>
            <a:r>
              <a:rPr lang="en-US" altLang="zh-CN" kern="0" dirty="0">
                <a:solidFill>
                  <a:srgbClr val="000000"/>
                </a:solidFill>
                <a:latin typeface="Consolas" panose="020B0609020204030204" pitchFamily="49" charset="0"/>
                <a:ea typeface="华文细黑" pitchFamily="2" charset="-122"/>
              </a:rPr>
              <a:t>Exception</a:t>
            </a:r>
            <a:r>
              <a:rPr lang="zh-CN" altLang="en-US" kern="0" dirty="0">
                <a:solidFill>
                  <a:srgbClr val="000000"/>
                </a:solidFill>
                <a:latin typeface="华文细黑" pitchFamily="2" charset="-122"/>
                <a:ea typeface="华文细黑" pitchFamily="2" charset="-122"/>
              </a:rPr>
              <a:t>类除</a:t>
            </a:r>
            <a:r>
              <a:rPr lang="en-US" altLang="zh-CN" kern="0" dirty="0">
                <a:solidFill>
                  <a:srgbClr val="000000"/>
                </a:solidFill>
                <a:latin typeface="Consolas" panose="020B0609020204030204" pitchFamily="49" charset="0"/>
                <a:ea typeface="华文细黑" pitchFamily="2" charset="-122"/>
              </a:rPr>
              <a:t>RuntimeException</a:t>
            </a:r>
            <a:r>
              <a:rPr lang="zh-CN" altLang="en-US" kern="0" dirty="0">
                <a:solidFill>
                  <a:srgbClr val="000000"/>
                </a:solidFill>
                <a:latin typeface="华文细黑" pitchFamily="2" charset="-122"/>
                <a:ea typeface="华文细黑" pitchFamily="2" charset="-122"/>
              </a:rPr>
              <a:t>子类之外，其他子类为编译期间异常；必须处理，否则编译不能通过</a:t>
            </a:r>
            <a:endParaRPr lang="zh-CN" altLang="zh-CN" kern="0" dirty="0">
              <a:solidFill>
                <a:srgbClr val="000000"/>
              </a:solidFill>
              <a:latin typeface="华文细黑" pitchFamily="2" charset="-122"/>
              <a:ea typeface="华文细黑" pitchFamily="2" charset="-122"/>
            </a:endParaRPr>
          </a:p>
        </p:txBody>
      </p:sp>
    </p:spTree>
    <p:extLst>
      <p:ext uri="{BB962C8B-B14F-4D97-AF65-F5344CB8AC3E}">
        <p14:creationId xmlns:p14="http://schemas.microsoft.com/office/powerpoint/2010/main" val="318910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r>
              <a:rPr lang="zh-CN" altLang="en-US" dirty="0"/>
              <a:t>所有异常的基类是</a:t>
            </a:r>
            <a:r>
              <a:rPr lang="en-US" altLang="zh-CN" sz="3200" dirty="0">
                <a:latin typeface="Consolas" panose="020B0609020204030204" pitchFamily="49" charset="0"/>
              </a:rPr>
              <a:t>Exception</a:t>
            </a:r>
            <a:r>
              <a:rPr lang="zh-CN" altLang="en-US" dirty="0"/>
              <a:t>，错误的基类是</a:t>
            </a:r>
            <a:r>
              <a:rPr lang="en-US" altLang="zh-CN" sz="3200" dirty="0">
                <a:latin typeface="Consolas" panose="020B0609020204030204" pitchFamily="49" charset="0"/>
              </a:rPr>
              <a:t>Error</a:t>
            </a:r>
            <a:r>
              <a:rPr lang="zh-CN" altLang="en-US" dirty="0"/>
              <a:t>。</a:t>
            </a:r>
            <a:endParaRPr lang="en-US" altLang="zh-CN" dirty="0"/>
          </a:p>
          <a:p>
            <a:pPr lvl="1"/>
            <a:r>
              <a:rPr lang="en-US" altLang="zh-CN" dirty="0">
                <a:latin typeface="Consolas" panose="020B0609020204030204" pitchFamily="49" charset="0"/>
                <a:cs typeface="+mn-cs"/>
              </a:rPr>
              <a:t>Exception</a:t>
            </a:r>
            <a:r>
              <a:rPr lang="zh-CN" altLang="en-US" dirty="0"/>
              <a:t>是在</a:t>
            </a:r>
            <a:r>
              <a:rPr lang="en-US" altLang="zh-CN" dirty="0">
                <a:latin typeface="Consolas" panose="020B0609020204030204" pitchFamily="49" charset="0"/>
                <a:cs typeface="+mn-cs"/>
              </a:rPr>
              <a:t>java</a:t>
            </a:r>
            <a:r>
              <a:rPr lang="zh-CN" altLang="en-US" dirty="0"/>
              <a:t>程序中可以编码进行控制的，具有可编程性</a:t>
            </a:r>
            <a:endParaRPr lang="en-US" altLang="zh-CN" dirty="0"/>
          </a:p>
          <a:p>
            <a:pPr lvl="1"/>
            <a:r>
              <a:rPr lang="zh-CN" altLang="en-US" dirty="0"/>
              <a:t>而</a:t>
            </a:r>
            <a:r>
              <a:rPr lang="en-US" altLang="zh-CN" dirty="0">
                <a:latin typeface="Consolas" panose="020B0609020204030204" pitchFamily="49" charset="0"/>
                <a:cs typeface="+mn-cs"/>
              </a:rPr>
              <a:t>Error</a:t>
            </a:r>
            <a:r>
              <a:rPr lang="zh-CN" altLang="en-US" dirty="0"/>
              <a:t>是指</a:t>
            </a:r>
            <a:r>
              <a:rPr lang="en-US" altLang="zh-CN" dirty="0">
                <a:latin typeface="Consolas" panose="020B0609020204030204" pitchFamily="49" charset="0"/>
                <a:cs typeface="+mn-cs"/>
              </a:rPr>
              <a:t>Java</a:t>
            </a:r>
            <a:r>
              <a:rPr lang="zh-CN" altLang="en-US" dirty="0"/>
              <a:t>运行时系统来显示与运行时系统本身有关的错误，</a:t>
            </a:r>
            <a:r>
              <a:rPr lang="en-US" altLang="zh-CN" dirty="0">
                <a:latin typeface="Consolas" panose="020B0609020204030204" pitchFamily="49" charset="0"/>
                <a:cs typeface="+mn-cs"/>
              </a:rPr>
              <a:t>Error</a:t>
            </a:r>
            <a:r>
              <a:rPr lang="zh-CN" altLang="en-US" dirty="0"/>
              <a:t>对于程序员来说是灾难性的，程序无法控制，比如</a:t>
            </a:r>
            <a:r>
              <a:rPr lang="en-US" altLang="zh-CN" dirty="0" err="1">
                <a:latin typeface="Consolas" panose="020B0609020204030204" pitchFamily="49" charset="0"/>
                <a:cs typeface="+mn-cs"/>
              </a:rPr>
              <a:t>jvm</a:t>
            </a:r>
            <a:r>
              <a:rPr lang="zh-CN" altLang="en-US" dirty="0"/>
              <a:t>堆栈溢出错误，操作系统分配内存错误等。</a:t>
            </a:r>
            <a:endParaRPr lang="en-US" altLang="zh-CN" dirty="0"/>
          </a:p>
          <a:p>
            <a:r>
              <a:rPr lang="zh-CN" altLang="en-US" dirty="0"/>
              <a:t>无论</a:t>
            </a:r>
            <a:r>
              <a:rPr lang="en-US" altLang="zh-CN" sz="3200" dirty="0">
                <a:latin typeface="Consolas" panose="020B0609020204030204" pitchFamily="49" charset="0"/>
              </a:rPr>
              <a:t>Exception</a:t>
            </a:r>
            <a:r>
              <a:rPr lang="zh-CN" altLang="en-US" dirty="0"/>
              <a:t>还是</a:t>
            </a:r>
            <a:r>
              <a:rPr lang="en-US" altLang="zh-CN" sz="3200" dirty="0">
                <a:latin typeface="Consolas" panose="020B0609020204030204" pitchFamily="49" charset="0"/>
              </a:rPr>
              <a:t>Error</a:t>
            </a:r>
            <a:r>
              <a:rPr lang="zh-CN" altLang="en-US" dirty="0"/>
              <a:t>，他们的共同父类是</a:t>
            </a:r>
            <a:r>
              <a:rPr lang="en-US" altLang="zh-CN" sz="3200" dirty="0" err="1">
                <a:latin typeface="Consolas" panose="020B0609020204030204" pitchFamily="49" charset="0"/>
              </a:rPr>
              <a:t>java.lang.Throwable</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a:t>
            </a:fld>
            <a:endParaRPr lang="en-US" altLang="zh-CN"/>
          </a:p>
        </p:txBody>
      </p:sp>
    </p:spTree>
    <p:extLst>
      <p:ext uri="{BB962C8B-B14F-4D97-AF65-F5344CB8AC3E}">
        <p14:creationId xmlns:p14="http://schemas.microsoft.com/office/powerpoint/2010/main" val="3852303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xit" presetSubtype="10" fill="hold" nodeType="withEffect">
                                  <p:stCondLst>
                                    <p:cond delay="0"/>
                                  </p:stCondLst>
                                  <p:childTnLst>
                                    <p:animEffect transition="out" filter="randombar(horizontal)">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xit" presetSubtype="10" fill="hold" nodeType="withEffect">
                                  <p:stCondLst>
                                    <p:cond delay="0"/>
                                  </p:stCondLst>
                                  <p:childTnLst>
                                    <p:animEffect transition="out" filter="randombar(horizontal)">
                                      <p:cBhvr>
                                        <p:cTn id="27" dur="500"/>
                                        <p:tgtEl>
                                          <p:spTgt spid="3">
                                            <p:txEl>
                                              <p:pRg st="2" end="2"/>
                                            </p:txEl>
                                          </p:spTgt>
                                        </p:tgtEl>
                                      </p:cBhvr>
                                    </p:animEffect>
                                    <p:set>
                                      <p:cBhvr>
                                        <p:cTn id="28"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r>
              <a:rPr lang="en-US" altLang="zh-CN" sz="3200" dirty="0" err="1">
                <a:latin typeface="Consolas" panose="020B0609020204030204" pitchFamily="49" charset="0"/>
              </a:rPr>
              <a:t>RuntimeException</a:t>
            </a:r>
            <a:r>
              <a:rPr lang="zh-CN" altLang="en-US" sz="3200" dirty="0"/>
              <a:t>类及其子类的实例被称为运行时异常，其他的异常就是编译时异常</a:t>
            </a:r>
            <a:endParaRPr lang="en-US" altLang="zh-CN" sz="3200" dirty="0"/>
          </a:p>
          <a:p>
            <a:pPr lvl="1"/>
            <a:r>
              <a:rPr lang="zh-CN" altLang="en-US" sz="2800" dirty="0"/>
              <a:t>编译时异常：</a:t>
            </a:r>
            <a:r>
              <a:rPr lang="en-US" altLang="zh-CN" sz="2800" dirty="0">
                <a:latin typeface="Consolas" panose="020B0609020204030204" pitchFamily="49" charset="0"/>
                <a:cs typeface="+mn-cs"/>
              </a:rPr>
              <a:t>Java</a:t>
            </a:r>
            <a:r>
              <a:rPr lang="zh-CN" altLang="en-US" sz="2800" dirty="0"/>
              <a:t>程序必须显式处理，否则程序就会发生错误，无法通过编译</a:t>
            </a:r>
          </a:p>
          <a:p>
            <a:pPr lvl="1"/>
            <a:r>
              <a:rPr lang="zh-CN" altLang="en-US" sz="2800" dirty="0"/>
              <a:t>运行时异常：</a:t>
            </a:r>
            <a:r>
              <a:rPr lang="zh-CN" altLang="en-US" sz="2800" dirty="0">
                <a:solidFill>
                  <a:srgbClr val="000000"/>
                </a:solidFill>
              </a:rPr>
              <a:t>在运行期间发生的异常，编译能通过，运行可能出错。可以发现，运行时异常都</a:t>
            </a:r>
            <a:r>
              <a:rPr lang="zh-CN" altLang="en-US" sz="2800" dirty="0"/>
              <a:t>是程序员所犯的错误，出现异常后，需要返回源代码进行修改</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a:t>
            </a:fld>
            <a:endParaRPr lang="en-US" altLang="zh-CN"/>
          </a:p>
        </p:txBody>
      </p:sp>
    </p:spTree>
    <p:extLst>
      <p:ext uri="{BB962C8B-B14F-4D97-AF65-F5344CB8AC3E}">
        <p14:creationId xmlns:p14="http://schemas.microsoft.com/office/powerpoint/2010/main" val="524512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par>
                                <p:cTn id="16" presetID="14" presetClass="exit" presetSubtype="10" fill="hold" nodeType="withEffect">
                                  <p:stCondLst>
                                    <p:cond delay="0"/>
                                  </p:stCondLst>
                                  <p:childTnLst>
                                    <p:animEffect transition="out" filter="randombar(horizontal)">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r>
              <a:rPr lang="en-US" altLang="zh-CN" sz="3200" dirty="0">
                <a:solidFill>
                  <a:srgbClr val="000000"/>
                </a:solidFill>
                <a:latin typeface="Consolas" panose="020B0609020204030204" pitchFamily="49" charset="0"/>
                <a:ea typeface="等线" panose="02010600030101010101" pitchFamily="2" charset="-122"/>
                <a:cs typeface="Consolas" panose="020B0609020204030204" pitchFamily="49" charset="0"/>
              </a:rPr>
              <a:t>Demo2_Exception</a:t>
            </a:r>
            <a:r>
              <a:rPr lang="zh-CN" altLang="en-US" sz="3200" dirty="0"/>
              <a:t>编译期异常和运行期异常的区别</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a:t>
            </a:fld>
            <a:endParaRPr lang="en-US" altLang="zh-CN"/>
          </a:p>
        </p:txBody>
      </p:sp>
      <p:sp>
        <p:nvSpPr>
          <p:cNvPr id="5" name="矩形 4"/>
          <p:cNvSpPr/>
          <p:nvPr/>
        </p:nvSpPr>
        <p:spPr>
          <a:xfrm>
            <a:off x="856011" y="2839459"/>
            <a:ext cx="7772400" cy="3434786"/>
          </a:xfrm>
          <a:prstGeom prst="rect">
            <a:avLst/>
          </a:prstGeom>
        </p:spPr>
        <p:txBody>
          <a:bodyPr wrap="square">
            <a:spAutoFit/>
          </a:bodyPr>
          <a:lstStyle/>
          <a:p>
            <a:pPr lvl="0">
              <a:lnSpc>
                <a:spcPct val="100000"/>
              </a:lnSpc>
              <a:spcAft>
                <a:spcPts val="0"/>
              </a:spcAft>
              <a:buClr>
                <a:srgbClr val="3333CC"/>
              </a:buClr>
            </a:pP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java.io.FileInputStream</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Demo2_Exception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      // </a:t>
            </a:r>
            <a:r>
              <a:rPr lang="zh-CN"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运行时异常：</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kern="0"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 11, 22, 33, 44, 55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kern="0"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[10]); </a:t>
            </a:r>
            <a:r>
              <a:rPr lang="en-US"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数组索引越界异常</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kern="0" dirty="0">
                <a:solidFill>
                  <a:srgbClr val="3F7F5F"/>
                </a:solidFill>
                <a:latin typeface="Consolas" panose="020B0609020204030204" pitchFamily="49" charset="0"/>
                <a:ea typeface="等线" panose="02010600030101010101" pitchFamily="2" charset="-122"/>
                <a:cs typeface="Consolas" panose="020B0609020204030204" pitchFamily="49" charset="0"/>
              </a:rPr>
              <a:t>编译时异常</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u="sng"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u="sng"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u="sng"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u="sng" kern="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800" u="sng"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gn="just">
              <a:lnSpc>
                <a:spcPct val="100000"/>
              </a:lnSpc>
              <a:spcAft>
                <a:spcPts val="0"/>
              </a:spcAft>
              <a:buClr>
                <a:srgbClr val="3333CC"/>
              </a:buClr>
            </a:pPr>
            <a:r>
              <a:rPr lang="en-US" altLang="zh-CN" sz="18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200600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异常的概述和分类</a:t>
            </a:r>
          </a:p>
        </p:txBody>
      </p:sp>
      <p:sp>
        <p:nvSpPr>
          <p:cNvPr id="3" name="内容占位符 2"/>
          <p:cNvSpPr>
            <a:spLocks noGrp="1"/>
          </p:cNvSpPr>
          <p:nvPr>
            <p:ph idx="1"/>
          </p:nvPr>
        </p:nvSpPr>
        <p:spPr/>
        <p:txBody>
          <a:bodyPr/>
          <a:lstStyle/>
          <a:p>
            <a:r>
              <a:rPr lang="zh-CN" altLang="en-US" sz="3200" dirty="0"/>
              <a:t>为了让程序在发生异常的情况下不至于崩溃，必须进行异常处理。</a:t>
            </a:r>
            <a:endParaRPr lang="en-US" altLang="zh-CN" sz="3200" dirty="0"/>
          </a:p>
          <a:p>
            <a:r>
              <a:rPr lang="zh-CN" altLang="en-US" sz="3200" dirty="0"/>
              <a:t>如何进行异常处理？</a:t>
            </a:r>
            <a:endParaRPr lang="en-US" altLang="zh-CN" sz="3200" dirty="0"/>
          </a:p>
          <a:p>
            <a:pPr lvl="1"/>
            <a:r>
              <a:rPr lang="zh-CN" altLang="en-US" sz="2800" dirty="0">
                <a:latin typeface="Consolas" panose="020B0609020204030204" pitchFamily="49" charset="0"/>
              </a:rPr>
              <a:t>方式一：</a:t>
            </a:r>
            <a:r>
              <a:rPr lang="en-US" altLang="zh-CN" sz="2800" dirty="0">
                <a:latin typeface="Consolas" panose="020B0609020204030204" pitchFamily="49" charset="0"/>
              </a:rPr>
              <a:t>JVM</a:t>
            </a:r>
            <a:r>
              <a:rPr lang="zh-CN" altLang="en-US" sz="2800" dirty="0"/>
              <a:t>默认异常处理</a:t>
            </a:r>
            <a:endParaRPr lang="en-US" altLang="zh-CN" sz="2800" dirty="0"/>
          </a:p>
          <a:p>
            <a:pPr lvl="1"/>
            <a:r>
              <a:rPr lang="zh-CN" altLang="en-US" sz="2800" dirty="0"/>
              <a:t>方式二：</a:t>
            </a:r>
            <a:r>
              <a:rPr lang="en-US" altLang="zh-CN" sz="2800" dirty="0">
                <a:latin typeface="Consolas" panose="020B0609020204030204" pitchFamily="49" charset="0"/>
              </a:rPr>
              <a:t>try…catch…finally</a:t>
            </a:r>
          </a:p>
          <a:p>
            <a:pPr lvl="1"/>
            <a:r>
              <a:rPr lang="zh-CN" altLang="en-US" sz="2800" dirty="0"/>
              <a:t>方式三：</a:t>
            </a:r>
            <a:r>
              <a:rPr lang="en-US" altLang="zh-CN" sz="2800" dirty="0">
                <a:latin typeface="Consolas" panose="020B0609020204030204" pitchFamily="49" charset="0"/>
              </a:rPr>
              <a:t>throws</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9</a:t>
            </a:fld>
            <a:endParaRPr lang="en-US" altLang="zh-CN"/>
          </a:p>
        </p:txBody>
      </p:sp>
    </p:spTree>
    <p:extLst>
      <p:ext uri="{BB962C8B-B14F-4D97-AF65-F5344CB8AC3E}">
        <p14:creationId xmlns:p14="http://schemas.microsoft.com/office/powerpoint/2010/main" val="251027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lang="zh-CN" altLang="en-US" sz="20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noFill/>
        <a:ln w="9525" cap="flat" cmpd="sng" algn="ctr">
          <a:solidFill>
            <a:srgbClr val="0000FF"/>
          </a:solidFill>
          <a:prstDash val="solid"/>
          <a:round/>
          <a:headEnd type="none" w="med" len="med"/>
          <a:tailEnd type="arrow"/>
        </a:ln>
        <a:effectLst/>
      </a:spPr>
      <a:body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讲课比赛</Template>
  <TotalTime>5013</TotalTime>
  <Words>3754</Words>
  <Application>Microsoft Office PowerPoint</Application>
  <PresentationFormat>全屏显示(4:3)</PresentationFormat>
  <Paragraphs>464</Paragraphs>
  <Slides>45</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ZapfDingbats</vt:lpstr>
      <vt:lpstr>等线</vt:lpstr>
      <vt:lpstr>华文细黑</vt:lpstr>
      <vt:lpstr>Arial</vt:lpstr>
      <vt:lpstr>Calibri</vt:lpstr>
      <vt:lpstr>Comic Sans MS</vt:lpstr>
      <vt:lpstr>Consolas</vt:lpstr>
      <vt:lpstr>Times New Roman</vt:lpstr>
      <vt:lpstr>chapter2</vt:lpstr>
      <vt:lpstr>异常处理 Exception Catching and Handling</vt:lpstr>
      <vt:lpstr>内容</vt:lpstr>
      <vt:lpstr>异常的概述和分类</vt:lpstr>
      <vt:lpstr>异常的概述和分类</vt:lpstr>
      <vt:lpstr>异常的概述和分类</vt:lpstr>
      <vt:lpstr>异常的概述和分类</vt:lpstr>
      <vt:lpstr>异常的概述和分类</vt:lpstr>
      <vt:lpstr>异常的概述和分类</vt:lpstr>
      <vt:lpstr>异常的概述和分类</vt:lpstr>
      <vt:lpstr>JVM默认异常处理</vt:lpstr>
      <vt:lpstr>JVM默认异常处理</vt:lpstr>
      <vt:lpstr>JVM默认异常处理</vt:lpstr>
      <vt:lpstr>try...catch方式异常处理</vt:lpstr>
      <vt:lpstr>try...catch方式异常处理</vt:lpstr>
      <vt:lpstr>try...catch方式异常处理</vt:lpstr>
      <vt:lpstr>try...catch方式异常处理</vt:lpstr>
      <vt:lpstr>try...catch方式异常处理</vt:lpstr>
      <vt:lpstr>try...catch方式异常处理</vt:lpstr>
      <vt:lpstr>try...catch方式异常处理</vt:lpstr>
      <vt:lpstr>try...catch方式异常处理</vt:lpstr>
      <vt:lpstr>finally关键字</vt:lpstr>
      <vt:lpstr>finally关键字</vt:lpstr>
      <vt:lpstr>finally关键字</vt:lpstr>
      <vt:lpstr>try…catch…finally中的return</vt:lpstr>
      <vt:lpstr>try…catch…finally中的return</vt:lpstr>
      <vt:lpstr>try…catch…finally中的return</vt:lpstr>
      <vt:lpstr>try…catch…finally小结</vt:lpstr>
      <vt:lpstr>Throwable接口中的常见方法</vt:lpstr>
      <vt:lpstr>Throwable接口中的常见方法</vt:lpstr>
      <vt:lpstr>Throwable接口中的常见方法</vt:lpstr>
      <vt:lpstr>throws的方式处理异常</vt:lpstr>
      <vt:lpstr>throws的方式处理异常</vt:lpstr>
      <vt:lpstr>throws的方式处理异常</vt:lpstr>
      <vt:lpstr>throws的方式处理异常</vt:lpstr>
      <vt:lpstr>throws的方式处理异常</vt:lpstr>
      <vt:lpstr>throws的方式处理异常</vt:lpstr>
      <vt:lpstr>throw和throws的区别</vt:lpstr>
      <vt:lpstr>throw和throws的区别</vt:lpstr>
      <vt:lpstr>throw和throws的区别</vt:lpstr>
      <vt:lpstr>throw和throws的区别</vt:lpstr>
      <vt:lpstr>自定义异常类</vt:lpstr>
      <vt:lpstr>自定义异常类</vt:lpstr>
      <vt:lpstr>异常的注意事项</vt:lpstr>
      <vt:lpstr>异常的注意事项</vt:lpstr>
      <vt:lpstr>本章小结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少博 王</cp:lastModifiedBy>
  <cp:revision>995</cp:revision>
  <dcterms:created xsi:type="dcterms:W3CDTF">2006-09-12T13:32:02Z</dcterms:created>
  <dcterms:modified xsi:type="dcterms:W3CDTF">2019-11-04T01:28:31Z</dcterms:modified>
</cp:coreProperties>
</file>