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9"/>
  </p:notesMasterIdLst>
  <p:handoutMasterIdLst>
    <p:handoutMasterId r:id="rId90"/>
  </p:handoutMasterIdLst>
  <p:sldIdLst>
    <p:sldId id="256" r:id="rId2"/>
    <p:sldId id="367" r:id="rId3"/>
    <p:sldId id="362" r:id="rId4"/>
    <p:sldId id="363" r:id="rId5"/>
    <p:sldId id="364" r:id="rId6"/>
    <p:sldId id="365" r:id="rId7"/>
    <p:sldId id="368" r:id="rId8"/>
    <p:sldId id="376" r:id="rId9"/>
    <p:sldId id="394" r:id="rId10"/>
    <p:sldId id="369" r:id="rId11"/>
    <p:sldId id="458" r:id="rId12"/>
    <p:sldId id="379" r:id="rId13"/>
    <p:sldId id="378" r:id="rId14"/>
    <p:sldId id="380" r:id="rId15"/>
    <p:sldId id="385" r:id="rId16"/>
    <p:sldId id="384" r:id="rId17"/>
    <p:sldId id="402" r:id="rId18"/>
    <p:sldId id="466" r:id="rId19"/>
    <p:sldId id="406" r:id="rId20"/>
    <p:sldId id="405" r:id="rId21"/>
    <p:sldId id="408" r:id="rId22"/>
    <p:sldId id="412" r:id="rId23"/>
    <p:sldId id="403" r:id="rId24"/>
    <p:sldId id="411" r:id="rId25"/>
    <p:sldId id="414" r:id="rId26"/>
    <p:sldId id="410" r:id="rId27"/>
    <p:sldId id="409" r:id="rId28"/>
    <p:sldId id="415" r:id="rId29"/>
    <p:sldId id="416" r:id="rId30"/>
    <p:sldId id="417" r:id="rId31"/>
    <p:sldId id="419" r:id="rId32"/>
    <p:sldId id="425" r:id="rId33"/>
    <p:sldId id="426" r:id="rId34"/>
    <p:sldId id="424" r:id="rId35"/>
    <p:sldId id="428" r:id="rId36"/>
    <p:sldId id="429" r:id="rId37"/>
    <p:sldId id="418" r:id="rId38"/>
    <p:sldId id="433" r:id="rId39"/>
    <p:sldId id="423" r:id="rId40"/>
    <p:sldId id="422" r:id="rId41"/>
    <p:sldId id="421" r:id="rId42"/>
    <p:sldId id="420" r:id="rId43"/>
    <p:sldId id="397" r:id="rId44"/>
    <p:sldId id="431" r:id="rId45"/>
    <p:sldId id="396" r:id="rId46"/>
    <p:sldId id="435" r:id="rId47"/>
    <p:sldId id="439" r:id="rId48"/>
    <p:sldId id="453" r:id="rId49"/>
    <p:sldId id="454" r:id="rId50"/>
    <p:sldId id="455" r:id="rId51"/>
    <p:sldId id="438" r:id="rId52"/>
    <p:sldId id="464" r:id="rId53"/>
    <p:sldId id="437" r:id="rId54"/>
    <p:sldId id="436" r:id="rId55"/>
    <p:sldId id="440" r:id="rId56"/>
    <p:sldId id="441" r:id="rId57"/>
    <p:sldId id="442" r:id="rId58"/>
    <p:sldId id="443" r:id="rId59"/>
    <p:sldId id="444" r:id="rId60"/>
    <p:sldId id="445" r:id="rId61"/>
    <p:sldId id="474" r:id="rId62"/>
    <p:sldId id="462" r:id="rId63"/>
    <p:sldId id="463" r:id="rId64"/>
    <p:sldId id="475" r:id="rId65"/>
    <p:sldId id="460" r:id="rId66"/>
    <p:sldId id="390" r:id="rId67"/>
    <p:sldId id="388" r:id="rId68"/>
    <p:sldId id="467" r:id="rId69"/>
    <p:sldId id="468" r:id="rId70"/>
    <p:sldId id="469" r:id="rId71"/>
    <p:sldId id="470" r:id="rId72"/>
    <p:sldId id="472" r:id="rId73"/>
    <p:sldId id="473" r:id="rId74"/>
    <p:sldId id="471" r:id="rId75"/>
    <p:sldId id="476" r:id="rId76"/>
    <p:sldId id="477" r:id="rId77"/>
    <p:sldId id="478" r:id="rId78"/>
    <p:sldId id="479" r:id="rId79"/>
    <p:sldId id="480" r:id="rId80"/>
    <p:sldId id="481" r:id="rId81"/>
    <p:sldId id="482" r:id="rId82"/>
    <p:sldId id="489" r:id="rId83"/>
    <p:sldId id="490" r:id="rId84"/>
    <p:sldId id="492" r:id="rId85"/>
    <p:sldId id="487" r:id="rId86"/>
    <p:sldId id="484" r:id="rId87"/>
    <p:sldId id="485" r:id="rId88"/>
  </p:sldIdLst>
  <p:sldSz cx="9144000" cy="6858000" type="screen4x3"/>
  <p:notesSz cx="6858000" cy="9144000"/>
  <p:defaultTextStyle>
    <a:defPPr>
      <a:defRPr lang="zh-CN"/>
    </a:defPPr>
    <a:lvl1pPr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1pPr>
    <a:lvl2pPr marL="4572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2pPr>
    <a:lvl3pPr marL="9144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3pPr>
    <a:lvl4pPr marL="13716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4pPr>
    <a:lvl5pPr marL="18288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5pPr>
    <a:lvl6pPr marL="2286000" algn="l" defTabSz="914400" rtl="0" eaLnBrk="1" latinLnBrk="0" hangingPunct="1">
      <a:defRPr sz="2000" kern="1200">
        <a:solidFill>
          <a:schemeClr val="tx1"/>
        </a:solidFill>
        <a:latin typeface="Comic Sans MS" pitchFamily="66" charset="0"/>
        <a:ea typeface="宋体" pitchFamily="2" charset="-122"/>
        <a:cs typeface="+mn-cs"/>
      </a:defRPr>
    </a:lvl6pPr>
    <a:lvl7pPr marL="2743200" algn="l" defTabSz="914400" rtl="0" eaLnBrk="1" latinLnBrk="0" hangingPunct="1">
      <a:defRPr sz="2000" kern="1200">
        <a:solidFill>
          <a:schemeClr val="tx1"/>
        </a:solidFill>
        <a:latin typeface="Comic Sans MS" pitchFamily="66" charset="0"/>
        <a:ea typeface="宋体" pitchFamily="2" charset="-122"/>
        <a:cs typeface="+mn-cs"/>
      </a:defRPr>
    </a:lvl7pPr>
    <a:lvl8pPr marL="3200400" algn="l" defTabSz="914400" rtl="0" eaLnBrk="1" latinLnBrk="0" hangingPunct="1">
      <a:defRPr sz="2000" kern="1200">
        <a:solidFill>
          <a:schemeClr val="tx1"/>
        </a:solidFill>
        <a:latin typeface="Comic Sans MS" pitchFamily="66" charset="0"/>
        <a:ea typeface="宋体" pitchFamily="2" charset="-122"/>
        <a:cs typeface="+mn-cs"/>
      </a:defRPr>
    </a:lvl8pPr>
    <a:lvl9pPr marL="3657600" algn="l" defTabSz="914400" rtl="0" eaLnBrk="1" latinLnBrk="0" hangingPunct="1">
      <a:defRPr sz="2000" kern="1200">
        <a:solidFill>
          <a:schemeClr val="tx1"/>
        </a:solidFill>
        <a:latin typeface="Comic Sans MS" pitchFamily="66"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0099FF"/>
    <a:srgbClr val="99C8F8"/>
    <a:srgbClr val="008000"/>
    <a:srgbClr val="3364F8"/>
    <a:srgbClr val="F8C899"/>
    <a:srgbClr val="00C7F8"/>
    <a:srgbClr val="2626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79123" autoAdjust="0"/>
  </p:normalViewPr>
  <p:slideViewPr>
    <p:cSldViewPr>
      <p:cViewPr>
        <p:scale>
          <a:sx n="80" d="100"/>
          <a:sy n="80" d="100"/>
        </p:scale>
        <p:origin x="1068"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50" d="100"/>
          <a:sy n="150" d="100"/>
        </p:scale>
        <p:origin x="-1032" y="10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64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6321A5F3-1683-4F79-9A4C-56D9075C0FC9}" type="datetimeFigureOut">
              <a:rPr lang="zh-CN" altLang="en-US"/>
              <a:pPr>
                <a:defRPr/>
              </a:pPr>
              <a:t>2019/10/21</a:t>
            </a:fld>
            <a:endParaRPr lang="en-US" altLang="zh-CN"/>
          </a:p>
        </p:txBody>
      </p:sp>
      <p:sp>
        <p:nvSpPr>
          <p:cNvPr id="164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64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040AF1D-F239-4667-9135-653C5B4EC4F6}" type="slidenum">
              <a:rPr lang="zh-CN" altLang="en-US"/>
              <a:pPr>
                <a:defRPr/>
              </a:pPr>
              <a:t>‹#›</a:t>
            </a:fld>
            <a:endParaRPr lang="en-US" altLang="zh-CN"/>
          </a:p>
        </p:txBody>
      </p:sp>
    </p:spTree>
    <p:extLst>
      <p:ext uri="{BB962C8B-B14F-4D97-AF65-F5344CB8AC3E}">
        <p14:creationId xmlns:p14="http://schemas.microsoft.com/office/powerpoint/2010/main" val="3742934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fld id="{B277A674-6562-4720-96DA-206694C16FEF}" type="slidenum">
              <a:rPr lang="en-US" altLang="zh-CN"/>
              <a:pPr>
                <a:defRPr/>
              </a:pPr>
              <a:t>‹#›</a:t>
            </a:fld>
            <a:endParaRPr lang="en-US" altLang="zh-CN"/>
          </a:p>
        </p:txBody>
      </p:sp>
    </p:spTree>
    <p:extLst>
      <p:ext uri="{BB962C8B-B14F-4D97-AF65-F5344CB8AC3E}">
        <p14:creationId xmlns:p14="http://schemas.microsoft.com/office/powerpoint/2010/main" val="3557670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03188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77A674-6562-4720-96DA-206694C16FEF}" type="slidenum">
              <a:rPr lang="en-US" altLang="zh-CN" smtClean="0"/>
              <a:pPr>
                <a:defRPr/>
              </a:pPr>
              <a:t>7</a:t>
            </a:fld>
            <a:endParaRPr lang="en-US" altLang="zh-CN" dirty="0"/>
          </a:p>
        </p:txBody>
      </p:sp>
    </p:spTree>
    <p:extLst>
      <p:ext uri="{BB962C8B-B14F-4D97-AF65-F5344CB8AC3E}">
        <p14:creationId xmlns:p14="http://schemas.microsoft.com/office/powerpoint/2010/main" val="3298702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12</a:t>
            </a:fld>
            <a:endParaRPr lang="en-US" altLang="zh-CN" dirty="0"/>
          </a:p>
        </p:txBody>
      </p:sp>
    </p:spTree>
    <p:extLst>
      <p:ext uri="{BB962C8B-B14F-4D97-AF65-F5344CB8AC3E}">
        <p14:creationId xmlns:p14="http://schemas.microsoft.com/office/powerpoint/2010/main" val="304531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solidFill>
                  <a:srgbClr val="000000"/>
                </a:solidFill>
              </a:rPr>
              <a:pPr>
                <a:defRPr/>
              </a:pPr>
              <a:t>29</a:t>
            </a:fld>
            <a:endParaRPr lang="en-US" altLang="zh-CN">
              <a:solidFill>
                <a:srgbClr val="000000"/>
              </a:solidFill>
            </a:endParaRPr>
          </a:p>
        </p:txBody>
      </p:sp>
    </p:spTree>
    <p:extLst>
      <p:ext uri="{BB962C8B-B14F-4D97-AF65-F5344CB8AC3E}">
        <p14:creationId xmlns:p14="http://schemas.microsoft.com/office/powerpoint/2010/main" val="163292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34</a:t>
            </a:fld>
            <a:endParaRPr lang="en-US" altLang="zh-CN"/>
          </a:p>
        </p:txBody>
      </p:sp>
    </p:spTree>
    <p:extLst>
      <p:ext uri="{BB962C8B-B14F-4D97-AF65-F5344CB8AC3E}">
        <p14:creationId xmlns:p14="http://schemas.microsoft.com/office/powerpoint/2010/main" val="128173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35</a:t>
            </a:fld>
            <a:endParaRPr lang="en-US" altLang="zh-CN"/>
          </a:p>
        </p:txBody>
      </p:sp>
    </p:spTree>
    <p:extLst>
      <p:ext uri="{BB962C8B-B14F-4D97-AF65-F5344CB8AC3E}">
        <p14:creationId xmlns:p14="http://schemas.microsoft.com/office/powerpoint/2010/main" val="1903594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36</a:t>
            </a:fld>
            <a:endParaRPr lang="en-US" altLang="zh-CN"/>
          </a:p>
        </p:txBody>
      </p:sp>
    </p:spTree>
    <p:extLst>
      <p:ext uri="{BB962C8B-B14F-4D97-AF65-F5344CB8AC3E}">
        <p14:creationId xmlns:p14="http://schemas.microsoft.com/office/powerpoint/2010/main" val="1804798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4,652,453  bytes</a:t>
            </a:r>
          </a:p>
          <a:p>
            <a:r>
              <a:rPr lang="en-US" altLang="zh-CN" dirty="0"/>
              <a:t>4,644,864  bytes</a:t>
            </a:r>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46</a:t>
            </a:fld>
            <a:endParaRPr lang="en-US" altLang="zh-CN"/>
          </a:p>
        </p:txBody>
      </p:sp>
    </p:spTree>
    <p:extLst>
      <p:ext uri="{BB962C8B-B14F-4D97-AF65-F5344CB8AC3E}">
        <p14:creationId xmlns:p14="http://schemas.microsoft.com/office/powerpoint/2010/main" val="243366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a:solidFill>
                  <a:srgbClr val="0000FF"/>
                </a:solidFill>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6" name="灯片编号占位符 5"/>
          <p:cNvSpPr>
            <a:spLocks noGrp="1"/>
          </p:cNvSpPr>
          <p:nvPr>
            <p:ph type="sldNum" sz="quarter" idx="12"/>
          </p:nvPr>
        </p:nvSpPr>
        <p:spPr/>
        <p:txBody>
          <a:bodyPr/>
          <a:lstStyle>
            <a:lvl1pPr>
              <a:defRPr/>
            </a:lvl1pPr>
          </a:lstStyle>
          <a:p>
            <a:pPr>
              <a:defRPr/>
            </a:pPr>
            <a:fld id="{72939835-B615-4C51-81A4-8D4D79D2ADB2}" type="slidenum">
              <a:rPr lang="en-US" altLang="zh-CN"/>
              <a:pPr>
                <a:defRPr/>
              </a:pPr>
              <a:t>‹#›</a:t>
            </a:fld>
            <a:endParaRPr lang="en-US" altLang="zh-CN"/>
          </a:p>
        </p:txBody>
      </p:sp>
    </p:spTree>
    <p:extLst>
      <p:ext uri="{BB962C8B-B14F-4D97-AF65-F5344CB8AC3E}">
        <p14:creationId xmlns:p14="http://schemas.microsoft.com/office/powerpoint/2010/main" val="35324793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u="none">
                <a:solidFill>
                  <a:srgbClr val="0000FF"/>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3200"/>
            </a:lvl1pPr>
            <a:lvl2pPr>
              <a:defRPr sz="2800"/>
            </a:lvl2pPr>
            <a:lvl3pPr>
              <a:defRPr sz="24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灯片编号占位符 5"/>
          <p:cNvSpPr>
            <a:spLocks noGrp="1"/>
          </p:cNvSpPr>
          <p:nvPr>
            <p:ph type="sldNum" sz="quarter" idx="12"/>
          </p:nvPr>
        </p:nvSpPr>
        <p:spPr/>
        <p:txBody>
          <a:bodyPr/>
          <a:lstStyle>
            <a:lvl1pPr>
              <a:defRPr/>
            </a:lvl1pPr>
          </a:lstStyle>
          <a:p>
            <a:pPr>
              <a:defRPr/>
            </a:pPr>
            <a:fld id="{B6C7A287-3E96-4060-B9F6-4696645199A7}" type="slidenum">
              <a:rPr lang="en-US" altLang="zh-CN"/>
              <a:pPr>
                <a:defRPr/>
              </a:pPr>
              <a:t>‹#›</a:t>
            </a:fld>
            <a:endParaRPr lang="en-US" altLang="zh-CN"/>
          </a:p>
        </p:txBody>
      </p:sp>
    </p:spTree>
    <p:extLst>
      <p:ext uri="{BB962C8B-B14F-4D97-AF65-F5344CB8AC3E}">
        <p14:creationId xmlns:p14="http://schemas.microsoft.com/office/powerpoint/2010/main" val="697143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lvl1pPr>
              <a:defRPr>
                <a:solidFill>
                  <a:srgbClr val="0000FF"/>
                </a:solidFill>
              </a:defRPr>
            </a:lvl1pPr>
          </a:lstStyle>
          <a:p>
            <a:r>
              <a:rPr lang="zh-CN" altLang="en-US" dirty="0"/>
              <a:t>单击此处编辑母版标题样式</a:t>
            </a:r>
          </a:p>
        </p:txBody>
      </p:sp>
      <p:sp>
        <p:nvSpPr>
          <p:cNvPr id="3" name="文本占位符 2"/>
          <p:cNvSpPr>
            <a:spLocks noGrp="1"/>
          </p:cNvSpPr>
          <p:nvPr>
            <p:ph type="body" sz="half" idx="1"/>
          </p:nvPr>
        </p:nvSpPr>
        <p:spPr>
          <a:xfrm>
            <a:off x="533400" y="1600200"/>
            <a:ext cx="3810000" cy="4648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95800" y="1600200"/>
            <a:ext cx="381000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1CCF119-8841-4BC0-92A4-AF1E642864AE}" type="slidenum">
              <a:rPr lang="en-US" altLang="zh-CN"/>
              <a:pPr>
                <a:defRPr/>
              </a:pPr>
              <a:t>‹#›</a:t>
            </a:fld>
            <a:endParaRPr lang="en-US" altLang="zh-CN"/>
          </a:p>
        </p:txBody>
      </p:sp>
    </p:spTree>
    <p:extLst>
      <p:ext uri="{BB962C8B-B14F-4D97-AF65-F5344CB8AC3E}">
        <p14:creationId xmlns:p14="http://schemas.microsoft.com/office/powerpoint/2010/main" val="209505715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3" name="Rectangle 7"/>
          <p:cNvSpPr>
            <a:spLocks noGrp="1" noChangeArrowheads="1"/>
          </p:cNvSpPr>
          <p:nvPr>
            <p:ph type="sldNum" sz="quarter" idx="4"/>
          </p:nvPr>
        </p:nvSpPr>
        <p:spPr bwMode="auto">
          <a:xfrm>
            <a:off x="8316913"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solidFill>
                  <a:srgbClr val="0000FF"/>
                </a:solidFill>
                <a:latin typeface="华文细黑" pitchFamily="2" charset="-122"/>
                <a:ea typeface="华文细黑" pitchFamily="2" charset="-122"/>
              </a:defRPr>
            </a:lvl1pPr>
          </a:lstStyle>
          <a:p>
            <a:pPr>
              <a:defRPr/>
            </a:pPr>
            <a:fld id="{2D333561-7446-4AE0-ABCB-8461EC3768A7}"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06" r:id="rId1"/>
    <p:sldLayoutId id="2147484107" r:id="rId2"/>
    <p:sldLayoutId id="2147484117" r:id="rId3"/>
  </p:sldLayoutIdLst>
  <p:transition>
    <p:fade/>
  </p:transition>
  <p:hf hdr="0" dt="0"/>
  <p:txStyles>
    <p:titleStyle>
      <a:lvl1pPr algn="l" rtl="0" eaLnBrk="0" fontAlgn="base" hangingPunct="0">
        <a:spcBef>
          <a:spcPct val="0"/>
        </a:spcBef>
        <a:spcAft>
          <a:spcPct val="0"/>
        </a:spcAft>
        <a:defRPr sz="4000" u="none">
          <a:solidFill>
            <a:srgbClr val="0000FF"/>
          </a:solidFill>
          <a:latin typeface="华文细黑" pitchFamily="2" charset="-122"/>
          <a:ea typeface="华文细黑" pitchFamily="2" charset="-122"/>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3568" y="3592612"/>
            <a:ext cx="7772400" cy="1470025"/>
          </a:xfrm>
        </p:spPr>
        <p:txBody>
          <a:bodyPr/>
          <a:lstStyle/>
          <a:p>
            <a:r>
              <a:rPr lang="zh-CN" altLang="en-US" u="none" dirty="0"/>
              <a:t>文件与</a:t>
            </a:r>
            <a:r>
              <a:rPr lang="zh-CN" altLang="en-US" u="none" dirty="0">
                <a:solidFill>
                  <a:srgbClr val="0000FF"/>
                </a:solidFill>
              </a:rPr>
              <a:t>输入</a:t>
            </a:r>
            <a:r>
              <a:rPr lang="en-US" altLang="zh-CN" u="none" dirty="0">
                <a:solidFill>
                  <a:srgbClr val="0000FF"/>
                </a:solidFill>
              </a:rPr>
              <a:t>/</a:t>
            </a:r>
            <a:r>
              <a:rPr lang="zh-CN" altLang="en-US" u="none" dirty="0">
                <a:solidFill>
                  <a:srgbClr val="0000FF"/>
                </a:solidFill>
              </a:rPr>
              <a:t>输出</a:t>
            </a:r>
            <a:br>
              <a:rPr lang="en-US" altLang="zh-CN" u="none" dirty="0">
                <a:solidFill>
                  <a:srgbClr val="0000FF"/>
                </a:solidFill>
              </a:rPr>
            </a:br>
            <a:r>
              <a:rPr lang="en-US" altLang="zh-CN" sz="2800" u="none" dirty="0">
                <a:solidFill>
                  <a:srgbClr val="0000FF"/>
                </a:solidFill>
              </a:rPr>
              <a:t>Java </a:t>
            </a:r>
            <a:r>
              <a:rPr lang="en-US" altLang="zh-CN" sz="2800" u="none" dirty="0"/>
              <a:t>File and input / output</a:t>
            </a:r>
          </a:p>
        </p:txBody>
      </p:sp>
      <p:pic>
        <p:nvPicPr>
          <p:cNvPr id="4" name="图片 3">
            <a:extLst>
              <a:ext uri="{FF2B5EF4-FFF2-40B4-BE49-F238E27FC236}">
                <a16:creationId xmlns:a16="http://schemas.microsoft.com/office/drawing/2014/main" id="{14F8F324-075C-433C-A772-B3547B685A05}"/>
              </a:ext>
            </a:extLst>
          </p:cNvPr>
          <p:cNvPicPr>
            <a:picLocks noChangeAspect="1"/>
          </p:cNvPicPr>
          <p:nvPr/>
        </p:nvPicPr>
        <p:blipFill>
          <a:blip r:embed="rId3"/>
          <a:stretch>
            <a:fillRect/>
          </a:stretch>
        </p:blipFill>
        <p:spPr>
          <a:xfrm>
            <a:off x="3260553" y="1478784"/>
            <a:ext cx="2618430" cy="2107828"/>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r>
              <a:rPr lang="en-US" altLang="zh-CN" dirty="0"/>
              <a:t>-</a:t>
            </a:r>
            <a:r>
              <a:rPr lang="zh-CN" altLang="en-US" dirty="0"/>
              <a:t>按处理数据单位划分</a:t>
            </a:r>
          </a:p>
        </p:txBody>
      </p:sp>
      <p:sp>
        <p:nvSpPr>
          <p:cNvPr id="5" name="内容占位符 4"/>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10</a:t>
            </a:fld>
            <a:endParaRPr lang="en-US" altLang="zh-CN" dirty="0"/>
          </a:p>
        </p:txBody>
      </p:sp>
      <p:pic>
        <p:nvPicPr>
          <p:cNvPr id="1026" name="Picture 2" descr="https://images2015.cnblogs.com/blog/1075082/201705/1075082-20170517102530275-11554587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90653"/>
            <a:ext cx="7772400" cy="471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9411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r>
              <a:rPr lang="en-US" altLang="zh-CN" dirty="0"/>
              <a:t>-</a:t>
            </a:r>
            <a:r>
              <a:rPr lang="zh-CN" altLang="en-US" dirty="0"/>
              <a:t>按角色划分</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11</a:t>
            </a:fld>
            <a:endParaRPr lang="en-US" altLang="zh-CN" dirty="0"/>
          </a:p>
        </p:txBody>
      </p:sp>
      <p:grpSp>
        <p:nvGrpSpPr>
          <p:cNvPr id="46" name="组合 45"/>
          <p:cNvGrpSpPr/>
          <p:nvPr/>
        </p:nvGrpSpPr>
        <p:grpSpPr>
          <a:xfrm>
            <a:off x="667606" y="1988840"/>
            <a:ext cx="7649307" cy="3384376"/>
            <a:chOff x="741888" y="1838236"/>
            <a:chExt cx="7360965" cy="3102932"/>
          </a:xfrm>
        </p:grpSpPr>
        <p:sp>
          <p:nvSpPr>
            <p:cNvPr id="8" name="矩形 7"/>
            <p:cNvSpPr/>
            <p:nvPr/>
          </p:nvSpPr>
          <p:spPr bwMode="auto">
            <a:xfrm>
              <a:off x="3341845" y="1838236"/>
              <a:ext cx="1878809" cy="648072"/>
            </a:xfrm>
            <a:prstGeom prst="rect">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en-US" altLang="zh-CN" sz="1800" dirty="0">
                  <a:latin typeface="华文细黑" panose="02010600040101010101" pitchFamily="2" charset="-122"/>
                  <a:ea typeface="华文细黑" panose="02010600040101010101" pitchFamily="2" charset="-122"/>
                </a:rPr>
                <a:t>Java IO </a:t>
              </a:r>
              <a:r>
                <a:rPr lang="zh-CN" altLang="en-US" sz="1800">
                  <a:latin typeface="华文细黑" panose="02010600040101010101" pitchFamily="2" charset="-122"/>
                  <a:ea typeface="华文细黑" panose="02010600040101010101" pitchFamily="2" charset="-122"/>
                </a:rPr>
                <a:t>流分类</a:t>
              </a:r>
              <a:endParaRPr lang="zh-CN" altLang="en-US" sz="1800" dirty="0">
                <a:latin typeface="华文细黑" panose="02010600040101010101" pitchFamily="2" charset="-122"/>
                <a:ea typeface="华文细黑" panose="02010600040101010101" pitchFamily="2" charset="-122"/>
              </a:endParaRPr>
            </a:p>
          </p:txBody>
        </p:sp>
        <p:sp>
          <p:nvSpPr>
            <p:cNvPr id="10" name="矩形 9"/>
            <p:cNvSpPr/>
            <p:nvPr/>
          </p:nvSpPr>
          <p:spPr bwMode="auto">
            <a:xfrm>
              <a:off x="1115616" y="3061654"/>
              <a:ext cx="1368152" cy="648072"/>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按流的方向</a:t>
              </a:r>
            </a:p>
          </p:txBody>
        </p:sp>
        <p:sp>
          <p:nvSpPr>
            <p:cNvPr id="11" name="矩形 10"/>
            <p:cNvSpPr/>
            <p:nvPr/>
          </p:nvSpPr>
          <p:spPr bwMode="auto">
            <a:xfrm>
              <a:off x="741888" y="4212349"/>
              <a:ext cx="933643" cy="728819"/>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输入流</a:t>
              </a:r>
            </a:p>
          </p:txBody>
        </p:sp>
        <p:sp>
          <p:nvSpPr>
            <p:cNvPr id="12" name="矩形 11"/>
            <p:cNvSpPr/>
            <p:nvPr/>
          </p:nvSpPr>
          <p:spPr bwMode="auto">
            <a:xfrm>
              <a:off x="1819547" y="4212348"/>
              <a:ext cx="880245" cy="728820"/>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输出流</a:t>
              </a:r>
            </a:p>
          </p:txBody>
        </p:sp>
        <p:sp>
          <p:nvSpPr>
            <p:cNvPr id="13" name="矩形 12"/>
            <p:cNvSpPr/>
            <p:nvPr/>
          </p:nvSpPr>
          <p:spPr bwMode="auto">
            <a:xfrm>
              <a:off x="3341263" y="3061654"/>
              <a:ext cx="1878809" cy="648072"/>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按处理数据单位</a:t>
              </a:r>
            </a:p>
          </p:txBody>
        </p:sp>
        <p:sp>
          <p:nvSpPr>
            <p:cNvPr id="14" name="矩形 13"/>
            <p:cNvSpPr/>
            <p:nvPr/>
          </p:nvSpPr>
          <p:spPr bwMode="auto">
            <a:xfrm>
              <a:off x="6516216" y="3050170"/>
              <a:ext cx="1090659" cy="648072"/>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按角色</a:t>
              </a:r>
            </a:p>
          </p:txBody>
        </p:sp>
        <p:sp>
          <p:nvSpPr>
            <p:cNvPr id="15" name="矩形 14"/>
            <p:cNvSpPr/>
            <p:nvPr/>
          </p:nvSpPr>
          <p:spPr bwMode="auto">
            <a:xfrm>
              <a:off x="2787950" y="4212347"/>
              <a:ext cx="1568026" cy="728821"/>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字节流</a:t>
              </a:r>
              <a:endParaRPr lang="en-US" altLang="zh-CN" sz="1800" dirty="0">
                <a:latin typeface="华文细黑" panose="02010600040101010101" pitchFamily="2" charset="-122"/>
                <a:ea typeface="华文细黑" panose="02010600040101010101" pitchFamily="2" charset="-122"/>
              </a:endParaRPr>
            </a:p>
            <a:p>
              <a:pPr marL="342900" indent="-342900" algn="ctr"/>
              <a:r>
                <a:rPr lang="zh-CN" altLang="en-US"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rPr>
                <a:t>8</a:t>
              </a:r>
              <a:r>
                <a:rPr lang="zh-CN" altLang="en-US" sz="1800" dirty="0">
                  <a:latin typeface="华文细黑" panose="02010600040101010101" pitchFamily="2" charset="-122"/>
                  <a:ea typeface="华文细黑" panose="02010600040101010101" pitchFamily="2" charset="-122"/>
                </a:rPr>
                <a:t>位二进制）</a:t>
              </a:r>
            </a:p>
          </p:txBody>
        </p:sp>
        <p:sp>
          <p:nvSpPr>
            <p:cNvPr id="16" name="矩形 15"/>
            <p:cNvSpPr/>
            <p:nvPr/>
          </p:nvSpPr>
          <p:spPr bwMode="auto">
            <a:xfrm>
              <a:off x="4427984" y="4210913"/>
              <a:ext cx="1656185" cy="728821"/>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字符流</a:t>
              </a:r>
              <a:endParaRPr lang="en-US" altLang="zh-CN" sz="1800" dirty="0">
                <a:latin typeface="华文细黑" panose="02010600040101010101" pitchFamily="2" charset="-122"/>
                <a:ea typeface="华文细黑" panose="02010600040101010101" pitchFamily="2" charset="-122"/>
              </a:endParaRPr>
            </a:p>
            <a:p>
              <a:pPr marL="342900" indent="-342900" algn="ctr"/>
              <a:r>
                <a:rPr lang="zh-CN" altLang="en-US"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rPr>
                <a:t>16</a:t>
              </a:r>
              <a:r>
                <a:rPr lang="zh-CN" altLang="en-US" sz="1800" dirty="0">
                  <a:latin typeface="华文细黑" panose="02010600040101010101" pitchFamily="2" charset="-122"/>
                  <a:ea typeface="华文细黑" panose="02010600040101010101" pitchFamily="2" charset="-122"/>
                </a:rPr>
                <a:t>位二进制）</a:t>
              </a:r>
            </a:p>
          </p:txBody>
        </p:sp>
        <p:sp>
          <p:nvSpPr>
            <p:cNvPr id="17" name="矩形 16"/>
            <p:cNvSpPr/>
            <p:nvPr/>
          </p:nvSpPr>
          <p:spPr bwMode="auto">
            <a:xfrm>
              <a:off x="6156176" y="4201982"/>
              <a:ext cx="936104" cy="728819"/>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节点流</a:t>
              </a:r>
            </a:p>
          </p:txBody>
        </p:sp>
        <p:sp>
          <p:nvSpPr>
            <p:cNvPr id="18" name="矩形 17"/>
            <p:cNvSpPr/>
            <p:nvPr/>
          </p:nvSpPr>
          <p:spPr bwMode="auto">
            <a:xfrm>
              <a:off x="7164288" y="4201981"/>
              <a:ext cx="938565" cy="728820"/>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处理流</a:t>
              </a:r>
            </a:p>
          </p:txBody>
        </p:sp>
        <p:cxnSp>
          <p:nvCxnSpPr>
            <p:cNvPr id="24" name="肘形连接符 23"/>
            <p:cNvCxnSpPr>
              <a:stCxn id="8" idx="2"/>
              <a:endCxn id="10" idx="0"/>
            </p:cNvCxnSpPr>
            <p:nvPr/>
          </p:nvCxnSpPr>
          <p:spPr bwMode="auto">
            <a:xfrm rot="5400000">
              <a:off x="2752798" y="1533202"/>
              <a:ext cx="575346" cy="2481558"/>
            </a:xfrm>
            <a:prstGeom prst="bentConnector3">
              <a:avLst>
                <a:gd name="adj1" fmla="val 48362"/>
              </a:avLst>
            </a:prstGeom>
            <a:noFill/>
            <a:ln w="12700" cap="flat" cmpd="sng" algn="ctr">
              <a:solidFill>
                <a:schemeClr val="tx1"/>
              </a:solidFill>
              <a:prstDash val="solid"/>
              <a:round/>
              <a:headEnd type="none" w="med" len="med"/>
              <a:tailEnd type="none"/>
            </a:ln>
            <a:effectLst/>
          </p:spPr>
        </p:cxnSp>
        <p:cxnSp>
          <p:nvCxnSpPr>
            <p:cNvPr id="28" name="肘形连接符 27"/>
            <p:cNvCxnSpPr>
              <a:stCxn id="8" idx="2"/>
              <a:endCxn id="13" idx="0"/>
            </p:cNvCxnSpPr>
            <p:nvPr/>
          </p:nvCxnSpPr>
          <p:spPr bwMode="auto">
            <a:xfrm rot="5400000">
              <a:off x="3993286" y="2773690"/>
              <a:ext cx="575346" cy="582"/>
            </a:xfrm>
            <a:prstGeom prst="bentConnector3">
              <a:avLst>
                <a:gd name="adj1" fmla="val 50000"/>
              </a:avLst>
            </a:prstGeom>
            <a:noFill/>
            <a:ln w="12700" cap="flat" cmpd="sng" algn="ctr">
              <a:solidFill>
                <a:schemeClr val="tx1"/>
              </a:solidFill>
              <a:prstDash val="solid"/>
              <a:round/>
              <a:headEnd type="none" w="med" len="med"/>
              <a:tailEnd type="none"/>
            </a:ln>
            <a:effectLst/>
          </p:spPr>
        </p:cxnSp>
        <p:cxnSp>
          <p:nvCxnSpPr>
            <p:cNvPr id="31" name="肘形连接符 30"/>
            <p:cNvCxnSpPr>
              <a:stCxn id="8" idx="2"/>
              <a:endCxn id="14" idx="0"/>
            </p:cNvCxnSpPr>
            <p:nvPr/>
          </p:nvCxnSpPr>
          <p:spPr bwMode="auto">
            <a:xfrm rot="16200000" flipH="1">
              <a:off x="5389467" y="1378091"/>
              <a:ext cx="563862" cy="2780296"/>
            </a:xfrm>
            <a:prstGeom prst="bentConnector3">
              <a:avLst>
                <a:gd name="adj1" fmla="val 50000"/>
              </a:avLst>
            </a:prstGeom>
            <a:noFill/>
            <a:ln w="12700" cap="flat" cmpd="sng" algn="ctr">
              <a:solidFill>
                <a:schemeClr val="tx1"/>
              </a:solidFill>
              <a:prstDash val="solid"/>
              <a:round/>
              <a:headEnd type="none" w="med" len="med"/>
              <a:tailEnd type="none"/>
            </a:ln>
            <a:effectLst/>
          </p:spPr>
        </p:cxnSp>
        <p:cxnSp>
          <p:nvCxnSpPr>
            <p:cNvPr id="35" name="肘形连接符 34"/>
            <p:cNvCxnSpPr>
              <a:stCxn id="10" idx="2"/>
              <a:endCxn id="11" idx="0"/>
            </p:cNvCxnSpPr>
            <p:nvPr/>
          </p:nvCxnSpPr>
          <p:spPr bwMode="auto">
            <a:xfrm rot="5400000">
              <a:off x="1252890" y="3665546"/>
              <a:ext cx="502623" cy="590982"/>
            </a:xfrm>
            <a:prstGeom prst="bentConnector3">
              <a:avLst/>
            </a:prstGeom>
            <a:noFill/>
            <a:ln w="12700" cap="flat" cmpd="sng" algn="ctr">
              <a:solidFill>
                <a:schemeClr val="tx1"/>
              </a:solidFill>
              <a:prstDash val="solid"/>
              <a:round/>
              <a:headEnd type="none" w="med" len="med"/>
              <a:tailEnd type="none"/>
            </a:ln>
            <a:effectLst/>
          </p:spPr>
        </p:cxnSp>
        <p:cxnSp>
          <p:nvCxnSpPr>
            <p:cNvPr id="37" name="肘形连接符 36"/>
            <p:cNvCxnSpPr>
              <a:stCxn id="10" idx="2"/>
              <a:endCxn id="12" idx="0"/>
            </p:cNvCxnSpPr>
            <p:nvPr/>
          </p:nvCxnSpPr>
          <p:spPr bwMode="auto">
            <a:xfrm rot="16200000" flipH="1">
              <a:off x="1778370" y="3731048"/>
              <a:ext cx="502622" cy="459978"/>
            </a:xfrm>
            <a:prstGeom prst="bentConnector3">
              <a:avLst/>
            </a:prstGeom>
            <a:noFill/>
            <a:ln w="12700" cap="flat" cmpd="sng" algn="ctr">
              <a:solidFill>
                <a:schemeClr val="tx1"/>
              </a:solidFill>
              <a:prstDash val="solid"/>
              <a:round/>
              <a:headEnd type="none" w="med" len="med"/>
              <a:tailEnd type="none"/>
            </a:ln>
            <a:effectLst/>
          </p:spPr>
        </p:cxnSp>
        <p:cxnSp>
          <p:nvCxnSpPr>
            <p:cNvPr id="39" name="肘形连接符 38"/>
            <p:cNvCxnSpPr>
              <a:stCxn id="13" idx="2"/>
              <a:endCxn id="15" idx="0"/>
            </p:cNvCxnSpPr>
            <p:nvPr/>
          </p:nvCxnSpPr>
          <p:spPr bwMode="auto">
            <a:xfrm rot="5400000">
              <a:off x="3675006" y="3606684"/>
              <a:ext cx="502621" cy="708705"/>
            </a:xfrm>
            <a:prstGeom prst="bentConnector3">
              <a:avLst/>
            </a:prstGeom>
            <a:noFill/>
            <a:ln w="12700" cap="flat" cmpd="sng" algn="ctr">
              <a:solidFill>
                <a:schemeClr val="tx1"/>
              </a:solidFill>
              <a:prstDash val="solid"/>
              <a:round/>
              <a:headEnd type="none" w="med" len="med"/>
              <a:tailEnd type="none"/>
            </a:ln>
            <a:effectLst/>
          </p:spPr>
        </p:cxnSp>
        <p:cxnSp>
          <p:nvCxnSpPr>
            <p:cNvPr id="41" name="肘形连接符 40"/>
            <p:cNvCxnSpPr>
              <a:stCxn id="13" idx="2"/>
              <a:endCxn id="16" idx="0"/>
            </p:cNvCxnSpPr>
            <p:nvPr/>
          </p:nvCxnSpPr>
          <p:spPr bwMode="auto">
            <a:xfrm rot="16200000" flipH="1">
              <a:off x="4517779" y="3472614"/>
              <a:ext cx="501187" cy="975409"/>
            </a:xfrm>
            <a:prstGeom prst="bentConnector3">
              <a:avLst/>
            </a:prstGeom>
            <a:noFill/>
            <a:ln w="12700" cap="flat" cmpd="sng" algn="ctr">
              <a:solidFill>
                <a:schemeClr val="tx1"/>
              </a:solidFill>
              <a:prstDash val="solid"/>
              <a:round/>
              <a:headEnd type="none" w="med" len="med"/>
              <a:tailEnd type="none"/>
            </a:ln>
            <a:effectLst/>
          </p:spPr>
        </p:cxnSp>
        <p:cxnSp>
          <p:nvCxnSpPr>
            <p:cNvPr id="43" name="肘形连接符 42"/>
            <p:cNvCxnSpPr>
              <a:stCxn id="14" idx="2"/>
              <a:endCxn id="17" idx="0"/>
            </p:cNvCxnSpPr>
            <p:nvPr/>
          </p:nvCxnSpPr>
          <p:spPr bwMode="auto">
            <a:xfrm rot="5400000">
              <a:off x="6591017" y="3731453"/>
              <a:ext cx="503740" cy="437318"/>
            </a:xfrm>
            <a:prstGeom prst="bentConnector3">
              <a:avLst/>
            </a:prstGeom>
            <a:noFill/>
            <a:ln w="12700" cap="flat" cmpd="sng" algn="ctr">
              <a:solidFill>
                <a:schemeClr val="tx1"/>
              </a:solidFill>
              <a:prstDash val="solid"/>
              <a:round/>
              <a:headEnd type="none" w="med" len="med"/>
              <a:tailEnd type="none"/>
            </a:ln>
            <a:effectLst/>
          </p:spPr>
        </p:cxnSp>
        <p:cxnSp>
          <p:nvCxnSpPr>
            <p:cNvPr id="45" name="肘形连接符 44"/>
            <p:cNvCxnSpPr>
              <a:stCxn id="14" idx="2"/>
              <a:endCxn id="18" idx="0"/>
            </p:cNvCxnSpPr>
            <p:nvPr/>
          </p:nvCxnSpPr>
          <p:spPr bwMode="auto">
            <a:xfrm rot="16200000" flipH="1">
              <a:off x="7095689" y="3664098"/>
              <a:ext cx="503739" cy="572025"/>
            </a:xfrm>
            <a:prstGeom prst="bentConnector3">
              <a:avLst/>
            </a:prstGeom>
            <a:noFill/>
            <a:ln w="12700" cap="flat" cmpd="sng" algn="ctr">
              <a:solidFill>
                <a:schemeClr val="tx1"/>
              </a:solidFill>
              <a:prstDash val="solid"/>
              <a:round/>
              <a:headEnd type="none" w="med" len="med"/>
              <a:tailEnd type="none"/>
            </a:ln>
            <a:effectLst/>
          </p:spPr>
        </p:cxnSp>
      </p:grpSp>
    </p:spTree>
    <p:extLst>
      <p:ext uri="{BB962C8B-B14F-4D97-AF65-F5344CB8AC3E}">
        <p14:creationId xmlns:p14="http://schemas.microsoft.com/office/powerpoint/2010/main" val="39397311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r>
              <a:rPr lang="en-US" altLang="zh-CN" dirty="0"/>
              <a:t>-</a:t>
            </a:r>
            <a:r>
              <a:rPr lang="zh-CN" altLang="en-US" dirty="0"/>
              <a:t>按角色划分</a:t>
            </a:r>
          </a:p>
        </p:txBody>
      </p:sp>
      <p:sp>
        <p:nvSpPr>
          <p:cNvPr id="3" name="内容占位符 2"/>
          <p:cNvSpPr>
            <a:spLocks noGrp="1"/>
          </p:cNvSpPr>
          <p:nvPr>
            <p:ph idx="1"/>
          </p:nvPr>
        </p:nvSpPr>
        <p:spPr/>
        <p:txBody>
          <a:bodyPr/>
          <a:lstStyle/>
          <a:p>
            <a:r>
              <a:rPr lang="zh-CN" altLang="en-US" sz="2800" dirty="0"/>
              <a:t>节点流：程序直接连接到数据源和数据宿，进行读写</a:t>
            </a:r>
            <a:r>
              <a:rPr lang="zh-CN" altLang="en-US" dirty="0"/>
              <a:t>。</a:t>
            </a:r>
            <a:endParaRPr lang="en-US" altLang="zh-CN" dirty="0"/>
          </a:p>
          <a:p>
            <a:endParaRPr lang="en-US" altLang="zh-CN" dirty="0"/>
          </a:p>
          <a:p>
            <a:endParaRPr lang="en-US" altLang="zh-CN" sz="2000" dirty="0"/>
          </a:p>
          <a:p>
            <a:r>
              <a:rPr lang="zh-CN" altLang="en-US" sz="2800" dirty="0"/>
              <a:t>处理流：又称高级流或包装流，处理流对一个已存在的流进行连接，通过封装后的流来进行读写。</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12</a:t>
            </a:fld>
            <a:endParaRPr lang="en-US" altLang="zh-CN" dirty="0"/>
          </a:p>
        </p:txBody>
      </p:sp>
      <p:grpSp>
        <p:nvGrpSpPr>
          <p:cNvPr id="17" name="组合 16"/>
          <p:cNvGrpSpPr/>
          <p:nvPr/>
        </p:nvGrpSpPr>
        <p:grpSpPr>
          <a:xfrm>
            <a:off x="1259632" y="2778546"/>
            <a:ext cx="6048672" cy="675705"/>
            <a:chOff x="1259632" y="2673238"/>
            <a:chExt cx="6048672" cy="675705"/>
          </a:xfrm>
        </p:grpSpPr>
        <p:sp>
          <p:nvSpPr>
            <p:cNvPr id="5" name="圆柱形 4"/>
            <p:cNvSpPr/>
            <p:nvPr/>
          </p:nvSpPr>
          <p:spPr bwMode="auto">
            <a:xfrm>
              <a:off x="1259632" y="2708920"/>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数据源</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sp>
          <p:nvSpPr>
            <p:cNvPr id="6" name="流程图: 文档 5"/>
            <p:cNvSpPr/>
            <p:nvPr/>
          </p:nvSpPr>
          <p:spPr bwMode="auto">
            <a:xfrm>
              <a:off x="3851920" y="2675620"/>
              <a:ext cx="903176"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程序</a:t>
              </a:r>
            </a:p>
          </p:txBody>
        </p:sp>
        <p:sp>
          <p:nvSpPr>
            <p:cNvPr id="7" name="矩形 6"/>
            <p:cNvSpPr/>
            <p:nvPr/>
          </p:nvSpPr>
          <p:spPr bwMode="auto">
            <a:xfrm>
              <a:off x="2267744" y="2866002"/>
              <a:ext cx="1584176"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1" name="矩形 10"/>
            <p:cNvSpPr/>
            <p:nvPr/>
          </p:nvSpPr>
          <p:spPr bwMode="auto">
            <a:xfrm>
              <a:off x="4755096" y="2855803"/>
              <a:ext cx="1545096"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2" name="圆柱形 11"/>
            <p:cNvSpPr/>
            <p:nvPr/>
          </p:nvSpPr>
          <p:spPr bwMode="auto">
            <a:xfrm>
              <a:off x="6300192" y="2673238"/>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数据宿</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cxnSp>
          <p:nvCxnSpPr>
            <p:cNvPr id="10" name="直接箭头连接符 9"/>
            <p:cNvCxnSpPr/>
            <p:nvPr/>
          </p:nvCxnSpPr>
          <p:spPr bwMode="auto">
            <a:xfrm>
              <a:off x="2483768" y="2980302"/>
              <a:ext cx="903176" cy="1"/>
            </a:xfrm>
            <a:prstGeom prst="straightConnector1">
              <a:avLst/>
            </a:prstGeom>
            <a:noFill/>
            <a:ln w="22225" cap="flat" cmpd="sng" algn="ctr">
              <a:solidFill>
                <a:schemeClr val="tx1"/>
              </a:solidFill>
              <a:prstDash val="solid"/>
              <a:round/>
              <a:headEnd type="none" w="med" len="med"/>
              <a:tailEnd type="triangle"/>
            </a:ln>
            <a:effectLst/>
          </p:spPr>
        </p:cxnSp>
        <p:cxnSp>
          <p:nvCxnSpPr>
            <p:cNvPr id="19" name="直接箭头连接符 18"/>
            <p:cNvCxnSpPr/>
            <p:nvPr/>
          </p:nvCxnSpPr>
          <p:spPr bwMode="auto">
            <a:xfrm>
              <a:off x="5180992" y="2980302"/>
              <a:ext cx="903176" cy="1"/>
            </a:xfrm>
            <a:prstGeom prst="straightConnector1">
              <a:avLst/>
            </a:prstGeom>
            <a:noFill/>
            <a:ln w="22225" cap="flat" cmpd="sng" algn="ctr">
              <a:solidFill>
                <a:schemeClr val="tx1"/>
              </a:solidFill>
              <a:prstDash val="solid"/>
              <a:round/>
              <a:headEnd type="none" w="med" len="med"/>
              <a:tailEnd type="triangle"/>
            </a:ln>
            <a:effectLst/>
          </p:spPr>
        </p:cxnSp>
      </p:grpSp>
      <p:grpSp>
        <p:nvGrpSpPr>
          <p:cNvPr id="8" name="组合 7"/>
          <p:cNvGrpSpPr/>
          <p:nvPr/>
        </p:nvGrpSpPr>
        <p:grpSpPr>
          <a:xfrm>
            <a:off x="1259632" y="5229199"/>
            <a:ext cx="6048672" cy="708695"/>
            <a:chOff x="1259632" y="5229199"/>
            <a:chExt cx="6048672" cy="708695"/>
          </a:xfrm>
        </p:grpSpPr>
        <p:sp>
          <p:nvSpPr>
            <p:cNvPr id="29" name="矩形 28"/>
            <p:cNvSpPr/>
            <p:nvPr/>
          </p:nvSpPr>
          <p:spPr bwMode="auto">
            <a:xfrm>
              <a:off x="2682049" y="5396883"/>
              <a:ext cx="584935"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30" name="矩形 29"/>
            <p:cNvSpPr/>
            <p:nvPr/>
          </p:nvSpPr>
          <p:spPr bwMode="auto">
            <a:xfrm>
              <a:off x="3266985" y="5373216"/>
              <a:ext cx="584936" cy="390683"/>
            </a:xfrm>
            <a:prstGeom prst="rect">
              <a:avLst/>
            </a:prstGeom>
            <a:solidFill>
              <a:srgbClr val="3364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32" name="矩形 31"/>
            <p:cNvSpPr/>
            <p:nvPr/>
          </p:nvSpPr>
          <p:spPr bwMode="auto">
            <a:xfrm>
              <a:off x="5344655" y="5373216"/>
              <a:ext cx="584935"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33" name="矩形 32"/>
            <p:cNvSpPr/>
            <p:nvPr/>
          </p:nvSpPr>
          <p:spPr bwMode="auto">
            <a:xfrm>
              <a:off x="4759719" y="5349548"/>
              <a:ext cx="584936" cy="390683"/>
            </a:xfrm>
            <a:prstGeom prst="rect">
              <a:avLst/>
            </a:prstGeom>
            <a:solidFill>
              <a:srgbClr val="3364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grpSp>
          <p:nvGrpSpPr>
            <p:cNvPr id="34" name="组合 33"/>
            <p:cNvGrpSpPr/>
            <p:nvPr/>
          </p:nvGrpSpPr>
          <p:grpSpPr>
            <a:xfrm>
              <a:off x="1259632" y="5229199"/>
              <a:ext cx="6048672" cy="708695"/>
              <a:chOff x="1259632" y="5229199"/>
              <a:chExt cx="6048672" cy="708695"/>
            </a:xfrm>
          </p:grpSpPr>
          <p:sp>
            <p:nvSpPr>
              <p:cNvPr id="22" name="圆柱形 21"/>
              <p:cNvSpPr/>
              <p:nvPr/>
            </p:nvSpPr>
            <p:spPr bwMode="auto">
              <a:xfrm>
                <a:off x="1259632" y="5264882"/>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数据源</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sp>
            <p:nvSpPr>
              <p:cNvPr id="23" name="流程图: 文档 22"/>
              <p:cNvSpPr/>
              <p:nvPr/>
            </p:nvSpPr>
            <p:spPr bwMode="auto">
              <a:xfrm>
                <a:off x="3851920" y="5229199"/>
                <a:ext cx="903176" cy="708695"/>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程序</a:t>
                </a:r>
              </a:p>
            </p:txBody>
          </p:sp>
          <p:sp>
            <p:nvSpPr>
              <p:cNvPr id="24" name="矩形 23"/>
              <p:cNvSpPr/>
              <p:nvPr/>
            </p:nvSpPr>
            <p:spPr bwMode="auto">
              <a:xfrm>
                <a:off x="2267744" y="5454257"/>
                <a:ext cx="432048"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25" name="矩形 24"/>
              <p:cNvSpPr/>
              <p:nvPr/>
            </p:nvSpPr>
            <p:spPr bwMode="auto">
              <a:xfrm>
                <a:off x="5929590" y="5411765"/>
                <a:ext cx="370602"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26" name="圆柱形 25"/>
              <p:cNvSpPr/>
              <p:nvPr/>
            </p:nvSpPr>
            <p:spPr bwMode="auto">
              <a:xfrm>
                <a:off x="6300192" y="5229200"/>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数据宿</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cxnSp>
            <p:nvCxnSpPr>
              <p:cNvPr id="27" name="直接箭头连接符 26"/>
              <p:cNvCxnSpPr/>
              <p:nvPr/>
            </p:nvCxnSpPr>
            <p:spPr bwMode="auto">
              <a:xfrm>
                <a:off x="2363810" y="5583400"/>
                <a:ext cx="1023134" cy="0"/>
              </a:xfrm>
              <a:prstGeom prst="straightConnector1">
                <a:avLst/>
              </a:prstGeom>
              <a:noFill/>
              <a:ln w="22225" cap="flat" cmpd="sng" algn="ctr">
                <a:solidFill>
                  <a:schemeClr val="tx1"/>
                </a:solidFill>
                <a:prstDash val="solid"/>
                <a:round/>
                <a:headEnd type="none" w="med" len="med"/>
                <a:tailEnd type="triangle"/>
              </a:ln>
              <a:effectLst/>
            </p:spPr>
          </p:cxnSp>
          <p:cxnSp>
            <p:nvCxnSpPr>
              <p:cNvPr id="28" name="直接箭头连接符 27"/>
              <p:cNvCxnSpPr/>
              <p:nvPr/>
            </p:nvCxnSpPr>
            <p:spPr bwMode="auto">
              <a:xfrm>
                <a:off x="4932094" y="5536265"/>
                <a:ext cx="1152074" cy="0"/>
              </a:xfrm>
              <a:prstGeom prst="straightConnector1">
                <a:avLst/>
              </a:prstGeom>
              <a:noFill/>
              <a:ln w="22225" cap="flat" cmpd="sng" algn="ctr">
                <a:solidFill>
                  <a:schemeClr val="tx1"/>
                </a:solidFill>
                <a:prstDash val="solid"/>
                <a:round/>
                <a:headEnd type="none" w="med" len="med"/>
                <a:tailEnd type="triangle"/>
              </a:ln>
              <a:effectLst/>
            </p:spPr>
          </p:cxnSp>
        </p:grpSp>
      </p:grpSp>
    </p:spTree>
    <p:extLst>
      <p:ext uri="{BB962C8B-B14F-4D97-AF65-F5344CB8AC3E}">
        <p14:creationId xmlns:p14="http://schemas.microsoft.com/office/powerpoint/2010/main" val="110508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p>
        </p:txBody>
      </p:sp>
      <p:sp>
        <p:nvSpPr>
          <p:cNvPr id="6" name="内容占位符 5"/>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13</a:t>
            </a:fld>
            <a:endParaRPr lang="en-US" altLang="zh-CN" dirty="0"/>
          </a:p>
        </p:txBody>
      </p:sp>
      <p:pic>
        <p:nvPicPr>
          <p:cNvPr id="5" name="图片 4"/>
          <p:cNvPicPr>
            <a:picLocks noChangeAspect="1"/>
          </p:cNvPicPr>
          <p:nvPr/>
        </p:nvPicPr>
        <p:blipFill>
          <a:blip r:embed="rId2"/>
          <a:stretch>
            <a:fillRect/>
          </a:stretch>
        </p:blipFill>
        <p:spPr>
          <a:xfrm>
            <a:off x="539552" y="1602557"/>
            <a:ext cx="7711008" cy="4645843"/>
          </a:xfrm>
          <a:prstGeom prst="rect">
            <a:avLst/>
          </a:prstGeom>
        </p:spPr>
      </p:pic>
    </p:spTree>
    <p:extLst>
      <p:ext uri="{BB962C8B-B14F-4D97-AF65-F5344CB8AC3E}">
        <p14:creationId xmlns:p14="http://schemas.microsoft.com/office/powerpoint/2010/main" val="40466901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14</a:t>
            </a:fld>
            <a:endParaRPr lang="en-US" altLang="zh-CN" dirty="0"/>
          </a:p>
        </p:txBody>
      </p:sp>
      <p:pic>
        <p:nvPicPr>
          <p:cNvPr id="5" name="图片 4"/>
          <p:cNvPicPr>
            <a:picLocks noChangeAspect="1"/>
          </p:cNvPicPr>
          <p:nvPr/>
        </p:nvPicPr>
        <p:blipFill>
          <a:blip r:embed="rId2"/>
          <a:stretch>
            <a:fillRect/>
          </a:stretch>
        </p:blipFill>
        <p:spPr>
          <a:xfrm>
            <a:off x="533400" y="1594200"/>
            <a:ext cx="7772400" cy="4743450"/>
          </a:xfrm>
          <a:prstGeom prst="rect">
            <a:avLst/>
          </a:prstGeom>
        </p:spPr>
      </p:pic>
    </p:spTree>
    <p:extLst>
      <p:ext uri="{BB962C8B-B14F-4D97-AF65-F5344CB8AC3E}">
        <p14:creationId xmlns:p14="http://schemas.microsoft.com/office/powerpoint/2010/main" val="24794150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2209445476"/>
              </p:ext>
            </p:extLst>
          </p:nvPr>
        </p:nvGraphicFramePr>
        <p:xfrm>
          <a:off x="533400" y="1556792"/>
          <a:ext cx="7772400" cy="3926832"/>
        </p:xfrm>
        <a:graphic>
          <a:graphicData uri="http://schemas.openxmlformats.org/drawingml/2006/table">
            <a:tbl>
              <a:tblPr/>
              <a:tblGrid>
                <a:gridCol w="94225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2869704">
                  <a:extLst>
                    <a:ext uri="{9D8B030D-6E8A-4147-A177-3AD203B41FA5}">
                      <a16:colId xmlns:a16="http://schemas.microsoft.com/office/drawing/2014/main" val="20003"/>
                    </a:ext>
                  </a:extLst>
                </a:gridCol>
              </a:tblGrid>
              <a:tr h="201565">
                <a:tc>
                  <a:txBody>
                    <a:bodyPr/>
                    <a:lstStyle/>
                    <a:p>
                      <a:pPr marL="347345" indent="-347345" algn="ctr" fontAlgn="base">
                        <a:spcAft>
                          <a:spcPts val="0"/>
                        </a:spcAft>
                      </a:pPr>
                      <a:r>
                        <a:rPr lang="en-US" sz="1600" b="0" i="0" kern="12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I/O</a:t>
                      </a:r>
                      <a:r>
                        <a:rPr lang="zh-CN" sz="1600" b="0" i="0" kern="1200" dirty="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类型</a:t>
                      </a:r>
                      <a:endParaRPr lang="zh-CN" sz="1600" b="0" i="0" kern="100" dirty="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字节流</a:t>
                      </a:r>
                      <a:endParaRPr lang="zh-CN" sz="1600" b="0" i="0" kern="10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字符流</a:t>
                      </a:r>
                      <a:endParaRPr lang="zh-CN" sz="1600" b="0" i="0" kern="10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dirty="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作用</a:t>
                      </a:r>
                      <a:endParaRPr lang="zh-CN" sz="1600" b="0" i="0" kern="100" dirty="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833">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文件</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用于对本机文件系统上的一个件行读写</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9833">
                <a:tc rowSpan="2">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内存</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ByteArrayInputStream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ByteArrayOutputStream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CharArrayReader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CharArrayWriter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用来从内存读取数据或向内存写入数据</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8101">
                <a:tc vMerge="1">
                  <a:txBody>
                    <a:bodyPr/>
                    <a:lstStyle/>
                    <a:p>
                      <a:endParaRPr lang="zh-CN" altLang="en-US"/>
                    </a:p>
                  </a:txBody>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StringBufferInputStream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从内存里的某个</a:t>
                      </a: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a:t>
                      </a: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或</a:t>
                      </a: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StringBuffer</a:t>
                      </a: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读字符或字节</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8101">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管道</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PipedInputStream</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PipedOutputStream</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实现一个输入、输出管道。管道可用于一个线程的输出连接到另一个线程的输入</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1565">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联结</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SequenceInputStream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N/A</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将多个输入流联结成为一个输入流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9833">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对象</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串行化</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ObjectInputStream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ObjectOutputStream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将对象串行化</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标题 1"/>
          <p:cNvSpPr>
            <a:spLocks noGrp="1"/>
          </p:cNvSpPr>
          <p:nvPr>
            <p:ph type="title"/>
          </p:nvPr>
        </p:nvSpPr>
        <p:spPr/>
        <p:txBody>
          <a:bodyPr/>
          <a:lstStyle/>
          <a:p>
            <a:r>
              <a:rPr lang="zh-CN" altLang="en-US" dirty="0"/>
              <a:t>各种流的作用概述</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15</a:t>
            </a:fld>
            <a:endParaRPr lang="en-US" altLang="zh-CN"/>
          </a:p>
        </p:txBody>
      </p:sp>
      <p:sp>
        <p:nvSpPr>
          <p:cNvPr id="3" name="矩形 2"/>
          <p:cNvSpPr/>
          <p:nvPr/>
        </p:nvSpPr>
        <p:spPr>
          <a:xfrm>
            <a:off x="521596" y="5877272"/>
            <a:ext cx="7742535" cy="400110"/>
          </a:xfrm>
          <a:prstGeom prst="rect">
            <a:avLst/>
          </a:prstGeom>
        </p:spPr>
        <p:txBody>
          <a:bodyPr wrap="square">
            <a:spAutoFit/>
          </a:bodyPr>
          <a:lstStyle/>
          <a:p>
            <a:pPr lvl="0">
              <a:lnSpc>
                <a:spcPct val="100000"/>
              </a:lnSpc>
              <a:buClr>
                <a:srgbClr val="3333CC"/>
              </a:buClr>
            </a:pPr>
            <a:r>
              <a:rPr lang="zh-CN" altLang="en-US" kern="0" dirty="0">
                <a:solidFill>
                  <a:srgbClr val="0000FF"/>
                </a:solidFill>
                <a:latin typeface="宋体" panose="02010600030101010101" pitchFamily="2" charset="-122"/>
              </a:rPr>
              <a:t>备注：文件，内存，管道是节点流</a:t>
            </a:r>
            <a:endParaRPr lang="en-US" altLang="zh-CN" sz="2400" kern="0" dirty="0">
              <a:solidFill>
                <a:srgbClr val="0000FF"/>
              </a:solidFill>
              <a:latin typeface="宋体" panose="02010600030101010101" pitchFamily="2" charset="-122"/>
            </a:endParaRPr>
          </a:p>
        </p:txBody>
      </p:sp>
    </p:spTree>
    <p:extLst>
      <p:ext uri="{BB962C8B-B14F-4D97-AF65-F5344CB8AC3E}">
        <p14:creationId xmlns:p14="http://schemas.microsoft.com/office/powerpoint/2010/main" val="11925127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4048234045"/>
              </p:ext>
            </p:extLst>
          </p:nvPr>
        </p:nvGraphicFramePr>
        <p:xfrm>
          <a:off x="533400" y="1556792"/>
          <a:ext cx="7772400" cy="4243968"/>
        </p:xfrm>
        <a:graphic>
          <a:graphicData uri="http://schemas.openxmlformats.org/drawingml/2006/table">
            <a:tbl>
              <a:tblPr/>
              <a:tblGrid>
                <a:gridCol w="1158280">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201565">
                <a:tc>
                  <a:txBody>
                    <a:bodyPr/>
                    <a:lstStyle/>
                    <a:p>
                      <a:pPr marL="347345" indent="-347345" algn="ctr" fontAlgn="base">
                        <a:spcAft>
                          <a:spcPts val="0"/>
                        </a:spcAft>
                      </a:pPr>
                      <a:r>
                        <a:rPr lang="en-US" sz="16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I/O</a:t>
                      </a:r>
                      <a:r>
                        <a:rPr lang="zh-CN" sz="1600" b="1" kern="12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类型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字节流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字符流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作用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833">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数据转换</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DataInputStream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DataOutputStream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N/A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以一种与机器无关的格式读写原始数据类型</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1565">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计数</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LineNumberInputStream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LineNumberReader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在读取时记录行数</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8101">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预览</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PushbackInputStream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PushbackReader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带有“回推</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(pushback)”</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缓冲区的输入流。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1565">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打印</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PrintStream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PrintWriter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包含便捷的打印方法的流。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9833">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缓冲</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BufferedInputStream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BufferedOutputStream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BufferedReader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BufferedWriter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缓冲流，用于在读写时进行数据缓冲</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58101">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过滤</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过滤流的抽象类接口。数据读写时对数据进行过滤</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9833">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转换流</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InputStreamReader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algn="l" defTabSz="914400" rtl="0" eaLnBrk="1" latinLnBrk="0" hangingPunct="1">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OutputStreamWriter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200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字节流和字符类间的转换桥梁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标题 1"/>
          <p:cNvSpPr>
            <a:spLocks noGrp="1"/>
          </p:cNvSpPr>
          <p:nvPr>
            <p:ph type="title"/>
          </p:nvPr>
        </p:nvSpPr>
        <p:spPr/>
        <p:txBody>
          <a:bodyPr/>
          <a:lstStyle/>
          <a:p>
            <a:r>
              <a:rPr lang="zh-CN" altLang="en-US" dirty="0"/>
              <a:t>各种流的作用概述</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16</a:t>
            </a:fld>
            <a:endParaRPr lang="en-US" altLang="zh-CN"/>
          </a:p>
        </p:txBody>
      </p:sp>
    </p:spTree>
    <p:extLst>
      <p:ext uri="{BB962C8B-B14F-4D97-AF65-F5344CB8AC3E}">
        <p14:creationId xmlns:p14="http://schemas.microsoft.com/office/powerpoint/2010/main" val="36034196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各种流的作用概述</a:t>
            </a:r>
          </a:p>
        </p:txBody>
      </p:sp>
      <p:sp>
        <p:nvSpPr>
          <p:cNvPr id="3" name="内容占位符 2"/>
          <p:cNvSpPr>
            <a:spLocks noGrp="1"/>
          </p:cNvSpPr>
          <p:nvPr>
            <p:ph idx="1"/>
          </p:nvPr>
        </p:nvSpPr>
        <p:spPr/>
        <p:txBody>
          <a:bodyPr/>
          <a:lstStyle/>
          <a:p>
            <a:r>
              <a:rPr lang="zh-CN" altLang="en-US" dirty="0"/>
              <a:t>无论使用何种输入输出流，其基本的操作是一样的：</a:t>
            </a:r>
          </a:p>
          <a:p>
            <a:pPr lvl="1"/>
            <a:r>
              <a:rPr lang="zh-CN" altLang="en-US" dirty="0"/>
              <a:t>通过字节流或字符流的子类进行对象实例化</a:t>
            </a:r>
          </a:p>
          <a:p>
            <a:pPr lvl="1"/>
            <a:r>
              <a:rPr lang="zh-CN" altLang="en-US" dirty="0"/>
              <a:t>进行读或写的操作（</a:t>
            </a:r>
            <a:r>
              <a:rPr lang="en-US" altLang="zh-CN" dirty="0"/>
              <a:t>read</a:t>
            </a:r>
            <a:r>
              <a:rPr lang="zh-CN" altLang="en-US" dirty="0"/>
              <a:t>，</a:t>
            </a:r>
            <a:r>
              <a:rPr lang="en-US" altLang="zh-CN" dirty="0"/>
              <a:t>write</a:t>
            </a:r>
            <a:r>
              <a:rPr lang="zh-CN" altLang="en-US" dirty="0"/>
              <a:t>方法）</a:t>
            </a:r>
          </a:p>
          <a:p>
            <a:pPr lvl="1"/>
            <a:r>
              <a:rPr lang="zh-CN" altLang="en-US" dirty="0"/>
              <a:t>关闭字节或字符流（</a:t>
            </a:r>
            <a:r>
              <a:rPr lang="en-US" altLang="zh-CN" dirty="0"/>
              <a:t>close</a:t>
            </a:r>
            <a:r>
              <a:rPr lang="zh-CN" altLang="en-US" dirty="0"/>
              <a:t>方法）</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17</a:t>
            </a:fld>
            <a:endParaRPr lang="en-US" altLang="zh-CN"/>
          </a:p>
        </p:txBody>
      </p:sp>
    </p:spTree>
    <p:extLst>
      <p:ext uri="{BB962C8B-B14F-4D97-AF65-F5344CB8AC3E}">
        <p14:creationId xmlns:p14="http://schemas.microsoft.com/office/powerpoint/2010/main" val="35927515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字节流中文件相关操作示例</a:t>
            </a:r>
          </a:p>
        </p:txBody>
      </p:sp>
      <p:sp>
        <p:nvSpPr>
          <p:cNvPr id="6" name="内容占位符 5"/>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18</a:t>
            </a:fld>
            <a:endParaRPr lang="en-US" altLang="zh-CN"/>
          </a:p>
        </p:txBody>
      </p:sp>
      <p:pic>
        <p:nvPicPr>
          <p:cNvPr id="5" name="图片 4"/>
          <p:cNvPicPr>
            <a:picLocks noChangeAspect="1"/>
          </p:cNvPicPr>
          <p:nvPr/>
        </p:nvPicPr>
        <p:blipFill>
          <a:blip r:embed="rId2"/>
          <a:stretch>
            <a:fillRect/>
          </a:stretch>
        </p:blipFill>
        <p:spPr>
          <a:xfrm>
            <a:off x="539552" y="1602557"/>
            <a:ext cx="7711008" cy="4645843"/>
          </a:xfrm>
          <a:prstGeom prst="rect">
            <a:avLst/>
          </a:prstGeom>
        </p:spPr>
      </p:pic>
    </p:spTree>
    <p:extLst>
      <p:ext uri="{BB962C8B-B14F-4D97-AF65-F5344CB8AC3E}">
        <p14:creationId xmlns:p14="http://schemas.microsoft.com/office/powerpoint/2010/main" val="175637320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539552" y="1602557"/>
            <a:ext cx="7711008" cy="4645843"/>
          </a:xfrm>
          <a:prstGeom prst="rect">
            <a:avLst/>
          </a:prstGeom>
        </p:spPr>
      </p:pic>
      <p:sp>
        <p:nvSpPr>
          <p:cNvPr id="2" name="标题 1"/>
          <p:cNvSpPr>
            <a:spLocks noGrp="1"/>
          </p:cNvSpPr>
          <p:nvPr>
            <p:ph type="title"/>
          </p:nvPr>
        </p:nvSpPr>
        <p:spPr/>
        <p:txBody>
          <a:bodyPr/>
          <a:lstStyle/>
          <a:p>
            <a:r>
              <a:rPr lang="en-US" altLang="zh-CN" dirty="0"/>
              <a:t>FileInputStream</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19</a:t>
            </a:fld>
            <a:endParaRPr lang="en-US" altLang="zh-CN"/>
          </a:p>
        </p:txBody>
      </p:sp>
      <p:sp>
        <p:nvSpPr>
          <p:cNvPr id="6" name="矩形 5"/>
          <p:cNvSpPr/>
          <p:nvPr/>
        </p:nvSpPr>
        <p:spPr bwMode="auto">
          <a:xfrm>
            <a:off x="4211960" y="1844824"/>
            <a:ext cx="1872208" cy="288032"/>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8" name="矩形 7"/>
          <p:cNvSpPr/>
          <p:nvPr/>
        </p:nvSpPr>
        <p:spPr bwMode="auto">
          <a:xfrm>
            <a:off x="2522848" y="2780928"/>
            <a:ext cx="1872208" cy="288032"/>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Tree>
    <p:extLst>
      <p:ext uri="{BB962C8B-B14F-4D97-AF65-F5344CB8AC3E}">
        <p14:creationId xmlns:p14="http://schemas.microsoft.com/office/powerpoint/2010/main" val="2604056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sz="2400" dirty="0"/>
              <a:t>流的基本概念和流的分类</a:t>
            </a:r>
            <a:endParaRPr lang="en-US" altLang="zh-CN" sz="2400" dirty="0"/>
          </a:p>
          <a:p>
            <a:r>
              <a:rPr lang="zh-CN" altLang="en-US" sz="2400" dirty="0"/>
              <a:t>各种流的作用概述</a:t>
            </a:r>
            <a:endParaRPr lang="en-US" altLang="zh-CN" sz="2400" dirty="0"/>
          </a:p>
          <a:p>
            <a:r>
              <a:rPr lang="en-US" altLang="zh-CN" sz="2400" dirty="0" err="1"/>
              <a:t>FileInputStream</a:t>
            </a:r>
            <a:r>
              <a:rPr lang="zh-CN" altLang="en-US" sz="2400" dirty="0"/>
              <a:t>，</a:t>
            </a:r>
            <a:r>
              <a:rPr lang="en-US" altLang="zh-CN" sz="2400" dirty="0" err="1"/>
              <a:t>FileOutputStream</a:t>
            </a:r>
            <a:endParaRPr lang="en-US" altLang="zh-CN" sz="2400" dirty="0"/>
          </a:p>
          <a:p>
            <a:r>
              <a:rPr lang="zh-CN" altLang="en-US" sz="2400" dirty="0"/>
              <a:t>文件拷贝：字节拷贝，字节数组拷贝，小数组拷贝</a:t>
            </a:r>
            <a:endParaRPr lang="en-US" altLang="zh-CN" sz="2400" dirty="0"/>
          </a:p>
          <a:p>
            <a:r>
              <a:rPr lang="zh-CN" altLang="en-US" sz="2400" dirty="0"/>
              <a:t>处理流概述，处理流之缓冲流</a:t>
            </a:r>
            <a:endParaRPr lang="en-US" altLang="zh-CN" sz="2400" dirty="0"/>
          </a:p>
          <a:p>
            <a:r>
              <a:rPr lang="zh-CN" altLang="en-US" sz="2400" dirty="0"/>
              <a:t>字节流读写中文及出现的问题</a:t>
            </a:r>
            <a:endParaRPr lang="en-US" altLang="zh-CN" sz="2400" dirty="0"/>
          </a:p>
          <a:p>
            <a:r>
              <a:rPr lang="zh-CN" altLang="en-US" sz="2400" dirty="0"/>
              <a:t>字节流的标准异常处理及应用示例</a:t>
            </a:r>
            <a:endParaRPr lang="en-US" altLang="zh-CN" sz="2400" dirty="0"/>
          </a:p>
          <a:p>
            <a:r>
              <a:rPr lang="en-US" altLang="zh-CN" sz="2400" dirty="0"/>
              <a:t>FileReader</a:t>
            </a:r>
            <a:r>
              <a:rPr lang="zh-CN" altLang="en-US" sz="2400" dirty="0"/>
              <a:t>，</a:t>
            </a:r>
            <a:r>
              <a:rPr lang="en-US" altLang="zh-CN" sz="2400" dirty="0"/>
              <a:t> </a:t>
            </a:r>
            <a:r>
              <a:rPr lang="en-US" altLang="zh-CN" sz="2400" dirty="0" err="1"/>
              <a:t>FileWriter</a:t>
            </a:r>
            <a:endParaRPr lang="en-US" altLang="zh-CN" sz="2400" dirty="0"/>
          </a:p>
          <a:p>
            <a:r>
              <a:rPr lang="zh-CN" altLang="en-US" sz="2400" dirty="0"/>
              <a:t>字符流拷贝</a:t>
            </a:r>
            <a:endParaRPr lang="en-US" altLang="zh-CN" sz="2400" dirty="0"/>
          </a:p>
          <a:p>
            <a:r>
              <a:rPr lang="zh-CN" altLang="en-US" sz="2400" dirty="0"/>
              <a:t>其他：序列流，对象流，打印流，数据输入输出流等</a:t>
            </a:r>
            <a:endParaRPr lang="en-US" altLang="zh-CN" sz="2400" dirty="0"/>
          </a:p>
          <a:p>
            <a:r>
              <a:rPr lang="zh-CN" altLang="en-US" sz="2400" dirty="0"/>
              <a:t>文件</a:t>
            </a:r>
            <a:r>
              <a:rPr lang="en-US" altLang="zh-CN" sz="2400" dirty="0"/>
              <a:t>File	</a:t>
            </a:r>
            <a:endParaRPr lang="zh-CN" altLang="en-US"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a:t>
            </a:fld>
            <a:endParaRPr lang="en-US" altLang="zh-CN"/>
          </a:p>
        </p:txBody>
      </p:sp>
    </p:spTree>
    <p:extLst>
      <p:ext uri="{BB962C8B-B14F-4D97-AF65-F5344CB8AC3E}">
        <p14:creationId xmlns:p14="http://schemas.microsoft.com/office/powerpoint/2010/main" val="11068326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3" name="内容占位符 2"/>
          <p:cNvSpPr>
            <a:spLocks noGrp="1"/>
          </p:cNvSpPr>
          <p:nvPr>
            <p:ph idx="1"/>
          </p:nvPr>
        </p:nvSpPr>
        <p:spPr/>
        <p:txBody>
          <a:bodyPr/>
          <a:lstStyle/>
          <a:p>
            <a:r>
              <a:rPr lang="en-US" altLang="zh-CN" sz="2800" dirty="0"/>
              <a:t>InputStream</a:t>
            </a:r>
            <a:r>
              <a:rPr lang="zh-CN" altLang="en-US" sz="2800" dirty="0"/>
              <a:t>类的主要方法 （查</a:t>
            </a:r>
            <a:r>
              <a:rPr lang="en-US" altLang="zh-CN" sz="2800" dirty="0"/>
              <a:t>API</a:t>
            </a:r>
            <a:r>
              <a:rPr lang="zh-CN" altLang="en-US" sz="2800" dirty="0"/>
              <a:t>）</a:t>
            </a:r>
          </a:p>
          <a:p>
            <a:pPr lvl="1"/>
            <a:r>
              <a:rPr lang="en-US" altLang="zh-CN" sz="2000" dirty="0">
                <a:solidFill>
                  <a:srgbClr val="0000FF"/>
                </a:solidFill>
              </a:rPr>
              <a:t>abstract </a:t>
            </a:r>
            <a:r>
              <a:rPr lang="en-US" altLang="zh-CN" sz="2000" dirty="0" err="1">
                <a:solidFill>
                  <a:srgbClr val="0000FF"/>
                </a:solidFill>
              </a:rPr>
              <a:t>int</a:t>
            </a:r>
            <a:r>
              <a:rPr lang="en-US" altLang="zh-CN" sz="2000" dirty="0">
                <a:solidFill>
                  <a:srgbClr val="0000FF"/>
                </a:solidFill>
              </a:rPr>
              <a:t> read()</a:t>
            </a:r>
            <a:r>
              <a:rPr lang="zh-CN" altLang="en-US" sz="2000" dirty="0">
                <a:solidFill>
                  <a:srgbClr val="0000FF"/>
                </a:solidFill>
              </a:rPr>
              <a:t>：从流中读入数据</a:t>
            </a:r>
          </a:p>
          <a:p>
            <a:pPr lvl="1"/>
            <a:r>
              <a:rPr lang="en-US" altLang="zh-CN" sz="2000" dirty="0" err="1"/>
              <a:t>int</a:t>
            </a:r>
            <a:r>
              <a:rPr lang="en-US" altLang="zh-CN" sz="2000" dirty="0"/>
              <a:t> read(byte b[ ])</a:t>
            </a:r>
            <a:r>
              <a:rPr lang="zh-CN" altLang="en-US" sz="2000" dirty="0"/>
              <a:t>：从流中读入数据，并存放到数组</a:t>
            </a:r>
            <a:r>
              <a:rPr lang="en-US" altLang="zh-CN" sz="2000" dirty="0"/>
              <a:t>b</a:t>
            </a:r>
            <a:r>
              <a:rPr lang="zh-CN" altLang="en-US" sz="2000" dirty="0"/>
              <a:t>中</a:t>
            </a:r>
          </a:p>
          <a:p>
            <a:pPr lvl="1"/>
            <a:r>
              <a:rPr lang="en-US" altLang="zh-CN" sz="2000" dirty="0" err="1"/>
              <a:t>int</a:t>
            </a:r>
            <a:r>
              <a:rPr lang="en-US" altLang="zh-CN" sz="2000" dirty="0"/>
              <a:t> read(byte b[ ],</a:t>
            </a:r>
            <a:r>
              <a:rPr lang="en-US" altLang="zh-CN" sz="2000" dirty="0" err="1"/>
              <a:t>int</a:t>
            </a:r>
            <a:r>
              <a:rPr lang="en-US" altLang="zh-CN" sz="2000" dirty="0"/>
              <a:t> off, </a:t>
            </a:r>
            <a:r>
              <a:rPr lang="en-US" altLang="zh-CN" sz="2000" dirty="0" err="1"/>
              <a:t>int</a:t>
            </a:r>
            <a:r>
              <a:rPr lang="en-US" altLang="zh-CN" sz="2000" dirty="0"/>
              <a:t> </a:t>
            </a:r>
            <a:r>
              <a:rPr lang="en-US" altLang="zh-CN" sz="2000" dirty="0" err="1"/>
              <a:t>len</a:t>
            </a:r>
            <a:r>
              <a:rPr lang="en-US" altLang="zh-CN" sz="2000" dirty="0"/>
              <a:t>)</a:t>
            </a:r>
            <a:r>
              <a:rPr lang="zh-CN" altLang="en-US" sz="2000" dirty="0"/>
              <a:t>：从流中读入</a:t>
            </a:r>
            <a:r>
              <a:rPr lang="en-US" altLang="zh-CN" sz="2000" dirty="0" err="1"/>
              <a:t>len</a:t>
            </a:r>
            <a:r>
              <a:rPr lang="zh-CN" altLang="en-US" sz="2000" dirty="0"/>
              <a:t>个字节，并从数组</a:t>
            </a:r>
            <a:r>
              <a:rPr lang="en-US" altLang="zh-CN" sz="2000" dirty="0"/>
              <a:t>b</a:t>
            </a:r>
            <a:r>
              <a:rPr lang="zh-CN" altLang="en-US" sz="2000" dirty="0"/>
              <a:t>的</a:t>
            </a:r>
            <a:r>
              <a:rPr lang="en-US" altLang="zh-CN" sz="2000" dirty="0"/>
              <a:t>off</a:t>
            </a:r>
            <a:r>
              <a:rPr lang="zh-CN" altLang="en-US" sz="2000" dirty="0"/>
              <a:t>位置开始存放</a:t>
            </a:r>
          </a:p>
          <a:p>
            <a:pPr lvl="1"/>
            <a:r>
              <a:rPr lang="en-US" altLang="zh-CN" sz="2000" dirty="0"/>
              <a:t>long skip(long n)</a:t>
            </a:r>
            <a:r>
              <a:rPr lang="zh-CN" altLang="en-US" sz="2000" dirty="0"/>
              <a:t>：跳过流中若干字节数</a:t>
            </a:r>
          </a:p>
          <a:p>
            <a:pPr lvl="1"/>
            <a:r>
              <a:rPr lang="en-US" altLang="zh-CN" sz="2000" dirty="0" err="1"/>
              <a:t>int</a:t>
            </a:r>
            <a:r>
              <a:rPr lang="en-US" altLang="zh-CN" sz="2000" dirty="0"/>
              <a:t> available()</a:t>
            </a:r>
            <a:r>
              <a:rPr lang="zh-CN" altLang="en-US" sz="2000" dirty="0"/>
              <a:t>：返回流中可用字节数</a:t>
            </a:r>
          </a:p>
          <a:p>
            <a:pPr lvl="1"/>
            <a:r>
              <a:rPr lang="en-US" altLang="zh-CN" sz="2000" dirty="0"/>
              <a:t>void mark(</a:t>
            </a:r>
            <a:r>
              <a:rPr lang="en-US" altLang="zh-CN" sz="2000" dirty="0" err="1"/>
              <a:t>int</a:t>
            </a:r>
            <a:r>
              <a:rPr lang="en-US" altLang="zh-CN" sz="2000" dirty="0"/>
              <a:t> </a:t>
            </a:r>
            <a:r>
              <a:rPr lang="en-US" altLang="zh-CN" sz="2000" dirty="0" err="1"/>
              <a:t>readlimit</a:t>
            </a:r>
            <a:r>
              <a:rPr lang="en-US" altLang="zh-CN" sz="2000" dirty="0"/>
              <a:t>)</a:t>
            </a:r>
            <a:r>
              <a:rPr lang="zh-CN" altLang="en-US" sz="2000" dirty="0"/>
              <a:t>：在流中标记一个位置</a:t>
            </a:r>
          </a:p>
          <a:p>
            <a:pPr lvl="1"/>
            <a:r>
              <a:rPr lang="en-US" altLang="zh-CN" sz="2000" dirty="0"/>
              <a:t>void reset()</a:t>
            </a:r>
            <a:r>
              <a:rPr lang="zh-CN" altLang="en-US" sz="2000" dirty="0"/>
              <a:t>：将流重置到标记处</a:t>
            </a:r>
          </a:p>
          <a:p>
            <a:pPr lvl="1"/>
            <a:r>
              <a:rPr lang="en-US" altLang="zh-CN" sz="2000" dirty="0" err="1"/>
              <a:t>boolean</a:t>
            </a:r>
            <a:r>
              <a:rPr lang="en-US" altLang="zh-CN" sz="2000" dirty="0"/>
              <a:t> </a:t>
            </a:r>
            <a:r>
              <a:rPr lang="en-US" altLang="zh-CN" sz="2000" dirty="0" err="1"/>
              <a:t>markSupport</a:t>
            </a:r>
            <a:r>
              <a:rPr lang="en-US" altLang="zh-CN" sz="2000" dirty="0"/>
              <a:t>()</a:t>
            </a:r>
            <a:r>
              <a:rPr lang="zh-CN" altLang="en-US" sz="2000" dirty="0"/>
              <a:t>：是否支持标记和复位操作</a:t>
            </a:r>
          </a:p>
          <a:p>
            <a:pPr lvl="1"/>
            <a:r>
              <a:rPr lang="en-US" altLang="zh-CN" sz="2000" dirty="0"/>
              <a:t>void close()</a:t>
            </a:r>
            <a:r>
              <a:rPr lang="zh-CN" altLang="en-US" sz="2000" dirty="0"/>
              <a:t>：关闭流</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20</a:t>
            </a:fld>
            <a:endParaRPr lang="en-US" altLang="zh-CN"/>
          </a:p>
        </p:txBody>
      </p:sp>
    </p:spTree>
    <p:extLst>
      <p:ext uri="{BB962C8B-B14F-4D97-AF65-F5344CB8AC3E}">
        <p14:creationId xmlns:p14="http://schemas.microsoft.com/office/powerpoint/2010/main" val="2993211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5" dur="500"/>
                                        <p:tgtEl>
                                          <p:spTgt spid="3">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8" dur="500"/>
                                        <p:tgtEl>
                                          <p:spTgt spid="3">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3" name="内容占位符 2"/>
          <p:cNvSpPr>
            <a:spLocks noGrp="1"/>
          </p:cNvSpPr>
          <p:nvPr>
            <p:ph idx="1"/>
          </p:nvPr>
        </p:nvSpPr>
        <p:spPr>
          <a:xfrm>
            <a:off x="533400" y="1600200"/>
            <a:ext cx="7772400" cy="532656"/>
          </a:xfrm>
        </p:spPr>
        <p:txBody>
          <a:bodyPr/>
          <a:lstStyle/>
          <a:p>
            <a:r>
              <a:rPr lang="en-US" altLang="zh-CN" sz="2800" dirty="0"/>
              <a:t>FileInputStream</a:t>
            </a:r>
            <a:r>
              <a:rPr lang="zh-CN" altLang="en-US" sz="2800" dirty="0"/>
              <a:t>类的主要方法 </a:t>
            </a:r>
          </a:p>
          <a:p>
            <a:endParaRPr lang="zh-CN" altLang="en-US"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21</a:t>
            </a:fld>
            <a:endParaRPr lang="en-US" altLang="zh-CN"/>
          </a:p>
        </p:txBody>
      </p:sp>
      <p:graphicFrame>
        <p:nvGraphicFramePr>
          <p:cNvPr id="5" name="内容占位符 5"/>
          <p:cNvGraphicFramePr>
            <a:graphicFrameLocks/>
          </p:cNvGraphicFramePr>
          <p:nvPr>
            <p:extLst>
              <p:ext uri="{D42A27DB-BD31-4B8C-83A1-F6EECF244321}">
                <p14:modId xmlns:p14="http://schemas.microsoft.com/office/powerpoint/2010/main" val="545988131"/>
              </p:ext>
            </p:extLst>
          </p:nvPr>
        </p:nvGraphicFramePr>
        <p:xfrm>
          <a:off x="759515" y="2276872"/>
          <a:ext cx="7772925" cy="4023360"/>
        </p:xfrm>
        <a:graphic>
          <a:graphicData uri="http://schemas.openxmlformats.org/drawingml/2006/table">
            <a:tbl>
              <a:tblPr/>
              <a:tblGrid>
                <a:gridCol w="3102496">
                  <a:extLst>
                    <a:ext uri="{9D8B030D-6E8A-4147-A177-3AD203B41FA5}">
                      <a16:colId xmlns:a16="http://schemas.microsoft.com/office/drawing/2014/main" val="20000"/>
                    </a:ext>
                  </a:extLst>
                </a:gridCol>
                <a:gridCol w="4670429">
                  <a:extLst>
                    <a:ext uri="{9D8B030D-6E8A-4147-A177-3AD203B41FA5}">
                      <a16:colId xmlns:a16="http://schemas.microsoft.com/office/drawing/2014/main" val="20001"/>
                    </a:ext>
                  </a:extLst>
                </a:gridCol>
              </a:tblGrid>
              <a:tr h="145113">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int</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available()</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返回可读入的字节数。</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8664">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void close()</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关闭输入流，并释放任何与该流有关的资源。</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952">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protected void finalize()</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当读到无用信息时，关闭该流。</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7224">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FileDescriptor</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get FD()</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返回与该流有关的文件描述符</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即文件的完整路径</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1504">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int</a:t>
                      </a:r>
                      <a:r>
                        <a:rPr kumimoji="0" lang="en-US" altLang="zh-CN"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 read()</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从输入流中读取一个字节的数据</a:t>
                      </a:r>
                      <a:r>
                        <a:rPr kumimoji="0" lang="en-US" altLang="zh-CN"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a:t>
                      </a: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如果已到达文件末尾，则返回 </a:t>
                      </a:r>
                      <a:r>
                        <a:rPr kumimoji="0" lang="en-US" altLang="zh-CN"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-1</a:t>
                      </a:r>
                      <a:endPar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808">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int read(byte[ ]b)</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将数据读入到一个字节数组</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b[ ]</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中。</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7832">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int read(byte[ ]b,int off,int len)</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将</a:t>
                      </a:r>
                      <a:r>
                        <a:rPr kumimoji="0" lang="en-US" altLang="zh-CN" sz="1800" b="0" i="0" u="none" strike="noStrike"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len</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个字节的数据读入到一个字节型数组</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b[ ]</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中，从下标</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off</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开始存放，并返回实际读入的字节数。</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7728">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long skip(long n)</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跳过输入流上的</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n</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个字节。</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949381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7" name="内容占位符 6"/>
          <p:cNvSpPr>
            <a:spLocks noGrp="1"/>
          </p:cNvSpPr>
          <p:nvPr>
            <p:ph idx="1"/>
          </p:nvPr>
        </p:nvSpPr>
        <p:spPr>
          <a:xfrm>
            <a:off x="533400" y="1600200"/>
            <a:ext cx="7999040" cy="4648200"/>
          </a:xfrm>
        </p:spPr>
        <p:txBody>
          <a:bodyPr/>
          <a:lstStyle/>
          <a:p>
            <a:pPr marL="0" lvl="0" indent="0">
              <a:spcAft>
                <a:spcPts val="0"/>
              </a:spcAft>
              <a:buClr>
                <a:srgbClr val="3333CC"/>
              </a:buClr>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读取单个字节</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Demo01</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_FileInputStreamReadByte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u="sng"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8000"/>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008000"/>
                </a:solidFill>
                <a:latin typeface="Consolas" panose="020B0609020204030204" pitchFamily="49" charset="0"/>
                <a:ea typeface="等线" panose="02010600030101010101" pitchFamily="2" charset="-122"/>
                <a:cs typeface="Consolas" panose="020B0609020204030204" pitchFamily="49" charset="0"/>
              </a:rPr>
              <a:t>从硬盘上读取一个字节</a:t>
            </a:r>
            <a:endParaRPr lang="zh-CN" altLang="zh-CN" sz="1800" kern="100" dirty="0">
              <a:solidFill>
                <a:srgbClr val="008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y</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en-US" altLang="zh-CN" sz="1800" dirty="0">
              <a:solidFill>
                <a:srgbClr val="008000"/>
              </a:solidFill>
              <a:latin typeface="Consolas" panose="020B0609020204030204" pitchFamily="49" charset="0"/>
              <a:ea typeface="等线" panose="02010600030101010101" pitchFamily="2" charset="-122"/>
              <a:cs typeface="Consolas" panose="020B0609020204030204" pitchFamily="49"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y</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z</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z</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lvl="0" indent="0">
              <a:spcAft>
                <a:spcPts val="0"/>
              </a:spcAft>
              <a:buClr>
                <a:srgbClr val="3333CC"/>
              </a:buClr>
              <a:buNone/>
            </a:pPr>
            <a:r>
              <a:rPr lang="en-US" altLang="zh-CN" sz="1800" kern="1200" dirty="0">
                <a:solidFill>
                  <a:srgbClr val="6A3E3E"/>
                </a:solidFill>
                <a:highlight>
                  <a:srgbClr val="E8F2FE"/>
                </a:highlight>
                <a:latin typeface="Consolas" panose="020B0609020204030204" pitchFamily="49" charset="0"/>
                <a:ea typeface="宋体" pitchFamily="2" charset="-122"/>
              </a:rPr>
              <a:t>      </a:t>
            </a:r>
            <a:r>
              <a:rPr lang="en-US" altLang="zh-CN" sz="1800" kern="1200" dirty="0" err="1">
                <a:solidFill>
                  <a:srgbClr val="6A3E3E"/>
                </a:solidFill>
                <a:highlight>
                  <a:srgbClr val="E8F2FE"/>
                </a:highlight>
                <a:latin typeface="Consolas" panose="020B0609020204030204" pitchFamily="49" charset="0"/>
                <a:ea typeface="宋体" pitchFamily="2" charset="-122"/>
              </a:rPr>
              <a:t>fis</a:t>
            </a:r>
            <a:r>
              <a:rPr lang="en-US" altLang="zh-CN" sz="1800" kern="1200" dirty="0" err="1">
                <a:solidFill>
                  <a:srgbClr val="000000"/>
                </a:solidFill>
                <a:highlight>
                  <a:srgbClr val="E8F2FE"/>
                </a:highlight>
                <a:latin typeface="Consolas" panose="020B0609020204030204" pitchFamily="49" charset="0"/>
                <a:ea typeface="宋体" pitchFamily="2" charset="-122"/>
              </a:rPr>
              <a:t>.close</a:t>
            </a:r>
            <a:r>
              <a:rPr lang="en-US" altLang="zh-CN" sz="1800" kern="1200" dirty="0">
                <a:solidFill>
                  <a:srgbClr val="000000"/>
                </a:solidFill>
                <a:highlight>
                  <a:srgbClr val="E8F2FE"/>
                </a:highlight>
                <a:latin typeface="Consolas" panose="020B0609020204030204" pitchFamily="49" charset="0"/>
                <a:ea typeface="宋体" pitchFamily="2" charset="-122"/>
              </a:rPr>
              <a:t>();  </a:t>
            </a:r>
            <a:r>
              <a:rPr lang="en-US" altLang="zh-CN" sz="1800" kern="1200" dirty="0">
                <a:solidFill>
                  <a:srgbClr val="006600"/>
                </a:solidFill>
                <a:highlight>
                  <a:srgbClr val="E8F2FE"/>
                </a:highlight>
                <a:latin typeface="Consolas" panose="020B0609020204030204" pitchFamily="49" charset="0"/>
                <a:ea typeface="宋体" pitchFamily="2" charset="-122"/>
              </a:rPr>
              <a:t>//</a:t>
            </a:r>
            <a:r>
              <a:rPr lang="zh-CN" altLang="en-US" sz="1800" kern="1200" dirty="0">
                <a:solidFill>
                  <a:srgbClr val="006600"/>
                </a:solidFill>
                <a:highlight>
                  <a:srgbClr val="E8F2FE"/>
                </a:highlight>
                <a:latin typeface="Consolas" panose="020B0609020204030204" pitchFamily="49" charset="0"/>
                <a:ea typeface="宋体" pitchFamily="2" charset="-122"/>
              </a:rPr>
              <a:t>关流释放资源</a:t>
            </a:r>
            <a:endParaRPr lang="zh-CN" altLang="zh-CN" sz="1800" kern="100" dirty="0">
              <a:solidFill>
                <a:srgbClr val="0066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lgn="just">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sz="36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22</a:t>
            </a:fld>
            <a:endParaRPr lang="en-US" altLang="zh-CN"/>
          </a:p>
        </p:txBody>
      </p:sp>
    </p:spTree>
    <p:extLst>
      <p:ext uri="{BB962C8B-B14F-4D97-AF65-F5344CB8AC3E}">
        <p14:creationId xmlns:p14="http://schemas.microsoft.com/office/powerpoint/2010/main" val="40628802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3" name="内容占位符 2"/>
          <p:cNvSpPr>
            <a:spLocks noGrp="1"/>
          </p:cNvSpPr>
          <p:nvPr>
            <p:ph idx="1"/>
          </p:nvPr>
        </p:nvSpPr>
        <p:spPr>
          <a:xfrm>
            <a:off x="533400" y="1371600"/>
            <a:ext cx="7772400" cy="5225752"/>
          </a:xfrm>
        </p:spPr>
        <p:txBody>
          <a:bodyPr/>
          <a:lstStyle/>
          <a:p>
            <a:pPr marL="0" indent="0">
              <a:buNone/>
            </a:pPr>
            <a:r>
              <a:rPr lang="en-US" altLang="zh-CN" sz="2000" dirty="0">
                <a:solidFill>
                  <a:srgbClr val="0000FF"/>
                </a:solidFill>
                <a:latin typeface="Consolas" panose="020B0609020204030204" pitchFamily="49" charset="0"/>
              </a:rPr>
              <a:t>/**</a:t>
            </a:r>
          </a:p>
          <a:p>
            <a:pPr marL="0" indent="0">
              <a:buNone/>
            </a:pPr>
            <a:r>
              <a:rPr lang="zh-CN" altLang="en-US" sz="2000" dirty="0">
                <a:solidFill>
                  <a:srgbClr val="0000FF"/>
                </a:solidFill>
                <a:latin typeface="Consolas" panose="020B0609020204030204" pitchFamily="49" charset="0"/>
              </a:rPr>
              <a:t> * </a:t>
            </a:r>
            <a:r>
              <a:rPr lang="en-US" altLang="zh-CN" sz="2000" dirty="0">
                <a:solidFill>
                  <a:srgbClr val="0000FF"/>
                </a:solidFill>
                <a:latin typeface="Consolas" panose="020B0609020204030204" pitchFamily="49" charset="0"/>
              </a:rPr>
              <a:t>read()</a:t>
            </a:r>
            <a:r>
              <a:rPr lang="zh-CN" altLang="en-US" sz="2000" dirty="0">
                <a:solidFill>
                  <a:srgbClr val="0000FF"/>
                </a:solidFill>
                <a:latin typeface="Consolas" panose="020B0609020204030204" pitchFamily="49" charset="0"/>
              </a:rPr>
              <a:t>方法读取的是一个字节</a:t>
            </a:r>
            <a:r>
              <a:rPr lang="en-US" altLang="zh-CN" sz="2000" dirty="0">
                <a:solidFill>
                  <a:srgbClr val="0000FF"/>
                </a:solidFill>
                <a:latin typeface="Consolas" panose="020B0609020204030204" pitchFamily="49" charset="0"/>
              </a:rPr>
              <a:t>,</a:t>
            </a:r>
            <a:r>
              <a:rPr lang="zh-CN" altLang="en-US" sz="2000" dirty="0">
                <a:solidFill>
                  <a:srgbClr val="0000FF"/>
                </a:solidFill>
                <a:latin typeface="Consolas" panose="020B0609020204030204" pitchFamily="49" charset="0"/>
              </a:rPr>
              <a:t>为何返回是</a:t>
            </a:r>
            <a:r>
              <a:rPr lang="en-US" altLang="zh-CN" sz="2000" dirty="0" err="1">
                <a:solidFill>
                  <a:srgbClr val="0000FF"/>
                </a:solidFill>
                <a:latin typeface="Consolas" panose="020B0609020204030204" pitchFamily="49" charset="0"/>
              </a:rPr>
              <a:t>int</a:t>
            </a:r>
            <a:r>
              <a:rPr lang="en-US" altLang="zh-CN" sz="2000" dirty="0">
                <a:solidFill>
                  <a:srgbClr val="0000FF"/>
                </a:solidFill>
                <a:latin typeface="Consolas" panose="020B0609020204030204" pitchFamily="49" charset="0"/>
              </a:rPr>
              <a:t>,</a:t>
            </a:r>
            <a:r>
              <a:rPr lang="zh-CN" altLang="en-US" sz="2000" dirty="0">
                <a:solidFill>
                  <a:srgbClr val="0000FF"/>
                </a:solidFill>
                <a:latin typeface="Consolas" panose="020B0609020204030204" pitchFamily="49" charset="0"/>
              </a:rPr>
              <a:t>而不是</a:t>
            </a:r>
            <a:r>
              <a:rPr lang="en-US" altLang="zh-CN" sz="2000" dirty="0">
                <a:solidFill>
                  <a:srgbClr val="0000FF"/>
                </a:solidFill>
                <a:latin typeface="Consolas" panose="020B0609020204030204" pitchFamily="49" charset="0"/>
              </a:rPr>
              <a:t>byte</a:t>
            </a:r>
            <a:r>
              <a:rPr lang="zh-CN" altLang="en-US" sz="2000" dirty="0">
                <a:solidFill>
                  <a:srgbClr val="0000FF"/>
                </a:solidFill>
                <a:latin typeface="Consolas" panose="020B0609020204030204" pitchFamily="49" charset="0"/>
              </a:rPr>
              <a:t>？</a:t>
            </a:r>
            <a:r>
              <a:rPr lang="en-US" altLang="zh-CN" sz="2000" dirty="0">
                <a:solidFill>
                  <a:srgbClr val="0000FF"/>
                </a:solidFill>
                <a:latin typeface="Consolas" panose="020B0609020204030204" pitchFamily="49" charset="0"/>
              </a:rPr>
              <a:t> </a:t>
            </a:r>
          </a:p>
          <a:p>
            <a:pPr marL="0" indent="0">
              <a:buNone/>
            </a:pPr>
            <a:r>
              <a:rPr lang="zh-CN" altLang="en-US" sz="2000" dirty="0">
                <a:solidFill>
                  <a:srgbClr val="0000FF"/>
                </a:solidFill>
                <a:latin typeface="Consolas" panose="020B0609020204030204" pitchFamily="49" charset="0"/>
              </a:rPr>
              <a:t> * 假设序列</a:t>
            </a:r>
            <a:r>
              <a:rPr lang="en-US" altLang="zh-CN" sz="2000" dirty="0">
                <a:solidFill>
                  <a:srgbClr val="0000FF"/>
                </a:solidFill>
                <a:latin typeface="Consolas" panose="020B0609020204030204" pitchFamily="49" charset="0"/>
              </a:rPr>
              <a:t>00010100 00100100 01000001 </a:t>
            </a:r>
            <a:r>
              <a:rPr lang="en-US" altLang="zh-CN" sz="2000" dirty="0">
                <a:solidFill>
                  <a:srgbClr val="006600"/>
                </a:solidFill>
                <a:latin typeface="Consolas" panose="020B0609020204030204" pitchFamily="49" charset="0"/>
              </a:rPr>
              <a:t>11111111</a:t>
            </a:r>
            <a:r>
              <a:rPr lang="en-US" altLang="zh-CN" sz="2000" dirty="0">
                <a:solidFill>
                  <a:srgbClr val="0000FF"/>
                </a:solidFill>
                <a:latin typeface="Consolas" panose="020B0609020204030204" pitchFamily="49" charset="0"/>
              </a:rPr>
              <a:t> 0000000</a:t>
            </a:r>
          </a:p>
          <a:p>
            <a:pPr marL="0" indent="0">
              <a:buNone/>
            </a:pPr>
            <a:r>
              <a:rPr lang="zh-CN" altLang="en-US" sz="2000" dirty="0">
                <a:solidFill>
                  <a:srgbClr val="0000FF"/>
                </a:solidFill>
                <a:latin typeface="Consolas" panose="020B0609020204030204" pitchFamily="49" charset="0"/>
              </a:rPr>
              <a:t> * 读到</a:t>
            </a:r>
            <a:r>
              <a:rPr lang="en-US" altLang="zh-CN" sz="2000" dirty="0">
                <a:solidFill>
                  <a:srgbClr val="006600"/>
                </a:solidFill>
                <a:latin typeface="Consolas" panose="020B0609020204030204" pitchFamily="49" charset="0"/>
              </a:rPr>
              <a:t>11111111</a:t>
            </a:r>
            <a:r>
              <a:rPr lang="zh-CN" altLang="en-US" sz="2000" dirty="0">
                <a:solidFill>
                  <a:srgbClr val="0000FF"/>
                </a:solidFill>
                <a:latin typeface="Consolas" panose="020B0609020204030204" pitchFamily="49" charset="0"/>
              </a:rPr>
              <a:t>就回返回，导致后续序列不可读</a:t>
            </a:r>
          </a:p>
          <a:p>
            <a:pPr marL="0" indent="0">
              <a:buNone/>
            </a:pPr>
            <a:r>
              <a:rPr lang="zh-CN" altLang="en-US" sz="2000" dirty="0">
                <a:solidFill>
                  <a:srgbClr val="006600"/>
                </a:solidFill>
                <a:latin typeface="Consolas" panose="020B0609020204030204" pitchFamily="49" charset="0"/>
              </a:rPr>
              <a:t> * </a:t>
            </a:r>
            <a:r>
              <a:rPr lang="en-US" altLang="zh-CN" sz="2000" dirty="0">
                <a:solidFill>
                  <a:srgbClr val="006600"/>
                </a:solidFill>
                <a:latin typeface="Consolas" panose="020B0609020204030204" pitchFamily="49" charset="0"/>
              </a:rPr>
              <a:t>10000001    byte</a:t>
            </a:r>
            <a:r>
              <a:rPr lang="zh-CN" altLang="en-US" sz="2000" dirty="0">
                <a:solidFill>
                  <a:srgbClr val="006600"/>
                </a:solidFill>
                <a:latin typeface="Consolas" panose="020B0609020204030204" pitchFamily="49" charset="0"/>
              </a:rPr>
              <a:t>类型</a:t>
            </a:r>
            <a:r>
              <a:rPr lang="en-US" altLang="zh-CN" sz="2000" dirty="0">
                <a:solidFill>
                  <a:srgbClr val="006600"/>
                </a:solidFill>
                <a:latin typeface="Consolas" panose="020B0609020204030204" pitchFamily="49" charset="0"/>
              </a:rPr>
              <a:t>-1</a:t>
            </a:r>
            <a:r>
              <a:rPr lang="zh-CN" altLang="en-US" sz="2000" dirty="0">
                <a:solidFill>
                  <a:srgbClr val="006600"/>
                </a:solidFill>
                <a:latin typeface="Consolas" panose="020B0609020204030204" pitchFamily="49" charset="0"/>
              </a:rPr>
              <a:t>的原码</a:t>
            </a:r>
          </a:p>
          <a:p>
            <a:pPr marL="0" indent="0">
              <a:buNone/>
            </a:pPr>
            <a:r>
              <a:rPr lang="zh-CN" altLang="en-US" sz="2000" dirty="0">
                <a:solidFill>
                  <a:srgbClr val="006600"/>
                </a:solidFill>
                <a:latin typeface="Consolas" panose="020B0609020204030204" pitchFamily="49" charset="0"/>
              </a:rPr>
              <a:t> * </a:t>
            </a:r>
            <a:r>
              <a:rPr lang="en-US" altLang="zh-CN" sz="2000" dirty="0">
                <a:solidFill>
                  <a:srgbClr val="006600"/>
                </a:solidFill>
                <a:latin typeface="Consolas" panose="020B0609020204030204" pitchFamily="49" charset="0"/>
              </a:rPr>
              <a:t>11111110    -1</a:t>
            </a:r>
            <a:r>
              <a:rPr lang="zh-CN" altLang="en-US" sz="2000" dirty="0">
                <a:solidFill>
                  <a:srgbClr val="006600"/>
                </a:solidFill>
                <a:latin typeface="Consolas" panose="020B0609020204030204" pitchFamily="49" charset="0"/>
              </a:rPr>
              <a:t>的反码</a:t>
            </a:r>
          </a:p>
          <a:p>
            <a:pPr marL="0" indent="0">
              <a:buNone/>
            </a:pPr>
            <a:r>
              <a:rPr lang="zh-CN" altLang="en-US" sz="2000" dirty="0">
                <a:solidFill>
                  <a:srgbClr val="006600"/>
                </a:solidFill>
                <a:latin typeface="Consolas" panose="020B0609020204030204" pitchFamily="49" charset="0"/>
              </a:rPr>
              <a:t> * </a:t>
            </a:r>
            <a:r>
              <a:rPr lang="en-US" altLang="zh-CN" sz="2000" dirty="0">
                <a:solidFill>
                  <a:srgbClr val="006600"/>
                </a:solidFill>
                <a:latin typeface="Consolas" panose="020B0609020204030204" pitchFamily="49" charset="0"/>
              </a:rPr>
              <a:t>11111111    -1</a:t>
            </a:r>
            <a:r>
              <a:rPr lang="zh-CN" altLang="en-US" sz="2000" dirty="0">
                <a:solidFill>
                  <a:srgbClr val="006600"/>
                </a:solidFill>
                <a:latin typeface="Consolas" panose="020B0609020204030204" pitchFamily="49" charset="0"/>
              </a:rPr>
              <a:t>的补码</a:t>
            </a:r>
          </a:p>
          <a:p>
            <a:pPr marL="0" indent="0">
              <a:buNone/>
            </a:pPr>
            <a:r>
              <a:rPr lang="zh-CN" altLang="en-US" sz="2000" dirty="0">
                <a:solidFill>
                  <a:srgbClr val="0000FF"/>
                </a:solidFill>
                <a:latin typeface="Consolas" panose="020B0609020204030204" pitchFamily="49" charset="0"/>
              </a:rPr>
              <a:t> * 因此如果碰到</a:t>
            </a:r>
            <a:r>
              <a:rPr lang="en-US" altLang="zh-CN" sz="2000" dirty="0">
                <a:solidFill>
                  <a:srgbClr val="0000FF"/>
                </a:solidFill>
                <a:latin typeface="Consolas" panose="020B0609020204030204" pitchFamily="49" charset="0"/>
              </a:rPr>
              <a:t>-1</a:t>
            </a:r>
            <a:r>
              <a:rPr lang="zh-CN" altLang="en-US" sz="2000" dirty="0">
                <a:solidFill>
                  <a:srgbClr val="0000FF"/>
                </a:solidFill>
                <a:latin typeface="Consolas" panose="020B0609020204030204" pitchFamily="49" charset="0"/>
              </a:rPr>
              <a:t>就变成如下形式（补</a:t>
            </a:r>
            <a:r>
              <a:rPr lang="en-US" altLang="zh-CN" sz="2000" dirty="0">
                <a:solidFill>
                  <a:srgbClr val="0000FF"/>
                </a:solidFill>
                <a:latin typeface="Consolas" panose="020B0609020204030204" pitchFamily="49" charset="0"/>
              </a:rPr>
              <a:t>24</a:t>
            </a:r>
            <a:r>
              <a:rPr lang="zh-CN" altLang="en-US" sz="2000" dirty="0">
                <a:solidFill>
                  <a:srgbClr val="0000FF"/>
                </a:solidFill>
                <a:latin typeface="Consolas" panose="020B0609020204030204" pitchFamily="49" charset="0"/>
              </a:rPr>
              <a:t>个</a:t>
            </a:r>
            <a:r>
              <a:rPr lang="en-US" altLang="zh-CN" sz="2000" dirty="0">
                <a:solidFill>
                  <a:srgbClr val="0000FF"/>
                </a:solidFill>
                <a:latin typeface="Consolas" panose="020B0609020204030204" pitchFamily="49" charset="0"/>
              </a:rPr>
              <a:t>0</a:t>
            </a:r>
            <a:r>
              <a:rPr lang="zh-CN" altLang="en-US" sz="2000" dirty="0">
                <a:solidFill>
                  <a:srgbClr val="0000FF"/>
                </a:solidFill>
                <a:latin typeface="Consolas" panose="020B0609020204030204" pitchFamily="49" charset="0"/>
              </a:rPr>
              <a:t>）：</a:t>
            </a:r>
            <a:endParaRPr lang="en-US" altLang="zh-CN" sz="2000" dirty="0">
              <a:solidFill>
                <a:srgbClr val="0000FF"/>
              </a:solidFill>
              <a:latin typeface="Consolas" panose="020B0609020204030204" pitchFamily="49" charset="0"/>
            </a:endParaRPr>
          </a:p>
          <a:p>
            <a:pPr marL="0" indent="0">
              <a:buNone/>
            </a:pPr>
            <a:r>
              <a:rPr lang="zh-CN" altLang="en-US" sz="2000" dirty="0">
                <a:solidFill>
                  <a:srgbClr val="0000FF"/>
                </a:solidFill>
                <a:latin typeface="Consolas" panose="020B0609020204030204" pitchFamily="49" charset="0"/>
              </a:rPr>
              <a:t> * </a:t>
            </a:r>
            <a:r>
              <a:rPr lang="en-US" altLang="zh-CN" sz="2000" dirty="0">
                <a:solidFill>
                  <a:srgbClr val="0000FF"/>
                </a:solidFill>
                <a:latin typeface="Consolas" panose="020B0609020204030204" pitchFamily="49" charset="0"/>
              </a:rPr>
              <a:t>00000000 00000000 00000000 11111111</a:t>
            </a:r>
            <a:r>
              <a:rPr lang="zh-CN" altLang="en-US" sz="2000" dirty="0">
                <a:solidFill>
                  <a:srgbClr val="0000FF"/>
                </a:solidFill>
                <a:latin typeface="Consolas" panose="020B0609020204030204" pitchFamily="49" charset="0"/>
              </a:rPr>
              <a:t> </a:t>
            </a:r>
            <a:r>
              <a:rPr lang="en-US" altLang="zh-CN" sz="2000" u="sng" dirty="0" err="1">
                <a:solidFill>
                  <a:srgbClr val="0000FF"/>
                </a:solidFill>
                <a:latin typeface="Consolas" panose="020B0609020204030204" pitchFamily="49" charset="0"/>
              </a:rPr>
              <a:t>int</a:t>
            </a:r>
            <a:r>
              <a:rPr lang="zh-CN" altLang="en-US" sz="2000" u="sng" dirty="0">
                <a:solidFill>
                  <a:srgbClr val="0000FF"/>
                </a:solidFill>
                <a:latin typeface="Consolas" panose="020B0609020204030204" pitchFamily="49" charset="0"/>
              </a:rPr>
              <a:t>类型的</a:t>
            </a:r>
            <a:r>
              <a:rPr lang="en-US" altLang="zh-CN" sz="2000" u="sng" dirty="0">
                <a:solidFill>
                  <a:srgbClr val="0000FF"/>
                </a:solidFill>
                <a:latin typeface="Consolas" panose="020B0609020204030204" pitchFamily="49" charset="0"/>
              </a:rPr>
              <a:t>255</a:t>
            </a:r>
            <a:endParaRPr lang="zh-CN" altLang="en-US" sz="2000" dirty="0">
              <a:solidFill>
                <a:srgbClr val="0000FF"/>
              </a:solidFill>
              <a:latin typeface="Consolas" panose="020B0609020204030204" pitchFamily="49" charset="0"/>
            </a:endParaRPr>
          </a:p>
          <a:p>
            <a:pPr marL="0" indent="0">
              <a:buNone/>
            </a:pPr>
            <a:r>
              <a:rPr lang="zh-CN" altLang="en-US" sz="2000" dirty="0">
                <a:solidFill>
                  <a:srgbClr val="0000FF"/>
                </a:solidFill>
                <a:latin typeface="Consolas" panose="020B0609020204030204" pitchFamily="49" charset="0"/>
              </a:rPr>
              <a:t> * 而</a:t>
            </a:r>
            <a:r>
              <a:rPr lang="en-US" altLang="zh-CN" sz="2000" dirty="0">
                <a:solidFill>
                  <a:srgbClr val="0000FF"/>
                </a:solidFill>
                <a:latin typeface="Consolas" panose="020B0609020204030204" pitchFamily="49" charset="0"/>
              </a:rPr>
              <a:t>read()</a:t>
            </a:r>
            <a:r>
              <a:rPr lang="zh-CN" altLang="en-US" sz="2000" dirty="0">
                <a:solidFill>
                  <a:srgbClr val="0000FF"/>
                </a:solidFill>
                <a:latin typeface="Consolas" panose="020B0609020204030204" pitchFamily="49" charset="0"/>
              </a:rPr>
              <a:t>方法返回的</a:t>
            </a:r>
            <a:r>
              <a:rPr lang="en-US" altLang="zh-CN" sz="2000" dirty="0">
                <a:solidFill>
                  <a:srgbClr val="0000FF"/>
                </a:solidFill>
                <a:latin typeface="Consolas" panose="020B0609020204030204" pitchFamily="49" charset="0"/>
              </a:rPr>
              <a:t>-1 </a:t>
            </a:r>
            <a:r>
              <a:rPr lang="zh-CN" altLang="en-US" sz="2000" dirty="0">
                <a:solidFill>
                  <a:srgbClr val="0000FF"/>
                </a:solidFill>
                <a:latin typeface="Consolas" panose="020B0609020204030204" pitchFamily="49" charset="0"/>
              </a:rPr>
              <a:t>是</a:t>
            </a:r>
            <a:r>
              <a:rPr lang="en-US" altLang="zh-CN" sz="2000" u="sng" dirty="0" err="1">
                <a:solidFill>
                  <a:srgbClr val="0000FF"/>
                </a:solidFill>
                <a:latin typeface="Consolas" panose="020B0609020204030204" pitchFamily="49" charset="0"/>
              </a:rPr>
              <a:t>int</a:t>
            </a:r>
            <a:r>
              <a:rPr lang="zh-CN" altLang="en-US" sz="2000" u="sng" dirty="0">
                <a:solidFill>
                  <a:srgbClr val="0000FF"/>
                </a:solidFill>
                <a:latin typeface="Consolas" panose="020B0609020204030204" pitchFamily="49" charset="0"/>
              </a:rPr>
              <a:t>型的，即：</a:t>
            </a:r>
          </a:p>
          <a:p>
            <a:pPr marL="0" indent="0">
              <a:buNone/>
            </a:pPr>
            <a:r>
              <a:rPr lang="zh-CN" altLang="en-US" sz="2000" dirty="0">
                <a:solidFill>
                  <a:srgbClr val="0000FF"/>
                </a:solidFill>
                <a:latin typeface="Consolas" panose="020B0609020204030204" pitchFamily="49" charset="0"/>
              </a:rPr>
              <a:t> * </a:t>
            </a:r>
            <a:r>
              <a:rPr lang="en-US" altLang="zh-CN" sz="2000" dirty="0">
                <a:solidFill>
                  <a:srgbClr val="0000FF"/>
                </a:solidFill>
                <a:latin typeface="Consolas" panose="020B0609020204030204" pitchFamily="49" charset="0"/>
              </a:rPr>
              <a:t>11111111 11111111 11111111 11111111</a:t>
            </a:r>
            <a:endParaRPr lang="zh-CN" altLang="en-US" sz="2000" dirty="0">
              <a:solidFill>
                <a:srgbClr val="0000FF"/>
              </a:solidFill>
              <a:latin typeface="Consolas" panose="020B0609020204030204" pitchFamily="49" charset="0"/>
            </a:endParaRPr>
          </a:p>
          <a:p>
            <a:pPr marL="0" indent="0">
              <a:buNone/>
            </a:pPr>
            <a:r>
              <a:rPr lang="zh-CN" altLang="en-US" sz="2000" dirty="0">
                <a:solidFill>
                  <a:srgbClr val="0000FF"/>
                </a:solidFill>
                <a:latin typeface="Consolas" panose="020B0609020204030204" pitchFamily="49" charset="0"/>
              </a:rPr>
              <a:t> * 需要注意，读取的每个字节都需要补</a:t>
            </a:r>
            <a:r>
              <a:rPr lang="en-US" altLang="zh-CN" sz="2000" dirty="0">
                <a:solidFill>
                  <a:srgbClr val="0000FF"/>
                </a:solidFill>
                <a:latin typeface="Consolas" panose="020B0609020204030204" pitchFamily="49" charset="0"/>
              </a:rPr>
              <a:t>24</a:t>
            </a:r>
            <a:r>
              <a:rPr lang="zh-CN" altLang="en-US" sz="2000" dirty="0">
                <a:solidFill>
                  <a:srgbClr val="0000FF"/>
                </a:solidFill>
                <a:latin typeface="Consolas" panose="020B0609020204030204" pitchFamily="49" charset="0"/>
              </a:rPr>
              <a:t>个</a:t>
            </a:r>
            <a:r>
              <a:rPr lang="en-US" altLang="zh-CN" sz="2000" dirty="0">
                <a:solidFill>
                  <a:srgbClr val="0000FF"/>
                </a:solidFill>
                <a:latin typeface="Consolas" panose="020B0609020204030204" pitchFamily="49" charset="0"/>
              </a:rPr>
              <a:t>0</a:t>
            </a:r>
            <a:r>
              <a:rPr lang="zh-CN" altLang="en-US" sz="2000" dirty="0">
                <a:solidFill>
                  <a:srgbClr val="0000FF"/>
                </a:solidFill>
                <a:latin typeface="Consolas" panose="020B0609020204030204" pitchFamily="49" charset="0"/>
              </a:rPr>
              <a:t>，升级为</a:t>
            </a:r>
            <a:r>
              <a:rPr lang="en-US" altLang="zh-CN" sz="2000" dirty="0">
                <a:solidFill>
                  <a:srgbClr val="0000FF"/>
                </a:solidFill>
                <a:latin typeface="Consolas" panose="020B0609020204030204" pitchFamily="49" charset="0"/>
              </a:rPr>
              <a:t>4</a:t>
            </a:r>
            <a:r>
              <a:rPr lang="zh-CN" altLang="en-US" sz="2000" dirty="0">
                <a:solidFill>
                  <a:srgbClr val="0000FF"/>
                </a:solidFill>
                <a:latin typeface="Consolas" panose="020B0609020204030204" pitchFamily="49" charset="0"/>
              </a:rPr>
              <a:t>个字节，并  </a:t>
            </a:r>
            <a:endParaRPr lang="en-US" altLang="zh-CN" sz="2000" dirty="0">
              <a:solidFill>
                <a:srgbClr val="0000FF"/>
              </a:solidFill>
              <a:latin typeface="Consolas" panose="020B0609020204030204" pitchFamily="49" charset="0"/>
            </a:endParaRPr>
          </a:p>
          <a:p>
            <a:pPr marL="0" indent="0">
              <a:buNone/>
            </a:pPr>
            <a:r>
              <a:rPr lang="en-US" altLang="zh-CN" sz="2000" dirty="0">
                <a:solidFill>
                  <a:srgbClr val="0000FF"/>
                </a:solidFill>
                <a:latin typeface="Consolas" panose="020B0609020204030204" pitchFamily="49" charset="0"/>
              </a:rPr>
              <a:t> </a:t>
            </a:r>
            <a:r>
              <a:rPr lang="zh-CN" altLang="en-US" sz="2000" dirty="0">
                <a:solidFill>
                  <a:srgbClr val="0000FF"/>
                </a:solidFill>
                <a:latin typeface="Consolas" panose="020B0609020204030204" pitchFamily="49" charset="0"/>
              </a:rPr>
              <a:t>* 非只是</a:t>
            </a:r>
            <a:r>
              <a:rPr lang="en-US" altLang="zh-CN" sz="2000" dirty="0">
                <a:solidFill>
                  <a:srgbClr val="0000FF"/>
                </a:solidFill>
                <a:latin typeface="Consolas" panose="020B0609020204030204" pitchFamily="49" charset="0"/>
              </a:rPr>
              <a:t>-1</a:t>
            </a:r>
            <a:r>
              <a:rPr lang="zh-CN" altLang="en-US" sz="2000" dirty="0">
                <a:solidFill>
                  <a:srgbClr val="0000FF"/>
                </a:solidFill>
                <a:latin typeface="Consolas" panose="020B0609020204030204" pitchFamily="49" charset="0"/>
              </a:rPr>
              <a:t>前面才加</a:t>
            </a:r>
            <a:r>
              <a:rPr lang="en-US" altLang="zh-CN" sz="2000" dirty="0">
                <a:solidFill>
                  <a:srgbClr val="0000FF"/>
                </a:solidFill>
                <a:latin typeface="Consolas" panose="020B0609020204030204" pitchFamily="49" charset="0"/>
              </a:rPr>
              <a:t>24</a:t>
            </a:r>
            <a:r>
              <a:rPr lang="zh-CN" altLang="en-US" sz="2000" dirty="0">
                <a:solidFill>
                  <a:srgbClr val="0000FF"/>
                </a:solidFill>
                <a:latin typeface="Consolas" panose="020B0609020204030204" pitchFamily="49" charset="0"/>
              </a:rPr>
              <a:t>个</a:t>
            </a:r>
            <a:r>
              <a:rPr lang="en-US" altLang="zh-CN" sz="2000" dirty="0">
                <a:solidFill>
                  <a:srgbClr val="0000FF"/>
                </a:solidFill>
                <a:latin typeface="Consolas" panose="020B0609020204030204" pitchFamily="49" charset="0"/>
              </a:rPr>
              <a:t>0</a:t>
            </a:r>
            <a:r>
              <a:rPr lang="zh-CN" altLang="en-US" sz="2000" dirty="0">
                <a:solidFill>
                  <a:srgbClr val="0000FF"/>
                </a:solidFill>
                <a:latin typeface="Consolas" panose="020B0609020204030204" pitchFamily="49" charset="0"/>
              </a:rPr>
              <a:t> </a:t>
            </a:r>
            <a:endParaRPr lang="en-US" altLang="zh-CN" sz="2000" dirty="0">
              <a:solidFill>
                <a:srgbClr val="0000FF"/>
              </a:solidFill>
              <a:latin typeface="Consolas" panose="020B0609020204030204" pitchFamily="49" charset="0"/>
            </a:endParaRPr>
          </a:p>
          <a:p>
            <a:pPr marL="0" indent="0">
              <a:buNone/>
            </a:pPr>
            <a:r>
              <a:rPr lang="en-US" altLang="zh-CN" sz="2000" dirty="0">
                <a:solidFill>
                  <a:srgbClr val="0000FF"/>
                </a:solidFill>
                <a:latin typeface="Consolas" panose="020B0609020204030204" pitchFamily="49" charset="0"/>
              </a:rPr>
              <a:t> </a:t>
            </a:r>
            <a:r>
              <a:rPr lang="zh-CN" altLang="en-US" sz="2000" dirty="0">
                <a:solidFill>
                  <a:srgbClr val="0000FF"/>
                </a:solidFill>
                <a:latin typeface="Consolas" panose="020B0609020204030204" pitchFamily="49" charset="0"/>
              </a:rPr>
              <a:t>*</a:t>
            </a:r>
            <a:r>
              <a:rPr lang="en-US" altLang="zh-CN" sz="2000" dirty="0">
                <a:solidFill>
                  <a:srgbClr val="0000FF"/>
                </a:solidFill>
                <a:latin typeface="Consolas" panose="020B0609020204030204" pitchFamily="49" charset="0"/>
              </a:rPr>
              <a:t>/</a:t>
            </a:r>
            <a:endParaRPr lang="en-US" altLang="zh-CN" sz="2000" dirty="0">
              <a:solidFill>
                <a:srgbClr val="0000FF"/>
              </a:solidFill>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23</a:t>
            </a:fld>
            <a:endParaRPr lang="en-US" altLang="zh-CN"/>
          </a:p>
        </p:txBody>
      </p:sp>
    </p:spTree>
    <p:extLst>
      <p:ext uri="{BB962C8B-B14F-4D97-AF65-F5344CB8AC3E}">
        <p14:creationId xmlns:p14="http://schemas.microsoft.com/office/powerpoint/2010/main" val="1094682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8" dur="500"/>
                                        <p:tgtEl>
                                          <p:spTgt spid="3">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6" dur="500"/>
                                        <p:tgtEl>
                                          <p:spTgt spid="3">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4" dur="500"/>
                                        <p:tgtEl>
                                          <p:spTgt spid="3">
                                            <p:txEl>
                                              <p:pRg st="9" end="9"/>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2" dur="500"/>
                                        <p:tgtEl>
                                          <p:spTgt spid="3">
                                            <p:txEl>
                                              <p:pRg st="11" end="11"/>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8" name="内容占位符 7"/>
          <p:cNvSpPr>
            <a:spLocks noGrp="1"/>
          </p:cNvSpPr>
          <p:nvPr>
            <p:ph idx="1"/>
          </p:nvPr>
        </p:nvSpPr>
        <p:spPr>
          <a:xfrm>
            <a:off x="533400" y="1600200"/>
            <a:ext cx="7999040" cy="4648200"/>
          </a:xfrm>
        </p:spPr>
        <p:txBody>
          <a:bodyPr/>
          <a:lstStyle/>
          <a:p>
            <a:pPr marL="0" lvl="0" indent="0">
              <a:spcAft>
                <a:spcPts val="0"/>
              </a:spcAft>
              <a:buClr>
                <a:srgbClr val="3333CC"/>
              </a:buClr>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读取所有</a:t>
            </a: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byte</a:t>
            </a: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Demo02</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_FileInputStreamAllIn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6600"/>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006600"/>
                </a:solidFill>
                <a:latin typeface="Consolas" panose="020B0609020204030204" pitchFamily="49" charset="0"/>
                <a:ea typeface="等线" panose="02010600030101010101" pitchFamily="2" charset="-122"/>
                <a:cs typeface="Consolas" panose="020B0609020204030204" pitchFamily="49" charset="0"/>
              </a:rPr>
              <a:t>关闭资源</a:t>
            </a:r>
            <a:endParaRPr lang="zh-CN" altLang="zh-CN" sz="1800" kern="100" dirty="0">
              <a:solidFill>
                <a:srgbClr val="0066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lgn="just">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24</a:t>
            </a:fld>
            <a:endParaRPr lang="en-US" altLang="zh-CN"/>
          </a:p>
        </p:txBody>
      </p:sp>
    </p:spTree>
    <p:extLst>
      <p:ext uri="{BB962C8B-B14F-4D97-AF65-F5344CB8AC3E}">
        <p14:creationId xmlns:p14="http://schemas.microsoft.com/office/powerpoint/2010/main" val="291772484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FileOutputStream</a:t>
            </a:r>
            <a:endParaRPr lang="zh-CN" altLang="en-US" dirty="0"/>
          </a:p>
        </p:txBody>
      </p:sp>
      <p:sp>
        <p:nvSpPr>
          <p:cNvPr id="3" name="内容占位符 2"/>
          <p:cNvSpPr>
            <a:spLocks noGrp="1"/>
          </p:cNvSpPr>
          <p:nvPr>
            <p:ph idx="1"/>
          </p:nvPr>
        </p:nvSpPr>
        <p:spPr/>
        <p:txBody>
          <a:bodyPr/>
          <a:lstStyle/>
          <a:p>
            <a:pPr lvl="0">
              <a:buClr>
                <a:srgbClr val="3333CC"/>
              </a:buClr>
            </a:pPr>
            <a:r>
              <a:rPr lang="en-US" altLang="zh-CN" sz="2800" dirty="0"/>
              <a:t>FileOutputStream</a:t>
            </a:r>
            <a:r>
              <a:rPr lang="zh-CN" altLang="en-US" sz="2800" dirty="0">
                <a:solidFill>
                  <a:srgbClr val="000000"/>
                </a:solidFill>
              </a:rPr>
              <a:t>类定义的方法。</a:t>
            </a:r>
            <a:endParaRPr lang="en-US" altLang="zh-CN" sz="2800" dirty="0">
              <a:solidFill>
                <a:srgbClr val="000000"/>
              </a:solidFill>
            </a:endParaRPr>
          </a:p>
          <a:p>
            <a:pPr lvl="0">
              <a:buClr>
                <a:srgbClr val="3333CC"/>
              </a:buClr>
            </a:pPr>
            <a:endParaRPr lang="en-US" altLang="zh-CN" sz="2800" dirty="0">
              <a:solidFill>
                <a:srgbClr val="000000"/>
              </a:solidFill>
            </a:endParaRPr>
          </a:p>
          <a:p>
            <a:pPr lvl="0">
              <a:buClr>
                <a:srgbClr val="3333CC"/>
              </a:buClr>
            </a:pPr>
            <a:endParaRPr lang="en-US" altLang="zh-CN" sz="2800" dirty="0">
              <a:solidFill>
                <a:srgbClr val="000000"/>
              </a:solidFill>
            </a:endParaRPr>
          </a:p>
          <a:p>
            <a:pPr lvl="0">
              <a:buClr>
                <a:srgbClr val="3333CC"/>
              </a:buClr>
            </a:pPr>
            <a:endParaRPr lang="en-US" altLang="zh-CN" sz="2800" dirty="0">
              <a:solidFill>
                <a:srgbClr val="000000"/>
              </a:solidFill>
            </a:endParaRPr>
          </a:p>
          <a:p>
            <a:pPr lvl="0">
              <a:buClr>
                <a:srgbClr val="3333CC"/>
              </a:buClr>
            </a:pPr>
            <a:endParaRPr lang="en-US" altLang="zh-CN" sz="2800" dirty="0">
              <a:solidFill>
                <a:srgbClr val="000000"/>
              </a:solidFill>
            </a:endParaRPr>
          </a:p>
          <a:p>
            <a:pPr lvl="0">
              <a:buClr>
                <a:srgbClr val="3333CC"/>
              </a:buClr>
            </a:pPr>
            <a:endParaRPr lang="en-US" altLang="zh-CN" sz="2800" dirty="0">
              <a:solidFill>
                <a:srgbClr val="000000"/>
              </a:solidFill>
            </a:endParaRPr>
          </a:p>
          <a:p>
            <a:pPr lvl="0">
              <a:buClr>
                <a:srgbClr val="3333CC"/>
              </a:buClr>
            </a:pPr>
            <a:endParaRPr lang="en-US" altLang="zh-CN" sz="1400" dirty="0">
              <a:solidFill>
                <a:srgbClr val="000000"/>
              </a:solidFill>
            </a:endParaRPr>
          </a:p>
          <a:p>
            <a:pPr lvl="0">
              <a:buClr>
                <a:srgbClr val="3333CC"/>
              </a:buClr>
            </a:pPr>
            <a:r>
              <a:rPr lang="zh-CN" altLang="en-US" sz="2800" dirty="0">
                <a:solidFill>
                  <a:srgbClr val="000000"/>
                </a:solidFill>
              </a:rPr>
              <a:t>从</a:t>
            </a:r>
            <a:r>
              <a:rPr lang="en-US" altLang="zh-CN" sz="2800" dirty="0"/>
              <a:t>OutputStream</a:t>
            </a:r>
            <a:r>
              <a:rPr lang="zh-CN" altLang="en-US" sz="2800" dirty="0">
                <a:solidFill>
                  <a:srgbClr val="000000"/>
                </a:solidFill>
              </a:rPr>
              <a:t>类继承的方法</a:t>
            </a:r>
            <a:endParaRPr lang="en-US" altLang="zh-CN" sz="2800" dirty="0">
              <a:solidFill>
                <a:srgbClr val="000000"/>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25</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747147227"/>
              </p:ext>
            </p:extLst>
          </p:nvPr>
        </p:nvGraphicFramePr>
        <p:xfrm>
          <a:off x="915347" y="2145393"/>
          <a:ext cx="7367957" cy="2651760"/>
        </p:xfrm>
        <a:graphic>
          <a:graphicData uri="http://schemas.openxmlformats.org/drawingml/2006/table">
            <a:tbl>
              <a:tblPr/>
              <a:tblGrid>
                <a:gridCol w="3346125">
                  <a:extLst>
                    <a:ext uri="{9D8B030D-6E8A-4147-A177-3AD203B41FA5}">
                      <a16:colId xmlns:a16="http://schemas.microsoft.com/office/drawing/2014/main" val="20000"/>
                    </a:ext>
                  </a:extLst>
                </a:gridCol>
                <a:gridCol w="4021832">
                  <a:extLst>
                    <a:ext uri="{9D8B030D-6E8A-4147-A177-3AD203B41FA5}">
                      <a16:colId xmlns:a16="http://schemas.microsoft.com/office/drawing/2014/main" val="20001"/>
                    </a:ext>
                  </a:extLst>
                </a:gridCol>
              </a:tblGrid>
              <a:tr h="332635">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方法</a:t>
                      </a:r>
                    </a:p>
                  </a:txBody>
                  <a:tcP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描述</a:t>
                      </a:r>
                    </a:p>
                  </a:txBody>
                  <a:tcP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2112">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void close()</a:t>
                      </a:r>
                    </a:p>
                  </a:txBody>
                  <a:tcPr anchor="ct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关闭此文件输出流并释放与此流有关的所有系统资源。</a:t>
                      </a:r>
                    </a:p>
                  </a:txBody>
                  <a:tcPr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2112">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void write(byte[] b) </a:t>
                      </a:r>
                    </a:p>
                  </a:txBody>
                  <a:tcPr anchor="ct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将 </a:t>
                      </a:r>
                      <a:r>
                        <a:rPr kumimoji="0" lang="en-US" altLang="zh-CN" sz="1800" b="0" i="0" u="none" strike="noStrike" kern="1200"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b.length</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a:t>
                      </a: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个字节从指定 </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byte </a:t>
                      </a: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数组写入此文件输出流中</a:t>
                      </a:r>
                    </a:p>
                  </a:txBody>
                  <a:tcPr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21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void write(byte[] b, </a:t>
                      </a:r>
                      <a:r>
                        <a:rPr kumimoji="0" lang="en-US" altLang="zh-CN" sz="1800" b="0" i="0" u="none" strike="noStrike" kern="1200"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int</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off, </a:t>
                      </a:r>
                      <a:r>
                        <a:rPr kumimoji="0" lang="en-US" altLang="zh-CN" sz="1800" b="0" i="0" u="none" strike="noStrike" kern="1200"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int</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a:t>
                      </a:r>
                      <a:r>
                        <a:rPr kumimoji="0" lang="en-US" altLang="zh-CN" sz="1800" b="0" i="0" u="none" strike="noStrike" kern="1200"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len</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a:t>
                      </a:r>
                    </a:p>
                  </a:txBody>
                  <a:tcPr anchor="ct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将指定 </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byte </a:t>
                      </a: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数组中从偏移量 </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off </a:t>
                      </a: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开始的 </a:t>
                      </a:r>
                      <a:r>
                        <a:rPr kumimoji="0" lang="en-US" altLang="zh-CN" sz="1800" b="0" i="0" u="none" strike="noStrike" kern="1200"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len</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a:t>
                      </a: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个字节写入此文件输出流。</a:t>
                      </a:r>
                    </a:p>
                  </a:txBody>
                  <a:tcPr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6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void write(</a:t>
                      </a:r>
                      <a:r>
                        <a:rPr kumimoji="0" lang="en-US" altLang="zh-CN" sz="1800" b="0" i="0" u="none" strike="noStrike" kern="1200" cap="none" normalizeH="0" baseline="0" dirty="0" err="1">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int</a:t>
                      </a:r>
                      <a:r>
                        <a:rPr kumimoji="0" lang="en-US" altLang="zh-CN" sz="18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 b) </a:t>
                      </a:r>
                    </a:p>
                  </a:txBody>
                  <a:tcPr anchor="ct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800" dirty="0">
                          <a:solidFill>
                            <a:srgbClr val="0000FF"/>
                          </a:solidFill>
                        </a:rPr>
                        <a:t>将指定字节写入此文件输出流</a:t>
                      </a:r>
                      <a:endParaRPr kumimoji="0" lang="zh-CN" altLang="en-US" sz="18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57902165"/>
              </p:ext>
            </p:extLst>
          </p:nvPr>
        </p:nvGraphicFramePr>
        <p:xfrm>
          <a:off x="912497" y="5517232"/>
          <a:ext cx="7367957" cy="365760"/>
        </p:xfrm>
        <a:graphic>
          <a:graphicData uri="http://schemas.openxmlformats.org/drawingml/2006/table">
            <a:tbl>
              <a:tblPr/>
              <a:tblGrid>
                <a:gridCol w="3346125">
                  <a:extLst>
                    <a:ext uri="{9D8B030D-6E8A-4147-A177-3AD203B41FA5}">
                      <a16:colId xmlns:a16="http://schemas.microsoft.com/office/drawing/2014/main" val="20000"/>
                    </a:ext>
                  </a:extLst>
                </a:gridCol>
                <a:gridCol w="4021832">
                  <a:extLst>
                    <a:ext uri="{9D8B030D-6E8A-4147-A177-3AD203B41FA5}">
                      <a16:colId xmlns:a16="http://schemas.microsoft.com/office/drawing/2014/main" val="20001"/>
                    </a:ext>
                  </a:extLst>
                </a:gridCol>
              </a:tblGrid>
              <a:tr h="152081">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flush()</a:t>
                      </a:r>
                    </a:p>
                  </a:txBody>
                  <a:tcPr anchor="ct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强制将被缓冲的内容写到输出</a:t>
                      </a:r>
                    </a:p>
                  </a:txBody>
                  <a:tcPr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871801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FileOutputStream</a:t>
            </a:r>
            <a:endParaRPr lang="zh-CN" altLang="en-US" dirty="0"/>
          </a:p>
        </p:txBody>
      </p:sp>
      <p:sp>
        <p:nvSpPr>
          <p:cNvPr id="3" name="内容占位符 2"/>
          <p:cNvSpPr>
            <a:spLocks noGrp="1"/>
          </p:cNvSpPr>
          <p:nvPr>
            <p:ph idx="1"/>
          </p:nvPr>
        </p:nvSpPr>
        <p:spPr>
          <a:xfrm>
            <a:off x="533400" y="1600200"/>
            <a:ext cx="7927032"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逐字节写出</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r>
              <a:rPr lang="zh-CN" altLang="en-US"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FileOutputStream</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在创建对象的时候是如果没有这个文件会</a:t>
            </a:r>
            <a:r>
              <a:rPr lang="zh-CN" altLang="en-US" sz="1800" dirty="0">
                <a:solidFill>
                  <a:srgbClr val="0000FF"/>
                </a:solidFill>
                <a:latin typeface="Consolas" panose="020B0609020204030204" pitchFamily="49" charset="0"/>
                <a:ea typeface="等线" panose="02010600030101010101" pitchFamily="2" charset="-122"/>
                <a:cs typeface="Consolas" panose="020B0609020204030204" pitchFamily="49" charset="0"/>
              </a:rPr>
              <a:t>自动</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创建</a:t>
            </a:r>
            <a:endParaRPr lang="zh-CN"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  </a:t>
            </a:r>
            <a:r>
              <a:rPr lang="zh-CN" altLang="en-US" sz="1800" dirty="0">
                <a:solidFill>
                  <a:srgbClr val="0000FF"/>
                </a:solidFill>
                <a:latin typeface="Consolas" panose="020B0609020204030204" pitchFamily="49" charset="0"/>
                <a:ea typeface="等线" panose="02010600030101010101" pitchFamily="2" charset="-122"/>
                <a:cs typeface="Consolas" panose="020B0609020204030204" pitchFamily="49" charset="0"/>
              </a:rPr>
              <a:t>若</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有这个文件就会先将文件清空，再写入</a:t>
            </a:r>
            <a:r>
              <a:rPr lang="zh-CN" altLang="en-US" sz="1800" dirty="0">
                <a:solidFill>
                  <a:srgbClr val="0000FF"/>
                </a:solidFill>
                <a:latin typeface="Consolas" panose="020B0609020204030204" pitchFamily="49" charset="0"/>
                <a:ea typeface="等线" panose="02010600030101010101" pitchFamily="2" charset="-122"/>
                <a:cs typeface="Consolas" panose="020B0609020204030204" pitchFamily="49" charset="0"/>
              </a:rPr>
              <a:t>；若续写，需在构造加</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true</a:t>
            </a: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  </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虽然写出</a:t>
            </a:r>
            <a:r>
              <a:rPr lang="en-US" altLang="zh-CN" sz="1800" u="sng" dirty="0" err="1">
                <a:solidFill>
                  <a:srgbClr val="0000FF"/>
                </a:solidFill>
                <a:latin typeface="Consolas" panose="020B0609020204030204" pitchFamily="49" charset="0"/>
                <a:ea typeface="等线" panose="02010600030101010101" pitchFamily="2" charset="-122"/>
                <a:cs typeface="Consolas" panose="020B0609020204030204" pitchFamily="49" charset="0"/>
              </a:rPr>
              <a:t>int</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数</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但是</a:t>
            </a:r>
            <a:r>
              <a:rPr lang="zh-CN" altLang="en-US" sz="1800" dirty="0">
                <a:solidFill>
                  <a:srgbClr val="0000FF"/>
                </a:solidFill>
                <a:latin typeface="Consolas" panose="020B0609020204030204" pitchFamily="49" charset="0"/>
                <a:ea typeface="等线" panose="02010600030101010101" pitchFamily="2" charset="-122"/>
                <a:cs typeface="Consolas" panose="020B0609020204030204" pitchFamily="49" charset="0"/>
              </a:rPr>
              <a:t>写</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到文件</a:t>
            </a:r>
            <a:r>
              <a:rPr lang="zh-CN" altLang="en-US" sz="1800" dirty="0">
                <a:solidFill>
                  <a:srgbClr val="0000FF"/>
                </a:solidFill>
                <a:latin typeface="Consolas" panose="020B0609020204030204" pitchFamily="49" charset="0"/>
                <a:ea typeface="等线" panose="02010600030101010101" pitchFamily="2" charset="-122"/>
                <a:cs typeface="Consolas" panose="020B0609020204030204" pitchFamily="49" charset="0"/>
              </a:rPr>
              <a:t>时</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自动去除前三个</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8</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位</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_FileOutputStreamWriteByte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“b.txt"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(97);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3F7F5F"/>
                </a:solidFill>
                <a:latin typeface="Consolas" panose="020B0609020204030204" pitchFamily="49" charset="0"/>
                <a:ea typeface="等线" panose="02010600030101010101" pitchFamily="2" charset="-122"/>
                <a:cs typeface="Consolas" panose="020B0609020204030204" pitchFamily="49" charset="0"/>
              </a:rPr>
              <a:t>查码表</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(98);</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(99);</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sz="11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26</a:t>
            </a:fld>
            <a:endParaRPr lang="en-US" altLang="zh-CN"/>
          </a:p>
        </p:txBody>
      </p:sp>
    </p:spTree>
    <p:extLst>
      <p:ext uri="{BB962C8B-B14F-4D97-AF65-F5344CB8AC3E}">
        <p14:creationId xmlns:p14="http://schemas.microsoft.com/office/powerpoint/2010/main" val="11093779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字节拷贝</a:t>
            </a:r>
          </a:p>
        </p:txBody>
      </p:sp>
      <p:sp>
        <p:nvSpPr>
          <p:cNvPr id="3" name="内容占位符 2"/>
          <p:cNvSpPr>
            <a:spLocks noGrp="1"/>
          </p:cNvSpPr>
          <p:nvPr>
            <p:ph idx="1"/>
          </p:nvPr>
        </p:nvSpPr>
        <p:spPr>
          <a:xfrm>
            <a:off x="533399" y="1600200"/>
            <a:ext cx="8393113"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逐字节拷贝</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图像</a:t>
            </a:r>
            <a:endPar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Demo04</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_CopyImage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“1.jpg"</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“1copy.jpg"</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8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在不断的读取每一个字节</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将每一个字节写出</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关流释放资源</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27</a:t>
            </a:fld>
            <a:endParaRPr lang="en-US" altLang="zh-CN"/>
          </a:p>
        </p:txBody>
      </p:sp>
    </p:spTree>
    <p:extLst>
      <p:ext uri="{BB962C8B-B14F-4D97-AF65-F5344CB8AC3E}">
        <p14:creationId xmlns:p14="http://schemas.microsoft.com/office/powerpoint/2010/main" val="248931527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字节拷贝</a:t>
            </a:r>
          </a:p>
        </p:txBody>
      </p:sp>
      <p:sp>
        <p:nvSpPr>
          <p:cNvPr id="3" name="内容占位符 2"/>
          <p:cNvSpPr>
            <a:spLocks noGrp="1"/>
          </p:cNvSpPr>
          <p:nvPr>
            <p:ph idx="1"/>
          </p:nvPr>
        </p:nvSpPr>
        <p:spPr>
          <a:xfrm>
            <a:off x="533399" y="1600200"/>
            <a:ext cx="8393113"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逐字节拷贝</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音频</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Demo05</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_Copymp3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"1.mp3"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"1copy.mp3"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8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在不断的读取每一个字节</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将每一个字节写出</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关流释放资源</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28</a:t>
            </a:fld>
            <a:endParaRPr lang="en-US" altLang="zh-CN"/>
          </a:p>
        </p:txBody>
      </p:sp>
    </p:spTree>
    <p:extLst>
      <p:ext uri="{BB962C8B-B14F-4D97-AF65-F5344CB8AC3E}">
        <p14:creationId xmlns:p14="http://schemas.microsoft.com/office/powerpoint/2010/main" val="18442925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字节拷贝</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29</a:t>
            </a:fld>
            <a:endParaRPr lang="en-US" altLang="zh-CN"/>
          </a:p>
        </p:txBody>
      </p:sp>
      <p:sp>
        <p:nvSpPr>
          <p:cNvPr id="14" name="流程图: 文档 13"/>
          <p:cNvSpPr/>
          <p:nvPr/>
        </p:nvSpPr>
        <p:spPr bwMode="auto">
          <a:xfrm>
            <a:off x="4130984" y="3855020"/>
            <a:ext cx="862873"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endParaRPr lang="en-US" altLang="zh-CN" sz="1600" dirty="0">
              <a:solidFill>
                <a:srgbClr val="000000"/>
              </a:solidFill>
              <a:latin typeface="华文细黑" panose="02010600040101010101" pitchFamily="2" charset="-122"/>
              <a:ea typeface="华文细黑" panose="02010600040101010101" pitchFamily="2" charset="-122"/>
            </a:endParaRPr>
          </a:p>
          <a:p>
            <a:pPr marL="342900" indent="-342900" algn="ctr">
              <a:buClr>
                <a:srgbClr val="3333CC"/>
              </a:buClr>
            </a:pPr>
            <a:r>
              <a:rPr lang="en-US" altLang="zh-CN" sz="1600" dirty="0" err="1">
                <a:solidFill>
                  <a:srgbClr val="000000"/>
                </a:solidFill>
                <a:latin typeface="华文细黑" panose="02010600040101010101" pitchFamily="2" charset="-122"/>
                <a:ea typeface="华文细黑" panose="02010600040101010101" pitchFamily="2" charset="-122"/>
              </a:rPr>
              <a:t>int</a:t>
            </a:r>
            <a:r>
              <a:rPr lang="en-US" altLang="zh-CN" sz="1600" dirty="0">
                <a:solidFill>
                  <a:srgbClr val="000000"/>
                </a:solidFill>
                <a:latin typeface="华文细黑" panose="02010600040101010101" pitchFamily="2" charset="-122"/>
                <a:ea typeface="华文细黑" panose="02010600040101010101" pitchFamily="2" charset="-122"/>
              </a:rPr>
              <a:t> b</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15" name="矩形 14"/>
          <p:cNvSpPr/>
          <p:nvPr/>
        </p:nvSpPr>
        <p:spPr bwMode="auto">
          <a:xfrm>
            <a:off x="2675987" y="4045402"/>
            <a:ext cx="1463965"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16" name="矩形 15"/>
          <p:cNvSpPr/>
          <p:nvPr/>
        </p:nvSpPr>
        <p:spPr bwMode="auto">
          <a:xfrm>
            <a:off x="4993857" y="4035203"/>
            <a:ext cx="1522359"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cxnSp>
        <p:nvCxnSpPr>
          <p:cNvPr id="18" name="直接箭头连接符 17"/>
          <p:cNvCxnSpPr/>
          <p:nvPr/>
        </p:nvCxnSpPr>
        <p:spPr bwMode="auto">
          <a:xfrm>
            <a:off x="2853998" y="4159702"/>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19" name="直接箭头连接符 18"/>
          <p:cNvCxnSpPr/>
          <p:nvPr/>
        </p:nvCxnSpPr>
        <p:spPr bwMode="auto">
          <a:xfrm>
            <a:off x="5139632" y="4159702"/>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20" name="流程图: 卡片 19"/>
          <p:cNvSpPr/>
          <p:nvPr/>
        </p:nvSpPr>
        <p:spPr bwMode="auto">
          <a:xfrm>
            <a:off x="1693437" y="3642151"/>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1.mp3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grpSp>
        <p:nvGrpSpPr>
          <p:cNvPr id="21" name="组合 20"/>
          <p:cNvGrpSpPr/>
          <p:nvPr/>
        </p:nvGrpSpPr>
        <p:grpSpPr>
          <a:xfrm>
            <a:off x="1691680" y="1962228"/>
            <a:ext cx="5691708" cy="962716"/>
            <a:chOff x="533400" y="1759661"/>
            <a:chExt cx="7772400" cy="976892"/>
          </a:xfrm>
        </p:grpSpPr>
        <p:sp>
          <p:nvSpPr>
            <p:cNvPr id="6" name="圆柱形 5"/>
            <p:cNvSpPr/>
            <p:nvPr/>
          </p:nvSpPr>
          <p:spPr bwMode="auto">
            <a:xfrm>
              <a:off x="533400" y="2096530"/>
              <a:ext cx="1295400"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dirty="0">
                  <a:solidFill>
                    <a:srgbClr val="000000"/>
                  </a:solidFill>
                  <a:latin typeface="华文细黑" panose="02010600040101010101" pitchFamily="2" charset="-122"/>
                  <a:ea typeface="华文细黑" panose="02010600040101010101" pitchFamily="2" charset="-122"/>
                </a:rPr>
                <a:t>数据源</a:t>
              </a:r>
            </a:p>
          </p:txBody>
        </p:sp>
        <p:sp>
          <p:nvSpPr>
            <p:cNvPr id="7" name="流程图: 文档 6"/>
            <p:cNvSpPr/>
            <p:nvPr/>
          </p:nvSpPr>
          <p:spPr bwMode="auto">
            <a:xfrm>
              <a:off x="3864429" y="2063230"/>
              <a:ext cx="1160560"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dirty="0">
                  <a:solidFill>
                    <a:srgbClr val="000000"/>
                  </a:solidFill>
                  <a:latin typeface="华文细黑" panose="02010600040101010101" pitchFamily="2" charset="-122"/>
                  <a:ea typeface="华文细黑" panose="02010600040101010101" pitchFamily="2" charset="-122"/>
                </a:rPr>
                <a:t>程序</a:t>
              </a:r>
            </a:p>
          </p:txBody>
        </p:sp>
        <p:sp>
          <p:nvSpPr>
            <p:cNvPr id="8" name="矩形 7"/>
            <p:cNvSpPr/>
            <p:nvPr/>
          </p:nvSpPr>
          <p:spPr bwMode="auto">
            <a:xfrm>
              <a:off x="1828800" y="2253612"/>
              <a:ext cx="2035629"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9" name="矩形 8"/>
            <p:cNvSpPr/>
            <p:nvPr/>
          </p:nvSpPr>
          <p:spPr bwMode="auto">
            <a:xfrm>
              <a:off x="5024988" y="2243413"/>
              <a:ext cx="1985412"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10" name="圆柱形 9"/>
            <p:cNvSpPr/>
            <p:nvPr/>
          </p:nvSpPr>
          <p:spPr bwMode="auto">
            <a:xfrm>
              <a:off x="7010400" y="2060848"/>
              <a:ext cx="1295400"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dirty="0">
                  <a:solidFill>
                    <a:srgbClr val="000000"/>
                  </a:solidFill>
                  <a:latin typeface="华文细黑" panose="02010600040101010101" pitchFamily="2" charset="-122"/>
                  <a:ea typeface="华文细黑" panose="02010600040101010101" pitchFamily="2" charset="-122"/>
                </a:rPr>
                <a:t>数据宿</a:t>
              </a:r>
            </a:p>
          </p:txBody>
        </p:sp>
        <p:cxnSp>
          <p:nvCxnSpPr>
            <p:cNvPr id="11" name="直接箭头连接符 10"/>
            <p:cNvCxnSpPr/>
            <p:nvPr/>
          </p:nvCxnSpPr>
          <p:spPr bwMode="auto">
            <a:xfrm>
              <a:off x="2106386" y="2367912"/>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a:off x="5572255" y="2367912"/>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22" name="矩形 21"/>
            <p:cNvSpPr/>
            <p:nvPr/>
          </p:nvSpPr>
          <p:spPr>
            <a:xfrm>
              <a:off x="2008375" y="1793345"/>
              <a:ext cx="1302896" cy="343539"/>
            </a:xfrm>
            <a:prstGeom prst="rect">
              <a:avLst/>
            </a:prstGeom>
          </p:spPr>
          <p:txBody>
            <a:bodyPr wrap="none">
              <a:spAutoFit/>
            </a:bodyPr>
            <a:lstStyle/>
            <a:p>
              <a:pPr>
                <a:buClr>
                  <a:srgbClr val="3333CC"/>
                </a:buClr>
              </a:pPr>
              <a:r>
                <a:rPr lang="zh-CN" altLang="en-US" kern="0" dirty="0">
                  <a:solidFill>
                    <a:srgbClr val="0000FF"/>
                  </a:solidFill>
                  <a:latin typeface="Consolas" panose="020B0609020204030204" pitchFamily="49" charset="0"/>
                  <a:ea typeface="华文细黑" pitchFamily="2" charset="-122"/>
                </a:rPr>
                <a:t>输入流</a:t>
              </a:r>
              <a:endParaRPr lang="zh-CN" altLang="en-US" dirty="0">
                <a:solidFill>
                  <a:srgbClr val="000000"/>
                </a:solidFill>
                <a:latin typeface="Consolas" panose="020B0609020204030204" pitchFamily="49" charset="0"/>
              </a:endParaRPr>
            </a:p>
          </p:txBody>
        </p:sp>
        <p:sp>
          <p:nvSpPr>
            <p:cNvPr id="23" name="矩形 22"/>
            <p:cNvSpPr/>
            <p:nvPr/>
          </p:nvSpPr>
          <p:spPr>
            <a:xfrm>
              <a:off x="5154987" y="1759661"/>
              <a:ext cx="1302896" cy="346598"/>
            </a:xfrm>
            <a:prstGeom prst="rect">
              <a:avLst/>
            </a:prstGeom>
          </p:spPr>
          <p:txBody>
            <a:bodyPr wrap="none">
              <a:spAutoFit/>
            </a:bodyPr>
            <a:lstStyle/>
            <a:p>
              <a:pPr>
                <a:buClr>
                  <a:srgbClr val="3333CC"/>
                </a:buClr>
              </a:pPr>
              <a:r>
                <a:rPr lang="zh-CN" altLang="en-US" kern="0" dirty="0">
                  <a:solidFill>
                    <a:srgbClr val="0000FF"/>
                  </a:solidFill>
                  <a:latin typeface="Consolas" panose="020B0609020204030204" pitchFamily="49" charset="0"/>
                  <a:ea typeface="华文细黑" pitchFamily="2" charset="-122"/>
                </a:rPr>
                <a:t>输出流</a:t>
              </a:r>
              <a:endParaRPr lang="zh-CN" altLang="en-US" dirty="0">
                <a:solidFill>
                  <a:srgbClr val="000000"/>
                </a:solidFill>
                <a:latin typeface="Consolas" panose="020B0609020204030204" pitchFamily="49" charset="0"/>
              </a:endParaRPr>
            </a:p>
          </p:txBody>
        </p:sp>
      </p:grpSp>
      <p:sp>
        <p:nvSpPr>
          <p:cNvPr id="25" name="矩形 24"/>
          <p:cNvSpPr/>
          <p:nvPr/>
        </p:nvSpPr>
        <p:spPr>
          <a:xfrm>
            <a:off x="2632173" y="3454435"/>
            <a:ext cx="1867819" cy="535531"/>
          </a:xfrm>
          <a:prstGeom prst="rect">
            <a:avLst/>
          </a:prstGeom>
        </p:spPr>
        <p:txBody>
          <a:bodyPr wrap="none">
            <a:spAutoFit/>
          </a:bodyPr>
          <a:lstStyle/>
          <a:p>
            <a:pPr>
              <a:buClr>
                <a:srgbClr val="3333CC"/>
              </a:buClr>
            </a:pPr>
            <a:r>
              <a:rPr lang="en-US" altLang="zh-CN" sz="1600" kern="0" dirty="0">
                <a:solidFill>
                  <a:srgbClr val="0000FF"/>
                </a:solidFill>
                <a:latin typeface="Consolas" panose="020B0609020204030204" pitchFamily="49" charset="0"/>
                <a:ea typeface="华文细黑" pitchFamily="2" charset="-122"/>
              </a:rPr>
              <a:t>FileInputStream</a:t>
            </a: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fis</a:t>
            </a:r>
            <a:endParaRPr lang="zh-CN" altLang="en-US" sz="1600" dirty="0">
              <a:solidFill>
                <a:srgbClr val="000000"/>
              </a:solidFill>
              <a:latin typeface="Consolas" panose="020B0609020204030204" pitchFamily="49" charset="0"/>
            </a:endParaRPr>
          </a:p>
        </p:txBody>
      </p:sp>
      <p:sp>
        <p:nvSpPr>
          <p:cNvPr id="26" name="矩形 25"/>
          <p:cNvSpPr/>
          <p:nvPr/>
        </p:nvSpPr>
        <p:spPr>
          <a:xfrm>
            <a:off x="4600744" y="3455554"/>
            <a:ext cx="1980029" cy="535531"/>
          </a:xfrm>
          <a:prstGeom prst="rect">
            <a:avLst/>
          </a:prstGeom>
        </p:spPr>
        <p:txBody>
          <a:bodyPr wrap="none">
            <a:spAutoFit/>
          </a:bodyPr>
          <a:lstStyle/>
          <a:p>
            <a:pPr>
              <a:buClr>
                <a:srgbClr val="3333CC"/>
              </a:buClr>
            </a:pPr>
            <a:r>
              <a:rPr lang="en-US" altLang="zh-CN" sz="1600" kern="0" dirty="0">
                <a:solidFill>
                  <a:srgbClr val="0000FF"/>
                </a:solidFill>
                <a:latin typeface="Consolas" panose="020B0609020204030204" pitchFamily="49" charset="0"/>
                <a:ea typeface="华文细黑" pitchFamily="2" charset="-122"/>
              </a:rPr>
              <a:t>FileOutputStream</a:t>
            </a:r>
          </a:p>
          <a:p>
            <a:pPr>
              <a:buClr>
                <a:srgbClr val="3333CC"/>
              </a:buClr>
            </a:pPr>
            <a:r>
              <a:rPr lang="en-US" altLang="zh-CN" sz="1600" kern="0" dirty="0">
                <a:solidFill>
                  <a:srgbClr val="0000FF"/>
                </a:solidFill>
                <a:latin typeface="Consolas" panose="020B0609020204030204" pitchFamily="49" charset="0"/>
                <a:ea typeface="华文细黑" pitchFamily="2" charset="-122"/>
              </a:rPr>
              <a:t>       </a:t>
            </a:r>
            <a:r>
              <a:rPr lang="en-US" altLang="zh-CN" sz="1600" kern="0" dirty="0" err="1">
                <a:solidFill>
                  <a:srgbClr val="0000FF"/>
                </a:solidFill>
                <a:latin typeface="Consolas" panose="020B0609020204030204" pitchFamily="49" charset="0"/>
                <a:ea typeface="华文细黑" pitchFamily="2" charset="-122"/>
              </a:rPr>
              <a:t>fos</a:t>
            </a:r>
            <a:endParaRPr lang="zh-CN" altLang="en-US" sz="1600" dirty="0">
              <a:solidFill>
                <a:srgbClr val="000000"/>
              </a:solidFill>
              <a:latin typeface="Consolas" panose="020B0609020204030204" pitchFamily="49" charset="0"/>
            </a:endParaRPr>
          </a:p>
        </p:txBody>
      </p:sp>
      <p:sp>
        <p:nvSpPr>
          <p:cNvPr id="27" name="矩形 26"/>
          <p:cNvSpPr/>
          <p:nvPr/>
        </p:nvSpPr>
        <p:spPr bwMode="auto">
          <a:xfrm>
            <a:off x="677416" y="3753625"/>
            <a:ext cx="1014264" cy="233738"/>
          </a:xfrm>
          <a:prstGeom prst="rect">
            <a:avLst/>
          </a:prstGeom>
          <a:solidFill>
            <a:srgbClr val="99C8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00101001</a:t>
            </a:r>
            <a:endParaRPr lang="zh-CN" altLang="en-US" sz="1400" dirty="0">
              <a:solidFill>
                <a:srgbClr val="000000"/>
              </a:solidFill>
            </a:endParaRPr>
          </a:p>
        </p:txBody>
      </p:sp>
      <p:sp>
        <p:nvSpPr>
          <p:cNvPr id="30" name="矩形 29"/>
          <p:cNvSpPr/>
          <p:nvPr/>
        </p:nvSpPr>
        <p:spPr bwMode="auto">
          <a:xfrm>
            <a:off x="677416" y="3996960"/>
            <a:ext cx="1014264" cy="2465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11010110</a:t>
            </a:r>
            <a:endParaRPr lang="zh-CN" altLang="en-US" sz="1400" dirty="0">
              <a:solidFill>
                <a:srgbClr val="000000"/>
              </a:solidFill>
            </a:endParaRPr>
          </a:p>
        </p:txBody>
      </p:sp>
      <p:sp>
        <p:nvSpPr>
          <p:cNvPr id="31" name="矩形 30"/>
          <p:cNvSpPr/>
          <p:nvPr/>
        </p:nvSpPr>
        <p:spPr bwMode="auto">
          <a:xfrm>
            <a:off x="677416" y="4248327"/>
            <a:ext cx="1014264" cy="24570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a:t>
            </a:r>
            <a:endParaRPr lang="zh-CN" altLang="en-US" sz="1400" dirty="0">
              <a:solidFill>
                <a:srgbClr val="000000"/>
              </a:solidFill>
            </a:endParaRPr>
          </a:p>
        </p:txBody>
      </p:sp>
      <p:sp>
        <p:nvSpPr>
          <p:cNvPr id="32" name="矩形 31"/>
          <p:cNvSpPr/>
          <p:nvPr/>
        </p:nvSpPr>
        <p:spPr bwMode="auto">
          <a:xfrm>
            <a:off x="677416" y="4504597"/>
            <a:ext cx="1014264"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10100010</a:t>
            </a:r>
            <a:endParaRPr lang="zh-CN" altLang="en-US" sz="1400" dirty="0">
              <a:solidFill>
                <a:srgbClr val="000000"/>
              </a:solidFill>
            </a:endParaRPr>
          </a:p>
        </p:txBody>
      </p:sp>
      <p:sp>
        <p:nvSpPr>
          <p:cNvPr id="39" name="流程图: 卡片 38"/>
          <p:cNvSpPr/>
          <p:nvPr/>
        </p:nvSpPr>
        <p:spPr bwMode="auto">
          <a:xfrm>
            <a:off x="6230920" y="3650947"/>
            <a:ext cx="1351338"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latin typeface="华文细黑" panose="02010600040101010101" pitchFamily="2" charset="-122"/>
                <a:ea typeface="华文细黑" panose="02010600040101010101" pitchFamily="2" charset="-122"/>
              </a:rPr>
              <a:t>1copy. mp3</a:t>
            </a:r>
            <a:endParaRPr lang="zh-CN" altLang="en-US" sz="1400" dirty="0">
              <a:solidFill>
                <a:srgbClr val="000000"/>
              </a:solidFill>
              <a:latin typeface="华文细黑" panose="02010600040101010101" pitchFamily="2" charset="-122"/>
              <a:ea typeface="华文细黑" panose="02010600040101010101" pitchFamily="2" charset="-122"/>
            </a:endParaRPr>
          </a:p>
        </p:txBody>
      </p:sp>
      <p:sp>
        <p:nvSpPr>
          <p:cNvPr id="38" name="右箭头 37"/>
          <p:cNvSpPr/>
          <p:nvPr/>
        </p:nvSpPr>
        <p:spPr bwMode="auto">
          <a:xfrm rot="5400000">
            <a:off x="4340452" y="2932615"/>
            <a:ext cx="429978" cy="576064"/>
          </a:xfrm>
          <a:prstGeom prst="rightArrow">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41" name="矩形 40"/>
          <p:cNvSpPr/>
          <p:nvPr/>
        </p:nvSpPr>
        <p:spPr>
          <a:xfrm>
            <a:off x="516865" y="1500179"/>
            <a:ext cx="7102577" cy="437043"/>
          </a:xfrm>
          <a:prstGeom prst="rect">
            <a:avLst/>
          </a:prstGeom>
        </p:spPr>
        <p:txBody>
          <a:bodyPr wrap="square">
            <a:spAutoFit/>
          </a:bodyPr>
          <a:lstStyle/>
          <a:p>
            <a:pPr marL="342900" indent="-342900">
              <a:buClr>
                <a:srgbClr val="3333CC"/>
              </a:buClr>
              <a:buFont typeface="ZapfDingbats" pitchFamily="82" charset="2"/>
              <a:buChar char="r"/>
            </a:pPr>
            <a:r>
              <a:rPr lang="zh-CN" altLang="en-US" sz="2800" dirty="0">
                <a:latin typeface="华文细黑" pitchFamily="2" charset="-122"/>
                <a:ea typeface="华文细黑" pitchFamily="2" charset="-122"/>
              </a:rPr>
              <a:t>节点流：直接从数据源读，写到数据宿</a:t>
            </a:r>
          </a:p>
        </p:txBody>
      </p:sp>
      <p:sp>
        <p:nvSpPr>
          <p:cNvPr id="46" name="矩形 45"/>
          <p:cNvSpPr/>
          <p:nvPr/>
        </p:nvSpPr>
        <p:spPr>
          <a:xfrm>
            <a:off x="2045472" y="4746030"/>
            <a:ext cx="2085511" cy="317908"/>
          </a:xfrm>
          <a:prstGeom prst="rect">
            <a:avLst/>
          </a:prstGeom>
        </p:spPr>
        <p:txBody>
          <a:bodyPr wrap="square">
            <a:spAutoFit/>
          </a:bodyPr>
          <a:lstStyle/>
          <a:p>
            <a:pPr>
              <a:buClr>
                <a:srgbClr val="3333CC"/>
              </a:buClr>
            </a:pPr>
            <a:r>
              <a:rPr lang="en-US" altLang="zh-CN" sz="1800" kern="0" dirty="0" err="1">
                <a:solidFill>
                  <a:srgbClr val="0000FF"/>
                </a:solidFill>
                <a:latin typeface="Consolas" panose="020B0609020204030204" pitchFamily="49" charset="0"/>
                <a:ea typeface="华文细黑" pitchFamily="2" charset="-122"/>
              </a:rPr>
              <a:t>fis.read</a:t>
            </a:r>
            <a:r>
              <a:rPr lang="en-US" altLang="zh-CN" sz="1800" kern="0" dirty="0">
                <a:solidFill>
                  <a:srgbClr val="0000FF"/>
                </a:solidFill>
                <a:latin typeface="Consolas" panose="020B0609020204030204" pitchFamily="49" charset="0"/>
                <a:ea typeface="华文细黑" pitchFamily="2" charset="-122"/>
              </a:rPr>
              <a:t>():</a:t>
            </a:r>
            <a:r>
              <a:rPr lang="en-US" altLang="zh-CN" sz="1800" kern="0" dirty="0" err="1">
                <a:solidFill>
                  <a:srgbClr val="0000FF"/>
                </a:solidFill>
                <a:latin typeface="Consolas" panose="020B0609020204030204" pitchFamily="49" charset="0"/>
                <a:ea typeface="华文细黑" pitchFamily="2" charset="-122"/>
              </a:rPr>
              <a:t>int</a:t>
            </a:r>
            <a:endParaRPr lang="zh-CN" altLang="en-US" sz="1800" dirty="0">
              <a:solidFill>
                <a:srgbClr val="000000"/>
              </a:solidFill>
              <a:latin typeface="Consolas" panose="020B0609020204030204" pitchFamily="49" charset="0"/>
            </a:endParaRPr>
          </a:p>
        </p:txBody>
      </p:sp>
      <p:sp>
        <p:nvSpPr>
          <p:cNvPr id="51" name="矩形 50"/>
          <p:cNvSpPr/>
          <p:nvPr/>
        </p:nvSpPr>
        <p:spPr>
          <a:xfrm>
            <a:off x="4560565" y="4733979"/>
            <a:ext cx="3021691" cy="313932"/>
          </a:xfrm>
          <a:prstGeom prst="rect">
            <a:avLst/>
          </a:prstGeom>
        </p:spPr>
        <p:txBody>
          <a:bodyPr wrap="square">
            <a:spAutoFit/>
          </a:bodyPr>
          <a:lstStyle/>
          <a:p>
            <a:pPr>
              <a:buClr>
                <a:srgbClr val="3333CC"/>
              </a:buClr>
            </a:pPr>
            <a:r>
              <a:rPr lang="en-US" altLang="zh-CN" sz="1800" kern="0" dirty="0" err="1">
                <a:solidFill>
                  <a:srgbClr val="0000FF"/>
                </a:solidFill>
                <a:latin typeface="Consolas" panose="020B0609020204030204" pitchFamily="49" charset="0"/>
                <a:ea typeface="华文细黑" pitchFamily="2" charset="-122"/>
              </a:rPr>
              <a:t>fos.write</a:t>
            </a:r>
            <a:r>
              <a:rPr lang="en-US" altLang="zh-CN" sz="1800" kern="0" dirty="0">
                <a:solidFill>
                  <a:srgbClr val="0000FF"/>
                </a:solidFill>
                <a:latin typeface="Consolas" panose="020B0609020204030204" pitchFamily="49" charset="0"/>
                <a:ea typeface="华文细黑" pitchFamily="2" charset="-122"/>
              </a:rPr>
              <a:t>(</a:t>
            </a:r>
            <a:r>
              <a:rPr lang="en-US" altLang="zh-CN" sz="1800" kern="0" dirty="0" err="1">
                <a:solidFill>
                  <a:srgbClr val="0000FF"/>
                </a:solidFill>
                <a:latin typeface="Consolas" panose="020B0609020204030204" pitchFamily="49" charset="0"/>
                <a:ea typeface="华文细黑" pitchFamily="2" charset="-122"/>
              </a:rPr>
              <a:t>int</a:t>
            </a:r>
            <a:r>
              <a:rPr lang="en-US" altLang="zh-CN" sz="1800" kern="0" dirty="0">
                <a:solidFill>
                  <a:srgbClr val="0000FF"/>
                </a:solidFill>
                <a:latin typeface="Consolas" panose="020B0609020204030204" pitchFamily="49" charset="0"/>
                <a:ea typeface="华文细黑" pitchFamily="2" charset="-122"/>
              </a:rPr>
              <a:t> b):void</a:t>
            </a:r>
            <a:endParaRPr lang="zh-CN" altLang="en-US" sz="1800" dirty="0">
              <a:solidFill>
                <a:srgbClr val="000000"/>
              </a:solidFill>
              <a:latin typeface="Consolas" panose="020B0609020204030204" pitchFamily="49" charset="0"/>
            </a:endParaRPr>
          </a:p>
        </p:txBody>
      </p:sp>
      <p:grpSp>
        <p:nvGrpSpPr>
          <p:cNvPr id="3" name="组合 2"/>
          <p:cNvGrpSpPr/>
          <p:nvPr/>
        </p:nvGrpSpPr>
        <p:grpSpPr>
          <a:xfrm>
            <a:off x="533400" y="5210363"/>
            <a:ext cx="3761472" cy="234861"/>
            <a:chOff x="533400" y="5210363"/>
            <a:chExt cx="3761472" cy="234861"/>
          </a:xfrm>
        </p:grpSpPr>
        <p:sp>
          <p:nvSpPr>
            <p:cNvPr id="52" name="矩形 51"/>
            <p:cNvSpPr/>
            <p:nvPr/>
          </p:nvSpPr>
          <p:spPr bwMode="auto">
            <a:xfrm>
              <a:off x="3438726" y="5210363"/>
              <a:ext cx="856146" cy="233738"/>
            </a:xfrm>
            <a:prstGeom prst="rect">
              <a:avLst/>
            </a:prstGeom>
            <a:solidFill>
              <a:srgbClr val="99C8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00101001</a:t>
              </a:r>
              <a:endParaRPr lang="zh-CN" altLang="en-US" sz="1200" dirty="0">
                <a:solidFill>
                  <a:srgbClr val="000000"/>
                </a:solidFill>
              </a:endParaRPr>
            </a:p>
          </p:txBody>
        </p:sp>
        <p:sp>
          <p:nvSpPr>
            <p:cNvPr id="53" name="矩形 52"/>
            <p:cNvSpPr/>
            <p:nvPr/>
          </p:nvSpPr>
          <p:spPr bwMode="auto">
            <a:xfrm>
              <a:off x="2483768" y="5210363"/>
              <a:ext cx="956217"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sp>
          <p:nvSpPr>
            <p:cNvPr id="54" name="矩形 53"/>
            <p:cNvSpPr/>
            <p:nvPr/>
          </p:nvSpPr>
          <p:spPr bwMode="auto">
            <a:xfrm>
              <a:off x="1525188" y="5210363"/>
              <a:ext cx="956216"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sp>
          <p:nvSpPr>
            <p:cNvPr id="55" name="矩形 54"/>
            <p:cNvSpPr/>
            <p:nvPr/>
          </p:nvSpPr>
          <p:spPr bwMode="auto">
            <a:xfrm>
              <a:off x="533400" y="5211486"/>
              <a:ext cx="991788"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grpSp>
      <p:grpSp>
        <p:nvGrpSpPr>
          <p:cNvPr id="5" name="组合 4"/>
          <p:cNvGrpSpPr/>
          <p:nvPr/>
        </p:nvGrpSpPr>
        <p:grpSpPr>
          <a:xfrm>
            <a:off x="4555441" y="5210363"/>
            <a:ext cx="3761472" cy="234861"/>
            <a:chOff x="4555441" y="5210363"/>
            <a:chExt cx="3761472" cy="234861"/>
          </a:xfrm>
        </p:grpSpPr>
        <p:sp>
          <p:nvSpPr>
            <p:cNvPr id="60" name="矩形 59"/>
            <p:cNvSpPr/>
            <p:nvPr/>
          </p:nvSpPr>
          <p:spPr bwMode="auto">
            <a:xfrm>
              <a:off x="7460767" y="5210363"/>
              <a:ext cx="856146" cy="233738"/>
            </a:xfrm>
            <a:prstGeom prst="rect">
              <a:avLst/>
            </a:prstGeom>
            <a:solidFill>
              <a:srgbClr val="99C8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00101001</a:t>
              </a:r>
              <a:endParaRPr lang="zh-CN" altLang="en-US" sz="1200" dirty="0">
                <a:solidFill>
                  <a:srgbClr val="000000"/>
                </a:solidFill>
              </a:endParaRPr>
            </a:p>
          </p:txBody>
        </p:sp>
        <p:sp>
          <p:nvSpPr>
            <p:cNvPr id="61" name="矩形 60"/>
            <p:cNvSpPr/>
            <p:nvPr/>
          </p:nvSpPr>
          <p:spPr bwMode="auto">
            <a:xfrm>
              <a:off x="6505809" y="5210363"/>
              <a:ext cx="956217"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sp>
          <p:nvSpPr>
            <p:cNvPr id="62" name="矩形 61"/>
            <p:cNvSpPr/>
            <p:nvPr/>
          </p:nvSpPr>
          <p:spPr bwMode="auto">
            <a:xfrm>
              <a:off x="5547229" y="5210363"/>
              <a:ext cx="956216"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sp>
          <p:nvSpPr>
            <p:cNvPr id="63" name="矩形 62"/>
            <p:cNvSpPr/>
            <p:nvPr/>
          </p:nvSpPr>
          <p:spPr bwMode="auto">
            <a:xfrm>
              <a:off x="4555441" y="5211486"/>
              <a:ext cx="991788"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grpSp>
      <p:sp>
        <p:nvSpPr>
          <p:cNvPr id="64" name="矩形 63"/>
          <p:cNvSpPr/>
          <p:nvPr/>
        </p:nvSpPr>
        <p:spPr bwMode="auto">
          <a:xfrm>
            <a:off x="7590184" y="3789040"/>
            <a:ext cx="1014264" cy="233738"/>
          </a:xfrm>
          <a:prstGeom prst="rect">
            <a:avLst/>
          </a:prstGeom>
          <a:solidFill>
            <a:srgbClr val="99C8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00101001</a:t>
            </a:r>
            <a:endParaRPr lang="zh-CN" altLang="en-US" sz="1400" dirty="0">
              <a:solidFill>
                <a:srgbClr val="000000"/>
              </a:solidFill>
            </a:endParaRPr>
          </a:p>
        </p:txBody>
      </p:sp>
      <p:sp>
        <p:nvSpPr>
          <p:cNvPr id="65" name="矩形 64"/>
          <p:cNvSpPr/>
          <p:nvPr/>
        </p:nvSpPr>
        <p:spPr bwMode="auto">
          <a:xfrm>
            <a:off x="7590184" y="4032375"/>
            <a:ext cx="1014264" cy="2465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11010110</a:t>
            </a:r>
            <a:endParaRPr lang="zh-CN" altLang="en-US" sz="1400" dirty="0">
              <a:solidFill>
                <a:srgbClr val="000000"/>
              </a:solidFill>
            </a:endParaRPr>
          </a:p>
        </p:txBody>
      </p:sp>
      <p:sp>
        <p:nvSpPr>
          <p:cNvPr id="66" name="矩形 65"/>
          <p:cNvSpPr/>
          <p:nvPr/>
        </p:nvSpPr>
        <p:spPr bwMode="auto">
          <a:xfrm>
            <a:off x="7590184" y="4283742"/>
            <a:ext cx="1014264" cy="24570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a:t>
            </a:r>
            <a:endParaRPr lang="zh-CN" altLang="en-US" sz="1400" dirty="0">
              <a:solidFill>
                <a:srgbClr val="000000"/>
              </a:solidFill>
            </a:endParaRPr>
          </a:p>
        </p:txBody>
      </p:sp>
      <p:sp>
        <p:nvSpPr>
          <p:cNvPr id="67" name="矩形 66"/>
          <p:cNvSpPr/>
          <p:nvPr/>
        </p:nvSpPr>
        <p:spPr bwMode="auto">
          <a:xfrm>
            <a:off x="7590184" y="4530585"/>
            <a:ext cx="1014264"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10100010</a:t>
            </a:r>
            <a:endParaRPr lang="zh-CN" altLang="en-US" sz="1400" dirty="0">
              <a:solidFill>
                <a:srgbClr val="000000"/>
              </a:solidFill>
            </a:endParaRPr>
          </a:p>
        </p:txBody>
      </p:sp>
      <p:cxnSp>
        <p:nvCxnSpPr>
          <p:cNvPr id="68" name="曲线连接符 67"/>
          <p:cNvCxnSpPr>
            <a:stCxn id="27" idx="3"/>
          </p:cNvCxnSpPr>
          <p:nvPr/>
        </p:nvCxnSpPr>
        <p:spPr bwMode="auto">
          <a:xfrm>
            <a:off x="1691680" y="3870494"/>
            <a:ext cx="789724" cy="917764"/>
          </a:xfrm>
          <a:prstGeom prst="curvedConnector2">
            <a:avLst/>
          </a:prstGeom>
          <a:noFill/>
          <a:ln w="28575" cap="flat" cmpd="sng" algn="ctr">
            <a:solidFill>
              <a:srgbClr val="0000FF"/>
            </a:solidFill>
            <a:prstDash val="solid"/>
            <a:round/>
            <a:headEnd type="none" w="med" len="med"/>
            <a:tailEnd type="triangle"/>
          </a:ln>
          <a:effectLst/>
        </p:spPr>
      </p:cxnSp>
      <p:cxnSp>
        <p:nvCxnSpPr>
          <p:cNvPr id="73" name="曲线连接符 72"/>
          <p:cNvCxnSpPr/>
          <p:nvPr/>
        </p:nvCxnSpPr>
        <p:spPr bwMode="auto">
          <a:xfrm rot="5400000">
            <a:off x="2373681" y="5114553"/>
            <a:ext cx="203534" cy="785"/>
          </a:xfrm>
          <a:prstGeom prst="curvedConnector3">
            <a:avLst/>
          </a:prstGeom>
          <a:noFill/>
          <a:ln w="25400" cap="flat" cmpd="sng" algn="ctr">
            <a:solidFill>
              <a:srgbClr val="0000FF"/>
            </a:solidFill>
            <a:prstDash val="solid"/>
            <a:round/>
            <a:headEnd type="none" w="med" len="med"/>
            <a:tailEnd type="triangle"/>
          </a:ln>
          <a:effectLst/>
        </p:spPr>
      </p:cxnSp>
      <p:cxnSp>
        <p:nvCxnSpPr>
          <p:cNvPr id="90" name="曲线连接符 89"/>
          <p:cNvCxnSpPr>
            <a:stCxn id="53" idx="0"/>
            <a:endCxn id="14" idx="2"/>
          </p:cNvCxnSpPr>
          <p:nvPr/>
        </p:nvCxnSpPr>
        <p:spPr bwMode="auto">
          <a:xfrm rot="5400000" flipH="1" flipV="1">
            <a:off x="3398882" y="4046824"/>
            <a:ext cx="726534" cy="1600544"/>
          </a:xfrm>
          <a:prstGeom prst="curvedConnector3">
            <a:avLst>
              <a:gd name="adj1" fmla="val 22752"/>
            </a:avLst>
          </a:prstGeom>
          <a:noFill/>
          <a:ln w="25400" cap="flat" cmpd="sng" algn="ctr">
            <a:solidFill>
              <a:srgbClr val="0000FF"/>
            </a:solidFill>
            <a:prstDash val="solid"/>
            <a:round/>
            <a:headEnd type="none" w="med" len="med"/>
            <a:tailEnd type="triangle"/>
          </a:ln>
          <a:effectLst/>
        </p:spPr>
      </p:cxnSp>
      <p:cxnSp>
        <p:nvCxnSpPr>
          <p:cNvPr id="93" name="曲线连接符 92"/>
          <p:cNvCxnSpPr>
            <a:endCxn id="51" idx="0"/>
          </p:cNvCxnSpPr>
          <p:nvPr/>
        </p:nvCxnSpPr>
        <p:spPr bwMode="auto">
          <a:xfrm>
            <a:off x="4843473" y="4263803"/>
            <a:ext cx="1227938" cy="470176"/>
          </a:xfrm>
          <a:prstGeom prst="curvedConnector2">
            <a:avLst/>
          </a:prstGeom>
          <a:noFill/>
          <a:ln w="25400" cap="flat" cmpd="sng" algn="ctr">
            <a:solidFill>
              <a:srgbClr val="0000FF"/>
            </a:solidFill>
            <a:prstDash val="solid"/>
            <a:round/>
            <a:headEnd type="none" w="med" len="med"/>
            <a:tailEnd type="triangle"/>
          </a:ln>
          <a:effectLst/>
        </p:spPr>
      </p:cxnSp>
      <p:cxnSp>
        <p:nvCxnSpPr>
          <p:cNvPr id="95" name="曲线连接符 94"/>
          <p:cNvCxnSpPr/>
          <p:nvPr/>
        </p:nvCxnSpPr>
        <p:spPr bwMode="auto">
          <a:xfrm rot="5400000">
            <a:off x="6047522" y="5118808"/>
            <a:ext cx="219046" cy="1736"/>
          </a:xfrm>
          <a:prstGeom prst="curvedConnector3">
            <a:avLst/>
          </a:prstGeom>
          <a:noFill/>
          <a:ln w="25400" cap="flat" cmpd="sng" algn="ctr">
            <a:solidFill>
              <a:srgbClr val="0000FF"/>
            </a:solidFill>
            <a:prstDash val="solid"/>
            <a:round/>
            <a:headEnd type="none" w="med" len="med"/>
            <a:tailEnd type="triangle"/>
          </a:ln>
          <a:effectLst/>
        </p:spPr>
      </p:cxnSp>
      <p:sp>
        <p:nvSpPr>
          <p:cNvPr id="101" name="矩形 100"/>
          <p:cNvSpPr/>
          <p:nvPr/>
        </p:nvSpPr>
        <p:spPr>
          <a:xfrm>
            <a:off x="6712371" y="5493951"/>
            <a:ext cx="1342034" cy="289310"/>
          </a:xfrm>
          <a:prstGeom prst="rect">
            <a:avLst/>
          </a:prstGeom>
        </p:spPr>
        <p:txBody>
          <a:bodyPr wrap="none">
            <a:spAutoFit/>
          </a:bodyPr>
          <a:lstStyle/>
          <a:p>
            <a:pPr>
              <a:buClr>
                <a:srgbClr val="3333CC"/>
              </a:buClr>
            </a:pPr>
            <a:r>
              <a:rPr lang="zh-CN" altLang="en-US" sz="1600" kern="0" dirty="0">
                <a:solidFill>
                  <a:srgbClr val="0000FF"/>
                </a:solidFill>
                <a:latin typeface="Consolas" panose="020B0609020204030204" pitchFamily="49" charset="0"/>
                <a:ea typeface="华文细黑" pitchFamily="2" charset="-122"/>
              </a:rPr>
              <a:t>去除前</a:t>
            </a:r>
            <a:r>
              <a:rPr lang="en-US" altLang="zh-CN" sz="1600" kern="0" dirty="0">
                <a:solidFill>
                  <a:srgbClr val="0000FF"/>
                </a:solidFill>
                <a:latin typeface="Consolas" panose="020B0609020204030204" pitchFamily="49" charset="0"/>
                <a:ea typeface="华文细黑" pitchFamily="2" charset="-122"/>
              </a:rPr>
              <a:t>24</a:t>
            </a:r>
            <a:r>
              <a:rPr lang="zh-CN" altLang="en-US" sz="1600" kern="0" dirty="0">
                <a:solidFill>
                  <a:srgbClr val="0000FF"/>
                </a:solidFill>
                <a:latin typeface="Consolas" panose="020B0609020204030204" pitchFamily="49" charset="0"/>
                <a:ea typeface="华文细黑" pitchFamily="2" charset="-122"/>
              </a:rPr>
              <a:t>个</a:t>
            </a:r>
            <a:r>
              <a:rPr lang="en-US" altLang="zh-CN" sz="1600" kern="0" dirty="0">
                <a:solidFill>
                  <a:srgbClr val="0000FF"/>
                </a:solidFill>
                <a:latin typeface="Consolas" panose="020B0609020204030204" pitchFamily="49" charset="0"/>
                <a:ea typeface="华文细黑" pitchFamily="2" charset="-122"/>
              </a:rPr>
              <a:t>0</a:t>
            </a:r>
            <a:endParaRPr lang="zh-CN" altLang="en-US" sz="1600" dirty="0">
              <a:solidFill>
                <a:srgbClr val="000000"/>
              </a:solidFill>
            </a:endParaRPr>
          </a:p>
        </p:txBody>
      </p:sp>
      <p:sp>
        <p:nvSpPr>
          <p:cNvPr id="104" name="矩形 103"/>
          <p:cNvSpPr/>
          <p:nvPr/>
        </p:nvSpPr>
        <p:spPr>
          <a:xfrm>
            <a:off x="540995" y="5511730"/>
            <a:ext cx="6263253" cy="954107"/>
          </a:xfrm>
          <a:prstGeom prst="rect">
            <a:avLst/>
          </a:prstGeom>
        </p:spPr>
        <p:txBody>
          <a:bodyPr wrap="none">
            <a:spAutoFit/>
          </a:bodyPr>
          <a:lstStyle/>
          <a:p>
            <a:pPr>
              <a:buClr>
                <a:srgbClr val="3333CC"/>
              </a:buClr>
            </a:pPr>
            <a:r>
              <a:rPr lang="zh-CN" altLang="en-US" dirty="0">
                <a:latin typeface="华文细黑" panose="02010600040101010101" pitchFamily="2" charset="-122"/>
                <a:ea typeface="华文细黑" panose="02010600040101010101" pitchFamily="2" charset="-122"/>
              </a:rPr>
              <a:t>假设文件为：</a:t>
            </a:r>
            <a:r>
              <a:rPr lang="en-US" altLang="zh-CN" dirty="0">
                <a:latin typeface="Consolas" panose="020B0609020204030204" pitchFamily="49" charset="0"/>
              </a:rPr>
              <a:t>4M = 4,194,304 Byte</a:t>
            </a:r>
            <a:r>
              <a:rPr lang="zh-CN" altLang="en-US" dirty="0">
                <a:latin typeface="Consolas" panose="020B0609020204030204" pitchFamily="49" charset="0"/>
              </a:rPr>
              <a:t>，</a:t>
            </a:r>
            <a:endParaRPr lang="en-US" altLang="zh-CN" dirty="0">
              <a:latin typeface="Consolas" panose="020B0609020204030204" pitchFamily="49" charset="0"/>
            </a:endParaRPr>
          </a:p>
          <a:p>
            <a:pPr>
              <a:buClr>
                <a:srgbClr val="3333CC"/>
              </a:buClr>
            </a:pPr>
            <a:r>
              <a:rPr lang="zh-CN" altLang="en-US" dirty="0">
                <a:latin typeface="华文细黑" panose="02010600040101010101" pitchFamily="2" charset="-122"/>
                <a:ea typeface="华文细黑" panose="02010600040101010101" pitchFamily="2" charset="-122"/>
              </a:rPr>
              <a:t>整个拷贝过程需要执行</a:t>
            </a:r>
            <a:r>
              <a:rPr lang="en-US" altLang="zh-CN" dirty="0">
                <a:latin typeface="Consolas" panose="020B0609020204030204" pitchFamily="49" charset="0"/>
              </a:rPr>
              <a:t>4,194,304 </a:t>
            </a:r>
            <a:r>
              <a:rPr lang="zh-CN" altLang="en-US" dirty="0">
                <a:latin typeface="Consolas" panose="020B0609020204030204" pitchFamily="49" charset="0"/>
              </a:rPr>
              <a:t>* </a:t>
            </a:r>
            <a:r>
              <a:rPr lang="en-US" altLang="zh-CN" dirty="0">
                <a:latin typeface="Consolas" panose="020B0609020204030204" pitchFamily="49" charset="0"/>
              </a:rPr>
              <a:t>2 </a:t>
            </a:r>
            <a:r>
              <a:rPr lang="zh-CN" altLang="en-US" dirty="0">
                <a:latin typeface="华文细黑" panose="02010600040101010101" pitchFamily="2" charset="-122"/>
                <a:ea typeface="华文细黑" panose="02010600040101010101" pitchFamily="2" charset="-122"/>
              </a:rPr>
              <a:t>次，效率极低</a:t>
            </a:r>
            <a:endParaRPr lang="en-US" altLang="zh-CN" dirty="0">
              <a:latin typeface="华文细黑" panose="02010600040101010101" pitchFamily="2" charset="-122"/>
              <a:ea typeface="华文细黑" panose="02010600040101010101" pitchFamily="2" charset="-122"/>
            </a:endParaRPr>
          </a:p>
          <a:p>
            <a:pPr>
              <a:buClr>
                <a:srgbClr val="3333CC"/>
              </a:buClr>
            </a:pPr>
            <a:r>
              <a:rPr lang="zh-CN" altLang="en-US" dirty="0">
                <a:latin typeface="华文细黑" panose="02010600040101010101" pitchFamily="2" charset="-122"/>
                <a:ea typeface="华文细黑" panose="02010600040101010101" pitchFamily="2" charset="-122"/>
              </a:rPr>
              <a:t>能否一次拷贝多个字节，从而提高效率？</a:t>
            </a:r>
          </a:p>
        </p:txBody>
      </p:sp>
      <p:cxnSp>
        <p:nvCxnSpPr>
          <p:cNvPr id="33" name="曲线连接符 32"/>
          <p:cNvCxnSpPr>
            <a:stCxn id="60" idx="2"/>
            <a:endCxn id="64" idx="3"/>
          </p:cNvCxnSpPr>
          <p:nvPr/>
        </p:nvCxnSpPr>
        <p:spPr bwMode="auto">
          <a:xfrm rot="5400000" flipH="1" flipV="1">
            <a:off x="7477548" y="4317201"/>
            <a:ext cx="1538192" cy="715608"/>
          </a:xfrm>
          <a:prstGeom prst="curvedConnector4">
            <a:avLst>
              <a:gd name="adj1" fmla="val -14862"/>
              <a:gd name="adj2" fmla="val 131945"/>
            </a:avLst>
          </a:prstGeom>
          <a:noFill/>
          <a:ln w="25400" cap="flat" cmpd="sng" algn="ctr">
            <a:solidFill>
              <a:srgbClr val="0000FF"/>
            </a:solidFill>
            <a:prstDash val="solid"/>
            <a:round/>
            <a:headEnd type="none" w="med" len="med"/>
            <a:tailEnd type="triangle"/>
          </a:ln>
          <a:effectLst/>
        </p:spPr>
      </p:cxnSp>
    </p:spTree>
    <p:extLst>
      <p:ext uri="{BB962C8B-B14F-4D97-AF65-F5344CB8AC3E}">
        <p14:creationId xmlns:p14="http://schemas.microsoft.com/office/powerpoint/2010/main" val="3016531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randombar(horizontal)">
                                      <p:cBhvr>
                                        <p:cTn id="10" dur="500"/>
                                        <p:tgtEl>
                                          <p:spTgt spid="4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randombar(horizontal)">
                                      <p:cBhvr>
                                        <p:cTn id="13" dur="5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par>
                                <p:cTn id="19" presetID="14"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randombar(horizontal)">
                                      <p:cBhvr>
                                        <p:cTn id="21" dur="500"/>
                                        <p:tgtEl>
                                          <p:spTgt spid="1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horizontal)">
                                      <p:cBhvr>
                                        <p:cTn id="24" dur="500"/>
                                        <p:tgtEl>
                                          <p:spTgt spid="1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horizontal)">
                                      <p:cBhvr>
                                        <p:cTn id="27" dur="500"/>
                                        <p:tgtEl>
                                          <p:spTgt spid="2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par>
                                <p:cTn id="37" presetID="14" presetClass="entr" presetSubtype="1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randombar(horizontal)">
                                      <p:cBhvr>
                                        <p:cTn id="42" dur="500"/>
                                        <p:tgtEl>
                                          <p:spTgt spid="3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randombar(horizontal)">
                                      <p:cBhvr>
                                        <p:cTn id="45" dur="500"/>
                                        <p:tgtEl>
                                          <p:spTgt spid="27"/>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randombar(horizontal)">
                                      <p:cBhvr>
                                        <p:cTn id="48" dur="500"/>
                                        <p:tgtEl>
                                          <p:spTgt spid="31"/>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randombar(horizontal)">
                                      <p:cBhvr>
                                        <p:cTn id="51" dur="500"/>
                                        <p:tgtEl>
                                          <p:spTgt spid="30"/>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randombar(horizontal)">
                                      <p:cBhvr>
                                        <p:cTn id="54" dur="500"/>
                                        <p:tgtEl>
                                          <p:spTgt spid="32"/>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randombar(horizontal)">
                                      <p:cBhvr>
                                        <p:cTn id="57" dur="500"/>
                                        <p:tgtEl>
                                          <p:spTgt spid="64"/>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randombar(horizontal)">
                                      <p:cBhvr>
                                        <p:cTn id="60" dur="500"/>
                                        <p:tgtEl>
                                          <p:spTgt spid="65"/>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randombar(horizontal)">
                                      <p:cBhvr>
                                        <p:cTn id="63" dur="500"/>
                                        <p:tgtEl>
                                          <p:spTgt spid="66"/>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randombar(horizontal)">
                                      <p:cBhvr>
                                        <p:cTn id="66" dur="500"/>
                                        <p:tgtEl>
                                          <p:spTgt spid="67"/>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randombar(horizontal)">
                                      <p:cBhvr>
                                        <p:cTn id="71" dur="500"/>
                                        <p:tgtEl>
                                          <p:spTgt spid="68"/>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randombar(horizontal)">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randombar(horizontal)">
                                      <p:cBhvr>
                                        <p:cTn id="79" dur="500"/>
                                        <p:tgtEl>
                                          <p:spTgt spid="73"/>
                                        </p:tgtEl>
                                      </p:cBhvr>
                                    </p:animEffect>
                                  </p:childTnLst>
                                </p:cTn>
                              </p:par>
                              <p:par>
                                <p:cTn id="80" presetID="14" presetClass="entr" presetSubtype="10" fill="hold"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randombar(horizontal)">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nodeType="click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randombar(horizontal)">
                                      <p:cBhvr>
                                        <p:cTn id="87" dur="500"/>
                                        <p:tgtEl>
                                          <p:spTgt spid="90"/>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nodeType="clickEffect">
                                  <p:stCondLst>
                                    <p:cond delay="0"/>
                                  </p:stCondLst>
                                  <p:childTnLst>
                                    <p:set>
                                      <p:cBhvr>
                                        <p:cTn id="91" dur="1" fill="hold">
                                          <p:stCondLst>
                                            <p:cond delay="0"/>
                                          </p:stCondLst>
                                        </p:cTn>
                                        <p:tgtEl>
                                          <p:spTgt spid="93"/>
                                        </p:tgtEl>
                                        <p:attrNameLst>
                                          <p:attrName>style.visibility</p:attrName>
                                        </p:attrNameLst>
                                      </p:cBhvr>
                                      <p:to>
                                        <p:strVal val="visible"/>
                                      </p:to>
                                    </p:set>
                                    <p:animEffect transition="in" filter="randombar(horizontal)">
                                      <p:cBhvr>
                                        <p:cTn id="92" dur="500"/>
                                        <p:tgtEl>
                                          <p:spTgt spid="93"/>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randombar(horizontal)">
                                      <p:cBhvr>
                                        <p:cTn id="95" dur="500"/>
                                        <p:tgtEl>
                                          <p:spTgt spid="51"/>
                                        </p:tgtEl>
                                      </p:cBhvr>
                                    </p:animEffec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nodeType="clickEffect">
                                  <p:stCondLst>
                                    <p:cond delay="0"/>
                                  </p:stCondLst>
                                  <p:childTnLst>
                                    <p:set>
                                      <p:cBhvr>
                                        <p:cTn id="99" dur="1" fill="hold">
                                          <p:stCondLst>
                                            <p:cond delay="0"/>
                                          </p:stCondLst>
                                        </p:cTn>
                                        <p:tgtEl>
                                          <p:spTgt spid="95"/>
                                        </p:tgtEl>
                                        <p:attrNameLst>
                                          <p:attrName>style.visibility</p:attrName>
                                        </p:attrNameLst>
                                      </p:cBhvr>
                                      <p:to>
                                        <p:strVal val="visible"/>
                                      </p:to>
                                    </p:set>
                                    <p:animEffect transition="in" filter="randombar(horizontal)">
                                      <p:cBhvr>
                                        <p:cTn id="100" dur="500"/>
                                        <p:tgtEl>
                                          <p:spTgt spid="95"/>
                                        </p:tgtEl>
                                      </p:cBhvr>
                                    </p:animEffect>
                                  </p:childTnLst>
                                </p:cTn>
                              </p:par>
                            </p:childTnLst>
                          </p:cTn>
                        </p:par>
                      </p:childTnLst>
                    </p:cTn>
                  </p:par>
                  <p:par>
                    <p:cTn id="101" fill="hold">
                      <p:stCondLst>
                        <p:cond delay="indefinite"/>
                      </p:stCondLst>
                      <p:childTnLst>
                        <p:par>
                          <p:cTn id="102" fill="hold">
                            <p:stCondLst>
                              <p:cond delay="0"/>
                            </p:stCondLst>
                            <p:childTnLst>
                              <p:par>
                                <p:cTn id="103" presetID="14" presetClass="entr" presetSubtype="10" fill="hold" nodeType="clickEffect">
                                  <p:stCondLst>
                                    <p:cond delay="0"/>
                                  </p:stCondLst>
                                  <p:childTnLst>
                                    <p:set>
                                      <p:cBhvr>
                                        <p:cTn id="104" dur="1" fill="hold">
                                          <p:stCondLst>
                                            <p:cond delay="0"/>
                                          </p:stCondLst>
                                        </p:cTn>
                                        <p:tgtEl>
                                          <p:spTgt spid="5"/>
                                        </p:tgtEl>
                                        <p:attrNameLst>
                                          <p:attrName>style.visibility</p:attrName>
                                        </p:attrNameLst>
                                      </p:cBhvr>
                                      <p:to>
                                        <p:strVal val="visible"/>
                                      </p:to>
                                    </p:set>
                                    <p:animEffect transition="in" filter="randombar(horizontal)">
                                      <p:cBhvr>
                                        <p:cTn id="105" dur="500"/>
                                        <p:tgtEl>
                                          <p:spTgt spid="5"/>
                                        </p:tgtEl>
                                      </p:cBhvr>
                                    </p:animEffect>
                                  </p:childTnLst>
                                </p:cTn>
                              </p:par>
                            </p:childTnLst>
                          </p:cTn>
                        </p:par>
                      </p:childTnLst>
                    </p:cTn>
                  </p:par>
                  <p:par>
                    <p:cTn id="106" fill="hold">
                      <p:stCondLst>
                        <p:cond delay="indefinite"/>
                      </p:stCondLst>
                      <p:childTnLst>
                        <p:par>
                          <p:cTn id="107" fill="hold">
                            <p:stCondLst>
                              <p:cond delay="0"/>
                            </p:stCondLst>
                            <p:childTnLst>
                              <p:par>
                                <p:cTn id="108" presetID="14" presetClass="entr" presetSubtype="10" fill="hold" grpId="0" nodeType="clickEffect">
                                  <p:stCondLst>
                                    <p:cond delay="0"/>
                                  </p:stCondLst>
                                  <p:childTnLst>
                                    <p:set>
                                      <p:cBhvr>
                                        <p:cTn id="109" dur="1" fill="hold">
                                          <p:stCondLst>
                                            <p:cond delay="0"/>
                                          </p:stCondLst>
                                        </p:cTn>
                                        <p:tgtEl>
                                          <p:spTgt spid="101"/>
                                        </p:tgtEl>
                                        <p:attrNameLst>
                                          <p:attrName>style.visibility</p:attrName>
                                        </p:attrNameLst>
                                      </p:cBhvr>
                                      <p:to>
                                        <p:strVal val="visible"/>
                                      </p:to>
                                    </p:set>
                                    <p:animEffect transition="in" filter="randombar(horizontal)">
                                      <p:cBhvr>
                                        <p:cTn id="110" dur="500"/>
                                        <p:tgtEl>
                                          <p:spTgt spid="101"/>
                                        </p:tgtEl>
                                      </p:cBhvr>
                                    </p:animEffect>
                                  </p:childTnLst>
                                </p:cTn>
                              </p:par>
                            </p:childTnLst>
                          </p:cTn>
                        </p:par>
                      </p:childTnLst>
                    </p:cTn>
                  </p:par>
                  <p:par>
                    <p:cTn id="111" fill="hold">
                      <p:stCondLst>
                        <p:cond delay="indefinite"/>
                      </p:stCondLst>
                      <p:childTnLst>
                        <p:par>
                          <p:cTn id="112" fill="hold">
                            <p:stCondLst>
                              <p:cond delay="0"/>
                            </p:stCondLst>
                            <p:childTnLst>
                              <p:par>
                                <p:cTn id="113" presetID="14" presetClass="entr" presetSubtype="1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randombar(horizontal)">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14" presetClass="entr" presetSubtype="10" fill="hold" grpId="0" nodeType="clickEffect">
                                  <p:stCondLst>
                                    <p:cond delay="0"/>
                                  </p:stCondLst>
                                  <p:childTnLst>
                                    <p:set>
                                      <p:cBhvr>
                                        <p:cTn id="119" dur="1" fill="hold">
                                          <p:stCondLst>
                                            <p:cond delay="0"/>
                                          </p:stCondLst>
                                        </p:cTn>
                                        <p:tgtEl>
                                          <p:spTgt spid="104"/>
                                        </p:tgtEl>
                                        <p:attrNameLst>
                                          <p:attrName>style.visibility</p:attrName>
                                        </p:attrNameLst>
                                      </p:cBhvr>
                                      <p:to>
                                        <p:strVal val="visible"/>
                                      </p:to>
                                    </p:set>
                                    <p:animEffect transition="in" filter="randombar(horizontal)">
                                      <p:cBhvr>
                                        <p:cTn id="12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0" grpId="0" animBg="1"/>
      <p:bldP spid="25" grpId="0"/>
      <p:bldP spid="26" grpId="0"/>
      <p:bldP spid="27" grpId="0" animBg="1"/>
      <p:bldP spid="30" grpId="0" animBg="1"/>
      <p:bldP spid="31" grpId="0" animBg="1"/>
      <p:bldP spid="32" grpId="0" animBg="1"/>
      <p:bldP spid="39" grpId="0" animBg="1"/>
      <p:bldP spid="38" grpId="0" animBg="1"/>
      <p:bldP spid="41" grpId="0"/>
      <p:bldP spid="46" grpId="0"/>
      <p:bldP spid="51" grpId="0"/>
      <p:bldP spid="64" grpId="0" animBg="1"/>
      <p:bldP spid="65" grpId="0" animBg="1"/>
      <p:bldP spid="66" grpId="0" animBg="1"/>
      <p:bldP spid="67" grpId="0" animBg="1"/>
      <p:bldP spid="101" grpId="0"/>
      <p:bldP spid="1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u="none" dirty="0"/>
              <a:t>流的基本概念</a:t>
            </a:r>
          </a:p>
        </p:txBody>
      </p:sp>
      <p:sp>
        <p:nvSpPr>
          <p:cNvPr id="3" name="内容占位符 2"/>
          <p:cNvSpPr>
            <a:spLocks noGrp="1"/>
          </p:cNvSpPr>
          <p:nvPr>
            <p:ph idx="1"/>
          </p:nvPr>
        </p:nvSpPr>
        <p:spPr/>
        <p:txBody>
          <a:bodyPr/>
          <a:lstStyle/>
          <a:p>
            <a:r>
              <a:rPr lang="zh-CN" altLang="en-US" sz="2800" dirty="0"/>
              <a:t>与外部设备和其它计算机进行交流的输入输出操作，是程序重要的功能，任何计算机语言都必须对输入输出提供支持</a:t>
            </a:r>
            <a:endParaRPr lang="en-US" altLang="zh-CN"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a:t>
            </a:fld>
            <a:endParaRPr lang="en-US" altLang="zh-CN"/>
          </a:p>
        </p:txBody>
      </p:sp>
      <p:sp>
        <p:nvSpPr>
          <p:cNvPr id="5" name="椭圆 4"/>
          <p:cNvSpPr/>
          <p:nvPr/>
        </p:nvSpPr>
        <p:spPr bwMode="auto">
          <a:xfrm>
            <a:off x="3707904" y="3363198"/>
            <a:ext cx="1251756" cy="864096"/>
          </a:xfrm>
          <a:prstGeom prst="ellipse">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sz="2400" dirty="0">
                <a:latin typeface="华文细黑" panose="02010600040101010101" pitchFamily="2" charset="-122"/>
                <a:ea typeface="华文细黑" panose="02010600040101010101" pitchFamily="2" charset="-122"/>
              </a:rPr>
              <a:t>程序</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sp>
        <p:nvSpPr>
          <p:cNvPr id="6" name="圆角矩形 5"/>
          <p:cNvSpPr/>
          <p:nvPr/>
        </p:nvSpPr>
        <p:spPr bwMode="auto">
          <a:xfrm>
            <a:off x="1043608" y="3399202"/>
            <a:ext cx="1224136" cy="792088"/>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数据源</a:t>
            </a:r>
          </a:p>
        </p:txBody>
      </p:sp>
      <p:sp>
        <p:nvSpPr>
          <p:cNvPr id="7" name="圆角矩形 6"/>
          <p:cNvSpPr/>
          <p:nvPr/>
        </p:nvSpPr>
        <p:spPr bwMode="auto">
          <a:xfrm>
            <a:off x="6732240" y="3435206"/>
            <a:ext cx="1296144" cy="720080"/>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数据宿</a:t>
            </a:r>
          </a:p>
        </p:txBody>
      </p:sp>
      <p:cxnSp>
        <p:nvCxnSpPr>
          <p:cNvPr id="11" name="直接箭头连接符 10"/>
          <p:cNvCxnSpPr>
            <a:stCxn id="6" idx="3"/>
            <a:endCxn id="5" idx="2"/>
          </p:cNvCxnSpPr>
          <p:nvPr/>
        </p:nvCxnSpPr>
        <p:spPr bwMode="auto">
          <a:xfrm>
            <a:off x="2267744" y="3795246"/>
            <a:ext cx="1440160" cy="0"/>
          </a:xfrm>
          <a:prstGeom prst="straightConnector1">
            <a:avLst/>
          </a:prstGeom>
          <a:noFill/>
          <a:ln w="25400" cap="flat" cmpd="sng" algn="ctr">
            <a:solidFill>
              <a:srgbClr val="0000FF"/>
            </a:solidFill>
            <a:prstDash val="solid"/>
            <a:round/>
            <a:headEnd type="none" w="med" len="med"/>
            <a:tailEnd type="arrow"/>
          </a:ln>
          <a:effectLst/>
        </p:spPr>
      </p:cxnSp>
      <p:cxnSp>
        <p:nvCxnSpPr>
          <p:cNvPr id="12" name="直接箭头连接符 11"/>
          <p:cNvCxnSpPr>
            <a:stCxn id="5" idx="6"/>
            <a:endCxn id="7" idx="1"/>
          </p:cNvCxnSpPr>
          <p:nvPr/>
        </p:nvCxnSpPr>
        <p:spPr bwMode="auto">
          <a:xfrm>
            <a:off x="4959660" y="3795246"/>
            <a:ext cx="1772580" cy="0"/>
          </a:xfrm>
          <a:prstGeom prst="straightConnector1">
            <a:avLst/>
          </a:prstGeom>
          <a:noFill/>
          <a:ln w="25400" cap="flat" cmpd="sng" algn="ctr">
            <a:solidFill>
              <a:srgbClr val="0000FF"/>
            </a:solidFill>
            <a:prstDash val="solid"/>
            <a:round/>
            <a:headEnd type="none" w="med" len="med"/>
            <a:tailEnd type="arrow"/>
          </a:ln>
          <a:effectLst/>
        </p:spPr>
      </p:cxnSp>
      <p:sp>
        <p:nvSpPr>
          <p:cNvPr id="24" name="矩形 23"/>
          <p:cNvSpPr/>
          <p:nvPr/>
        </p:nvSpPr>
        <p:spPr>
          <a:xfrm>
            <a:off x="2549745" y="3230292"/>
            <a:ext cx="492443" cy="387798"/>
          </a:xfrm>
          <a:prstGeom prst="rect">
            <a:avLst/>
          </a:prstGeom>
        </p:spPr>
        <p:txBody>
          <a:bodyPr wrap="none">
            <a:spAutoFit/>
          </a:bodyPr>
          <a:lstStyle/>
          <a:p>
            <a:r>
              <a:rPr lang="zh-CN" altLang="en-US" sz="2400" kern="0" dirty="0">
                <a:solidFill>
                  <a:srgbClr val="0000FF"/>
                </a:solidFill>
                <a:latin typeface="华文细黑" pitchFamily="2" charset="-122"/>
                <a:ea typeface="华文细黑" pitchFamily="2" charset="-122"/>
              </a:rPr>
              <a:t>读</a:t>
            </a:r>
            <a:endParaRPr lang="zh-CN" altLang="en-US" sz="2400" dirty="0">
              <a:solidFill>
                <a:srgbClr val="0000FF"/>
              </a:solidFill>
            </a:endParaRPr>
          </a:p>
        </p:txBody>
      </p:sp>
      <p:sp>
        <p:nvSpPr>
          <p:cNvPr id="25" name="矩形 24"/>
          <p:cNvSpPr/>
          <p:nvPr/>
        </p:nvSpPr>
        <p:spPr>
          <a:xfrm>
            <a:off x="5574080" y="3224627"/>
            <a:ext cx="492443" cy="387798"/>
          </a:xfrm>
          <a:prstGeom prst="rect">
            <a:avLst/>
          </a:prstGeom>
        </p:spPr>
        <p:txBody>
          <a:bodyPr wrap="none">
            <a:spAutoFit/>
          </a:bodyPr>
          <a:lstStyle/>
          <a:p>
            <a:r>
              <a:rPr lang="zh-CN" altLang="en-US" sz="2400" kern="0" dirty="0">
                <a:solidFill>
                  <a:srgbClr val="0000FF"/>
                </a:solidFill>
                <a:latin typeface="华文细黑" pitchFamily="2" charset="-122"/>
                <a:ea typeface="华文细黑" pitchFamily="2" charset="-122"/>
              </a:rPr>
              <a:t>写</a:t>
            </a:r>
            <a:endParaRPr lang="zh-CN" altLang="en-US" sz="2400" dirty="0">
              <a:solidFill>
                <a:srgbClr val="0000FF"/>
              </a:solidFill>
            </a:endParaRPr>
          </a:p>
        </p:txBody>
      </p:sp>
      <p:sp>
        <p:nvSpPr>
          <p:cNvPr id="26" name="矩形 25"/>
          <p:cNvSpPr/>
          <p:nvPr/>
        </p:nvSpPr>
        <p:spPr>
          <a:xfrm>
            <a:off x="2452260" y="4065922"/>
            <a:ext cx="1034257" cy="393121"/>
          </a:xfrm>
          <a:prstGeom prst="rect">
            <a:avLst/>
          </a:prstGeom>
        </p:spPr>
        <p:txBody>
          <a:bodyPr wrap="none">
            <a:spAutoFit/>
          </a:bodyPr>
          <a:lstStyle/>
          <a:p>
            <a:r>
              <a:rPr lang="en-US" altLang="zh-CN" sz="2400" kern="0" dirty="0">
                <a:solidFill>
                  <a:srgbClr val="0000FF"/>
                </a:solidFill>
                <a:latin typeface="Consolas" panose="020B0609020204030204" pitchFamily="49" charset="0"/>
                <a:ea typeface="华文细黑" pitchFamily="2" charset="-122"/>
              </a:rPr>
              <a:t>I</a:t>
            </a:r>
            <a:r>
              <a:rPr lang="en-US" altLang="zh-CN" sz="2400" kern="0" dirty="0">
                <a:latin typeface="Consolas" panose="020B0609020204030204" pitchFamily="49" charset="0"/>
                <a:ea typeface="华文细黑" pitchFamily="2" charset="-122"/>
              </a:rPr>
              <a:t>nput</a:t>
            </a:r>
            <a:endParaRPr lang="zh-CN" altLang="en-US" sz="2400" dirty="0">
              <a:latin typeface="Consolas" panose="020B0609020204030204" pitchFamily="49" charset="0"/>
            </a:endParaRPr>
          </a:p>
        </p:txBody>
      </p:sp>
      <p:sp>
        <p:nvSpPr>
          <p:cNvPr id="27" name="矩形 26"/>
          <p:cNvSpPr/>
          <p:nvPr/>
        </p:nvSpPr>
        <p:spPr>
          <a:xfrm>
            <a:off x="5295967" y="4065922"/>
            <a:ext cx="1204176" cy="393121"/>
          </a:xfrm>
          <a:prstGeom prst="rect">
            <a:avLst/>
          </a:prstGeom>
        </p:spPr>
        <p:txBody>
          <a:bodyPr wrap="none">
            <a:spAutoFit/>
          </a:bodyPr>
          <a:lstStyle/>
          <a:p>
            <a:r>
              <a:rPr lang="en-US" altLang="zh-CN" sz="2400" kern="0" dirty="0">
                <a:solidFill>
                  <a:srgbClr val="0000FF"/>
                </a:solidFill>
                <a:latin typeface="Consolas" panose="020B0609020204030204" pitchFamily="49" charset="0"/>
                <a:ea typeface="华文细黑" pitchFamily="2" charset="-122"/>
              </a:rPr>
              <a:t>O</a:t>
            </a:r>
            <a:r>
              <a:rPr lang="en-US" altLang="zh-CN" sz="2400" kern="0" dirty="0">
                <a:latin typeface="Consolas" panose="020B0609020204030204" pitchFamily="49" charset="0"/>
                <a:ea typeface="华文细黑" pitchFamily="2" charset="-122"/>
              </a:rPr>
              <a:t>utput</a:t>
            </a:r>
            <a:endParaRPr lang="zh-CN" altLang="en-US" sz="2400" dirty="0">
              <a:latin typeface="Consolas" panose="020B0609020204030204" pitchFamily="49" charset="0"/>
            </a:endParaRPr>
          </a:p>
        </p:txBody>
      </p:sp>
      <p:sp>
        <p:nvSpPr>
          <p:cNvPr id="28" name="矩形 27"/>
          <p:cNvSpPr/>
          <p:nvPr/>
        </p:nvSpPr>
        <p:spPr>
          <a:xfrm>
            <a:off x="899592" y="4725144"/>
            <a:ext cx="3750568" cy="120032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数据源：提供数据的地方</a:t>
            </a:r>
            <a:endParaRPr kumimoji="0" lang="en-US" altLang="zh-CN" sz="240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FF"/>
                </a:solidFill>
                <a:latin typeface="华文细黑" panose="02010600040101010101" pitchFamily="2" charset="-122"/>
                <a:ea typeface="华文细黑" panose="02010600040101010101" pitchFamily="2" charset="-122"/>
              </a:rPr>
              <a:t>磁盘文件、键盘、网络端口、程序等</a:t>
            </a:r>
            <a:endParaRPr kumimoji="0"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p:txBody>
      </p:sp>
      <p:sp>
        <p:nvSpPr>
          <p:cNvPr id="29" name="矩形 28"/>
          <p:cNvSpPr/>
          <p:nvPr/>
        </p:nvSpPr>
        <p:spPr>
          <a:xfrm>
            <a:off x="4905578" y="4725144"/>
            <a:ext cx="3585365" cy="1200329"/>
          </a:xfrm>
          <a:prstGeom prst="rect">
            <a:avLst/>
          </a:prstGeom>
        </p:spPr>
        <p:txBody>
          <a:bodyPr wrap="square">
            <a:spAutoFit/>
          </a:bodyPr>
          <a:lstStyle/>
          <a:p>
            <a:pPr eaLnBrk="1" fontAlgn="auto" hangingPunct="1">
              <a:lnSpc>
                <a:spcPct val="100000"/>
              </a:lnSpc>
              <a:spcBef>
                <a:spcPts val="0"/>
              </a:spcBef>
              <a:spcAft>
                <a:spcPts val="0"/>
              </a:spcAft>
              <a:buClrTx/>
              <a:buSzTx/>
            </a:pPr>
            <a:r>
              <a:rPr lang="zh-CN" altLang="en-US" sz="2400" kern="0" dirty="0">
                <a:solidFill>
                  <a:srgbClr val="000000"/>
                </a:solidFill>
                <a:latin typeface="华文细黑" panose="02010600040101010101" pitchFamily="2" charset="-122"/>
                <a:ea typeface="华文细黑" panose="02010600040101010101" pitchFamily="2" charset="-122"/>
              </a:rPr>
              <a:t>数据宿：接收数据的地方</a:t>
            </a:r>
            <a:endParaRPr lang="en-US" altLang="zh-CN" sz="2400" kern="0" dirty="0">
              <a:solidFill>
                <a:srgbClr val="000000"/>
              </a:solidFill>
              <a:latin typeface="华文细黑" panose="02010600040101010101" pitchFamily="2" charset="-122"/>
              <a:ea typeface="华文细黑" panose="02010600040101010101" pitchFamily="2" charset="-122"/>
            </a:endParaRPr>
          </a:p>
          <a:p>
            <a:pPr eaLnBrk="1" fontAlgn="auto" hangingPunct="1">
              <a:lnSpc>
                <a:spcPct val="100000"/>
              </a:lnSpc>
              <a:spcBef>
                <a:spcPts val="0"/>
              </a:spcBef>
              <a:spcAft>
                <a:spcPts val="0"/>
              </a:spcAft>
              <a:buClrTx/>
              <a:buSzTx/>
            </a:pPr>
            <a:r>
              <a:rPr lang="zh-CN" altLang="en-US" sz="2400" kern="0" dirty="0">
                <a:solidFill>
                  <a:srgbClr val="0000FF"/>
                </a:solidFill>
                <a:latin typeface="华文细黑" panose="02010600040101010101" pitchFamily="2" charset="-122"/>
                <a:ea typeface="华文细黑" panose="02010600040101010101" pitchFamily="2" charset="-122"/>
              </a:rPr>
              <a:t>磁盘文件、显示器、网络端口、打印机、程序等</a:t>
            </a:r>
            <a:endParaRPr lang="en-US" altLang="zh-CN" sz="2400" kern="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279492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randombar(horizontal)">
                                      <p:cBhvr>
                                        <p:cTn id="22" dur="500"/>
                                        <p:tgtEl>
                                          <p:spTgt spid="2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randombar(horizontal)">
                                      <p:cBhvr>
                                        <p:cTn id="25" dur="500"/>
                                        <p:tgtEl>
                                          <p:spTgt spid="2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randombar(horizontal)">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horizontal)">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4" grpId="0"/>
      <p:bldP spid="25" grpId="0"/>
      <p:bldP spid="26" grpId="0"/>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字节数组拷贝</a:t>
            </a:r>
          </a:p>
        </p:txBody>
      </p:sp>
      <p:sp>
        <p:nvSpPr>
          <p:cNvPr id="3" name="内容占位符 2"/>
          <p:cNvSpPr>
            <a:spLocks noGrp="1"/>
          </p:cNvSpPr>
          <p:nvPr>
            <p:ph idx="1"/>
          </p:nvPr>
        </p:nvSpPr>
        <p:spPr>
          <a:xfrm>
            <a:off x="533400" y="1600200"/>
            <a:ext cx="8215064"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mp3</a:t>
            </a:r>
            <a:r>
              <a:rPr lang="zh-CN"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采用数组拷贝，一次读入数据源所有的字节</a:t>
            </a:r>
            <a:endPar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Demo07</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_CopyMp3UseByteArray {</a:t>
            </a:r>
            <a:r>
              <a:rPr lang="en-US" altLang="zh-CN" sz="1800" dirty="0">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"1.mp3"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“1copy.mp3"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      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fis.available</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将文件上的字节读取到</a:t>
            </a:r>
            <a:r>
              <a:rPr lang="zh-CN" altLang="en-US" sz="1800" dirty="0">
                <a:solidFill>
                  <a:srgbClr val="3F7F5F"/>
                </a:solidFill>
                <a:latin typeface="Consolas" panose="020B0609020204030204" pitchFamily="49" charset="0"/>
                <a:ea typeface="等线" panose="02010600030101010101" pitchFamily="2" charset="-122"/>
                <a:cs typeface="Consolas" panose="020B0609020204030204" pitchFamily="49" charset="0"/>
              </a:rPr>
              <a:t>数组</a:t>
            </a:r>
            <a:r>
              <a:rPr lang="en-US" altLang="zh-CN" sz="1800" dirty="0" err="1">
                <a:solidFill>
                  <a:srgbClr val="3F7F5F"/>
                </a:solidFill>
                <a:latin typeface="Consolas" panose="020B0609020204030204" pitchFamily="49" charset="0"/>
                <a:ea typeface="等线" panose="02010600030101010101" pitchFamily="2" charset="-122"/>
                <a:cs typeface="Consolas" panose="020B0609020204030204" pitchFamily="49" charset="0"/>
              </a:rPr>
              <a:t>arr</a:t>
            </a:r>
            <a:r>
              <a:rPr lang="zh-CN" altLang="en-US" sz="1800" dirty="0">
                <a:solidFill>
                  <a:srgbClr val="3F7F5F"/>
                </a:solidFill>
                <a:latin typeface="Consolas" panose="020B0609020204030204" pitchFamily="49" charset="0"/>
                <a:ea typeface="等线" panose="02010600030101010101" pitchFamily="2" charset="-122"/>
                <a:cs typeface="Consolas" panose="020B0609020204030204" pitchFamily="49" charset="0"/>
              </a:rPr>
              <a:t>中</a:t>
            </a:r>
            <a:endPar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将字节数组中的字节数据写到文件上</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30</a:t>
            </a:fld>
            <a:endParaRPr lang="en-US" altLang="zh-CN"/>
          </a:p>
        </p:txBody>
      </p:sp>
    </p:spTree>
    <p:extLst>
      <p:ext uri="{BB962C8B-B14F-4D97-AF65-F5344CB8AC3E}">
        <p14:creationId xmlns:p14="http://schemas.microsoft.com/office/powerpoint/2010/main" val="134444818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字节数组拷贝</a:t>
            </a:r>
          </a:p>
        </p:txBody>
      </p:sp>
      <p:sp>
        <p:nvSpPr>
          <p:cNvPr id="3" name="内容占位符 2"/>
          <p:cNvSpPr>
            <a:spLocks noGrp="1"/>
          </p:cNvSpPr>
          <p:nvPr>
            <p:ph idx="1"/>
          </p:nvPr>
        </p:nvSpPr>
        <p:spPr>
          <a:xfrm>
            <a:off x="533399" y="1600200"/>
            <a:ext cx="8393113"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mp4</a:t>
            </a:r>
            <a:r>
              <a:rPr lang="zh-CN"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采用数组拷贝，一次读入数据源所有的字节</a:t>
            </a:r>
            <a:endPar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Demo08</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_CopyMp4UseByteArray {</a:t>
            </a:r>
            <a:r>
              <a:rPr lang="en-US" altLang="zh-CN" sz="1800" dirty="0">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"Am.mp4"</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“AmCopy.mp4"</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      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.available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将文件上的字节读取到内存中</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将字节数组中的字节数据写到文件上</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2000" dirty="0"/>
              <a:t>此种方式不推荐使用，极容易内存溢出。</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31</a:t>
            </a:fld>
            <a:endParaRPr lang="en-US" altLang="zh-CN"/>
          </a:p>
        </p:txBody>
      </p:sp>
    </p:spTree>
    <p:extLst>
      <p:ext uri="{BB962C8B-B14F-4D97-AF65-F5344CB8AC3E}">
        <p14:creationId xmlns:p14="http://schemas.microsoft.com/office/powerpoint/2010/main" val="1393214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3" name="内容占位符 2"/>
          <p:cNvSpPr>
            <a:spLocks noGrp="1"/>
          </p:cNvSpPr>
          <p:nvPr>
            <p:ph idx="1"/>
          </p:nvPr>
        </p:nvSpPr>
        <p:spPr>
          <a:xfrm>
            <a:off x="533400" y="1268760"/>
            <a:ext cx="8071048" cy="5400600"/>
          </a:xfrm>
        </p:spPr>
        <p:txBody>
          <a:bodyPr/>
          <a:lstStyle/>
          <a:p>
            <a:pPr marL="0" indent="0">
              <a:spcAft>
                <a:spcPts val="0"/>
              </a:spcAft>
              <a:buNone/>
            </a:pP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小数组拷贝出现的问题讨论</a:t>
            </a:r>
            <a:endPar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 </a:t>
            </a:r>
            <a:endParaRPr lang="zh-CN" altLang="zh-CN" sz="2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Demo09</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_CopyUseSmallArray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“c.txt"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en-US" altLang="zh-CN" sz="1600" u="sng" dirty="0" err="1">
                <a:solidFill>
                  <a:srgbClr val="3F7F5F"/>
                </a:solidFill>
                <a:latin typeface="Consolas" panose="020B0609020204030204" pitchFamily="49" charset="0"/>
                <a:ea typeface="等线" panose="02010600030101010101" pitchFamily="2" charset="-122"/>
                <a:cs typeface="Consolas" panose="020B0609020204030204" pitchFamily="49" charset="0"/>
              </a:rPr>
              <a:t>abc</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[2];</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将文件上的字节读取到字节数组中</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读到的有效字节个数</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for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第一次获取到文件上的</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a:t>
            </a:r>
            <a:r>
              <a:rPr lang="zh-CN"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和</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计算有效的字节个数</a:t>
            </a:r>
            <a:endParaRPr lang="zh-CN" altLang="zh-CN" sz="2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for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3F7F5F"/>
                </a:solidFill>
                <a:latin typeface="Consolas" panose="020B0609020204030204" pitchFamily="49" charset="0"/>
                <a:ea typeface="等线" panose="02010600030101010101" pitchFamily="2" charset="-122"/>
                <a:cs typeface="Consolas" panose="020B0609020204030204" pitchFamily="49" charset="0"/>
              </a:rPr>
              <a:t>第二次出现</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c</a:t>
            </a:r>
            <a:r>
              <a:rPr lang="zh-CN" altLang="en-US" sz="1600" dirty="0">
                <a:solidFill>
                  <a:srgbClr val="3F7F5F"/>
                </a:solidFill>
                <a:latin typeface="Consolas" panose="020B0609020204030204" pitchFamily="49" charset="0"/>
                <a:ea typeface="等线" panose="02010600030101010101" pitchFamily="2" charset="-122"/>
                <a:cs typeface="Consolas" panose="020B0609020204030204" pitchFamily="49" charset="0"/>
              </a:rPr>
              <a:t>和</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b</a:t>
            </a:r>
            <a:r>
              <a:rPr lang="zh-CN" altLang="en-US"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why?</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36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32</a:t>
            </a:fld>
            <a:endParaRPr lang="en-US" altLang="zh-CN"/>
          </a:p>
        </p:txBody>
      </p:sp>
    </p:spTree>
    <p:extLst>
      <p:ext uri="{BB962C8B-B14F-4D97-AF65-F5344CB8AC3E}">
        <p14:creationId xmlns:p14="http://schemas.microsoft.com/office/powerpoint/2010/main" val="121584745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33</a:t>
            </a:fld>
            <a:endParaRPr lang="en-US" altLang="zh-CN"/>
          </a:p>
        </p:txBody>
      </p:sp>
      <p:sp>
        <p:nvSpPr>
          <p:cNvPr id="5" name="流程图: 文档 4"/>
          <p:cNvSpPr/>
          <p:nvPr/>
        </p:nvSpPr>
        <p:spPr bwMode="auto">
          <a:xfrm>
            <a:off x="7381535" y="2839097"/>
            <a:ext cx="862873"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p>
        </p:txBody>
      </p:sp>
      <p:sp>
        <p:nvSpPr>
          <p:cNvPr id="6" name="矩形 5"/>
          <p:cNvSpPr/>
          <p:nvPr/>
        </p:nvSpPr>
        <p:spPr bwMode="auto">
          <a:xfrm>
            <a:off x="2521780" y="3130874"/>
            <a:ext cx="4859753"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cxnSp>
        <p:nvCxnSpPr>
          <p:cNvPr id="8" name="直接箭头连接符 7"/>
          <p:cNvCxnSpPr/>
          <p:nvPr/>
        </p:nvCxnSpPr>
        <p:spPr bwMode="auto">
          <a:xfrm>
            <a:off x="4491560" y="3245174"/>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10" name="流程图: 卡片 9"/>
          <p:cNvSpPr/>
          <p:nvPr/>
        </p:nvSpPr>
        <p:spPr bwMode="auto">
          <a:xfrm>
            <a:off x="1962847" y="2727623"/>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c.txt</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11" name="矩形 10"/>
          <p:cNvSpPr/>
          <p:nvPr/>
        </p:nvSpPr>
        <p:spPr>
          <a:xfrm>
            <a:off x="3858802" y="2621232"/>
            <a:ext cx="2426075" cy="535531"/>
          </a:xfrm>
          <a:prstGeom prst="rect">
            <a:avLst/>
          </a:prstGeom>
        </p:spPr>
        <p:txBody>
          <a:bodyPr wrap="square">
            <a:spAutoFit/>
          </a:bodyPr>
          <a:lstStyle/>
          <a:p>
            <a:pPr>
              <a:buClr>
                <a:srgbClr val="3333CC"/>
              </a:buClr>
            </a:pPr>
            <a:r>
              <a:rPr lang="en-US" altLang="zh-CN" sz="1600" kern="0" dirty="0">
                <a:solidFill>
                  <a:srgbClr val="0000FF"/>
                </a:solidFill>
                <a:latin typeface="Consolas" panose="020B0609020204030204" pitchFamily="49" charset="0"/>
                <a:ea typeface="华文细黑" pitchFamily="2" charset="-122"/>
              </a:rPr>
              <a:t>FileInputStream</a:t>
            </a: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fis</a:t>
            </a:r>
            <a:endParaRPr lang="zh-CN" altLang="en-US" sz="1600" dirty="0">
              <a:solidFill>
                <a:srgbClr val="000000"/>
              </a:solidFill>
              <a:latin typeface="Consolas" panose="020B0609020204030204" pitchFamily="49" charset="0"/>
            </a:endParaRPr>
          </a:p>
        </p:txBody>
      </p:sp>
      <p:sp>
        <p:nvSpPr>
          <p:cNvPr id="13" name="矩形 12"/>
          <p:cNvSpPr/>
          <p:nvPr/>
        </p:nvSpPr>
        <p:spPr bwMode="auto">
          <a:xfrm>
            <a:off x="946826" y="2839097"/>
            <a:ext cx="1014264" cy="233738"/>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a</a:t>
            </a:r>
            <a:endParaRPr lang="zh-CN" altLang="en-US" sz="1400" dirty="0">
              <a:solidFill>
                <a:srgbClr val="000000"/>
              </a:solidFill>
            </a:endParaRPr>
          </a:p>
        </p:txBody>
      </p:sp>
      <p:sp>
        <p:nvSpPr>
          <p:cNvPr id="14" name="矩形 13"/>
          <p:cNvSpPr/>
          <p:nvPr/>
        </p:nvSpPr>
        <p:spPr bwMode="auto">
          <a:xfrm>
            <a:off x="946826" y="3082432"/>
            <a:ext cx="1014264" cy="246542"/>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b</a:t>
            </a:r>
            <a:endParaRPr lang="zh-CN" altLang="en-US" sz="1400" dirty="0">
              <a:solidFill>
                <a:srgbClr val="000000"/>
              </a:solidFill>
            </a:endParaRPr>
          </a:p>
        </p:txBody>
      </p:sp>
      <p:sp>
        <p:nvSpPr>
          <p:cNvPr id="15" name="矩形 14"/>
          <p:cNvSpPr/>
          <p:nvPr/>
        </p:nvSpPr>
        <p:spPr bwMode="auto">
          <a:xfrm>
            <a:off x="946826" y="3333799"/>
            <a:ext cx="1014264" cy="24570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c</a:t>
            </a:r>
            <a:endParaRPr lang="zh-CN" altLang="en-US" sz="1400" dirty="0">
              <a:solidFill>
                <a:srgbClr val="000000"/>
              </a:solidFill>
            </a:endParaRPr>
          </a:p>
        </p:txBody>
      </p:sp>
      <p:sp>
        <p:nvSpPr>
          <p:cNvPr id="18" name="矩形 17"/>
          <p:cNvSpPr/>
          <p:nvPr/>
        </p:nvSpPr>
        <p:spPr>
          <a:xfrm>
            <a:off x="1190961" y="3899228"/>
            <a:ext cx="5338782" cy="590931"/>
          </a:xfrm>
          <a:prstGeom prst="rect">
            <a:avLst/>
          </a:prstGeom>
        </p:spPr>
        <p:txBody>
          <a:bodyPr wrap="square">
            <a:spAutoFit/>
          </a:bodyPr>
          <a:lstStyle/>
          <a:p>
            <a:pPr>
              <a:buClr>
                <a:srgbClr val="3333CC"/>
              </a:buClr>
            </a:pPr>
            <a:r>
              <a:rPr lang="en-US" altLang="zh-CN" sz="1800" kern="0" dirty="0">
                <a:solidFill>
                  <a:srgbClr val="0000FF"/>
                </a:solidFill>
                <a:latin typeface="Consolas" panose="020B0609020204030204" pitchFamily="49" charset="0"/>
                <a:ea typeface="华文细黑" pitchFamily="2" charset="-122"/>
              </a:rPr>
              <a:t>byte[] </a:t>
            </a:r>
            <a:r>
              <a:rPr lang="en-US" altLang="zh-CN" sz="1800" kern="0" dirty="0" err="1">
                <a:solidFill>
                  <a:srgbClr val="0000FF"/>
                </a:solidFill>
                <a:latin typeface="Consolas" panose="020B0609020204030204" pitchFamily="49" charset="0"/>
                <a:ea typeface="华文细黑" pitchFamily="2" charset="-122"/>
              </a:rPr>
              <a:t>arr</a:t>
            </a:r>
            <a:r>
              <a:rPr lang="en-US" altLang="zh-CN" sz="1800" kern="0" dirty="0">
                <a:solidFill>
                  <a:srgbClr val="0000FF"/>
                </a:solidFill>
                <a:latin typeface="Consolas" panose="020B0609020204030204" pitchFamily="49" charset="0"/>
                <a:ea typeface="华文细黑" pitchFamily="2" charset="-122"/>
              </a:rPr>
              <a:t> = new byte[2]</a:t>
            </a:r>
          </a:p>
          <a:p>
            <a:pPr>
              <a:buClr>
                <a:srgbClr val="3333CC"/>
              </a:buClr>
            </a:pPr>
            <a:r>
              <a:rPr lang="en-US" altLang="zh-CN" sz="1800" kern="0" dirty="0" err="1">
                <a:solidFill>
                  <a:srgbClr val="0000FF"/>
                </a:solidFill>
                <a:latin typeface="Consolas" panose="020B0609020204030204" pitchFamily="49" charset="0"/>
                <a:ea typeface="华文细黑" pitchFamily="2" charset="-122"/>
              </a:rPr>
              <a:t>int</a:t>
            </a:r>
            <a:r>
              <a:rPr lang="en-US" altLang="zh-CN" sz="1800" kern="0" dirty="0">
                <a:solidFill>
                  <a:srgbClr val="0000FF"/>
                </a:solidFill>
                <a:latin typeface="Consolas" panose="020B0609020204030204" pitchFamily="49" charset="0"/>
                <a:ea typeface="华文细黑" pitchFamily="2" charset="-122"/>
              </a:rPr>
              <a:t> a = </a:t>
            </a:r>
            <a:r>
              <a:rPr lang="en-US" altLang="zh-CN" sz="1800" kern="0" dirty="0" err="1">
                <a:solidFill>
                  <a:srgbClr val="0000FF"/>
                </a:solidFill>
                <a:latin typeface="Consolas" panose="020B0609020204030204" pitchFamily="49" charset="0"/>
                <a:ea typeface="华文细黑" pitchFamily="2" charset="-122"/>
              </a:rPr>
              <a:t>fis.read</a:t>
            </a:r>
            <a:r>
              <a:rPr lang="en-US" altLang="zh-CN" sz="1800" kern="0" dirty="0">
                <a:solidFill>
                  <a:srgbClr val="0000FF"/>
                </a:solidFill>
                <a:latin typeface="Consolas" panose="020B0609020204030204" pitchFamily="49" charset="0"/>
                <a:ea typeface="华文细黑" pitchFamily="2" charset="-122"/>
              </a:rPr>
              <a:t>(</a:t>
            </a:r>
            <a:r>
              <a:rPr lang="en-US" altLang="zh-CN" sz="1800" kern="0" dirty="0" err="1">
                <a:solidFill>
                  <a:srgbClr val="0000FF"/>
                </a:solidFill>
                <a:latin typeface="Consolas" panose="020B0609020204030204" pitchFamily="49" charset="0"/>
                <a:ea typeface="华文细黑" pitchFamily="2" charset="-122"/>
              </a:rPr>
              <a:t>arr</a:t>
            </a:r>
            <a:r>
              <a:rPr lang="en-US" altLang="zh-CN" sz="1800" kern="0" dirty="0">
                <a:solidFill>
                  <a:srgbClr val="0000FF"/>
                </a:solidFill>
                <a:latin typeface="Consolas" panose="020B0609020204030204" pitchFamily="49" charset="0"/>
                <a:ea typeface="华文细黑" pitchFamily="2" charset="-122"/>
              </a:rPr>
              <a:t>) //a = 2 </a:t>
            </a:r>
            <a:r>
              <a:rPr lang="zh-CN" altLang="en-US" sz="1800" kern="0" dirty="0">
                <a:solidFill>
                  <a:srgbClr val="0000FF"/>
                </a:solidFill>
                <a:latin typeface="Consolas" panose="020B0609020204030204" pitchFamily="49" charset="0"/>
                <a:ea typeface="华文细黑" pitchFamily="2" charset="-122"/>
              </a:rPr>
              <a:t>可以读</a:t>
            </a:r>
            <a:r>
              <a:rPr lang="en-US" altLang="zh-CN" sz="1800" kern="0" dirty="0">
                <a:solidFill>
                  <a:srgbClr val="0000FF"/>
                </a:solidFill>
                <a:latin typeface="Consolas" panose="020B0609020204030204" pitchFamily="49" charset="0"/>
                <a:ea typeface="华文细黑" pitchFamily="2" charset="-122"/>
              </a:rPr>
              <a:t>2byte</a:t>
            </a:r>
            <a:endParaRPr lang="zh-CN" altLang="en-US" sz="1800" dirty="0">
              <a:solidFill>
                <a:srgbClr val="000000"/>
              </a:solidFill>
              <a:latin typeface="Consolas" panose="020B0609020204030204" pitchFamily="49" charset="0"/>
            </a:endParaRPr>
          </a:p>
        </p:txBody>
      </p:sp>
      <p:sp>
        <p:nvSpPr>
          <p:cNvPr id="41" name="矩形 40"/>
          <p:cNvSpPr/>
          <p:nvPr/>
        </p:nvSpPr>
        <p:spPr>
          <a:xfrm>
            <a:off x="7381534" y="3214050"/>
            <a:ext cx="817853" cy="313932"/>
          </a:xfrm>
          <a:prstGeom prst="rect">
            <a:avLst/>
          </a:prstGeom>
        </p:spPr>
        <p:txBody>
          <a:bodyPr wrap="none">
            <a:spAutoFit/>
          </a:bodyPr>
          <a:lstStyle/>
          <a:p>
            <a:r>
              <a:rPr lang="en-US" altLang="zh-CN" sz="1800" kern="0" dirty="0" err="1">
                <a:solidFill>
                  <a:srgbClr val="0000FF"/>
                </a:solidFill>
                <a:latin typeface="Consolas" panose="020B0609020204030204" pitchFamily="49" charset="0"/>
                <a:ea typeface="华文细黑" pitchFamily="2" charset="-122"/>
              </a:rPr>
              <a:t>arr</a:t>
            </a:r>
            <a:r>
              <a:rPr lang="en-US" altLang="zh-CN" sz="1800" kern="0" dirty="0">
                <a:solidFill>
                  <a:srgbClr val="0000FF"/>
                </a:solidFill>
                <a:latin typeface="Consolas" panose="020B0609020204030204" pitchFamily="49" charset="0"/>
                <a:ea typeface="华文细黑" pitchFamily="2" charset="-122"/>
              </a:rPr>
              <a:t>[]</a:t>
            </a:r>
            <a:endParaRPr lang="zh-CN" altLang="en-US" dirty="0"/>
          </a:p>
        </p:txBody>
      </p:sp>
      <p:sp>
        <p:nvSpPr>
          <p:cNvPr id="43" name="矩形 42"/>
          <p:cNvSpPr/>
          <p:nvPr/>
        </p:nvSpPr>
        <p:spPr bwMode="auto">
          <a:xfrm>
            <a:off x="7302152" y="3921893"/>
            <a:ext cx="1014264" cy="233738"/>
          </a:xfrm>
          <a:prstGeom prst="rect">
            <a:avLst/>
          </a:prstGeom>
          <a:solidFill>
            <a:schemeClr val="accent6">
              <a:lumMod val="40000"/>
              <a:lumOff val="6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97</a:t>
            </a:r>
            <a:endParaRPr lang="zh-CN" altLang="en-US" sz="1400" dirty="0">
              <a:solidFill>
                <a:srgbClr val="000000"/>
              </a:solidFill>
            </a:endParaRPr>
          </a:p>
        </p:txBody>
      </p:sp>
      <p:sp>
        <p:nvSpPr>
          <p:cNvPr id="44" name="矩形 43"/>
          <p:cNvSpPr/>
          <p:nvPr/>
        </p:nvSpPr>
        <p:spPr bwMode="auto">
          <a:xfrm>
            <a:off x="7302152" y="4165228"/>
            <a:ext cx="1014264" cy="246542"/>
          </a:xfrm>
          <a:prstGeom prst="rect">
            <a:avLst/>
          </a:prstGeom>
          <a:solidFill>
            <a:schemeClr val="accent6">
              <a:lumMod val="40000"/>
              <a:lumOff val="6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98</a:t>
            </a:r>
            <a:endParaRPr lang="zh-CN" altLang="en-US" sz="1400" dirty="0">
              <a:solidFill>
                <a:srgbClr val="000000"/>
              </a:solidFill>
            </a:endParaRPr>
          </a:p>
        </p:txBody>
      </p:sp>
      <p:cxnSp>
        <p:nvCxnSpPr>
          <p:cNvPr id="46" name="曲线连接符 45"/>
          <p:cNvCxnSpPr>
            <a:stCxn id="13" idx="1"/>
            <a:endCxn id="18" idx="1"/>
          </p:cNvCxnSpPr>
          <p:nvPr/>
        </p:nvCxnSpPr>
        <p:spPr bwMode="auto">
          <a:xfrm rot="10800000" flipH="1" flipV="1">
            <a:off x="946825" y="2955966"/>
            <a:ext cx="244135" cy="1238728"/>
          </a:xfrm>
          <a:prstGeom prst="curvedConnector3">
            <a:avLst>
              <a:gd name="adj1" fmla="val -93637"/>
            </a:avLst>
          </a:prstGeom>
          <a:noFill/>
          <a:ln w="25400" cap="flat" cmpd="sng" algn="ctr">
            <a:solidFill>
              <a:srgbClr val="0000FF"/>
            </a:solidFill>
            <a:prstDash val="solid"/>
            <a:round/>
            <a:headEnd type="none" w="med" len="med"/>
            <a:tailEnd type="triangle"/>
          </a:ln>
          <a:effectLst/>
        </p:spPr>
      </p:cxnSp>
      <p:cxnSp>
        <p:nvCxnSpPr>
          <p:cNvPr id="48" name="直接箭头连接符 47"/>
          <p:cNvCxnSpPr>
            <a:stCxn id="18" idx="3"/>
          </p:cNvCxnSpPr>
          <p:nvPr/>
        </p:nvCxnSpPr>
        <p:spPr bwMode="auto">
          <a:xfrm flipV="1">
            <a:off x="6529743" y="4194693"/>
            <a:ext cx="772409" cy="1"/>
          </a:xfrm>
          <a:prstGeom prst="straightConnector1">
            <a:avLst/>
          </a:prstGeom>
          <a:noFill/>
          <a:ln w="25400" cap="flat" cmpd="sng" algn="ctr">
            <a:solidFill>
              <a:srgbClr val="0000FF"/>
            </a:solidFill>
            <a:prstDash val="solid"/>
            <a:round/>
            <a:headEnd type="none" w="med" len="med"/>
            <a:tailEnd type="triangle"/>
          </a:ln>
          <a:effectLst/>
        </p:spPr>
      </p:cxnSp>
      <p:sp>
        <p:nvSpPr>
          <p:cNvPr id="50" name="矩形 49"/>
          <p:cNvSpPr/>
          <p:nvPr/>
        </p:nvSpPr>
        <p:spPr>
          <a:xfrm>
            <a:off x="1190961" y="4748592"/>
            <a:ext cx="5338782" cy="316625"/>
          </a:xfrm>
          <a:prstGeom prst="rect">
            <a:avLst/>
          </a:prstGeom>
        </p:spPr>
        <p:txBody>
          <a:bodyPr wrap="square">
            <a:spAutoFit/>
          </a:bodyPr>
          <a:lstStyle/>
          <a:p>
            <a:pPr>
              <a:buClr>
                <a:srgbClr val="3333CC"/>
              </a:buClr>
            </a:pPr>
            <a:r>
              <a:rPr lang="en-US" altLang="zh-CN" sz="1800" kern="0" dirty="0" err="1">
                <a:solidFill>
                  <a:srgbClr val="0000FF"/>
                </a:solidFill>
                <a:latin typeface="Consolas" panose="020B0609020204030204" pitchFamily="49" charset="0"/>
                <a:ea typeface="华文细黑" pitchFamily="2" charset="-122"/>
              </a:rPr>
              <a:t>int</a:t>
            </a:r>
            <a:r>
              <a:rPr lang="en-US" altLang="zh-CN" sz="1800" kern="0" dirty="0">
                <a:solidFill>
                  <a:srgbClr val="0000FF"/>
                </a:solidFill>
                <a:latin typeface="Consolas" panose="020B0609020204030204" pitchFamily="49" charset="0"/>
                <a:ea typeface="华文细黑" pitchFamily="2" charset="-122"/>
              </a:rPr>
              <a:t> c = </a:t>
            </a:r>
            <a:r>
              <a:rPr lang="en-US" altLang="zh-CN" sz="1800" kern="0" dirty="0" err="1">
                <a:solidFill>
                  <a:srgbClr val="0000FF"/>
                </a:solidFill>
                <a:latin typeface="Consolas" panose="020B0609020204030204" pitchFamily="49" charset="0"/>
                <a:ea typeface="华文细黑" pitchFamily="2" charset="-122"/>
              </a:rPr>
              <a:t>fis.read</a:t>
            </a:r>
            <a:r>
              <a:rPr lang="en-US" altLang="zh-CN" sz="1800" kern="0" dirty="0">
                <a:solidFill>
                  <a:srgbClr val="0000FF"/>
                </a:solidFill>
                <a:latin typeface="Consolas" panose="020B0609020204030204" pitchFamily="49" charset="0"/>
                <a:ea typeface="华文细黑" pitchFamily="2" charset="-122"/>
              </a:rPr>
              <a:t>(</a:t>
            </a:r>
            <a:r>
              <a:rPr lang="en-US" altLang="zh-CN" sz="1800" kern="0" dirty="0" err="1">
                <a:solidFill>
                  <a:srgbClr val="0000FF"/>
                </a:solidFill>
                <a:latin typeface="Consolas" panose="020B0609020204030204" pitchFamily="49" charset="0"/>
                <a:ea typeface="华文细黑" pitchFamily="2" charset="-122"/>
              </a:rPr>
              <a:t>arr</a:t>
            </a:r>
            <a:r>
              <a:rPr lang="en-US" altLang="zh-CN" sz="1800" kern="0" dirty="0">
                <a:solidFill>
                  <a:srgbClr val="0000FF"/>
                </a:solidFill>
                <a:latin typeface="Consolas" panose="020B0609020204030204" pitchFamily="49" charset="0"/>
                <a:ea typeface="华文细黑" pitchFamily="2" charset="-122"/>
              </a:rPr>
              <a:t>) //c = 1 </a:t>
            </a:r>
            <a:r>
              <a:rPr lang="zh-CN" altLang="en-US" sz="1800" kern="0" dirty="0">
                <a:solidFill>
                  <a:srgbClr val="0000FF"/>
                </a:solidFill>
                <a:latin typeface="Consolas" panose="020B0609020204030204" pitchFamily="49" charset="0"/>
                <a:ea typeface="华文细黑" pitchFamily="2" charset="-122"/>
              </a:rPr>
              <a:t>可以读</a:t>
            </a:r>
            <a:r>
              <a:rPr lang="en-US" altLang="zh-CN" sz="1800" kern="0" dirty="0">
                <a:solidFill>
                  <a:srgbClr val="0000FF"/>
                </a:solidFill>
                <a:latin typeface="Consolas" panose="020B0609020204030204" pitchFamily="49" charset="0"/>
                <a:ea typeface="华文细黑" pitchFamily="2" charset="-122"/>
              </a:rPr>
              <a:t>1byte</a:t>
            </a:r>
            <a:endParaRPr lang="zh-CN" altLang="en-US" sz="1800" dirty="0">
              <a:solidFill>
                <a:srgbClr val="000000"/>
              </a:solidFill>
              <a:latin typeface="Consolas" panose="020B0609020204030204" pitchFamily="49" charset="0"/>
            </a:endParaRPr>
          </a:p>
        </p:txBody>
      </p:sp>
      <p:sp>
        <p:nvSpPr>
          <p:cNvPr id="55" name="矩形 54"/>
          <p:cNvSpPr/>
          <p:nvPr/>
        </p:nvSpPr>
        <p:spPr bwMode="auto">
          <a:xfrm>
            <a:off x="7291536" y="4602500"/>
            <a:ext cx="1014264" cy="233738"/>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99</a:t>
            </a:r>
            <a:endParaRPr lang="zh-CN" altLang="en-US" sz="1400" dirty="0">
              <a:solidFill>
                <a:srgbClr val="000000"/>
              </a:solidFill>
            </a:endParaRPr>
          </a:p>
        </p:txBody>
      </p:sp>
      <p:sp>
        <p:nvSpPr>
          <p:cNvPr id="56" name="矩形 55"/>
          <p:cNvSpPr/>
          <p:nvPr/>
        </p:nvSpPr>
        <p:spPr bwMode="auto">
          <a:xfrm>
            <a:off x="7291536" y="4845835"/>
            <a:ext cx="1014264" cy="246542"/>
          </a:xfrm>
          <a:prstGeom prst="rect">
            <a:avLst/>
          </a:prstGeom>
          <a:solidFill>
            <a:schemeClr val="accent6">
              <a:lumMod val="40000"/>
              <a:lumOff val="60000"/>
            </a:schemeClr>
          </a:solidFill>
          <a:ln w="9525" cap="flat" cmpd="sng" algn="ctr">
            <a:solidFill>
              <a:schemeClr val="accent6">
                <a:lumMod val="40000"/>
                <a:lumOff val="6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98</a:t>
            </a:r>
            <a:endParaRPr lang="zh-CN" altLang="en-US" sz="1400" dirty="0">
              <a:solidFill>
                <a:srgbClr val="000000"/>
              </a:solidFill>
            </a:endParaRPr>
          </a:p>
        </p:txBody>
      </p:sp>
      <p:cxnSp>
        <p:nvCxnSpPr>
          <p:cNvPr id="57" name="直接箭头连接符 56"/>
          <p:cNvCxnSpPr/>
          <p:nvPr/>
        </p:nvCxnSpPr>
        <p:spPr bwMode="auto">
          <a:xfrm flipV="1">
            <a:off x="6519127" y="4875300"/>
            <a:ext cx="772409" cy="1"/>
          </a:xfrm>
          <a:prstGeom prst="straightConnector1">
            <a:avLst/>
          </a:prstGeom>
          <a:noFill/>
          <a:ln w="25400" cap="flat" cmpd="sng" algn="ctr">
            <a:solidFill>
              <a:srgbClr val="0000FF"/>
            </a:solidFill>
            <a:prstDash val="solid"/>
            <a:round/>
            <a:headEnd type="none" w="med" len="med"/>
            <a:tailEnd type="triangle"/>
          </a:ln>
          <a:effectLst/>
        </p:spPr>
      </p:cxnSp>
      <p:cxnSp>
        <p:nvCxnSpPr>
          <p:cNvPr id="58" name="曲线连接符 57"/>
          <p:cNvCxnSpPr>
            <a:stCxn id="15" idx="1"/>
            <a:endCxn id="50" idx="1"/>
          </p:cNvCxnSpPr>
          <p:nvPr/>
        </p:nvCxnSpPr>
        <p:spPr bwMode="auto">
          <a:xfrm rot="10800000" flipH="1" flipV="1">
            <a:off x="946825" y="3456651"/>
            <a:ext cx="244135" cy="1450254"/>
          </a:xfrm>
          <a:prstGeom prst="curvedConnector3">
            <a:avLst>
              <a:gd name="adj1" fmla="val -93637"/>
            </a:avLst>
          </a:prstGeom>
          <a:noFill/>
          <a:ln w="25400" cap="flat" cmpd="sng" algn="ctr">
            <a:solidFill>
              <a:srgbClr val="0000FF"/>
            </a:solidFill>
            <a:prstDash val="solid"/>
            <a:round/>
            <a:headEnd type="none" w="med" len="med"/>
            <a:tailEnd type="triangle"/>
          </a:ln>
          <a:effectLst/>
        </p:spPr>
      </p:cxnSp>
      <p:sp>
        <p:nvSpPr>
          <p:cNvPr id="63" name="矩形 62"/>
          <p:cNvSpPr/>
          <p:nvPr/>
        </p:nvSpPr>
        <p:spPr>
          <a:xfrm>
            <a:off x="946824" y="5394702"/>
            <a:ext cx="7369592" cy="584775"/>
          </a:xfrm>
          <a:prstGeom prst="rect">
            <a:avLst/>
          </a:prstGeom>
        </p:spPr>
        <p:txBody>
          <a:bodyPr wrap="square">
            <a:spAutoFit/>
          </a:bodyPr>
          <a:lstStyle/>
          <a:p>
            <a:pPr>
              <a:buClr>
                <a:srgbClr val="3333CC"/>
              </a:buClr>
            </a:pPr>
            <a:r>
              <a:rPr lang="zh-CN" altLang="en-US" dirty="0">
                <a:latin typeface="华文细黑" panose="02010600040101010101" pitchFamily="2" charset="-122"/>
                <a:ea typeface="华文细黑" panose="02010600040101010101" pitchFamily="2" charset="-122"/>
              </a:rPr>
              <a:t>即：第二次读到</a:t>
            </a:r>
            <a:r>
              <a:rPr lang="en-US" altLang="zh-CN" dirty="0" err="1">
                <a:latin typeface="Consolas" panose="020B0609020204030204" pitchFamily="49" charset="0"/>
                <a:ea typeface="华文细黑" panose="02010600040101010101" pitchFamily="2" charset="-122"/>
              </a:rPr>
              <a:t>arr</a:t>
            </a:r>
            <a:r>
              <a:rPr lang="zh-CN" altLang="en-US" dirty="0">
                <a:latin typeface="华文细黑" panose="02010600040101010101" pitchFamily="2" charset="-122"/>
                <a:ea typeface="华文细黑" panose="02010600040101010101" pitchFamily="2" charset="-122"/>
              </a:rPr>
              <a:t>中的数据实际上只有一个</a:t>
            </a:r>
            <a:r>
              <a:rPr lang="en-US" altLang="zh-CN" dirty="0">
                <a:latin typeface="Consolas" panose="020B0609020204030204" pitchFamily="49" charset="0"/>
                <a:ea typeface="华文细黑" panose="02010600040101010101" pitchFamily="2" charset="-122"/>
              </a:rPr>
              <a:t>byte</a:t>
            </a:r>
            <a:r>
              <a:rPr lang="zh-CN" altLang="en-US" dirty="0">
                <a:latin typeface="华文细黑" panose="02010600040101010101" pitchFamily="2" charset="-122"/>
                <a:ea typeface="华文细黑" panose="02010600040101010101" pitchFamily="2" charset="-122"/>
              </a:rPr>
              <a:t>，值为</a:t>
            </a:r>
            <a:r>
              <a:rPr lang="en-US" altLang="zh-CN" dirty="0">
                <a:latin typeface="华文细黑" panose="02010600040101010101" pitchFamily="2" charset="-122"/>
                <a:ea typeface="华文细黑" panose="02010600040101010101" pitchFamily="2" charset="-122"/>
              </a:rPr>
              <a:t>c</a:t>
            </a:r>
            <a:r>
              <a:rPr lang="zh-CN" altLang="en-US" dirty="0">
                <a:latin typeface="华文细黑" panose="02010600040101010101" pitchFamily="2" charset="-122"/>
                <a:ea typeface="华文细黑" panose="02010600040101010101" pitchFamily="2" charset="-122"/>
              </a:rPr>
              <a:t>，写到数组的值为</a:t>
            </a:r>
            <a:r>
              <a:rPr lang="en-US" altLang="zh-CN" dirty="0">
                <a:latin typeface="华文细黑" panose="02010600040101010101" pitchFamily="2" charset="-122"/>
                <a:ea typeface="华文细黑" panose="02010600040101010101" pitchFamily="2" charset="-122"/>
              </a:rPr>
              <a:t>99</a:t>
            </a:r>
            <a:r>
              <a:rPr lang="zh-CN" altLang="en-US" dirty="0">
                <a:latin typeface="华文细黑" panose="02010600040101010101" pitchFamily="2" charset="-122"/>
                <a:ea typeface="华文细黑" panose="02010600040101010101" pitchFamily="2" charset="-122"/>
              </a:rPr>
              <a:t>，而第一次读到的</a:t>
            </a:r>
            <a:r>
              <a:rPr lang="en-US" altLang="zh-CN" dirty="0">
                <a:latin typeface="华文细黑" panose="02010600040101010101" pitchFamily="2" charset="-122"/>
                <a:ea typeface="华文细黑" panose="02010600040101010101" pitchFamily="2" charset="-122"/>
              </a:rPr>
              <a:t>98</a:t>
            </a:r>
            <a:r>
              <a:rPr lang="zh-CN" altLang="en-US" dirty="0">
                <a:latin typeface="华文细黑" panose="02010600040101010101" pitchFamily="2" charset="-122"/>
                <a:ea typeface="华文细黑" panose="02010600040101010101" pitchFamily="2" charset="-122"/>
              </a:rPr>
              <a:t>并没有被覆盖</a:t>
            </a:r>
          </a:p>
        </p:txBody>
      </p:sp>
      <p:sp>
        <p:nvSpPr>
          <p:cNvPr id="73" name="矩形 72"/>
          <p:cNvSpPr/>
          <p:nvPr/>
        </p:nvSpPr>
        <p:spPr bwMode="auto">
          <a:xfrm>
            <a:off x="5096891" y="1611158"/>
            <a:ext cx="1014264"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a</a:t>
            </a:r>
            <a:endParaRPr lang="zh-CN" altLang="en-US" sz="1400" dirty="0">
              <a:solidFill>
                <a:srgbClr val="000000"/>
              </a:solidFill>
            </a:endParaRPr>
          </a:p>
        </p:txBody>
      </p:sp>
      <p:sp>
        <p:nvSpPr>
          <p:cNvPr id="74" name="矩形 73"/>
          <p:cNvSpPr/>
          <p:nvPr/>
        </p:nvSpPr>
        <p:spPr bwMode="auto">
          <a:xfrm>
            <a:off x="5096891" y="1854493"/>
            <a:ext cx="1014264" cy="2465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b</a:t>
            </a:r>
            <a:endParaRPr lang="zh-CN" altLang="en-US" sz="1400" dirty="0">
              <a:solidFill>
                <a:srgbClr val="000000"/>
              </a:solidFill>
            </a:endParaRPr>
          </a:p>
        </p:txBody>
      </p:sp>
      <p:sp>
        <p:nvSpPr>
          <p:cNvPr id="75" name="矩形 74"/>
          <p:cNvSpPr/>
          <p:nvPr/>
        </p:nvSpPr>
        <p:spPr bwMode="auto">
          <a:xfrm>
            <a:off x="5096891" y="2105860"/>
            <a:ext cx="1014264" cy="24570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c</a:t>
            </a:r>
            <a:endParaRPr lang="zh-CN" altLang="en-US" sz="1400" dirty="0">
              <a:solidFill>
                <a:srgbClr val="000000"/>
              </a:solidFill>
            </a:endParaRPr>
          </a:p>
        </p:txBody>
      </p:sp>
      <p:sp>
        <p:nvSpPr>
          <p:cNvPr id="76" name="矩形 75"/>
          <p:cNvSpPr/>
          <p:nvPr/>
        </p:nvSpPr>
        <p:spPr bwMode="auto">
          <a:xfrm>
            <a:off x="7185123" y="1611158"/>
            <a:ext cx="1014264"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97</a:t>
            </a:r>
            <a:endParaRPr lang="zh-CN" altLang="en-US" sz="1400" dirty="0">
              <a:solidFill>
                <a:srgbClr val="000000"/>
              </a:solidFill>
            </a:endParaRPr>
          </a:p>
        </p:txBody>
      </p:sp>
      <p:sp>
        <p:nvSpPr>
          <p:cNvPr id="77" name="矩形 76"/>
          <p:cNvSpPr/>
          <p:nvPr/>
        </p:nvSpPr>
        <p:spPr bwMode="auto">
          <a:xfrm>
            <a:off x="7185123" y="1854493"/>
            <a:ext cx="1014264" cy="2465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98</a:t>
            </a:r>
            <a:endParaRPr lang="zh-CN" altLang="en-US" sz="1400" dirty="0">
              <a:solidFill>
                <a:srgbClr val="000000"/>
              </a:solidFill>
            </a:endParaRPr>
          </a:p>
        </p:txBody>
      </p:sp>
      <p:sp>
        <p:nvSpPr>
          <p:cNvPr id="78" name="矩形 77"/>
          <p:cNvSpPr/>
          <p:nvPr/>
        </p:nvSpPr>
        <p:spPr bwMode="auto">
          <a:xfrm>
            <a:off x="7185123" y="2105860"/>
            <a:ext cx="1014264" cy="24570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99</a:t>
            </a:r>
            <a:endParaRPr lang="zh-CN" altLang="en-US" sz="1400" dirty="0">
              <a:solidFill>
                <a:srgbClr val="000000"/>
              </a:solidFill>
            </a:endParaRPr>
          </a:p>
        </p:txBody>
      </p:sp>
      <p:cxnSp>
        <p:nvCxnSpPr>
          <p:cNvPr id="79" name="直接箭头连接符 78"/>
          <p:cNvCxnSpPr>
            <a:stCxn id="74" idx="3"/>
            <a:endCxn id="77" idx="1"/>
          </p:cNvCxnSpPr>
          <p:nvPr/>
        </p:nvCxnSpPr>
        <p:spPr bwMode="auto">
          <a:xfrm>
            <a:off x="6111155" y="1977764"/>
            <a:ext cx="1073968" cy="0"/>
          </a:xfrm>
          <a:prstGeom prst="straightConnector1">
            <a:avLst/>
          </a:prstGeom>
          <a:noFill/>
          <a:ln w="25400" cap="flat" cmpd="sng" algn="ctr">
            <a:solidFill>
              <a:srgbClr val="0000FF"/>
            </a:solidFill>
            <a:prstDash val="solid"/>
            <a:round/>
            <a:headEnd type="triangle"/>
            <a:tailEnd type="triangle"/>
          </a:ln>
          <a:effectLst/>
        </p:spPr>
      </p:cxnSp>
      <p:sp>
        <p:nvSpPr>
          <p:cNvPr id="80" name="矩形 79"/>
          <p:cNvSpPr/>
          <p:nvPr/>
        </p:nvSpPr>
        <p:spPr>
          <a:xfrm>
            <a:off x="6202162" y="1620586"/>
            <a:ext cx="889987" cy="342979"/>
          </a:xfrm>
          <a:prstGeom prst="rect">
            <a:avLst/>
          </a:prstGeom>
        </p:spPr>
        <p:txBody>
          <a:bodyPr wrap="none">
            <a:spAutoFit/>
          </a:bodyPr>
          <a:lstStyle/>
          <a:p>
            <a:r>
              <a:rPr lang="en-US" altLang="zh-CN" dirty="0" err="1">
                <a:latin typeface="Consolas" panose="020B0609020204030204" pitchFamily="49" charset="0"/>
              </a:rPr>
              <a:t>ascii</a:t>
            </a:r>
            <a:endParaRPr lang="zh-CN" altLang="en-US" dirty="0">
              <a:latin typeface="Consolas" panose="020B0609020204030204" pitchFamily="49" charset="0"/>
            </a:endParaRPr>
          </a:p>
        </p:txBody>
      </p:sp>
      <p:sp>
        <p:nvSpPr>
          <p:cNvPr id="81" name="矩形 80"/>
          <p:cNvSpPr/>
          <p:nvPr/>
        </p:nvSpPr>
        <p:spPr>
          <a:xfrm>
            <a:off x="734804" y="1614569"/>
            <a:ext cx="3981212" cy="338554"/>
          </a:xfrm>
          <a:prstGeom prst="rect">
            <a:avLst/>
          </a:prstGeom>
        </p:spPr>
        <p:txBody>
          <a:bodyPr wrap="square">
            <a:spAutoFit/>
          </a:bodyPr>
          <a:lstStyle/>
          <a:p>
            <a:pPr>
              <a:buClr>
                <a:srgbClr val="3333CC"/>
              </a:buClr>
            </a:pPr>
            <a:r>
              <a:rPr lang="zh-CN" altLang="en-US" dirty="0">
                <a:latin typeface="华文细黑" panose="02010600040101010101" pitchFamily="2" charset="-122"/>
                <a:ea typeface="华文细黑" panose="02010600040101010101" pitchFamily="2" charset="-122"/>
              </a:rPr>
              <a:t>假设</a:t>
            </a:r>
            <a:r>
              <a:rPr lang="en-US" altLang="zh-CN" dirty="0">
                <a:latin typeface="华文细黑" panose="02010600040101010101" pitchFamily="2" charset="-122"/>
                <a:ea typeface="华文细黑" panose="02010600040101010101" pitchFamily="2" charset="-122"/>
              </a:rPr>
              <a:t>xxx.txt</a:t>
            </a:r>
            <a:r>
              <a:rPr lang="zh-CN" altLang="en-US" dirty="0">
                <a:latin typeface="华文细黑" panose="02010600040101010101" pitchFamily="2" charset="-122"/>
                <a:ea typeface="华文细黑" panose="02010600040101010101" pitchFamily="2" charset="-122"/>
              </a:rPr>
              <a:t>文件内容为</a:t>
            </a:r>
            <a:r>
              <a:rPr lang="en-US" altLang="zh-CN" dirty="0" err="1">
                <a:latin typeface="华文细黑" panose="02010600040101010101" pitchFamily="2" charset="-122"/>
                <a:ea typeface="华文细黑" panose="02010600040101010101" pitchFamily="2" charset="-122"/>
              </a:rPr>
              <a:t>abc</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711621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randombar(horizontal)">
                                      <p:cBhvr>
                                        <p:cTn id="7" dur="500"/>
                                        <p:tgtEl>
                                          <p:spTgt spid="7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randombar(horizontal)">
                                      <p:cBhvr>
                                        <p:cTn id="10" dur="500"/>
                                        <p:tgtEl>
                                          <p:spTgt spid="7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randombar(horizontal)">
                                      <p:cBhvr>
                                        <p:cTn id="13" dur="500"/>
                                        <p:tgtEl>
                                          <p:spTgt spid="7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randombar(horizontal)">
                                      <p:cBhvr>
                                        <p:cTn id="16" dur="500"/>
                                        <p:tgtEl>
                                          <p:spTgt spid="7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randombar(horizontal)">
                                      <p:cBhvr>
                                        <p:cTn id="19" dur="500"/>
                                        <p:tgtEl>
                                          <p:spTgt spid="7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randombar(horizontal)">
                                      <p:cBhvr>
                                        <p:cTn id="22" dur="500"/>
                                        <p:tgtEl>
                                          <p:spTgt spid="78"/>
                                        </p:tgtEl>
                                      </p:cBhvr>
                                    </p:animEffect>
                                  </p:childTnLst>
                                </p:cTn>
                              </p:par>
                              <p:par>
                                <p:cTn id="23" presetID="14" presetClass="entr" presetSubtype="10"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randombar(horizontal)">
                                      <p:cBhvr>
                                        <p:cTn id="25" dur="500"/>
                                        <p:tgtEl>
                                          <p:spTgt spid="7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randombar(horizontal)">
                                      <p:cBhvr>
                                        <p:cTn id="28" dur="500"/>
                                        <p:tgtEl>
                                          <p:spTgt spid="80"/>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randombar(horizontal)">
                                      <p:cBhvr>
                                        <p:cTn id="45" dur="500"/>
                                        <p:tgtEl>
                                          <p:spTgt spid="6"/>
                                        </p:tgtEl>
                                      </p:cBhvr>
                                    </p:animEffect>
                                  </p:childTnLst>
                                </p:cTn>
                              </p:par>
                              <p:par>
                                <p:cTn id="46" presetID="14" presetClass="entr" presetSubtype="10"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randombar(horizontal)">
                                      <p:cBhvr>
                                        <p:cTn id="48" dur="500"/>
                                        <p:tgtEl>
                                          <p:spTgt spid="8"/>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randombar(horizontal)">
                                      <p:cBhvr>
                                        <p:cTn id="51" dur="500"/>
                                        <p:tgtEl>
                                          <p:spTgt spid="11"/>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randombar(horizontal)">
                                      <p:cBhvr>
                                        <p:cTn id="54" dur="500"/>
                                        <p:tgtEl>
                                          <p:spTgt spid="5"/>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randombar(horizontal)">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randombar(horizontal)">
                                      <p:cBhvr>
                                        <p:cTn id="62" dur="500"/>
                                        <p:tgtEl>
                                          <p:spTgt spid="18"/>
                                        </p:tgtEl>
                                      </p:cBhvr>
                                    </p:animEffect>
                                  </p:childTnLst>
                                </p:cTn>
                              </p:par>
                              <p:par>
                                <p:cTn id="63" presetID="14" presetClass="entr" presetSubtype="1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randombar(horizontal)">
                                      <p:cBhvr>
                                        <p:cTn id="65" dur="500"/>
                                        <p:tgtEl>
                                          <p:spTgt spid="46"/>
                                        </p:tgtEl>
                                      </p:cBhvr>
                                    </p:animEffect>
                                  </p:childTnLst>
                                </p:cTn>
                              </p:par>
                              <p:par>
                                <p:cTn id="66" presetID="14" presetClass="entr" presetSubtype="10" fill="hold"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randombar(horizontal)">
                                      <p:cBhvr>
                                        <p:cTn id="68" dur="500"/>
                                        <p:tgtEl>
                                          <p:spTgt spid="48"/>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randombar(horizontal)">
                                      <p:cBhvr>
                                        <p:cTn id="71" dur="500"/>
                                        <p:tgtEl>
                                          <p:spTgt spid="43"/>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randombar(horizontal)">
                                      <p:cBhvr>
                                        <p:cTn id="74" dur="5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randombar(horizontal)">
                                      <p:cBhvr>
                                        <p:cTn id="79" dur="500"/>
                                        <p:tgtEl>
                                          <p:spTgt spid="58"/>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randombar(horizontal)">
                                      <p:cBhvr>
                                        <p:cTn id="82" dur="500"/>
                                        <p:tgtEl>
                                          <p:spTgt spid="50"/>
                                        </p:tgtEl>
                                      </p:cBhvr>
                                    </p:animEffect>
                                  </p:childTnLst>
                                </p:cTn>
                              </p:par>
                              <p:par>
                                <p:cTn id="83" presetID="14" presetClass="entr" presetSubtype="1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randombar(horizontal)">
                                      <p:cBhvr>
                                        <p:cTn id="85" dur="500"/>
                                        <p:tgtEl>
                                          <p:spTgt spid="5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randombar(horizontal)">
                                      <p:cBhvr>
                                        <p:cTn id="88" dur="500"/>
                                        <p:tgtEl>
                                          <p:spTgt spid="55"/>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randombar(horizontal)">
                                      <p:cBhvr>
                                        <p:cTn id="91" dur="500"/>
                                        <p:tgtEl>
                                          <p:spTgt spid="56"/>
                                        </p:tgtEl>
                                      </p:cBhvr>
                                    </p:animEffect>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randombar(horizontal)">
                                      <p:cBhvr>
                                        <p:cTn id="9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p:bldP spid="13" grpId="0" animBg="1"/>
      <p:bldP spid="14" grpId="0" animBg="1"/>
      <p:bldP spid="15" grpId="0" animBg="1"/>
      <p:bldP spid="18" grpId="0"/>
      <p:bldP spid="41" grpId="0"/>
      <p:bldP spid="43" grpId="0" animBg="1"/>
      <p:bldP spid="44" grpId="0" animBg="1"/>
      <p:bldP spid="50" grpId="0"/>
      <p:bldP spid="55" grpId="0" animBg="1"/>
      <p:bldP spid="56" grpId="0" animBg="1"/>
      <p:bldP spid="63" grpId="0"/>
      <p:bldP spid="73" grpId="0" animBg="1"/>
      <p:bldP spid="74" grpId="0" animBg="1"/>
      <p:bldP spid="75" grpId="0" animBg="1"/>
      <p:bldP spid="76" grpId="0" animBg="1"/>
      <p:bldP spid="77" grpId="0" animBg="1"/>
      <p:bldP spid="78" grpId="0" animBg="1"/>
      <p:bldP spid="8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3" name="内容占位符 2"/>
          <p:cNvSpPr>
            <a:spLocks noGrp="1"/>
          </p:cNvSpPr>
          <p:nvPr>
            <p:ph idx="1"/>
          </p:nvPr>
        </p:nvSpPr>
        <p:spPr>
          <a:xfrm>
            <a:off x="533400" y="1600200"/>
            <a:ext cx="8071048"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小数组拷贝出现的问题讨论</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r>
              <a:rPr lang="en-US" altLang="zh-CN" sz="1800" dirty="0">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Demo10</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_CopyTxtUseSmallArray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“c.txt"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“d.txt"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[2];</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u="sng"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fos.write</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34</a:t>
            </a:fld>
            <a:endParaRPr lang="en-US" altLang="zh-CN"/>
          </a:p>
        </p:txBody>
      </p:sp>
      <p:sp>
        <p:nvSpPr>
          <p:cNvPr id="5" name="矩形 4"/>
          <p:cNvSpPr/>
          <p:nvPr/>
        </p:nvSpPr>
        <p:spPr>
          <a:xfrm>
            <a:off x="3131840" y="5309610"/>
            <a:ext cx="2304256"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//xxx.txt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endParaRPr lang="zh-CN" altLang="en-US" sz="1600" dirty="0">
              <a:solidFill>
                <a:srgbClr val="0000FF"/>
              </a:solidFill>
              <a:latin typeface="华文细黑" panose="02010600040101010101" pitchFamily="2" charset="-122"/>
              <a:ea typeface="华文细黑" panose="02010600040101010101" pitchFamily="2" charset="-122"/>
            </a:endParaRPr>
          </a:p>
        </p:txBody>
      </p:sp>
      <p:sp>
        <p:nvSpPr>
          <p:cNvPr id="6" name="矩形 5"/>
          <p:cNvSpPr/>
          <p:nvPr/>
        </p:nvSpPr>
        <p:spPr>
          <a:xfrm>
            <a:off x="3131840" y="5634350"/>
            <a:ext cx="2556485"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//yyy.txt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r>
              <a:rPr lang="en-US" altLang="zh-CN" sz="1600" dirty="0" err="1">
                <a:solidFill>
                  <a:srgbClr val="FF0000"/>
                </a:solidFill>
                <a:latin typeface="华文细黑" panose="02010600040101010101" pitchFamily="2" charset="-122"/>
                <a:ea typeface="华文细黑" panose="02010600040101010101" pitchFamily="2" charset="-122"/>
              </a:rPr>
              <a:t>b</a:t>
            </a:r>
            <a:endParaRPr lang="zh-CN" altLang="en-US" sz="16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009261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1600200"/>
            <a:ext cx="8071048"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修改小数组拷贝出现的问题</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r>
              <a:rPr lang="en-US" altLang="zh-CN" sz="1800" dirty="0">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Demo11</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_CopyTxtUseSmallArrayModi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“c.txt"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“e.txt"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[2];</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u="sng"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 </a:t>
            </a:r>
            <a:endParaRPr lang="zh-CN" altLang="zh-CN" sz="2400" kern="100" dirty="0">
              <a:solidFill>
                <a:srgbClr val="0066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fos.write</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(arr,0,len);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将指定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byte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数组中从偏移量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off</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开始的</a:t>
            </a:r>
            <a:endPar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len</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个字节写入此文件输出流。</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dirty="0"/>
          </a:p>
        </p:txBody>
      </p:sp>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35</a:t>
            </a:fld>
            <a:endParaRPr lang="en-US" altLang="zh-CN"/>
          </a:p>
        </p:txBody>
      </p:sp>
      <p:sp>
        <p:nvSpPr>
          <p:cNvPr id="5" name="矩形 4"/>
          <p:cNvSpPr/>
          <p:nvPr/>
        </p:nvSpPr>
        <p:spPr>
          <a:xfrm>
            <a:off x="4391778" y="5301208"/>
            <a:ext cx="2304256"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//xxx.txt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endParaRPr lang="zh-CN" altLang="en-US" sz="1600" dirty="0">
              <a:solidFill>
                <a:srgbClr val="0000FF"/>
              </a:solidFill>
              <a:latin typeface="华文细黑" panose="02010600040101010101" pitchFamily="2" charset="-122"/>
              <a:ea typeface="华文细黑" panose="02010600040101010101" pitchFamily="2" charset="-122"/>
            </a:endParaRPr>
          </a:p>
        </p:txBody>
      </p:sp>
      <p:sp>
        <p:nvSpPr>
          <p:cNvPr id="6" name="矩形 5"/>
          <p:cNvSpPr/>
          <p:nvPr/>
        </p:nvSpPr>
        <p:spPr>
          <a:xfrm>
            <a:off x="4365319" y="5622379"/>
            <a:ext cx="2556485"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//yyy.txt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endParaRPr lang="zh-CN" altLang="en-US" sz="16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567610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3" name="内容占位符 2"/>
          <p:cNvSpPr>
            <a:spLocks noGrp="1"/>
          </p:cNvSpPr>
          <p:nvPr>
            <p:ph idx="1"/>
          </p:nvPr>
        </p:nvSpPr>
        <p:spPr>
          <a:xfrm>
            <a:off x="533400" y="1600200"/>
            <a:ext cx="8071048"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小数组拷贝标准写法</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r>
              <a:rPr lang="en-US" altLang="zh-CN" sz="1800" dirty="0">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Demo12_</a:t>
            </a:r>
            <a:r>
              <a:rPr lang="en-US" altLang="zh-CN" sz="1800" dirty="0">
                <a:latin typeface="Consolas" panose="020B0609020204030204" pitchFamily="49" charset="0"/>
                <a:ea typeface="等线" panose="02010600030101010101" pitchFamily="2" charset="-122"/>
                <a:cs typeface="Consolas" panose="020B0609020204030204" pitchFamily="49" charset="0"/>
              </a:rPr>
              <a:t>CopyUseSmallArrayStand</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“f.txt"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“g.txt"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[1024 * 8];</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u="sng"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 </a:t>
            </a:r>
            <a:r>
              <a:rPr lang="en-US" altLang="zh-CN" sz="1800" dirty="0">
                <a:solidFill>
                  <a:srgbClr val="006600"/>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006600"/>
                </a:solidFill>
                <a:latin typeface="Consolas" panose="020B0609020204030204" pitchFamily="49" charset="0"/>
                <a:ea typeface="等线" panose="02010600030101010101" pitchFamily="2" charset="-122"/>
                <a:cs typeface="Consolas" panose="020B0609020204030204" pitchFamily="49" charset="0"/>
              </a:rPr>
              <a:t>勿忘</a:t>
            </a:r>
            <a:r>
              <a:rPr lang="en-US" altLang="zh-CN" sz="1800" dirty="0" err="1">
                <a:solidFill>
                  <a:srgbClr val="006600"/>
                </a:solidFill>
                <a:latin typeface="Consolas" panose="020B0609020204030204" pitchFamily="49" charset="0"/>
                <a:ea typeface="等线" panose="02010600030101010101" pitchFamily="2" charset="-122"/>
                <a:cs typeface="Consolas" panose="020B0609020204030204" pitchFamily="49" charset="0"/>
              </a:rPr>
              <a:t>arr</a:t>
            </a:r>
            <a:endParaRPr lang="zh-CN" altLang="zh-CN" sz="2400" kern="100" dirty="0">
              <a:solidFill>
                <a:srgbClr val="0066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fos.write</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(arr,0,len);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将指定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byte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数组中从偏移量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off</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开始的</a:t>
            </a:r>
            <a:endPar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len</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个字节写入此文件输出流。</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36</a:t>
            </a:fld>
            <a:endParaRPr lang="en-US" altLang="zh-CN"/>
          </a:p>
        </p:txBody>
      </p:sp>
      <p:sp>
        <p:nvSpPr>
          <p:cNvPr id="5" name="矩形 4"/>
          <p:cNvSpPr/>
          <p:nvPr/>
        </p:nvSpPr>
        <p:spPr>
          <a:xfrm>
            <a:off x="4391778" y="5301208"/>
            <a:ext cx="2304256"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//xxx.txt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endParaRPr lang="zh-CN" altLang="en-US" sz="1600" dirty="0">
              <a:solidFill>
                <a:srgbClr val="0000FF"/>
              </a:solidFill>
              <a:latin typeface="华文细黑" panose="02010600040101010101" pitchFamily="2" charset="-122"/>
              <a:ea typeface="华文细黑" panose="02010600040101010101" pitchFamily="2" charset="-122"/>
            </a:endParaRPr>
          </a:p>
        </p:txBody>
      </p:sp>
      <p:sp>
        <p:nvSpPr>
          <p:cNvPr id="6" name="矩形 5"/>
          <p:cNvSpPr/>
          <p:nvPr/>
        </p:nvSpPr>
        <p:spPr>
          <a:xfrm>
            <a:off x="4365319" y="5622379"/>
            <a:ext cx="2556485"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//yyy.txt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endParaRPr lang="zh-CN" altLang="en-US" sz="16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26084007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3" name="内容占位符 2"/>
          <p:cNvSpPr>
            <a:spLocks noGrp="1"/>
          </p:cNvSpPr>
          <p:nvPr>
            <p:ph idx="1"/>
          </p:nvPr>
        </p:nvSpPr>
        <p:spPr>
          <a:xfrm>
            <a:off x="533400" y="1600200"/>
            <a:ext cx="8215064" cy="4648200"/>
          </a:xfrm>
        </p:spPr>
        <p:txBody>
          <a:bodyPr/>
          <a:lstStyle/>
          <a:p>
            <a:pPr marL="0" indent="0">
              <a:spcAft>
                <a:spcPts val="0"/>
              </a:spcAft>
              <a:buNone/>
            </a:pP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用小数组拷贝，一般</a:t>
            </a:r>
            <a:r>
              <a:rPr lang="zh-CN" altLang="en-US"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数组大小是</a:t>
            </a: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1024</a:t>
            </a:r>
            <a:r>
              <a:rPr lang="zh-CN"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字节</a:t>
            </a:r>
            <a:r>
              <a:rPr lang="zh-CN" altLang="en-US"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的整数倍</a:t>
            </a:r>
            <a:endPar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_CopyMp3UseSmallArray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"1.mp3"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“1copy.mp3"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[1024 * 8];</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如果忘记加</a:t>
            </a:r>
            <a:r>
              <a:rPr lang="en-US" altLang="zh-CN" sz="1800" u="sng" dirty="0" err="1">
                <a:solidFill>
                  <a:srgbClr val="3F7F5F"/>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返回的就不是读取的字节个数</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而是字节的码表值</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,0,</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37</a:t>
            </a:fld>
            <a:endParaRPr lang="en-US" altLang="zh-CN"/>
          </a:p>
        </p:txBody>
      </p:sp>
    </p:spTree>
    <p:extLst>
      <p:ext uri="{BB962C8B-B14F-4D97-AF65-F5344CB8AC3E}">
        <p14:creationId xmlns:p14="http://schemas.microsoft.com/office/powerpoint/2010/main" val="260565680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38</a:t>
            </a:fld>
            <a:endParaRPr lang="en-US" altLang="zh-CN"/>
          </a:p>
        </p:txBody>
      </p:sp>
      <p:sp>
        <p:nvSpPr>
          <p:cNvPr id="5" name="流程图: 文档 4"/>
          <p:cNvSpPr/>
          <p:nvPr/>
        </p:nvSpPr>
        <p:spPr bwMode="auto">
          <a:xfrm>
            <a:off x="3275857" y="2015738"/>
            <a:ext cx="1280664"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endParaRPr lang="en-US" altLang="zh-CN" sz="1600" dirty="0">
              <a:solidFill>
                <a:srgbClr val="000000"/>
              </a:solidFill>
              <a:latin typeface="华文细黑" panose="02010600040101010101" pitchFamily="2" charset="-122"/>
              <a:ea typeface="华文细黑" panose="02010600040101010101" pitchFamily="2" charset="-122"/>
            </a:endParaRPr>
          </a:p>
          <a:p>
            <a:pPr marL="342900" indent="-342900" algn="ctr">
              <a:buClr>
                <a:srgbClr val="3333CC"/>
              </a:buClr>
            </a:pPr>
            <a:r>
              <a:rPr lang="en-US" altLang="zh-CN" sz="1800" dirty="0" err="1">
                <a:solidFill>
                  <a:srgbClr val="0000FF"/>
                </a:solidFill>
                <a:latin typeface="华文细黑" panose="02010600040101010101" pitchFamily="2" charset="-122"/>
                <a:ea typeface="华文细黑" panose="02010600040101010101" pitchFamily="2" charset="-122"/>
              </a:rPr>
              <a:t>int</a:t>
            </a:r>
            <a:r>
              <a:rPr lang="en-US" altLang="zh-CN" sz="1800" dirty="0">
                <a:solidFill>
                  <a:srgbClr val="0000FF"/>
                </a:solidFill>
                <a:latin typeface="华文细黑" panose="02010600040101010101" pitchFamily="2" charset="-122"/>
                <a:ea typeface="华文细黑" panose="02010600040101010101" pitchFamily="2" charset="-122"/>
              </a:rPr>
              <a:t> [] b</a:t>
            </a:r>
            <a:endParaRPr lang="zh-CN" altLang="en-US" sz="1800" dirty="0">
              <a:solidFill>
                <a:srgbClr val="0000FF"/>
              </a:solidFill>
              <a:latin typeface="华文细黑" panose="02010600040101010101" pitchFamily="2" charset="-122"/>
              <a:ea typeface="华文细黑" panose="02010600040101010101" pitchFamily="2" charset="-122"/>
            </a:endParaRPr>
          </a:p>
        </p:txBody>
      </p:sp>
      <p:sp>
        <p:nvSpPr>
          <p:cNvPr id="6" name="矩形 5"/>
          <p:cNvSpPr/>
          <p:nvPr/>
        </p:nvSpPr>
        <p:spPr bwMode="auto">
          <a:xfrm>
            <a:off x="1486273" y="2167008"/>
            <a:ext cx="1789583" cy="267712"/>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7" name="矩形 6"/>
          <p:cNvSpPr/>
          <p:nvPr/>
        </p:nvSpPr>
        <p:spPr bwMode="auto">
          <a:xfrm>
            <a:off x="4556521" y="2167009"/>
            <a:ext cx="2402360" cy="266132"/>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8" name="流程图: 卡片 7"/>
          <p:cNvSpPr/>
          <p:nvPr/>
        </p:nvSpPr>
        <p:spPr bwMode="auto">
          <a:xfrm>
            <a:off x="472008" y="1828352"/>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1.mp3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9" name="矩形 8"/>
          <p:cNvSpPr/>
          <p:nvPr/>
        </p:nvSpPr>
        <p:spPr>
          <a:xfrm>
            <a:off x="1457766" y="1699992"/>
            <a:ext cx="1872645" cy="539058"/>
          </a:xfrm>
          <a:prstGeom prst="rect">
            <a:avLst/>
          </a:prstGeom>
        </p:spPr>
        <p:txBody>
          <a:bodyPr wrap="squar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FileInputStream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fis</a:t>
            </a:r>
            <a:endParaRPr lang="en-US" altLang="zh-CN" sz="1600" kern="0" dirty="0">
              <a:solidFill>
                <a:srgbClr val="0000FF"/>
              </a:solidFill>
              <a:latin typeface="Consolas" panose="020B0609020204030204" pitchFamily="49" charset="0"/>
              <a:ea typeface="华文细黑" pitchFamily="2" charset="-122"/>
            </a:endParaRPr>
          </a:p>
        </p:txBody>
      </p:sp>
      <p:sp>
        <p:nvSpPr>
          <p:cNvPr id="10" name="矩形 9"/>
          <p:cNvSpPr/>
          <p:nvPr/>
        </p:nvSpPr>
        <p:spPr>
          <a:xfrm>
            <a:off x="4820953" y="1704843"/>
            <a:ext cx="1980029" cy="539058"/>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FileOutputStream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fos</a:t>
            </a:r>
            <a:endParaRPr lang="en-US" altLang="zh-CN" sz="1600" kern="0" dirty="0">
              <a:solidFill>
                <a:srgbClr val="0000FF"/>
              </a:solidFill>
              <a:latin typeface="Consolas" panose="020B0609020204030204" pitchFamily="49" charset="0"/>
              <a:ea typeface="华文细黑" pitchFamily="2" charset="-122"/>
            </a:endParaRPr>
          </a:p>
        </p:txBody>
      </p:sp>
      <p:sp>
        <p:nvSpPr>
          <p:cNvPr id="11" name="流程图: 卡片 10"/>
          <p:cNvSpPr/>
          <p:nvPr/>
        </p:nvSpPr>
        <p:spPr bwMode="auto">
          <a:xfrm>
            <a:off x="6962343" y="1828352"/>
            <a:ext cx="1473786"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1copy. 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cxnSp>
        <p:nvCxnSpPr>
          <p:cNvPr id="14" name="直接箭头连接符 13"/>
          <p:cNvCxnSpPr/>
          <p:nvPr/>
        </p:nvCxnSpPr>
        <p:spPr bwMode="auto">
          <a:xfrm>
            <a:off x="1981896" y="2320420"/>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15" name="直接箭头连接符 14"/>
          <p:cNvCxnSpPr/>
          <p:nvPr/>
        </p:nvCxnSpPr>
        <p:spPr bwMode="auto">
          <a:xfrm>
            <a:off x="5230688" y="2320420"/>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18" name="矩形 17"/>
          <p:cNvSpPr/>
          <p:nvPr/>
        </p:nvSpPr>
        <p:spPr bwMode="auto">
          <a:xfrm>
            <a:off x="3654152" y="2853412"/>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9" name="矩形 18"/>
          <p:cNvSpPr/>
          <p:nvPr/>
        </p:nvSpPr>
        <p:spPr bwMode="auto">
          <a:xfrm>
            <a:off x="3654152" y="3075648"/>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20" name="矩形 19"/>
          <p:cNvSpPr/>
          <p:nvPr/>
        </p:nvSpPr>
        <p:spPr bwMode="auto">
          <a:xfrm>
            <a:off x="3654152" y="3520120"/>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21" name="矩形 20"/>
          <p:cNvSpPr/>
          <p:nvPr/>
        </p:nvSpPr>
        <p:spPr bwMode="auto">
          <a:xfrm>
            <a:off x="3654152" y="3742356"/>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22" name="左大括号 21"/>
          <p:cNvSpPr/>
          <p:nvPr/>
        </p:nvSpPr>
        <p:spPr bwMode="auto">
          <a:xfrm>
            <a:off x="3305647" y="2863103"/>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cxnSp>
        <p:nvCxnSpPr>
          <p:cNvPr id="24" name="直接箭头连接符 23"/>
          <p:cNvCxnSpPr>
            <a:endCxn id="18" idx="0"/>
          </p:cNvCxnSpPr>
          <p:nvPr/>
        </p:nvCxnSpPr>
        <p:spPr bwMode="auto">
          <a:xfrm flipH="1">
            <a:off x="4014192" y="2679527"/>
            <a:ext cx="2285" cy="173885"/>
          </a:xfrm>
          <a:prstGeom prst="straightConnector1">
            <a:avLst/>
          </a:prstGeom>
          <a:noFill/>
          <a:ln w="25400" cap="flat" cmpd="sng" algn="ctr">
            <a:solidFill>
              <a:srgbClr val="0000FF"/>
            </a:solidFill>
            <a:prstDash val="solid"/>
            <a:round/>
            <a:headEnd type="none" w="med" len="med"/>
            <a:tailEnd type="triangle"/>
          </a:ln>
          <a:effectLst/>
        </p:spPr>
      </p:cxnSp>
      <p:sp>
        <p:nvSpPr>
          <p:cNvPr id="25" name="矩形 24"/>
          <p:cNvSpPr/>
          <p:nvPr/>
        </p:nvSpPr>
        <p:spPr bwMode="auto">
          <a:xfrm>
            <a:off x="3654152" y="3297884"/>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38" name="曲线连接符 37"/>
          <p:cNvCxnSpPr>
            <a:stCxn id="8" idx="2"/>
          </p:cNvCxnSpPr>
          <p:nvPr/>
        </p:nvCxnSpPr>
        <p:spPr bwMode="auto">
          <a:xfrm rot="16200000" flipH="1">
            <a:off x="1932838" y="1843747"/>
            <a:ext cx="394677" cy="2291359"/>
          </a:xfrm>
          <a:prstGeom prst="curvedConnector2">
            <a:avLst/>
          </a:prstGeom>
          <a:noFill/>
          <a:ln w="31750" cap="flat" cmpd="sng" algn="ctr">
            <a:solidFill>
              <a:srgbClr val="0000FF"/>
            </a:solidFill>
            <a:prstDash val="solid"/>
            <a:round/>
            <a:headEnd type="none" w="med" len="med"/>
            <a:tailEnd type="triangle"/>
          </a:ln>
          <a:effectLst/>
        </p:spPr>
      </p:cxnSp>
      <p:cxnSp>
        <p:nvCxnSpPr>
          <p:cNvPr id="40" name="曲线连接符 39"/>
          <p:cNvCxnSpPr>
            <a:endCxn id="11" idx="2"/>
          </p:cNvCxnSpPr>
          <p:nvPr/>
        </p:nvCxnSpPr>
        <p:spPr bwMode="auto">
          <a:xfrm flipV="1">
            <a:off x="4716016" y="2792089"/>
            <a:ext cx="2983220" cy="505796"/>
          </a:xfrm>
          <a:prstGeom prst="curvedConnector2">
            <a:avLst/>
          </a:prstGeom>
          <a:noFill/>
          <a:ln w="25400" cap="flat" cmpd="sng" algn="ctr">
            <a:solidFill>
              <a:srgbClr val="0000FF"/>
            </a:solidFill>
            <a:prstDash val="solid"/>
            <a:round/>
            <a:headEnd type="none" w="med" len="med"/>
            <a:tailEnd type="triangle"/>
          </a:ln>
          <a:effectLst/>
        </p:spPr>
      </p:cxnSp>
      <p:sp>
        <p:nvSpPr>
          <p:cNvPr id="42" name="矩形 41"/>
          <p:cNvSpPr/>
          <p:nvPr/>
        </p:nvSpPr>
        <p:spPr>
          <a:xfrm>
            <a:off x="533400" y="4268700"/>
            <a:ext cx="3775393" cy="535531"/>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byte[] </a:t>
            </a:r>
            <a:r>
              <a:rPr lang="en-US" altLang="zh-CN" sz="1600" kern="0" dirty="0" err="1">
                <a:solidFill>
                  <a:srgbClr val="0000FF"/>
                </a:solidFill>
                <a:latin typeface="Consolas" panose="020B0609020204030204" pitchFamily="49" charset="0"/>
                <a:ea typeface="华文细黑" pitchFamily="2" charset="-122"/>
              </a:rPr>
              <a:t>arr</a:t>
            </a:r>
            <a:r>
              <a:rPr lang="en-US" altLang="zh-CN" sz="1600" kern="0" dirty="0">
                <a:solidFill>
                  <a:srgbClr val="0000FF"/>
                </a:solidFill>
                <a:latin typeface="Consolas" panose="020B0609020204030204" pitchFamily="49" charset="0"/>
                <a:ea typeface="华文细黑" pitchFamily="2" charset="-122"/>
              </a:rPr>
              <a:t> = new byte[1024 * 8];</a:t>
            </a:r>
          </a:p>
          <a:p>
            <a:r>
              <a:rPr lang="en-US" altLang="zh-CN" sz="1600" kern="0" dirty="0" err="1">
                <a:solidFill>
                  <a:srgbClr val="0000FF"/>
                </a:solidFill>
                <a:latin typeface="Consolas" panose="020B0609020204030204" pitchFamily="49" charset="0"/>
                <a:ea typeface="华文细黑" pitchFamily="2" charset="-122"/>
              </a:rPr>
              <a:t>len</a:t>
            </a:r>
            <a:r>
              <a:rPr lang="en-US" altLang="zh-CN" sz="1600" kern="0" dirty="0">
                <a:solidFill>
                  <a:srgbClr val="0000FF"/>
                </a:solidFill>
                <a:latin typeface="Consolas" panose="020B0609020204030204" pitchFamily="49" charset="0"/>
                <a:ea typeface="华文细黑" pitchFamily="2" charset="-122"/>
              </a:rPr>
              <a:t> = </a:t>
            </a:r>
            <a:r>
              <a:rPr lang="en-US" altLang="zh-CN" sz="1600" kern="0" dirty="0" err="1">
                <a:solidFill>
                  <a:srgbClr val="0000FF"/>
                </a:solidFill>
                <a:latin typeface="Consolas" panose="020B0609020204030204" pitchFamily="49" charset="0"/>
                <a:ea typeface="华文细黑" pitchFamily="2" charset="-122"/>
              </a:rPr>
              <a:t>fis.read</a:t>
            </a:r>
            <a:r>
              <a:rPr lang="en-US" altLang="zh-CN" sz="1600" kern="0" dirty="0">
                <a:solidFill>
                  <a:srgbClr val="0000FF"/>
                </a:solidFill>
                <a:latin typeface="Consolas" panose="020B0609020204030204" pitchFamily="49" charset="0"/>
                <a:ea typeface="华文细黑" pitchFamily="2" charset="-122"/>
              </a:rPr>
              <a:t>(</a:t>
            </a:r>
            <a:r>
              <a:rPr lang="en-US" altLang="zh-CN" sz="1600" kern="0" dirty="0" err="1">
                <a:solidFill>
                  <a:srgbClr val="0000FF"/>
                </a:solidFill>
                <a:latin typeface="Consolas" panose="020B0609020204030204" pitchFamily="49" charset="0"/>
                <a:ea typeface="华文细黑" pitchFamily="2" charset="-122"/>
              </a:rPr>
              <a:t>arr</a:t>
            </a:r>
            <a:r>
              <a:rPr lang="en-US" altLang="zh-CN" sz="1600" kern="0" dirty="0">
                <a:solidFill>
                  <a:srgbClr val="0000FF"/>
                </a:solidFill>
                <a:latin typeface="Consolas" panose="020B0609020204030204" pitchFamily="49" charset="0"/>
                <a:ea typeface="华文细黑" pitchFamily="2" charset="-122"/>
              </a:rPr>
              <a:t>)</a:t>
            </a:r>
            <a:endParaRPr lang="zh-CN" altLang="en-US" sz="1600" kern="0" dirty="0">
              <a:solidFill>
                <a:srgbClr val="0000FF"/>
              </a:solidFill>
              <a:latin typeface="Consolas" panose="020B0609020204030204" pitchFamily="49" charset="0"/>
              <a:ea typeface="华文细黑" pitchFamily="2" charset="-122"/>
            </a:endParaRPr>
          </a:p>
        </p:txBody>
      </p:sp>
      <p:sp>
        <p:nvSpPr>
          <p:cNvPr id="43" name="矩形 42"/>
          <p:cNvSpPr/>
          <p:nvPr/>
        </p:nvSpPr>
        <p:spPr>
          <a:xfrm>
            <a:off x="4619705" y="4261621"/>
            <a:ext cx="3816424" cy="781752"/>
          </a:xfrm>
          <a:prstGeom prst="rect">
            <a:avLst/>
          </a:prstGeom>
        </p:spPr>
        <p:txBody>
          <a:bodyPr wrap="square">
            <a:spAutoFit/>
          </a:bodyPr>
          <a:lstStyle/>
          <a:p>
            <a:r>
              <a:rPr lang="zh-CN" altLang="en-US" sz="1600" kern="0" dirty="0">
                <a:solidFill>
                  <a:srgbClr val="0000FF"/>
                </a:solidFill>
                <a:latin typeface="Consolas" panose="020B0609020204030204" pitchFamily="49" charset="0"/>
                <a:ea typeface="华文细黑" pitchFamily="2" charset="-122"/>
              </a:rPr>
              <a:t>每次写入</a:t>
            </a:r>
            <a:r>
              <a:rPr lang="en-US" altLang="zh-CN" sz="1600" kern="0" dirty="0" err="1">
                <a:solidFill>
                  <a:srgbClr val="0000FF"/>
                </a:solidFill>
                <a:latin typeface="Consolas" panose="020B0609020204030204" pitchFamily="49" charset="0"/>
                <a:ea typeface="华文细黑" pitchFamily="2" charset="-122"/>
              </a:rPr>
              <a:t>len</a:t>
            </a:r>
            <a:r>
              <a:rPr lang="zh-CN" altLang="en-US" sz="1600" kern="0" dirty="0">
                <a:solidFill>
                  <a:srgbClr val="0000FF"/>
                </a:solidFill>
                <a:latin typeface="Consolas" panose="020B0609020204030204" pitchFamily="49" charset="0"/>
                <a:ea typeface="华文细黑" pitchFamily="2" charset="-122"/>
              </a:rPr>
              <a:t>个</a:t>
            </a:r>
            <a:endParaRPr lang="en-US" altLang="zh-CN" dirty="0"/>
          </a:p>
          <a:p>
            <a:r>
              <a:rPr lang="en-US" altLang="zh-CN" sz="1600" kern="0" dirty="0">
                <a:solidFill>
                  <a:srgbClr val="0000FF"/>
                </a:solidFill>
                <a:latin typeface="Consolas" panose="020B0609020204030204" pitchFamily="49" charset="0"/>
                <a:ea typeface="华文细黑" pitchFamily="2" charset="-122"/>
              </a:rPr>
              <a:t>fos.write(arr,0,len);</a:t>
            </a:r>
          </a:p>
          <a:p>
            <a:r>
              <a:rPr lang="zh-CN" altLang="en-US" sz="1600" kern="0" dirty="0">
                <a:solidFill>
                  <a:srgbClr val="0000FF"/>
                </a:solidFill>
                <a:latin typeface="Consolas" panose="020B0609020204030204" pitchFamily="49" charset="0"/>
                <a:ea typeface="华文细黑" pitchFamily="2" charset="-122"/>
              </a:rPr>
              <a:t>只有最后一次写入</a:t>
            </a:r>
            <a:r>
              <a:rPr lang="en-US" altLang="zh-CN" sz="1600" kern="0" dirty="0" err="1">
                <a:solidFill>
                  <a:srgbClr val="0000FF"/>
                </a:solidFill>
                <a:latin typeface="Consolas" panose="020B0609020204030204" pitchFamily="49" charset="0"/>
                <a:ea typeface="华文细黑" pitchFamily="2" charset="-122"/>
              </a:rPr>
              <a:t>len</a:t>
            </a:r>
            <a:r>
              <a:rPr lang="zh-CN" altLang="en-US" sz="1600" kern="0" dirty="0">
                <a:solidFill>
                  <a:srgbClr val="0000FF"/>
                </a:solidFill>
                <a:latin typeface="Consolas" panose="020B0609020204030204" pitchFamily="49" charset="0"/>
                <a:ea typeface="华文细黑" pitchFamily="2" charset="-122"/>
              </a:rPr>
              <a:t>可能不足</a:t>
            </a:r>
            <a:r>
              <a:rPr lang="en-US" altLang="zh-CN" sz="1600" kern="0" dirty="0">
                <a:solidFill>
                  <a:srgbClr val="0000FF"/>
                </a:solidFill>
                <a:latin typeface="Consolas" panose="020B0609020204030204" pitchFamily="49" charset="0"/>
                <a:ea typeface="华文细黑" pitchFamily="2" charset="-122"/>
              </a:rPr>
              <a:t>1024* 8</a:t>
            </a:r>
          </a:p>
        </p:txBody>
      </p:sp>
      <p:sp>
        <p:nvSpPr>
          <p:cNvPr id="44" name="矩形 43"/>
          <p:cNvSpPr/>
          <p:nvPr/>
        </p:nvSpPr>
        <p:spPr>
          <a:xfrm>
            <a:off x="489295" y="3448018"/>
            <a:ext cx="2576346" cy="289310"/>
          </a:xfrm>
          <a:prstGeom prst="rect">
            <a:avLst/>
          </a:prstGeom>
        </p:spPr>
        <p:txBody>
          <a:bodyPr wrap="none">
            <a:spAutoFit/>
          </a:bodyPr>
          <a:lstStyle/>
          <a:p>
            <a:r>
              <a:rPr lang="zh-CN" altLang="en-US" sz="1600" kern="0" dirty="0">
                <a:solidFill>
                  <a:srgbClr val="0000FF"/>
                </a:solidFill>
                <a:latin typeface="Consolas" panose="020B0609020204030204" pitchFamily="49" charset="0"/>
                <a:ea typeface="华文细黑" pitchFamily="2" charset="-122"/>
              </a:rPr>
              <a:t>假设缓冲</a:t>
            </a:r>
            <a:r>
              <a:rPr lang="en-US" altLang="zh-CN" sz="1600" kern="0" dirty="0">
                <a:solidFill>
                  <a:srgbClr val="0000FF"/>
                </a:solidFill>
                <a:latin typeface="Consolas" panose="020B0609020204030204" pitchFamily="49" charset="0"/>
                <a:ea typeface="华文细黑" pitchFamily="2" charset="-122"/>
              </a:rPr>
              <a:t>byte[1024 * 8]</a:t>
            </a:r>
            <a:endParaRPr lang="zh-CN" altLang="en-US" dirty="0"/>
          </a:p>
        </p:txBody>
      </p:sp>
      <p:sp>
        <p:nvSpPr>
          <p:cNvPr id="45" name="矩形 44"/>
          <p:cNvSpPr/>
          <p:nvPr/>
        </p:nvSpPr>
        <p:spPr>
          <a:xfrm>
            <a:off x="533400" y="5435193"/>
            <a:ext cx="7816505" cy="584775"/>
          </a:xfrm>
          <a:prstGeom prst="rect">
            <a:avLst/>
          </a:prstGeom>
        </p:spPr>
        <p:txBody>
          <a:bodyPr wrap="square">
            <a:spAutoFit/>
          </a:bodyPr>
          <a:lstStyle/>
          <a:p>
            <a:r>
              <a:rPr lang="zh-CN" altLang="en-US" kern="0" dirty="0">
                <a:solidFill>
                  <a:srgbClr val="0000FF"/>
                </a:solidFill>
                <a:latin typeface="Consolas" panose="020B0609020204030204" pitchFamily="49" charset="0"/>
                <a:ea typeface="华文细黑" pitchFamily="2" charset="-122"/>
              </a:rPr>
              <a:t>一般在程序中设置的缓冲区大小为</a:t>
            </a:r>
            <a:r>
              <a:rPr lang="en-US" altLang="zh-CN" kern="0" dirty="0">
                <a:solidFill>
                  <a:srgbClr val="0000FF"/>
                </a:solidFill>
                <a:latin typeface="Consolas" panose="020B0609020204030204" pitchFamily="49" charset="0"/>
                <a:ea typeface="华文细黑" pitchFamily="2" charset="-122"/>
              </a:rPr>
              <a:t>1024</a:t>
            </a:r>
            <a:r>
              <a:rPr lang="zh-CN" altLang="en-US" kern="0" dirty="0">
                <a:solidFill>
                  <a:srgbClr val="0000FF"/>
                </a:solidFill>
                <a:latin typeface="Consolas" panose="020B0609020204030204" pitchFamily="49" charset="0"/>
                <a:ea typeface="华文细黑" pitchFamily="2" charset="-122"/>
              </a:rPr>
              <a:t>的偶数倍，工程上以</a:t>
            </a:r>
            <a:r>
              <a:rPr lang="en-US" altLang="zh-CN" kern="0" dirty="0">
                <a:solidFill>
                  <a:srgbClr val="0000FF"/>
                </a:solidFill>
                <a:latin typeface="Consolas" panose="020B0609020204030204" pitchFamily="49" charset="0"/>
                <a:ea typeface="华文细黑" pitchFamily="2" charset="-122"/>
              </a:rPr>
              <a:t>4K</a:t>
            </a:r>
            <a:r>
              <a:rPr lang="zh-CN" altLang="en-US" kern="0" dirty="0">
                <a:solidFill>
                  <a:srgbClr val="0000FF"/>
                </a:solidFill>
                <a:latin typeface="Consolas" panose="020B0609020204030204" pitchFamily="49" charset="0"/>
                <a:ea typeface="华文细黑" pitchFamily="2" charset="-122"/>
              </a:rPr>
              <a:t>，</a:t>
            </a:r>
            <a:r>
              <a:rPr lang="en-US" altLang="zh-CN" kern="0" dirty="0">
                <a:solidFill>
                  <a:srgbClr val="0000FF"/>
                </a:solidFill>
                <a:latin typeface="Consolas" panose="020B0609020204030204" pitchFamily="49" charset="0"/>
                <a:ea typeface="华文细黑" pitchFamily="2" charset="-122"/>
              </a:rPr>
              <a:t>8K</a:t>
            </a:r>
            <a:r>
              <a:rPr lang="zh-CN" altLang="en-US" kern="0" dirty="0">
                <a:solidFill>
                  <a:srgbClr val="0000FF"/>
                </a:solidFill>
                <a:latin typeface="Consolas" panose="020B0609020204030204" pitchFamily="49" charset="0"/>
                <a:ea typeface="华文细黑" pitchFamily="2" charset="-122"/>
              </a:rPr>
              <a:t>，</a:t>
            </a:r>
            <a:r>
              <a:rPr lang="en-US" altLang="zh-CN" kern="0" dirty="0">
                <a:solidFill>
                  <a:srgbClr val="0000FF"/>
                </a:solidFill>
                <a:latin typeface="Consolas" panose="020B0609020204030204" pitchFamily="49" charset="0"/>
                <a:ea typeface="华文细黑" pitchFamily="2" charset="-122"/>
              </a:rPr>
              <a:t>16K</a:t>
            </a:r>
            <a:r>
              <a:rPr lang="zh-CN" altLang="en-US" kern="0" dirty="0">
                <a:solidFill>
                  <a:srgbClr val="0000FF"/>
                </a:solidFill>
                <a:latin typeface="Consolas" panose="020B0609020204030204" pitchFamily="49" charset="0"/>
                <a:ea typeface="华文细黑" pitchFamily="2" charset="-122"/>
              </a:rPr>
              <a:t>等</a:t>
            </a:r>
            <a:r>
              <a:rPr lang="en-US" altLang="zh-CN" kern="0" dirty="0">
                <a:solidFill>
                  <a:srgbClr val="0000FF"/>
                </a:solidFill>
                <a:latin typeface="Consolas" panose="020B0609020204030204" pitchFamily="49" charset="0"/>
                <a:ea typeface="华文细黑" pitchFamily="2" charset="-122"/>
              </a:rPr>
              <a:t>4</a:t>
            </a:r>
            <a:r>
              <a:rPr lang="zh-CN" altLang="en-US" kern="0" dirty="0">
                <a:solidFill>
                  <a:srgbClr val="0000FF"/>
                </a:solidFill>
                <a:latin typeface="Consolas" panose="020B0609020204030204" pitchFamily="49" charset="0"/>
                <a:ea typeface="华文细黑" pitchFamily="2" charset="-122"/>
              </a:rPr>
              <a:t>的倍数为缓冲区小数组的大小。</a:t>
            </a:r>
            <a:endParaRPr lang="zh-CN" altLang="en-US" sz="2800" dirty="0"/>
          </a:p>
        </p:txBody>
      </p:sp>
    </p:spTree>
    <p:extLst>
      <p:ext uri="{BB962C8B-B14F-4D97-AF65-F5344CB8AC3E}">
        <p14:creationId xmlns:p14="http://schemas.microsoft.com/office/powerpoint/2010/main" val="3673527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par>
                                <p:cTn id="20" presetID="14"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randombar(horizontal)">
                                      <p:cBhvr>
                                        <p:cTn id="36" dur="500"/>
                                        <p:tgtEl>
                                          <p:spTgt spid="2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randombar(horizontal)">
                                      <p:cBhvr>
                                        <p:cTn id="45" dur="500"/>
                                        <p:tgtEl>
                                          <p:spTgt spid="2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randombar(horizontal)">
                                      <p:cBhvr>
                                        <p:cTn id="48" dur="500"/>
                                        <p:tgtEl>
                                          <p:spTgt spid="20"/>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randombar(horizontal)">
                                      <p:cBhvr>
                                        <p:cTn id="51" dur="500"/>
                                        <p:tgtEl>
                                          <p:spTgt spid="21"/>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randombar(horizontal)">
                                      <p:cBhvr>
                                        <p:cTn id="54" dur="500"/>
                                        <p:tgtEl>
                                          <p:spTgt spid="22"/>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randombar(horizontal)">
                                      <p:cBhvr>
                                        <p:cTn id="57" dur="500"/>
                                        <p:tgtEl>
                                          <p:spTgt spid="44"/>
                                        </p:tgtEl>
                                      </p:cBhvr>
                                    </p:animEffect>
                                  </p:childTnLst>
                                </p:cTn>
                              </p:par>
                              <p:par>
                                <p:cTn id="58" presetID="14" presetClass="entr" presetSubtype="10"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randombar(horizontal)">
                                      <p:cBhvr>
                                        <p:cTn id="60" dur="500"/>
                                        <p:tgtEl>
                                          <p:spTgt spid="38"/>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randombar(horizontal)">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randombar(horizontal)">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randombar(horizontal)">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randombar(horizontal)">
                                      <p:cBhvr>
                                        <p:cTn id="7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animBg="1"/>
      <p:bldP spid="18" grpId="0" animBg="1"/>
      <p:bldP spid="19" grpId="0" animBg="1"/>
      <p:bldP spid="20" grpId="0" animBg="1"/>
      <p:bldP spid="21" grpId="0" animBg="1"/>
      <p:bldP spid="22" grpId="0" animBg="1"/>
      <p:bldP spid="25" grpId="0"/>
      <p:bldP spid="42" grpId="0"/>
      <p:bldP spid="43" grpId="0"/>
      <p:bldP spid="44" grpId="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处理流概述</a:t>
            </a:r>
          </a:p>
        </p:txBody>
      </p:sp>
      <p:sp>
        <p:nvSpPr>
          <p:cNvPr id="3" name="内容占位符 2"/>
          <p:cNvSpPr>
            <a:spLocks noGrp="1"/>
          </p:cNvSpPr>
          <p:nvPr>
            <p:ph idx="1"/>
          </p:nvPr>
        </p:nvSpPr>
        <p:spPr/>
        <p:txBody>
          <a:bodyPr/>
          <a:lstStyle/>
          <a:p>
            <a:r>
              <a:rPr lang="zh-CN" altLang="en-US" dirty="0"/>
              <a:t>字节流一次读写一个数组的速度明显比一次读写一个字节的速度快很多，这是程序中加入了数组这样的缓冲区效果。</a:t>
            </a:r>
            <a:endParaRPr lang="en-US" altLang="zh-CN" dirty="0"/>
          </a:p>
          <a:p>
            <a:r>
              <a:rPr lang="en-US" altLang="zh-CN" dirty="0">
                <a:latin typeface="Consolas" panose="020B0609020204030204" pitchFamily="49" charset="0"/>
              </a:rPr>
              <a:t>java</a:t>
            </a:r>
            <a:r>
              <a:rPr lang="zh-CN" altLang="en-US" dirty="0"/>
              <a:t>本身在设计的时候，也考虑到了这样的设计思想。</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39</a:t>
            </a:fld>
            <a:endParaRPr lang="en-US" altLang="zh-CN"/>
          </a:p>
        </p:txBody>
      </p:sp>
    </p:spTree>
    <p:extLst>
      <p:ext uri="{BB962C8B-B14F-4D97-AF65-F5344CB8AC3E}">
        <p14:creationId xmlns:p14="http://schemas.microsoft.com/office/powerpoint/2010/main" val="1837799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流的基本概念</a:t>
            </a:r>
          </a:p>
        </p:txBody>
      </p:sp>
      <p:sp>
        <p:nvSpPr>
          <p:cNvPr id="3" name="内容占位符 2"/>
          <p:cNvSpPr>
            <a:spLocks noGrp="1"/>
          </p:cNvSpPr>
          <p:nvPr>
            <p:ph idx="1"/>
          </p:nvPr>
        </p:nvSpPr>
        <p:spPr/>
        <p:txBody>
          <a:bodyPr/>
          <a:lstStyle/>
          <a:p>
            <a:r>
              <a:rPr lang="zh-CN" altLang="en-US" sz="2800" dirty="0"/>
              <a:t>为了解决数据源、数据宿多样性带来输入、输出操作的复杂性，</a:t>
            </a:r>
            <a:r>
              <a:rPr lang="en-US" altLang="zh-CN" sz="2800" dirty="0"/>
              <a:t>Java</a:t>
            </a:r>
            <a:r>
              <a:rPr lang="zh-CN" altLang="en-US" sz="2800" dirty="0"/>
              <a:t>将不同类型的</a:t>
            </a:r>
            <a:r>
              <a:rPr lang="en-US" altLang="zh-CN" sz="2800" dirty="0">
                <a:latin typeface="Consolas" panose="020B0609020204030204" pitchFamily="49" charset="0"/>
              </a:rPr>
              <a:t>I/O</a:t>
            </a:r>
            <a:r>
              <a:rPr lang="zh-CN" altLang="en-US" sz="2800" dirty="0"/>
              <a:t>抽象为 </a:t>
            </a:r>
            <a:r>
              <a:rPr lang="zh-CN" altLang="en-US" sz="2800" dirty="0">
                <a:solidFill>
                  <a:srgbClr val="0000FF"/>
                </a:solidFill>
              </a:rPr>
              <a:t>“流（</a:t>
            </a:r>
            <a:r>
              <a:rPr lang="en-US" altLang="zh-CN" sz="2800" dirty="0">
                <a:solidFill>
                  <a:srgbClr val="0000FF"/>
                </a:solidFill>
              </a:rPr>
              <a:t>stream</a:t>
            </a:r>
            <a:r>
              <a:rPr lang="zh-CN" altLang="en-US" sz="2800" dirty="0">
                <a:solidFill>
                  <a:srgbClr val="0000FF"/>
                </a:solidFill>
              </a:rPr>
              <a:t>）”</a:t>
            </a:r>
            <a:r>
              <a:rPr lang="zh-CN" altLang="en-US" sz="2800" dirty="0"/>
              <a:t> 。</a:t>
            </a:r>
            <a:endParaRPr lang="en-US" altLang="zh-CN" sz="2800" dirty="0"/>
          </a:p>
          <a:p>
            <a:r>
              <a:rPr lang="zh-CN" altLang="en-US" sz="2800" dirty="0"/>
              <a:t>流：可以看成是连接程序和数据源、数据宿的“管道”。</a:t>
            </a:r>
          </a:p>
          <a:p>
            <a:endParaRPr lang="en-US" altLang="zh-CN"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a:t>
            </a:fld>
            <a:endParaRPr lang="en-US" altLang="zh-CN"/>
          </a:p>
        </p:txBody>
      </p:sp>
      <p:sp>
        <p:nvSpPr>
          <p:cNvPr id="5" name="波形 4"/>
          <p:cNvSpPr/>
          <p:nvPr/>
        </p:nvSpPr>
        <p:spPr bwMode="auto">
          <a:xfrm>
            <a:off x="5004048" y="4732104"/>
            <a:ext cx="1656184" cy="227257"/>
          </a:xfrm>
          <a:prstGeom prst="wav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lnSpc>
                <a:spcPct val="100000"/>
              </a:lnSpc>
              <a:spcBef>
                <a:spcPct val="0"/>
              </a:spcBef>
              <a:buClrTx/>
              <a:buSzTx/>
              <a:buFontTx/>
              <a:buNone/>
            </a:pPr>
            <a:endParaRPr lang="zh-CN" altLang="en-US" sz="2400" b="1">
              <a:solidFill>
                <a:srgbClr val="000000"/>
              </a:solidFill>
              <a:latin typeface="Arial" panose="020B0604020202020204" pitchFamily="34" charset="0"/>
            </a:endParaRPr>
          </a:p>
        </p:txBody>
      </p:sp>
      <p:sp>
        <p:nvSpPr>
          <p:cNvPr id="6" name="椭圆 5"/>
          <p:cNvSpPr/>
          <p:nvPr/>
        </p:nvSpPr>
        <p:spPr bwMode="auto">
          <a:xfrm>
            <a:off x="3816752" y="4413684"/>
            <a:ext cx="1222465" cy="864096"/>
          </a:xfrm>
          <a:prstGeom prst="ellipse">
            <a:avLst/>
          </a:prstGeom>
          <a:noFill/>
          <a:ln w="12700" cap="flat" cmpd="sng" algn="ctr">
            <a:solidFill>
              <a:srgbClr val="0000FF"/>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sz="2400" dirty="0">
                <a:latin typeface="华文细黑" panose="02010600040101010101" pitchFamily="2" charset="-122"/>
                <a:ea typeface="华文细黑" panose="02010600040101010101" pitchFamily="2" charset="-122"/>
              </a:rPr>
              <a:t>程序</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sp>
        <p:nvSpPr>
          <p:cNvPr id="7" name="圆角矩形 6"/>
          <p:cNvSpPr/>
          <p:nvPr/>
        </p:nvSpPr>
        <p:spPr bwMode="auto">
          <a:xfrm>
            <a:off x="971600" y="4449688"/>
            <a:ext cx="1224136" cy="792088"/>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数据源</a:t>
            </a:r>
          </a:p>
        </p:txBody>
      </p:sp>
      <p:sp>
        <p:nvSpPr>
          <p:cNvPr id="8" name="圆角矩形 7"/>
          <p:cNvSpPr/>
          <p:nvPr/>
        </p:nvSpPr>
        <p:spPr bwMode="auto">
          <a:xfrm>
            <a:off x="6660232" y="4485692"/>
            <a:ext cx="1296144" cy="720080"/>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数据宿</a:t>
            </a:r>
          </a:p>
        </p:txBody>
      </p:sp>
      <p:sp>
        <p:nvSpPr>
          <p:cNvPr id="9" name="矩形 8"/>
          <p:cNvSpPr/>
          <p:nvPr/>
        </p:nvSpPr>
        <p:spPr>
          <a:xfrm>
            <a:off x="2359332" y="4320353"/>
            <a:ext cx="1107996" cy="391454"/>
          </a:xfrm>
          <a:prstGeom prst="rect">
            <a:avLst/>
          </a:prstGeom>
        </p:spPr>
        <p:txBody>
          <a:bodyPr wrap="none">
            <a:spAutoFit/>
          </a:bodyPr>
          <a:lstStyle/>
          <a:p>
            <a:r>
              <a:rPr lang="zh-CN" altLang="en-US" sz="2400" kern="0" dirty="0">
                <a:solidFill>
                  <a:srgbClr val="0000FF"/>
                </a:solidFill>
                <a:latin typeface="Consolas" panose="020B0609020204030204" pitchFamily="49" charset="0"/>
                <a:ea typeface="华文细黑" pitchFamily="2" charset="-122"/>
              </a:rPr>
              <a:t>输入流</a:t>
            </a:r>
            <a:endParaRPr lang="zh-CN" altLang="en-US" sz="2400" dirty="0">
              <a:latin typeface="Consolas" panose="020B0609020204030204" pitchFamily="49" charset="0"/>
            </a:endParaRPr>
          </a:p>
        </p:txBody>
      </p:sp>
      <p:sp>
        <p:nvSpPr>
          <p:cNvPr id="10" name="矩形 9"/>
          <p:cNvSpPr/>
          <p:nvPr/>
        </p:nvSpPr>
        <p:spPr>
          <a:xfrm>
            <a:off x="5202812" y="4286669"/>
            <a:ext cx="1107996" cy="391454"/>
          </a:xfrm>
          <a:prstGeom prst="rect">
            <a:avLst/>
          </a:prstGeom>
        </p:spPr>
        <p:txBody>
          <a:bodyPr wrap="none">
            <a:spAutoFit/>
          </a:bodyPr>
          <a:lstStyle/>
          <a:p>
            <a:r>
              <a:rPr lang="zh-CN" altLang="en-US" sz="2400" kern="0" dirty="0">
                <a:solidFill>
                  <a:srgbClr val="0000FF"/>
                </a:solidFill>
                <a:latin typeface="Consolas" panose="020B0609020204030204" pitchFamily="49" charset="0"/>
                <a:ea typeface="华文细黑" pitchFamily="2" charset="-122"/>
              </a:rPr>
              <a:t>输出流</a:t>
            </a:r>
            <a:endParaRPr lang="zh-CN" altLang="en-US" sz="2400" dirty="0">
              <a:latin typeface="Consolas" panose="020B0609020204030204" pitchFamily="49" charset="0"/>
            </a:endParaRPr>
          </a:p>
        </p:txBody>
      </p:sp>
      <p:sp>
        <p:nvSpPr>
          <p:cNvPr id="11" name="波形 10"/>
          <p:cNvSpPr/>
          <p:nvPr/>
        </p:nvSpPr>
        <p:spPr bwMode="auto">
          <a:xfrm>
            <a:off x="2195735" y="4732104"/>
            <a:ext cx="1621015" cy="227257"/>
          </a:xfrm>
          <a:prstGeom prst="wav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lnSpc>
                <a:spcPct val="100000"/>
              </a:lnSpc>
              <a:spcBef>
                <a:spcPct val="0"/>
              </a:spcBef>
              <a:buClrTx/>
              <a:buSzTx/>
              <a:buFontTx/>
              <a:buNone/>
            </a:pPr>
            <a:endParaRPr lang="zh-CN" altLang="en-US" sz="2400" b="1">
              <a:solidFill>
                <a:srgbClr val="000000"/>
              </a:solidFill>
              <a:latin typeface="Arial" panose="020B0604020202020204" pitchFamily="34" charset="0"/>
            </a:endParaRPr>
          </a:p>
        </p:txBody>
      </p:sp>
      <p:cxnSp>
        <p:nvCxnSpPr>
          <p:cNvPr id="12" name="直接箭头连接符 11"/>
          <p:cNvCxnSpPr>
            <a:endCxn id="6" idx="2"/>
          </p:cNvCxnSpPr>
          <p:nvPr/>
        </p:nvCxnSpPr>
        <p:spPr bwMode="auto">
          <a:xfrm>
            <a:off x="2195736" y="4845732"/>
            <a:ext cx="1621016" cy="0"/>
          </a:xfrm>
          <a:prstGeom prst="straightConnector1">
            <a:avLst/>
          </a:prstGeom>
          <a:noFill/>
          <a:ln w="25400" cap="flat" cmpd="sng" algn="ctr">
            <a:solidFill>
              <a:srgbClr val="0000FF"/>
            </a:solidFill>
            <a:prstDash val="solid"/>
            <a:round/>
            <a:headEnd type="none" w="med" len="med"/>
            <a:tailEnd type="arrow"/>
          </a:ln>
          <a:effectLst/>
        </p:spPr>
      </p:cxnSp>
      <p:cxnSp>
        <p:nvCxnSpPr>
          <p:cNvPr id="13" name="直接箭头连接符 12"/>
          <p:cNvCxnSpPr>
            <a:stCxn id="6" idx="6"/>
            <a:endCxn id="8" idx="1"/>
          </p:cNvCxnSpPr>
          <p:nvPr/>
        </p:nvCxnSpPr>
        <p:spPr bwMode="auto">
          <a:xfrm>
            <a:off x="5039217" y="4845732"/>
            <a:ext cx="1621015" cy="0"/>
          </a:xfrm>
          <a:prstGeom prst="straightConnector1">
            <a:avLst/>
          </a:prstGeom>
          <a:noFill/>
          <a:ln w="2540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2756696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par>
                                <p:cTn id="28" presetID="14"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horizontal)">
                                      <p:cBhvr>
                                        <p:cTn id="35" dur="500"/>
                                        <p:tgtEl>
                                          <p:spTgt spid="5"/>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处理流概述</a:t>
            </a:r>
          </a:p>
        </p:txBody>
      </p:sp>
      <p:sp>
        <p:nvSpPr>
          <p:cNvPr id="3" name="内容占位符 2"/>
          <p:cNvSpPr>
            <a:spLocks noGrp="1"/>
          </p:cNvSpPr>
          <p:nvPr>
            <p:ph idx="1"/>
          </p:nvPr>
        </p:nvSpPr>
        <p:spPr>
          <a:xfrm>
            <a:off x="533399" y="1600200"/>
            <a:ext cx="8719121"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采用处理流包装基本文件输入流</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Demo14</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_BufferCopy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BufferedInputStream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"1.mp3"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“1copy.mp3"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kern="100" dirty="0">
                <a:solidFill>
                  <a:srgbClr val="7F0055"/>
                </a:solidFill>
                <a:latin typeface="等线" panose="02010600030101010101" pitchFamily="2" charset="-122"/>
                <a:ea typeface="等线" panose="02010600030101010101" pitchFamily="2" charset="-122"/>
                <a:cs typeface="Times New Roman" panose="02020603050405020304" pitchFamily="18"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发现</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copy</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速度很快</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endParaRPr lang="zh-CN" altLang="en-US" sz="2800" dirty="0">
              <a:solidFill>
                <a:srgbClr val="000000"/>
              </a:solidFill>
              <a:latin typeface="Consolas" panose="020B0609020204030204" pitchFamily="49" charset="0"/>
              <a:ea typeface="等线" panose="02010600030101010101" pitchFamily="2"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40</a:t>
            </a:fld>
            <a:endParaRPr lang="en-US" altLang="zh-CN"/>
          </a:p>
        </p:txBody>
      </p:sp>
    </p:spTree>
    <p:extLst>
      <p:ext uri="{BB962C8B-B14F-4D97-AF65-F5344CB8AC3E}">
        <p14:creationId xmlns:p14="http://schemas.microsoft.com/office/powerpoint/2010/main" val="362595228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处理流概述</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41</a:t>
            </a:fld>
            <a:endParaRPr lang="en-US" altLang="zh-CN"/>
          </a:p>
        </p:txBody>
      </p:sp>
      <p:pic>
        <p:nvPicPr>
          <p:cNvPr id="5" name="内容占位符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85940"/>
            <a:ext cx="7772400" cy="4476719"/>
          </a:xfrm>
          <a:prstGeom prst="rect">
            <a:avLst/>
          </a:prstGeom>
        </p:spPr>
      </p:pic>
      <p:sp>
        <p:nvSpPr>
          <p:cNvPr id="6" name="矩形 5"/>
          <p:cNvSpPr/>
          <p:nvPr/>
        </p:nvSpPr>
        <p:spPr>
          <a:xfrm>
            <a:off x="827584" y="2132856"/>
            <a:ext cx="2664296" cy="387798"/>
          </a:xfrm>
          <a:prstGeom prst="rect">
            <a:avLst/>
          </a:prstGeom>
        </p:spPr>
        <p:txBody>
          <a:bodyPr wrap="square">
            <a:spAutoFit/>
          </a:bodyPr>
          <a:lstStyle/>
          <a:p>
            <a:pPr>
              <a:buClr>
                <a:srgbClr val="3333CC"/>
              </a:buClr>
            </a:pPr>
            <a:r>
              <a:rPr lang="zh-CN" altLang="en-US" sz="2400" dirty="0">
                <a:solidFill>
                  <a:srgbClr val="0000FF"/>
                </a:solidFill>
                <a:latin typeface="华文细黑" panose="02010600040101010101" pitchFamily="2" charset="-122"/>
                <a:ea typeface="华文细黑" panose="02010600040101010101" pitchFamily="2" charset="-122"/>
              </a:rPr>
              <a:t>咖啡计费系统框架</a:t>
            </a:r>
          </a:p>
        </p:txBody>
      </p:sp>
      <p:sp>
        <p:nvSpPr>
          <p:cNvPr id="8" name="矩形 7"/>
          <p:cNvSpPr/>
          <p:nvPr/>
        </p:nvSpPr>
        <p:spPr>
          <a:xfrm>
            <a:off x="533400" y="6139986"/>
            <a:ext cx="6768752" cy="342979"/>
          </a:xfrm>
          <a:prstGeom prst="rect">
            <a:avLst/>
          </a:prstGeom>
        </p:spPr>
        <p:txBody>
          <a:bodyPr wrap="square">
            <a:spAutoFit/>
          </a:bodyPr>
          <a:lstStyle/>
          <a:p>
            <a:r>
              <a:rPr lang="en-US" altLang="zh-CN" dirty="0">
                <a:solidFill>
                  <a:srgbClr val="000000"/>
                </a:solidFill>
                <a:latin typeface="Consolas" panose="020B0609020204030204" pitchFamily="49" charset="0"/>
                <a:ea typeface="等线" panose="02010600030101010101" pitchFamily="2" charset="-122"/>
                <a:cs typeface="Consolas" panose="020B0609020204030204" pitchFamily="49" charset="0"/>
              </a:rPr>
              <a:t>Beverage </a:t>
            </a:r>
            <a:r>
              <a:rPr lang="en-US" altLang="zh-CN" dirty="0" err="1">
                <a:solidFill>
                  <a:srgbClr val="000000"/>
                </a:solidFill>
                <a:latin typeface="Consolas" panose="020B0609020204030204" pitchFamily="49" charset="0"/>
                <a:ea typeface="等线" panose="02010600030101010101" pitchFamily="2" charset="-122"/>
                <a:cs typeface="Consolas" panose="020B0609020204030204" pitchFamily="49" charset="0"/>
              </a:rPr>
              <a:t>beverage</a:t>
            </a:r>
            <a:r>
              <a:rPr lang="en-US" altLang="zh-CN" dirty="0">
                <a:solidFill>
                  <a:srgbClr val="000000"/>
                </a:solidFill>
                <a:latin typeface="Consolas" panose="020B0609020204030204" pitchFamily="49" charset="0"/>
                <a:ea typeface="等线" panose="02010600030101010101" pitchFamily="2" charset="-122"/>
                <a:cs typeface="Consolas" panose="020B0609020204030204" pitchFamily="49" charset="0"/>
              </a:rPr>
              <a:t> = new Mocha(new </a:t>
            </a:r>
            <a:r>
              <a:rPr lang="en-US" altLang="zh-CN" dirty="0" err="1">
                <a:solidFill>
                  <a:srgbClr val="000000"/>
                </a:solidFill>
                <a:latin typeface="Consolas" panose="020B0609020204030204" pitchFamily="49" charset="0"/>
                <a:ea typeface="等线" panose="02010600030101010101" pitchFamily="2" charset="-122"/>
                <a:cs typeface="Consolas" panose="020B0609020204030204" pitchFamily="49" charset="0"/>
              </a:rPr>
              <a:t>DarkRoast</a:t>
            </a:r>
            <a:r>
              <a:rPr lang="en-US" altLang="zh-CN"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dirty="0">
              <a:solidFill>
                <a:srgbClr val="000000"/>
              </a:solidFill>
              <a:latin typeface="Consolas" panose="020B0609020204030204" pitchFamily="49" charset="0"/>
              <a:ea typeface="等线" panose="02010600030101010101" pitchFamily="2" charset="-122"/>
              <a:cs typeface="Consolas" panose="020B0609020204030204" pitchFamily="49" charset="0"/>
            </a:endParaRPr>
          </a:p>
        </p:txBody>
      </p:sp>
    </p:spTree>
    <p:extLst>
      <p:ext uri="{BB962C8B-B14F-4D97-AF65-F5344CB8AC3E}">
        <p14:creationId xmlns:p14="http://schemas.microsoft.com/office/powerpoint/2010/main" val="331754944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处理流概述</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42</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73696"/>
            <a:ext cx="7873560" cy="4259560"/>
          </a:xfrm>
          <a:prstGeom prst="rect">
            <a:avLst/>
          </a:prstGeom>
          <a:noFill/>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971600" y="1844824"/>
            <a:ext cx="3312368" cy="978729"/>
          </a:xfrm>
          <a:prstGeom prst="rect">
            <a:avLst/>
          </a:prstGeom>
        </p:spPr>
        <p:txBody>
          <a:bodyPr wrap="square">
            <a:spAutoFit/>
          </a:bodyPr>
          <a:lstStyle/>
          <a:p>
            <a:pPr>
              <a:buClr>
                <a:srgbClr val="3333CC"/>
              </a:buClr>
            </a:pPr>
            <a:r>
              <a:rPr lang="zh-CN" altLang="en-US" sz="2400" dirty="0">
                <a:solidFill>
                  <a:srgbClr val="0000FF"/>
                </a:solidFill>
                <a:latin typeface="华文细黑" panose="02010600040101010101" pitchFamily="2" charset="-122"/>
                <a:ea typeface="华文细黑" panose="02010600040101010101" pitchFamily="2" charset="-122"/>
              </a:rPr>
              <a:t>输入流框架，发现其设计与</a:t>
            </a:r>
            <a:r>
              <a:rPr lang="zh-CN" altLang="zh-CN" sz="2400" dirty="0">
                <a:solidFill>
                  <a:srgbClr val="0000FF"/>
                </a:solidFill>
                <a:latin typeface="华文细黑" panose="02010600040101010101" pitchFamily="2" charset="-122"/>
                <a:ea typeface="华文细黑" panose="02010600040101010101" pitchFamily="2" charset="-122"/>
              </a:rPr>
              <a:t>咖啡馆计费系统案例</a:t>
            </a:r>
            <a:r>
              <a:rPr lang="zh-CN" altLang="en-US" sz="2400" dirty="0">
                <a:solidFill>
                  <a:srgbClr val="0000FF"/>
                </a:solidFill>
                <a:latin typeface="华文细黑" panose="02010600040101010101" pitchFamily="2" charset="-122"/>
                <a:ea typeface="华文细黑" panose="02010600040101010101" pitchFamily="2" charset="-122"/>
              </a:rPr>
              <a:t>完全一致</a:t>
            </a:r>
          </a:p>
        </p:txBody>
      </p:sp>
      <p:sp>
        <p:nvSpPr>
          <p:cNvPr id="8" name="矩形 7"/>
          <p:cNvSpPr/>
          <p:nvPr/>
        </p:nvSpPr>
        <p:spPr>
          <a:xfrm>
            <a:off x="258028" y="5720339"/>
            <a:ext cx="8856984" cy="566309"/>
          </a:xfrm>
          <a:prstGeom prst="rect">
            <a:avLst/>
          </a:prstGeom>
        </p:spPr>
        <p:txBody>
          <a:bodyPr wrap="square">
            <a:spAutoFit/>
          </a:bodyPr>
          <a:lstStyle/>
          <a:p>
            <a:pPr lvl="0">
              <a:lnSpc>
                <a:spcPct val="100000"/>
              </a:lnSpc>
              <a:spcAft>
                <a:spcPts val="0"/>
              </a:spcAft>
              <a:buClr>
                <a:srgbClr val="3333CC"/>
              </a:buClr>
            </a:pP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BufferedInputStream </a:t>
            </a:r>
            <a:r>
              <a:rPr lang="en-US" altLang="zh-CN" sz="14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4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BufferedInputStream(</a:t>
            </a:r>
            <a:r>
              <a:rPr lang="en-US" altLang="zh-CN" sz="14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400" kern="0" dirty="0">
                <a:solidFill>
                  <a:srgbClr val="2A00FF"/>
                </a:solidFill>
                <a:latin typeface="Consolas" panose="020B0609020204030204" pitchFamily="49" charset="0"/>
                <a:ea typeface="等线" panose="02010600030101010101" pitchFamily="2" charset="-122"/>
                <a:cs typeface="Consolas" panose="020B0609020204030204" pitchFamily="49" charset="0"/>
              </a:rPr>
              <a:t>"1.mp3"</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4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4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4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400" kern="0" dirty="0">
                <a:solidFill>
                  <a:srgbClr val="2A00FF"/>
                </a:solidFill>
                <a:latin typeface="Consolas" panose="020B0609020204030204" pitchFamily="49" charset="0"/>
                <a:ea typeface="等线" panose="02010600030101010101" pitchFamily="2" charset="-122"/>
                <a:cs typeface="Consolas" panose="020B0609020204030204" pitchFamily="49" charset="0"/>
              </a:rPr>
              <a:t>“1copy.mp3"</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sz="1800" dirty="0"/>
          </a:p>
        </p:txBody>
      </p:sp>
    </p:spTree>
    <p:extLst>
      <p:ext uri="{BB962C8B-B14F-4D97-AF65-F5344CB8AC3E}">
        <p14:creationId xmlns:p14="http://schemas.microsoft.com/office/powerpoint/2010/main" val="112172146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Clr>
                <a:srgbClr val="3333CC"/>
              </a:buClr>
            </a:pPr>
            <a:r>
              <a:rPr lang="zh-CN" altLang="en-US" dirty="0"/>
              <a:t>缓冲流</a:t>
            </a:r>
            <a:endParaRPr lang="en-US" altLang="zh-CN"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43</a:t>
            </a:fld>
            <a:endParaRPr lang="en-US" altLang="zh-CN"/>
          </a:p>
        </p:txBody>
      </p:sp>
      <p:sp>
        <p:nvSpPr>
          <p:cNvPr id="5" name="流程图: 文档 4"/>
          <p:cNvSpPr/>
          <p:nvPr/>
        </p:nvSpPr>
        <p:spPr bwMode="auto">
          <a:xfrm>
            <a:off x="3766152" y="2268072"/>
            <a:ext cx="862873"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endParaRPr lang="en-US" altLang="zh-CN" sz="1600" dirty="0">
              <a:solidFill>
                <a:srgbClr val="000000"/>
              </a:solidFill>
              <a:latin typeface="华文细黑" panose="02010600040101010101" pitchFamily="2" charset="-122"/>
              <a:ea typeface="华文细黑" panose="02010600040101010101" pitchFamily="2" charset="-122"/>
            </a:endParaRPr>
          </a:p>
          <a:p>
            <a:pPr marL="342900" indent="-342900" algn="ctr">
              <a:buClr>
                <a:srgbClr val="3333CC"/>
              </a:buClr>
            </a:pPr>
            <a:r>
              <a:rPr lang="en-US" altLang="zh-CN" sz="1800" dirty="0" err="1">
                <a:solidFill>
                  <a:srgbClr val="0000FF"/>
                </a:solidFill>
                <a:latin typeface="华文细黑" panose="02010600040101010101" pitchFamily="2" charset="-122"/>
                <a:ea typeface="华文细黑" panose="02010600040101010101" pitchFamily="2" charset="-122"/>
              </a:rPr>
              <a:t>int</a:t>
            </a:r>
            <a:r>
              <a:rPr lang="en-US" altLang="zh-CN" sz="1800" dirty="0">
                <a:solidFill>
                  <a:srgbClr val="0000FF"/>
                </a:solidFill>
                <a:latin typeface="华文细黑" panose="02010600040101010101" pitchFamily="2" charset="-122"/>
                <a:ea typeface="华文细黑" panose="02010600040101010101" pitchFamily="2" charset="-122"/>
              </a:rPr>
              <a:t> b</a:t>
            </a:r>
            <a:endParaRPr lang="zh-CN" altLang="en-US" sz="1800" dirty="0">
              <a:solidFill>
                <a:srgbClr val="0000FF"/>
              </a:solidFill>
              <a:latin typeface="华文细黑" panose="02010600040101010101" pitchFamily="2" charset="-122"/>
              <a:ea typeface="华文细黑" panose="02010600040101010101" pitchFamily="2" charset="-122"/>
            </a:endParaRPr>
          </a:p>
        </p:txBody>
      </p:sp>
      <p:sp>
        <p:nvSpPr>
          <p:cNvPr id="6" name="矩形 5"/>
          <p:cNvSpPr/>
          <p:nvPr/>
        </p:nvSpPr>
        <p:spPr bwMode="auto">
          <a:xfrm>
            <a:off x="1558778" y="2458454"/>
            <a:ext cx="2207374" cy="231418"/>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7" name="矩形 6"/>
          <p:cNvSpPr/>
          <p:nvPr/>
        </p:nvSpPr>
        <p:spPr bwMode="auto">
          <a:xfrm>
            <a:off x="4636924" y="2428794"/>
            <a:ext cx="2394462" cy="250352"/>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10" name="流程图: 卡片 9"/>
          <p:cNvSpPr/>
          <p:nvPr/>
        </p:nvSpPr>
        <p:spPr bwMode="auto">
          <a:xfrm>
            <a:off x="544513" y="2080686"/>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1.mp3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11" name="矩形 10"/>
          <p:cNvSpPr/>
          <p:nvPr/>
        </p:nvSpPr>
        <p:spPr>
          <a:xfrm>
            <a:off x="925471" y="1628800"/>
            <a:ext cx="1872645" cy="292837"/>
          </a:xfrm>
          <a:prstGeom prst="rect">
            <a:avLst/>
          </a:prstGeom>
        </p:spPr>
        <p:txBody>
          <a:bodyPr wrap="squar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FileInputStream</a:t>
            </a:r>
            <a:endParaRPr lang="en-US" altLang="zh-CN" sz="1600" kern="0" dirty="0">
              <a:solidFill>
                <a:srgbClr val="0000FF"/>
              </a:solidFill>
              <a:latin typeface="Consolas" panose="020B0609020204030204" pitchFamily="49" charset="0"/>
              <a:ea typeface="华文细黑" pitchFamily="2" charset="-122"/>
            </a:endParaRPr>
          </a:p>
        </p:txBody>
      </p:sp>
      <p:sp>
        <p:nvSpPr>
          <p:cNvPr id="12" name="矩形 11"/>
          <p:cNvSpPr/>
          <p:nvPr/>
        </p:nvSpPr>
        <p:spPr>
          <a:xfrm>
            <a:off x="6041370" y="1634272"/>
            <a:ext cx="1980029" cy="292837"/>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FileOutputStream</a:t>
            </a:r>
            <a:endParaRPr lang="en-US" altLang="zh-CN" sz="1600" kern="0" dirty="0">
              <a:solidFill>
                <a:srgbClr val="0000FF"/>
              </a:solidFill>
              <a:latin typeface="Consolas" panose="020B0609020204030204" pitchFamily="49" charset="0"/>
              <a:ea typeface="华文细黑" pitchFamily="2" charset="-122"/>
            </a:endParaRPr>
          </a:p>
        </p:txBody>
      </p:sp>
      <p:sp>
        <p:nvSpPr>
          <p:cNvPr id="17" name="流程图: 卡片 16"/>
          <p:cNvSpPr/>
          <p:nvPr/>
        </p:nvSpPr>
        <p:spPr bwMode="auto">
          <a:xfrm>
            <a:off x="7034848" y="2080686"/>
            <a:ext cx="1282065"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latin typeface="华文细黑" panose="02010600040101010101" pitchFamily="2" charset="-122"/>
                <a:ea typeface="华文细黑" panose="02010600040101010101" pitchFamily="2" charset="-122"/>
              </a:rPr>
              <a:t>1copy. mp3</a:t>
            </a:r>
            <a:endParaRPr lang="zh-CN" altLang="en-US" sz="1400" dirty="0">
              <a:solidFill>
                <a:srgbClr val="000000"/>
              </a:solidFill>
              <a:latin typeface="华文细黑" panose="02010600040101010101" pitchFamily="2" charset="-122"/>
              <a:ea typeface="华文细黑" panose="02010600040101010101" pitchFamily="2" charset="-122"/>
            </a:endParaRPr>
          </a:p>
        </p:txBody>
      </p:sp>
      <p:sp>
        <p:nvSpPr>
          <p:cNvPr id="55" name="矩形 54"/>
          <p:cNvSpPr/>
          <p:nvPr/>
        </p:nvSpPr>
        <p:spPr bwMode="auto">
          <a:xfrm>
            <a:off x="2373319" y="2401079"/>
            <a:ext cx="1384934"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56" name="矩形 55"/>
          <p:cNvSpPr/>
          <p:nvPr/>
        </p:nvSpPr>
        <p:spPr bwMode="auto">
          <a:xfrm>
            <a:off x="4629025" y="2401079"/>
            <a:ext cx="1332593"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cxnSp>
        <p:nvCxnSpPr>
          <p:cNvPr id="8" name="直接箭头连接符 7"/>
          <p:cNvCxnSpPr/>
          <p:nvPr/>
        </p:nvCxnSpPr>
        <p:spPr bwMode="auto">
          <a:xfrm>
            <a:off x="2054401" y="2572754"/>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a:off x="5303193" y="2572754"/>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57" name="矩形 56"/>
          <p:cNvSpPr/>
          <p:nvPr/>
        </p:nvSpPr>
        <p:spPr>
          <a:xfrm>
            <a:off x="2053302" y="1880606"/>
            <a:ext cx="2316660" cy="539058"/>
          </a:xfrm>
          <a:prstGeom prst="rect">
            <a:avLst/>
          </a:prstGeom>
        </p:spPr>
        <p:txBody>
          <a:bodyPr wrap="none">
            <a:spAutoFit/>
          </a:bodyPr>
          <a:lstStyle/>
          <a:p>
            <a:pPr>
              <a:buClr>
                <a:srgbClr val="3333CC"/>
              </a:buClr>
            </a:pPr>
            <a:r>
              <a:rPr lang="en-US" altLang="zh-CN" sz="1600" kern="0" dirty="0">
                <a:solidFill>
                  <a:srgbClr val="0000FF"/>
                </a:solidFill>
                <a:latin typeface="Consolas" panose="020B0609020204030204" pitchFamily="49" charset="0"/>
                <a:ea typeface="华文细黑" pitchFamily="2" charset="-122"/>
              </a:rPr>
              <a:t>BufferedInputStream</a:t>
            </a: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bis</a:t>
            </a:r>
            <a:endParaRPr lang="en-US" altLang="zh-CN" sz="1600" kern="0" dirty="0">
              <a:solidFill>
                <a:srgbClr val="0000FF"/>
              </a:solidFill>
              <a:latin typeface="Consolas" panose="020B0609020204030204" pitchFamily="49" charset="0"/>
              <a:ea typeface="华文细黑" pitchFamily="2" charset="-122"/>
            </a:endParaRPr>
          </a:p>
        </p:txBody>
      </p:sp>
      <p:sp>
        <p:nvSpPr>
          <p:cNvPr id="58" name="矩形 57"/>
          <p:cNvSpPr/>
          <p:nvPr/>
        </p:nvSpPr>
        <p:spPr>
          <a:xfrm>
            <a:off x="4256667" y="1899395"/>
            <a:ext cx="2428870" cy="539058"/>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BufferedOutputStream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bos</a:t>
            </a:r>
            <a:endParaRPr lang="en-US" altLang="zh-CN" sz="1600" kern="0" dirty="0">
              <a:solidFill>
                <a:srgbClr val="0000FF"/>
              </a:solidFill>
              <a:latin typeface="Consolas" panose="020B0609020204030204" pitchFamily="49" charset="0"/>
              <a:ea typeface="华文细黑" pitchFamily="2" charset="-122"/>
            </a:endParaRPr>
          </a:p>
        </p:txBody>
      </p:sp>
      <p:sp>
        <p:nvSpPr>
          <p:cNvPr id="60" name="矩形 59"/>
          <p:cNvSpPr/>
          <p:nvPr/>
        </p:nvSpPr>
        <p:spPr bwMode="auto">
          <a:xfrm>
            <a:off x="2825376" y="2941395"/>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61" name="矩形 60"/>
          <p:cNvSpPr/>
          <p:nvPr/>
        </p:nvSpPr>
        <p:spPr bwMode="auto">
          <a:xfrm>
            <a:off x="2825376" y="3163631"/>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62" name="矩形 61"/>
          <p:cNvSpPr/>
          <p:nvPr/>
        </p:nvSpPr>
        <p:spPr bwMode="auto">
          <a:xfrm>
            <a:off x="2825376" y="3608103"/>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63" name="矩形 62"/>
          <p:cNvSpPr/>
          <p:nvPr/>
        </p:nvSpPr>
        <p:spPr bwMode="auto">
          <a:xfrm>
            <a:off x="2825376" y="3830339"/>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65" name="左大括号 64"/>
          <p:cNvSpPr/>
          <p:nvPr/>
        </p:nvSpPr>
        <p:spPr bwMode="auto">
          <a:xfrm>
            <a:off x="2476871" y="2951086"/>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sp>
        <p:nvSpPr>
          <p:cNvPr id="66" name="矩形 65"/>
          <p:cNvSpPr/>
          <p:nvPr/>
        </p:nvSpPr>
        <p:spPr>
          <a:xfrm>
            <a:off x="1066550" y="3369356"/>
            <a:ext cx="1306768"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byte[8192]</a:t>
            </a:r>
            <a:endParaRPr lang="zh-CN" altLang="en-US" dirty="0"/>
          </a:p>
        </p:txBody>
      </p:sp>
      <p:cxnSp>
        <p:nvCxnSpPr>
          <p:cNvPr id="68" name="直接箭头连接符 67"/>
          <p:cNvCxnSpPr>
            <a:endCxn id="60" idx="0"/>
          </p:cNvCxnSpPr>
          <p:nvPr/>
        </p:nvCxnSpPr>
        <p:spPr bwMode="auto">
          <a:xfrm flipH="1">
            <a:off x="3185416" y="2767510"/>
            <a:ext cx="2285" cy="173885"/>
          </a:xfrm>
          <a:prstGeom prst="straightConnector1">
            <a:avLst/>
          </a:prstGeom>
          <a:noFill/>
          <a:ln w="25400" cap="flat" cmpd="sng" algn="ctr">
            <a:solidFill>
              <a:srgbClr val="0000FF"/>
            </a:solidFill>
            <a:prstDash val="solid"/>
            <a:round/>
            <a:headEnd type="none" w="med" len="med"/>
            <a:tailEnd type="triangle"/>
          </a:ln>
          <a:effectLst/>
        </p:spPr>
      </p:cxnSp>
      <p:sp>
        <p:nvSpPr>
          <p:cNvPr id="71" name="矩形 70"/>
          <p:cNvSpPr/>
          <p:nvPr/>
        </p:nvSpPr>
        <p:spPr bwMode="auto">
          <a:xfrm>
            <a:off x="2825376" y="3385867"/>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73" name="曲线连接符 72"/>
          <p:cNvCxnSpPr>
            <a:stCxn id="60" idx="3"/>
            <a:endCxn id="5" idx="2"/>
          </p:cNvCxnSpPr>
          <p:nvPr/>
        </p:nvCxnSpPr>
        <p:spPr bwMode="auto">
          <a:xfrm flipV="1">
            <a:off x="3545456" y="2896881"/>
            <a:ext cx="652133" cy="155632"/>
          </a:xfrm>
          <a:prstGeom prst="curvedConnector2">
            <a:avLst/>
          </a:prstGeom>
          <a:noFill/>
          <a:ln w="25400" cap="flat" cmpd="sng" algn="ctr">
            <a:solidFill>
              <a:srgbClr val="0000FF"/>
            </a:solidFill>
            <a:prstDash val="solid"/>
            <a:round/>
            <a:headEnd type="none" w="med" len="med"/>
            <a:tailEnd type="triangle"/>
          </a:ln>
          <a:effectLst/>
        </p:spPr>
      </p:cxnSp>
      <p:sp>
        <p:nvSpPr>
          <p:cNvPr id="74" name="矩形 73"/>
          <p:cNvSpPr/>
          <p:nvPr/>
        </p:nvSpPr>
        <p:spPr>
          <a:xfrm>
            <a:off x="3453375" y="3018976"/>
            <a:ext cx="1043876"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8192</a:t>
            </a:r>
            <a:r>
              <a:rPr lang="zh-CN" altLang="en-US" sz="1600" kern="0" dirty="0">
                <a:solidFill>
                  <a:srgbClr val="0000FF"/>
                </a:solidFill>
                <a:latin typeface="Consolas" panose="020B0609020204030204" pitchFamily="49" charset="0"/>
                <a:ea typeface="华文细黑" pitchFamily="2" charset="-122"/>
              </a:rPr>
              <a:t>次读</a:t>
            </a:r>
            <a:endParaRPr lang="zh-CN" altLang="en-US" dirty="0"/>
          </a:p>
        </p:txBody>
      </p:sp>
      <p:sp>
        <p:nvSpPr>
          <p:cNvPr id="75" name="矩形 74"/>
          <p:cNvSpPr/>
          <p:nvPr/>
        </p:nvSpPr>
        <p:spPr bwMode="auto">
          <a:xfrm>
            <a:off x="5087169" y="2907711"/>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76" name="矩形 75"/>
          <p:cNvSpPr/>
          <p:nvPr/>
        </p:nvSpPr>
        <p:spPr bwMode="auto">
          <a:xfrm>
            <a:off x="5087169" y="3129947"/>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77" name="矩形 76"/>
          <p:cNvSpPr/>
          <p:nvPr/>
        </p:nvSpPr>
        <p:spPr bwMode="auto">
          <a:xfrm>
            <a:off x="5087169" y="3574419"/>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78" name="矩形 77"/>
          <p:cNvSpPr/>
          <p:nvPr/>
        </p:nvSpPr>
        <p:spPr bwMode="auto">
          <a:xfrm>
            <a:off x="5087169" y="3796655"/>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79" name="矩形 78"/>
          <p:cNvSpPr/>
          <p:nvPr/>
        </p:nvSpPr>
        <p:spPr bwMode="auto">
          <a:xfrm>
            <a:off x="5087169" y="3352183"/>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81" name="曲线连接符 80"/>
          <p:cNvCxnSpPr>
            <a:endCxn id="75" idx="1"/>
          </p:cNvCxnSpPr>
          <p:nvPr/>
        </p:nvCxnSpPr>
        <p:spPr bwMode="auto">
          <a:xfrm>
            <a:off x="4430713" y="2842911"/>
            <a:ext cx="656456" cy="175918"/>
          </a:xfrm>
          <a:prstGeom prst="curvedConnector3">
            <a:avLst>
              <a:gd name="adj1" fmla="val -1727"/>
            </a:avLst>
          </a:prstGeom>
          <a:noFill/>
          <a:ln w="25400" cap="flat" cmpd="sng" algn="ctr">
            <a:solidFill>
              <a:srgbClr val="0000FF"/>
            </a:solidFill>
            <a:prstDash val="solid"/>
            <a:round/>
            <a:headEnd type="none" w="med" len="med"/>
            <a:tailEnd type="triangle"/>
          </a:ln>
          <a:effectLst/>
        </p:spPr>
      </p:cxnSp>
      <p:sp>
        <p:nvSpPr>
          <p:cNvPr id="83" name="矩形 82"/>
          <p:cNvSpPr/>
          <p:nvPr/>
        </p:nvSpPr>
        <p:spPr>
          <a:xfrm>
            <a:off x="4043293" y="3384257"/>
            <a:ext cx="1043876"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8192</a:t>
            </a:r>
            <a:r>
              <a:rPr lang="zh-CN" altLang="en-US" sz="1600" kern="0" dirty="0">
                <a:solidFill>
                  <a:srgbClr val="0000FF"/>
                </a:solidFill>
                <a:latin typeface="Consolas" panose="020B0609020204030204" pitchFamily="49" charset="0"/>
                <a:ea typeface="华文细黑" pitchFamily="2" charset="-122"/>
              </a:rPr>
              <a:t>次写</a:t>
            </a:r>
            <a:endParaRPr lang="zh-CN" altLang="en-US" dirty="0"/>
          </a:p>
        </p:txBody>
      </p:sp>
      <p:sp>
        <p:nvSpPr>
          <p:cNvPr id="114" name="矩形 113"/>
          <p:cNvSpPr/>
          <p:nvPr/>
        </p:nvSpPr>
        <p:spPr>
          <a:xfrm>
            <a:off x="6167719" y="3362021"/>
            <a:ext cx="1306768"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byte[8192]</a:t>
            </a:r>
            <a:endParaRPr lang="zh-CN" altLang="en-US" dirty="0"/>
          </a:p>
        </p:txBody>
      </p:sp>
      <p:sp>
        <p:nvSpPr>
          <p:cNvPr id="115" name="左大括号 114"/>
          <p:cNvSpPr/>
          <p:nvPr/>
        </p:nvSpPr>
        <p:spPr bwMode="auto">
          <a:xfrm rot="10800000">
            <a:off x="5897056" y="2951086"/>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sp>
        <p:nvSpPr>
          <p:cNvPr id="139" name="内容占位符 2"/>
          <p:cNvSpPr>
            <a:spLocks noGrp="1"/>
          </p:cNvSpPr>
          <p:nvPr>
            <p:ph idx="1"/>
          </p:nvPr>
        </p:nvSpPr>
        <p:spPr>
          <a:xfrm>
            <a:off x="533400" y="4259584"/>
            <a:ext cx="7999040" cy="1988815"/>
          </a:xfrm>
        </p:spPr>
        <p:txBody>
          <a:bodyPr/>
          <a:lstStyle/>
          <a:p>
            <a:r>
              <a:rPr lang="zh-CN" altLang="en-US" sz="1800" dirty="0"/>
              <a:t>程序读数据时，</a:t>
            </a:r>
            <a:r>
              <a:rPr lang="en-US" altLang="zh-CN" sz="1800" dirty="0">
                <a:latin typeface="Consolas" panose="020B0609020204030204" pitchFamily="49" charset="0"/>
              </a:rPr>
              <a:t>BufferedInputStream</a:t>
            </a:r>
            <a:r>
              <a:rPr lang="zh-CN" altLang="en-US" sz="1800" dirty="0"/>
              <a:t>一次性从文件中读取</a:t>
            </a:r>
            <a:r>
              <a:rPr lang="en-US" altLang="zh-CN" sz="1800" dirty="0">
                <a:latin typeface="Consolas" panose="020B0609020204030204" pitchFamily="49" charset="0"/>
              </a:rPr>
              <a:t>8192</a:t>
            </a:r>
            <a:r>
              <a:rPr lang="zh-CN" altLang="en-US" sz="1800" dirty="0"/>
              <a:t>个</a:t>
            </a:r>
            <a:r>
              <a:rPr lang="en-US" altLang="zh-CN" sz="1800" dirty="0">
                <a:latin typeface="Consolas" panose="020B0609020204030204" pitchFamily="49" charset="0"/>
              </a:rPr>
              <a:t>byte</a:t>
            </a:r>
            <a:r>
              <a:rPr lang="en-US" altLang="zh-CN" sz="1800" dirty="0"/>
              <a:t>, </a:t>
            </a:r>
            <a:r>
              <a:rPr lang="zh-CN" altLang="en-US" sz="1800" dirty="0"/>
              <a:t>存在缓冲区中</a:t>
            </a:r>
            <a:r>
              <a:rPr lang="en-US" altLang="zh-CN" sz="1800" dirty="0"/>
              <a:t>, </a:t>
            </a:r>
            <a:r>
              <a:rPr lang="zh-CN" altLang="en-US" sz="1800" dirty="0"/>
              <a:t>返给程序一个</a:t>
            </a:r>
            <a:r>
              <a:rPr lang="en-US" altLang="zh-CN" sz="1800" dirty="0">
                <a:latin typeface="Consolas" panose="020B0609020204030204" pitchFamily="49" charset="0"/>
              </a:rPr>
              <a:t>byte</a:t>
            </a:r>
            <a:r>
              <a:rPr lang="zh-CN" altLang="en-US" sz="1800" dirty="0">
                <a:latin typeface="Consolas" panose="020B0609020204030204" pitchFamily="49" charset="0"/>
              </a:rPr>
              <a:t>；</a:t>
            </a:r>
            <a:r>
              <a:rPr lang="zh-CN" altLang="en-US" sz="1800" dirty="0"/>
              <a:t>程序再次读取时，直接从缓冲区中获取，直到缓冲区中所有的内容读完</a:t>
            </a:r>
            <a:r>
              <a:rPr lang="en-US" altLang="zh-CN" sz="1800" dirty="0"/>
              <a:t>, </a:t>
            </a:r>
            <a:r>
              <a:rPr lang="zh-CN" altLang="en-US" sz="1800" dirty="0"/>
              <a:t>才重新从文件中读取</a:t>
            </a:r>
            <a:r>
              <a:rPr lang="en-US" altLang="zh-CN" sz="1800" dirty="0">
                <a:latin typeface="Consolas" panose="020B0609020204030204" pitchFamily="49" charset="0"/>
              </a:rPr>
              <a:t>8192</a:t>
            </a:r>
            <a:r>
              <a:rPr lang="zh-CN" altLang="en-US" sz="1800" dirty="0"/>
              <a:t>个字节</a:t>
            </a:r>
          </a:p>
          <a:p>
            <a:r>
              <a:rPr lang="en-US" altLang="zh-CN" sz="1800" dirty="0" err="1">
                <a:latin typeface="Consolas" panose="020B0609020204030204" pitchFamily="49" charset="0"/>
              </a:rPr>
              <a:t>BufferedOutputStream</a:t>
            </a:r>
            <a:r>
              <a:rPr lang="zh-CN" altLang="en-US" sz="1800" dirty="0"/>
              <a:t>也内置了一个缓冲区</a:t>
            </a:r>
            <a:r>
              <a:rPr lang="en-US" altLang="zh-CN" sz="1800" dirty="0"/>
              <a:t>(</a:t>
            </a:r>
            <a:r>
              <a:rPr lang="zh-CN" altLang="en-US" sz="1800" dirty="0"/>
              <a:t>数组</a:t>
            </a:r>
            <a:r>
              <a:rPr lang="en-US" altLang="zh-CN" sz="1800" dirty="0"/>
              <a:t>)</a:t>
            </a:r>
            <a:r>
              <a:rPr lang="zh-CN" altLang="en-US" sz="1800" dirty="0"/>
              <a:t>。</a:t>
            </a:r>
            <a:r>
              <a:rPr lang="en-US" altLang="zh-CN" sz="1800" dirty="0"/>
              <a:t> </a:t>
            </a:r>
            <a:r>
              <a:rPr lang="zh-CN" altLang="en-US" sz="1800" dirty="0"/>
              <a:t>程序向流中写出字节时</a:t>
            </a:r>
            <a:r>
              <a:rPr lang="en-US" altLang="zh-CN" sz="1800" dirty="0"/>
              <a:t>, </a:t>
            </a:r>
            <a:r>
              <a:rPr lang="zh-CN" altLang="en-US" sz="1800" dirty="0"/>
              <a:t>不会直接写到文件</a:t>
            </a:r>
            <a:r>
              <a:rPr lang="en-US" altLang="zh-CN" sz="1800" dirty="0"/>
              <a:t>, </a:t>
            </a:r>
            <a:r>
              <a:rPr lang="zh-CN" altLang="en-US" sz="1800" dirty="0"/>
              <a:t>而是先写到缓冲区中， 直到缓冲区写满，</a:t>
            </a:r>
            <a:r>
              <a:rPr lang="en-US" altLang="zh-CN" sz="1800" dirty="0" err="1">
                <a:latin typeface="Consolas" panose="020B0609020204030204" pitchFamily="49" charset="0"/>
              </a:rPr>
              <a:t>BufferedOutputStream</a:t>
            </a:r>
            <a:r>
              <a:rPr lang="zh-CN" altLang="en-US" sz="1800" dirty="0"/>
              <a:t>才会把缓冲区中的数据一次性写到文件里</a:t>
            </a:r>
          </a:p>
        </p:txBody>
      </p:sp>
    </p:spTree>
    <p:extLst>
      <p:ext uri="{BB962C8B-B14F-4D97-AF65-F5344CB8AC3E}">
        <p14:creationId xmlns:p14="http://schemas.microsoft.com/office/powerpoint/2010/main" val="31944134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randombar(horizontal)">
                                      <p:cBhvr>
                                        <p:cTn id="36" dur="500"/>
                                        <p:tgtEl>
                                          <p:spTgt spid="55"/>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randombar(horizontal)">
                                      <p:cBhvr>
                                        <p:cTn id="39" dur="500"/>
                                        <p:tgtEl>
                                          <p:spTgt spid="5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randombar(horizontal)">
                                      <p:cBhvr>
                                        <p:cTn id="42" dur="500"/>
                                        <p:tgtEl>
                                          <p:spTgt spid="5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randombar(horizontal)">
                                      <p:cBhvr>
                                        <p:cTn id="45" dur="500"/>
                                        <p:tgtEl>
                                          <p:spTgt spid="56"/>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randombar(horizontal)">
                                      <p:cBhvr>
                                        <p:cTn id="50" dur="500"/>
                                        <p:tgtEl>
                                          <p:spTgt spid="66"/>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randombar(horizontal)">
                                      <p:cBhvr>
                                        <p:cTn id="53" dur="500"/>
                                        <p:tgtEl>
                                          <p:spTgt spid="65"/>
                                        </p:tgtEl>
                                      </p:cBhvr>
                                    </p:animEffect>
                                  </p:childTnLst>
                                </p:cTn>
                              </p:par>
                              <p:par>
                                <p:cTn id="54" presetID="14" presetClass="entr" presetSubtype="10" fill="hold"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randombar(horizontal)">
                                      <p:cBhvr>
                                        <p:cTn id="56" dur="500"/>
                                        <p:tgtEl>
                                          <p:spTgt spid="68"/>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randombar(horizontal)">
                                      <p:cBhvr>
                                        <p:cTn id="59" dur="500"/>
                                        <p:tgtEl>
                                          <p:spTgt spid="60"/>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randombar(horizontal)">
                                      <p:cBhvr>
                                        <p:cTn id="62" dur="500"/>
                                        <p:tgtEl>
                                          <p:spTgt spid="71"/>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randombar(horizontal)">
                                      <p:cBhvr>
                                        <p:cTn id="65" dur="500"/>
                                        <p:tgtEl>
                                          <p:spTgt spid="61"/>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randombar(horizontal)">
                                      <p:cBhvr>
                                        <p:cTn id="68" dur="500"/>
                                        <p:tgtEl>
                                          <p:spTgt spid="62"/>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randombar(horizontal)">
                                      <p:cBhvr>
                                        <p:cTn id="71" dur="500"/>
                                        <p:tgtEl>
                                          <p:spTgt spid="63"/>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randombar(horizontal)">
                                      <p:cBhvr>
                                        <p:cTn id="74" dur="500"/>
                                        <p:tgtEl>
                                          <p:spTgt spid="75"/>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randombar(horizontal)">
                                      <p:cBhvr>
                                        <p:cTn id="77" dur="500"/>
                                        <p:tgtEl>
                                          <p:spTgt spid="76"/>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randombar(horizontal)">
                                      <p:cBhvr>
                                        <p:cTn id="80" dur="500"/>
                                        <p:tgtEl>
                                          <p:spTgt spid="79"/>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randombar(horizontal)">
                                      <p:cBhvr>
                                        <p:cTn id="83" dur="500"/>
                                        <p:tgtEl>
                                          <p:spTgt spid="77"/>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randombar(horizontal)">
                                      <p:cBhvr>
                                        <p:cTn id="86" dur="500"/>
                                        <p:tgtEl>
                                          <p:spTgt spid="78"/>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randombar(horizontal)">
                                      <p:cBhvr>
                                        <p:cTn id="89" dur="500"/>
                                        <p:tgtEl>
                                          <p:spTgt spid="114"/>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15"/>
                                        </p:tgtEl>
                                        <p:attrNameLst>
                                          <p:attrName>style.visibility</p:attrName>
                                        </p:attrNameLst>
                                      </p:cBhvr>
                                      <p:to>
                                        <p:strVal val="visible"/>
                                      </p:to>
                                    </p:set>
                                    <p:animEffect transition="in" filter="randombar(horizontal)">
                                      <p:cBhvr>
                                        <p:cTn id="92" dur="500"/>
                                        <p:tgtEl>
                                          <p:spTgt spid="1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nodeType="click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randombar(horizontal)">
                                      <p:cBhvr>
                                        <p:cTn id="97" dur="500"/>
                                        <p:tgtEl>
                                          <p:spTgt spid="73"/>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randombar(horizontal)">
                                      <p:cBhvr>
                                        <p:cTn id="100" dur="500"/>
                                        <p:tgtEl>
                                          <p:spTgt spid="74"/>
                                        </p:tgtEl>
                                      </p:cBhvr>
                                    </p:animEffect>
                                  </p:childTnLst>
                                </p:cTn>
                              </p:par>
                              <p:par>
                                <p:cTn id="101" presetID="14" presetClass="entr" presetSubtype="10" fill="hold" nodeType="with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randombar(horizontal)">
                                      <p:cBhvr>
                                        <p:cTn id="103" dur="500"/>
                                        <p:tgtEl>
                                          <p:spTgt spid="81"/>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randombar(horizontal)">
                                      <p:cBhvr>
                                        <p:cTn id="106" dur="500"/>
                                        <p:tgtEl>
                                          <p:spTgt spid="83"/>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nodeType="clickEffect">
                                  <p:stCondLst>
                                    <p:cond delay="0"/>
                                  </p:stCondLst>
                                  <p:childTnLst>
                                    <p:set>
                                      <p:cBhvr>
                                        <p:cTn id="110" dur="1" fill="hold">
                                          <p:stCondLst>
                                            <p:cond delay="0"/>
                                          </p:stCondLst>
                                        </p:cTn>
                                        <p:tgtEl>
                                          <p:spTgt spid="139">
                                            <p:txEl>
                                              <p:pRg st="0" end="0"/>
                                            </p:txEl>
                                          </p:spTgt>
                                        </p:tgtEl>
                                        <p:attrNameLst>
                                          <p:attrName>style.visibility</p:attrName>
                                        </p:attrNameLst>
                                      </p:cBhvr>
                                      <p:to>
                                        <p:strVal val="visible"/>
                                      </p:to>
                                    </p:set>
                                    <p:animEffect transition="in" filter="randombar(horizontal)">
                                      <p:cBhvr>
                                        <p:cTn id="111" dur="500"/>
                                        <p:tgtEl>
                                          <p:spTgt spid="139">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nodeType="clickEffect">
                                  <p:stCondLst>
                                    <p:cond delay="0"/>
                                  </p:stCondLst>
                                  <p:childTnLst>
                                    <p:set>
                                      <p:cBhvr>
                                        <p:cTn id="115" dur="1" fill="hold">
                                          <p:stCondLst>
                                            <p:cond delay="0"/>
                                          </p:stCondLst>
                                        </p:cTn>
                                        <p:tgtEl>
                                          <p:spTgt spid="139">
                                            <p:txEl>
                                              <p:pRg st="1" end="1"/>
                                            </p:txEl>
                                          </p:spTgt>
                                        </p:tgtEl>
                                        <p:attrNameLst>
                                          <p:attrName>style.visibility</p:attrName>
                                        </p:attrNameLst>
                                      </p:cBhvr>
                                      <p:to>
                                        <p:strVal val="visible"/>
                                      </p:to>
                                    </p:set>
                                    <p:animEffect transition="in" filter="randombar(horizontal)">
                                      <p:cBhvr>
                                        <p:cTn id="116" dur="500"/>
                                        <p:tgtEl>
                                          <p:spTgt spid="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p:bldP spid="12" grpId="0"/>
      <p:bldP spid="17" grpId="0" animBg="1"/>
      <p:bldP spid="55" grpId="0" animBg="1"/>
      <p:bldP spid="56" grpId="0" animBg="1"/>
      <p:bldP spid="57" grpId="0"/>
      <p:bldP spid="58" grpId="0"/>
      <p:bldP spid="60" grpId="0" animBg="1"/>
      <p:bldP spid="61" grpId="0" animBg="1"/>
      <p:bldP spid="62" grpId="0" animBg="1"/>
      <p:bldP spid="63" grpId="0" animBg="1"/>
      <p:bldP spid="65" grpId="0" animBg="1"/>
      <p:bldP spid="66" grpId="0"/>
      <p:bldP spid="71" grpId="0"/>
      <p:bldP spid="74" grpId="0"/>
      <p:bldP spid="75" grpId="0" animBg="1"/>
      <p:bldP spid="76" grpId="0" animBg="1"/>
      <p:bldP spid="77" grpId="0" animBg="1"/>
      <p:bldP spid="78" grpId="0" animBg="1"/>
      <p:bldP spid="79" grpId="0"/>
      <p:bldP spid="83" grpId="0"/>
      <p:bldP spid="114" grpId="0"/>
      <p:bldP spid="1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缓冲流与小数组对比</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44</a:t>
            </a:fld>
            <a:endParaRPr lang="en-US" altLang="zh-CN"/>
          </a:p>
        </p:txBody>
      </p:sp>
      <p:grpSp>
        <p:nvGrpSpPr>
          <p:cNvPr id="5" name="组合 4"/>
          <p:cNvGrpSpPr/>
          <p:nvPr/>
        </p:nvGrpSpPr>
        <p:grpSpPr>
          <a:xfrm>
            <a:off x="533594" y="1556792"/>
            <a:ext cx="7789615" cy="2274291"/>
            <a:chOff x="680903" y="1481541"/>
            <a:chExt cx="7772400" cy="2274291"/>
          </a:xfrm>
        </p:grpSpPr>
        <p:sp>
          <p:nvSpPr>
            <p:cNvPr id="6" name="流程图: 文档 5"/>
            <p:cNvSpPr/>
            <p:nvPr/>
          </p:nvSpPr>
          <p:spPr bwMode="auto">
            <a:xfrm>
              <a:off x="3484752" y="1797287"/>
              <a:ext cx="1280664"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endParaRPr lang="en-US" altLang="zh-CN" sz="1600" dirty="0">
                <a:solidFill>
                  <a:srgbClr val="000000"/>
                </a:solidFill>
                <a:latin typeface="华文细黑" panose="02010600040101010101" pitchFamily="2" charset="-122"/>
                <a:ea typeface="华文细黑" panose="02010600040101010101" pitchFamily="2" charset="-122"/>
              </a:endParaRPr>
            </a:p>
            <a:p>
              <a:pPr marL="342900" indent="-342900" algn="ctr">
                <a:buClr>
                  <a:srgbClr val="3333CC"/>
                </a:buClr>
              </a:pPr>
              <a:r>
                <a:rPr lang="en-US" altLang="zh-CN" sz="1800" dirty="0" err="1">
                  <a:solidFill>
                    <a:srgbClr val="0000FF"/>
                  </a:solidFill>
                  <a:latin typeface="华文细黑" panose="02010600040101010101" pitchFamily="2" charset="-122"/>
                  <a:ea typeface="华文细黑" panose="02010600040101010101" pitchFamily="2" charset="-122"/>
                </a:rPr>
                <a:t>int</a:t>
              </a:r>
              <a:r>
                <a:rPr lang="en-US" altLang="zh-CN" sz="1800" dirty="0">
                  <a:solidFill>
                    <a:srgbClr val="0000FF"/>
                  </a:solidFill>
                  <a:latin typeface="华文细黑" panose="02010600040101010101" pitchFamily="2" charset="-122"/>
                  <a:ea typeface="华文细黑" panose="02010600040101010101" pitchFamily="2" charset="-122"/>
                </a:rPr>
                <a:t> [] b</a:t>
              </a:r>
              <a:endParaRPr lang="zh-CN" altLang="en-US" sz="1800" dirty="0">
                <a:solidFill>
                  <a:srgbClr val="0000FF"/>
                </a:solidFill>
                <a:latin typeface="华文细黑" panose="02010600040101010101" pitchFamily="2" charset="-122"/>
                <a:ea typeface="华文细黑" panose="02010600040101010101" pitchFamily="2" charset="-122"/>
              </a:endParaRPr>
            </a:p>
          </p:txBody>
        </p:sp>
        <p:sp>
          <p:nvSpPr>
            <p:cNvPr id="7" name="矩形 6"/>
            <p:cNvSpPr/>
            <p:nvPr/>
          </p:nvSpPr>
          <p:spPr bwMode="auto">
            <a:xfrm>
              <a:off x="1695168" y="1948557"/>
              <a:ext cx="1789583" cy="267712"/>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8" name="矩形 7"/>
            <p:cNvSpPr/>
            <p:nvPr/>
          </p:nvSpPr>
          <p:spPr bwMode="auto">
            <a:xfrm>
              <a:off x="4765416" y="1948558"/>
              <a:ext cx="2402360" cy="266132"/>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9" name="流程图: 卡片 8"/>
            <p:cNvSpPr/>
            <p:nvPr/>
          </p:nvSpPr>
          <p:spPr bwMode="auto">
            <a:xfrm>
              <a:off x="680903" y="1609901"/>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1.mp3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10" name="矩形 9"/>
            <p:cNvSpPr/>
            <p:nvPr/>
          </p:nvSpPr>
          <p:spPr>
            <a:xfrm>
              <a:off x="1666661" y="1481541"/>
              <a:ext cx="1872645" cy="539058"/>
            </a:xfrm>
            <a:prstGeom prst="rect">
              <a:avLst/>
            </a:prstGeom>
          </p:spPr>
          <p:txBody>
            <a:bodyPr wrap="squar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FileInputStream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fis</a:t>
              </a:r>
              <a:endParaRPr lang="en-US" altLang="zh-CN" sz="1600" kern="0" dirty="0">
                <a:solidFill>
                  <a:srgbClr val="0000FF"/>
                </a:solidFill>
                <a:latin typeface="Consolas" panose="020B0609020204030204" pitchFamily="49" charset="0"/>
                <a:ea typeface="华文细黑" pitchFamily="2" charset="-122"/>
              </a:endParaRPr>
            </a:p>
          </p:txBody>
        </p:sp>
        <p:sp>
          <p:nvSpPr>
            <p:cNvPr id="11" name="矩形 10"/>
            <p:cNvSpPr/>
            <p:nvPr/>
          </p:nvSpPr>
          <p:spPr>
            <a:xfrm>
              <a:off x="5029848" y="1486392"/>
              <a:ext cx="1980029" cy="539058"/>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FileOutputStream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fos</a:t>
              </a:r>
              <a:endParaRPr lang="en-US" altLang="zh-CN" sz="1600" kern="0" dirty="0">
                <a:solidFill>
                  <a:srgbClr val="0000FF"/>
                </a:solidFill>
                <a:latin typeface="Consolas" panose="020B0609020204030204" pitchFamily="49" charset="0"/>
                <a:ea typeface="华文细黑" pitchFamily="2" charset="-122"/>
              </a:endParaRPr>
            </a:p>
          </p:txBody>
        </p:sp>
        <p:sp>
          <p:nvSpPr>
            <p:cNvPr id="12" name="流程图: 卡片 11"/>
            <p:cNvSpPr/>
            <p:nvPr/>
          </p:nvSpPr>
          <p:spPr bwMode="auto">
            <a:xfrm>
              <a:off x="7009877" y="1609901"/>
              <a:ext cx="1443426"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1copy. 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cxnSp>
          <p:nvCxnSpPr>
            <p:cNvPr id="13" name="直接箭头连接符 12"/>
            <p:cNvCxnSpPr/>
            <p:nvPr/>
          </p:nvCxnSpPr>
          <p:spPr bwMode="auto">
            <a:xfrm>
              <a:off x="2190791" y="2101969"/>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14" name="直接箭头连接符 13"/>
            <p:cNvCxnSpPr/>
            <p:nvPr/>
          </p:nvCxnSpPr>
          <p:spPr bwMode="auto">
            <a:xfrm>
              <a:off x="5439583" y="2101969"/>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15" name="矩形 14"/>
            <p:cNvSpPr/>
            <p:nvPr/>
          </p:nvSpPr>
          <p:spPr bwMode="auto">
            <a:xfrm>
              <a:off x="3863047" y="2634961"/>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6" name="矩形 15"/>
            <p:cNvSpPr/>
            <p:nvPr/>
          </p:nvSpPr>
          <p:spPr bwMode="auto">
            <a:xfrm>
              <a:off x="3863047" y="2857197"/>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7" name="矩形 16"/>
            <p:cNvSpPr/>
            <p:nvPr/>
          </p:nvSpPr>
          <p:spPr bwMode="auto">
            <a:xfrm>
              <a:off x="3863047" y="3301669"/>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8" name="矩形 17"/>
            <p:cNvSpPr/>
            <p:nvPr/>
          </p:nvSpPr>
          <p:spPr bwMode="auto">
            <a:xfrm>
              <a:off x="3863047" y="3523905"/>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9" name="左大括号 18"/>
            <p:cNvSpPr/>
            <p:nvPr/>
          </p:nvSpPr>
          <p:spPr bwMode="auto">
            <a:xfrm>
              <a:off x="3514542" y="2644652"/>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cxnSp>
          <p:nvCxnSpPr>
            <p:cNvPr id="20" name="直接箭头连接符 19"/>
            <p:cNvCxnSpPr>
              <a:endCxn id="15" idx="0"/>
            </p:cNvCxnSpPr>
            <p:nvPr/>
          </p:nvCxnSpPr>
          <p:spPr bwMode="auto">
            <a:xfrm flipH="1">
              <a:off x="4223087" y="2461076"/>
              <a:ext cx="2285" cy="173885"/>
            </a:xfrm>
            <a:prstGeom prst="straightConnector1">
              <a:avLst/>
            </a:prstGeom>
            <a:noFill/>
            <a:ln w="25400" cap="flat" cmpd="sng" algn="ctr">
              <a:solidFill>
                <a:srgbClr val="0000FF"/>
              </a:solidFill>
              <a:prstDash val="solid"/>
              <a:round/>
              <a:headEnd type="none" w="med" len="med"/>
              <a:tailEnd type="triangle"/>
            </a:ln>
            <a:effectLst/>
          </p:spPr>
        </p:cxnSp>
        <p:sp>
          <p:nvSpPr>
            <p:cNvPr id="21" name="矩形 20"/>
            <p:cNvSpPr/>
            <p:nvPr/>
          </p:nvSpPr>
          <p:spPr bwMode="auto">
            <a:xfrm>
              <a:off x="3863047" y="3079433"/>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22" name="曲线连接符 21"/>
            <p:cNvCxnSpPr>
              <a:stCxn id="9" idx="2"/>
            </p:cNvCxnSpPr>
            <p:nvPr/>
          </p:nvCxnSpPr>
          <p:spPr bwMode="auto">
            <a:xfrm rot="16200000" flipH="1">
              <a:off x="2141733" y="1625296"/>
              <a:ext cx="394677" cy="2291359"/>
            </a:xfrm>
            <a:prstGeom prst="curvedConnector2">
              <a:avLst/>
            </a:prstGeom>
            <a:noFill/>
            <a:ln w="31750" cap="flat" cmpd="sng" algn="ctr">
              <a:solidFill>
                <a:srgbClr val="0000FF"/>
              </a:solidFill>
              <a:prstDash val="solid"/>
              <a:round/>
              <a:headEnd type="none" w="med" len="med"/>
              <a:tailEnd type="triangle"/>
            </a:ln>
            <a:effectLst/>
          </p:spPr>
        </p:cxnSp>
        <p:cxnSp>
          <p:nvCxnSpPr>
            <p:cNvPr id="23" name="曲线连接符 22"/>
            <p:cNvCxnSpPr>
              <a:endCxn id="12" idx="2"/>
            </p:cNvCxnSpPr>
            <p:nvPr/>
          </p:nvCxnSpPr>
          <p:spPr bwMode="auto">
            <a:xfrm flipV="1">
              <a:off x="4924911" y="2573638"/>
              <a:ext cx="2806680" cy="505796"/>
            </a:xfrm>
            <a:prstGeom prst="curvedConnector2">
              <a:avLst/>
            </a:prstGeom>
            <a:noFill/>
            <a:ln w="25400" cap="flat" cmpd="sng" algn="ctr">
              <a:solidFill>
                <a:srgbClr val="0000FF"/>
              </a:solidFill>
              <a:prstDash val="solid"/>
              <a:round/>
              <a:headEnd type="none" w="med" len="med"/>
              <a:tailEnd type="triangle"/>
            </a:ln>
            <a:effectLst/>
          </p:spPr>
        </p:cxnSp>
        <p:sp>
          <p:nvSpPr>
            <p:cNvPr id="24" name="矩形 23"/>
            <p:cNvSpPr/>
            <p:nvPr/>
          </p:nvSpPr>
          <p:spPr>
            <a:xfrm>
              <a:off x="698190" y="3229567"/>
              <a:ext cx="2570652" cy="289310"/>
            </a:xfrm>
            <a:prstGeom prst="rect">
              <a:avLst/>
            </a:prstGeom>
          </p:spPr>
          <p:txBody>
            <a:bodyPr wrap="none">
              <a:spAutoFit/>
            </a:bodyPr>
            <a:lstStyle/>
            <a:p>
              <a:r>
                <a:rPr lang="zh-CN" altLang="en-US" sz="1600" kern="0" dirty="0">
                  <a:solidFill>
                    <a:srgbClr val="0000FF"/>
                  </a:solidFill>
                  <a:latin typeface="Consolas" panose="020B0609020204030204" pitchFamily="49" charset="0"/>
                  <a:ea typeface="华文细黑" pitchFamily="2" charset="-122"/>
                </a:rPr>
                <a:t>假设缓冲</a:t>
              </a:r>
              <a:r>
                <a:rPr lang="en-US" altLang="zh-CN" sz="1600" kern="0" dirty="0">
                  <a:solidFill>
                    <a:srgbClr val="0000FF"/>
                  </a:solidFill>
                  <a:latin typeface="Consolas" panose="020B0609020204030204" pitchFamily="49" charset="0"/>
                  <a:ea typeface="华文细黑" pitchFamily="2" charset="-122"/>
                </a:rPr>
                <a:t>byte[1024 * 8]</a:t>
              </a:r>
              <a:endParaRPr lang="zh-CN" altLang="en-US" dirty="0"/>
            </a:p>
          </p:txBody>
        </p:sp>
      </p:grpSp>
      <p:grpSp>
        <p:nvGrpSpPr>
          <p:cNvPr id="25" name="组合 24"/>
          <p:cNvGrpSpPr/>
          <p:nvPr/>
        </p:nvGrpSpPr>
        <p:grpSpPr>
          <a:xfrm>
            <a:off x="558261" y="4235894"/>
            <a:ext cx="7772400" cy="2433466"/>
            <a:chOff x="472008" y="4005064"/>
            <a:chExt cx="7772400" cy="2433466"/>
          </a:xfrm>
        </p:grpSpPr>
        <p:sp>
          <p:nvSpPr>
            <p:cNvPr id="26" name="流程图: 文档 25"/>
            <p:cNvSpPr/>
            <p:nvPr/>
          </p:nvSpPr>
          <p:spPr bwMode="auto">
            <a:xfrm>
              <a:off x="3693647" y="4644336"/>
              <a:ext cx="862873"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endParaRPr lang="en-US" altLang="zh-CN" sz="1600" dirty="0">
                <a:solidFill>
                  <a:srgbClr val="000000"/>
                </a:solidFill>
                <a:latin typeface="华文细黑" panose="02010600040101010101" pitchFamily="2" charset="-122"/>
                <a:ea typeface="华文细黑" panose="02010600040101010101" pitchFamily="2" charset="-122"/>
              </a:endParaRPr>
            </a:p>
            <a:p>
              <a:pPr marL="342900" indent="-342900" algn="ctr">
                <a:buClr>
                  <a:srgbClr val="3333CC"/>
                </a:buClr>
              </a:pPr>
              <a:r>
                <a:rPr lang="en-US" altLang="zh-CN" sz="1800" dirty="0" err="1">
                  <a:solidFill>
                    <a:srgbClr val="0000FF"/>
                  </a:solidFill>
                  <a:latin typeface="华文细黑" panose="02010600040101010101" pitchFamily="2" charset="-122"/>
                  <a:ea typeface="华文细黑" panose="02010600040101010101" pitchFamily="2" charset="-122"/>
                </a:rPr>
                <a:t>int</a:t>
              </a:r>
              <a:r>
                <a:rPr lang="en-US" altLang="zh-CN" sz="1800" dirty="0">
                  <a:solidFill>
                    <a:srgbClr val="0000FF"/>
                  </a:solidFill>
                  <a:latin typeface="华文细黑" panose="02010600040101010101" pitchFamily="2" charset="-122"/>
                  <a:ea typeface="华文细黑" panose="02010600040101010101" pitchFamily="2" charset="-122"/>
                </a:rPr>
                <a:t> b</a:t>
              </a:r>
              <a:endParaRPr lang="zh-CN" altLang="en-US" sz="1800" dirty="0">
                <a:solidFill>
                  <a:srgbClr val="0000FF"/>
                </a:solidFill>
                <a:latin typeface="华文细黑" panose="02010600040101010101" pitchFamily="2" charset="-122"/>
                <a:ea typeface="华文细黑" panose="02010600040101010101" pitchFamily="2" charset="-122"/>
              </a:endParaRPr>
            </a:p>
          </p:txBody>
        </p:sp>
        <p:sp>
          <p:nvSpPr>
            <p:cNvPr id="27" name="矩形 26"/>
            <p:cNvSpPr/>
            <p:nvPr/>
          </p:nvSpPr>
          <p:spPr bwMode="auto">
            <a:xfrm>
              <a:off x="1486273" y="4834718"/>
              <a:ext cx="1080119"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28" name="矩形 27"/>
            <p:cNvSpPr/>
            <p:nvPr/>
          </p:nvSpPr>
          <p:spPr bwMode="auto">
            <a:xfrm>
              <a:off x="5436521" y="4824519"/>
              <a:ext cx="1522359"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29" name="流程图: 卡片 28"/>
            <p:cNvSpPr/>
            <p:nvPr/>
          </p:nvSpPr>
          <p:spPr bwMode="auto">
            <a:xfrm>
              <a:off x="472008" y="4456950"/>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1.mp3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30" name="矩形 29"/>
            <p:cNvSpPr/>
            <p:nvPr/>
          </p:nvSpPr>
          <p:spPr>
            <a:xfrm>
              <a:off x="852966" y="4005064"/>
              <a:ext cx="1872645" cy="292837"/>
            </a:xfrm>
            <a:prstGeom prst="rect">
              <a:avLst/>
            </a:prstGeom>
          </p:spPr>
          <p:txBody>
            <a:bodyPr wrap="squar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FileInputStream</a:t>
              </a:r>
              <a:endParaRPr lang="en-US" altLang="zh-CN" sz="1600" kern="0" dirty="0">
                <a:solidFill>
                  <a:srgbClr val="0000FF"/>
                </a:solidFill>
                <a:latin typeface="Consolas" panose="020B0609020204030204" pitchFamily="49" charset="0"/>
                <a:ea typeface="华文细黑" pitchFamily="2" charset="-122"/>
              </a:endParaRPr>
            </a:p>
          </p:txBody>
        </p:sp>
        <p:sp>
          <p:nvSpPr>
            <p:cNvPr id="31" name="矩形 30"/>
            <p:cNvSpPr/>
            <p:nvPr/>
          </p:nvSpPr>
          <p:spPr>
            <a:xfrm>
              <a:off x="5968865" y="4010536"/>
              <a:ext cx="1980029" cy="292837"/>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FileOutputStream</a:t>
              </a:r>
              <a:endParaRPr lang="en-US" altLang="zh-CN" sz="1600" kern="0" dirty="0">
                <a:solidFill>
                  <a:srgbClr val="0000FF"/>
                </a:solidFill>
                <a:latin typeface="Consolas" panose="020B0609020204030204" pitchFamily="49" charset="0"/>
                <a:ea typeface="华文细黑" pitchFamily="2" charset="-122"/>
              </a:endParaRPr>
            </a:p>
          </p:txBody>
        </p:sp>
        <p:sp>
          <p:nvSpPr>
            <p:cNvPr id="32" name="流程图: 卡片 31"/>
            <p:cNvSpPr/>
            <p:nvPr/>
          </p:nvSpPr>
          <p:spPr bwMode="auto">
            <a:xfrm>
              <a:off x="6790333" y="4456950"/>
              <a:ext cx="1454075"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1copy. 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33" name="矩形 32"/>
            <p:cNvSpPr/>
            <p:nvPr/>
          </p:nvSpPr>
          <p:spPr bwMode="auto">
            <a:xfrm>
              <a:off x="2300814" y="4777343"/>
              <a:ext cx="1384934"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34" name="矩形 33"/>
            <p:cNvSpPr/>
            <p:nvPr/>
          </p:nvSpPr>
          <p:spPr bwMode="auto">
            <a:xfrm>
              <a:off x="4556520" y="4777343"/>
              <a:ext cx="1332593"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cxnSp>
          <p:nvCxnSpPr>
            <p:cNvPr id="35" name="直接箭头连接符 34"/>
            <p:cNvCxnSpPr/>
            <p:nvPr/>
          </p:nvCxnSpPr>
          <p:spPr bwMode="auto">
            <a:xfrm>
              <a:off x="1981896" y="4949018"/>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36" name="直接箭头连接符 35"/>
            <p:cNvCxnSpPr/>
            <p:nvPr/>
          </p:nvCxnSpPr>
          <p:spPr bwMode="auto">
            <a:xfrm>
              <a:off x="5230688" y="4949018"/>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37" name="矩形 36"/>
            <p:cNvSpPr/>
            <p:nvPr/>
          </p:nvSpPr>
          <p:spPr>
            <a:xfrm>
              <a:off x="1980797" y="4256870"/>
              <a:ext cx="2316660" cy="539058"/>
            </a:xfrm>
            <a:prstGeom prst="rect">
              <a:avLst/>
            </a:prstGeom>
          </p:spPr>
          <p:txBody>
            <a:bodyPr wrap="none">
              <a:spAutoFit/>
            </a:bodyPr>
            <a:lstStyle/>
            <a:p>
              <a:pPr>
                <a:buClr>
                  <a:srgbClr val="3333CC"/>
                </a:buClr>
              </a:pPr>
              <a:r>
                <a:rPr lang="en-US" altLang="zh-CN" sz="1600" kern="0" dirty="0">
                  <a:solidFill>
                    <a:srgbClr val="0000FF"/>
                  </a:solidFill>
                  <a:latin typeface="Consolas" panose="020B0609020204030204" pitchFamily="49" charset="0"/>
                  <a:ea typeface="华文细黑" pitchFamily="2" charset="-122"/>
                </a:rPr>
                <a:t>BufferedInputStream</a:t>
              </a: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bis</a:t>
              </a:r>
              <a:endParaRPr lang="en-US" altLang="zh-CN" sz="1600" kern="0" dirty="0">
                <a:solidFill>
                  <a:srgbClr val="0000FF"/>
                </a:solidFill>
                <a:latin typeface="Consolas" panose="020B0609020204030204" pitchFamily="49" charset="0"/>
                <a:ea typeface="华文细黑" pitchFamily="2" charset="-122"/>
              </a:endParaRPr>
            </a:p>
          </p:txBody>
        </p:sp>
        <p:sp>
          <p:nvSpPr>
            <p:cNvPr id="38" name="矩形 37"/>
            <p:cNvSpPr/>
            <p:nvPr/>
          </p:nvSpPr>
          <p:spPr>
            <a:xfrm>
              <a:off x="4184162" y="4275659"/>
              <a:ext cx="2428870" cy="539058"/>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BufferedOutputStream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bos</a:t>
              </a:r>
              <a:endParaRPr lang="en-US" altLang="zh-CN" sz="1600" kern="0" dirty="0">
                <a:solidFill>
                  <a:srgbClr val="0000FF"/>
                </a:solidFill>
                <a:latin typeface="Consolas" panose="020B0609020204030204" pitchFamily="49" charset="0"/>
                <a:ea typeface="华文细黑" pitchFamily="2" charset="-122"/>
              </a:endParaRPr>
            </a:p>
          </p:txBody>
        </p:sp>
        <p:sp>
          <p:nvSpPr>
            <p:cNvPr id="39" name="矩形 38"/>
            <p:cNvSpPr/>
            <p:nvPr/>
          </p:nvSpPr>
          <p:spPr bwMode="auto">
            <a:xfrm>
              <a:off x="2752871" y="5317659"/>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40" name="矩形 39"/>
            <p:cNvSpPr/>
            <p:nvPr/>
          </p:nvSpPr>
          <p:spPr bwMode="auto">
            <a:xfrm>
              <a:off x="2752871" y="5539895"/>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41" name="矩形 40"/>
            <p:cNvSpPr/>
            <p:nvPr/>
          </p:nvSpPr>
          <p:spPr bwMode="auto">
            <a:xfrm>
              <a:off x="2752871" y="5984367"/>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42" name="矩形 41"/>
            <p:cNvSpPr/>
            <p:nvPr/>
          </p:nvSpPr>
          <p:spPr bwMode="auto">
            <a:xfrm>
              <a:off x="2752871" y="6206603"/>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43" name="左大括号 42"/>
            <p:cNvSpPr/>
            <p:nvPr/>
          </p:nvSpPr>
          <p:spPr bwMode="auto">
            <a:xfrm>
              <a:off x="2404366" y="5327350"/>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sp>
          <p:nvSpPr>
            <p:cNvPr id="44" name="矩形 43"/>
            <p:cNvSpPr/>
            <p:nvPr/>
          </p:nvSpPr>
          <p:spPr>
            <a:xfrm>
              <a:off x="994045" y="5745620"/>
              <a:ext cx="1306768"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byte[8192]</a:t>
              </a:r>
              <a:endParaRPr lang="zh-CN" altLang="en-US" dirty="0"/>
            </a:p>
          </p:txBody>
        </p:sp>
        <p:cxnSp>
          <p:nvCxnSpPr>
            <p:cNvPr id="45" name="直接箭头连接符 44"/>
            <p:cNvCxnSpPr>
              <a:endCxn id="39" idx="0"/>
            </p:cNvCxnSpPr>
            <p:nvPr/>
          </p:nvCxnSpPr>
          <p:spPr bwMode="auto">
            <a:xfrm flipH="1">
              <a:off x="3112911" y="5143774"/>
              <a:ext cx="2285" cy="173885"/>
            </a:xfrm>
            <a:prstGeom prst="straightConnector1">
              <a:avLst/>
            </a:prstGeom>
            <a:noFill/>
            <a:ln w="25400" cap="flat" cmpd="sng" algn="ctr">
              <a:solidFill>
                <a:srgbClr val="0000FF"/>
              </a:solidFill>
              <a:prstDash val="solid"/>
              <a:round/>
              <a:headEnd type="none" w="med" len="med"/>
              <a:tailEnd type="triangle"/>
            </a:ln>
            <a:effectLst/>
          </p:spPr>
        </p:cxnSp>
        <p:sp>
          <p:nvSpPr>
            <p:cNvPr id="46" name="矩形 45"/>
            <p:cNvSpPr/>
            <p:nvPr/>
          </p:nvSpPr>
          <p:spPr bwMode="auto">
            <a:xfrm>
              <a:off x="2752871" y="5762131"/>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47" name="曲线连接符 46"/>
            <p:cNvCxnSpPr>
              <a:stCxn id="39" idx="3"/>
              <a:endCxn id="26" idx="2"/>
            </p:cNvCxnSpPr>
            <p:nvPr/>
          </p:nvCxnSpPr>
          <p:spPr bwMode="auto">
            <a:xfrm flipV="1">
              <a:off x="3472951" y="5273145"/>
              <a:ext cx="652133" cy="155632"/>
            </a:xfrm>
            <a:prstGeom prst="curvedConnector2">
              <a:avLst/>
            </a:prstGeom>
            <a:noFill/>
            <a:ln w="25400" cap="flat" cmpd="sng" algn="ctr">
              <a:solidFill>
                <a:srgbClr val="0000FF"/>
              </a:solidFill>
              <a:prstDash val="solid"/>
              <a:round/>
              <a:headEnd type="none" w="med" len="med"/>
              <a:tailEnd type="triangle"/>
            </a:ln>
            <a:effectLst/>
          </p:spPr>
        </p:cxnSp>
        <p:sp>
          <p:nvSpPr>
            <p:cNvPr id="48" name="矩形 47"/>
            <p:cNvSpPr/>
            <p:nvPr/>
          </p:nvSpPr>
          <p:spPr>
            <a:xfrm>
              <a:off x="3380870" y="5395240"/>
              <a:ext cx="1043876"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8192</a:t>
              </a:r>
              <a:r>
                <a:rPr lang="zh-CN" altLang="en-US" sz="1600" kern="0" dirty="0">
                  <a:solidFill>
                    <a:srgbClr val="0000FF"/>
                  </a:solidFill>
                  <a:latin typeface="Consolas" panose="020B0609020204030204" pitchFamily="49" charset="0"/>
                  <a:ea typeface="华文细黑" pitchFamily="2" charset="-122"/>
                </a:rPr>
                <a:t>次读</a:t>
              </a:r>
              <a:endParaRPr lang="zh-CN" altLang="en-US" dirty="0"/>
            </a:p>
          </p:txBody>
        </p:sp>
        <p:sp>
          <p:nvSpPr>
            <p:cNvPr id="49" name="矩形 48"/>
            <p:cNvSpPr/>
            <p:nvPr/>
          </p:nvSpPr>
          <p:spPr bwMode="auto">
            <a:xfrm>
              <a:off x="5014664" y="5283975"/>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50" name="矩形 49"/>
            <p:cNvSpPr/>
            <p:nvPr/>
          </p:nvSpPr>
          <p:spPr bwMode="auto">
            <a:xfrm>
              <a:off x="5014664" y="5506211"/>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51" name="矩形 50"/>
            <p:cNvSpPr/>
            <p:nvPr/>
          </p:nvSpPr>
          <p:spPr bwMode="auto">
            <a:xfrm>
              <a:off x="5014664" y="5950683"/>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52" name="矩形 51"/>
            <p:cNvSpPr/>
            <p:nvPr/>
          </p:nvSpPr>
          <p:spPr bwMode="auto">
            <a:xfrm>
              <a:off x="5014664" y="6172919"/>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53" name="矩形 52"/>
            <p:cNvSpPr/>
            <p:nvPr/>
          </p:nvSpPr>
          <p:spPr bwMode="auto">
            <a:xfrm>
              <a:off x="5014664" y="5728447"/>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54" name="曲线连接符 53"/>
            <p:cNvCxnSpPr>
              <a:endCxn id="49" idx="1"/>
            </p:cNvCxnSpPr>
            <p:nvPr/>
          </p:nvCxnSpPr>
          <p:spPr bwMode="auto">
            <a:xfrm>
              <a:off x="4358208" y="5219175"/>
              <a:ext cx="656456" cy="175918"/>
            </a:xfrm>
            <a:prstGeom prst="curvedConnector3">
              <a:avLst>
                <a:gd name="adj1" fmla="val -1727"/>
              </a:avLst>
            </a:prstGeom>
            <a:noFill/>
            <a:ln w="25400" cap="flat" cmpd="sng" algn="ctr">
              <a:solidFill>
                <a:srgbClr val="0000FF"/>
              </a:solidFill>
              <a:prstDash val="solid"/>
              <a:round/>
              <a:headEnd type="none" w="med" len="med"/>
              <a:tailEnd type="triangle"/>
            </a:ln>
            <a:effectLst/>
          </p:spPr>
        </p:cxnSp>
        <p:sp>
          <p:nvSpPr>
            <p:cNvPr id="55" name="矩形 54"/>
            <p:cNvSpPr/>
            <p:nvPr/>
          </p:nvSpPr>
          <p:spPr>
            <a:xfrm>
              <a:off x="3970788" y="5760521"/>
              <a:ext cx="1043876"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8192</a:t>
              </a:r>
              <a:r>
                <a:rPr lang="zh-CN" altLang="en-US" sz="1600" kern="0" dirty="0">
                  <a:solidFill>
                    <a:srgbClr val="0000FF"/>
                  </a:solidFill>
                  <a:latin typeface="Consolas" panose="020B0609020204030204" pitchFamily="49" charset="0"/>
                  <a:ea typeface="华文细黑" pitchFamily="2" charset="-122"/>
                </a:rPr>
                <a:t>次写</a:t>
              </a:r>
              <a:endParaRPr lang="zh-CN" altLang="en-US" dirty="0"/>
            </a:p>
          </p:txBody>
        </p:sp>
        <p:sp>
          <p:nvSpPr>
            <p:cNvPr id="56" name="矩形 55"/>
            <p:cNvSpPr/>
            <p:nvPr/>
          </p:nvSpPr>
          <p:spPr>
            <a:xfrm>
              <a:off x="6095214" y="5738285"/>
              <a:ext cx="1306768"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byte[8192]</a:t>
              </a:r>
              <a:endParaRPr lang="zh-CN" altLang="en-US" dirty="0"/>
            </a:p>
          </p:txBody>
        </p:sp>
        <p:sp>
          <p:nvSpPr>
            <p:cNvPr id="57" name="左大括号 56"/>
            <p:cNvSpPr/>
            <p:nvPr/>
          </p:nvSpPr>
          <p:spPr bwMode="auto">
            <a:xfrm rot="10800000">
              <a:off x="5824551" y="5327350"/>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grpSp>
      <p:sp>
        <p:nvSpPr>
          <p:cNvPr id="59" name="文本框 58"/>
          <p:cNvSpPr txBox="1"/>
          <p:nvPr/>
        </p:nvSpPr>
        <p:spPr>
          <a:xfrm>
            <a:off x="4718767" y="3867217"/>
            <a:ext cx="1067950" cy="437043"/>
          </a:xfrm>
          <a:prstGeom prst="rect">
            <a:avLst/>
          </a:prstGeom>
          <a:noFill/>
        </p:spPr>
        <p:txBody>
          <a:bodyPr wrap="square" rtlCol="0">
            <a:spAutoFit/>
          </a:bodyPr>
          <a:lstStyle/>
          <a:p>
            <a:r>
              <a:rPr lang="en-US" altLang="zh-CN" sz="2800" dirty="0">
                <a:solidFill>
                  <a:srgbClr val="FF0000"/>
                </a:solidFill>
              </a:rPr>
              <a:t>VS</a:t>
            </a:r>
            <a:endParaRPr lang="zh-CN" altLang="en-US" sz="2800" dirty="0">
              <a:solidFill>
                <a:srgbClr val="FF0000"/>
              </a:solidFill>
            </a:endParaRPr>
          </a:p>
        </p:txBody>
      </p:sp>
    </p:spTree>
    <p:extLst>
      <p:ext uri="{BB962C8B-B14F-4D97-AF65-F5344CB8AC3E}">
        <p14:creationId xmlns:p14="http://schemas.microsoft.com/office/powerpoint/2010/main" val="3986714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randombar(horizontal)">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缓冲流</a:t>
            </a:r>
          </a:p>
        </p:txBody>
      </p:sp>
      <p:sp>
        <p:nvSpPr>
          <p:cNvPr id="3" name="内容占位符 2"/>
          <p:cNvSpPr>
            <a:spLocks noGrp="1"/>
          </p:cNvSpPr>
          <p:nvPr>
            <p:ph idx="1"/>
          </p:nvPr>
        </p:nvSpPr>
        <p:spPr/>
        <p:txBody>
          <a:bodyPr/>
          <a:lstStyle/>
          <a:p>
            <a:r>
              <a:rPr lang="zh-CN" altLang="en-US" dirty="0"/>
              <a:t>小数组和缓冲流比较（定义小数组大小为</a:t>
            </a:r>
            <a:r>
              <a:rPr lang="en-US" altLang="zh-CN" dirty="0">
                <a:latin typeface="Consolas" panose="020B0609020204030204" pitchFamily="49" charset="0"/>
              </a:rPr>
              <a:t>8192</a:t>
            </a:r>
            <a:r>
              <a:rPr lang="zh-CN" altLang="en-US" dirty="0"/>
              <a:t>个字节，与缓冲流一致）：</a:t>
            </a:r>
            <a:endParaRPr lang="en-US" altLang="zh-CN" dirty="0"/>
          </a:p>
          <a:p>
            <a:pPr lvl="1"/>
            <a:r>
              <a:rPr lang="zh-CN" altLang="en-US" dirty="0"/>
              <a:t>小数组</a:t>
            </a:r>
            <a:r>
              <a:rPr lang="zh-CN" altLang="en-US" dirty="0">
                <a:solidFill>
                  <a:srgbClr val="000000"/>
                </a:solidFill>
              </a:rPr>
              <a:t>是在程序内部设置一个缓冲，</a:t>
            </a:r>
            <a:r>
              <a:rPr lang="zh-CN" altLang="en-US" dirty="0"/>
              <a:t>缓冲流是在输入输出流上分别设置缓冲，即两个缓冲。</a:t>
            </a:r>
            <a:endParaRPr lang="en-US" altLang="zh-CN" dirty="0"/>
          </a:p>
          <a:p>
            <a:pPr lvl="1"/>
            <a:r>
              <a:rPr lang="zh-CN" altLang="en-US" dirty="0"/>
              <a:t>性能上，定义小数组会略胜一筹，因为</a:t>
            </a:r>
            <a:r>
              <a:rPr lang="zh-CN" altLang="en-US" dirty="0">
                <a:solidFill>
                  <a:srgbClr val="FF0000"/>
                </a:solidFill>
              </a:rPr>
              <a:t>读和写操作的是同一个数组</a:t>
            </a:r>
            <a:r>
              <a:rPr lang="zh-CN" altLang="en-US" dirty="0"/>
              <a:t>，而缓冲流操作的是两个数组，尤其是文件较大时，小数组优势明显</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45</a:t>
            </a:fld>
            <a:endParaRPr lang="en-US" altLang="zh-CN"/>
          </a:p>
        </p:txBody>
      </p:sp>
    </p:spTree>
    <p:extLst>
      <p:ext uri="{BB962C8B-B14F-4D97-AF65-F5344CB8AC3E}">
        <p14:creationId xmlns:p14="http://schemas.microsoft.com/office/powerpoint/2010/main" val="1926703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缓冲流</a:t>
            </a:r>
          </a:p>
        </p:txBody>
      </p:sp>
      <p:sp>
        <p:nvSpPr>
          <p:cNvPr id="3" name="内容占位符 2"/>
          <p:cNvSpPr>
            <a:spLocks noGrp="1"/>
          </p:cNvSpPr>
          <p:nvPr>
            <p:ph idx="1"/>
          </p:nvPr>
        </p:nvSpPr>
        <p:spPr>
          <a:xfrm>
            <a:off x="533400" y="1600200"/>
            <a:ext cx="7999040" cy="4648200"/>
          </a:xfrm>
        </p:spPr>
        <p:txBody>
          <a:bodyPr/>
          <a:lstStyle/>
          <a:p>
            <a:pPr marL="0" indent="0">
              <a:spcAft>
                <a:spcPts val="0"/>
              </a:spcAft>
              <a:buNone/>
            </a:pP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缓冲流</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FileOutputStream</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的</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close</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方法与</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flush</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方法</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endPar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r>
              <a:rPr lang="en-US" altLang="zh-CN" sz="1600" dirty="0">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Demo15</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_BufferFlush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BufferedInputStream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BufferedInputStream(</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"1.mp3"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“1copy.mp3"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如果忘记关流，会出现信息丢失</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46</a:t>
            </a:fld>
            <a:endParaRPr lang="en-US" altLang="zh-CN"/>
          </a:p>
        </p:txBody>
      </p:sp>
    </p:spTree>
    <p:extLst>
      <p:ext uri="{BB962C8B-B14F-4D97-AF65-F5344CB8AC3E}">
        <p14:creationId xmlns:p14="http://schemas.microsoft.com/office/powerpoint/2010/main" val="312611695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字节流读中文</a:t>
            </a:r>
          </a:p>
        </p:txBody>
      </p:sp>
      <p:sp>
        <p:nvSpPr>
          <p:cNvPr id="3" name="内容占位符 2"/>
          <p:cNvSpPr>
            <a:spLocks noGrp="1"/>
          </p:cNvSpPr>
          <p:nvPr>
            <p:ph idx="1"/>
          </p:nvPr>
        </p:nvSpPr>
        <p:spPr>
          <a:xfrm>
            <a:off x="533400" y="1600200"/>
            <a:ext cx="8071048" cy="4648200"/>
          </a:xfrm>
        </p:spPr>
        <p:txBody>
          <a:bodyPr/>
          <a:lstStyle/>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 </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字节流在读中文的时候有可能会读到半个中文</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造成乱码</a:t>
            </a:r>
            <a:r>
              <a:rPr lang="zh-CN" altLang="zh-CN" sz="1800" dirty="0">
                <a:solidFill>
                  <a:srgbClr val="0000FF"/>
                </a:solidFill>
                <a:latin typeface="等线" panose="02010600030101010101" pitchFamily="2" charset="-122"/>
                <a:ea typeface="Consolas" panose="020B0609020204030204" pitchFamily="49" charset="0"/>
                <a:cs typeface="Consolas" panose="020B0609020204030204" pitchFamily="49" charset="0"/>
              </a:rPr>
              <a:t> </a:t>
            </a:r>
            <a:endParaRPr lang="zh-CN"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Demo16</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_ByteStreamReadChinese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   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"chinese.txt"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byte[] </a:t>
            </a:r>
            <a:r>
              <a:rPr lang="en-US" altLang="zh-CN" sz="1800" u="sng" dirty="0" err="1">
                <a:solidFill>
                  <a:srgbClr val="0000FF"/>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 new byte[3];</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String(</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,0,</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47</a:t>
            </a:fld>
            <a:endParaRPr lang="en-US" altLang="zh-CN"/>
          </a:p>
        </p:txBody>
      </p:sp>
    </p:spTree>
    <p:extLst>
      <p:ext uri="{BB962C8B-B14F-4D97-AF65-F5344CB8AC3E}">
        <p14:creationId xmlns:p14="http://schemas.microsoft.com/office/powerpoint/2010/main" val="108531945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字节流写中文</a:t>
            </a:r>
          </a:p>
        </p:txBody>
      </p:sp>
      <p:sp>
        <p:nvSpPr>
          <p:cNvPr id="3" name="内容占位符 2"/>
          <p:cNvSpPr>
            <a:spLocks noGrp="1"/>
          </p:cNvSpPr>
          <p:nvPr>
            <p:ph idx="1"/>
          </p:nvPr>
        </p:nvSpPr>
        <p:spPr>
          <a:xfrm>
            <a:off x="533400" y="1600200"/>
            <a:ext cx="8071048" cy="4648200"/>
          </a:xfrm>
        </p:spPr>
        <p:txBody>
          <a:bodyPr/>
          <a:lstStyle/>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zh-CN" altLang="en-US"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 字节流直接操作的字节</a:t>
            </a:r>
            <a:r>
              <a:rPr lang="en-US"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所以写出中文必须将字符串转换成字节数组 </a:t>
            </a:r>
          </a:p>
          <a:p>
            <a:pPr marL="0" indent="0">
              <a:spcAft>
                <a:spcPts val="0"/>
              </a:spcAft>
              <a:buNone/>
            </a:pPr>
            <a:r>
              <a:rPr lang="zh-CN" altLang="en-US"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 写出回车换行 </a:t>
            </a:r>
            <a:r>
              <a:rPr lang="en-US"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write("\r\n".</a:t>
            </a:r>
            <a:r>
              <a:rPr lang="en-US" altLang="zh-CN" sz="1800" kern="100" dirty="0" err="1">
                <a:solidFill>
                  <a:srgbClr val="0000FF"/>
                </a:solidFill>
                <a:latin typeface="等线" panose="02010600030101010101" pitchFamily="2" charset="-122"/>
                <a:ea typeface="等线" panose="02010600030101010101" pitchFamily="2" charset="-122"/>
                <a:cs typeface="Times New Roman" panose="02020603050405020304" pitchFamily="18" charset="0"/>
              </a:rPr>
              <a:t>getBytes</a:t>
            </a:r>
            <a:r>
              <a:rPr lang="en-US"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a:t>
            </a:r>
          </a:p>
          <a:p>
            <a:pPr marL="0" indent="0">
              <a:spcAft>
                <a:spcPts val="0"/>
              </a:spcAft>
              <a:buNone/>
            </a:pPr>
            <a:r>
              <a:rPr lang="en-US"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可以发现字节流处理中文比较麻烦</a:t>
            </a:r>
            <a:endParaRPr lang="zh-CN"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Demo17</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_ByteStreamWriteChinese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“g.txt"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2A00FF"/>
                </a:solidFill>
                <a:latin typeface="Consolas" panose="020B0609020204030204" pitchFamily="49" charset="0"/>
                <a:ea typeface="等线" panose="02010600030101010101" pitchFamily="2" charset="-122"/>
                <a:cs typeface="Consolas" panose="020B0609020204030204" pitchFamily="49" charset="0"/>
              </a:rPr>
              <a:t>哈尔滨工业大学</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getBytes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to byte[]</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“\r\n”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getBytes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6600"/>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0066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6600"/>
                </a:solidFill>
                <a:latin typeface="Consolas" panose="020B0609020204030204" pitchFamily="49" charset="0"/>
                <a:ea typeface="等线" panose="02010600030101010101" pitchFamily="2" charset="-122"/>
                <a:cs typeface="Consolas" panose="020B0609020204030204" pitchFamily="49" charset="0"/>
              </a:rPr>
              <a:t>to byte[]</a:t>
            </a:r>
            <a:endParaRPr lang="zh-CN" altLang="zh-CN" sz="1800" kern="100" dirty="0">
              <a:solidFill>
                <a:srgbClr val="0066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48</a:t>
            </a:fld>
            <a:endParaRPr lang="en-US" altLang="zh-CN"/>
          </a:p>
        </p:txBody>
      </p:sp>
    </p:spTree>
    <p:extLst>
      <p:ext uri="{BB962C8B-B14F-4D97-AF65-F5344CB8AC3E}">
        <p14:creationId xmlns:p14="http://schemas.microsoft.com/office/powerpoint/2010/main" val="143282675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字节流的标准异常处理</a:t>
            </a:r>
          </a:p>
        </p:txBody>
      </p:sp>
      <p:sp>
        <p:nvSpPr>
          <p:cNvPr id="3" name="内容占位符 2"/>
          <p:cNvSpPr>
            <a:spLocks noGrp="1"/>
          </p:cNvSpPr>
          <p:nvPr>
            <p:ph idx="1"/>
          </p:nvPr>
        </p:nvSpPr>
        <p:spPr>
          <a:xfrm>
            <a:off x="532507" y="1104900"/>
            <a:ext cx="8393113" cy="7004620"/>
          </a:xfrm>
        </p:spPr>
        <p:txBody>
          <a:bodyPr/>
          <a:lstStyle/>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1.6</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版本及以前</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IO</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流标准异常写法</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Demo19</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_StandExceptionHandle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“h.txt"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“i.txt"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finally</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if</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en-US" altLang="zh-CN" sz="1600" u="sng" dirty="0" err="1">
                <a:solidFill>
                  <a:srgbClr val="3F7F5F"/>
                </a:solidFill>
                <a:latin typeface="Consolas" panose="020B0609020204030204" pitchFamily="49" charset="0"/>
                <a:ea typeface="等线" panose="02010600030101010101" pitchFamily="2" charset="-122"/>
                <a:cs typeface="Consolas" panose="020B0609020204030204" pitchFamily="49" charset="0"/>
              </a:rPr>
              <a:t>fis</a:t>
            </a:r>
            <a:r>
              <a:rPr lang="zh-CN"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有可能没有创建成功</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也可能出现异常</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finally</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 try </a:t>
            </a:r>
            <a:r>
              <a:rPr lang="en-US" altLang="zh-CN" sz="1600" u="sng" dirty="0" err="1">
                <a:solidFill>
                  <a:srgbClr val="3F7F5F"/>
                </a:solidFill>
                <a:latin typeface="Consolas" panose="020B0609020204030204" pitchFamily="49" charset="0"/>
                <a:ea typeface="等线" panose="02010600030101010101" pitchFamily="2" charset="-122"/>
                <a:cs typeface="Consolas" panose="020B0609020204030204" pitchFamily="49" charset="0"/>
              </a:rPr>
              <a:t>fianlly</a:t>
            </a:r>
            <a:r>
              <a:rPr lang="zh-CN"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的嵌套目的是能关一个尽量关一个</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if</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6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49</a:t>
            </a:fld>
            <a:endParaRPr lang="en-US" altLang="zh-CN"/>
          </a:p>
        </p:txBody>
      </p:sp>
    </p:spTree>
    <p:extLst>
      <p:ext uri="{BB962C8B-B14F-4D97-AF65-F5344CB8AC3E}">
        <p14:creationId xmlns:p14="http://schemas.microsoft.com/office/powerpoint/2010/main" val="34219985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流的基本概念</a:t>
            </a:r>
          </a:p>
        </p:txBody>
      </p:sp>
      <p:sp>
        <p:nvSpPr>
          <p:cNvPr id="3" name="内容占位符 2"/>
          <p:cNvSpPr>
            <a:spLocks noGrp="1"/>
          </p:cNvSpPr>
          <p:nvPr>
            <p:ph idx="1"/>
          </p:nvPr>
        </p:nvSpPr>
        <p:spPr>
          <a:xfrm>
            <a:off x="533400" y="2945766"/>
            <a:ext cx="7772400" cy="3302634"/>
          </a:xfrm>
        </p:spPr>
        <p:txBody>
          <a:bodyPr/>
          <a:lstStyle/>
          <a:p>
            <a:r>
              <a:rPr lang="zh-CN" altLang="en-US" sz="2800" dirty="0"/>
              <a:t>输入流</a:t>
            </a:r>
          </a:p>
          <a:p>
            <a:pPr lvl="1"/>
            <a:r>
              <a:rPr lang="zh-CN" altLang="en-US" sz="2400" dirty="0"/>
              <a:t>从外设流入计算机的数据序列，通过打开一个到数据源的输入流，程序可以从数据源上</a:t>
            </a:r>
            <a:r>
              <a:rPr lang="zh-CN" altLang="en-US" sz="2400" dirty="0">
                <a:solidFill>
                  <a:srgbClr val="0000FF"/>
                </a:solidFill>
              </a:rPr>
              <a:t>顺序读取</a:t>
            </a:r>
            <a:r>
              <a:rPr lang="zh-CN" altLang="en-US" sz="2400" dirty="0"/>
              <a:t>数据</a:t>
            </a:r>
            <a:endParaRPr lang="en-US" altLang="zh-CN" sz="2400" dirty="0"/>
          </a:p>
          <a:p>
            <a:r>
              <a:rPr lang="zh-CN" altLang="en-US" sz="2800" dirty="0"/>
              <a:t>输出流</a:t>
            </a:r>
            <a:endParaRPr lang="en-US" altLang="zh-CN" sz="2800" dirty="0"/>
          </a:p>
          <a:p>
            <a:pPr lvl="1"/>
            <a:r>
              <a:rPr lang="zh-CN" altLang="en-US" sz="2400" dirty="0"/>
              <a:t>从计算机流向外设的数据序列，通过打开一个到目标的输出流，程序可以向外部目标</a:t>
            </a:r>
            <a:r>
              <a:rPr lang="zh-CN" altLang="en-US" sz="2400" dirty="0">
                <a:solidFill>
                  <a:srgbClr val="0000FF"/>
                </a:solidFill>
              </a:rPr>
              <a:t>顺序写数据</a:t>
            </a:r>
          </a:p>
          <a:p>
            <a:endParaRPr lang="zh-CN" altLang="en-US" sz="2800" dirty="0"/>
          </a:p>
          <a:p>
            <a:endParaRPr lang="zh-CN" altLang="en-US"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a:t>
            </a:fld>
            <a:endParaRPr lang="en-US" altLang="zh-CN"/>
          </a:p>
        </p:txBody>
      </p:sp>
      <p:grpSp>
        <p:nvGrpSpPr>
          <p:cNvPr id="31" name="组合 30"/>
          <p:cNvGrpSpPr/>
          <p:nvPr/>
        </p:nvGrpSpPr>
        <p:grpSpPr>
          <a:xfrm>
            <a:off x="611560" y="1745928"/>
            <a:ext cx="7416824" cy="1035000"/>
            <a:chOff x="1043608" y="1932546"/>
            <a:chExt cx="6984776" cy="968970"/>
          </a:xfrm>
        </p:grpSpPr>
        <p:sp>
          <p:nvSpPr>
            <p:cNvPr id="24" name="波形 23"/>
            <p:cNvSpPr/>
            <p:nvPr/>
          </p:nvSpPr>
          <p:spPr bwMode="auto">
            <a:xfrm>
              <a:off x="5076056" y="2355840"/>
              <a:ext cx="1656184" cy="227257"/>
            </a:xfrm>
            <a:prstGeom prst="wav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lnSpc>
                  <a:spcPct val="100000"/>
                </a:lnSpc>
                <a:spcBef>
                  <a:spcPct val="0"/>
                </a:spcBef>
                <a:buClrTx/>
                <a:buSzTx/>
                <a:buFontTx/>
                <a:buNone/>
              </a:pPr>
              <a:endParaRPr lang="zh-CN" altLang="en-US" sz="2400" b="1">
                <a:solidFill>
                  <a:srgbClr val="000000"/>
                </a:solidFill>
                <a:latin typeface="Arial" panose="020B0604020202020204" pitchFamily="34" charset="0"/>
              </a:endParaRPr>
            </a:p>
          </p:txBody>
        </p:sp>
        <p:sp>
          <p:nvSpPr>
            <p:cNvPr id="7" name="椭圆 6"/>
            <p:cNvSpPr/>
            <p:nvPr/>
          </p:nvSpPr>
          <p:spPr bwMode="auto">
            <a:xfrm>
              <a:off x="3888760" y="2037420"/>
              <a:ext cx="1222465" cy="864096"/>
            </a:xfrm>
            <a:prstGeom prst="ellipse">
              <a:avLst/>
            </a:prstGeom>
            <a:noFill/>
            <a:ln w="12700" cap="flat" cmpd="sng" algn="ctr">
              <a:solidFill>
                <a:srgbClr val="0000FF"/>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sz="2400" dirty="0">
                  <a:latin typeface="华文细黑" panose="02010600040101010101" pitchFamily="2" charset="-122"/>
                  <a:ea typeface="华文细黑" panose="02010600040101010101" pitchFamily="2" charset="-122"/>
                </a:rPr>
                <a:t>程序</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sp>
          <p:nvSpPr>
            <p:cNvPr id="8" name="圆角矩形 7"/>
            <p:cNvSpPr/>
            <p:nvPr/>
          </p:nvSpPr>
          <p:spPr bwMode="auto">
            <a:xfrm>
              <a:off x="1043608" y="2073424"/>
              <a:ext cx="1224136" cy="792088"/>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数据源</a:t>
              </a:r>
            </a:p>
          </p:txBody>
        </p:sp>
        <p:sp>
          <p:nvSpPr>
            <p:cNvPr id="9" name="圆角矩形 8"/>
            <p:cNvSpPr/>
            <p:nvPr/>
          </p:nvSpPr>
          <p:spPr bwMode="auto">
            <a:xfrm>
              <a:off x="6732240" y="2109428"/>
              <a:ext cx="1296144" cy="720080"/>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数据宿</a:t>
              </a:r>
            </a:p>
          </p:txBody>
        </p:sp>
        <p:sp>
          <p:nvSpPr>
            <p:cNvPr id="14" name="矩形 13"/>
            <p:cNvSpPr/>
            <p:nvPr/>
          </p:nvSpPr>
          <p:spPr>
            <a:xfrm>
              <a:off x="2497792" y="1932546"/>
              <a:ext cx="1043453" cy="366480"/>
            </a:xfrm>
            <a:prstGeom prst="rect">
              <a:avLst/>
            </a:prstGeom>
          </p:spPr>
          <p:txBody>
            <a:bodyPr wrap="none">
              <a:spAutoFit/>
            </a:bodyPr>
            <a:lstStyle/>
            <a:p>
              <a:r>
                <a:rPr lang="zh-CN" altLang="en-US" sz="2400" kern="0" dirty="0">
                  <a:solidFill>
                    <a:srgbClr val="0000FF"/>
                  </a:solidFill>
                  <a:latin typeface="Consolas" panose="020B0609020204030204" pitchFamily="49" charset="0"/>
                  <a:ea typeface="华文细黑" pitchFamily="2" charset="-122"/>
                </a:rPr>
                <a:t>输入流</a:t>
              </a:r>
              <a:endParaRPr lang="zh-CN" altLang="en-US" sz="2400" dirty="0">
                <a:solidFill>
                  <a:srgbClr val="0000FF"/>
                </a:solidFill>
                <a:latin typeface="Consolas" panose="020B0609020204030204" pitchFamily="49" charset="0"/>
              </a:endParaRPr>
            </a:p>
          </p:txBody>
        </p:sp>
        <p:sp>
          <p:nvSpPr>
            <p:cNvPr id="15" name="矩形 14"/>
            <p:cNvSpPr/>
            <p:nvPr/>
          </p:nvSpPr>
          <p:spPr>
            <a:xfrm>
              <a:off x="5248036" y="1932641"/>
              <a:ext cx="1043453" cy="366480"/>
            </a:xfrm>
            <a:prstGeom prst="rect">
              <a:avLst/>
            </a:prstGeom>
          </p:spPr>
          <p:txBody>
            <a:bodyPr wrap="none">
              <a:spAutoFit/>
            </a:bodyPr>
            <a:lstStyle/>
            <a:p>
              <a:r>
                <a:rPr lang="zh-CN" altLang="en-US" sz="2400" kern="0" dirty="0">
                  <a:solidFill>
                    <a:srgbClr val="0000FF"/>
                  </a:solidFill>
                  <a:latin typeface="Consolas" panose="020B0609020204030204" pitchFamily="49" charset="0"/>
                  <a:ea typeface="华文细黑" pitchFamily="2" charset="-122"/>
                </a:rPr>
                <a:t>输出流</a:t>
              </a:r>
              <a:endParaRPr lang="zh-CN" altLang="en-US" sz="2400" dirty="0">
                <a:solidFill>
                  <a:srgbClr val="0000FF"/>
                </a:solidFill>
                <a:latin typeface="Consolas" panose="020B0609020204030204" pitchFamily="49" charset="0"/>
              </a:endParaRPr>
            </a:p>
          </p:txBody>
        </p:sp>
        <p:sp>
          <p:nvSpPr>
            <p:cNvPr id="20" name="波形 19"/>
            <p:cNvSpPr/>
            <p:nvPr/>
          </p:nvSpPr>
          <p:spPr bwMode="auto">
            <a:xfrm>
              <a:off x="2267743" y="2355840"/>
              <a:ext cx="1621015" cy="227257"/>
            </a:xfrm>
            <a:prstGeom prst="wav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lnSpc>
                  <a:spcPct val="100000"/>
                </a:lnSpc>
                <a:spcBef>
                  <a:spcPct val="0"/>
                </a:spcBef>
                <a:buClrTx/>
                <a:buSzTx/>
                <a:buFontTx/>
                <a:buNone/>
              </a:pPr>
              <a:endParaRPr lang="zh-CN" altLang="en-US" sz="2400" b="1">
                <a:solidFill>
                  <a:srgbClr val="000000"/>
                </a:solidFill>
                <a:latin typeface="Arial" panose="020B0604020202020204" pitchFamily="34" charset="0"/>
              </a:endParaRPr>
            </a:p>
          </p:txBody>
        </p:sp>
        <p:cxnSp>
          <p:nvCxnSpPr>
            <p:cNvPr id="21" name="直接箭头连接符 20"/>
            <p:cNvCxnSpPr/>
            <p:nvPr/>
          </p:nvCxnSpPr>
          <p:spPr bwMode="auto">
            <a:xfrm>
              <a:off x="2606323" y="2699274"/>
              <a:ext cx="1014192" cy="0"/>
            </a:xfrm>
            <a:prstGeom prst="straightConnector1">
              <a:avLst/>
            </a:prstGeom>
            <a:noFill/>
            <a:ln w="25400" cap="flat" cmpd="sng" algn="ctr">
              <a:solidFill>
                <a:srgbClr val="0000FF"/>
              </a:solidFill>
              <a:prstDash val="solid"/>
              <a:round/>
              <a:headEnd type="none" w="med" len="med"/>
              <a:tailEnd type="arrow"/>
            </a:ln>
            <a:effectLst/>
          </p:spPr>
        </p:cxnSp>
        <p:cxnSp>
          <p:nvCxnSpPr>
            <p:cNvPr id="22" name="直接箭头连接符 21"/>
            <p:cNvCxnSpPr/>
            <p:nvPr/>
          </p:nvCxnSpPr>
          <p:spPr bwMode="auto">
            <a:xfrm>
              <a:off x="5383663" y="2699274"/>
              <a:ext cx="941697" cy="0"/>
            </a:xfrm>
            <a:prstGeom prst="straightConnector1">
              <a:avLst/>
            </a:prstGeom>
            <a:noFill/>
            <a:ln w="25400" cap="flat" cmpd="sng" algn="ctr">
              <a:solidFill>
                <a:srgbClr val="0000FF"/>
              </a:solidFill>
              <a:prstDash val="solid"/>
              <a:round/>
              <a:headEnd type="none" w="med" len="med"/>
              <a:tailEnd type="arrow"/>
            </a:ln>
            <a:effectLst/>
          </p:spPr>
        </p:cxnSp>
      </p:grpSp>
    </p:spTree>
    <p:extLst>
      <p:ext uri="{BB962C8B-B14F-4D97-AF65-F5344CB8AC3E}">
        <p14:creationId xmlns:p14="http://schemas.microsoft.com/office/powerpoint/2010/main" val="1820642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字节流的标准异常处理</a:t>
            </a:r>
          </a:p>
        </p:txBody>
      </p:sp>
      <p:sp>
        <p:nvSpPr>
          <p:cNvPr id="3" name="内容占位符 2"/>
          <p:cNvSpPr>
            <a:spLocks noGrp="1"/>
          </p:cNvSpPr>
          <p:nvPr>
            <p:ph idx="1"/>
          </p:nvPr>
        </p:nvSpPr>
        <p:spPr>
          <a:xfrm>
            <a:off x="533399" y="1600200"/>
            <a:ext cx="8393113" cy="4648200"/>
          </a:xfrm>
        </p:spPr>
        <p:txBody>
          <a:bodyPr/>
          <a:lstStyle/>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400" dirty="0">
                <a:solidFill>
                  <a:srgbClr val="0000FF"/>
                </a:solidFill>
                <a:latin typeface="Consolas" panose="020B0609020204030204" pitchFamily="49" charset="0"/>
                <a:ea typeface="等线" panose="02010600030101010101" pitchFamily="2" charset="-122"/>
                <a:cs typeface="Consolas" panose="020B0609020204030204" pitchFamily="49" charset="0"/>
              </a:rPr>
              <a:t>jdk1.7</a:t>
            </a:r>
            <a:r>
              <a:rPr lang="zh-CN" altLang="zh-CN" sz="1400" dirty="0">
                <a:solidFill>
                  <a:srgbClr val="0000FF"/>
                </a:solidFill>
                <a:latin typeface="Consolas" panose="020B0609020204030204" pitchFamily="49" charset="0"/>
                <a:ea typeface="等线" panose="02010600030101010101" pitchFamily="2" charset="-122"/>
                <a:cs typeface="Consolas" panose="020B0609020204030204" pitchFamily="49" charset="0"/>
              </a:rPr>
              <a:t>以后的异常写法</a:t>
            </a:r>
            <a:endPar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FileInputStream</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FileOutputStream</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实现了</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AutoCloseable</a:t>
            </a:r>
            <a:endPar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Demo20</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_StandExceptionHandleNew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try</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括号内的类需要实现</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AutoCloseable</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"1.mp3"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“1copy.mp3"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1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50</a:t>
            </a:fld>
            <a:endParaRPr lang="en-US" altLang="zh-CN"/>
          </a:p>
        </p:txBody>
      </p:sp>
    </p:spTree>
    <p:extLst>
      <p:ext uri="{BB962C8B-B14F-4D97-AF65-F5344CB8AC3E}">
        <p14:creationId xmlns:p14="http://schemas.microsoft.com/office/powerpoint/2010/main" val="368856352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字节流应用示例</a:t>
            </a:r>
            <a:r>
              <a:rPr lang="en-US" altLang="zh-CN" dirty="0"/>
              <a:t>-</a:t>
            </a:r>
            <a:r>
              <a:rPr lang="zh-CN" altLang="en-US" dirty="0"/>
              <a:t>加密解密</a:t>
            </a:r>
          </a:p>
        </p:txBody>
      </p:sp>
      <p:sp>
        <p:nvSpPr>
          <p:cNvPr id="3" name="内容占位符 2"/>
          <p:cNvSpPr>
            <a:spLocks noGrp="1"/>
          </p:cNvSpPr>
          <p:nvPr>
            <p:ph idx="1"/>
          </p:nvPr>
        </p:nvSpPr>
        <p:spPr>
          <a:xfrm>
            <a:off x="533400" y="1600200"/>
            <a:ext cx="8215064" cy="4421088"/>
          </a:xfrm>
        </p:spPr>
        <p:txBody>
          <a:bodyPr/>
          <a:lstStyle/>
          <a:p>
            <a:pPr marL="0" indent="0">
              <a:spcAft>
                <a:spcPts val="0"/>
              </a:spcAft>
              <a:buNone/>
            </a:pP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将写出的字节异或一个数</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这个数就是</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秘钥</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解密的时候再次异或就可以了</a:t>
            </a:r>
            <a:endPar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Demo21</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_ByteStremEncrypt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“1.jpg"</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“1copy.jpg"</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123);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//123</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即为秘钥</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51</a:t>
            </a:fld>
            <a:endParaRPr lang="en-US" altLang="zh-CN"/>
          </a:p>
        </p:txBody>
      </p:sp>
    </p:spTree>
    <p:extLst>
      <p:ext uri="{BB962C8B-B14F-4D97-AF65-F5344CB8AC3E}">
        <p14:creationId xmlns:p14="http://schemas.microsoft.com/office/powerpoint/2010/main" val="46619204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字符流中文件相关操作</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52</a:t>
            </a:fld>
            <a:endParaRPr lang="en-US" altLang="zh-CN"/>
          </a:p>
        </p:txBody>
      </p:sp>
      <p:pic>
        <p:nvPicPr>
          <p:cNvPr id="5" name="图片 4"/>
          <p:cNvPicPr>
            <a:picLocks noChangeAspect="1"/>
          </p:cNvPicPr>
          <p:nvPr/>
        </p:nvPicPr>
        <p:blipFill>
          <a:blip r:embed="rId2"/>
          <a:stretch>
            <a:fillRect/>
          </a:stretch>
        </p:blipFill>
        <p:spPr>
          <a:xfrm>
            <a:off x="533400" y="1594200"/>
            <a:ext cx="7772400" cy="4743450"/>
          </a:xfrm>
          <a:prstGeom prst="rect">
            <a:avLst/>
          </a:prstGeom>
        </p:spPr>
      </p:pic>
    </p:spTree>
    <p:extLst>
      <p:ext uri="{BB962C8B-B14F-4D97-AF65-F5344CB8AC3E}">
        <p14:creationId xmlns:p14="http://schemas.microsoft.com/office/powerpoint/2010/main" val="145239570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3" name="内容占位符 2"/>
          <p:cNvSpPr>
            <a:spLocks noGrp="1"/>
          </p:cNvSpPr>
          <p:nvPr>
            <p:ph idx="1"/>
          </p:nvPr>
        </p:nvSpPr>
        <p:spPr/>
        <p:txBody>
          <a:bodyPr/>
          <a:lstStyle/>
          <a:p>
            <a:pPr lvl="0">
              <a:buClr>
                <a:srgbClr val="3333CC"/>
              </a:buClr>
            </a:pPr>
            <a:r>
              <a:rPr lang="zh-CN" altLang="en-US" dirty="0">
                <a:solidFill>
                  <a:srgbClr val="000000"/>
                </a:solidFill>
              </a:rPr>
              <a:t>字符流</a:t>
            </a:r>
            <a:endParaRPr lang="en-US" altLang="zh-CN" dirty="0">
              <a:solidFill>
                <a:srgbClr val="000000"/>
              </a:solidFill>
            </a:endParaRPr>
          </a:p>
          <a:p>
            <a:pPr lvl="1">
              <a:buClr>
                <a:srgbClr val="3333CC"/>
              </a:buClr>
            </a:pPr>
            <a:r>
              <a:rPr lang="zh-CN" altLang="en-US" dirty="0">
                <a:solidFill>
                  <a:srgbClr val="000000"/>
                </a:solidFill>
              </a:rPr>
              <a:t>字符流中数据以</a:t>
            </a:r>
            <a:r>
              <a:rPr lang="zh-CN" altLang="en-US" dirty="0">
                <a:solidFill>
                  <a:srgbClr val="0000FF"/>
                </a:solidFill>
              </a:rPr>
              <a:t>字符</a:t>
            </a:r>
            <a:r>
              <a:rPr lang="zh-CN" altLang="en-US" dirty="0">
                <a:solidFill>
                  <a:srgbClr val="000000"/>
                </a:solidFill>
              </a:rPr>
              <a:t>为基本处理单位（</a:t>
            </a:r>
            <a:r>
              <a:rPr lang="en-US" altLang="zh-CN" dirty="0">
                <a:solidFill>
                  <a:srgbClr val="000000"/>
                </a:solidFill>
                <a:latin typeface="Consolas" panose="020B0609020204030204" pitchFamily="49" charset="0"/>
              </a:rPr>
              <a:t>16</a:t>
            </a:r>
            <a:r>
              <a:rPr lang="zh-CN" altLang="en-US" dirty="0">
                <a:solidFill>
                  <a:srgbClr val="000000"/>
                </a:solidFill>
              </a:rPr>
              <a:t>位</a:t>
            </a:r>
            <a:r>
              <a:rPr lang="en-US" altLang="zh-CN" dirty="0">
                <a:solidFill>
                  <a:srgbClr val="000000"/>
                </a:solidFill>
                <a:latin typeface="Consolas" panose="020B0609020204030204" pitchFamily="49" charset="0"/>
              </a:rPr>
              <a:t>Unicode</a:t>
            </a:r>
            <a:r>
              <a:rPr lang="zh-CN" altLang="en-US" dirty="0">
                <a:solidFill>
                  <a:srgbClr val="000000"/>
                </a:solidFill>
              </a:rPr>
              <a:t>码）；</a:t>
            </a:r>
            <a:endParaRPr lang="en-US" altLang="zh-CN" dirty="0">
              <a:solidFill>
                <a:srgbClr val="000000"/>
              </a:solidFill>
            </a:endParaRPr>
          </a:p>
          <a:p>
            <a:pPr lvl="1">
              <a:buClr>
                <a:srgbClr val="3333CC"/>
              </a:buClr>
            </a:pPr>
            <a:r>
              <a:rPr lang="zh-CN" altLang="en-US" dirty="0">
                <a:solidFill>
                  <a:srgbClr val="000000"/>
                </a:solidFill>
              </a:rPr>
              <a:t>字符流可以直接读写字符；</a:t>
            </a:r>
          </a:p>
          <a:p>
            <a:pPr lvl="1">
              <a:buClr>
                <a:srgbClr val="3333CC"/>
              </a:buClr>
            </a:pPr>
            <a:r>
              <a:rPr lang="zh-CN" altLang="en-US" dirty="0">
                <a:solidFill>
                  <a:srgbClr val="000000"/>
                </a:solidFill>
              </a:rPr>
              <a:t>字符流读取字符的过程是：先读取到字节数据，然后转为字符。如果要写出字符，</a:t>
            </a:r>
            <a:r>
              <a:rPr lang="en-US" altLang="zh-CN" dirty="0">
                <a:solidFill>
                  <a:srgbClr val="000000"/>
                </a:solidFill>
              </a:rPr>
              <a:t> </a:t>
            </a:r>
            <a:r>
              <a:rPr lang="zh-CN" altLang="en-US" dirty="0">
                <a:solidFill>
                  <a:srgbClr val="000000"/>
                </a:solidFill>
              </a:rPr>
              <a:t>需要把字符转为字节再写出。</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53</a:t>
            </a:fld>
            <a:endParaRPr lang="en-US" altLang="zh-CN"/>
          </a:p>
        </p:txBody>
      </p:sp>
    </p:spTree>
    <p:extLst>
      <p:ext uri="{BB962C8B-B14F-4D97-AF65-F5344CB8AC3E}">
        <p14:creationId xmlns:p14="http://schemas.microsoft.com/office/powerpoint/2010/main" val="2001459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FileReader</a:t>
            </a:r>
            <a:endParaRPr lang="zh-CN" altLang="en-US" dirty="0"/>
          </a:p>
        </p:txBody>
      </p:sp>
      <p:sp>
        <p:nvSpPr>
          <p:cNvPr id="3" name="内容占位符 2"/>
          <p:cNvSpPr>
            <a:spLocks noGrp="1"/>
          </p:cNvSpPr>
          <p:nvPr>
            <p:ph idx="1"/>
          </p:nvPr>
        </p:nvSpPr>
        <p:spPr/>
        <p:txBody>
          <a:bodyPr/>
          <a:lstStyle/>
          <a:p>
            <a:pPr marL="0" indent="0">
              <a:spcAft>
                <a:spcPts val="0"/>
              </a:spcAft>
              <a:buNone/>
            </a:pPr>
            <a:r>
              <a:rPr lang="en-US" altLang="zh-CN" sz="2000" b="1"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2000" b="1" dirty="0">
                <a:solidFill>
                  <a:srgbClr val="0000FF"/>
                </a:solidFill>
                <a:latin typeface="Consolas" panose="020B0609020204030204" pitchFamily="49" charset="0"/>
                <a:ea typeface="等线" panose="02010600030101010101" pitchFamily="2" charset="-122"/>
                <a:cs typeface="Consolas" panose="020B0609020204030204" pitchFamily="49" charset="0"/>
              </a:rPr>
              <a:t>字符文件读</a:t>
            </a:r>
            <a:endParaRPr lang="en-US" altLang="zh-CN" sz="20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Demo22_FileReader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FileReader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FileReader</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“j.txt"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2000" dirty="0">
                <a:solidFill>
                  <a:srgbClr val="0000FF"/>
                </a:solidFill>
                <a:latin typeface="Consolas" panose="020B0609020204030204" pitchFamily="49" charset="0"/>
                <a:ea typeface="等线" panose="02010600030101010101" pitchFamily="2" charset="-122"/>
                <a:cs typeface="Consolas" panose="020B0609020204030204" pitchFamily="49" charset="0"/>
              </a:rPr>
              <a:t>读入</a:t>
            </a:r>
            <a:r>
              <a:rPr lang="en-US" altLang="zh-CN" sz="2000" dirty="0" err="1">
                <a:solidFill>
                  <a:srgbClr val="0000FF"/>
                </a:solidFill>
                <a:latin typeface="Consolas" panose="020B0609020204030204" pitchFamily="49" charset="0"/>
                <a:ea typeface="等线" panose="02010600030101010101" pitchFamily="2" charset="-122"/>
                <a:cs typeface="Consolas" panose="020B0609020204030204" pitchFamily="49" charset="0"/>
              </a:rPr>
              <a:t>int</a:t>
            </a:r>
            <a:r>
              <a:rPr lang="zh-CN" altLang="en-US" sz="2000" dirty="0">
                <a:solidFill>
                  <a:srgbClr val="0000FF"/>
                </a:solidFill>
                <a:latin typeface="Consolas" panose="020B0609020204030204" pitchFamily="49" charset="0"/>
                <a:ea typeface="等线" panose="02010600030101010101" pitchFamily="2" charset="-122"/>
                <a:cs typeface="Consolas" panose="020B0609020204030204" pitchFamily="49" charset="0"/>
              </a:rPr>
              <a:t>型，</a:t>
            </a:r>
            <a:r>
              <a:rPr lang="en-US" altLang="zh-CN" sz="2000" dirty="0">
                <a:solidFill>
                  <a:srgbClr val="0000FF"/>
                </a:solidFill>
                <a:latin typeface="Consolas" panose="020B0609020204030204" pitchFamily="49" charset="0"/>
                <a:ea typeface="等线" panose="02010600030101010101" pitchFamily="2" charset="-122"/>
                <a:cs typeface="Consolas" panose="020B0609020204030204" pitchFamily="49" charset="0"/>
              </a:rPr>
              <a:t>int4 byte</a:t>
            </a:r>
            <a:r>
              <a:rPr lang="zh-CN" altLang="en-US" sz="2000" dirty="0">
                <a:solidFill>
                  <a:srgbClr val="0000FF"/>
                </a:solidFill>
                <a:latin typeface="Consolas" panose="020B0609020204030204" pitchFamily="49" charset="0"/>
                <a:ea typeface="等线" panose="02010600030101010101" pitchFamily="2" charset="-122"/>
                <a:cs typeface="Consolas" panose="020B0609020204030204" pitchFamily="49" charset="0"/>
              </a:rPr>
              <a:t>，字符只有 </a:t>
            </a:r>
            <a:r>
              <a:rPr lang="en-US" altLang="zh-CN" sz="2000" dirty="0">
                <a:solidFill>
                  <a:srgbClr val="0000FF"/>
                </a:solidFill>
                <a:latin typeface="Consolas" panose="020B0609020204030204" pitchFamily="49" charset="0"/>
                <a:ea typeface="等线" panose="02010600030101010101" pitchFamily="2" charset="-122"/>
                <a:cs typeface="Consolas" panose="020B0609020204030204" pitchFamily="49" charset="0"/>
              </a:rPr>
              <a:t>2byte</a:t>
            </a:r>
            <a:r>
              <a:rPr lang="zh-CN" altLang="en-US" sz="20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   while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char</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FF"/>
                </a:solidFill>
                <a:latin typeface="Consolas" panose="020B0609020204030204" pitchFamily="49" charset="0"/>
                <a:ea typeface="等线" panose="02010600030101010101" pitchFamily="2" charset="-122"/>
                <a:cs typeface="Consolas" panose="020B0609020204030204" pitchFamily="49" charset="0"/>
              </a:rPr>
              <a:t>int</a:t>
            </a:r>
            <a:r>
              <a:rPr lang="en-US" altLang="zh-CN" sz="2000" dirty="0">
                <a:solidFill>
                  <a:srgbClr val="0000FF"/>
                </a:solidFill>
                <a:latin typeface="Consolas" panose="020B0609020204030204" pitchFamily="49" charset="0"/>
                <a:ea typeface="等线" panose="02010600030101010101" pitchFamily="2" charset="-122"/>
                <a:cs typeface="Consolas" panose="020B0609020204030204" pitchFamily="49" charset="0"/>
              </a:rPr>
              <a:t> -&gt; char</a:t>
            </a:r>
            <a:endParaRPr lang="zh-CN" altLang="zh-CN" sz="20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54</a:t>
            </a:fld>
            <a:endParaRPr lang="en-US" altLang="zh-CN"/>
          </a:p>
        </p:txBody>
      </p:sp>
    </p:spTree>
    <p:extLst>
      <p:ext uri="{BB962C8B-B14F-4D97-AF65-F5344CB8AC3E}">
        <p14:creationId xmlns:p14="http://schemas.microsoft.com/office/powerpoint/2010/main" val="104655416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FileWriter</a:t>
            </a:r>
            <a:endParaRPr lang="zh-CN" altLang="en-US" dirty="0"/>
          </a:p>
        </p:txBody>
      </p:sp>
      <p:sp>
        <p:nvSpPr>
          <p:cNvPr id="3" name="内容占位符 2"/>
          <p:cNvSpPr>
            <a:spLocks noGrp="1"/>
          </p:cNvSpPr>
          <p:nvPr>
            <p:ph idx="1"/>
          </p:nvPr>
        </p:nvSpPr>
        <p:spPr>
          <a:xfrm>
            <a:off x="533400" y="1600200"/>
            <a:ext cx="7999040" cy="4648200"/>
          </a:xfrm>
        </p:spPr>
        <p:txBody>
          <a:bodyPr/>
          <a:lstStyle/>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java.io.FileWriter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3F5FBF"/>
                </a:solidFill>
                <a:latin typeface="Consolas" panose="020B0609020204030204" pitchFamily="49" charset="0"/>
                <a:ea typeface="等线" panose="02010600030101010101" pitchFamily="2" charset="-122"/>
                <a:cs typeface="Consolas" panose="020B0609020204030204" pitchFamily="49" charset="0"/>
              </a:rPr>
              <a:t>FileWriter</a:t>
            </a:r>
            <a:r>
              <a:rPr lang="zh-CN"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写</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3F5FBF"/>
                </a:solidFill>
                <a:latin typeface="Consolas" panose="020B0609020204030204" pitchFamily="49" charset="0"/>
                <a:ea typeface="等线" panose="02010600030101010101" pitchFamily="2" charset="-122"/>
                <a:cs typeface="Consolas" panose="020B0609020204030204" pitchFamily="49" charset="0"/>
              </a:rPr>
              <a:t>FileWriter</a:t>
            </a:r>
            <a:r>
              <a:rPr lang="zh-CN"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类的</a:t>
            </a: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write()</a:t>
            </a:r>
            <a:r>
              <a:rPr lang="zh-CN"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方法可以自动把字符转为字节写出</a:t>
            </a: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Demo23_FileWriter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FileWriter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FileWriter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“k.txt"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大家好</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(97);</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55</a:t>
            </a:fld>
            <a:endParaRPr lang="en-US" altLang="zh-CN"/>
          </a:p>
        </p:txBody>
      </p:sp>
    </p:spTree>
    <p:extLst>
      <p:ext uri="{BB962C8B-B14F-4D97-AF65-F5344CB8AC3E}">
        <p14:creationId xmlns:p14="http://schemas.microsoft.com/office/powerpoint/2010/main" val="286077839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字符流的拷贝</a:t>
            </a:r>
          </a:p>
        </p:txBody>
      </p:sp>
      <p:sp>
        <p:nvSpPr>
          <p:cNvPr id="3" name="内容占位符 2"/>
          <p:cNvSpPr>
            <a:spLocks noGrp="1"/>
          </p:cNvSpPr>
          <p:nvPr>
            <p:ph idx="1"/>
          </p:nvPr>
        </p:nvSpPr>
        <p:spPr/>
        <p:txBody>
          <a:bodyPr/>
          <a:lstStyle/>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Demo24_CharCopy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字符文件拷贝</a:t>
            </a:r>
            <a:r>
              <a:rPr lang="zh-CN" altLang="en-US"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Writer</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类中有一个</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2k</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的小缓冲区</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如果不关流</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zh-CN" altLang="en-US"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就会将内容写到缓冲区里</a:t>
            </a:r>
            <a:r>
              <a:rPr lang="zh-CN" altLang="en-US"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关流会将缓冲区内容刷新</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再关闭</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FileReader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“m.txt"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FileWriter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FileWriter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“n.txt"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如果忘记关流，会导致信息不全</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56</a:t>
            </a:fld>
            <a:endParaRPr lang="en-US" altLang="zh-CN"/>
          </a:p>
        </p:txBody>
      </p:sp>
    </p:spTree>
    <p:extLst>
      <p:ext uri="{BB962C8B-B14F-4D97-AF65-F5344CB8AC3E}">
        <p14:creationId xmlns:p14="http://schemas.microsoft.com/office/powerpoint/2010/main" val="332273038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字符流的拷贝</a:t>
            </a:r>
          </a:p>
        </p:txBody>
      </p:sp>
      <p:sp>
        <p:nvSpPr>
          <p:cNvPr id="3" name="内容占位符 2"/>
          <p:cNvSpPr>
            <a:spLocks noGrp="1"/>
          </p:cNvSpPr>
          <p:nvPr>
            <p:ph idx="1"/>
          </p:nvPr>
        </p:nvSpPr>
        <p:spPr/>
        <p:txBody>
          <a:bodyPr/>
          <a:lstStyle/>
          <a:p>
            <a:r>
              <a:rPr lang="zh-CN" altLang="en-US" dirty="0"/>
              <a:t>字符流也可以拷贝文本文件</a:t>
            </a:r>
            <a:r>
              <a:rPr lang="en-US" altLang="zh-CN" dirty="0"/>
              <a:t>, </a:t>
            </a:r>
            <a:r>
              <a:rPr lang="zh-CN" altLang="en-US" dirty="0"/>
              <a:t>但不推荐使用。因为读取时会把字节转为字符</a:t>
            </a:r>
            <a:r>
              <a:rPr lang="en-US" altLang="zh-CN" dirty="0"/>
              <a:t>, </a:t>
            </a:r>
            <a:r>
              <a:rPr lang="zh-CN" altLang="en-US" dirty="0"/>
              <a:t>写出时还要把字符转回字节。</a:t>
            </a:r>
            <a:endParaRPr lang="en-US" altLang="zh-CN" dirty="0"/>
          </a:p>
          <a:p>
            <a:r>
              <a:rPr lang="zh-CN" altLang="en-US" dirty="0"/>
              <a:t>程序需要读取一段文本</a:t>
            </a:r>
            <a:r>
              <a:rPr lang="en-US" altLang="zh-CN" dirty="0"/>
              <a:t>, </a:t>
            </a:r>
            <a:r>
              <a:rPr lang="zh-CN" altLang="en-US" dirty="0"/>
              <a:t>或者需要写出一段文本的时候可以使用字符流</a:t>
            </a:r>
          </a:p>
          <a:p>
            <a:pPr lvl="1"/>
            <a:r>
              <a:rPr lang="zh-CN" altLang="en-US" dirty="0"/>
              <a:t>读取的时候是按照字符的大小读取的</a:t>
            </a:r>
            <a:r>
              <a:rPr lang="en-US" altLang="zh-CN" dirty="0"/>
              <a:t>,</a:t>
            </a:r>
            <a:r>
              <a:rPr lang="zh-CN" altLang="en-US" dirty="0"/>
              <a:t>不会出现半个中文</a:t>
            </a:r>
          </a:p>
          <a:p>
            <a:pPr lvl="1"/>
            <a:r>
              <a:rPr lang="zh-CN" altLang="en-US" dirty="0"/>
              <a:t>写出的时候可以直接将字符串写出</a:t>
            </a:r>
            <a:r>
              <a:rPr lang="en-US" altLang="zh-CN" dirty="0"/>
              <a:t>,</a:t>
            </a:r>
            <a:r>
              <a:rPr lang="zh-CN" altLang="en-US" dirty="0"/>
              <a:t>不用转换为字节数组</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57</a:t>
            </a:fld>
            <a:endParaRPr lang="en-US" altLang="zh-CN"/>
          </a:p>
        </p:txBody>
      </p:sp>
    </p:spTree>
    <p:extLst>
      <p:ext uri="{BB962C8B-B14F-4D97-AF65-F5344CB8AC3E}">
        <p14:creationId xmlns:p14="http://schemas.microsoft.com/office/powerpoint/2010/main" val="844569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BufferedReader</a:t>
            </a:r>
            <a:endParaRPr lang="zh-CN" altLang="en-US" dirty="0"/>
          </a:p>
        </p:txBody>
      </p:sp>
      <p:sp>
        <p:nvSpPr>
          <p:cNvPr id="3" name="内容占位符 2"/>
          <p:cNvSpPr>
            <a:spLocks noGrp="1"/>
          </p:cNvSpPr>
          <p:nvPr>
            <p:ph idx="1"/>
          </p:nvPr>
        </p:nvSpPr>
        <p:spPr>
          <a:xfrm>
            <a:off x="533400" y="1600200"/>
            <a:ext cx="8215064" cy="4648200"/>
          </a:xfrm>
        </p:spPr>
        <p:txBody>
          <a:bodyPr/>
          <a:lstStyle/>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Demo25</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_Buffered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带缓冲区的流中的特殊方法</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3F5FBF"/>
                </a:solidFill>
                <a:latin typeface="Consolas" panose="020B0609020204030204" pitchFamily="49" charset="0"/>
                <a:ea typeface="等线" panose="02010600030101010101" pitchFamily="2" charset="-122"/>
                <a:cs typeface="Consolas" panose="020B0609020204030204" pitchFamily="49" charset="0"/>
              </a:rPr>
              <a:t>readLine</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a:t>
            </a:r>
            <a:r>
              <a:rPr lang="zh-CN" altLang="en-US" sz="1600" dirty="0">
                <a:solidFill>
                  <a:srgbClr val="3F5FBF"/>
                </a:solidFill>
                <a:latin typeface="Consolas" panose="020B0609020204030204" pitchFamily="49" charset="0"/>
                <a:ea typeface="等线" panose="02010600030101010101" pitchFamily="2" charset="-122"/>
                <a:cs typeface="Consolas" panose="020B0609020204030204" pitchFamily="49" charset="0"/>
              </a:rPr>
              <a:t>读一行，返回</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String</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BufferedReader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BufferedReader(</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“m.txt"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String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6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58</a:t>
            </a:fld>
            <a:endParaRPr lang="en-US" altLang="zh-CN"/>
          </a:p>
        </p:txBody>
      </p:sp>
    </p:spTree>
    <p:extLst>
      <p:ext uri="{BB962C8B-B14F-4D97-AF65-F5344CB8AC3E}">
        <p14:creationId xmlns:p14="http://schemas.microsoft.com/office/powerpoint/2010/main" val="198828193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LineNumberReader</a:t>
            </a:r>
            <a:endParaRPr lang="zh-CN" altLang="en-US" dirty="0"/>
          </a:p>
        </p:txBody>
      </p:sp>
      <p:sp>
        <p:nvSpPr>
          <p:cNvPr id="3" name="内容占位符 2"/>
          <p:cNvSpPr>
            <a:spLocks noGrp="1"/>
          </p:cNvSpPr>
          <p:nvPr>
            <p:ph idx="1"/>
          </p:nvPr>
        </p:nvSpPr>
        <p:spPr>
          <a:xfrm>
            <a:off x="533400" y="1600200"/>
            <a:ext cx="8393113" cy="4648200"/>
          </a:xfrm>
        </p:spPr>
        <p:txBody>
          <a:bodyPr/>
          <a:lstStyle/>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Demo26_LineNumberReader {</a:t>
            </a:r>
            <a:r>
              <a:rPr lang="en-US" altLang="zh-CN" sz="1600" dirty="0">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9FBF"/>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err="1">
                <a:solidFill>
                  <a:srgbClr val="7F9FBF"/>
                </a:solidFill>
                <a:latin typeface="Consolas" panose="020B0609020204030204" pitchFamily="49" charset="0"/>
                <a:ea typeface="等线" panose="02010600030101010101" pitchFamily="2" charset="-122"/>
                <a:cs typeface="Consolas" panose="020B0609020204030204" pitchFamily="49" charset="0"/>
              </a:rPr>
              <a:t>param</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3F5FBF"/>
                </a:solidFill>
                <a:latin typeface="Consolas" panose="020B0609020204030204" pitchFamily="49" charset="0"/>
                <a:ea typeface="等线" panose="02010600030101010101" pitchFamily="2" charset="-122"/>
                <a:cs typeface="Consolas" panose="020B0609020204030204" pitchFamily="49" charset="0"/>
              </a:rPr>
              <a:t>args</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LineNumberReader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lnr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LineNumberReader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“m.txt"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String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lnr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.setLineNumber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(100);</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lnr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lnr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.getLineNumber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lnr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59</a:t>
            </a:fld>
            <a:endParaRPr lang="en-US" altLang="zh-CN"/>
          </a:p>
        </p:txBody>
      </p:sp>
    </p:spTree>
    <p:extLst>
      <p:ext uri="{BB962C8B-B14F-4D97-AF65-F5344CB8AC3E}">
        <p14:creationId xmlns:p14="http://schemas.microsoft.com/office/powerpoint/2010/main" val="6290114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流的基本概念</a:t>
            </a:r>
          </a:p>
        </p:txBody>
      </p:sp>
      <p:sp>
        <p:nvSpPr>
          <p:cNvPr id="3" name="内容占位符 2"/>
          <p:cNvSpPr>
            <a:spLocks noGrp="1"/>
          </p:cNvSpPr>
          <p:nvPr>
            <p:ph idx="1"/>
          </p:nvPr>
        </p:nvSpPr>
        <p:spPr/>
        <p:txBody>
          <a:bodyPr/>
          <a:lstStyle/>
          <a:p>
            <a:r>
              <a:rPr lang="zh-CN" altLang="en-US" dirty="0"/>
              <a:t>流式输入输出的特点</a:t>
            </a:r>
          </a:p>
          <a:p>
            <a:pPr lvl="1"/>
            <a:r>
              <a:rPr lang="zh-CN" altLang="en-US" dirty="0"/>
              <a:t>每个数据都必须等待排在它前面的数据读入或送出之后才能被读写；</a:t>
            </a:r>
          </a:p>
          <a:p>
            <a:pPr lvl="1"/>
            <a:r>
              <a:rPr lang="zh-CN" altLang="en-US" dirty="0"/>
              <a:t>每次读写操作处理的都是序列中剩余的未读写数据中的</a:t>
            </a:r>
            <a:r>
              <a:rPr lang="zh-CN" altLang="en-US" dirty="0">
                <a:solidFill>
                  <a:srgbClr val="0000FF"/>
                </a:solidFill>
              </a:rPr>
              <a:t>第一个</a:t>
            </a:r>
            <a:r>
              <a:rPr lang="zh-CN" altLang="en-US" dirty="0"/>
              <a:t>，不能随意选择输入输出的位置。</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a:t>
            </a:fld>
            <a:endParaRPr lang="en-US" altLang="zh-CN"/>
          </a:p>
        </p:txBody>
      </p:sp>
    </p:spTree>
    <p:extLst>
      <p:ext uri="{BB962C8B-B14F-4D97-AF65-F5344CB8AC3E}">
        <p14:creationId xmlns:p14="http://schemas.microsoft.com/office/powerpoint/2010/main" val="1480712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转换流</a:t>
            </a:r>
          </a:p>
        </p:txBody>
      </p:sp>
      <p:sp>
        <p:nvSpPr>
          <p:cNvPr id="3" name="内容占位符 2"/>
          <p:cNvSpPr>
            <a:spLocks noGrp="1"/>
          </p:cNvSpPr>
          <p:nvPr>
            <p:ph idx="1"/>
          </p:nvPr>
        </p:nvSpPr>
        <p:spPr/>
        <p:txBody>
          <a:bodyPr/>
          <a:lstStyle/>
          <a:p>
            <a:pPr marL="0" indent="0">
              <a:spcAft>
                <a:spcPts val="0"/>
              </a:spcAft>
              <a:buNone/>
            </a:pP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使用指定的码表读写字符</a:t>
            </a:r>
            <a:endPar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Demo27_TransIO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InputStreamReader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isr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InputStreamReader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"utf-8.txt"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"uTf-8"</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OutputStreamWriter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osw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OutputStreamWriter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"gbk.txt"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2A00FF"/>
                </a:solidFill>
                <a:latin typeface="Consolas" panose="020B0609020204030204" pitchFamily="49" charset="0"/>
                <a:ea typeface="等线" panose="02010600030101010101" pitchFamily="2" charset="-122"/>
                <a:cs typeface="Consolas" panose="020B0609020204030204" pitchFamily="49" charset="0"/>
              </a:rPr>
              <a:t>gbk</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isr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osw</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isr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osw</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60</a:t>
            </a:fld>
            <a:endParaRPr lang="en-US" altLang="zh-CN"/>
          </a:p>
        </p:txBody>
      </p:sp>
    </p:spTree>
    <p:extLst>
      <p:ext uri="{BB962C8B-B14F-4D97-AF65-F5344CB8AC3E}">
        <p14:creationId xmlns:p14="http://schemas.microsoft.com/office/powerpoint/2010/main" val="302897453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转换流</a:t>
            </a:r>
          </a:p>
        </p:txBody>
      </p:sp>
      <p:sp>
        <p:nvSpPr>
          <p:cNvPr id="3" name="内容占位符 2"/>
          <p:cNvSpPr>
            <a:spLocks noGrp="1"/>
          </p:cNvSpPr>
          <p:nvPr>
            <p:ph idx="1"/>
          </p:nvPr>
        </p:nvSpPr>
        <p:spPr/>
        <p:txBody>
          <a:bodyPr/>
          <a:lstStyle/>
          <a:p>
            <a:r>
              <a:rPr lang="en-US" altLang="zh-CN" sz="2800" dirty="0" err="1">
                <a:latin typeface="Consolas" panose="020B0609020204030204" pitchFamily="49" charset="0"/>
              </a:rPr>
              <a:t>InputStreamReader</a:t>
            </a:r>
            <a:r>
              <a:rPr lang="zh-CN" altLang="en-US" sz="2800" dirty="0"/>
              <a:t>，</a:t>
            </a:r>
            <a:r>
              <a:rPr lang="en-US" altLang="zh-CN" sz="2800" dirty="0" err="1">
                <a:latin typeface="Consolas" panose="020B0609020204030204" pitchFamily="49" charset="0"/>
              </a:rPr>
              <a:t>OutputStreamWriter</a:t>
            </a:r>
            <a:r>
              <a:rPr lang="zh-CN" altLang="zh-CN" sz="2800" kern="100" dirty="0">
                <a:latin typeface="等线" panose="02010600030101010101" pitchFamily="2" charset="-122"/>
                <a:ea typeface="等线" panose="02010600030101010101" pitchFamily="2" charset="-122"/>
                <a:cs typeface="Times New Roman" panose="02020603050405020304" pitchFamily="18" charset="0"/>
              </a:rPr>
              <a:t>字节流和字符类间的转换桥梁</a:t>
            </a:r>
            <a:endParaRPr lang="en-US" altLang="zh-CN" sz="2800" dirty="0"/>
          </a:p>
          <a:p>
            <a:pPr lvl="1"/>
            <a:r>
              <a:rPr lang="en-US" altLang="zh-CN" dirty="0" err="1">
                <a:latin typeface="Consolas" panose="020B0609020204030204" pitchFamily="49" charset="0"/>
                <a:cs typeface="+mn-cs"/>
              </a:rPr>
              <a:t>FileReader</a:t>
            </a:r>
            <a:r>
              <a:rPr lang="zh-CN" altLang="en-US" sz="2400" dirty="0"/>
              <a:t>使用默认码表读取文件</a:t>
            </a:r>
            <a:r>
              <a:rPr lang="en-US" altLang="zh-CN" sz="2400" dirty="0"/>
              <a:t>, </a:t>
            </a:r>
            <a:r>
              <a:rPr lang="zh-CN" altLang="en-US" sz="2400" dirty="0"/>
              <a:t>如果使用指定码表读取</a:t>
            </a:r>
            <a:r>
              <a:rPr lang="en-US" altLang="zh-CN" sz="2400" dirty="0"/>
              <a:t>, </a:t>
            </a:r>
            <a:r>
              <a:rPr lang="zh-CN" altLang="en-US" sz="2400" dirty="0"/>
              <a:t>可以使用</a:t>
            </a:r>
            <a:r>
              <a:rPr lang="en-US" altLang="zh-CN" dirty="0" err="1">
                <a:latin typeface="Consolas" panose="020B0609020204030204" pitchFamily="49" charset="0"/>
                <a:cs typeface="+mn-cs"/>
              </a:rPr>
              <a:t>InputStreamReader</a:t>
            </a:r>
            <a:r>
              <a:rPr lang="en-US" altLang="zh-CN" sz="2400" dirty="0"/>
              <a:t>(</a:t>
            </a:r>
            <a:r>
              <a:rPr lang="zh-CN" altLang="en-US" sz="2400" dirty="0"/>
              <a:t>字节流</a:t>
            </a:r>
            <a:r>
              <a:rPr lang="en-US" altLang="zh-CN" sz="2400" dirty="0"/>
              <a:t>,</a:t>
            </a:r>
            <a:r>
              <a:rPr lang="zh-CN" altLang="en-US" sz="2400" dirty="0"/>
              <a:t>编码表</a:t>
            </a:r>
            <a:r>
              <a:rPr lang="en-US" altLang="zh-CN" sz="2400" dirty="0"/>
              <a:t>)</a:t>
            </a:r>
          </a:p>
          <a:p>
            <a:pPr lvl="1"/>
            <a:r>
              <a:rPr lang="en-US" altLang="zh-CN" dirty="0" err="1">
                <a:latin typeface="Consolas" panose="020B0609020204030204" pitchFamily="49" charset="0"/>
                <a:cs typeface="+mn-cs"/>
              </a:rPr>
              <a:t>FileWriter</a:t>
            </a:r>
            <a:r>
              <a:rPr lang="zh-CN" altLang="en-US" sz="2400" dirty="0"/>
              <a:t>是使用默认码表写出文件</a:t>
            </a:r>
            <a:r>
              <a:rPr lang="en-US" altLang="zh-CN" sz="2400" dirty="0"/>
              <a:t>, </a:t>
            </a:r>
            <a:r>
              <a:rPr lang="zh-CN" altLang="en-US" sz="2400" dirty="0"/>
              <a:t>如果使用指定码表写出</a:t>
            </a:r>
            <a:r>
              <a:rPr lang="en-US" altLang="zh-CN" sz="2400" dirty="0"/>
              <a:t>, </a:t>
            </a:r>
            <a:r>
              <a:rPr lang="zh-CN" altLang="en-US" sz="2400" dirty="0"/>
              <a:t>可以使用</a:t>
            </a:r>
            <a:r>
              <a:rPr lang="en-US" altLang="zh-CN" dirty="0" err="1">
                <a:latin typeface="Consolas" panose="020B0609020204030204" pitchFamily="49" charset="0"/>
                <a:cs typeface="+mn-cs"/>
              </a:rPr>
              <a:t>OutputStreamWriter</a:t>
            </a:r>
            <a:r>
              <a:rPr lang="en-US" altLang="zh-CN" sz="2400" dirty="0"/>
              <a:t>(</a:t>
            </a:r>
            <a:r>
              <a:rPr lang="zh-CN" altLang="en-US" sz="2400" dirty="0"/>
              <a:t>字节流</a:t>
            </a:r>
            <a:r>
              <a:rPr lang="en-US" altLang="zh-CN" sz="2400" dirty="0"/>
              <a:t>,</a:t>
            </a:r>
            <a:r>
              <a:rPr lang="zh-CN" altLang="en-US" sz="2400" dirty="0"/>
              <a:t>编码表</a:t>
            </a:r>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61</a:t>
            </a:fld>
            <a:endParaRPr lang="en-US" altLang="zh-CN"/>
          </a:p>
        </p:txBody>
      </p:sp>
    </p:spTree>
    <p:extLst>
      <p:ext uri="{BB962C8B-B14F-4D97-AF65-F5344CB8AC3E}">
        <p14:creationId xmlns:p14="http://schemas.microsoft.com/office/powerpoint/2010/main" val="28923208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251654989"/>
              </p:ext>
            </p:extLst>
          </p:nvPr>
        </p:nvGraphicFramePr>
        <p:xfrm>
          <a:off x="533400" y="1556792"/>
          <a:ext cx="7772400" cy="3926832"/>
        </p:xfrm>
        <a:graphic>
          <a:graphicData uri="http://schemas.openxmlformats.org/drawingml/2006/table">
            <a:tbl>
              <a:tblPr/>
              <a:tblGrid>
                <a:gridCol w="94225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2869704">
                  <a:extLst>
                    <a:ext uri="{9D8B030D-6E8A-4147-A177-3AD203B41FA5}">
                      <a16:colId xmlns:a16="http://schemas.microsoft.com/office/drawing/2014/main" val="20003"/>
                    </a:ext>
                  </a:extLst>
                </a:gridCol>
              </a:tblGrid>
              <a:tr h="201565">
                <a:tc>
                  <a:txBody>
                    <a:bodyPr/>
                    <a:lstStyle/>
                    <a:p>
                      <a:pPr marL="347345" indent="-347345" algn="ctr" fontAlgn="base">
                        <a:spcAft>
                          <a:spcPts val="0"/>
                        </a:spcAft>
                      </a:pPr>
                      <a:r>
                        <a:rPr lang="en-US" sz="1600" b="0" i="0" kern="12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I/O</a:t>
                      </a:r>
                      <a:r>
                        <a:rPr lang="zh-CN" sz="1600" b="0" i="0" kern="1200" dirty="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类型</a:t>
                      </a:r>
                      <a:endParaRPr lang="zh-CN" sz="1600" b="0" i="0" kern="100" dirty="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字节流</a:t>
                      </a:r>
                      <a:endParaRPr lang="zh-CN" sz="1600" b="0" i="0" kern="10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字符流</a:t>
                      </a:r>
                      <a:endParaRPr lang="zh-CN" sz="1600" b="0" i="0" kern="10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dirty="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作用</a:t>
                      </a:r>
                      <a:endParaRPr lang="zh-CN" sz="1600" b="0" i="0" kern="100" dirty="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833">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文件</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用于对本机文件系统上的一个件行读写</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29833">
                <a:tc rowSpan="2">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内存</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ByteArrayInputStream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ByteArrayOutputStream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CharArrayReader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CharArrayWriter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用来从内存读取数据或向内存写入数据</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8101">
                <a:tc vMerge="1">
                  <a:txBody>
                    <a:bodyPr/>
                    <a:lstStyle/>
                    <a:p>
                      <a:endParaRPr lang="zh-CN" altLang="en-US"/>
                    </a:p>
                  </a:txBody>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StringBufferInputStream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从内存里的某个</a:t>
                      </a: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a:t>
                      </a: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或</a:t>
                      </a: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StringBuffer</a:t>
                      </a: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读字符或字节</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8101">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管道</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实现一个输入、输出管道。管道可用于一个线程的输出连接到另一个线程的输入</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1565">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联结</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SequenceInputStream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N/A</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将多个输入流联结成为一个输入流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9833">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对象串行化</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ObjectInputStream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ObjectOutputStream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将对象串行化</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标题 1"/>
          <p:cNvSpPr>
            <a:spLocks noGrp="1"/>
          </p:cNvSpPr>
          <p:nvPr>
            <p:ph type="title"/>
          </p:nvPr>
        </p:nvSpPr>
        <p:spPr/>
        <p:txBody>
          <a:bodyPr/>
          <a:lstStyle/>
          <a:p>
            <a:r>
              <a:rPr lang="zh-CN" altLang="en-US" dirty="0"/>
              <a:t>各种流的作用</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62</a:t>
            </a:fld>
            <a:endParaRPr lang="en-US" altLang="zh-CN"/>
          </a:p>
        </p:txBody>
      </p:sp>
      <p:sp>
        <p:nvSpPr>
          <p:cNvPr id="3" name="矩形 2"/>
          <p:cNvSpPr/>
          <p:nvPr/>
        </p:nvSpPr>
        <p:spPr>
          <a:xfrm>
            <a:off x="467544" y="5668816"/>
            <a:ext cx="7742535" cy="400110"/>
          </a:xfrm>
          <a:prstGeom prst="rect">
            <a:avLst/>
          </a:prstGeom>
        </p:spPr>
        <p:txBody>
          <a:bodyPr wrap="square">
            <a:spAutoFit/>
          </a:bodyPr>
          <a:lstStyle/>
          <a:p>
            <a:pPr>
              <a:lnSpc>
                <a:spcPct val="100000"/>
              </a:lnSpc>
              <a:buClr>
                <a:srgbClr val="3333CC"/>
              </a:buClr>
            </a:pPr>
            <a:r>
              <a:rPr lang="zh-CN" altLang="en-US" kern="0" dirty="0">
                <a:solidFill>
                  <a:srgbClr val="0000FF"/>
                </a:solidFill>
                <a:latin typeface="宋体" panose="02010600030101010101" pitchFamily="2" charset="-122"/>
              </a:rPr>
              <a:t>备注：文件，内存，管道是节点流</a:t>
            </a:r>
            <a:endParaRPr lang="en-US" altLang="zh-CN" sz="2400" kern="0" dirty="0">
              <a:solidFill>
                <a:srgbClr val="0000FF"/>
              </a:solidFill>
              <a:latin typeface="宋体" panose="02010600030101010101" pitchFamily="2" charset="-122"/>
            </a:endParaRPr>
          </a:p>
        </p:txBody>
      </p:sp>
    </p:spTree>
    <p:extLst>
      <p:ext uri="{BB962C8B-B14F-4D97-AF65-F5344CB8AC3E}">
        <p14:creationId xmlns:p14="http://schemas.microsoft.com/office/powerpoint/2010/main" val="4040286917"/>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1872255854"/>
              </p:ext>
            </p:extLst>
          </p:nvPr>
        </p:nvGraphicFramePr>
        <p:xfrm>
          <a:off x="533400" y="1556792"/>
          <a:ext cx="7772400" cy="4243968"/>
        </p:xfrm>
        <a:graphic>
          <a:graphicData uri="http://schemas.openxmlformats.org/drawingml/2006/table">
            <a:tbl>
              <a:tblPr/>
              <a:tblGrid>
                <a:gridCol w="1158280">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201565">
                <a:tc>
                  <a:txBody>
                    <a:bodyPr/>
                    <a:lstStyle/>
                    <a:p>
                      <a:pPr marL="347345" indent="-347345" algn="ctr" fontAlgn="base">
                        <a:spcAft>
                          <a:spcPts val="0"/>
                        </a:spcAft>
                      </a:pPr>
                      <a:r>
                        <a:rPr lang="en-US" sz="16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I/O</a:t>
                      </a:r>
                      <a:r>
                        <a:rPr lang="zh-CN" sz="1600" b="1" kern="12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类型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字节流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字符流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作用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833">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数据转换</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DataInputStream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DataOutputStream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N/A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以一种与机器无关的格式读写原始数据类型</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1565">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计数</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LineNumberInputStream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LineNumberReader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在读取时记录行数</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458101">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预览</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PushbackInputStream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PushbackReader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带有“回推</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(pushback)”</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缓冲区的输入流。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1565">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打印</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PrintStream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PrintWriter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包含便捷的打印方法的流。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9833">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缓冲</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BufferedInputStream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BufferedOutputStream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BufferedReader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BufferedWriter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缓冲流，用于在读写时进行数据缓冲</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r h="458101">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过滤</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过滤流的抽象类接口。数据读写时对数据进行过滤</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6"/>
                  </a:ext>
                </a:extLst>
              </a:tr>
              <a:tr h="329833">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转换流</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InputStreamReader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algn="l" defTabSz="914400" rtl="0" eaLnBrk="1" latinLnBrk="0" hangingPunct="1">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OutputStreamWriter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200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字节流和字符类间的转换桥梁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
        <p:nvSpPr>
          <p:cNvPr id="2" name="标题 1"/>
          <p:cNvSpPr>
            <a:spLocks noGrp="1"/>
          </p:cNvSpPr>
          <p:nvPr>
            <p:ph type="title"/>
          </p:nvPr>
        </p:nvSpPr>
        <p:spPr/>
        <p:txBody>
          <a:bodyPr/>
          <a:lstStyle/>
          <a:p>
            <a:r>
              <a:rPr lang="zh-CN" altLang="en-US" dirty="0"/>
              <a:t>各种流的作用</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63</a:t>
            </a:fld>
            <a:endParaRPr lang="en-US" altLang="zh-CN"/>
          </a:p>
        </p:txBody>
      </p:sp>
    </p:spTree>
    <p:extLst>
      <p:ext uri="{BB962C8B-B14F-4D97-AF65-F5344CB8AC3E}">
        <p14:creationId xmlns:p14="http://schemas.microsoft.com/office/powerpoint/2010/main" val="181007515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其他输入输出</a:t>
            </a:r>
          </a:p>
        </p:txBody>
      </p:sp>
      <p:sp>
        <p:nvSpPr>
          <p:cNvPr id="3" name="内容占位符 2"/>
          <p:cNvSpPr>
            <a:spLocks noGrp="1"/>
          </p:cNvSpPr>
          <p:nvPr>
            <p:ph idx="1"/>
          </p:nvPr>
        </p:nvSpPr>
        <p:spPr/>
        <p:txBody>
          <a:bodyPr/>
          <a:lstStyle/>
          <a:p>
            <a:r>
              <a:rPr lang="zh-CN" altLang="en-US" dirty="0"/>
              <a:t>序列输入输出流</a:t>
            </a:r>
            <a:endParaRPr lang="en-US" altLang="zh-CN" dirty="0"/>
          </a:p>
          <a:p>
            <a:r>
              <a:rPr lang="zh-CN" altLang="en-US" dirty="0"/>
              <a:t>内存输入输出流</a:t>
            </a:r>
            <a:endParaRPr lang="en-US" altLang="zh-CN" dirty="0"/>
          </a:p>
          <a:p>
            <a:r>
              <a:rPr lang="zh-CN" altLang="en-US" dirty="0"/>
              <a:t>数据输入输出流</a:t>
            </a:r>
            <a:endParaRPr lang="en-US" altLang="zh-CN" dirty="0"/>
          </a:p>
          <a:p>
            <a:r>
              <a:rPr lang="zh-CN" altLang="en-US" dirty="0"/>
              <a:t>打印流</a:t>
            </a:r>
            <a:endParaRPr lang="en-US" altLang="zh-CN" dirty="0"/>
          </a:p>
          <a:p>
            <a:r>
              <a:rPr lang="zh-CN" altLang="en-US" dirty="0"/>
              <a:t>标准输入输出流</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64</a:t>
            </a:fld>
            <a:endParaRPr lang="en-US" altLang="zh-CN"/>
          </a:p>
        </p:txBody>
      </p:sp>
    </p:spTree>
    <p:extLst>
      <p:ext uri="{BB962C8B-B14F-4D97-AF65-F5344CB8AC3E}">
        <p14:creationId xmlns:p14="http://schemas.microsoft.com/office/powerpoint/2010/main" val="267490680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SequenceInputStream</a:t>
            </a:r>
            <a:r>
              <a:rPr lang="zh-CN" altLang="en-US" dirty="0"/>
              <a:t>序列流</a:t>
            </a:r>
          </a:p>
        </p:txBody>
      </p:sp>
      <p:sp>
        <p:nvSpPr>
          <p:cNvPr id="3" name="内容占位符 2"/>
          <p:cNvSpPr>
            <a:spLocks noGrp="1"/>
          </p:cNvSpPr>
          <p:nvPr>
            <p:ph idx="1"/>
          </p:nvPr>
        </p:nvSpPr>
        <p:spPr/>
        <p:txBody>
          <a:bodyPr/>
          <a:lstStyle/>
          <a:p>
            <a:r>
              <a:rPr lang="zh-CN" altLang="en-US" sz="2800" dirty="0"/>
              <a:t>序列流可以把多个字节输入流整合成一个。</a:t>
            </a:r>
            <a:endParaRPr lang="en-US" altLang="zh-CN" sz="2800" dirty="0"/>
          </a:p>
          <a:p>
            <a:pPr lvl="1"/>
            <a:r>
              <a:rPr lang="zh-CN" altLang="en-US" sz="2400" dirty="0"/>
              <a:t>从序列流中读取数据时</a:t>
            </a:r>
            <a:r>
              <a:rPr lang="en-US" altLang="zh-CN" sz="2400" dirty="0"/>
              <a:t>, </a:t>
            </a:r>
            <a:r>
              <a:rPr lang="zh-CN" altLang="en-US" sz="2400" dirty="0"/>
              <a:t>将从被整合的第一个流开始读</a:t>
            </a:r>
            <a:r>
              <a:rPr lang="en-US" altLang="zh-CN" sz="2400" dirty="0"/>
              <a:t>, </a:t>
            </a:r>
            <a:r>
              <a:rPr lang="zh-CN" altLang="en-US" sz="2400" dirty="0"/>
              <a:t>读完一个之后继续读第二个</a:t>
            </a:r>
            <a:r>
              <a:rPr lang="en-US" altLang="zh-CN" sz="2400" dirty="0"/>
              <a:t>, </a:t>
            </a:r>
            <a:r>
              <a:rPr lang="zh-CN" altLang="en-US" sz="2400" dirty="0"/>
              <a:t>以此类推</a:t>
            </a:r>
            <a:endParaRPr lang="en-US" altLang="zh-CN" sz="2400" dirty="0"/>
          </a:p>
          <a:p>
            <a:r>
              <a:rPr lang="zh-CN" altLang="en-US" sz="2800" dirty="0"/>
              <a:t>整合两个输入流</a:t>
            </a:r>
          </a:p>
          <a:p>
            <a:pPr lvl="1"/>
            <a:r>
              <a:rPr lang="en-US" altLang="zh-CN" sz="2400" dirty="0" err="1">
                <a:latin typeface="Consolas" panose="020B0609020204030204" pitchFamily="49" charset="0"/>
              </a:rPr>
              <a:t>SequenceInputStream</a:t>
            </a:r>
            <a:r>
              <a:rPr lang="en-US" altLang="zh-CN" sz="2400" dirty="0">
                <a:latin typeface="Consolas" panose="020B0609020204030204" pitchFamily="49" charset="0"/>
              </a:rPr>
              <a:t>(</a:t>
            </a:r>
            <a:r>
              <a:rPr lang="en-US" altLang="zh-CN" sz="2400" dirty="0" err="1">
                <a:latin typeface="Consolas" panose="020B0609020204030204" pitchFamily="49" charset="0"/>
              </a:rPr>
              <a:t>InputStream</a:t>
            </a:r>
            <a:r>
              <a:rPr lang="en-US" altLang="zh-CN" sz="2400" dirty="0">
                <a:latin typeface="Consolas" panose="020B0609020204030204" pitchFamily="49" charset="0"/>
              </a:rPr>
              <a:t> s1, </a:t>
            </a:r>
            <a:r>
              <a:rPr lang="en-US" altLang="zh-CN" sz="2400" dirty="0" err="1">
                <a:latin typeface="Consolas" panose="020B0609020204030204" pitchFamily="49" charset="0"/>
              </a:rPr>
              <a:t>InputStream</a:t>
            </a:r>
            <a:r>
              <a:rPr lang="en-US" altLang="zh-CN" sz="2400" dirty="0">
                <a:latin typeface="Consolas" panose="020B0609020204030204" pitchFamily="49" charset="0"/>
              </a:rPr>
              <a:t> s2)</a:t>
            </a:r>
          </a:p>
          <a:p>
            <a:r>
              <a:rPr lang="zh-CN" altLang="en-US" sz="2800" dirty="0"/>
              <a:t>整合多个输入流</a:t>
            </a:r>
          </a:p>
          <a:p>
            <a:pPr lvl="1"/>
            <a:r>
              <a:rPr lang="en-US" altLang="zh-CN" sz="2400" dirty="0" err="1">
                <a:latin typeface="Consolas" panose="020B0609020204030204" pitchFamily="49" charset="0"/>
              </a:rPr>
              <a:t>SequenceInputStream</a:t>
            </a:r>
            <a:r>
              <a:rPr lang="en-US" altLang="zh-CN" sz="2400" dirty="0">
                <a:latin typeface="Consolas" panose="020B0609020204030204" pitchFamily="49" charset="0"/>
              </a:rPr>
              <a:t>(Enumeration&lt;</a:t>
            </a:r>
            <a:r>
              <a:rPr lang="zh-CN" altLang="en-US" sz="2400" dirty="0">
                <a:latin typeface="Consolas" panose="020B0609020204030204" pitchFamily="49" charset="0"/>
              </a:rPr>
              <a:t>？</a:t>
            </a:r>
            <a:r>
              <a:rPr lang="en-US" altLang="zh-CN" sz="2400" dirty="0">
                <a:latin typeface="Consolas" panose="020B0609020204030204" pitchFamily="49" charset="0"/>
              </a:rPr>
              <a:t>extends </a:t>
            </a:r>
            <a:r>
              <a:rPr lang="en-US" altLang="zh-CN" sz="2400" dirty="0" err="1">
                <a:latin typeface="Consolas" panose="020B0609020204030204" pitchFamily="49" charset="0"/>
              </a:rPr>
              <a:t>InputStream</a:t>
            </a:r>
            <a:r>
              <a:rPr lang="en-US" altLang="zh-CN" sz="2400" dirty="0">
                <a:latin typeface="Consolas" panose="020B0609020204030204" pitchFamily="49" charset="0"/>
              </a:rPr>
              <a:t>&gt; e)</a:t>
            </a:r>
          </a:p>
          <a:p>
            <a:r>
              <a:rPr lang="zh-CN" altLang="en-US" sz="2800" dirty="0"/>
              <a:t>参考</a:t>
            </a:r>
            <a:r>
              <a:rPr lang="en-US" altLang="zh-CN" sz="2800" dirty="0">
                <a:latin typeface="Consolas" panose="020B0609020204030204" pitchFamily="49" charset="0"/>
              </a:rPr>
              <a:t>Demo28_SequenceInputStream</a:t>
            </a:r>
            <a:r>
              <a:rPr lang="zh-CN" altLang="en-US" sz="2800" dirty="0"/>
              <a:t>类</a:t>
            </a:r>
            <a:endParaRPr lang="en-US" altLang="zh-CN"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65</a:t>
            </a:fld>
            <a:endParaRPr lang="en-US" altLang="zh-CN"/>
          </a:p>
        </p:txBody>
      </p:sp>
    </p:spTree>
    <p:extLst>
      <p:ext uri="{BB962C8B-B14F-4D97-AF65-F5344CB8AC3E}">
        <p14:creationId xmlns:p14="http://schemas.microsoft.com/office/powerpoint/2010/main" val="1987233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ByteArrayOutputStream</a:t>
            </a:r>
            <a:endParaRPr lang="zh-CN" altLang="en-US" dirty="0"/>
          </a:p>
        </p:txBody>
      </p:sp>
      <p:sp>
        <p:nvSpPr>
          <p:cNvPr id="3" name="内容占位符 2"/>
          <p:cNvSpPr>
            <a:spLocks noGrp="1"/>
          </p:cNvSpPr>
          <p:nvPr>
            <p:ph idx="1"/>
          </p:nvPr>
        </p:nvSpPr>
        <p:spPr/>
        <p:txBody>
          <a:bodyPr/>
          <a:lstStyle/>
          <a:p>
            <a:r>
              <a:rPr lang="zh-CN" altLang="en-US" sz="2800" dirty="0"/>
              <a:t>该输出流可以向内存中写数据</a:t>
            </a:r>
            <a:r>
              <a:rPr lang="en-US" altLang="zh-CN" sz="2800" dirty="0"/>
              <a:t>, </a:t>
            </a:r>
            <a:r>
              <a:rPr lang="zh-CN" altLang="en-US" sz="2800" dirty="0"/>
              <a:t>把内存当作一个缓冲区</a:t>
            </a:r>
            <a:r>
              <a:rPr lang="en-US" altLang="zh-CN" sz="2800" dirty="0"/>
              <a:t>, </a:t>
            </a:r>
            <a:r>
              <a:rPr lang="zh-CN" altLang="en-US" sz="2800" dirty="0"/>
              <a:t>写出之后可以一次性取出所有数据</a:t>
            </a:r>
            <a:endParaRPr lang="en-US" altLang="zh-CN" sz="2800" dirty="0"/>
          </a:p>
          <a:p>
            <a:pPr lvl="1"/>
            <a:r>
              <a:rPr lang="zh-CN" altLang="en-US" sz="2400" dirty="0"/>
              <a:t>创建对象</a:t>
            </a:r>
            <a:r>
              <a:rPr lang="en-US" altLang="zh-CN" sz="2400" dirty="0"/>
              <a:t>: </a:t>
            </a:r>
            <a:r>
              <a:rPr lang="en-US" altLang="zh-CN" sz="2400" dirty="0">
                <a:latin typeface="Consolas" panose="020B0609020204030204" pitchFamily="49" charset="0"/>
              </a:rPr>
              <a:t>new ByteArrayOutputStream()</a:t>
            </a:r>
          </a:p>
          <a:p>
            <a:pPr lvl="1"/>
            <a:r>
              <a:rPr lang="zh-CN" altLang="en-US" sz="2400" dirty="0"/>
              <a:t>写出数据</a:t>
            </a:r>
            <a:r>
              <a:rPr lang="en-US" altLang="zh-CN" sz="2400" dirty="0"/>
              <a:t>: </a:t>
            </a:r>
            <a:r>
              <a:rPr lang="en-US" altLang="zh-CN" sz="2400" dirty="0">
                <a:latin typeface="Consolas" panose="020B0609020204030204" pitchFamily="49" charset="0"/>
              </a:rPr>
              <a:t>write(</a:t>
            </a:r>
            <a:r>
              <a:rPr lang="en-US" altLang="zh-CN" sz="2400" dirty="0" err="1">
                <a:latin typeface="Consolas" panose="020B0609020204030204" pitchFamily="49" charset="0"/>
              </a:rPr>
              <a:t>int</a:t>
            </a:r>
            <a:r>
              <a:rPr lang="en-US" altLang="zh-CN" sz="2400" dirty="0">
                <a:latin typeface="Consolas" panose="020B0609020204030204" pitchFamily="49" charset="0"/>
              </a:rPr>
              <a:t>), write(byte[])</a:t>
            </a:r>
          </a:p>
          <a:p>
            <a:pPr lvl="1"/>
            <a:r>
              <a:rPr lang="zh-CN" altLang="en-US" sz="2400" dirty="0"/>
              <a:t>获取数据</a:t>
            </a:r>
            <a:r>
              <a:rPr lang="en-US" altLang="zh-CN" sz="2400" dirty="0"/>
              <a:t>: </a:t>
            </a:r>
            <a:r>
              <a:rPr lang="en-US" altLang="zh-CN" sz="2400" dirty="0" err="1">
                <a:latin typeface="Consolas" panose="020B0609020204030204" pitchFamily="49" charset="0"/>
              </a:rPr>
              <a:t>toByteArray</a:t>
            </a:r>
            <a:r>
              <a:rPr lang="en-US" altLang="zh-CN" sz="2400" dirty="0">
                <a:latin typeface="Consolas" panose="020B0609020204030204" pitchFamily="49" charset="0"/>
              </a:rPr>
              <a:t>()</a:t>
            </a:r>
          </a:p>
          <a:p>
            <a:r>
              <a:rPr lang="zh-CN" altLang="en-US" sz="2800" dirty="0"/>
              <a:t>应用场景：</a:t>
            </a:r>
            <a:endParaRPr lang="en-US" altLang="zh-CN" sz="2800" dirty="0"/>
          </a:p>
          <a:p>
            <a:pPr lvl="1"/>
            <a:r>
              <a:rPr lang="zh-CN" altLang="en-US" sz="2400" dirty="0"/>
              <a:t>如：微信，</a:t>
            </a:r>
            <a:r>
              <a:rPr lang="en-US" altLang="zh-CN" sz="2400" dirty="0">
                <a:latin typeface="Consolas" panose="020B0609020204030204" pitchFamily="49" charset="0"/>
              </a:rPr>
              <a:t>QQ</a:t>
            </a:r>
            <a:r>
              <a:rPr lang="zh-CN" altLang="en-US" sz="2400" dirty="0"/>
              <a:t>聊天信息未发出之前的暂存</a:t>
            </a:r>
            <a:endParaRPr lang="en-US" altLang="zh-CN" sz="2400" dirty="0"/>
          </a:p>
          <a:p>
            <a:r>
              <a:rPr lang="en-US" altLang="zh-CN" sz="2800" dirty="0">
                <a:latin typeface="Consolas" panose="020B0609020204030204" pitchFamily="49" charset="0"/>
              </a:rPr>
              <a:t>Demo29_ByteArrayOutputStream</a:t>
            </a:r>
            <a:endParaRPr lang="en-US" altLang="zh-CN" sz="24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66</a:t>
            </a:fld>
            <a:endParaRPr lang="en-US" altLang="zh-CN"/>
          </a:p>
        </p:txBody>
      </p:sp>
    </p:spTree>
    <p:extLst>
      <p:ext uri="{BB962C8B-B14F-4D97-AF65-F5344CB8AC3E}">
        <p14:creationId xmlns:p14="http://schemas.microsoft.com/office/powerpoint/2010/main" val="12090757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对象输入输出</a:t>
            </a:r>
          </a:p>
        </p:txBody>
      </p:sp>
      <p:sp>
        <p:nvSpPr>
          <p:cNvPr id="3" name="内容占位符 2"/>
          <p:cNvSpPr>
            <a:spLocks noGrp="1"/>
          </p:cNvSpPr>
          <p:nvPr>
            <p:ph idx="1"/>
          </p:nvPr>
        </p:nvSpPr>
        <p:spPr/>
        <p:txBody>
          <a:bodyPr/>
          <a:lstStyle/>
          <a:p>
            <a:r>
              <a:rPr lang="en-US" altLang="zh-CN" sz="2800" dirty="0" err="1">
                <a:latin typeface="Consolas" panose="020B0609020204030204" pitchFamily="49" charset="0"/>
              </a:rPr>
              <a:t>ObjectOutputStream</a:t>
            </a:r>
            <a:r>
              <a:rPr lang="zh-CN" altLang="en-US" sz="2800" dirty="0"/>
              <a:t>是实现</a:t>
            </a:r>
            <a:r>
              <a:rPr lang="zh-CN" altLang="en-US" sz="2800" dirty="0">
                <a:solidFill>
                  <a:srgbClr val="0000FF"/>
                </a:solidFill>
              </a:rPr>
              <a:t>序列化</a:t>
            </a:r>
            <a:r>
              <a:rPr lang="zh-CN" altLang="en-US" sz="2800" dirty="0"/>
              <a:t>的关键类，可以将一个对象转换成二进制流，然后通过</a:t>
            </a:r>
            <a:r>
              <a:rPr lang="en-US" altLang="zh-CN" sz="2800" dirty="0" err="1">
                <a:latin typeface="Consolas" panose="020B0609020204030204" pitchFamily="49" charset="0"/>
              </a:rPr>
              <a:t>ObjectInputStream</a:t>
            </a:r>
            <a:r>
              <a:rPr lang="zh-CN" altLang="en-US" sz="2800" dirty="0"/>
              <a:t>将二进制流还原成对象。</a:t>
            </a:r>
            <a:endParaRPr lang="en-US" altLang="zh-CN" sz="2800" dirty="0"/>
          </a:p>
          <a:p>
            <a:pPr lvl="1"/>
            <a:r>
              <a:rPr lang="zh-CN" altLang="en-US" sz="2400" dirty="0"/>
              <a:t>要写出的对象必须实现</a:t>
            </a:r>
            <a:r>
              <a:rPr lang="en-US" altLang="zh-CN" sz="2400" dirty="0">
                <a:latin typeface="Consolas" panose="020B0609020204030204" pitchFamily="49" charset="0"/>
              </a:rPr>
              <a:t>Serializable</a:t>
            </a:r>
            <a:r>
              <a:rPr lang="zh-CN" altLang="en-US" sz="2400" dirty="0"/>
              <a:t>接口才能被序列化</a:t>
            </a:r>
            <a:endParaRPr lang="en-US" altLang="zh-CN" sz="2400" dirty="0"/>
          </a:p>
          <a:p>
            <a:pPr lvl="1"/>
            <a:r>
              <a:rPr lang="zh-CN" altLang="en-US" sz="2400" dirty="0"/>
              <a:t>如果检测到反序列化后的类的</a:t>
            </a:r>
            <a:r>
              <a:rPr lang="en-US" altLang="zh-CN" sz="2400" dirty="0" err="1">
                <a:latin typeface="Consolas" panose="020B0609020204030204" pitchFamily="49" charset="0"/>
              </a:rPr>
              <a:t>serialVersionUID</a:t>
            </a:r>
            <a:r>
              <a:rPr lang="zh-CN" altLang="en-US" sz="2400" dirty="0"/>
              <a:t>和对象二进制流的</a:t>
            </a:r>
            <a:r>
              <a:rPr lang="en-US" altLang="zh-CN" sz="2400" dirty="0" err="1">
                <a:latin typeface="Consolas" panose="020B0609020204030204" pitchFamily="49" charset="0"/>
              </a:rPr>
              <a:t>serialVersionUID</a:t>
            </a:r>
            <a:r>
              <a:rPr lang="zh-CN" altLang="en-US" sz="2400" dirty="0"/>
              <a:t>不同，则会抛出异常。此</a:t>
            </a:r>
            <a:r>
              <a:rPr lang="en-US" altLang="zh-CN" sz="2400" dirty="0"/>
              <a:t>ID</a:t>
            </a:r>
            <a:r>
              <a:rPr lang="zh-CN" altLang="en-US" sz="2400" dirty="0"/>
              <a:t>相当于版本号；</a:t>
            </a:r>
            <a:endParaRPr lang="en-US" altLang="zh-CN" sz="2400" dirty="0"/>
          </a:p>
          <a:p>
            <a:pPr lvl="1"/>
            <a:r>
              <a:rPr lang="zh-CN" altLang="en-US" sz="2400" dirty="0"/>
              <a:t>参考代码：</a:t>
            </a:r>
            <a:r>
              <a:rPr lang="en-US" altLang="zh-CN" sz="2400" dirty="0">
                <a:latin typeface="Consolas" panose="020B0609020204030204" pitchFamily="49" charset="0"/>
              </a:rPr>
              <a:t>Demo30_ObjectOutputStream</a:t>
            </a:r>
            <a:r>
              <a:rPr lang="zh-CN" altLang="en-US" sz="2400" dirty="0"/>
              <a:t>；</a:t>
            </a:r>
            <a:r>
              <a:rPr lang="en-US" altLang="zh-CN" sz="2400" dirty="0">
                <a:latin typeface="Consolas" panose="020B0609020204030204" pitchFamily="49" charset="0"/>
              </a:rPr>
              <a:t>Demo31_ObjectInputStream</a:t>
            </a:r>
          </a:p>
          <a:p>
            <a:endParaRPr lang="zh-CN" altLang="en-US"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67</a:t>
            </a:fld>
            <a:endParaRPr lang="en-US" altLang="zh-CN"/>
          </a:p>
        </p:txBody>
      </p:sp>
    </p:spTree>
    <p:extLst>
      <p:ext uri="{BB962C8B-B14F-4D97-AF65-F5344CB8AC3E}">
        <p14:creationId xmlns:p14="http://schemas.microsoft.com/office/powerpoint/2010/main" val="3744227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数据输入输出流</a:t>
            </a:r>
          </a:p>
        </p:txBody>
      </p:sp>
      <p:sp>
        <p:nvSpPr>
          <p:cNvPr id="3" name="内容占位符 2"/>
          <p:cNvSpPr>
            <a:spLocks noGrp="1"/>
          </p:cNvSpPr>
          <p:nvPr>
            <p:ph idx="1"/>
          </p:nvPr>
        </p:nvSpPr>
        <p:spPr/>
        <p:txBody>
          <a:bodyPr/>
          <a:lstStyle/>
          <a:p>
            <a:r>
              <a:rPr lang="en-US" altLang="zh-CN" sz="2800" dirty="0" err="1">
                <a:latin typeface="Consolas" panose="020B0609020204030204" pitchFamily="49" charset="0"/>
              </a:rPr>
              <a:t>DataInputStream</a:t>
            </a:r>
            <a:r>
              <a:rPr lang="en-US" altLang="zh-CN" sz="2800" dirty="0"/>
              <a:t>, </a:t>
            </a:r>
            <a:r>
              <a:rPr lang="en-US" altLang="zh-CN" sz="2800" dirty="0" err="1">
                <a:latin typeface="Consolas" panose="020B0609020204030204" pitchFamily="49" charset="0"/>
              </a:rPr>
              <a:t>DataOutputStream</a:t>
            </a:r>
            <a:r>
              <a:rPr lang="zh-CN" altLang="en-US" sz="2800" dirty="0"/>
              <a:t>可以按照基本数据类型大小读写数据。</a:t>
            </a:r>
            <a:endParaRPr lang="en-US" altLang="zh-CN" sz="2800" dirty="0"/>
          </a:p>
          <a:p>
            <a:pPr lvl="1"/>
            <a:r>
              <a:rPr lang="zh-CN" altLang="en-US" sz="2400" dirty="0"/>
              <a:t>例如：按</a:t>
            </a:r>
            <a:r>
              <a:rPr lang="en-US" altLang="zh-CN" sz="2400" dirty="0">
                <a:latin typeface="Consolas" panose="020B0609020204030204" pitchFamily="49" charset="0"/>
                <a:cs typeface="+mn-cs"/>
              </a:rPr>
              <a:t>Long</a:t>
            </a:r>
            <a:r>
              <a:rPr lang="zh-CN" altLang="en-US" sz="2400" dirty="0"/>
              <a:t>大小写出一个数字</a:t>
            </a:r>
            <a:r>
              <a:rPr lang="en-US" altLang="zh-CN" sz="2400" dirty="0"/>
              <a:t>, </a:t>
            </a:r>
            <a:r>
              <a:rPr lang="zh-CN" altLang="en-US" sz="2400" dirty="0"/>
              <a:t>写出时该数据占</a:t>
            </a:r>
            <a:r>
              <a:rPr lang="en-US" altLang="zh-CN" sz="2400" dirty="0">
                <a:latin typeface="Consolas" panose="020B0609020204030204" pitchFamily="49" charset="0"/>
                <a:cs typeface="+mn-cs"/>
              </a:rPr>
              <a:t>8</a:t>
            </a:r>
            <a:r>
              <a:rPr lang="zh-CN" altLang="en-US" sz="2400" dirty="0"/>
              <a:t>字节</a:t>
            </a:r>
            <a:r>
              <a:rPr lang="en-US" altLang="zh-CN" sz="2400" dirty="0"/>
              <a:t>. </a:t>
            </a:r>
            <a:r>
              <a:rPr lang="zh-CN" altLang="en-US" sz="2400" dirty="0"/>
              <a:t>读取的时候也可以按照</a:t>
            </a:r>
            <a:r>
              <a:rPr lang="en-US" altLang="zh-CN" sz="2400" dirty="0">
                <a:latin typeface="Consolas" panose="020B0609020204030204" pitchFamily="49" charset="0"/>
                <a:cs typeface="+mn-cs"/>
              </a:rPr>
              <a:t>Long</a:t>
            </a:r>
            <a:r>
              <a:rPr lang="zh-CN" altLang="en-US" sz="2400" dirty="0"/>
              <a:t>类型读取</a:t>
            </a:r>
            <a:r>
              <a:rPr lang="en-US" altLang="zh-CN" sz="2400" dirty="0"/>
              <a:t>, </a:t>
            </a:r>
            <a:r>
              <a:rPr lang="zh-CN" altLang="en-US" sz="2400" dirty="0"/>
              <a:t>一次读取</a:t>
            </a:r>
            <a:r>
              <a:rPr lang="en-US" altLang="zh-CN" sz="2400" dirty="0">
                <a:latin typeface="Consolas" panose="020B0609020204030204" pitchFamily="49" charset="0"/>
                <a:cs typeface="+mn-cs"/>
              </a:rPr>
              <a:t>8</a:t>
            </a:r>
            <a:r>
              <a:rPr lang="zh-CN" altLang="en-US" sz="2400" dirty="0"/>
              <a:t>个字节</a:t>
            </a:r>
            <a:endParaRPr lang="en-US" altLang="zh-CN" sz="2400" dirty="0"/>
          </a:p>
          <a:p>
            <a:pPr lvl="1"/>
            <a:r>
              <a:rPr lang="en-US" altLang="zh-CN" sz="2400" dirty="0" err="1">
                <a:latin typeface="Consolas" panose="020B0609020204030204" pitchFamily="49" charset="0"/>
                <a:cs typeface="+mn-cs"/>
              </a:rPr>
              <a:t>DataOutputStream</a:t>
            </a:r>
            <a:r>
              <a:rPr lang="en-US" altLang="zh-CN" sz="2400" dirty="0">
                <a:latin typeface="Consolas" panose="020B0609020204030204" pitchFamily="49" charset="0"/>
                <a:cs typeface="+mn-cs"/>
              </a:rPr>
              <a:t>(</a:t>
            </a:r>
            <a:r>
              <a:rPr lang="en-US" altLang="zh-CN" sz="2400" dirty="0" err="1">
                <a:latin typeface="Consolas" panose="020B0609020204030204" pitchFamily="49" charset="0"/>
                <a:cs typeface="+mn-cs"/>
              </a:rPr>
              <a:t>OutputStream</a:t>
            </a:r>
            <a:r>
              <a:rPr lang="en-US" altLang="zh-CN" sz="2400" dirty="0">
                <a:latin typeface="Consolas" panose="020B0609020204030204" pitchFamily="49" charset="0"/>
                <a:cs typeface="+mn-cs"/>
              </a:rPr>
              <a:t>)</a:t>
            </a:r>
          </a:p>
          <a:p>
            <a:pPr lvl="1"/>
            <a:r>
              <a:rPr lang="en-US" altLang="zh-CN" sz="2400" dirty="0" err="1">
                <a:latin typeface="Consolas" panose="020B0609020204030204" pitchFamily="49" charset="0"/>
                <a:cs typeface="+mn-cs"/>
              </a:rPr>
              <a:t>writeInt</a:t>
            </a:r>
            <a:r>
              <a:rPr lang="en-US" altLang="zh-CN" sz="2400" dirty="0">
                <a:latin typeface="Consolas" panose="020B0609020204030204" pitchFamily="49" charset="0"/>
                <a:cs typeface="+mn-cs"/>
              </a:rPr>
              <a:t>()</a:t>
            </a:r>
          </a:p>
          <a:p>
            <a:pPr lvl="1"/>
            <a:r>
              <a:rPr lang="en-US" altLang="zh-CN" sz="2400" dirty="0" err="1">
                <a:latin typeface="Consolas" panose="020B0609020204030204" pitchFamily="49" charset="0"/>
                <a:cs typeface="+mn-cs"/>
              </a:rPr>
              <a:t>writeLong</a:t>
            </a:r>
            <a:r>
              <a:rPr lang="en-US" altLang="zh-CN" sz="2400" dirty="0">
                <a:latin typeface="Consolas" panose="020B0609020204030204" pitchFamily="49" charset="0"/>
                <a:cs typeface="+mn-cs"/>
              </a:rPr>
              <a:t>() </a:t>
            </a:r>
          </a:p>
          <a:p>
            <a:pPr lvl="1"/>
            <a:r>
              <a:rPr lang="en-US" altLang="zh-CN" sz="2400" dirty="0">
                <a:latin typeface="Consolas" panose="020B0609020204030204" pitchFamily="49" charset="0"/>
                <a:cs typeface="+mn-cs"/>
              </a:rPr>
              <a:t>---</a:t>
            </a:r>
            <a:endParaRPr lang="zh-CN" altLang="en-US" sz="2400" dirty="0">
              <a:latin typeface="Consolas" panose="020B0609020204030204" pitchFamily="49" charset="0"/>
              <a:cs typeface="+mn-cs"/>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68</a:t>
            </a:fld>
            <a:endParaRPr lang="en-US" altLang="zh-CN"/>
          </a:p>
        </p:txBody>
      </p:sp>
    </p:spTree>
    <p:extLst>
      <p:ext uri="{BB962C8B-B14F-4D97-AF65-F5344CB8AC3E}">
        <p14:creationId xmlns:p14="http://schemas.microsoft.com/office/powerpoint/2010/main" val="1504040057"/>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打印流</a:t>
            </a:r>
          </a:p>
        </p:txBody>
      </p:sp>
      <p:sp>
        <p:nvSpPr>
          <p:cNvPr id="3" name="内容占位符 2"/>
          <p:cNvSpPr>
            <a:spLocks noGrp="1"/>
          </p:cNvSpPr>
          <p:nvPr>
            <p:ph idx="1"/>
          </p:nvPr>
        </p:nvSpPr>
        <p:spPr/>
        <p:txBody>
          <a:bodyPr/>
          <a:lstStyle/>
          <a:p>
            <a:r>
              <a:rPr lang="en-US" altLang="zh-CN" dirty="0" err="1">
                <a:latin typeface="Consolas" panose="020B0609020204030204" pitchFamily="49" charset="0"/>
              </a:rPr>
              <a:t>PrintStream</a:t>
            </a:r>
            <a:r>
              <a:rPr lang="zh-CN" altLang="en-US" dirty="0"/>
              <a:t>和</a:t>
            </a:r>
            <a:r>
              <a:rPr lang="en-US" altLang="zh-CN" dirty="0" err="1">
                <a:latin typeface="Consolas" panose="020B0609020204030204" pitchFamily="49" charset="0"/>
              </a:rPr>
              <a:t>PrintWriter</a:t>
            </a:r>
            <a:r>
              <a:rPr lang="zh-CN" altLang="en-US" dirty="0"/>
              <a:t>分别打印字节流和字符流</a:t>
            </a:r>
            <a:endParaRPr lang="en-US" altLang="zh-CN" dirty="0"/>
          </a:p>
          <a:p>
            <a:pPr lvl="1"/>
            <a:r>
              <a:rPr lang="zh-CN" altLang="en-US" dirty="0"/>
              <a:t>该流可以很方便的将对象的</a:t>
            </a:r>
            <a:r>
              <a:rPr lang="en-US" altLang="zh-CN" dirty="0" err="1">
                <a:latin typeface="Consolas" panose="020B0609020204030204" pitchFamily="49" charset="0"/>
              </a:rPr>
              <a:t>toString</a:t>
            </a:r>
            <a:r>
              <a:rPr lang="en-US" altLang="zh-CN" dirty="0">
                <a:latin typeface="Consolas" panose="020B0609020204030204" pitchFamily="49" charset="0"/>
              </a:rPr>
              <a:t>()</a:t>
            </a:r>
            <a:r>
              <a:rPr lang="zh-CN" altLang="en-US" dirty="0"/>
              <a:t>结果输出</a:t>
            </a:r>
            <a:r>
              <a:rPr lang="en-US" altLang="zh-CN" dirty="0"/>
              <a:t>, </a:t>
            </a:r>
            <a:r>
              <a:rPr lang="zh-CN" altLang="en-US" dirty="0"/>
              <a:t>并且自动加上换行</a:t>
            </a:r>
            <a:r>
              <a:rPr lang="en-US" altLang="zh-CN" dirty="0"/>
              <a:t>, </a:t>
            </a:r>
            <a:r>
              <a:rPr lang="zh-CN" altLang="en-US" dirty="0"/>
              <a:t>而且可以使用自动刷出的模式</a:t>
            </a:r>
            <a:endParaRPr lang="en-US" altLang="zh-CN" dirty="0"/>
          </a:p>
          <a:p>
            <a:pPr lvl="1"/>
            <a:r>
              <a:rPr lang="en-US" altLang="zh-CN" dirty="0" err="1">
                <a:latin typeface="Consolas" panose="020B0609020204030204" pitchFamily="49" charset="0"/>
              </a:rPr>
              <a:t>System.out</a:t>
            </a:r>
            <a:r>
              <a:rPr lang="zh-CN" altLang="en-US" dirty="0"/>
              <a:t>就是一个</a:t>
            </a:r>
            <a:r>
              <a:rPr lang="en-US" altLang="zh-CN" dirty="0" err="1">
                <a:latin typeface="Consolas" panose="020B0609020204030204" pitchFamily="49" charset="0"/>
              </a:rPr>
              <a:t>PrintStream</a:t>
            </a:r>
            <a:r>
              <a:rPr lang="en-US" altLang="zh-CN" dirty="0">
                <a:latin typeface="Consolas" panose="020B0609020204030204" pitchFamily="49" charset="0"/>
              </a:rPr>
              <a:t>, </a:t>
            </a:r>
            <a:r>
              <a:rPr lang="zh-CN" altLang="en-US" dirty="0"/>
              <a:t>其默认向控制台输出信息</a:t>
            </a:r>
            <a:endParaRPr lang="en-US" altLang="zh-CN" dirty="0"/>
          </a:p>
          <a:p>
            <a:pPr lvl="1"/>
            <a:r>
              <a:rPr lang="en-US" altLang="zh-CN" dirty="0">
                <a:latin typeface="Consolas" panose="020B0609020204030204" pitchFamily="49" charset="0"/>
              </a:rPr>
              <a:t>Demo33_PrintStream</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69</a:t>
            </a:fld>
            <a:endParaRPr lang="en-US" altLang="zh-CN"/>
          </a:p>
        </p:txBody>
      </p:sp>
    </p:spTree>
    <p:extLst>
      <p:ext uri="{BB962C8B-B14F-4D97-AF65-F5344CB8AC3E}">
        <p14:creationId xmlns:p14="http://schemas.microsoft.com/office/powerpoint/2010/main" val="30025730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流的基本概念</a:t>
            </a:r>
          </a:p>
        </p:txBody>
      </p:sp>
      <p:sp>
        <p:nvSpPr>
          <p:cNvPr id="3" name="内容占位符 2"/>
          <p:cNvSpPr>
            <a:spLocks noGrp="1"/>
          </p:cNvSpPr>
          <p:nvPr>
            <p:ph idx="1"/>
          </p:nvPr>
        </p:nvSpPr>
        <p:spPr/>
        <p:txBody>
          <a:bodyPr/>
          <a:lstStyle/>
          <a:p>
            <a:r>
              <a:rPr lang="zh-CN" altLang="en-US" sz="2800" dirty="0"/>
              <a:t>在</a:t>
            </a:r>
            <a:r>
              <a:rPr lang="en-US" altLang="zh-CN" sz="2800" dirty="0"/>
              <a:t>Java</a:t>
            </a:r>
            <a:r>
              <a:rPr lang="zh-CN" altLang="en-US" sz="2800" dirty="0"/>
              <a:t>开发环境中，主要是由包</a:t>
            </a:r>
            <a:r>
              <a:rPr lang="en-US" altLang="zh-CN" sz="2800" dirty="0">
                <a:latin typeface="Consolas" panose="020B0609020204030204" pitchFamily="49" charset="0"/>
              </a:rPr>
              <a:t>java.io</a:t>
            </a:r>
            <a:r>
              <a:rPr lang="zh-CN" altLang="en-US" sz="2800" dirty="0"/>
              <a:t>中提供的</a:t>
            </a:r>
            <a:r>
              <a:rPr lang="zh-CN" altLang="en-US" sz="2800" dirty="0">
                <a:solidFill>
                  <a:srgbClr val="0000FF"/>
                </a:solidFill>
              </a:rPr>
              <a:t>一系列的类和接口来实现输入</a:t>
            </a:r>
            <a:r>
              <a:rPr lang="en-US" altLang="zh-CN" sz="2800" dirty="0">
                <a:solidFill>
                  <a:srgbClr val="0000FF"/>
                </a:solidFill>
              </a:rPr>
              <a:t>/</a:t>
            </a:r>
            <a:r>
              <a:rPr lang="zh-CN" altLang="en-US" sz="2800" dirty="0">
                <a:solidFill>
                  <a:srgbClr val="0000FF"/>
                </a:solidFill>
              </a:rPr>
              <a:t>输出处理</a:t>
            </a:r>
            <a:endParaRPr lang="en-US" altLang="zh-CN" sz="2800" dirty="0">
              <a:solidFill>
                <a:srgbClr val="0000FF"/>
              </a:solidFill>
            </a:endParaRPr>
          </a:p>
          <a:p>
            <a:r>
              <a:rPr lang="zh-CN" altLang="en-US" sz="2800" dirty="0"/>
              <a:t>而标准输入</a:t>
            </a:r>
            <a:r>
              <a:rPr lang="en-US" altLang="zh-CN" sz="2800" dirty="0"/>
              <a:t>/</a:t>
            </a:r>
            <a:r>
              <a:rPr lang="zh-CN" altLang="en-US" sz="2800" dirty="0"/>
              <a:t>输出处理则是由包</a:t>
            </a:r>
            <a:r>
              <a:rPr lang="en-US" altLang="zh-CN" sz="2800" dirty="0" err="1">
                <a:latin typeface="Consolas" panose="020B0609020204030204" pitchFamily="49" charset="0"/>
              </a:rPr>
              <a:t>java.lang</a:t>
            </a:r>
            <a:r>
              <a:rPr lang="zh-CN" altLang="en-US" sz="2800" dirty="0"/>
              <a:t>中提供的类来处理，这些类又都是从包</a:t>
            </a:r>
            <a:r>
              <a:rPr lang="en-US" altLang="zh-CN" sz="2800" dirty="0">
                <a:latin typeface="Consolas" panose="020B0609020204030204" pitchFamily="49" charset="0"/>
              </a:rPr>
              <a:t>java.io</a:t>
            </a:r>
            <a:r>
              <a:rPr lang="zh-CN" altLang="en-US" sz="2800" dirty="0"/>
              <a:t>中的类继承而来的，如：</a:t>
            </a:r>
            <a:endParaRPr lang="en-US" altLang="zh-CN" sz="2800" dirty="0"/>
          </a:p>
          <a:p>
            <a:pPr lvl="1"/>
            <a:r>
              <a:rPr lang="en-US" altLang="zh-CN" sz="2400" dirty="0" err="1">
                <a:latin typeface="Consolas" panose="020B0609020204030204" pitchFamily="49" charset="0"/>
              </a:rPr>
              <a:t>System.error</a:t>
            </a:r>
            <a:r>
              <a:rPr lang="en-US" altLang="zh-CN" sz="2400" dirty="0">
                <a:latin typeface="Consolas" panose="020B0609020204030204" pitchFamily="49" charset="0"/>
              </a:rPr>
              <a:t> </a:t>
            </a:r>
            <a:r>
              <a:rPr lang="zh-CN" altLang="en-US" sz="2400" dirty="0"/>
              <a:t>“标准”错误输出流，输出到屏幕</a:t>
            </a:r>
            <a:endParaRPr lang="en-US" altLang="zh-CN" sz="2400" dirty="0"/>
          </a:p>
          <a:p>
            <a:pPr lvl="1"/>
            <a:r>
              <a:rPr lang="en-US" altLang="zh-CN" sz="2400" dirty="0">
                <a:latin typeface="Consolas" panose="020B0609020204030204" pitchFamily="49" charset="0"/>
              </a:rPr>
              <a:t>System.in</a:t>
            </a:r>
            <a:r>
              <a:rPr lang="en-US" altLang="zh-CN" sz="2400" dirty="0"/>
              <a:t>   </a:t>
            </a:r>
            <a:r>
              <a:rPr lang="zh-CN" altLang="en-US" sz="2400" dirty="0"/>
              <a:t>“标准”输入流，接收键盘输入</a:t>
            </a:r>
            <a:endParaRPr lang="en-US" altLang="zh-CN" sz="2400" dirty="0"/>
          </a:p>
          <a:p>
            <a:pPr lvl="1"/>
            <a:r>
              <a:rPr lang="en-US" altLang="zh-CN" sz="2400" dirty="0" err="1">
                <a:latin typeface="Consolas" panose="020B0609020204030204" pitchFamily="49" charset="0"/>
              </a:rPr>
              <a:t>System.out</a:t>
            </a:r>
            <a:r>
              <a:rPr lang="en-US" altLang="zh-CN" sz="2400" dirty="0"/>
              <a:t>  </a:t>
            </a:r>
            <a:r>
              <a:rPr lang="zh-CN" altLang="en-US" sz="2400" dirty="0"/>
              <a:t>“标准”输出流，输出到屏幕</a:t>
            </a:r>
            <a:endParaRPr lang="en-US" altLang="zh-CN" sz="2400" dirty="0"/>
          </a:p>
          <a:p>
            <a:r>
              <a:rPr lang="zh-CN" altLang="en-US" sz="2800" dirty="0"/>
              <a:t>所有涉及数据流操作的程序都应添加：</a:t>
            </a:r>
            <a:r>
              <a:rPr lang="en-US" altLang="zh-CN" sz="2800" dirty="0">
                <a:latin typeface="Consolas" panose="020B0609020204030204" pitchFamily="49" charset="0"/>
              </a:rPr>
              <a:t>import java.io.*;</a:t>
            </a:r>
          </a:p>
          <a:p>
            <a:endParaRPr lang="en-US" altLang="zh-CN" sz="2800" dirty="0"/>
          </a:p>
          <a:p>
            <a:pPr lvl="1"/>
            <a:endParaRPr lang="en-US" altLang="zh-CN"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a:t>
            </a:fld>
            <a:endParaRPr lang="en-US" altLang="zh-CN"/>
          </a:p>
        </p:txBody>
      </p:sp>
    </p:spTree>
    <p:extLst>
      <p:ext uri="{BB962C8B-B14F-4D97-AF65-F5344CB8AC3E}">
        <p14:creationId xmlns:p14="http://schemas.microsoft.com/office/powerpoint/2010/main" val="3453055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标准输入输出流</a:t>
            </a:r>
          </a:p>
        </p:txBody>
      </p:sp>
      <p:sp>
        <p:nvSpPr>
          <p:cNvPr id="3" name="内容占位符 2"/>
          <p:cNvSpPr>
            <a:spLocks noGrp="1"/>
          </p:cNvSpPr>
          <p:nvPr>
            <p:ph idx="1"/>
          </p:nvPr>
        </p:nvSpPr>
        <p:spPr/>
        <p:txBody>
          <a:bodyPr/>
          <a:lstStyle/>
          <a:p>
            <a:r>
              <a:rPr lang="en-US" altLang="zh-CN" sz="2800" dirty="0">
                <a:latin typeface="Consolas" panose="020B0609020204030204" pitchFamily="49" charset="0"/>
              </a:rPr>
              <a:t>System.in</a:t>
            </a:r>
            <a:r>
              <a:rPr lang="zh-CN" altLang="en-US" sz="2800" dirty="0"/>
              <a:t>是</a:t>
            </a:r>
            <a:r>
              <a:rPr lang="en-US" altLang="zh-CN" sz="2800" dirty="0" err="1">
                <a:latin typeface="Consolas" panose="020B0609020204030204" pitchFamily="49" charset="0"/>
              </a:rPr>
              <a:t>InputStream</a:t>
            </a:r>
            <a:r>
              <a:rPr lang="en-US" altLang="zh-CN" sz="2800" dirty="0"/>
              <a:t>, </a:t>
            </a:r>
            <a:r>
              <a:rPr lang="zh-CN" altLang="en-US" sz="2800" dirty="0"/>
              <a:t>标准输入流</a:t>
            </a:r>
            <a:r>
              <a:rPr lang="en-US" altLang="zh-CN" sz="2800" dirty="0"/>
              <a:t>, </a:t>
            </a:r>
            <a:r>
              <a:rPr lang="zh-CN" altLang="en-US" sz="2800" dirty="0"/>
              <a:t>默认可以从键盘输入读取字节数据</a:t>
            </a:r>
          </a:p>
          <a:p>
            <a:r>
              <a:rPr lang="en-US" altLang="zh-CN" sz="2800" dirty="0" err="1">
                <a:latin typeface="Consolas" panose="020B0609020204030204" pitchFamily="49" charset="0"/>
              </a:rPr>
              <a:t>System.out</a:t>
            </a:r>
            <a:r>
              <a:rPr lang="zh-CN" altLang="en-US" sz="2800" dirty="0"/>
              <a:t>是</a:t>
            </a:r>
            <a:r>
              <a:rPr lang="en-US" altLang="zh-CN" sz="2800" dirty="0" err="1">
                <a:latin typeface="Consolas" panose="020B0609020204030204" pitchFamily="49" charset="0"/>
              </a:rPr>
              <a:t>PrintStream</a:t>
            </a:r>
            <a:r>
              <a:rPr lang="en-US" altLang="zh-CN" sz="2800" dirty="0">
                <a:latin typeface="Consolas" panose="020B0609020204030204" pitchFamily="49" charset="0"/>
              </a:rPr>
              <a:t>, </a:t>
            </a:r>
            <a:r>
              <a:rPr lang="zh-CN" altLang="en-US" sz="2800" dirty="0"/>
              <a:t>标准输出流</a:t>
            </a:r>
            <a:r>
              <a:rPr lang="en-US" altLang="zh-CN" sz="2800" dirty="0"/>
              <a:t>, </a:t>
            </a:r>
            <a:r>
              <a:rPr lang="zh-CN" altLang="en-US" sz="2800" dirty="0"/>
              <a:t>默认可以向</a:t>
            </a:r>
            <a:r>
              <a:rPr lang="en-US" altLang="zh-CN" sz="2800" dirty="0">
                <a:latin typeface="Consolas" panose="020B0609020204030204" pitchFamily="49" charset="0"/>
              </a:rPr>
              <a:t>Console</a:t>
            </a:r>
            <a:r>
              <a:rPr lang="zh-CN" altLang="en-US" sz="2800" dirty="0"/>
              <a:t>中输出字符和字节数据</a:t>
            </a:r>
            <a:endParaRPr lang="en-US" altLang="zh-CN" sz="2800" dirty="0"/>
          </a:p>
          <a:p>
            <a:r>
              <a:rPr lang="zh-CN" altLang="en-US" sz="2800" dirty="0"/>
              <a:t>修改键盘为输入文件作为输入流</a:t>
            </a:r>
            <a:r>
              <a:rPr lang="en-US" altLang="zh-CN" sz="2800" dirty="0"/>
              <a:t>: </a:t>
            </a:r>
            <a:r>
              <a:rPr lang="en-US" altLang="zh-CN" sz="2800" dirty="0" err="1">
                <a:latin typeface="Consolas" panose="020B0609020204030204" pitchFamily="49" charset="0"/>
              </a:rPr>
              <a:t>System.setIn</a:t>
            </a:r>
            <a:r>
              <a:rPr lang="en-US" altLang="zh-CN" sz="2800" dirty="0">
                <a:latin typeface="Consolas" panose="020B0609020204030204" pitchFamily="49" charset="0"/>
              </a:rPr>
              <a:t>(</a:t>
            </a:r>
            <a:r>
              <a:rPr lang="en-US" altLang="zh-CN" sz="2800" dirty="0" err="1">
                <a:latin typeface="Consolas" panose="020B0609020204030204" pitchFamily="49" charset="0"/>
              </a:rPr>
              <a:t>InputStream</a:t>
            </a:r>
            <a:r>
              <a:rPr lang="en-US" altLang="zh-CN" sz="2800" dirty="0">
                <a:latin typeface="Consolas" panose="020B0609020204030204" pitchFamily="49" charset="0"/>
              </a:rPr>
              <a:t>)</a:t>
            </a:r>
          </a:p>
          <a:p>
            <a:r>
              <a:rPr lang="zh-CN" altLang="en-US" sz="2800" dirty="0"/>
              <a:t>也可以修改</a:t>
            </a:r>
            <a:r>
              <a:rPr lang="en-US" altLang="zh-CN" sz="2800" dirty="0">
                <a:latin typeface="Consolas" panose="020B0609020204030204" pitchFamily="49" charset="0"/>
              </a:rPr>
              <a:t>console</a:t>
            </a:r>
            <a:r>
              <a:rPr lang="zh-CN" altLang="en-US" sz="2800" dirty="0"/>
              <a:t>为文件为输出流</a:t>
            </a:r>
            <a:r>
              <a:rPr lang="en-US" altLang="zh-CN" sz="2800" dirty="0"/>
              <a:t>: </a:t>
            </a:r>
            <a:r>
              <a:rPr lang="en-US" altLang="zh-CN" sz="2800" dirty="0" err="1">
                <a:latin typeface="Consolas" panose="020B0609020204030204" pitchFamily="49" charset="0"/>
              </a:rPr>
              <a:t>System.setOut</a:t>
            </a:r>
            <a:r>
              <a:rPr lang="en-US" altLang="zh-CN" sz="2800" dirty="0">
                <a:latin typeface="Consolas" panose="020B0609020204030204" pitchFamily="49" charset="0"/>
              </a:rPr>
              <a:t>(</a:t>
            </a:r>
            <a:r>
              <a:rPr lang="en-US" altLang="zh-CN" sz="2800" dirty="0" err="1">
                <a:latin typeface="Consolas" panose="020B0609020204030204" pitchFamily="49" charset="0"/>
              </a:rPr>
              <a:t>PrintStream</a:t>
            </a:r>
            <a:r>
              <a:rPr lang="en-US" altLang="zh-CN" sz="2800" dirty="0">
                <a:latin typeface="Consolas" panose="020B0609020204030204" pitchFamily="49" charset="0"/>
              </a:rPr>
              <a:t>)</a:t>
            </a:r>
          </a:p>
          <a:p>
            <a:r>
              <a:rPr lang="zh-CN" altLang="en-US" sz="2800" dirty="0">
                <a:latin typeface="Consolas" panose="020B0609020204030204" pitchFamily="49" charset="0"/>
              </a:rPr>
              <a:t>参考代码</a:t>
            </a:r>
            <a:r>
              <a:rPr lang="en-US" altLang="zh-CN" sz="2800" dirty="0">
                <a:latin typeface="Consolas" panose="020B0609020204030204" pitchFamily="49" charset="0"/>
              </a:rPr>
              <a:t>Demo34_SystemInOut</a:t>
            </a:r>
            <a:endParaRPr lang="zh-CN" altLang="en-US" sz="28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70</a:t>
            </a:fld>
            <a:endParaRPr lang="en-US" altLang="zh-CN"/>
          </a:p>
        </p:txBody>
      </p:sp>
    </p:spTree>
    <p:extLst>
      <p:ext uri="{BB962C8B-B14F-4D97-AF65-F5344CB8AC3E}">
        <p14:creationId xmlns:p14="http://schemas.microsoft.com/office/powerpoint/2010/main" val="28558779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两种方式实现键盘录入</a:t>
            </a:r>
          </a:p>
        </p:txBody>
      </p:sp>
      <p:sp>
        <p:nvSpPr>
          <p:cNvPr id="3" name="内容占位符 2"/>
          <p:cNvSpPr>
            <a:spLocks noGrp="1"/>
          </p:cNvSpPr>
          <p:nvPr>
            <p:ph idx="1"/>
          </p:nvPr>
        </p:nvSpPr>
        <p:spPr/>
        <p:txBody>
          <a:bodyPr/>
          <a:lstStyle/>
          <a:p>
            <a:r>
              <a:rPr lang="en-US" altLang="zh-CN" dirty="0">
                <a:latin typeface="Consolas" panose="020B0609020204030204" pitchFamily="49" charset="0"/>
              </a:rPr>
              <a:t>BufferedReader</a:t>
            </a:r>
            <a:r>
              <a:rPr lang="zh-CN" altLang="en-US" dirty="0"/>
              <a:t>的</a:t>
            </a:r>
            <a:r>
              <a:rPr lang="en-US" altLang="zh-CN" dirty="0" err="1">
                <a:latin typeface="Consolas" panose="020B0609020204030204" pitchFamily="49" charset="0"/>
              </a:rPr>
              <a:t>readLine</a:t>
            </a:r>
            <a:r>
              <a:rPr lang="zh-CN" altLang="en-US" dirty="0"/>
              <a:t>方法。</a:t>
            </a:r>
          </a:p>
          <a:p>
            <a:pPr lvl="1"/>
            <a:r>
              <a:rPr lang="en-US" altLang="zh-CN" sz="2400" dirty="0">
                <a:latin typeface="Consolas" panose="020B0609020204030204" pitchFamily="49" charset="0"/>
              </a:rPr>
              <a:t>BufferedReader </a:t>
            </a:r>
            <a:r>
              <a:rPr lang="en-US" altLang="zh-CN" sz="2400" dirty="0" err="1">
                <a:latin typeface="Consolas" panose="020B0609020204030204" pitchFamily="49" charset="0"/>
              </a:rPr>
              <a:t>br</a:t>
            </a:r>
            <a:r>
              <a:rPr lang="en-US" altLang="zh-CN" sz="2400" dirty="0">
                <a:latin typeface="Consolas" panose="020B0609020204030204" pitchFamily="49" charset="0"/>
              </a:rPr>
              <a:t> = new </a:t>
            </a:r>
            <a:r>
              <a:rPr lang="en-US" altLang="zh-CN" sz="2400" dirty="0" err="1">
                <a:latin typeface="Consolas" panose="020B0609020204030204" pitchFamily="49" charset="0"/>
              </a:rPr>
              <a:t>BufferedReader</a:t>
            </a:r>
            <a:r>
              <a:rPr lang="en-US" altLang="zh-CN" sz="2400" dirty="0">
                <a:latin typeface="Consolas" panose="020B0609020204030204" pitchFamily="49" charset="0"/>
              </a:rPr>
              <a:t>( new </a:t>
            </a:r>
            <a:r>
              <a:rPr lang="en-US" altLang="zh-CN" sz="2400" dirty="0" err="1">
                <a:latin typeface="Consolas" panose="020B0609020204030204" pitchFamily="49" charset="0"/>
              </a:rPr>
              <a:t>InputStreamReader</a:t>
            </a:r>
            <a:r>
              <a:rPr lang="en-US" altLang="zh-CN" sz="2400" dirty="0">
                <a:latin typeface="Consolas" panose="020B0609020204030204" pitchFamily="49" charset="0"/>
              </a:rPr>
              <a:t>(System.in));</a:t>
            </a:r>
          </a:p>
          <a:p>
            <a:r>
              <a:rPr lang="en-US" altLang="zh-CN" dirty="0">
                <a:latin typeface="Consolas" panose="020B0609020204030204" pitchFamily="49" charset="0"/>
              </a:rPr>
              <a:t>Scanner</a:t>
            </a:r>
          </a:p>
          <a:p>
            <a:pPr lvl="1"/>
            <a:r>
              <a:rPr lang="en-US" altLang="zh-CN" sz="2400" dirty="0">
                <a:latin typeface="Consolas" panose="020B0609020204030204" pitchFamily="49" charset="0"/>
              </a:rPr>
              <a:t>Scanner </a:t>
            </a:r>
            <a:r>
              <a:rPr lang="en-US" altLang="zh-CN" sz="2400" dirty="0" err="1">
                <a:latin typeface="Consolas" panose="020B0609020204030204" pitchFamily="49" charset="0"/>
              </a:rPr>
              <a:t>sc</a:t>
            </a:r>
            <a:r>
              <a:rPr lang="en-US" altLang="zh-CN" sz="2400" dirty="0">
                <a:latin typeface="Consolas" panose="020B0609020204030204" pitchFamily="49" charset="0"/>
              </a:rPr>
              <a:t> = new Scanner(System.in);</a:t>
            </a:r>
          </a:p>
          <a:p>
            <a:pPr lvl="1"/>
            <a:r>
              <a:rPr lang="en-US" altLang="zh-CN" sz="2400" dirty="0">
                <a:latin typeface="Consolas" panose="020B0609020204030204" pitchFamily="49" charset="0"/>
              </a:rPr>
              <a:t>String line = </a:t>
            </a:r>
            <a:r>
              <a:rPr lang="en-US" altLang="zh-CN" sz="2400" dirty="0" err="1">
                <a:latin typeface="Consolas" panose="020B0609020204030204" pitchFamily="49" charset="0"/>
              </a:rPr>
              <a:t>sc.nextLine</a:t>
            </a:r>
            <a:r>
              <a:rPr lang="en-US" altLang="zh-CN" sz="2400" dirty="0">
                <a:latin typeface="Consolas" panose="020B0609020204030204" pitchFamily="49" charset="0"/>
              </a:rPr>
              <a:t>();</a:t>
            </a:r>
          </a:p>
          <a:p>
            <a:r>
              <a:rPr lang="zh-CN" altLang="en-US" sz="2800" dirty="0">
                <a:latin typeface="Consolas" panose="020B0609020204030204" pitchFamily="49" charset="0"/>
              </a:rPr>
              <a:t>参考代码：</a:t>
            </a:r>
            <a:r>
              <a:rPr lang="en-US" altLang="zh-CN" sz="2800" dirty="0">
                <a:latin typeface="Consolas" panose="020B0609020204030204" pitchFamily="49" charset="0"/>
              </a:rPr>
              <a:t>Demo35_SystemIn</a:t>
            </a:r>
            <a:endParaRPr lang="zh-CN" altLang="en-US" sz="28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71</a:t>
            </a:fld>
            <a:endParaRPr lang="en-US" altLang="zh-CN"/>
          </a:p>
        </p:txBody>
      </p:sp>
    </p:spTree>
    <p:extLst>
      <p:ext uri="{BB962C8B-B14F-4D97-AF65-F5344CB8AC3E}">
        <p14:creationId xmlns:p14="http://schemas.microsoft.com/office/powerpoint/2010/main" val="2840302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2925376204"/>
              </p:ext>
            </p:extLst>
          </p:nvPr>
        </p:nvGraphicFramePr>
        <p:xfrm>
          <a:off x="533400" y="1556792"/>
          <a:ext cx="7772400" cy="3926832"/>
        </p:xfrm>
        <a:graphic>
          <a:graphicData uri="http://schemas.openxmlformats.org/drawingml/2006/table">
            <a:tbl>
              <a:tblPr/>
              <a:tblGrid>
                <a:gridCol w="94225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2869704">
                  <a:extLst>
                    <a:ext uri="{9D8B030D-6E8A-4147-A177-3AD203B41FA5}">
                      <a16:colId xmlns:a16="http://schemas.microsoft.com/office/drawing/2014/main" val="20003"/>
                    </a:ext>
                  </a:extLst>
                </a:gridCol>
              </a:tblGrid>
              <a:tr h="201565">
                <a:tc>
                  <a:txBody>
                    <a:bodyPr/>
                    <a:lstStyle/>
                    <a:p>
                      <a:pPr marL="347345" indent="-347345" algn="ctr" fontAlgn="base">
                        <a:spcAft>
                          <a:spcPts val="0"/>
                        </a:spcAft>
                      </a:pPr>
                      <a:r>
                        <a:rPr lang="en-US" sz="1600" b="0" i="0" kern="12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I/O</a:t>
                      </a:r>
                      <a:r>
                        <a:rPr lang="zh-CN" sz="1600" b="0" i="0" kern="1200" dirty="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类型</a:t>
                      </a:r>
                      <a:endParaRPr lang="zh-CN" sz="1600" b="0" i="0" kern="100" dirty="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字节流</a:t>
                      </a:r>
                      <a:endParaRPr lang="zh-CN" sz="1600" b="0" i="0" kern="10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字符流</a:t>
                      </a:r>
                      <a:endParaRPr lang="zh-CN" sz="1600" b="0" i="0" kern="10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dirty="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作用</a:t>
                      </a:r>
                      <a:endParaRPr lang="zh-CN" sz="1600" b="0" i="0" kern="100" dirty="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833">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文件</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用于对本机文件系统上的一个件行读写</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29833">
                <a:tc rowSpan="2">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内存</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ByteArrayInputStream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ByteArrayOutputStream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CharArrayReader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CharArrayWriter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用来从内存读取数据或向内存写入数据</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8101">
                <a:tc vMerge="1">
                  <a:txBody>
                    <a:bodyPr/>
                    <a:lstStyle/>
                    <a:p>
                      <a:endParaRPr lang="zh-CN" altLang="en-US"/>
                    </a:p>
                  </a:txBody>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StringBufferInputStream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从内存里的某个</a:t>
                      </a: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a:t>
                      </a: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或</a:t>
                      </a: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StringBuffer</a:t>
                      </a: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读字符或字节</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8101">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管道</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实现一个输入、输出管道。管道可用于一个线程的输出连接到另一个线程的输入</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1565">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联结</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SequenceInputStream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N/A</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将多个输入流联结成为一个输入流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r h="329833">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对象串行化</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ObjectInputStream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ObjectOutputStream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将对象串行化</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6"/>
                  </a:ext>
                </a:extLst>
              </a:tr>
            </a:tbl>
          </a:graphicData>
        </a:graphic>
      </p:graphicFrame>
      <p:sp>
        <p:nvSpPr>
          <p:cNvPr id="2" name="标题 1"/>
          <p:cNvSpPr>
            <a:spLocks noGrp="1"/>
          </p:cNvSpPr>
          <p:nvPr>
            <p:ph type="title"/>
          </p:nvPr>
        </p:nvSpPr>
        <p:spPr/>
        <p:txBody>
          <a:bodyPr/>
          <a:lstStyle/>
          <a:p>
            <a:r>
              <a:rPr lang="zh-CN" altLang="en-US" dirty="0"/>
              <a:t>各种流的作用</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72</a:t>
            </a:fld>
            <a:endParaRPr lang="en-US" altLang="zh-CN"/>
          </a:p>
        </p:txBody>
      </p:sp>
      <p:sp>
        <p:nvSpPr>
          <p:cNvPr id="3" name="矩形 2"/>
          <p:cNvSpPr/>
          <p:nvPr/>
        </p:nvSpPr>
        <p:spPr>
          <a:xfrm>
            <a:off x="467544" y="5668816"/>
            <a:ext cx="7742535" cy="400110"/>
          </a:xfrm>
          <a:prstGeom prst="rect">
            <a:avLst/>
          </a:prstGeom>
        </p:spPr>
        <p:txBody>
          <a:bodyPr wrap="square">
            <a:spAutoFit/>
          </a:bodyPr>
          <a:lstStyle/>
          <a:p>
            <a:pPr>
              <a:lnSpc>
                <a:spcPct val="100000"/>
              </a:lnSpc>
              <a:buClr>
                <a:srgbClr val="3333CC"/>
              </a:buClr>
            </a:pPr>
            <a:r>
              <a:rPr lang="zh-CN" altLang="en-US" kern="0" dirty="0">
                <a:solidFill>
                  <a:srgbClr val="0000FF"/>
                </a:solidFill>
                <a:latin typeface="宋体" panose="02010600030101010101" pitchFamily="2" charset="-122"/>
              </a:rPr>
              <a:t>备注：文件，内存，管道是节点流</a:t>
            </a:r>
            <a:endParaRPr lang="en-US" altLang="zh-CN" sz="2400" kern="0" dirty="0">
              <a:solidFill>
                <a:srgbClr val="0000FF"/>
              </a:solidFill>
              <a:latin typeface="宋体" panose="02010600030101010101" pitchFamily="2" charset="-122"/>
            </a:endParaRPr>
          </a:p>
        </p:txBody>
      </p:sp>
    </p:spTree>
    <p:extLst>
      <p:ext uri="{BB962C8B-B14F-4D97-AF65-F5344CB8AC3E}">
        <p14:creationId xmlns:p14="http://schemas.microsoft.com/office/powerpoint/2010/main" val="2473125264"/>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1060231774"/>
              </p:ext>
            </p:extLst>
          </p:nvPr>
        </p:nvGraphicFramePr>
        <p:xfrm>
          <a:off x="533400" y="1556792"/>
          <a:ext cx="7772400" cy="4243968"/>
        </p:xfrm>
        <a:graphic>
          <a:graphicData uri="http://schemas.openxmlformats.org/drawingml/2006/table">
            <a:tbl>
              <a:tblPr/>
              <a:tblGrid>
                <a:gridCol w="1158280">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201565">
                <a:tc>
                  <a:txBody>
                    <a:bodyPr/>
                    <a:lstStyle/>
                    <a:p>
                      <a:pPr marL="347345" indent="-347345" algn="ctr" fontAlgn="base">
                        <a:spcAft>
                          <a:spcPts val="0"/>
                        </a:spcAft>
                      </a:pPr>
                      <a:r>
                        <a:rPr lang="en-US" sz="16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I/O</a:t>
                      </a:r>
                      <a:r>
                        <a:rPr lang="zh-CN" sz="1600" b="1" kern="12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类型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字节流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字符流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作用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833">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数据转换</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DataInputStream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DataOutputStream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N/A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以一种与机器无关的格式读写原始数据类型</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201565">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计数</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LineNumberInputStream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LineNumberReader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在读取时记录行数</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458101">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预览</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PushbackInputStream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PushbackReader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带有“回推</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(pushback)”</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缓冲区的输入流。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1565">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打印</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PrintStream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PrintWriter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包含便捷的打印方法的流。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329833">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缓冲</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BufferedInputStream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BufferedOutputStream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BufferedReader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BufferedWriter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缓冲流，用于在读写时进行数据缓冲</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r h="458101">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过滤</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过滤流的抽象类接口。数据读写时对数据进行过滤</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6"/>
                  </a:ext>
                </a:extLst>
              </a:tr>
              <a:tr h="329833">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转换流</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InputStreamReader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algn="l" defTabSz="914400" rtl="0" eaLnBrk="1" latinLnBrk="0" hangingPunct="1">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OutputStreamWriter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200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字节流和字符类间的转换桥梁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
        <p:nvSpPr>
          <p:cNvPr id="2" name="标题 1"/>
          <p:cNvSpPr>
            <a:spLocks noGrp="1"/>
          </p:cNvSpPr>
          <p:nvPr>
            <p:ph type="title"/>
          </p:nvPr>
        </p:nvSpPr>
        <p:spPr/>
        <p:txBody>
          <a:bodyPr/>
          <a:lstStyle/>
          <a:p>
            <a:r>
              <a:rPr lang="zh-CN" altLang="en-US" dirty="0"/>
              <a:t>各种流的作用</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73</a:t>
            </a:fld>
            <a:endParaRPr lang="en-US" altLang="zh-CN"/>
          </a:p>
        </p:txBody>
      </p:sp>
    </p:spTree>
    <p:extLst>
      <p:ext uri="{BB962C8B-B14F-4D97-AF65-F5344CB8AC3E}">
        <p14:creationId xmlns:p14="http://schemas.microsoft.com/office/powerpoint/2010/main" val="2807225780"/>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内容占位符 2"/>
          <p:cNvSpPr>
            <a:spLocks noGrp="1"/>
          </p:cNvSpPr>
          <p:nvPr>
            <p:ph idx="1"/>
          </p:nvPr>
        </p:nvSpPr>
        <p:spPr/>
        <p:txBody>
          <a:bodyPr/>
          <a:lstStyle/>
          <a:p>
            <a:r>
              <a:rPr lang="zh-CN" altLang="en-US" dirty="0"/>
              <a:t>查看</a:t>
            </a:r>
            <a:r>
              <a:rPr lang="en-US" altLang="zh-CN" dirty="0" err="1">
                <a:latin typeface="Consolas" panose="020B0609020204030204" pitchFamily="49" charset="0"/>
              </a:rPr>
              <a:t>FileInputStream</a:t>
            </a:r>
            <a:r>
              <a:rPr lang="zh-CN" altLang="en-US" dirty="0"/>
              <a:t>等类构造函数：</a:t>
            </a:r>
            <a:endParaRPr lang="en-US" altLang="zh-CN" dirty="0"/>
          </a:p>
          <a:p>
            <a:pPr lvl="1"/>
            <a:r>
              <a:rPr lang="en-US" altLang="zh-CN" dirty="0" err="1">
                <a:latin typeface="Consolas" panose="020B0609020204030204" pitchFamily="49" charset="0"/>
                <a:cs typeface="+mn-cs"/>
              </a:rPr>
              <a:t>FileInputStream</a:t>
            </a:r>
            <a:r>
              <a:rPr lang="en-US" altLang="zh-CN" dirty="0">
                <a:latin typeface="Consolas" panose="020B0609020204030204" pitchFamily="49" charset="0"/>
                <a:cs typeface="+mn-cs"/>
              </a:rPr>
              <a:t>(File file) </a:t>
            </a:r>
            <a:r>
              <a:rPr lang="zh-CN" altLang="en-US" dirty="0"/>
              <a:t>：提示为通过打开一个到实际文件的连接创建</a:t>
            </a:r>
            <a:r>
              <a:rPr lang="en-US" altLang="zh-CN" dirty="0" err="1">
                <a:latin typeface="Consolas" panose="020B0609020204030204" pitchFamily="49" charset="0"/>
                <a:cs typeface="+mn-cs"/>
              </a:rPr>
              <a:t>FileInputStream</a:t>
            </a:r>
            <a:r>
              <a:rPr lang="zh-CN" altLang="en-US" dirty="0"/>
              <a:t>对象</a:t>
            </a:r>
            <a:endParaRPr lang="en-US" altLang="zh-CN" dirty="0"/>
          </a:p>
          <a:p>
            <a:pPr lvl="1"/>
            <a:r>
              <a:rPr lang="zh-CN" altLang="en-US" dirty="0"/>
              <a:t>传入参数是</a:t>
            </a:r>
            <a:r>
              <a:rPr lang="en-US" altLang="zh-CN" dirty="0">
                <a:latin typeface="Consolas" panose="020B0609020204030204" pitchFamily="49" charset="0"/>
                <a:cs typeface="+mn-cs"/>
              </a:rPr>
              <a:t>File</a:t>
            </a:r>
            <a:r>
              <a:rPr lang="zh-CN" altLang="en-US" dirty="0"/>
              <a:t>，就可以利用</a:t>
            </a:r>
            <a:r>
              <a:rPr lang="en-US" altLang="zh-CN" dirty="0">
                <a:latin typeface="Consolas" panose="020B0609020204030204" pitchFamily="49" charset="0"/>
                <a:cs typeface="+mn-cs"/>
              </a:rPr>
              <a:t>File</a:t>
            </a:r>
            <a:r>
              <a:rPr lang="zh-CN" altLang="en-US" dirty="0"/>
              <a:t>类的特性，从而方便处理。</a:t>
            </a:r>
            <a:endParaRPr lang="en-US" altLang="zh-CN" dirty="0"/>
          </a:p>
          <a:p>
            <a:pPr lvl="1"/>
            <a:r>
              <a:rPr lang="zh-CN" altLang="en-US" dirty="0"/>
              <a:t>因此需要了解</a:t>
            </a:r>
            <a:r>
              <a:rPr lang="en-US" altLang="zh-CN" dirty="0">
                <a:latin typeface="Consolas" panose="020B0609020204030204" pitchFamily="49" charset="0"/>
                <a:cs typeface="+mn-cs"/>
              </a:rPr>
              <a:t>File</a:t>
            </a:r>
            <a:r>
              <a:rPr lang="zh-CN" altLang="en-US" dirty="0"/>
              <a:t>对象</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74</a:t>
            </a:fld>
            <a:endParaRPr lang="en-US" altLang="zh-CN"/>
          </a:p>
        </p:txBody>
      </p:sp>
    </p:spTree>
    <p:extLst>
      <p:ext uri="{BB962C8B-B14F-4D97-AF65-F5344CB8AC3E}">
        <p14:creationId xmlns:p14="http://schemas.microsoft.com/office/powerpoint/2010/main" val="1714165126"/>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内容占位符 2"/>
          <p:cNvSpPr>
            <a:spLocks noGrp="1"/>
          </p:cNvSpPr>
          <p:nvPr>
            <p:ph idx="1"/>
          </p:nvPr>
        </p:nvSpPr>
        <p:spPr/>
        <p:txBody>
          <a:bodyPr/>
          <a:lstStyle/>
          <a:p>
            <a:r>
              <a:rPr lang="zh-CN" altLang="en-US" dirty="0"/>
              <a:t> </a:t>
            </a:r>
            <a:r>
              <a:rPr lang="en-US" altLang="zh-CN" dirty="0">
                <a:latin typeface="Consolas" panose="020B0609020204030204" pitchFamily="49" charset="0"/>
              </a:rPr>
              <a:t>File</a:t>
            </a:r>
            <a:r>
              <a:rPr lang="zh-CN" altLang="en-US" dirty="0"/>
              <a:t>类并不用来进行文件的读</a:t>
            </a:r>
            <a:r>
              <a:rPr lang="en-US" altLang="zh-CN" dirty="0"/>
              <a:t>/</a:t>
            </a:r>
            <a:r>
              <a:rPr lang="zh-CN" altLang="en-US" dirty="0"/>
              <a:t>写操作的，它用来描述文件对象的属性，</a:t>
            </a:r>
            <a:r>
              <a:rPr lang="en-US" altLang="zh-CN" dirty="0">
                <a:latin typeface="Consolas" panose="020B0609020204030204" pitchFamily="49" charset="0"/>
              </a:rPr>
              <a:t>File</a:t>
            </a:r>
            <a:r>
              <a:rPr lang="zh-CN" altLang="en-US" dirty="0"/>
              <a:t>类既可以</a:t>
            </a:r>
            <a:r>
              <a:rPr lang="zh-CN" altLang="en-US" dirty="0">
                <a:solidFill>
                  <a:srgbClr val="0000FF"/>
                </a:solidFill>
              </a:rPr>
              <a:t>表示文件，也可以表示目录</a:t>
            </a:r>
            <a:r>
              <a:rPr lang="zh-CN" altLang="en-US" dirty="0"/>
              <a:t>。</a:t>
            </a:r>
            <a:endParaRPr lang="en-US" altLang="zh-CN" dirty="0"/>
          </a:p>
          <a:p>
            <a:r>
              <a:rPr lang="zh-CN" altLang="en-US" dirty="0"/>
              <a:t>使用它提供的方法，可以得到所指对象的描述信息，包括名称、存在否、读</a:t>
            </a:r>
            <a:r>
              <a:rPr lang="en-US" altLang="zh-CN" dirty="0"/>
              <a:t>/</a:t>
            </a:r>
            <a:r>
              <a:rPr lang="zh-CN" altLang="en-US" dirty="0"/>
              <a:t>写权限、路径等等。</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75</a:t>
            </a:fld>
            <a:endParaRPr lang="en-US" altLang="zh-CN"/>
          </a:p>
        </p:txBody>
      </p:sp>
    </p:spTree>
    <p:extLst>
      <p:ext uri="{BB962C8B-B14F-4D97-AF65-F5344CB8AC3E}">
        <p14:creationId xmlns:p14="http://schemas.microsoft.com/office/powerpoint/2010/main" val="1366325853"/>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内容占位符 2"/>
          <p:cNvSpPr>
            <a:spLocks noGrp="1"/>
          </p:cNvSpPr>
          <p:nvPr>
            <p:ph idx="1"/>
          </p:nvPr>
        </p:nvSpPr>
        <p:spPr/>
        <p:txBody>
          <a:bodyPr/>
          <a:lstStyle/>
          <a:p>
            <a:r>
              <a:rPr lang="en-US" altLang="zh-CN" dirty="0">
                <a:latin typeface="Consolas" panose="020B0609020204030204" pitchFamily="49" charset="0"/>
              </a:rPr>
              <a:t>File</a:t>
            </a:r>
            <a:r>
              <a:rPr lang="zh-CN" altLang="en-US" dirty="0"/>
              <a:t>类的构造方法：</a:t>
            </a:r>
          </a:p>
          <a:p>
            <a:pPr lvl="1"/>
            <a:r>
              <a:rPr lang="en-US" altLang="zh-CN" dirty="0">
                <a:latin typeface="Consolas" panose="020B0609020204030204" pitchFamily="49" charset="0"/>
              </a:rPr>
              <a:t>File(String pathname)</a:t>
            </a:r>
            <a:r>
              <a:rPr lang="zh-CN" altLang="en-US" dirty="0">
                <a:latin typeface="Consolas" panose="020B0609020204030204" pitchFamily="49" charset="0"/>
              </a:rPr>
              <a:t>：</a:t>
            </a:r>
            <a:r>
              <a:rPr lang="zh-CN" altLang="en-US" dirty="0"/>
              <a:t>根据一个路径得到</a:t>
            </a:r>
            <a:r>
              <a:rPr lang="en-US" altLang="zh-CN" dirty="0">
                <a:latin typeface="Consolas" panose="020B0609020204030204" pitchFamily="49" charset="0"/>
              </a:rPr>
              <a:t>File</a:t>
            </a:r>
            <a:r>
              <a:rPr lang="zh-CN" altLang="en-US" dirty="0"/>
              <a:t>对象</a:t>
            </a:r>
          </a:p>
          <a:p>
            <a:pPr lvl="1"/>
            <a:r>
              <a:rPr lang="en-US" altLang="zh-CN" dirty="0">
                <a:latin typeface="Consolas" panose="020B0609020204030204" pitchFamily="49" charset="0"/>
              </a:rPr>
              <a:t>File(String parent, String child):</a:t>
            </a:r>
            <a:r>
              <a:rPr lang="zh-CN" altLang="en-US" dirty="0"/>
              <a:t>根据父目录和子文件</a:t>
            </a:r>
            <a:r>
              <a:rPr lang="en-US" altLang="zh-CN" dirty="0"/>
              <a:t>/</a:t>
            </a:r>
            <a:r>
              <a:rPr lang="zh-CN" altLang="en-US" dirty="0"/>
              <a:t>目录得到</a:t>
            </a:r>
            <a:r>
              <a:rPr lang="en-US" altLang="zh-CN" dirty="0">
                <a:latin typeface="Consolas" panose="020B0609020204030204" pitchFamily="49" charset="0"/>
              </a:rPr>
              <a:t>File</a:t>
            </a:r>
            <a:r>
              <a:rPr lang="zh-CN" altLang="en-US" dirty="0"/>
              <a:t>对象</a:t>
            </a:r>
          </a:p>
          <a:p>
            <a:pPr lvl="1"/>
            <a:r>
              <a:rPr lang="en-US" altLang="zh-CN" dirty="0">
                <a:latin typeface="Consolas" panose="020B0609020204030204" pitchFamily="49" charset="0"/>
              </a:rPr>
              <a:t>File(File parent, String child):</a:t>
            </a:r>
            <a:r>
              <a:rPr lang="zh-CN" altLang="en-US" dirty="0"/>
              <a:t>根据父</a:t>
            </a:r>
            <a:r>
              <a:rPr lang="en-US" altLang="zh-CN" dirty="0"/>
              <a:t>File</a:t>
            </a:r>
            <a:r>
              <a:rPr lang="zh-CN" altLang="en-US" dirty="0"/>
              <a:t>对象和子文件</a:t>
            </a:r>
            <a:r>
              <a:rPr lang="en-US" altLang="zh-CN" dirty="0"/>
              <a:t>/</a:t>
            </a:r>
            <a:r>
              <a:rPr lang="zh-CN" altLang="en-US" dirty="0"/>
              <a:t>目录得到</a:t>
            </a:r>
            <a:r>
              <a:rPr lang="en-US" altLang="zh-CN" dirty="0"/>
              <a:t>File</a:t>
            </a:r>
            <a:r>
              <a:rPr lang="zh-CN" altLang="en-US" dirty="0"/>
              <a:t>对象</a:t>
            </a:r>
            <a:endParaRPr lang="en-US" altLang="zh-CN" dirty="0"/>
          </a:p>
          <a:p>
            <a:pPr lvl="1"/>
            <a:r>
              <a:rPr lang="zh-CN" altLang="en-US" dirty="0"/>
              <a:t>参考：</a:t>
            </a:r>
            <a:r>
              <a:rPr lang="en-US" altLang="zh-CN" dirty="0">
                <a:latin typeface="Consolas" panose="020B0609020204030204" pitchFamily="49" charset="0"/>
              </a:rPr>
              <a:t>File1_Construct</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76</a:t>
            </a:fld>
            <a:endParaRPr lang="en-US" altLang="zh-CN"/>
          </a:p>
        </p:txBody>
      </p:sp>
    </p:spTree>
    <p:extLst>
      <p:ext uri="{BB962C8B-B14F-4D97-AF65-F5344CB8AC3E}">
        <p14:creationId xmlns:p14="http://schemas.microsoft.com/office/powerpoint/2010/main" val="2190459030"/>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内容占位符 2"/>
          <p:cNvSpPr>
            <a:spLocks noGrp="1"/>
          </p:cNvSpPr>
          <p:nvPr>
            <p:ph idx="1"/>
          </p:nvPr>
        </p:nvSpPr>
        <p:spPr/>
        <p:txBody>
          <a:bodyPr/>
          <a:lstStyle/>
          <a:p>
            <a:r>
              <a:rPr lang="en-US" altLang="zh-CN" sz="2800" dirty="0">
                <a:latin typeface="Consolas" panose="020B0609020204030204" pitchFamily="49" charset="0"/>
              </a:rPr>
              <a:t>File</a:t>
            </a:r>
            <a:r>
              <a:rPr lang="zh-CN" altLang="en-US" sz="2800" dirty="0"/>
              <a:t>类创建文件</a:t>
            </a:r>
            <a:r>
              <a:rPr lang="en-US" altLang="zh-CN" sz="2800" dirty="0"/>
              <a:t>/</a:t>
            </a:r>
            <a:r>
              <a:rPr lang="zh-CN" altLang="en-US" sz="2800" dirty="0"/>
              <a:t>目录</a:t>
            </a:r>
            <a:endParaRPr lang="en-US" altLang="zh-CN" sz="2800" dirty="0"/>
          </a:p>
          <a:p>
            <a:pPr lvl="1"/>
            <a:r>
              <a:rPr lang="en-US" altLang="zh-CN" sz="2400" dirty="0">
                <a:latin typeface="Consolas" panose="020B0609020204030204" pitchFamily="49" charset="0"/>
              </a:rPr>
              <a:t>public </a:t>
            </a:r>
            <a:r>
              <a:rPr lang="en-US" altLang="zh-CN" sz="2400" dirty="0" err="1">
                <a:latin typeface="Consolas" panose="020B0609020204030204" pitchFamily="49" charset="0"/>
              </a:rPr>
              <a:t>boolean</a:t>
            </a:r>
            <a:r>
              <a:rPr lang="en-US" altLang="zh-CN" sz="2400" dirty="0">
                <a:latin typeface="Consolas" panose="020B0609020204030204" pitchFamily="49" charset="0"/>
              </a:rPr>
              <a:t> </a:t>
            </a:r>
            <a:r>
              <a:rPr lang="en-US" altLang="zh-CN" sz="2400" dirty="0" err="1">
                <a:latin typeface="Consolas" panose="020B0609020204030204" pitchFamily="49" charset="0"/>
              </a:rPr>
              <a:t>createNewFile</a:t>
            </a:r>
            <a:r>
              <a:rPr lang="en-US" altLang="zh-CN" sz="2400" dirty="0">
                <a:latin typeface="Consolas" panose="020B0609020204030204" pitchFamily="49" charset="0"/>
              </a:rPr>
              <a:t>():</a:t>
            </a:r>
            <a:r>
              <a:rPr lang="zh-CN" altLang="en-US" sz="2400" dirty="0"/>
              <a:t>创建文件，如果文件已存在，就不创建</a:t>
            </a:r>
          </a:p>
          <a:p>
            <a:pPr lvl="1"/>
            <a:r>
              <a:rPr lang="en-US" altLang="zh-CN" sz="2400" dirty="0">
                <a:latin typeface="Consolas" panose="020B0609020204030204" pitchFamily="49" charset="0"/>
              </a:rPr>
              <a:t>public </a:t>
            </a:r>
            <a:r>
              <a:rPr lang="en-US" altLang="zh-CN" sz="2400" dirty="0" err="1">
                <a:latin typeface="Consolas" panose="020B0609020204030204" pitchFamily="49" charset="0"/>
              </a:rPr>
              <a:t>boolean</a:t>
            </a:r>
            <a:r>
              <a:rPr lang="en-US" altLang="zh-CN" sz="2400" dirty="0">
                <a:latin typeface="Consolas" panose="020B0609020204030204" pitchFamily="49" charset="0"/>
              </a:rPr>
              <a:t> </a:t>
            </a:r>
            <a:r>
              <a:rPr lang="en-US" altLang="zh-CN" sz="2400" dirty="0" err="1">
                <a:latin typeface="Consolas" panose="020B0609020204030204" pitchFamily="49" charset="0"/>
              </a:rPr>
              <a:t>mkdir</a:t>
            </a:r>
            <a:r>
              <a:rPr lang="en-US" altLang="zh-CN" sz="2400" dirty="0">
                <a:latin typeface="Consolas" panose="020B0609020204030204" pitchFamily="49" charset="0"/>
              </a:rPr>
              <a:t>():</a:t>
            </a:r>
            <a:r>
              <a:rPr lang="zh-CN" altLang="en-US" sz="2400" dirty="0"/>
              <a:t>创建文件夹，如果文件夹已存在，就不创建</a:t>
            </a:r>
          </a:p>
          <a:p>
            <a:pPr lvl="1"/>
            <a:r>
              <a:rPr lang="en-US" altLang="zh-CN" sz="2400" dirty="0">
                <a:latin typeface="Consolas" panose="020B0609020204030204" pitchFamily="49" charset="0"/>
              </a:rPr>
              <a:t>public </a:t>
            </a:r>
            <a:r>
              <a:rPr lang="en-US" altLang="zh-CN" sz="2400" dirty="0" err="1">
                <a:latin typeface="Consolas" panose="020B0609020204030204" pitchFamily="49" charset="0"/>
              </a:rPr>
              <a:t>boolean</a:t>
            </a:r>
            <a:r>
              <a:rPr lang="en-US" altLang="zh-CN" sz="2400" dirty="0">
                <a:latin typeface="Consolas" panose="020B0609020204030204" pitchFamily="49" charset="0"/>
              </a:rPr>
              <a:t> </a:t>
            </a:r>
            <a:r>
              <a:rPr lang="en-US" altLang="zh-CN" sz="2400" dirty="0" err="1">
                <a:latin typeface="Consolas" panose="020B0609020204030204" pitchFamily="49" charset="0"/>
              </a:rPr>
              <a:t>mkdirs</a:t>
            </a:r>
            <a:r>
              <a:rPr lang="en-US" altLang="zh-CN" sz="2400" dirty="0">
                <a:latin typeface="Consolas" panose="020B0609020204030204" pitchFamily="49" charset="0"/>
              </a:rPr>
              <a:t>():</a:t>
            </a:r>
            <a:r>
              <a:rPr lang="zh-CN" altLang="en-US" sz="2400" dirty="0"/>
              <a:t>创建文件夹，如果父文件夹不存在则创建父文件夹</a:t>
            </a:r>
            <a:endParaRPr lang="en-US" altLang="zh-CN" sz="2400" dirty="0"/>
          </a:p>
          <a:p>
            <a:pPr lvl="1"/>
            <a:r>
              <a:rPr lang="zh-CN" altLang="en-US" sz="2400" dirty="0"/>
              <a:t>如果创建文件或者文件夹忘了写盘符路径，表示默认在项目路径下</a:t>
            </a:r>
            <a:endParaRPr lang="en-US" altLang="zh-CN" sz="2400" dirty="0"/>
          </a:p>
          <a:p>
            <a:pPr lvl="1"/>
            <a:r>
              <a:rPr lang="zh-CN" altLang="en-US" sz="2400" dirty="0"/>
              <a:t>参考：</a:t>
            </a:r>
            <a:r>
              <a:rPr lang="en-US" altLang="zh-CN" sz="2400" dirty="0">
                <a:latin typeface="Consolas" panose="020B0609020204030204" pitchFamily="49" charset="0"/>
              </a:rPr>
              <a:t>File2_CreteFileAndDir</a:t>
            </a:r>
            <a:endParaRPr lang="zh-CN" altLang="en-US" sz="24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77</a:t>
            </a:fld>
            <a:endParaRPr lang="en-US" altLang="zh-CN"/>
          </a:p>
        </p:txBody>
      </p:sp>
    </p:spTree>
    <p:extLst>
      <p:ext uri="{BB962C8B-B14F-4D97-AF65-F5344CB8AC3E}">
        <p14:creationId xmlns:p14="http://schemas.microsoft.com/office/powerpoint/2010/main" val="126479899"/>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内容占位符 2"/>
          <p:cNvSpPr>
            <a:spLocks noGrp="1"/>
          </p:cNvSpPr>
          <p:nvPr>
            <p:ph idx="1"/>
          </p:nvPr>
        </p:nvSpPr>
        <p:spPr/>
        <p:txBody>
          <a:bodyPr/>
          <a:lstStyle/>
          <a:p>
            <a:r>
              <a:rPr lang="zh-CN" altLang="en-US" sz="2400" dirty="0"/>
              <a:t>重命名和删除功能</a:t>
            </a:r>
            <a:endParaRPr lang="en-US" altLang="zh-CN" sz="2400" dirty="0"/>
          </a:p>
          <a:p>
            <a:pPr lvl="1"/>
            <a:r>
              <a:rPr lang="en-US" altLang="zh-CN" sz="2000" dirty="0">
                <a:latin typeface="Consolas" panose="020B0609020204030204" pitchFamily="49" charset="0"/>
              </a:rPr>
              <a:t>public </a:t>
            </a:r>
            <a:r>
              <a:rPr lang="en-US" altLang="zh-CN" sz="2000" dirty="0" err="1">
                <a:latin typeface="Consolas" panose="020B0609020204030204" pitchFamily="49" charset="0"/>
              </a:rPr>
              <a:t>boolean</a:t>
            </a:r>
            <a:r>
              <a:rPr lang="en-US" altLang="zh-CN" sz="2000" dirty="0">
                <a:latin typeface="Consolas" panose="020B0609020204030204" pitchFamily="49" charset="0"/>
              </a:rPr>
              <a:t> </a:t>
            </a:r>
            <a:r>
              <a:rPr lang="en-US" altLang="zh-CN" sz="2000" dirty="0" err="1">
                <a:latin typeface="Consolas" panose="020B0609020204030204" pitchFamily="49" charset="0"/>
              </a:rPr>
              <a:t>renameTo</a:t>
            </a:r>
            <a:r>
              <a:rPr lang="en-US" altLang="zh-CN" sz="2000" dirty="0">
                <a:latin typeface="Consolas" panose="020B0609020204030204" pitchFamily="49" charset="0"/>
              </a:rPr>
              <a:t>(File </a:t>
            </a:r>
            <a:r>
              <a:rPr lang="en-US" altLang="zh-CN" sz="2000" dirty="0" err="1">
                <a:latin typeface="Consolas" panose="020B0609020204030204" pitchFamily="49" charset="0"/>
              </a:rPr>
              <a:t>dest</a:t>
            </a:r>
            <a:r>
              <a:rPr lang="en-US" altLang="zh-CN" sz="2000" dirty="0">
                <a:latin typeface="Consolas" panose="020B0609020204030204" pitchFamily="49" charset="0"/>
              </a:rPr>
              <a:t>):</a:t>
            </a:r>
            <a:r>
              <a:rPr lang="zh-CN" altLang="en-US" sz="2000" dirty="0"/>
              <a:t>把文件重命名为指定的文件路径（改名，剪切）</a:t>
            </a:r>
          </a:p>
          <a:p>
            <a:pPr lvl="1"/>
            <a:r>
              <a:rPr lang="en-US" altLang="zh-CN" sz="2000" dirty="0">
                <a:latin typeface="Consolas" panose="020B0609020204030204" pitchFamily="49" charset="0"/>
              </a:rPr>
              <a:t>public </a:t>
            </a:r>
            <a:r>
              <a:rPr lang="en-US" altLang="zh-CN" sz="2000" dirty="0" err="1">
                <a:latin typeface="Consolas" panose="020B0609020204030204" pitchFamily="49" charset="0"/>
              </a:rPr>
              <a:t>boolean</a:t>
            </a:r>
            <a:r>
              <a:rPr lang="en-US" altLang="zh-CN" sz="2000" dirty="0">
                <a:latin typeface="Consolas" panose="020B0609020204030204" pitchFamily="49" charset="0"/>
              </a:rPr>
              <a:t> delete():</a:t>
            </a:r>
            <a:r>
              <a:rPr lang="zh-CN" altLang="en-US" sz="2000" dirty="0"/>
              <a:t>删除文件或者文件夹</a:t>
            </a:r>
            <a:endParaRPr lang="en-US" altLang="zh-CN" sz="2000" dirty="0"/>
          </a:p>
          <a:p>
            <a:r>
              <a:rPr lang="zh-CN" altLang="en-US" sz="2400" dirty="0"/>
              <a:t>重命名注意事项</a:t>
            </a:r>
          </a:p>
          <a:p>
            <a:pPr lvl="1"/>
            <a:r>
              <a:rPr lang="zh-CN" altLang="en-US" sz="2000" dirty="0"/>
              <a:t>如果路径名相同，就是改名。</a:t>
            </a:r>
          </a:p>
          <a:p>
            <a:pPr lvl="1"/>
            <a:r>
              <a:rPr lang="zh-CN" altLang="en-US" sz="2000" dirty="0"/>
              <a:t>如果路径名不同，就是改名并剪切。</a:t>
            </a:r>
            <a:endParaRPr lang="en-US" altLang="zh-CN" sz="2000" dirty="0"/>
          </a:p>
          <a:p>
            <a:r>
              <a:rPr lang="zh-CN" altLang="en-US" sz="2400" dirty="0"/>
              <a:t>删除注意事项：</a:t>
            </a:r>
          </a:p>
          <a:p>
            <a:pPr lvl="1"/>
            <a:r>
              <a:rPr lang="en-US" altLang="zh-CN" sz="2000" dirty="0">
                <a:latin typeface="Consolas" panose="020B0609020204030204" pitchFamily="49" charset="0"/>
              </a:rPr>
              <a:t>Java</a:t>
            </a:r>
            <a:r>
              <a:rPr lang="zh-CN" altLang="en-US" sz="2000" dirty="0"/>
              <a:t>中的删除不会放到回收站。</a:t>
            </a:r>
          </a:p>
          <a:p>
            <a:pPr lvl="1"/>
            <a:r>
              <a:rPr lang="zh-CN" altLang="en-US" sz="2000" dirty="0"/>
              <a:t>要删除一个文件夹，请注意该文件夹内不能包含文件或者文件夹</a:t>
            </a:r>
            <a:endParaRPr lang="en-US" altLang="zh-CN" sz="2000" dirty="0"/>
          </a:p>
          <a:p>
            <a:r>
              <a:rPr lang="zh-CN" altLang="en-US" sz="2400" dirty="0"/>
              <a:t>参考：</a:t>
            </a:r>
            <a:r>
              <a:rPr lang="en-US" altLang="zh-CN" sz="2400" dirty="0">
                <a:latin typeface="Consolas" panose="020B0609020204030204" pitchFamily="49" charset="0"/>
              </a:rPr>
              <a:t>File3_RenameAndDelete</a:t>
            </a:r>
            <a:endParaRPr lang="zh-CN" altLang="en-US" sz="24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78</a:t>
            </a:fld>
            <a:endParaRPr lang="en-US" altLang="zh-CN"/>
          </a:p>
        </p:txBody>
      </p:sp>
    </p:spTree>
    <p:extLst>
      <p:ext uri="{BB962C8B-B14F-4D97-AF65-F5344CB8AC3E}">
        <p14:creationId xmlns:p14="http://schemas.microsoft.com/office/powerpoint/2010/main" val="2791510017"/>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内容占位符 2"/>
          <p:cNvSpPr>
            <a:spLocks noGrp="1"/>
          </p:cNvSpPr>
          <p:nvPr>
            <p:ph idx="1"/>
          </p:nvPr>
        </p:nvSpPr>
        <p:spPr/>
        <p:txBody>
          <a:bodyPr/>
          <a:lstStyle/>
          <a:p>
            <a:r>
              <a:rPr lang="zh-CN" altLang="en-US" sz="2800" dirty="0"/>
              <a:t>判断功能</a:t>
            </a:r>
            <a:endParaRPr lang="en-US" altLang="zh-CN" sz="2800" dirty="0"/>
          </a:p>
          <a:p>
            <a:pPr lvl="1"/>
            <a:r>
              <a:rPr lang="en-US" altLang="zh-CN" sz="2400" dirty="0">
                <a:latin typeface="Consolas" panose="020B0609020204030204" pitchFamily="49" charset="0"/>
              </a:rPr>
              <a:t>public </a:t>
            </a:r>
            <a:r>
              <a:rPr lang="en-US" altLang="zh-CN" sz="2400" dirty="0" err="1">
                <a:latin typeface="Consolas" panose="020B0609020204030204" pitchFamily="49" charset="0"/>
              </a:rPr>
              <a:t>boolean</a:t>
            </a:r>
            <a:r>
              <a:rPr lang="en-US" altLang="zh-CN" sz="2400" dirty="0">
                <a:latin typeface="Consolas" panose="020B0609020204030204" pitchFamily="49" charset="0"/>
              </a:rPr>
              <a:t> </a:t>
            </a:r>
            <a:r>
              <a:rPr lang="en-US" altLang="zh-CN" sz="2400" dirty="0" err="1">
                <a:latin typeface="Consolas" panose="020B0609020204030204" pitchFamily="49" charset="0"/>
              </a:rPr>
              <a:t>isDirectory</a:t>
            </a:r>
            <a:r>
              <a:rPr lang="en-US" altLang="zh-CN" sz="2400" dirty="0">
                <a:latin typeface="Consolas" panose="020B0609020204030204" pitchFamily="49" charset="0"/>
              </a:rPr>
              <a:t>():</a:t>
            </a:r>
            <a:r>
              <a:rPr lang="zh-CN" altLang="en-US" sz="2400" dirty="0"/>
              <a:t>是否是目录</a:t>
            </a:r>
          </a:p>
          <a:p>
            <a:pPr lvl="1"/>
            <a:r>
              <a:rPr lang="en-US" altLang="zh-CN" sz="2400" dirty="0">
                <a:latin typeface="Consolas" panose="020B0609020204030204" pitchFamily="49" charset="0"/>
              </a:rPr>
              <a:t>public </a:t>
            </a:r>
            <a:r>
              <a:rPr lang="en-US" altLang="zh-CN" sz="2400" dirty="0" err="1">
                <a:latin typeface="Consolas" panose="020B0609020204030204" pitchFamily="49" charset="0"/>
              </a:rPr>
              <a:t>boolean</a:t>
            </a:r>
            <a:r>
              <a:rPr lang="en-US" altLang="zh-CN" sz="2400" dirty="0">
                <a:latin typeface="Consolas" panose="020B0609020204030204" pitchFamily="49" charset="0"/>
              </a:rPr>
              <a:t> </a:t>
            </a:r>
            <a:r>
              <a:rPr lang="en-US" altLang="zh-CN" sz="2400" dirty="0" err="1">
                <a:latin typeface="Consolas" panose="020B0609020204030204" pitchFamily="49" charset="0"/>
              </a:rPr>
              <a:t>isFile</a:t>
            </a:r>
            <a:r>
              <a:rPr lang="en-US" altLang="zh-CN" sz="2400" dirty="0">
                <a:latin typeface="Consolas" panose="020B0609020204030204" pitchFamily="49" charset="0"/>
              </a:rPr>
              <a:t>():</a:t>
            </a:r>
            <a:r>
              <a:rPr lang="zh-CN" altLang="en-US" sz="2400" dirty="0"/>
              <a:t>判断是否是文件</a:t>
            </a:r>
          </a:p>
          <a:p>
            <a:pPr lvl="1"/>
            <a:r>
              <a:rPr lang="en-US" altLang="zh-CN" sz="2400" dirty="0">
                <a:latin typeface="Consolas" panose="020B0609020204030204" pitchFamily="49" charset="0"/>
              </a:rPr>
              <a:t>public </a:t>
            </a:r>
            <a:r>
              <a:rPr lang="en-US" altLang="zh-CN" sz="2400" dirty="0" err="1">
                <a:latin typeface="Consolas" panose="020B0609020204030204" pitchFamily="49" charset="0"/>
              </a:rPr>
              <a:t>boolean</a:t>
            </a:r>
            <a:r>
              <a:rPr lang="en-US" altLang="zh-CN" sz="2400" dirty="0">
                <a:latin typeface="Consolas" panose="020B0609020204030204" pitchFamily="49" charset="0"/>
              </a:rPr>
              <a:t> exists():</a:t>
            </a:r>
            <a:r>
              <a:rPr lang="zh-CN" altLang="en-US" sz="2400" dirty="0"/>
              <a:t>判断是否存在</a:t>
            </a:r>
          </a:p>
          <a:p>
            <a:pPr lvl="1"/>
            <a:r>
              <a:rPr lang="en-US" altLang="zh-CN" sz="2400" dirty="0">
                <a:latin typeface="Consolas" panose="020B0609020204030204" pitchFamily="49" charset="0"/>
              </a:rPr>
              <a:t>public </a:t>
            </a:r>
            <a:r>
              <a:rPr lang="en-US" altLang="zh-CN" sz="2400" dirty="0" err="1">
                <a:latin typeface="Consolas" panose="020B0609020204030204" pitchFamily="49" charset="0"/>
              </a:rPr>
              <a:t>boolean</a:t>
            </a:r>
            <a:r>
              <a:rPr lang="en-US" altLang="zh-CN" sz="2400" dirty="0">
                <a:latin typeface="Consolas" panose="020B0609020204030204" pitchFamily="49" charset="0"/>
              </a:rPr>
              <a:t> </a:t>
            </a:r>
            <a:r>
              <a:rPr lang="en-US" altLang="zh-CN" sz="2400" dirty="0" err="1">
                <a:latin typeface="Consolas" panose="020B0609020204030204" pitchFamily="49" charset="0"/>
              </a:rPr>
              <a:t>canRead</a:t>
            </a:r>
            <a:r>
              <a:rPr lang="en-US" altLang="zh-CN" sz="2400" dirty="0">
                <a:latin typeface="Consolas" panose="020B0609020204030204" pitchFamily="49" charset="0"/>
              </a:rPr>
              <a:t>():</a:t>
            </a:r>
            <a:r>
              <a:rPr lang="zh-CN" altLang="en-US" sz="2400" dirty="0"/>
              <a:t>判断是否可读</a:t>
            </a:r>
          </a:p>
          <a:p>
            <a:pPr lvl="1"/>
            <a:r>
              <a:rPr lang="en-US" altLang="zh-CN" sz="2400" dirty="0">
                <a:latin typeface="Consolas" panose="020B0609020204030204" pitchFamily="49" charset="0"/>
              </a:rPr>
              <a:t>public </a:t>
            </a:r>
            <a:r>
              <a:rPr lang="en-US" altLang="zh-CN" sz="2400" dirty="0" err="1">
                <a:latin typeface="Consolas" panose="020B0609020204030204" pitchFamily="49" charset="0"/>
              </a:rPr>
              <a:t>boolean</a:t>
            </a:r>
            <a:r>
              <a:rPr lang="en-US" altLang="zh-CN" sz="2400" dirty="0">
                <a:latin typeface="Consolas" panose="020B0609020204030204" pitchFamily="49" charset="0"/>
              </a:rPr>
              <a:t> </a:t>
            </a:r>
            <a:r>
              <a:rPr lang="en-US" altLang="zh-CN" sz="2400" dirty="0" err="1">
                <a:latin typeface="Consolas" panose="020B0609020204030204" pitchFamily="49" charset="0"/>
              </a:rPr>
              <a:t>canWrite</a:t>
            </a:r>
            <a:r>
              <a:rPr lang="en-US" altLang="zh-CN" sz="2400" dirty="0">
                <a:latin typeface="Consolas" panose="020B0609020204030204" pitchFamily="49" charset="0"/>
              </a:rPr>
              <a:t>():</a:t>
            </a:r>
            <a:r>
              <a:rPr lang="zh-CN" altLang="en-US" sz="2400" dirty="0"/>
              <a:t>判断是否可写</a:t>
            </a:r>
          </a:p>
          <a:p>
            <a:pPr lvl="1"/>
            <a:r>
              <a:rPr lang="en-US" altLang="zh-CN" sz="2400" dirty="0">
                <a:latin typeface="Consolas" panose="020B0609020204030204" pitchFamily="49" charset="0"/>
              </a:rPr>
              <a:t>public </a:t>
            </a:r>
            <a:r>
              <a:rPr lang="en-US" altLang="zh-CN" sz="2400" dirty="0" err="1">
                <a:latin typeface="Consolas" panose="020B0609020204030204" pitchFamily="49" charset="0"/>
              </a:rPr>
              <a:t>boolean</a:t>
            </a:r>
            <a:r>
              <a:rPr lang="en-US" altLang="zh-CN" sz="2400" dirty="0">
                <a:latin typeface="Consolas" panose="020B0609020204030204" pitchFamily="49" charset="0"/>
              </a:rPr>
              <a:t> </a:t>
            </a:r>
            <a:r>
              <a:rPr lang="en-US" altLang="zh-CN" sz="2400" dirty="0" err="1">
                <a:latin typeface="Consolas" panose="020B0609020204030204" pitchFamily="49" charset="0"/>
              </a:rPr>
              <a:t>isHidden</a:t>
            </a:r>
            <a:r>
              <a:rPr lang="en-US" altLang="zh-CN" sz="2400" dirty="0">
                <a:latin typeface="Consolas" panose="020B0609020204030204" pitchFamily="49" charset="0"/>
              </a:rPr>
              <a:t>():</a:t>
            </a:r>
            <a:r>
              <a:rPr lang="zh-CN" altLang="en-US" sz="2400" dirty="0"/>
              <a:t>判断是否隐藏</a:t>
            </a:r>
            <a:endParaRPr lang="en-US" altLang="zh-CN" sz="2400" dirty="0"/>
          </a:p>
          <a:p>
            <a:r>
              <a:rPr lang="zh-CN" altLang="en-US" sz="2800" dirty="0"/>
              <a:t>参考：</a:t>
            </a:r>
            <a:r>
              <a:rPr lang="en-US" altLang="zh-CN" sz="2800" dirty="0">
                <a:latin typeface="Consolas" panose="020B0609020204030204" pitchFamily="49" charset="0"/>
              </a:rPr>
              <a:t>File4_AttributeJudge</a:t>
            </a:r>
            <a:endParaRPr lang="zh-CN" altLang="en-US" sz="28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79</a:t>
            </a:fld>
            <a:endParaRPr lang="en-US" altLang="zh-CN"/>
          </a:p>
        </p:txBody>
      </p:sp>
    </p:spTree>
    <p:extLst>
      <p:ext uri="{BB962C8B-B14F-4D97-AF65-F5344CB8AC3E}">
        <p14:creationId xmlns:p14="http://schemas.microsoft.com/office/powerpoint/2010/main" val="19823336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a:t>
            </a:fld>
            <a:endParaRPr lang="en-US" altLang="zh-CN" dirty="0"/>
          </a:p>
        </p:txBody>
      </p:sp>
      <p:grpSp>
        <p:nvGrpSpPr>
          <p:cNvPr id="46" name="组合 45"/>
          <p:cNvGrpSpPr/>
          <p:nvPr/>
        </p:nvGrpSpPr>
        <p:grpSpPr>
          <a:xfrm>
            <a:off x="533400" y="2852936"/>
            <a:ext cx="7649307" cy="3384376"/>
            <a:chOff x="741888" y="1838236"/>
            <a:chExt cx="7360965" cy="3102932"/>
          </a:xfrm>
        </p:grpSpPr>
        <p:sp>
          <p:nvSpPr>
            <p:cNvPr id="8" name="矩形 7"/>
            <p:cNvSpPr/>
            <p:nvPr/>
          </p:nvSpPr>
          <p:spPr bwMode="auto">
            <a:xfrm>
              <a:off x="3341845" y="1838236"/>
              <a:ext cx="1878809" cy="648072"/>
            </a:xfrm>
            <a:prstGeom prst="rect">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en-US" altLang="zh-CN" sz="1800" dirty="0">
                  <a:latin typeface="华文细黑" panose="02010600040101010101" pitchFamily="2" charset="-122"/>
                  <a:ea typeface="华文细黑" panose="02010600040101010101" pitchFamily="2" charset="-122"/>
                </a:rPr>
                <a:t>Java IO </a:t>
              </a:r>
              <a:r>
                <a:rPr lang="zh-CN" altLang="en-US" sz="1800">
                  <a:latin typeface="华文细黑" panose="02010600040101010101" pitchFamily="2" charset="-122"/>
                  <a:ea typeface="华文细黑" panose="02010600040101010101" pitchFamily="2" charset="-122"/>
                </a:rPr>
                <a:t>流分类</a:t>
              </a:r>
              <a:endParaRPr lang="zh-CN" altLang="en-US" sz="1800" dirty="0">
                <a:latin typeface="华文细黑" panose="02010600040101010101" pitchFamily="2" charset="-122"/>
                <a:ea typeface="华文细黑" panose="02010600040101010101" pitchFamily="2" charset="-122"/>
              </a:endParaRPr>
            </a:p>
          </p:txBody>
        </p:sp>
        <p:sp>
          <p:nvSpPr>
            <p:cNvPr id="10" name="矩形 9"/>
            <p:cNvSpPr/>
            <p:nvPr/>
          </p:nvSpPr>
          <p:spPr bwMode="auto">
            <a:xfrm>
              <a:off x="1115616" y="3061654"/>
              <a:ext cx="1368152" cy="648072"/>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按流的方向</a:t>
              </a:r>
            </a:p>
          </p:txBody>
        </p:sp>
        <p:sp>
          <p:nvSpPr>
            <p:cNvPr id="11" name="矩形 10"/>
            <p:cNvSpPr/>
            <p:nvPr/>
          </p:nvSpPr>
          <p:spPr bwMode="auto">
            <a:xfrm>
              <a:off x="741888" y="4212349"/>
              <a:ext cx="933643" cy="728819"/>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输入流</a:t>
              </a:r>
            </a:p>
          </p:txBody>
        </p:sp>
        <p:sp>
          <p:nvSpPr>
            <p:cNvPr id="12" name="矩形 11"/>
            <p:cNvSpPr/>
            <p:nvPr/>
          </p:nvSpPr>
          <p:spPr bwMode="auto">
            <a:xfrm>
              <a:off x="1819547" y="4212348"/>
              <a:ext cx="880245" cy="728820"/>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输出流</a:t>
              </a:r>
            </a:p>
          </p:txBody>
        </p:sp>
        <p:sp>
          <p:nvSpPr>
            <p:cNvPr id="13" name="矩形 12"/>
            <p:cNvSpPr/>
            <p:nvPr/>
          </p:nvSpPr>
          <p:spPr bwMode="auto">
            <a:xfrm>
              <a:off x="3341263" y="3061654"/>
              <a:ext cx="1878809" cy="648072"/>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按处理数据单位</a:t>
              </a:r>
            </a:p>
          </p:txBody>
        </p:sp>
        <p:sp>
          <p:nvSpPr>
            <p:cNvPr id="14" name="矩形 13"/>
            <p:cNvSpPr/>
            <p:nvPr/>
          </p:nvSpPr>
          <p:spPr bwMode="auto">
            <a:xfrm>
              <a:off x="6516216" y="3050170"/>
              <a:ext cx="1090659" cy="648072"/>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按角色</a:t>
              </a:r>
            </a:p>
          </p:txBody>
        </p:sp>
        <p:sp>
          <p:nvSpPr>
            <p:cNvPr id="15" name="矩形 14"/>
            <p:cNvSpPr/>
            <p:nvPr/>
          </p:nvSpPr>
          <p:spPr bwMode="auto">
            <a:xfrm>
              <a:off x="2787950" y="4212347"/>
              <a:ext cx="1568026" cy="728821"/>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字节流</a:t>
              </a:r>
              <a:endParaRPr lang="en-US" altLang="zh-CN" sz="1800" dirty="0">
                <a:latin typeface="华文细黑" panose="02010600040101010101" pitchFamily="2" charset="-122"/>
                <a:ea typeface="华文细黑" panose="02010600040101010101" pitchFamily="2" charset="-122"/>
              </a:endParaRPr>
            </a:p>
            <a:p>
              <a:pPr marL="342900" indent="-342900" algn="ctr"/>
              <a:r>
                <a:rPr lang="zh-CN" altLang="en-US"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rPr>
                <a:t>8</a:t>
              </a:r>
              <a:r>
                <a:rPr lang="zh-CN" altLang="en-US" sz="1800" dirty="0">
                  <a:latin typeface="华文细黑" panose="02010600040101010101" pitchFamily="2" charset="-122"/>
                  <a:ea typeface="华文细黑" panose="02010600040101010101" pitchFamily="2" charset="-122"/>
                </a:rPr>
                <a:t>位二进制）</a:t>
              </a:r>
            </a:p>
          </p:txBody>
        </p:sp>
        <p:sp>
          <p:nvSpPr>
            <p:cNvPr id="16" name="矩形 15"/>
            <p:cNvSpPr/>
            <p:nvPr/>
          </p:nvSpPr>
          <p:spPr bwMode="auto">
            <a:xfrm>
              <a:off x="4427984" y="4210913"/>
              <a:ext cx="1656185" cy="728821"/>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字符流</a:t>
              </a:r>
              <a:endParaRPr lang="en-US" altLang="zh-CN" sz="1800" dirty="0">
                <a:latin typeface="华文细黑" panose="02010600040101010101" pitchFamily="2" charset="-122"/>
                <a:ea typeface="华文细黑" panose="02010600040101010101" pitchFamily="2" charset="-122"/>
              </a:endParaRPr>
            </a:p>
            <a:p>
              <a:pPr marL="342900" indent="-342900" algn="ctr"/>
              <a:r>
                <a:rPr lang="zh-CN" altLang="en-US"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rPr>
                <a:t>16</a:t>
              </a:r>
              <a:r>
                <a:rPr lang="zh-CN" altLang="en-US" sz="1800" dirty="0">
                  <a:latin typeface="华文细黑" panose="02010600040101010101" pitchFamily="2" charset="-122"/>
                  <a:ea typeface="华文细黑" panose="02010600040101010101" pitchFamily="2" charset="-122"/>
                </a:rPr>
                <a:t>位二进制）</a:t>
              </a:r>
            </a:p>
          </p:txBody>
        </p:sp>
        <p:sp>
          <p:nvSpPr>
            <p:cNvPr id="17" name="矩形 16"/>
            <p:cNvSpPr/>
            <p:nvPr/>
          </p:nvSpPr>
          <p:spPr bwMode="auto">
            <a:xfrm>
              <a:off x="6156176" y="4201982"/>
              <a:ext cx="936104" cy="728819"/>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节点流</a:t>
              </a:r>
            </a:p>
          </p:txBody>
        </p:sp>
        <p:sp>
          <p:nvSpPr>
            <p:cNvPr id="18" name="矩形 17"/>
            <p:cNvSpPr/>
            <p:nvPr/>
          </p:nvSpPr>
          <p:spPr bwMode="auto">
            <a:xfrm>
              <a:off x="7164288" y="4201981"/>
              <a:ext cx="938565" cy="728820"/>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处理流</a:t>
              </a:r>
            </a:p>
          </p:txBody>
        </p:sp>
        <p:cxnSp>
          <p:nvCxnSpPr>
            <p:cNvPr id="24" name="肘形连接符 23"/>
            <p:cNvCxnSpPr>
              <a:stCxn id="8" idx="2"/>
              <a:endCxn id="10" idx="0"/>
            </p:cNvCxnSpPr>
            <p:nvPr/>
          </p:nvCxnSpPr>
          <p:spPr bwMode="auto">
            <a:xfrm rot="5400000">
              <a:off x="2752798" y="1533202"/>
              <a:ext cx="575346" cy="2481558"/>
            </a:xfrm>
            <a:prstGeom prst="bentConnector3">
              <a:avLst>
                <a:gd name="adj1" fmla="val 48362"/>
              </a:avLst>
            </a:prstGeom>
            <a:noFill/>
            <a:ln w="12700" cap="flat" cmpd="sng" algn="ctr">
              <a:solidFill>
                <a:schemeClr val="tx1"/>
              </a:solidFill>
              <a:prstDash val="solid"/>
              <a:round/>
              <a:headEnd type="none" w="med" len="med"/>
              <a:tailEnd type="none"/>
            </a:ln>
            <a:effectLst/>
          </p:spPr>
        </p:cxnSp>
        <p:cxnSp>
          <p:nvCxnSpPr>
            <p:cNvPr id="28" name="肘形连接符 27"/>
            <p:cNvCxnSpPr>
              <a:stCxn id="8" idx="2"/>
              <a:endCxn id="13" idx="0"/>
            </p:cNvCxnSpPr>
            <p:nvPr/>
          </p:nvCxnSpPr>
          <p:spPr bwMode="auto">
            <a:xfrm rot="5400000">
              <a:off x="3993286" y="2773690"/>
              <a:ext cx="575346" cy="582"/>
            </a:xfrm>
            <a:prstGeom prst="bentConnector3">
              <a:avLst>
                <a:gd name="adj1" fmla="val 50000"/>
              </a:avLst>
            </a:prstGeom>
            <a:noFill/>
            <a:ln w="12700" cap="flat" cmpd="sng" algn="ctr">
              <a:solidFill>
                <a:schemeClr val="tx1"/>
              </a:solidFill>
              <a:prstDash val="solid"/>
              <a:round/>
              <a:headEnd type="none" w="med" len="med"/>
              <a:tailEnd type="none"/>
            </a:ln>
            <a:effectLst/>
          </p:spPr>
        </p:cxnSp>
        <p:cxnSp>
          <p:nvCxnSpPr>
            <p:cNvPr id="31" name="肘形连接符 30"/>
            <p:cNvCxnSpPr>
              <a:stCxn id="8" idx="2"/>
              <a:endCxn id="14" idx="0"/>
            </p:cNvCxnSpPr>
            <p:nvPr/>
          </p:nvCxnSpPr>
          <p:spPr bwMode="auto">
            <a:xfrm rot="16200000" flipH="1">
              <a:off x="5389467" y="1378091"/>
              <a:ext cx="563862" cy="2780296"/>
            </a:xfrm>
            <a:prstGeom prst="bentConnector3">
              <a:avLst>
                <a:gd name="adj1" fmla="val 50000"/>
              </a:avLst>
            </a:prstGeom>
            <a:noFill/>
            <a:ln w="12700" cap="flat" cmpd="sng" algn="ctr">
              <a:solidFill>
                <a:schemeClr val="tx1"/>
              </a:solidFill>
              <a:prstDash val="solid"/>
              <a:round/>
              <a:headEnd type="none" w="med" len="med"/>
              <a:tailEnd type="none"/>
            </a:ln>
            <a:effectLst/>
          </p:spPr>
        </p:cxnSp>
        <p:cxnSp>
          <p:nvCxnSpPr>
            <p:cNvPr id="35" name="肘形连接符 34"/>
            <p:cNvCxnSpPr>
              <a:stCxn id="10" idx="2"/>
              <a:endCxn id="11" idx="0"/>
            </p:cNvCxnSpPr>
            <p:nvPr/>
          </p:nvCxnSpPr>
          <p:spPr bwMode="auto">
            <a:xfrm rot="5400000">
              <a:off x="1252890" y="3665546"/>
              <a:ext cx="502623" cy="590982"/>
            </a:xfrm>
            <a:prstGeom prst="bentConnector3">
              <a:avLst/>
            </a:prstGeom>
            <a:noFill/>
            <a:ln w="12700" cap="flat" cmpd="sng" algn="ctr">
              <a:solidFill>
                <a:schemeClr val="tx1"/>
              </a:solidFill>
              <a:prstDash val="solid"/>
              <a:round/>
              <a:headEnd type="none" w="med" len="med"/>
              <a:tailEnd type="none"/>
            </a:ln>
            <a:effectLst/>
          </p:spPr>
        </p:cxnSp>
        <p:cxnSp>
          <p:nvCxnSpPr>
            <p:cNvPr id="37" name="肘形连接符 36"/>
            <p:cNvCxnSpPr>
              <a:stCxn id="10" idx="2"/>
              <a:endCxn id="12" idx="0"/>
            </p:cNvCxnSpPr>
            <p:nvPr/>
          </p:nvCxnSpPr>
          <p:spPr bwMode="auto">
            <a:xfrm rot="16200000" flipH="1">
              <a:off x="1778370" y="3731048"/>
              <a:ext cx="502622" cy="459978"/>
            </a:xfrm>
            <a:prstGeom prst="bentConnector3">
              <a:avLst/>
            </a:prstGeom>
            <a:noFill/>
            <a:ln w="12700" cap="flat" cmpd="sng" algn="ctr">
              <a:solidFill>
                <a:schemeClr val="tx1"/>
              </a:solidFill>
              <a:prstDash val="solid"/>
              <a:round/>
              <a:headEnd type="none" w="med" len="med"/>
              <a:tailEnd type="none"/>
            </a:ln>
            <a:effectLst/>
          </p:spPr>
        </p:cxnSp>
        <p:cxnSp>
          <p:nvCxnSpPr>
            <p:cNvPr id="39" name="肘形连接符 38"/>
            <p:cNvCxnSpPr>
              <a:stCxn id="13" idx="2"/>
              <a:endCxn id="15" idx="0"/>
            </p:cNvCxnSpPr>
            <p:nvPr/>
          </p:nvCxnSpPr>
          <p:spPr bwMode="auto">
            <a:xfrm rot="5400000">
              <a:off x="3675006" y="3606684"/>
              <a:ext cx="502621" cy="708705"/>
            </a:xfrm>
            <a:prstGeom prst="bentConnector3">
              <a:avLst/>
            </a:prstGeom>
            <a:noFill/>
            <a:ln w="12700" cap="flat" cmpd="sng" algn="ctr">
              <a:solidFill>
                <a:schemeClr val="tx1"/>
              </a:solidFill>
              <a:prstDash val="solid"/>
              <a:round/>
              <a:headEnd type="none" w="med" len="med"/>
              <a:tailEnd type="none"/>
            </a:ln>
            <a:effectLst/>
          </p:spPr>
        </p:cxnSp>
        <p:cxnSp>
          <p:nvCxnSpPr>
            <p:cNvPr id="41" name="肘形连接符 40"/>
            <p:cNvCxnSpPr>
              <a:stCxn id="13" idx="2"/>
              <a:endCxn id="16" idx="0"/>
            </p:cNvCxnSpPr>
            <p:nvPr/>
          </p:nvCxnSpPr>
          <p:spPr bwMode="auto">
            <a:xfrm rot="16200000" flipH="1">
              <a:off x="4517779" y="3472614"/>
              <a:ext cx="501187" cy="975409"/>
            </a:xfrm>
            <a:prstGeom prst="bentConnector3">
              <a:avLst/>
            </a:prstGeom>
            <a:noFill/>
            <a:ln w="12700" cap="flat" cmpd="sng" algn="ctr">
              <a:solidFill>
                <a:schemeClr val="tx1"/>
              </a:solidFill>
              <a:prstDash val="solid"/>
              <a:round/>
              <a:headEnd type="none" w="med" len="med"/>
              <a:tailEnd type="none"/>
            </a:ln>
            <a:effectLst/>
          </p:spPr>
        </p:cxnSp>
        <p:cxnSp>
          <p:nvCxnSpPr>
            <p:cNvPr id="43" name="肘形连接符 42"/>
            <p:cNvCxnSpPr>
              <a:stCxn id="14" idx="2"/>
              <a:endCxn id="17" idx="0"/>
            </p:cNvCxnSpPr>
            <p:nvPr/>
          </p:nvCxnSpPr>
          <p:spPr bwMode="auto">
            <a:xfrm rot="5400000">
              <a:off x="6591017" y="3731453"/>
              <a:ext cx="503740" cy="437318"/>
            </a:xfrm>
            <a:prstGeom prst="bentConnector3">
              <a:avLst/>
            </a:prstGeom>
            <a:noFill/>
            <a:ln w="12700" cap="flat" cmpd="sng" algn="ctr">
              <a:solidFill>
                <a:schemeClr val="tx1"/>
              </a:solidFill>
              <a:prstDash val="solid"/>
              <a:round/>
              <a:headEnd type="none" w="med" len="med"/>
              <a:tailEnd type="none"/>
            </a:ln>
            <a:effectLst/>
          </p:spPr>
        </p:cxnSp>
        <p:cxnSp>
          <p:nvCxnSpPr>
            <p:cNvPr id="45" name="肘形连接符 44"/>
            <p:cNvCxnSpPr>
              <a:stCxn id="14" idx="2"/>
              <a:endCxn id="18" idx="0"/>
            </p:cNvCxnSpPr>
            <p:nvPr/>
          </p:nvCxnSpPr>
          <p:spPr bwMode="auto">
            <a:xfrm rot="16200000" flipH="1">
              <a:off x="7095689" y="3664098"/>
              <a:ext cx="503739" cy="572025"/>
            </a:xfrm>
            <a:prstGeom prst="bentConnector3">
              <a:avLst/>
            </a:prstGeom>
            <a:noFill/>
            <a:ln w="12700" cap="flat" cmpd="sng" algn="ctr">
              <a:solidFill>
                <a:schemeClr val="tx1"/>
              </a:solidFill>
              <a:prstDash val="solid"/>
              <a:round/>
              <a:headEnd type="none" w="med" len="med"/>
              <a:tailEnd type="none"/>
            </a:ln>
            <a:effectLst/>
          </p:spPr>
        </p:cxnSp>
      </p:grpSp>
      <p:grpSp>
        <p:nvGrpSpPr>
          <p:cNvPr id="25" name="组合 24"/>
          <p:cNvGrpSpPr/>
          <p:nvPr/>
        </p:nvGrpSpPr>
        <p:grpSpPr>
          <a:xfrm>
            <a:off x="711188" y="1602396"/>
            <a:ext cx="7416824" cy="1035000"/>
            <a:chOff x="1043608" y="1932546"/>
            <a:chExt cx="6984776" cy="968970"/>
          </a:xfrm>
        </p:grpSpPr>
        <p:sp>
          <p:nvSpPr>
            <p:cNvPr id="26" name="波形 25"/>
            <p:cNvSpPr/>
            <p:nvPr/>
          </p:nvSpPr>
          <p:spPr bwMode="auto">
            <a:xfrm>
              <a:off x="5076056" y="2355840"/>
              <a:ext cx="1656184" cy="227257"/>
            </a:xfrm>
            <a:prstGeom prst="wav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lnSpc>
                  <a:spcPct val="100000"/>
                </a:lnSpc>
                <a:spcBef>
                  <a:spcPct val="0"/>
                </a:spcBef>
                <a:buClrTx/>
                <a:buSzTx/>
                <a:buFontTx/>
                <a:buNone/>
              </a:pPr>
              <a:endParaRPr lang="zh-CN" altLang="en-US" sz="2400" b="1">
                <a:solidFill>
                  <a:srgbClr val="000000"/>
                </a:solidFill>
                <a:latin typeface="Arial" panose="020B0604020202020204" pitchFamily="34" charset="0"/>
              </a:endParaRPr>
            </a:p>
          </p:txBody>
        </p:sp>
        <p:sp>
          <p:nvSpPr>
            <p:cNvPr id="27" name="椭圆 26"/>
            <p:cNvSpPr/>
            <p:nvPr/>
          </p:nvSpPr>
          <p:spPr bwMode="auto">
            <a:xfrm>
              <a:off x="3888760" y="2037420"/>
              <a:ext cx="1222465" cy="864096"/>
            </a:xfrm>
            <a:prstGeom prst="ellipse">
              <a:avLst/>
            </a:prstGeom>
            <a:noFill/>
            <a:ln w="12700" cap="flat" cmpd="sng" algn="ctr">
              <a:solidFill>
                <a:srgbClr val="0000FF"/>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sz="2400" dirty="0">
                  <a:latin typeface="华文细黑" panose="02010600040101010101" pitchFamily="2" charset="-122"/>
                  <a:ea typeface="华文细黑" panose="02010600040101010101" pitchFamily="2" charset="-122"/>
                </a:rPr>
                <a:t>程序</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sp>
          <p:nvSpPr>
            <p:cNvPr id="29" name="圆角矩形 28"/>
            <p:cNvSpPr/>
            <p:nvPr/>
          </p:nvSpPr>
          <p:spPr bwMode="auto">
            <a:xfrm>
              <a:off x="1043608" y="2073424"/>
              <a:ext cx="1224136" cy="792088"/>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数据源</a:t>
              </a:r>
            </a:p>
          </p:txBody>
        </p:sp>
        <p:sp>
          <p:nvSpPr>
            <p:cNvPr id="30" name="圆角矩形 29"/>
            <p:cNvSpPr/>
            <p:nvPr/>
          </p:nvSpPr>
          <p:spPr bwMode="auto">
            <a:xfrm>
              <a:off x="6732240" y="2109428"/>
              <a:ext cx="1296144" cy="720080"/>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数据宿</a:t>
              </a:r>
            </a:p>
          </p:txBody>
        </p:sp>
        <p:sp>
          <p:nvSpPr>
            <p:cNvPr id="32" name="矩形 31"/>
            <p:cNvSpPr/>
            <p:nvPr/>
          </p:nvSpPr>
          <p:spPr>
            <a:xfrm>
              <a:off x="2497792" y="1932546"/>
              <a:ext cx="1043453" cy="366480"/>
            </a:xfrm>
            <a:prstGeom prst="rect">
              <a:avLst/>
            </a:prstGeom>
          </p:spPr>
          <p:txBody>
            <a:bodyPr wrap="none">
              <a:spAutoFit/>
            </a:bodyPr>
            <a:lstStyle/>
            <a:p>
              <a:r>
                <a:rPr lang="zh-CN" altLang="en-US" sz="2400" kern="0" dirty="0">
                  <a:solidFill>
                    <a:srgbClr val="0000FF"/>
                  </a:solidFill>
                  <a:latin typeface="Consolas" panose="020B0609020204030204" pitchFamily="49" charset="0"/>
                  <a:ea typeface="华文细黑" pitchFamily="2" charset="-122"/>
                </a:rPr>
                <a:t>输入流</a:t>
              </a:r>
              <a:endParaRPr lang="zh-CN" altLang="en-US" sz="2400" dirty="0">
                <a:solidFill>
                  <a:srgbClr val="0000FF"/>
                </a:solidFill>
                <a:latin typeface="Consolas" panose="020B0609020204030204" pitchFamily="49" charset="0"/>
              </a:endParaRPr>
            </a:p>
          </p:txBody>
        </p:sp>
        <p:sp>
          <p:nvSpPr>
            <p:cNvPr id="33" name="矩形 32"/>
            <p:cNvSpPr/>
            <p:nvPr/>
          </p:nvSpPr>
          <p:spPr>
            <a:xfrm>
              <a:off x="5248036" y="1932641"/>
              <a:ext cx="1043453" cy="366480"/>
            </a:xfrm>
            <a:prstGeom prst="rect">
              <a:avLst/>
            </a:prstGeom>
          </p:spPr>
          <p:txBody>
            <a:bodyPr wrap="none">
              <a:spAutoFit/>
            </a:bodyPr>
            <a:lstStyle/>
            <a:p>
              <a:r>
                <a:rPr lang="zh-CN" altLang="en-US" sz="2400" kern="0" dirty="0">
                  <a:solidFill>
                    <a:srgbClr val="0000FF"/>
                  </a:solidFill>
                  <a:latin typeface="Consolas" panose="020B0609020204030204" pitchFamily="49" charset="0"/>
                  <a:ea typeface="华文细黑" pitchFamily="2" charset="-122"/>
                </a:rPr>
                <a:t>输出流</a:t>
              </a:r>
              <a:endParaRPr lang="zh-CN" altLang="en-US" sz="2400" dirty="0">
                <a:solidFill>
                  <a:srgbClr val="0000FF"/>
                </a:solidFill>
                <a:latin typeface="Consolas" panose="020B0609020204030204" pitchFamily="49" charset="0"/>
              </a:endParaRPr>
            </a:p>
          </p:txBody>
        </p:sp>
        <p:sp>
          <p:nvSpPr>
            <p:cNvPr id="34" name="波形 33"/>
            <p:cNvSpPr/>
            <p:nvPr/>
          </p:nvSpPr>
          <p:spPr bwMode="auto">
            <a:xfrm>
              <a:off x="2267743" y="2355840"/>
              <a:ext cx="1621015" cy="227257"/>
            </a:xfrm>
            <a:prstGeom prst="wav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lnSpc>
                  <a:spcPct val="100000"/>
                </a:lnSpc>
                <a:spcBef>
                  <a:spcPct val="0"/>
                </a:spcBef>
                <a:buClrTx/>
                <a:buSzTx/>
                <a:buFontTx/>
                <a:buNone/>
              </a:pPr>
              <a:endParaRPr lang="zh-CN" altLang="en-US" sz="2400" b="1">
                <a:solidFill>
                  <a:srgbClr val="000000"/>
                </a:solidFill>
                <a:latin typeface="Arial" panose="020B0604020202020204" pitchFamily="34" charset="0"/>
              </a:endParaRPr>
            </a:p>
          </p:txBody>
        </p:sp>
        <p:cxnSp>
          <p:nvCxnSpPr>
            <p:cNvPr id="36" name="直接箭头连接符 35"/>
            <p:cNvCxnSpPr/>
            <p:nvPr/>
          </p:nvCxnSpPr>
          <p:spPr bwMode="auto">
            <a:xfrm>
              <a:off x="2606323" y="2699274"/>
              <a:ext cx="1014192" cy="0"/>
            </a:xfrm>
            <a:prstGeom prst="straightConnector1">
              <a:avLst/>
            </a:prstGeom>
            <a:noFill/>
            <a:ln w="25400" cap="flat" cmpd="sng" algn="ctr">
              <a:solidFill>
                <a:srgbClr val="0000FF"/>
              </a:solidFill>
              <a:prstDash val="solid"/>
              <a:round/>
              <a:headEnd type="none" w="med" len="med"/>
              <a:tailEnd type="arrow"/>
            </a:ln>
            <a:effectLst/>
          </p:spPr>
        </p:cxnSp>
        <p:cxnSp>
          <p:nvCxnSpPr>
            <p:cNvPr id="38" name="直接箭头连接符 37"/>
            <p:cNvCxnSpPr/>
            <p:nvPr/>
          </p:nvCxnSpPr>
          <p:spPr bwMode="auto">
            <a:xfrm>
              <a:off x="5383663" y="2699274"/>
              <a:ext cx="941697" cy="0"/>
            </a:xfrm>
            <a:prstGeom prst="straightConnector1">
              <a:avLst/>
            </a:prstGeom>
            <a:noFill/>
            <a:ln w="25400" cap="flat" cmpd="sng" algn="ctr">
              <a:solidFill>
                <a:srgbClr val="0000FF"/>
              </a:solidFill>
              <a:prstDash val="solid"/>
              <a:round/>
              <a:headEnd type="none" w="med" len="med"/>
              <a:tailEnd type="arrow"/>
            </a:ln>
            <a:effectLst/>
          </p:spPr>
        </p:cxnSp>
      </p:grpSp>
    </p:spTree>
    <p:extLst>
      <p:ext uri="{BB962C8B-B14F-4D97-AF65-F5344CB8AC3E}">
        <p14:creationId xmlns:p14="http://schemas.microsoft.com/office/powerpoint/2010/main" val="3274450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randombar(horizontal)">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内容占位符 2"/>
          <p:cNvSpPr>
            <a:spLocks noGrp="1"/>
          </p:cNvSpPr>
          <p:nvPr>
            <p:ph idx="1"/>
          </p:nvPr>
        </p:nvSpPr>
        <p:spPr/>
        <p:txBody>
          <a:bodyPr/>
          <a:lstStyle/>
          <a:p>
            <a:r>
              <a:rPr lang="zh-CN" altLang="en-US" sz="2400" dirty="0"/>
              <a:t>获取功能</a:t>
            </a:r>
            <a:endParaRPr lang="en-US" altLang="zh-CN" sz="2400" dirty="0"/>
          </a:p>
          <a:p>
            <a:pPr lvl="1"/>
            <a:r>
              <a:rPr lang="en-US" altLang="zh-CN" sz="2000" dirty="0">
                <a:latin typeface="Consolas" panose="020B0609020204030204" pitchFamily="49" charset="0"/>
              </a:rPr>
              <a:t>public String </a:t>
            </a:r>
            <a:r>
              <a:rPr lang="en-US" altLang="zh-CN" sz="2000" dirty="0" err="1">
                <a:latin typeface="Consolas" panose="020B0609020204030204" pitchFamily="49" charset="0"/>
              </a:rPr>
              <a:t>getAbsolutePath</a:t>
            </a:r>
            <a:r>
              <a:rPr lang="en-US" altLang="zh-CN" sz="2000" dirty="0">
                <a:latin typeface="Consolas" panose="020B0609020204030204" pitchFamily="49" charset="0"/>
              </a:rPr>
              <a:t>()</a:t>
            </a:r>
            <a:r>
              <a:rPr lang="zh-CN" altLang="en-US" sz="2000" dirty="0">
                <a:latin typeface="Consolas" panose="020B0609020204030204" pitchFamily="49" charset="0"/>
              </a:rPr>
              <a:t>：</a:t>
            </a:r>
            <a:r>
              <a:rPr lang="zh-CN" altLang="en-US" sz="2000" dirty="0"/>
              <a:t>获取绝对路径</a:t>
            </a:r>
          </a:p>
          <a:p>
            <a:pPr lvl="1"/>
            <a:r>
              <a:rPr lang="en-US" altLang="zh-CN" sz="2000" dirty="0">
                <a:latin typeface="Consolas" panose="020B0609020204030204" pitchFamily="49" charset="0"/>
              </a:rPr>
              <a:t>public String </a:t>
            </a:r>
            <a:r>
              <a:rPr lang="en-US" altLang="zh-CN" sz="2000" dirty="0" err="1">
                <a:latin typeface="Consolas" panose="020B0609020204030204" pitchFamily="49" charset="0"/>
              </a:rPr>
              <a:t>getPath</a:t>
            </a:r>
            <a:r>
              <a:rPr lang="en-US" altLang="zh-CN" sz="2000" dirty="0">
                <a:latin typeface="Consolas" panose="020B0609020204030204" pitchFamily="49" charset="0"/>
              </a:rPr>
              <a:t>():</a:t>
            </a:r>
            <a:r>
              <a:rPr lang="zh-CN" altLang="en-US" sz="2000" dirty="0"/>
              <a:t>获取路径</a:t>
            </a:r>
          </a:p>
          <a:p>
            <a:pPr lvl="1"/>
            <a:r>
              <a:rPr lang="en-US" altLang="zh-CN" sz="2000" dirty="0">
                <a:latin typeface="Consolas" panose="020B0609020204030204" pitchFamily="49" charset="0"/>
              </a:rPr>
              <a:t>public String </a:t>
            </a:r>
            <a:r>
              <a:rPr lang="en-US" altLang="zh-CN" sz="2000" dirty="0" err="1">
                <a:latin typeface="Consolas" panose="020B0609020204030204" pitchFamily="49" charset="0"/>
              </a:rPr>
              <a:t>getName</a:t>
            </a:r>
            <a:r>
              <a:rPr lang="en-US" altLang="zh-CN" sz="2000" dirty="0">
                <a:latin typeface="Consolas" panose="020B0609020204030204" pitchFamily="49" charset="0"/>
              </a:rPr>
              <a:t>():</a:t>
            </a:r>
            <a:r>
              <a:rPr lang="zh-CN" altLang="en-US" sz="2000" dirty="0"/>
              <a:t>获取名称</a:t>
            </a:r>
          </a:p>
          <a:p>
            <a:pPr lvl="1"/>
            <a:r>
              <a:rPr lang="en-US" altLang="zh-CN" sz="2000" dirty="0">
                <a:latin typeface="Consolas" panose="020B0609020204030204" pitchFamily="49" charset="0"/>
              </a:rPr>
              <a:t>public long length():</a:t>
            </a:r>
            <a:r>
              <a:rPr lang="zh-CN" altLang="en-US" sz="2000" dirty="0"/>
              <a:t>获取长度。字节数</a:t>
            </a:r>
          </a:p>
          <a:p>
            <a:pPr lvl="1"/>
            <a:r>
              <a:rPr lang="en-US" altLang="zh-CN" sz="2000" dirty="0">
                <a:latin typeface="Consolas" panose="020B0609020204030204" pitchFamily="49" charset="0"/>
              </a:rPr>
              <a:t>public long </a:t>
            </a:r>
            <a:r>
              <a:rPr lang="en-US" altLang="zh-CN" sz="2000" dirty="0" err="1">
                <a:latin typeface="Consolas" panose="020B0609020204030204" pitchFamily="49" charset="0"/>
              </a:rPr>
              <a:t>lastModified</a:t>
            </a:r>
            <a:r>
              <a:rPr lang="en-US" altLang="zh-CN" sz="2000" dirty="0">
                <a:latin typeface="Consolas" panose="020B0609020204030204" pitchFamily="49" charset="0"/>
              </a:rPr>
              <a:t>():</a:t>
            </a:r>
            <a:r>
              <a:rPr lang="zh-CN" altLang="en-US" sz="2000" dirty="0"/>
              <a:t>获取最后一次的修改时间，毫秒值</a:t>
            </a:r>
          </a:p>
          <a:p>
            <a:pPr lvl="1"/>
            <a:r>
              <a:rPr lang="en-US" altLang="zh-CN" sz="2000" dirty="0">
                <a:latin typeface="Consolas" panose="020B0609020204030204" pitchFamily="49" charset="0"/>
              </a:rPr>
              <a:t>public String[] list():</a:t>
            </a:r>
            <a:r>
              <a:rPr lang="zh-CN" altLang="en-US" sz="2000" dirty="0"/>
              <a:t>获取指定目录下的所有文件或者文件夹的名称数组</a:t>
            </a:r>
          </a:p>
          <a:p>
            <a:pPr lvl="1"/>
            <a:r>
              <a:rPr lang="en-US" altLang="zh-CN" sz="2000" dirty="0">
                <a:latin typeface="Consolas" panose="020B0609020204030204" pitchFamily="49" charset="0"/>
              </a:rPr>
              <a:t>public File[] </a:t>
            </a:r>
            <a:r>
              <a:rPr lang="en-US" altLang="zh-CN" sz="2000" dirty="0" err="1">
                <a:latin typeface="Consolas" panose="020B0609020204030204" pitchFamily="49" charset="0"/>
              </a:rPr>
              <a:t>listFiles</a:t>
            </a:r>
            <a:r>
              <a:rPr lang="en-US" altLang="zh-CN" sz="2000" dirty="0">
                <a:latin typeface="Consolas" panose="020B0609020204030204" pitchFamily="49" charset="0"/>
              </a:rPr>
              <a:t>():</a:t>
            </a:r>
            <a:r>
              <a:rPr lang="zh-CN" altLang="en-US" sz="2000" dirty="0"/>
              <a:t>获取指定目录下的所有文件或者文件夹的</a:t>
            </a:r>
            <a:r>
              <a:rPr lang="en-US" altLang="zh-CN" sz="2000" dirty="0">
                <a:latin typeface="Consolas" panose="020B0609020204030204" pitchFamily="49" charset="0"/>
              </a:rPr>
              <a:t>File</a:t>
            </a:r>
            <a:r>
              <a:rPr lang="zh-CN" altLang="en-US" sz="2000" dirty="0"/>
              <a:t>数组 </a:t>
            </a:r>
            <a:endParaRPr lang="en-US" altLang="zh-CN" sz="2000" dirty="0"/>
          </a:p>
          <a:p>
            <a:r>
              <a:rPr lang="zh-CN" altLang="en-US" sz="2400" dirty="0"/>
              <a:t>参考代码：</a:t>
            </a:r>
            <a:r>
              <a:rPr lang="en-US" altLang="zh-CN" sz="2400" dirty="0">
                <a:latin typeface="Consolas" panose="020B0609020204030204" pitchFamily="49" charset="0"/>
              </a:rPr>
              <a:t>File5_GetMethod</a:t>
            </a:r>
            <a:endParaRPr lang="zh-CN" altLang="en-US" sz="24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80</a:t>
            </a:fld>
            <a:endParaRPr lang="en-US" altLang="zh-CN"/>
          </a:p>
        </p:txBody>
      </p:sp>
    </p:spTree>
    <p:extLst>
      <p:ext uri="{BB962C8B-B14F-4D97-AF65-F5344CB8AC3E}">
        <p14:creationId xmlns:p14="http://schemas.microsoft.com/office/powerpoint/2010/main" val="3318285892"/>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81</a:t>
            </a:fld>
            <a:endParaRPr lang="en-US" altLang="zh-CN"/>
          </a:p>
        </p:txBody>
      </p:sp>
      <p:grpSp>
        <p:nvGrpSpPr>
          <p:cNvPr id="5" name="组合 4"/>
          <p:cNvGrpSpPr/>
          <p:nvPr/>
        </p:nvGrpSpPr>
        <p:grpSpPr>
          <a:xfrm>
            <a:off x="594946" y="1772816"/>
            <a:ext cx="7649307" cy="3384376"/>
            <a:chOff x="741888" y="1838236"/>
            <a:chExt cx="7360965" cy="3102932"/>
          </a:xfrm>
        </p:grpSpPr>
        <p:sp>
          <p:nvSpPr>
            <p:cNvPr id="6" name="矩形 5"/>
            <p:cNvSpPr/>
            <p:nvPr/>
          </p:nvSpPr>
          <p:spPr bwMode="auto">
            <a:xfrm>
              <a:off x="3341845" y="1838236"/>
              <a:ext cx="1878809" cy="648072"/>
            </a:xfrm>
            <a:prstGeom prst="rect">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en-US" altLang="zh-CN" sz="1800">
                  <a:latin typeface="华文细黑" panose="02010600040101010101" pitchFamily="2" charset="-122"/>
                  <a:ea typeface="华文细黑" panose="02010600040101010101" pitchFamily="2" charset="-122"/>
                </a:rPr>
                <a:t>Java IO </a:t>
              </a:r>
              <a:r>
                <a:rPr lang="zh-CN" altLang="en-US" sz="1800">
                  <a:latin typeface="华文细黑" panose="02010600040101010101" pitchFamily="2" charset="-122"/>
                  <a:ea typeface="华文细黑" panose="02010600040101010101" pitchFamily="2" charset="-122"/>
                </a:rPr>
                <a:t>流分类</a:t>
              </a:r>
              <a:endParaRPr lang="zh-CN" altLang="en-US" sz="1800" dirty="0">
                <a:latin typeface="华文细黑" panose="02010600040101010101" pitchFamily="2" charset="-122"/>
                <a:ea typeface="华文细黑" panose="02010600040101010101" pitchFamily="2" charset="-122"/>
              </a:endParaRPr>
            </a:p>
          </p:txBody>
        </p:sp>
        <p:sp>
          <p:nvSpPr>
            <p:cNvPr id="7" name="矩形 6"/>
            <p:cNvSpPr/>
            <p:nvPr/>
          </p:nvSpPr>
          <p:spPr bwMode="auto">
            <a:xfrm>
              <a:off x="1115616" y="3061654"/>
              <a:ext cx="1368152" cy="648072"/>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按流的方向</a:t>
              </a:r>
            </a:p>
          </p:txBody>
        </p:sp>
        <p:sp>
          <p:nvSpPr>
            <p:cNvPr id="8" name="矩形 7"/>
            <p:cNvSpPr/>
            <p:nvPr/>
          </p:nvSpPr>
          <p:spPr bwMode="auto">
            <a:xfrm>
              <a:off x="741888" y="4212349"/>
              <a:ext cx="933643" cy="728819"/>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输入流</a:t>
              </a:r>
            </a:p>
          </p:txBody>
        </p:sp>
        <p:sp>
          <p:nvSpPr>
            <p:cNvPr id="9" name="矩形 8"/>
            <p:cNvSpPr/>
            <p:nvPr/>
          </p:nvSpPr>
          <p:spPr bwMode="auto">
            <a:xfrm>
              <a:off x="1819547" y="4212348"/>
              <a:ext cx="880245" cy="728820"/>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输出流</a:t>
              </a:r>
            </a:p>
          </p:txBody>
        </p:sp>
        <p:sp>
          <p:nvSpPr>
            <p:cNvPr id="10" name="矩形 9"/>
            <p:cNvSpPr/>
            <p:nvPr/>
          </p:nvSpPr>
          <p:spPr bwMode="auto">
            <a:xfrm>
              <a:off x="3341263" y="3061654"/>
              <a:ext cx="1878809" cy="648072"/>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按处理数据单位</a:t>
              </a:r>
            </a:p>
          </p:txBody>
        </p:sp>
        <p:sp>
          <p:nvSpPr>
            <p:cNvPr id="11" name="矩形 10"/>
            <p:cNvSpPr/>
            <p:nvPr/>
          </p:nvSpPr>
          <p:spPr bwMode="auto">
            <a:xfrm>
              <a:off x="6516216" y="3050170"/>
              <a:ext cx="1090659" cy="648072"/>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按角色</a:t>
              </a:r>
            </a:p>
          </p:txBody>
        </p:sp>
        <p:sp>
          <p:nvSpPr>
            <p:cNvPr id="12" name="矩形 11"/>
            <p:cNvSpPr/>
            <p:nvPr/>
          </p:nvSpPr>
          <p:spPr bwMode="auto">
            <a:xfrm>
              <a:off x="2787950" y="4212347"/>
              <a:ext cx="1568026" cy="728821"/>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字节流</a:t>
              </a:r>
              <a:endParaRPr lang="en-US" altLang="zh-CN" sz="1800" dirty="0">
                <a:latin typeface="华文细黑" panose="02010600040101010101" pitchFamily="2" charset="-122"/>
                <a:ea typeface="华文细黑" panose="02010600040101010101" pitchFamily="2" charset="-122"/>
              </a:endParaRPr>
            </a:p>
            <a:p>
              <a:pPr marL="342900" indent="-342900" algn="ctr"/>
              <a:r>
                <a:rPr lang="zh-CN" altLang="en-US"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rPr>
                <a:t>8</a:t>
              </a:r>
              <a:r>
                <a:rPr lang="zh-CN" altLang="en-US" sz="1800" dirty="0">
                  <a:latin typeface="华文细黑" panose="02010600040101010101" pitchFamily="2" charset="-122"/>
                  <a:ea typeface="华文细黑" panose="02010600040101010101" pitchFamily="2" charset="-122"/>
                </a:rPr>
                <a:t>位二进制）</a:t>
              </a:r>
            </a:p>
          </p:txBody>
        </p:sp>
        <p:sp>
          <p:nvSpPr>
            <p:cNvPr id="13" name="矩形 12"/>
            <p:cNvSpPr/>
            <p:nvPr/>
          </p:nvSpPr>
          <p:spPr bwMode="auto">
            <a:xfrm>
              <a:off x="4427984" y="4210913"/>
              <a:ext cx="1656185" cy="728821"/>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字符流</a:t>
              </a:r>
              <a:endParaRPr lang="en-US" altLang="zh-CN" sz="1800" dirty="0">
                <a:latin typeface="华文细黑" panose="02010600040101010101" pitchFamily="2" charset="-122"/>
                <a:ea typeface="华文细黑" panose="02010600040101010101" pitchFamily="2" charset="-122"/>
              </a:endParaRPr>
            </a:p>
            <a:p>
              <a:pPr marL="342900" indent="-342900" algn="ctr"/>
              <a:r>
                <a:rPr lang="zh-CN" altLang="en-US"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rPr>
                <a:t>16</a:t>
              </a:r>
              <a:r>
                <a:rPr lang="zh-CN" altLang="en-US" sz="1800" dirty="0">
                  <a:latin typeface="华文细黑" panose="02010600040101010101" pitchFamily="2" charset="-122"/>
                  <a:ea typeface="华文细黑" panose="02010600040101010101" pitchFamily="2" charset="-122"/>
                </a:rPr>
                <a:t>位二进制）</a:t>
              </a:r>
            </a:p>
          </p:txBody>
        </p:sp>
        <p:sp>
          <p:nvSpPr>
            <p:cNvPr id="14" name="矩形 13"/>
            <p:cNvSpPr/>
            <p:nvPr/>
          </p:nvSpPr>
          <p:spPr bwMode="auto">
            <a:xfrm>
              <a:off x="6156176" y="4201982"/>
              <a:ext cx="936104" cy="728819"/>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节点流</a:t>
              </a:r>
            </a:p>
          </p:txBody>
        </p:sp>
        <p:sp>
          <p:nvSpPr>
            <p:cNvPr id="15" name="矩形 14"/>
            <p:cNvSpPr/>
            <p:nvPr/>
          </p:nvSpPr>
          <p:spPr bwMode="auto">
            <a:xfrm>
              <a:off x="7164288" y="4201981"/>
              <a:ext cx="938565" cy="728820"/>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处理流</a:t>
              </a:r>
            </a:p>
          </p:txBody>
        </p:sp>
        <p:cxnSp>
          <p:nvCxnSpPr>
            <p:cNvPr id="16" name="肘形连接符 15"/>
            <p:cNvCxnSpPr>
              <a:stCxn id="6" idx="2"/>
              <a:endCxn id="7" idx="0"/>
            </p:cNvCxnSpPr>
            <p:nvPr/>
          </p:nvCxnSpPr>
          <p:spPr bwMode="auto">
            <a:xfrm rot="5400000">
              <a:off x="2752798" y="1533202"/>
              <a:ext cx="575346" cy="2481558"/>
            </a:xfrm>
            <a:prstGeom prst="bentConnector3">
              <a:avLst>
                <a:gd name="adj1" fmla="val 48362"/>
              </a:avLst>
            </a:prstGeom>
            <a:noFill/>
            <a:ln w="12700" cap="flat" cmpd="sng" algn="ctr">
              <a:solidFill>
                <a:schemeClr val="tx1"/>
              </a:solidFill>
              <a:prstDash val="solid"/>
              <a:round/>
              <a:headEnd type="none" w="med" len="med"/>
              <a:tailEnd type="none"/>
            </a:ln>
            <a:effectLst/>
          </p:spPr>
        </p:cxnSp>
        <p:cxnSp>
          <p:nvCxnSpPr>
            <p:cNvPr id="17" name="肘形连接符 16"/>
            <p:cNvCxnSpPr>
              <a:stCxn id="6" idx="2"/>
              <a:endCxn id="10" idx="0"/>
            </p:cNvCxnSpPr>
            <p:nvPr/>
          </p:nvCxnSpPr>
          <p:spPr bwMode="auto">
            <a:xfrm rot="5400000">
              <a:off x="3993286" y="2773690"/>
              <a:ext cx="575346" cy="582"/>
            </a:xfrm>
            <a:prstGeom prst="bentConnector3">
              <a:avLst>
                <a:gd name="adj1" fmla="val 50000"/>
              </a:avLst>
            </a:prstGeom>
            <a:noFill/>
            <a:ln w="12700" cap="flat" cmpd="sng" algn="ctr">
              <a:solidFill>
                <a:schemeClr val="tx1"/>
              </a:solidFill>
              <a:prstDash val="solid"/>
              <a:round/>
              <a:headEnd type="none" w="med" len="med"/>
              <a:tailEnd type="none"/>
            </a:ln>
            <a:effectLst/>
          </p:spPr>
        </p:cxnSp>
        <p:cxnSp>
          <p:nvCxnSpPr>
            <p:cNvPr id="18" name="肘形连接符 17"/>
            <p:cNvCxnSpPr>
              <a:stCxn id="6" idx="2"/>
              <a:endCxn id="11" idx="0"/>
            </p:cNvCxnSpPr>
            <p:nvPr/>
          </p:nvCxnSpPr>
          <p:spPr bwMode="auto">
            <a:xfrm rot="16200000" flipH="1">
              <a:off x="5389467" y="1378091"/>
              <a:ext cx="563862" cy="2780296"/>
            </a:xfrm>
            <a:prstGeom prst="bentConnector3">
              <a:avLst>
                <a:gd name="adj1" fmla="val 50000"/>
              </a:avLst>
            </a:prstGeom>
            <a:noFill/>
            <a:ln w="12700" cap="flat" cmpd="sng" algn="ctr">
              <a:solidFill>
                <a:schemeClr val="tx1"/>
              </a:solidFill>
              <a:prstDash val="solid"/>
              <a:round/>
              <a:headEnd type="none" w="med" len="med"/>
              <a:tailEnd type="none"/>
            </a:ln>
            <a:effectLst/>
          </p:spPr>
        </p:cxnSp>
        <p:cxnSp>
          <p:nvCxnSpPr>
            <p:cNvPr id="19" name="肘形连接符 18"/>
            <p:cNvCxnSpPr>
              <a:stCxn id="7" idx="2"/>
              <a:endCxn id="8" idx="0"/>
            </p:cNvCxnSpPr>
            <p:nvPr/>
          </p:nvCxnSpPr>
          <p:spPr bwMode="auto">
            <a:xfrm rot="5400000">
              <a:off x="1252890" y="3665546"/>
              <a:ext cx="502623" cy="590982"/>
            </a:xfrm>
            <a:prstGeom prst="bentConnector3">
              <a:avLst/>
            </a:prstGeom>
            <a:noFill/>
            <a:ln w="12700" cap="flat" cmpd="sng" algn="ctr">
              <a:solidFill>
                <a:schemeClr val="tx1"/>
              </a:solidFill>
              <a:prstDash val="solid"/>
              <a:round/>
              <a:headEnd type="none" w="med" len="med"/>
              <a:tailEnd type="none"/>
            </a:ln>
            <a:effectLst/>
          </p:spPr>
        </p:cxnSp>
        <p:cxnSp>
          <p:nvCxnSpPr>
            <p:cNvPr id="20" name="肘形连接符 19"/>
            <p:cNvCxnSpPr>
              <a:stCxn id="7" idx="2"/>
              <a:endCxn id="9" idx="0"/>
            </p:cNvCxnSpPr>
            <p:nvPr/>
          </p:nvCxnSpPr>
          <p:spPr bwMode="auto">
            <a:xfrm rot="16200000" flipH="1">
              <a:off x="1778370" y="3731048"/>
              <a:ext cx="502622" cy="459978"/>
            </a:xfrm>
            <a:prstGeom prst="bentConnector3">
              <a:avLst/>
            </a:prstGeom>
            <a:noFill/>
            <a:ln w="12700" cap="flat" cmpd="sng" algn="ctr">
              <a:solidFill>
                <a:schemeClr val="tx1"/>
              </a:solidFill>
              <a:prstDash val="solid"/>
              <a:round/>
              <a:headEnd type="none" w="med" len="med"/>
              <a:tailEnd type="none"/>
            </a:ln>
            <a:effectLst/>
          </p:spPr>
        </p:cxnSp>
        <p:cxnSp>
          <p:nvCxnSpPr>
            <p:cNvPr id="21" name="肘形连接符 20"/>
            <p:cNvCxnSpPr>
              <a:stCxn id="10" idx="2"/>
              <a:endCxn id="12" idx="0"/>
            </p:cNvCxnSpPr>
            <p:nvPr/>
          </p:nvCxnSpPr>
          <p:spPr bwMode="auto">
            <a:xfrm rot="5400000">
              <a:off x="3675006" y="3606684"/>
              <a:ext cx="502621" cy="708705"/>
            </a:xfrm>
            <a:prstGeom prst="bentConnector3">
              <a:avLst/>
            </a:prstGeom>
            <a:noFill/>
            <a:ln w="12700" cap="flat" cmpd="sng" algn="ctr">
              <a:solidFill>
                <a:schemeClr val="tx1"/>
              </a:solidFill>
              <a:prstDash val="solid"/>
              <a:round/>
              <a:headEnd type="none" w="med" len="med"/>
              <a:tailEnd type="none"/>
            </a:ln>
            <a:effectLst/>
          </p:spPr>
        </p:cxnSp>
        <p:cxnSp>
          <p:nvCxnSpPr>
            <p:cNvPr id="22" name="肘形连接符 21"/>
            <p:cNvCxnSpPr>
              <a:stCxn id="10" idx="2"/>
              <a:endCxn id="13" idx="0"/>
            </p:cNvCxnSpPr>
            <p:nvPr/>
          </p:nvCxnSpPr>
          <p:spPr bwMode="auto">
            <a:xfrm rot="16200000" flipH="1">
              <a:off x="4517779" y="3472614"/>
              <a:ext cx="501187" cy="975409"/>
            </a:xfrm>
            <a:prstGeom prst="bentConnector3">
              <a:avLst/>
            </a:prstGeom>
            <a:noFill/>
            <a:ln w="12700" cap="flat" cmpd="sng" algn="ctr">
              <a:solidFill>
                <a:schemeClr val="tx1"/>
              </a:solidFill>
              <a:prstDash val="solid"/>
              <a:round/>
              <a:headEnd type="none" w="med" len="med"/>
              <a:tailEnd type="none"/>
            </a:ln>
            <a:effectLst/>
          </p:spPr>
        </p:cxnSp>
        <p:cxnSp>
          <p:nvCxnSpPr>
            <p:cNvPr id="23" name="肘形连接符 22"/>
            <p:cNvCxnSpPr>
              <a:stCxn id="11" idx="2"/>
              <a:endCxn id="14" idx="0"/>
            </p:cNvCxnSpPr>
            <p:nvPr/>
          </p:nvCxnSpPr>
          <p:spPr bwMode="auto">
            <a:xfrm rot="5400000">
              <a:off x="6591017" y="3731453"/>
              <a:ext cx="503740" cy="437318"/>
            </a:xfrm>
            <a:prstGeom prst="bentConnector3">
              <a:avLst/>
            </a:prstGeom>
            <a:noFill/>
            <a:ln w="12700" cap="flat" cmpd="sng" algn="ctr">
              <a:solidFill>
                <a:schemeClr val="tx1"/>
              </a:solidFill>
              <a:prstDash val="solid"/>
              <a:round/>
              <a:headEnd type="none" w="med" len="med"/>
              <a:tailEnd type="none"/>
            </a:ln>
            <a:effectLst/>
          </p:spPr>
        </p:cxnSp>
        <p:cxnSp>
          <p:nvCxnSpPr>
            <p:cNvPr id="24" name="肘形连接符 23"/>
            <p:cNvCxnSpPr>
              <a:stCxn id="11" idx="2"/>
              <a:endCxn id="15" idx="0"/>
            </p:cNvCxnSpPr>
            <p:nvPr/>
          </p:nvCxnSpPr>
          <p:spPr bwMode="auto">
            <a:xfrm rot="16200000" flipH="1">
              <a:off x="7095689" y="3664098"/>
              <a:ext cx="503739" cy="572025"/>
            </a:xfrm>
            <a:prstGeom prst="bentConnector3">
              <a:avLst/>
            </a:prstGeom>
            <a:noFill/>
            <a:ln w="12700" cap="flat" cmpd="sng" algn="ctr">
              <a:solidFill>
                <a:schemeClr val="tx1"/>
              </a:solidFill>
              <a:prstDash val="solid"/>
              <a:round/>
              <a:headEnd type="none" w="med" len="med"/>
              <a:tailEnd type="none"/>
            </a:ln>
            <a:effectLst/>
          </p:spPr>
        </p:cxnSp>
      </p:grpSp>
    </p:spTree>
    <p:extLst>
      <p:ext uri="{BB962C8B-B14F-4D97-AF65-F5344CB8AC3E}">
        <p14:creationId xmlns:p14="http://schemas.microsoft.com/office/powerpoint/2010/main" val="3874533896"/>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p>
        </p:txBody>
      </p:sp>
      <p:sp>
        <p:nvSpPr>
          <p:cNvPr id="6" name="内容占位符 5"/>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82</a:t>
            </a:fld>
            <a:endParaRPr lang="en-US" altLang="zh-CN"/>
          </a:p>
        </p:txBody>
      </p:sp>
      <p:pic>
        <p:nvPicPr>
          <p:cNvPr id="5" name="图片 4"/>
          <p:cNvPicPr>
            <a:picLocks noChangeAspect="1"/>
          </p:cNvPicPr>
          <p:nvPr/>
        </p:nvPicPr>
        <p:blipFill>
          <a:blip r:embed="rId2"/>
          <a:stretch>
            <a:fillRect/>
          </a:stretch>
        </p:blipFill>
        <p:spPr>
          <a:xfrm>
            <a:off x="539552" y="1602557"/>
            <a:ext cx="7711008" cy="4645843"/>
          </a:xfrm>
          <a:prstGeom prst="rect">
            <a:avLst/>
          </a:prstGeom>
        </p:spPr>
      </p:pic>
    </p:spTree>
    <p:extLst>
      <p:ext uri="{BB962C8B-B14F-4D97-AF65-F5344CB8AC3E}">
        <p14:creationId xmlns:p14="http://schemas.microsoft.com/office/powerpoint/2010/main" val="2075616868"/>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539552" y="1602557"/>
            <a:ext cx="7711008" cy="4645843"/>
          </a:xfrm>
          <a:prstGeom prst="rect">
            <a:avLst/>
          </a:prstGeom>
        </p:spPr>
      </p:pic>
      <p:sp>
        <p:nvSpPr>
          <p:cNvPr id="2" name="标题 1"/>
          <p:cNvSpPr>
            <a:spLocks noGrp="1"/>
          </p:cNvSpPr>
          <p:nvPr>
            <p:ph type="title"/>
          </p:nvPr>
        </p:nvSpPr>
        <p:spPr/>
        <p:txBody>
          <a:bodyPr/>
          <a:lstStyle/>
          <a:p>
            <a:r>
              <a:rPr lang="zh-CN" altLang="en-US" dirty="0"/>
              <a:t>本章总结</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83</a:t>
            </a:fld>
            <a:endParaRPr lang="en-US" altLang="zh-CN"/>
          </a:p>
        </p:txBody>
      </p:sp>
    </p:spTree>
    <p:extLst>
      <p:ext uri="{BB962C8B-B14F-4D97-AF65-F5344CB8AC3E}">
        <p14:creationId xmlns:p14="http://schemas.microsoft.com/office/powerpoint/2010/main" val="3640661267"/>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84</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904" y="1428428"/>
            <a:ext cx="7873560" cy="4259560"/>
          </a:xfrm>
          <a:prstGeom prst="rect">
            <a:avLst/>
          </a:prstGeom>
          <a:noFill/>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611560" y="1844824"/>
            <a:ext cx="3960440" cy="597814"/>
            <a:chOff x="1259632" y="2673238"/>
            <a:chExt cx="6048672" cy="675705"/>
          </a:xfrm>
        </p:grpSpPr>
        <p:sp>
          <p:nvSpPr>
            <p:cNvPr id="10" name="圆柱形 9"/>
            <p:cNvSpPr/>
            <p:nvPr/>
          </p:nvSpPr>
          <p:spPr bwMode="auto">
            <a:xfrm>
              <a:off x="1259632" y="2708920"/>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buClr>
                  <a:srgbClr val="3333CC"/>
                </a:buClr>
              </a:pPr>
              <a:r>
                <a:rPr lang="zh-CN" altLang="en-US" sz="1200" dirty="0">
                  <a:solidFill>
                    <a:srgbClr val="000000"/>
                  </a:solidFill>
                  <a:latin typeface="华文细黑" panose="02010600040101010101" pitchFamily="2" charset="-122"/>
                  <a:ea typeface="华文细黑" panose="02010600040101010101" pitchFamily="2" charset="-122"/>
                </a:rPr>
                <a:t>数据源</a:t>
              </a:r>
            </a:p>
          </p:txBody>
        </p:sp>
        <p:sp>
          <p:nvSpPr>
            <p:cNvPr id="11" name="流程图: 文档 10"/>
            <p:cNvSpPr/>
            <p:nvPr/>
          </p:nvSpPr>
          <p:spPr bwMode="auto">
            <a:xfrm>
              <a:off x="3851920" y="2675620"/>
              <a:ext cx="903176"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200" dirty="0">
                  <a:solidFill>
                    <a:srgbClr val="000000"/>
                  </a:solidFill>
                  <a:latin typeface="华文细黑" panose="02010600040101010101" pitchFamily="2" charset="-122"/>
                  <a:ea typeface="华文细黑" panose="02010600040101010101" pitchFamily="2" charset="-122"/>
                </a:rPr>
                <a:t>程序</a:t>
              </a:r>
            </a:p>
          </p:txBody>
        </p:sp>
        <p:sp>
          <p:nvSpPr>
            <p:cNvPr id="12" name="矩形 11"/>
            <p:cNvSpPr/>
            <p:nvPr/>
          </p:nvSpPr>
          <p:spPr bwMode="auto">
            <a:xfrm>
              <a:off x="2267744" y="2866002"/>
              <a:ext cx="1584176"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200">
                <a:solidFill>
                  <a:srgbClr val="000000"/>
                </a:solidFill>
              </a:endParaRPr>
            </a:p>
          </p:txBody>
        </p:sp>
        <p:sp>
          <p:nvSpPr>
            <p:cNvPr id="13" name="矩形 12"/>
            <p:cNvSpPr/>
            <p:nvPr/>
          </p:nvSpPr>
          <p:spPr bwMode="auto">
            <a:xfrm>
              <a:off x="4755096" y="2855803"/>
              <a:ext cx="1545096"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200">
                <a:solidFill>
                  <a:srgbClr val="000000"/>
                </a:solidFill>
              </a:endParaRPr>
            </a:p>
          </p:txBody>
        </p:sp>
        <p:sp>
          <p:nvSpPr>
            <p:cNvPr id="14" name="圆柱形 13"/>
            <p:cNvSpPr/>
            <p:nvPr/>
          </p:nvSpPr>
          <p:spPr bwMode="auto">
            <a:xfrm>
              <a:off x="6300192" y="2673238"/>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buClr>
                  <a:srgbClr val="3333CC"/>
                </a:buClr>
              </a:pPr>
              <a:r>
                <a:rPr lang="zh-CN" altLang="en-US" sz="1200" dirty="0">
                  <a:solidFill>
                    <a:srgbClr val="000000"/>
                  </a:solidFill>
                  <a:latin typeface="华文细黑" panose="02010600040101010101" pitchFamily="2" charset="-122"/>
                  <a:ea typeface="华文细黑" panose="02010600040101010101" pitchFamily="2" charset="-122"/>
                </a:rPr>
                <a:t>数据宿</a:t>
              </a:r>
            </a:p>
          </p:txBody>
        </p:sp>
        <p:cxnSp>
          <p:nvCxnSpPr>
            <p:cNvPr id="15" name="直接箭头连接符 14"/>
            <p:cNvCxnSpPr/>
            <p:nvPr/>
          </p:nvCxnSpPr>
          <p:spPr bwMode="auto">
            <a:xfrm>
              <a:off x="2483768" y="2980302"/>
              <a:ext cx="903176" cy="1"/>
            </a:xfrm>
            <a:prstGeom prst="straightConnector1">
              <a:avLst/>
            </a:prstGeom>
            <a:noFill/>
            <a:ln w="22225" cap="flat" cmpd="sng" algn="ctr">
              <a:solidFill>
                <a:schemeClr val="tx1"/>
              </a:solidFill>
              <a:prstDash val="solid"/>
              <a:round/>
              <a:headEnd type="none" w="med" len="med"/>
              <a:tailEnd type="triangle"/>
            </a:ln>
            <a:effectLst/>
          </p:spPr>
        </p:cxnSp>
        <p:cxnSp>
          <p:nvCxnSpPr>
            <p:cNvPr id="16" name="直接箭头连接符 15"/>
            <p:cNvCxnSpPr/>
            <p:nvPr/>
          </p:nvCxnSpPr>
          <p:spPr bwMode="auto">
            <a:xfrm>
              <a:off x="5180992" y="2980302"/>
              <a:ext cx="903176" cy="1"/>
            </a:xfrm>
            <a:prstGeom prst="straightConnector1">
              <a:avLst/>
            </a:prstGeom>
            <a:noFill/>
            <a:ln w="22225" cap="flat" cmpd="sng" algn="ctr">
              <a:solidFill>
                <a:schemeClr val="tx1"/>
              </a:solidFill>
              <a:prstDash val="solid"/>
              <a:round/>
              <a:headEnd type="none" w="med" len="med"/>
              <a:tailEnd type="triangle"/>
            </a:ln>
            <a:effectLst/>
          </p:spPr>
        </p:cxnSp>
      </p:grpSp>
      <p:cxnSp>
        <p:nvCxnSpPr>
          <p:cNvPr id="6" name="直接箭头连接符 5"/>
          <p:cNvCxnSpPr/>
          <p:nvPr/>
        </p:nvCxnSpPr>
        <p:spPr bwMode="auto">
          <a:xfrm flipV="1">
            <a:off x="1984877" y="2217615"/>
            <a:ext cx="0" cy="643855"/>
          </a:xfrm>
          <a:prstGeom prst="straightConnector1">
            <a:avLst/>
          </a:prstGeom>
          <a:noFill/>
          <a:ln w="31750" cap="flat" cmpd="sng" algn="ctr">
            <a:solidFill>
              <a:srgbClr val="0000FF"/>
            </a:solidFill>
            <a:prstDash val="solid"/>
            <a:round/>
            <a:headEnd type="none" w="med" len="med"/>
            <a:tailEnd type="triangle"/>
          </a:ln>
          <a:effectLst/>
        </p:spPr>
      </p:cxnSp>
      <p:grpSp>
        <p:nvGrpSpPr>
          <p:cNvPr id="17" name="组合 16"/>
          <p:cNvGrpSpPr/>
          <p:nvPr/>
        </p:nvGrpSpPr>
        <p:grpSpPr>
          <a:xfrm>
            <a:off x="2004443" y="5849968"/>
            <a:ext cx="6048672" cy="708695"/>
            <a:chOff x="1259632" y="5229199"/>
            <a:chExt cx="6048672" cy="708695"/>
          </a:xfrm>
        </p:grpSpPr>
        <p:sp>
          <p:nvSpPr>
            <p:cNvPr id="18" name="矩形 17"/>
            <p:cNvSpPr/>
            <p:nvPr/>
          </p:nvSpPr>
          <p:spPr bwMode="auto">
            <a:xfrm>
              <a:off x="2682049" y="5396883"/>
              <a:ext cx="584935"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19" name="矩形 18"/>
            <p:cNvSpPr/>
            <p:nvPr/>
          </p:nvSpPr>
          <p:spPr bwMode="auto">
            <a:xfrm>
              <a:off x="3266985" y="5373216"/>
              <a:ext cx="584936" cy="390683"/>
            </a:xfrm>
            <a:prstGeom prst="rect">
              <a:avLst/>
            </a:prstGeom>
            <a:solidFill>
              <a:srgbClr val="3364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20" name="矩形 19"/>
            <p:cNvSpPr/>
            <p:nvPr/>
          </p:nvSpPr>
          <p:spPr bwMode="auto">
            <a:xfrm>
              <a:off x="5344655" y="5373216"/>
              <a:ext cx="584935"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21" name="矩形 20"/>
            <p:cNvSpPr/>
            <p:nvPr/>
          </p:nvSpPr>
          <p:spPr bwMode="auto">
            <a:xfrm>
              <a:off x="4759719" y="5349548"/>
              <a:ext cx="584936" cy="390683"/>
            </a:xfrm>
            <a:prstGeom prst="rect">
              <a:avLst/>
            </a:prstGeom>
            <a:solidFill>
              <a:srgbClr val="3364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grpSp>
          <p:nvGrpSpPr>
            <p:cNvPr id="22" name="组合 21"/>
            <p:cNvGrpSpPr/>
            <p:nvPr/>
          </p:nvGrpSpPr>
          <p:grpSpPr>
            <a:xfrm>
              <a:off x="1259632" y="5229199"/>
              <a:ext cx="6048672" cy="708695"/>
              <a:chOff x="1259632" y="5229199"/>
              <a:chExt cx="6048672" cy="708695"/>
            </a:xfrm>
          </p:grpSpPr>
          <p:sp>
            <p:nvSpPr>
              <p:cNvPr id="23" name="圆柱形 22"/>
              <p:cNvSpPr/>
              <p:nvPr/>
            </p:nvSpPr>
            <p:spPr bwMode="auto">
              <a:xfrm>
                <a:off x="1259632" y="5264882"/>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buClr>
                    <a:srgbClr val="3333CC"/>
                  </a:buClr>
                </a:pPr>
                <a:r>
                  <a:rPr lang="zh-CN" altLang="en-US" dirty="0">
                    <a:solidFill>
                      <a:srgbClr val="000000"/>
                    </a:solidFill>
                    <a:latin typeface="华文细黑" panose="02010600040101010101" pitchFamily="2" charset="-122"/>
                    <a:ea typeface="华文细黑" panose="02010600040101010101" pitchFamily="2" charset="-122"/>
                  </a:rPr>
                  <a:t>数据源</a:t>
                </a:r>
              </a:p>
            </p:txBody>
          </p:sp>
          <p:sp>
            <p:nvSpPr>
              <p:cNvPr id="24" name="流程图: 文档 23"/>
              <p:cNvSpPr/>
              <p:nvPr/>
            </p:nvSpPr>
            <p:spPr bwMode="auto">
              <a:xfrm>
                <a:off x="3851920" y="5229199"/>
                <a:ext cx="903176" cy="708695"/>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dirty="0">
                    <a:solidFill>
                      <a:srgbClr val="000000"/>
                    </a:solidFill>
                    <a:latin typeface="华文细黑" panose="02010600040101010101" pitchFamily="2" charset="-122"/>
                    <a:ea typeface="华文细黑" panose="02010600040101010101" pitchFamily="2" charset="-122"/>
                  </a:rPr>
                  <a:t>程序</a:t>
                </a:r>
              </a:p>
            </p:txBody>
          </p:sp>
          <p:sp>
            <p:nvSpPr>
              <p:cNvPr id="25" name="矩形 24"/>
              <p:cNvSpPr/>
              <p:nvPr/>
            </p:nvSpPr>
            <p:spPr bwMode="auto">
              <a:xfrm>
                <a:off x="2267744" y="5454257"/>
                <a:ext cx="432048"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26" name="矩形 25"/>
              <p:cNvSpPr/>
              <p:nvPr/>
            </p:nvSpPr>
            <p:spPr bwMode="auto">
              <a:xfrm>
                <a:off x="5929590" y="5411765"/>
                <a:ext cx="370602"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27" name="圆柱形 26"/>
              <p:cNvSpPr/>
              <p:nvPr/>
            </p:nvSpPr>
            <p:spPr bwMode="auto">
              <a:xfrm>
                <a:off x="6300192" y="5229200"/>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buClr>
                    <a:srgbClr val="3333CC"/>
                  </a:buClr>
                </a:pPr>
                <a:r>
                  <a:rPr lang="zh-CN" altLang="en-US" dirty="0">
                    <a:solidFill>
                      <a:srgbClr val="000000"/>
                    </a:solidFill>
                    <a:latin typeface="华文细黑" panose="02010600040101010101" pitchFamily="2" charset="-122"/>
                    <a:ea typeface="华文细黑" panose="02010600040101010101" pitchFamily="2" charset="-122"/>
                  </a:rPr>
                  <a:t>数据宿</a:t>
                </a:r>
              </a:p>
            </p:txBody>
          </p:sp>
          <p:cxnSp>
            <p:nvCxnSpPr>
              <p:cNvPr id="28" name="直接箭头连接符 27"/>
              <p:cNvCxnSpPr/>
              <p:nvPr/>
            </p:nvCxnSpPr>
            <p:spPr bwMode="auto">
              <a:xfrm>
                <a:off x="2363810" y="5583400"/>
                <a:ext cx="1023134" cy="0"/>
              </a:xfrm>
              <a:prstGeom prst="straightConnector1">
                <a:avLst/>
              </a:prstGeom>
              <a:noFill/>
              <a:ln w="22225" cap="flat" cmpd="sng" algn="ctr">
                <a:solidFill>
                  <a:schemeClr val="tx1"/>
                </a:solidFill>
                <a:prstDash val="solid"/>
                <a:round/>
                <a:headEnd type="none" w="med" len="med"/>
                <a:tailEnd type="triangle"/>
              </a:ln>
              <a:effectLst/>
            </p:spPr>
          </p:cxnSp>
          <p:cxnSp>
            <p:nvCxnSpPr>
              <p:cNvPr id="29" name="直接箭头连接符 28"/>
              <p:cNvCxnSpPr/>
              <p:nvPr/>
            </p:nvCxnSpPr>
            <p:spPr bwMode="auto">
              <a:xfrm>
                <a:off x="4932094" y="5536265"/>
                <a:ext cx="1152074" cy="0"/>
              </a:xfrm>
              <a:prstGeom prst="straightConnector1">
                <a:avLst/>
              </a:prstGeom>
              <a:noFill/>
              <a:ln w="22225" cap="flat" cmpd="sng" algn="ctr">
                <a:solidFill>
                  <a:schemeClr val="tx1"/>
                </a:solidFill>
                <a:prstDash val="solid"/>
                <a:round/>
                <a:headEnd type="none" w="med" len="med"/>
                <a:tailEnd type="triangle"/>
              </a:ln>
              <a:effectLst/>
            </p:spPr>
          </p:cxnSp>
        </p:grpSp>
      </p:grpSp>
      <p:sp>
        <p:nvSpPr>
          <p:cNvPr id="31" name="左大括号 30"/>
          <p:cNvSpPr/>
          <p:nvPr/>
        </p:nvSpPr>
        <p:spPr bwMode="auto">
          <a:xfrm rot="16200000">
            <a:off x="5330322" y="3071246"/>
            <a:ext cx="252077" cy="5000034"/>
          </a:xfrm>
          <a:prstGeom prst="leftBrace">
            <a:avLst>
              <a:gd name="adj1" fmla="val 8333"/>
              <a:gd name="adj2" fmla="val 23804"/>
            </a:avLst>
          </a:prstGeom>
          <a:noFill/>
          <a:ln w="19050" cap="flat" cmpd="sng" algn="ctr">
            <a:solidFill>
              <a:srgbClr val="0000FF"/>
            </a:solidFill>
            <a:prstDash val="solid"/>
            <a:round/>
            <a:headEnd type="none" w="med" len="med"/>
            <a:tailEnd type="none"/>
          </a:ln>
          <a:effectLst/>
        </p:spPr>
        <p:txBody>
          <a:bodyPr rtlCol="0" anchor="ctr"/>
          <a:lstStyle/>
          <a:p>
            <a:pPr algn="ctr"/>
            <a:endParaRPr lang="zh-CN" altLang="en-US"/>
          </a:p>
        </p:txBody>
      </p:sp>
      <p:cxnSp>
        <p:nvCxnSpPr>
          <p:cNvPr id="32" name="直接箭头连接符 31"/>
          <p:cNvCxnSpPr/>
          <p:nvPr/>
        </p:nvCxnSpPr>
        <p:spPr bwMode="auto">
          <a:xfrm>
            <a:off x="4142146" y="5671119"/>
            <a:ext cx="0" cy="322866"/>
          </a:xfrm>
          <a:prstGeom prst="straightConnector1">
            <a:avLst/>
          </a:prstGeom>
          <a:noFill/>
          <a:ln w="31750" cap="flat" cmpd="sng" algn="ctr">
            <a:solidFill>
              <a:srgbClr val="0000FF"/>
            </a:solidFill>
            <a:prstDash val="solid"/>
            <a:round/>
            <a:headEnd type="none" w="med" len="med"/>
            <a:tailEnd type="triangle"/>
          </a:ln>
          <a:effectLst/>
        </p:spPr>
      </p:cxnSp>
      <p:cxnSp>
        <p:nvCxnSpPr>
          <p:cNvPr id="34" name="直接箭头连接符 33"/>
          <p:cNvCxnSpPr/>
          <p:nvPr/>
        </p:nvCxnSpPr>
        <p:spPr bwMode="auto">
          <a:xfrm>
            <a:off x="5796136" y="5626414"/>
            <a:ext cx="0" cy="322866"/>
          </a:xfrm>
          <a:prstGeom prst="straightConnector1">
            <a:avLst/>
          </a:prstGeom>
          <a:noFill/>
          <a:ln w="31750" cap="flat" cmpd="sng" algn="ctr">
            <a:solidFill>
              <a:srgbClr val="0000FF"/>
            </a:solidFill>
            <a:prstDash val="solid"/>
            <a:round/>
            <a:headEnd type="none" w="med" len="med"/>
            <a:tailEnd type="triangle"/>
          </a:ln>
          <a:effectLst/>
        </p:spPr>
      </p:cxnSp>
      <p:sp>
        <p:nvSpPr>
          <p:cNvPr id="35" name="左大括号 34"/>
          <p:cNvSpPr/>
          <p:nvPr/>
        </p:nvSpPr>
        <p:spPr bwMode="auto">
          <a:xfrm rot="5400000">
            <a:off x="2747294" y="1387858"/>
            <a:ext cx="418098" cy="3060222"/>
          </a:xfrm>
          <a:prstGeom prst="leftBrace">
            <a:avLst>
              <a:gd name="adj1" fmla="val 8333"/>
              <a:gd name="adj2" fmla="val 32293"/>
            </a:avLst>
          </a:prstGeom>
          <a:noFill/>
          <a:ln w="19050" cap="flat" cmpd="sng" algn="ctr">
            <a:solidFill>
              <a:srgbClr val="0000FF"/>
            </a:solidFill>
            <a:prstDash val="solid"/>
            <a:round/>
            <a:headEnd type="none" w="med" len="med"/>
            <a:tailEnd type="none"/>
          </a:ln>
          <a:effectLst/>
        </p:spPr>
        <p:txBody>
          <a:bodyPr rtlCol="0" anchor="ctr"/>
          <a:lstStyle/>
          <a:p>
            <a:pPr algn="ctr"/>
            <a:endParaRPr lang="zh-CN" altLang="en-US"/>
          </a:p>
        </p:txBody>
      </p:sp>
      <p:cxnSp>
        <p:nvCxnSpPr>
          <p:cNvPr id="37" name="直接箭头连接符 36"/>
          <p:cNvCxnSpPr/>
          <p:nvPr/>
        </p:nvCxnSpPr>
        <p:spPr bwMode="auto">
          <a:xfrm flipV="1">
            <a:off x="3616938" y="2217614"/>
            <a:ext cx="0" cy="643855"/>
          </a:xfrm>
          <a:prstGeom prst="straightConnector1">
            <a:avLst/>
          </a:prstGeom>
          <a:noFill/>
          <a:ln w="31750" cap="flat" cmpd="sng" algn="ctr">
            <a:solidFill>
              <a:srgbClr val="0000FF"/>
            </a:solidFill>
            <a:prstDash val="solid"/>
            <a:round/>
            <a:headEnd type="none" w="med" len="med"/>
            <a:tailEnd type="triangle"/>
          </a:ln>
          <a:effectLst/>
        </p:spPr>
      </p:cxnSp>
    </p:spTree>
    <p:extLst>
      <p:ext uri="{BB962C8B-B14F-4D97-AF65-F5344CB8AC3E}">
        <p14:creationId xmlns:p14="http://schemas.microsoft.com/office/powerpoint/2010/main" val="3383842037"/>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85</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56792"/>
            <a:ext cx="7873560" cy="4259560"/>
          </a:xfrm>
          <a:prstGeom prst="rect">
            <a:avLst/>
          </a:prstGeom>
          <a:noFill/>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94004" y="5690088"/>
            <a:ext cx="7579020" cy="498598"/>
          </a:xfrm>
          <a:prstGeom prst="rect">
            <a:avLst/>
          </a:prstGeom>
        </p:spPr>
        <p:txBody>
          <a:bodyPr wrap="square">
            <a:spAutoFit/>
          </a:bodyPr>
          <a:lstStyle/>
          <a:p>
            <a:pPr lvl="0">
              <a:lnSpc>
                <a:spcPct val="100000"/>
              </a:lnSpc>
              <a:spcAft>
                <a:spcPts val="0"/>
              </a:spcAft>
              <a:buClr>
                <a:srgbClr val="3333CC"/>
              </a:buClr>
            </a:pP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BufferedInputStream </a:t>
            </a:r>
            <a:r>
              <a:rPr lang="en-US" altLang="zh-CN" sz="12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BufferedInputStream(</a:t>
            </a:r>
            <a:r>
              <a:rPr lang="en-US" altLang="zh-CN" sz="12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dirty="0">
                <a:solidFill>
                  <a:srgbClr val="2A00FF"/>
                </a:solidFill>
                <a:latin typeface="Consolas" panose="020B0609020204030204" pitchFamily="49" charset="0"/>
                <a:ea typeface="等线" panose="02010600030101010101" pitchFamily="2" charset="-122"/>
                <a:cs typeface="Consolas" panose="020B0609020204030204" pitchFamily="49" charset="0"/>
              </a:rPr>
              <a:t>"1.mp3"</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2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dirty="0">
                <a:solidFill>
                  <a:srgbClr val="2A00FF"/>
                </a:solidFill>
                <a:latin typeface="Consolas" panose="020B0609020204030204" pitchFamily="49" charset="0"/>
                <a:ea typeface="等线" panose="02010600030101010101" pitchFamily="2" charset="-122"/>
                <a:cs typeface="Consolas" panose="020B0609020204030204" pitchFamily="49" charset="0"/>
              </a:rPr>
              <a:t>“1copy.mp3"</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sz="1600" dirty="0"/>
          </a:p>
        </p:txBody>
      </p:sp>
      <p:sp>
        <p:nvSpPr>
          <p:cNvPr id="17" name="矩形 16"/>
          <p:cNvSpPr/>
          <p:nvPr/>
        </p:nvSpPr>
        <p:spPr>
          <a:xfrm>
            <a:off x="827584" y="2276872"/>
            <a:ext cx="5282899" cy="498598"/>
          </a:xfrm>
          <a:prstGeom prst="rect">
            <a:avLst/>
          </a:prstGeom>
        </p:spPr>
        <p:txBody>
          <a:bodyPr wrap="square">
            <a:spAutoFit/>
          </a:bodyPr>
          <a:lstStyle/>
          <a:p>
            <a:pPr lvl="0">
              <a:lnSpc>
                <a:spcPct val="100000"/>
              </a:lnSpc>
              <a:spcAft>
                <a:spcPts val="0"/>
              </a:spcAft>
              <a:buClr>
                <a:srgbClr val="3333CC"/>
              </a:buClr>
            </a:pPr>
            <a:r>
              <a:rPr lang="en-US" altLang="zh-CN" sz="12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dirty="0">
                <a:solidFill>
                  <a:srgbClr val="2A00FF"/>
                </a:solidFill>
                <a:latin typeface="Consolas" panose="020B0609020204030204" pitchFamily="49" charset="0"/>
                <a:ea typeface="等线" panose="02010600030101010101" pitchFamily="2" charset="-122"/>
                <a:cs typeface="Consolas" panose="020B0609020204030204" pitchFamily="49" charset="0"/>
              </a:rPr>
              <a:t>“1.mp3"</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lvl="0">
              <a:lnSpc>
                <a:spcPct val="100000"/>
              </a:lnSpc>
              <a:spcAft>
                <a:spcPts val="0"/>
              </a:spcAft>
              <a:buClr>
                <a:srgbClr val="3333CC"/>
              </a:buClr>
            </a:pPr>
            <a:r>
              <a:rPr lang="en-US" altLang="zh-CN" sz="12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kern="0" dirty="0">
                <a:solidFill>
                  <a:srgbClr val="2A00FF"/>
                </a:solidFill>
                <a:latin typeface="Consolas" panose="020B0609020204030204" pitchFamily="49" charset="0"/>
                <a:ea typeface="等线" panose="02010600030101010101" pitchFamily="2" charset="-122"/>
                <a:cs typeface="Consolas" panose="020B0609020204030204" pitchFamily="49" charset="0"/>
              </a:rPr>
              <a:t>“1copy.mp3"</a:t>
            </a:r>
            <a:r>
              <a:rPr lang="en-US" altLang="zh-CN" sz="12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sz="1400" dirty="0"/>
          </a:p>
        </p:txBody>
      </p:sp>
    </p:spTree>
    <p:extLst>
      <p:ext uri="{BB962C8B-B14F-4D97-AF65-F5344CB8AC3E}">
        <p14:creationId xmlns:p14="http://schemas.microsoft.com/office/powerpoint/2010/main" val="2689574923"/>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394948353"/>
              </p:ext>
            </p:extLst>
          </p:nvPr>
        </p:nvGraphicFramePr>
        <p:xfrm>
          <a:off x="533400" y="1556792"/>
          <a:ext cx="7772400" cy="3926832"/>
        </p:xfrm>
        <a:graphic>
          <a:graphicData uri="http://schemas.openxmlformats.org/drawingml/2006/table">
            <a:tbl>
              <a:tblPr/>
              <a:tblGrid>
                <a:gridCol w="94225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2869704">
                  <a:extLst>
                    <a:ext uri="{9D8B030D-6E8A-4147-A177-3AD203B41FA5}">
                      <a16:colId xmlns:a16="http://schemas.microsoft.com/office/drawing/2014/main" val="20003"/>
                    </a:ext>
                  </a:extLst>
                </a:gridCol>
              </a:tblGrid>
              <a:tr h="201565">
                <a:tc>
                  <a:txBody>
                    <a:bodyPr/>
                    <a:lstStyle/>
                    <a:p>
                      <a:pPr marL="347345" indent="-347345" algn="ctr" fontAlgn="base">
                        <a:spcAft>
                          <a:spcPts val="0"/>
                        </a:spcAft>
                      </a:pPr>
                      <a:r>
                        <a:rPr lang="en-US" sz="1600" b="0" i="0" kern="12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I/O</a:t>
                      </a:r>
                      <a:r>
                        <a:rPr lang="zh-CN" sz="1600" b="0" i="0" kern="1200" dirty="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类型</a:t>
                      </a:r>
                      <a:endParaRPr lang="zh-CN" sz="1600" b="0" i="0" kern="100" dirty="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字节流</a:t>
                      </a:r>
                      <a:endParaRPr lang="zh-CN" sz="1600" b="0" i="0" kern="10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字符流</a:t>
                      </a:r>
                      <a:endParaRPr lang="zh-CN" sz="1600" b="0" i="0" kern="10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dirty="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作用</a:t>
                      </a:r>
                      <a:endParaRPr lang="zh-CN" sz="1600" b="0" i="0" kern="100" dirty="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833">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文件</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FileWriter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用于对本机文件系统上的一个件行读写</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9833">
                <a:tc rowSpan="2">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内存</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ByteArrayInputStream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ByteArrayOutputStream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CharArrayReader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CharArrayWriter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用来从内存读取数据或向内存写入数据</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8101">
                <a:tc vMerge="1">
                  <a:txBody>
                    <a:bodyPr/>
                    <a:lstStyle/>
                    <a:p>
                      <a:endParaRPr lang="zh-CN" altLang="en-US"/>
                    </a:p>
                  </a:txBody>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StringBufferInputStream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从内存里的某个</a:t>
                      </a: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a:t>
                      </a: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或</a:t>
                      </a: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StringBuffer</a:t>
                      </a: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读字符或字节</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8101">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管道</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PipedWriter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实现一个输入、输出管道。管道可用于一个线程的输出连接到另一个线程的输入</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565">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联结</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SequenceInputStream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N/A</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将多个输入流联结成为一个输入流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9833">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对象串行化</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ObjectInputStream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ObjectOutputStream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N/A</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将对象串行化</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2" name="标题 1"/>
          <p:cNvSpPr>
            <a:spLocks noGrp="1"/>
          </p:cNvSpPr>
          <p:nvPr>
            <p:ph type="title"/>
          </p:nvPr>
        </p:nvSpPr>
        <p:spPr/>
        <p:txBody>
          <a:bodyPr/>
          <a:lstStyle/>
          <a:p>
            <a:r>
              <a:rPr lang="zh-CN" altLang="en-US" dirty="0"/>
              <a:t>本章总结</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86</a:t>
            </a:fld>
            <a:endParaRPr lang="en-US" altLang="zh-CN"/>
          </a:p>
        </p:txBody>
      </p:sp>
      <p:sp>
        <p:nvSpPr>
          <p:cNvPr id="3" name="矩形 2"/>
          <p:cNvSpPr/>
          <p:nvPr/>
        </p:nvSpPr>
        <p:spPr>
          <a:xfrm>
            <a:off x="467544" y="5668816"/>
            <a:ext cx="7742535" cy="400110"/>
          </a:xfrm>
          <a:prstGeom prst="rect">
            <a:avLst/>
          </a:prstGeom>
        </p:spPr>
        <p:txBody>
          <a:bodyPr wrap="square">
            <a:spAutoFit/>
          </a:bodyPr>
          <a:lstStyle/>
          <a:p>
            <a:pPr>
              <a:lnSpc>
                <a:spcPct val="100000"/>
              </a:lnSpc>
              <a:buClr>
                <a:srgbClr val="3333CC"/>
              </a:buClr>
            </a:pPr>
            <a:r>
              <a:rPr lang="zh-CN" altLang="en-US" kern="0" dirty="0">
                <a:solidFill>
                  <a:srgbClr val="0000FF"/>
                </a:solidFill>
                <a:latin typeface="宋体" panose="02010600030101010101" pitchFamily="2" charset="-122"/>
              </a:rPr>
              <a:t>备注：文件，内存，管道是节点流</a:t>
            </a:r>
            <a:endParaRPr lang="en-US" altLang="zh-CN" sz="2400" kern="0" dirty="0">
              <a:solidFill>
                <a:srgbClr val="0000FF"/>
              </a:solidFill>
              <a:latin typeface="宋体" panose="02010600030101010101" pitchFamily="2" charset="-122"/>
            </a:endParaRPr>
          </a:p>
        </p:txBody>
      </p:sp>
    </p:spTree>
    <p:extLst>
      <p:ext uri="{BB962C8B-B14F-4D97-AF65-F5344CB8AC3E}">
        <p14:creationId xmlns:p14="http://schemas.microsoft.com/office/powerpoint/2010/main" val="2776424140"/>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2193664146"/>
              </p:ext>
            </p:extLst>
          </p:nvPr>
        </p:nvGraphicFramePr>
        <p:xfrm>
          <a:off x="533400" y="1556792"/>
          <a:ext cx="7772400" cy="4243968"/>
        </p:xfrm>
        <a:graphic>
          <a:graphicData uri="http://schemas.openxmlformats.org/drawingml/2006/table">
            <a:tbl>
              <a:tblPr/>
              <a:tblGrid>
                <a:gridCol w="1158280">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201565">
                <a:tc>
                  <a:txBody>
                    <a:bodyPr/>
                    <a:lstStyle/>
                    <a:p>
                      <a:pPr marL="347345" indent="-347345" algn="ctr" fontAlgn="base">
                        <a:spcAft>
                          <a:spcPts val="0"/>
                        </a:spcAft>
                      </a:pPr>
                      <a:r>
                        <a:rPr lang="en-US" sz="16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I/O</a:t>
                      </a:r>
                      <a:r>
                        <a:rPr lang="zh-CN" sz="1600" b="1" kern="12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类型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字节流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字符流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作用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833">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数据转换</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DataInputStream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DataOutputStream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N/A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以一种与机器无关的格式读写原始数据类型</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565">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计数</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LineNumberInputStream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LineNumberReader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在读取时记录行数</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8101">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预览</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PushbackInputStream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PushbackReader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带有“回推</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(pushback)”</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缓冲区的输入流。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565">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打印</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PrintStream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PrintWriter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包含便捷的打印方法的流。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9833">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缓冲</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BufferedInputStream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BufferedOutputStream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BufferedReader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BufferedWriter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缓冲流，用于在读写时进行数据缓冲</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58101">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过滤</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FilterWriter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过滤流的抽象类接口。数据读写时对数据进行过滤</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9833">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转换流</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InputStreamReader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algn="l" defTabSz="914400" rtl="0" eaLnBrk="1" latinLnBrk="0" hangingPunct="1">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OutputStreamWriter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200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字节流和字符类间的转换桥梁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2" name="标题 1"/>
          <p:cNvSpPr>
            <a:spLocks noGrp="1"/>
          </p:cNvSpPr>
          <p:nvPr>
            <p:ph type="title"/>
          </p:nvPr>
        </p:nvSpPr>
        <p:spPr/>
        <p:txBody>
          <a:bodyPr/>
          <a:lstStyle/>
          <a:p>
            <a:r>
              <a:rPr lang="zh-CN" altLang="en-US" dirty="0"/>
              <a:t>本章总结</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87</a:t>
            </a:fld>
            <a:endParaRPr lang="en-US" altLang="zh-CN"/>
          </a:p>
        </p:txBody>
      </p:sp>
    </p:spTree>
    <p:extLst>
      <p:ext uri="{BB962C8B-B14F-4D97-AF65-F5344CB8AC3E}">
        <p14:creationId xmlns:p14="http://schemas.microsoft.com/office/powerpoint/2010/main" val="41244528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r>
              <a:rPr lang="en-US" altLang="zh-CN" dirty="0"/>
              <a:t>-</a:t>
            </a:r>
            <a:r>
              <a:rPr lang="zh-CN" altLang="en-US" dirty="0"/>
              <a:t>按处理数据单位划分</a:t>
            </a:r>
          </a:p>
        </p:txBody>
      </p:sp>
      <p:sp>
        <p:nvSpPr>
          <p:cNvPr id="3" name="内容占位符 2"/>
          <p:cNvSpPr>
            <a:spLocks noGrp="1"/>
          </p:cNvSpPr>
          <p:nvPr>
            <p:ph idx="1"/>
          </p:nvPr>
        </p:nvSpPr>
        <p:spPr/>
        <p:txBody>
          <a:bodyPr/>
          <a:lstStyle/>
          <a:p>
            <a:pPr>
              <a:buClr>
                <a:srgbClr val="3333CC"/>
              </a:buClr>
            </a:pPr>
            <a:r>
              <a:rPr lang="zh-CN" altLang="en-US" dirty="0">
                <a:solidFill>
                  <a:srgbClr val="000000"/>
                </a:solidFill>
              </a:rPr>
              <a:t>字节流</a:t>
            </a:r>
            <a:endParaRPr lang="en-US" altLang="zh-CN" dirty="0">
              <a:solidFill>
                <a:srgbClr val="000000"/>
              </a:solidFill>
            </a:endParaRPr>
          </a:p>
          <a:p>
            <a:pPr lvl="1">
              <a:buClr>
                <a:srgbClr val="3333CC"/>
              </a:buClr>
            </a:pPr>
            <a:r>
              <a:rPr lang="zh-CN" altLang="en-US" dirty="0">
                <a:solidFill>
                  <a:srgbClr val="000000"/>
                </a:solidFill>
              </a:rPr>
              <a:t>流中数据以</a:t>
            </a:r>
            <a:r>
              <a:rPr lang="zh-CN" altLang="en-US" dirty="0">
                <a:solidFill>
                  <a:srgbClr val="0000FF"/>
                </a:solidFill>
              </a:rPr>
              <a:t>字节</a:t>
            </a:r>
            <a:r>
              <a:rPr lang="zh-CN" altLang="en-US" dirty="0">
                <a:solidFill>
                  <a:srgbClr val="000000"/>
                </a:solidFill>
              </a:rPr>
              <a:t>为基本处理单位；</a:t>
            </a:r>
            <a:endParaRPr lang="en-US" altLang="zh-CN" dirty="0">
              <a:solidFill>
                <a:srgbClr val="000000"/>
              </a:solidFill>
            </a:endParaRPr>
          </a:p>
          <a:p>
            <a:pPr lvl="1">
              <a:buClr>
                <a:srgbClr val="3333CC"/>
              </a:buClr>
            </a:pPr>
            <a:r>
              <a:rPr lang="zh-CN" altLang="en-US" dirty="0">
                <a:solidFill>
                  <a:srgbClr val="000000"/>
                </a:solidFill>
              </a:rPr>
              <a:t>字节流可以操作任何数据，因为在计算机中任何数据都是以字节的形式存储的。</a:t>
            </a:r>
          </a:p>
          <a:p>
            <a:pPr>
              <a:buClr>
                <a:srgbClr val="3333CC"/>
              </a:buClr>
            </a:pPr>
            <a:r>
              <a:rPr lang="zh-CN" altLang="en-US" dirty="0">
                <a:solidFill>
                  <a:srgbClr val="000000"/>
                </a:solidFill>
              </a:rPr>
              <a:t>字符流</a:t>
            </a:r>
            <a:endParaRPr lang="en-US" altLang="zh-CN" dirty="0">
              <a:solidFill>
                <a:srgbClr val="000000"/>
              </a:solidFill>
            </a:endParaRPr>
          </a:p>
          <a:p>
            <a:pPr lvl="1">
              <a:buClr>
                <a:srgbClr val="3333CC"/>
              </a:buClr>
            </a:pPr>
            <a:r>
              <a:rPr lang="zh-CN" altLang="en-US" dirty="0">
                <a:solidFill>
                  <a:srgbClr val="000000"/>
                </a:solidFill>
              </a:rPr>
              <a:t>流中数据以</a:t>
            </a:r>
            <a:r>
              <a:rPr lang="zh-CN" altLang="en-US" dirty="0">
                <a:solidFill>
                  <a:srgbClr val="0000FF"/>
                </a:solidFill>
              </a:rPr>
              <a:t>字符</a:t>
            </a:r>
            <a:r>
              <a:rPr lang="zh-CN" altLang="en-US" dirty="0">
                <a:solidFill>
                  <a:srgbClr val="000000"/>
                </a:solidFill>
              </a:rPr>
              <a:t>为基本处理单位（</a:t>
            </a:r>
            <a:r>
              <a:rPr lang="en-US" altLang="zh-CN" dirty="0">
                <a:solidFill>
                  <a:srgbClr val="000000"/>
                </a:solidFill>
                <a:latin typeface="Consolas" panose="020B0609020204030204" pitchFamily="49" charset="0"/>
              </a:rPr>
              <a:t>16</a:t>
            </a:r>
            <a:r>
              <a:rPr lang="zh-CN" altLang="en-US" dirty="0">
                <a:solidFill>
                  <a:srgbClr val="000000"/>
                </a:solidFill>
              </a:rPr>
              <a:t>位</a:t>
            </a:r>
            <a:r>
              <a:rPr lang="en-US" altLang="zh-CN" dirty="0">
                <a:solidFill>
                  <a:srgbClr val="000000"/>
                </a:solidFill>
                <a:latin typeface="Consolas" panose="020B0609020204030204" pitchFamily="49" charset="0"/>
              </a:rPr>
              <a:t>Unicode</a:t>
            </a:r>
            <a:r>
              <a:rPr lang="zh-CN" altLang="en-US" dirty="0">
                <a:solidFill>
                  <a:srgbClr val="000000"/>
                </a:solidFill>
              </a:rPr>
              <a:t>码）；</a:t>
            </a:r>
            <a:endParaRPr lang="en-US" altLang="zh-CN" dirty="0">
              <a:solidFill>
                <a:srgbClr val="000000"/>
              </a:solidFill>
            </a:endParaRPr>
          </a:p>
          <a:p>
            <a:pPr lvl="1"/>
            <a:r>
              <a:rPr lang="zh-CN" altLang="en-US" dirty="0"/>
              <a:t>字符流只能操作纯字符数据，对字符数据操作比较方便。</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9</a:t>
            </a:fld>
            <a:endParaRPr lang="en-US" altLang="zh-CN" dirty="0"/>
          </a:p>
        </p:txBody>
      </p:sp>
    </p:spTree>
    <p:extLst>
      <p:ext uri="{BB962C8B-B14F-4D97-AF65-F5344CB8AC3E}">
        <p14:creationId xmlns:p14="http://schemas.microsoft.com/office/powerpoint/2010/main" val="813152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xit" presetSubtype="10" fill="hold" nodeType="withEffect">
                                  <p:stCondLst>
                                    <p:cond delay="0"/>
                                  </p:stCondLst>
                                  <p:childTnLst>
                                    <p:animEffect transition="out" filter="randombar(horizontal)">
                                      <p:cBhvr>
                                        <p:cTn id="24" dur="500"/>
                                        <p:tgtEl>
                                          <p:spTgt spid="3">
                                            <p:txEl>
                                              <p:pRg st="0" end="0"/>
                                            </p:txEl>
                                          </p:spTgt>
                                        </p:tgtEl>
                                      </p:cBhvr>
                                    </p:animEffect>
                                    <p:set>
                                      <p:cBhvr>
                                        <p:cTn id="25" dur="1" fill="hold">
                                          <p:stCondLst>
                                            <p:cond delay="499"/>
                                          </p:stCondLst>
                                        </p:cTn>
                                        <p:tgtEl>
                                          <p:spTgt spid="3">
                                            <p:txEl>
                                              <p:pRg st="0" end="0"/>
                                            </p:txEl>
                                          </p:spTgt>
                                        </p:tgtEl>
                                        <p:attrNameLst>
                                          <p:attrName>style.visibility</p:attrName>
                                        </p:attrNameLst>
                                      </p:cBhvr>
                                      <p:to>
                                        <p:strVal val="hidden"/>
                                      </p:to>
                                    </p:set>
                                  </p:childTnLst>
                                </p:cTn>
                              </p:par>
                              <p:par>
                                <p:cTn id="26" presetID="14" presetClass="exit" presetSubtype="10" fill="hold" nodeType="withEffect">
                                  <p:stCondLst>
                                    <p:cond delay="0"/>
                                  </p:stCondLst>
                                  <p:childTnLst>
                                    <p:animEffect transition="out" filter="randombar(horizontal)">
                                      <p:cBhvr>
                                        <p:cTn id="27" dur="500"/>
                                        <p:tgtEl>
                                          <p:spTgt spid="3">
                                            <p:txEl>
                                              <p:pRg st="1" end="1"/>
                                            </p:txEl>
                                          </p:spTgt>
                                        </p:tgtEl>
                                      </p:cBhvr>
                                    </p:animEffect>
                                    <p:set>
                                      <p:cBhvr>
                                        <p:cTn id="28" dur="1" fill="hold">
                                          <p:stCondLst>
                                            <p:cond delay="499"/>
                                          </p:stCondLst>
                                        </p:cTn>
                                        <p:tgtEl>
                                          <p:spTgt spid="3">
                                            <p:txEl>
                                              <p:pRg st="1" end="1"/>
                                            </p:txEl>
                                          </p:spTgt>
                                        </p:tgtEl>
                                        <p:attrNameLst>
                                          <p:attrName>style.visibility</p:attrName>
                                        </p:attrNameLst>
                                      </p:cBhvr>
                                      <p:to>
                                        <p:strVal val="hidden"/>
                                      </p:to>
                                    </p:set>
                                  </p:childTnLst>
                                </p:cTn>
                              </p:par>
                              <p:par>
                                <p:cTn id="29" presetID="14" presetClass="exit" presetSubtype="10" fill="hold" nodeType="withEffect">
                                  <p:stCondLst>
                                    <p:cond delay="0"/>
                                  </p:stCondLst>
                                  <p:childTnLst>
                                    <p:animEffect transition="out" filter="randombar(horizontal)">
                                      <p:cBhvr>
                                        <p:cTn id="30" dur="500"/>
                                        <p:tgtEl>
                                          <p:spTgt spid="3">
                                            <p:txEl>
                                              <p:pRg st="2" end="2"/>
                                            </p:txEl>
                                          </p:spTgt>
                                        </p:tgtEl>
                                      </p:cBhvr>
                                    </p:animEffect>
                                    <p:set>
                                      <p:cBhvr>
                                        <p:cTn id="31"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apter2">
  <a:themeElements>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defRPr kumimoji="0" sz="20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noFill/>
        <a:ln w="12700" cap="flat" cmpd="sng" algn="ctr">
          <a:solidFill>
            <a:srgbClr val="0000FF"/>
          </a:solidFill>
          <a:prstDash val="solid"/>
          <a:round/>
          <a:headEnd type="none" w="med" len="med"/>
          <a:tailEnd type="none"/>
        </a:ln>
        <a:effectLst/>
      </a:spPr>
      <a:bodyPr/>
      <a:lstStyle/>
    </a:lnDef>
  </a:objectDefaults>
  <a:extraClrSchemeLst>
    <a:extraClrScheme>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讲课比赛</Template>
  <TotalTime>8658</TotalTime>
  <Words>6037</Words>
  <Application>Microsoft Office PowerPoint</Application>
  <PresentationFormat>全屏显示(4:3)</PresentationFormat>
  <Paragraphs>1277</Paragraphs>
  <Slides>87</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87</vt:i4>
      </vt:variant>
    </vt:vector>
  </HeadingPairs>
  <TitlesOfParts>
    <vt:vector size="96" baseType="lpstr">
      <vt:lpstr>ZapfDingbats</vt:lpstr>
      <vt:lpstr>等线</vt:lpstr>
      <vt:lpstr>华文细黑</vt:lpstr>
      <vt:lpstr>宋体</vt:lpstr>
      <vt:lpstr>Arial</vt:lpstr>
      <vt:lpstr>Comic Sans MS</vt:lpstr>
      <vt:lpstr>Consolas</vt:lpstr>
      <vt:lpstr>Times New Roman</vt:lpstr>
      <vt:lpstr>chapter2</vt:lpstr>
      <vt:lpstr>文件与输入/输出 Java File and input / output</vt:lpstr>
      <vt:lpstr>内容</vt:lpstr>
      <vt:lpstr>流的基本概念</vt:lpstr>
      <vt:lpstr>流的基本概念</vt:lpstr>
      <vt:lpstr>流的基本概念</vt:lpstr>
      <vt:lpstr>流的基本概念</vt:lpstr>
      <vt:lpstr>流的基本概念</vt:lpstr>
      <vt:lpstr>流的分类</vt:lpstr>
      <vt:lpstr>流的分类-按处理数据单位划分</vt:lpstr>
      <vt:lpstr>流的分类-按处理数据单位划分</vt:lpstr>
      <vt:lpstr>流的分类-按角色划分</vt:lpstr>
      <vt:lpstr>流的分类-按角色划分</vt:lpstr>
      <vt:lpstr>流的分类</vt:lpstr>
      <vt:lpstr>流的分类</vt:lpstr>
      <vt:lpstr>各种流的作用概述</vt:lpstr>
      <vt:lpstr>各种流的作用概述</vt:lpstr>
      <vt:lpstr>各种流的作用概述</vt:lpstr>
      <vt:lpstr>字节流中文件相关操作示例</vt:lpstr>
      <vt:lpstr>FileInputStream</vt:lpstr>
      <vt:lpstr>FileInputStream</vt:lpstr>
      <vt:lpstr>FileInputStream</vt:lpstr>
      <vt:lpstr>FileInputStream</vt:lpstr>
      <vt:lpstr>FileInputStream</vt:lpstr>
      <vt:lpstr>FileInputStream</vt:lpstr>
      <vt:lpstr>FileOutputStream</vt:lpstr>
      <vt:lpstr>FileOutputStream</vt:lpstr>
      <vt:lpstr>文件拷贝-字节拷贝</vt:lpstr>
      <vt:lpstr>文件拷贝-字节拷贝</vt:lpstr>
      <vt:lpstr>文件拷贝-字节拷贝</vt:lpstr>
      <vt:lpstr>文件拷贝-字节数组拷贝</vt:lpstr>
      <vt:lpstr>文件拷贝-字节数组拷贝</vt:lpstr>
      <vt:lpstr>文件拷贝-小数组拷贝</vt:lpstr>
      <vt:lpstr>文件拷贝-小数组拷贝</vt:lpstr>
      <vt:lpstr>文件拷贝-小数组拷贝</vt:lpstr>
      <vt:lpstr>文件拷贝-小数组拷贝</vt:lpstr>
      <vt:lpstr>文件拷贝-小数组拷贝</vt:lpstr>
      <vt:lpstr>文件拷贝-小数组拷贝</vt:lpstr>
      <vt:lpstr>文件拷贝-小数组拷贝</vt:lpstr>
      <vt:lpstr>处理流概述</vt:lpstr>
      <vt:lpstr>处理流概述</vt:lpstr>
      <vt:lpstr>处理流概述</vt:lpstr>
      <vt:lpstr>处理流概述</vt:lpstr>
      <vt:lpstr>缓冲流</vt:lpstr>
      <vt:lpstr>缓冲流与小数组对比</vt:lpstr>
      <vt:lpstr>缓冲流</vt:lpstr>
      <vt:lpstr>缓冲流</vt:lpstr>
      <vt:lpstr>字节流读中文</vt:lpstr>
      <vt:lpstr>字节流写中文</vt:lpstr>
      <vt:lpstr>字节流的标准异常处理</vt:lpstr>
      <vt:lpstr>字节流的标准异常处理</vt:lpstr>
      <vt:lpstr>字节流应用示例-加密解密</vt:lpstr>
      <vt:lpstr>字符流中文件相关操作</vt:lpstr>
      <vt:lpstr>字符流</vt:lpstr>
      <vt:lpstr>FileReader</vt:lpstr>
      <vt:lpstr>FileWriter</vt:lpstr>
      <vt:lpstr>字符流的拷贝</vt:lpstr>
      <vt:lpstr>字符流的拷贝</vt:lpstr>
      <vt:lpstr>BufferedReader</vt:lpstr>
      <vt:lpstr>LineNumberReader</vt:lpstr>
      <vt:lpstr>转换流</vt:lpstr>
      <vt:lpstr>转换流</vt:lpstr>
      <vt:lpstr>各种流的作用</vt:lpstr>
      <vt:lpstr>各种流的作用</vt:lpstr>
      <vt:lpstr>其他输入输出</vt:lpstr>
      <vt:lpstr>SequenceInputStream序列流</vt:lpstr>
      <vt:lpstr>ByteArrayOutputStream</vt:lpstr>
      <vt:lpstr>对象输入输出</vt:lpstr>
      <vt:lpstr>数据输入输出流</vt:lpstr>
      <vt:lpstr>打印流</vt:lpstr>
      <vt:lpstr>标准输入输出流</vt:lpstr>
      <vt:lpstr>两种方式实现键盘录入</vt:lpstr>
      <vt:lpstr>各种流的作用</vt:lpstr>
      <vt:lpstr>各种流的作用</vt:lpstr>
      <vt:lpstr>File类</vt:lpstr>
      <vt:lpstr>File类</vt:lpstr>
      <vt:lpstr>File类</vt:lpstr>
      <vt:lpstr>File类</vt:lpstr>
      <vt:lpstr>File类</vt:lpstr>
      <vt:lpstr>File类</vt:lpstr>
      <vt:lpstr>File类</vt:lpstr>
      <vt:lpstr>本章总结</vt:lpstr>
      <vt:lpstr>本章总结</vt:lpstr>
      <vt:lpstr>本章总结</vt:lpstr>
      <vt:lpstr>本章总结</vt:lpstr>
      <vt:lpstr>本章总结</vt:lpstr>
      <vt:lpstr>本章总结</vt:lpstr>
      <vt:lpstr>本章总结</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少博 王</cp:lastModifiedBy>
  <cp:revision>1421</cp:revision>
  <dcterms:created xsi:type="dcterms:W3CDTF">2006-09-12T13:32:02Z</dcterms:created>
  <dcterms:modified xsi:type="dcterms:W3CDTF">2019-10-21T06:34:18Z</dcterms:modified>
</cp:coreProperties>
</file>