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6" r:id="rId2"/>
  </p:sldMasterIdLst>
  <p:notesMasterIdLst>
    <p:notesMasterId r:id="rId39"/>
  </p:notesMasterIdLst>
  <p:sldIdLst>
    <p:sldId id="306" r:id="rId3"/>
    <p:sldId id="307" r:id="rId4"/>
    <p:sldId id="309" r:id="rId5"/>
    <p:sldId id="310" r:id="rId6"/>
    <p:sldId id="311" r:id="rId7"/>
    <p:sldId id="273" r:id="rId8"/>
    <p:sldId id="272" r:id="rId9"/>
    <p:sldId id="352" r:id="rId10"/>
    <p:sldId id="338" r:id="rId11"/>
    <p:sldId id="275" r:id="rId12"/>
    <p:sldId id="339" r:id="rId13"/>
    <p:sldId id="317" r:id="rId14"/>
    <p:sldId id="323" r:id="rId15"/>
    <p:sldId id="340" r:id="rId16"/>
    <p:sldId id="341" r:id="rId17"/>
    <p:sldId id="342" r:id="rId18"/>
    <p:sldId id="354" r:id="rId19"/>
    <p:sldId id="355" r:id="rId20"/>
    <p:sldId id="356" r:id="rId21"/>
    <p:sldId id="360" r:id="rId22"/>
    <p:sldId id="362" r:id="rId23"/>
    <p:sldId id="374" r:id="rId24"/>
    <p:sldId id="364" r:id="rId25"/>
    <p:sldId id="365" r:id="rId26"/>
    <p:sldId id="357" r:id="rId27"/>
    <p:sldId id="367" r:id="rId28"/>
    <p:sldId id="368" r:id="rId29"/>
    <p:sldId id="343" r:id="rId30"/>
    <p:sldId id="373" r:id="rId31"/>
    <p:sldId id="369" r:id="rId32"/>
    <p:sldId id="371" r:id="rId33"/>
    <p:sldId id="347" r:id="rId34"/>
    <p:sldId id="375" r:id="rId35"/>
    <p:sldId id="348" r:id="rId36"/>
    <p:sldId id="376" r:id="rId37"/>
    <p:sldId id="378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CCECFF"/>
    <a:srgbClr val="FF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0D368C02-F334-4A6F-BEFC-40170B136C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8A20A49-709F-4BA9-A02F-658119602057}" type="slidenum">
              <a:rPr kumimoji="0" lang="en-US" altLang="zh-CN" smtClean="0">
                <a:latin typeface="Arial" charset="0"/>
              </a:rPr>
              <a:pPr eaLnBrk="1" hangingPunct="1"/>
              <a:t>1</a:t>
            </a:fld>
            <a:endParaRPr kumimoji="0"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6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solidFill>
                  <a:srgbClr val="0000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6046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DBA737DE-E856-462D-B3AA-9F93C9156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30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8C62-F25C-49FF-9CC7-D96B9E9AE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403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72C53-FBF7-4E7A-A0D6-54B9E3974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7194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22B4A-6BD6-4188-810A-75EF2C62EC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276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4591DD29-A4A1-4870-9446-875BC3760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09336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0C45F099-2FA6-431F-BE54-40CEE27EA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028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555643FE-F4E1-4E87-8AE3-115B93246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733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31888B2A-43AD-48EE-860B-CD7581EFC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405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eaLnBrk="1" hangingPunct="1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 kumimoji="1"/>
            </a:lvl1pPr>
          </a:lstStyle>
          <a:p>
            <a:pPr>
              <a:defRPr/>
            </a:pPr>
            <a:fld id="{B8D4A675-BDED-4952-8D3F-C12D6BE2F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40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9A1BC6-2724-4188-9DC0-68E91C7CD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0" r:id="rId2"/>
    <p:sldLayoutId id="2147483671" r:id="rId3"/>
    <p:sldLayoutId id="2147483672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5D6193B-2F43-454F-A4D5-4D307AC91E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3573016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0" dirty="0" smtClean="0"/>
              <a:t>气象站信息发布系统设计</a:t>
            </a:r>
            <a:r>
              <a:rPr lang="en-US" altLang="zh-CN" sz="4400" b="0" dirty="0" smtClean="0"/>
              <a:t/>
            </a:r>
            <a:br>
              <a:rPr lang="en-US" altLang="zh-CN" sz="4400" b="0" dirty="0" smtClean="0"/>
            </a:br>
            <a:r>
              <a:rPr lang="en-US" altLang="zh-CN" sz="2800" b="0" dirty="0"/>
              <a:t>Weather Station </a:t>
            </a:r>
            <a:r>
              <a:rPr lang="en-US" altLang="zh-CN" sz="2800" b="0" dirty="0" smtClean="0"/>
              <a:t>Information Publish System Design Case</a:t>
            </a:r>
            <a:endParaRPr lang="zh-CN" altLang="en-US" sz="2800" b="0" dirty="0" smtClean="0"/>
          </a:p>
        </p:txBody>
      </p:sp>
      <p:pic>
        <p:nvPicPr>
          <p:cNvPr id="4" name="图片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561" y="1465188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Design</a:t>
            </a:r>
            <a:endParaRPr lang="zh-CN" altLang="en-US" dirty="0" smtClean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WeatherData</a:t>
            </a:r>
            <a:r>
              <a:rPr lang="en-US" altLang="zh-CN" sz="2000" dirty="0" smtClean="0"/>
              <a:t> {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//</a:t>
            </a:r>
            <a:r>
              <a:rPr lang="zh-CN" altLang="en-US" sz="2000" dirty="0" smtClean="0"/>
              <a:t>声明实例变量</a:t>
            </a:r>
            <a:r>
              <a:rPr lang="en-US" altLang="zh-CN" sz="2000" dirty="0" smtClean="0">
                <a:latin typeface="Arial" charset="0"/>
              </a:rPr>
              <a:t>…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009900"/>
                </a:solidFill>
              </a:rPr>
              <a:t> public void </a:t>
            </a:r>
            <a:r>
              <a:rPr lang="en-US" altLang="zh-CN" sz="1800" b="1" dirty="0" err="1" smtClean="0">
                <a:solidFill>
                  <a:srgbClr val="009900"/>
                </a:solidFill>
              </a:rPr>
              <a:t>measurementsChanged</a:t>
            </a:r>
            <a:r>
              <a:rPr lang="en-US" altLang="zh-CN" sz="1800" b="1" dirty="0" smtClean="0">
                <a:solidFill>
                  <a:srgbClr val="009900"/>
                </a:solidFill>
              </a:rPr>
              <a:t>() {   // </a:t>
            </a:r>
            <a:r>
              <a:rPr lang="zh-CN" altLang="en-US" sz="1800" b="1" dirty="0" smtClean="0">
                <a:solidFill>
                  <a:srgbClr val="009900"/>
                </a:solidFill>
              </a:rPr>
              <a:t>乙方填写</a:t>
            </a:r>
            <a:endParaRPr lang="en-US" altLang="zh-CN" sz="1800" b="1" dirty="0" smtClean="0">
              <a:solidFill>
                <a:srgbClr val="009900"/>
              </a:solidFill>
            </a:endParaRP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b="1" dirty="0">
                <a:solidFill>
                  <a:srgbClr val="0099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9900"/>
                </a:solidFill>
              </a:rPr>
              <a:t>        </a:t>
            </a:r>
            <a:r>
              <a:rPr lang="en-US" altLang="zh-CN" sz="1800" dirty="0" smtClean="0">
                <a:solidFill>
                  <a:srgbClr val="0000FF"/>
                </a:solidFill>
              </a:rPr>
              <a:t>//</a:t>
            </a:r>
            <a:r>
              <a:rPr lang="zh-CN" altLang="en-US" sz="1800" dirty="0" smtClean="0">
                <a:solidFill>
                  <a:srgbClr val="0000FF"/>
                </a:solidFill>
              </a:rPr>
              <a:t>甲方提供的获取气象数据的方法如下：</a:t>
            </a:r>
            <a:endParaRPr lang="en-US" altLang="zh-CN" sz="18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       float temp=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getTemperature</a:t>
            </a:r>
            <a:r>
              <a:rPr lang="en-US" altLang="zh-CN" sz="1800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       float humidity =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getHumidity</a:t>
            </a:r>
            <a:r>
              <a:rPr lang="en-US" altLang="zh-CN" sz="1800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</a:rPr>
              <a:t>         float pressure=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getPressure</a:t>
            </a:r>
            <a:r>
              <a:rPr lang="en-US" altLang="zh-CN" sz="1800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</a:rPr>
              <a:t>    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乙方的解决方案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currentConditionDisplay.update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statisticsDisplay.update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forecastDisplay.update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b="1" dirty="0" smtClean="0">
                <a:solidFill>
                  <a:srgbClr val="009900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//</a:t>
            </a:r>
            <a:r>
              <a:rPr lang="zh-CN" altLang="en-US" sz="2000" dirty="0" smtClean="0"/>
              <a:t>其他方法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altLang="zh-CN" sz="2000" dirty="0" smtClean="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25E9296-3573-4855-ADF9-522208541EF7}" type="slidenum">
              <a:rPr kumimoji="0" lang="en-US" altLang="zh-CN" smtClean="0">
                <a:solidFill>
                  <a:schemeClr val="accent2"/>
                </a:solidFill>
              </a:rPr>
              <a:pPr/>
              <a:t>10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55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55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的问题讨论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WeatherData</a:t>
            </a:r>
            <a:r>
              <a:rPr lang="en-US" altLang="zh-CN" sz="2000" dirty="0" smtClean="0"/>
              <a:t> {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//</a:t>
            </a:r>
            <a:r>
              <a:rPr lang="zh-CN" altLang="en-US" sz="2000" dirty="0" smtClean="0"/>
              <a:t>声明实例变量</a:t>
            </a:r>
            <a:r>
              <a:rPr lang="en-US" altLang="zh-CN" sz="2000" dirty="0" smtClean="0">
                <a:latin typeface="Arial" charset="0"/>
              </a:rPr>
              <a:t>…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public void </a:t>
            </a:r>
            <a:r>
              <a:rPr lang="en-US" altLang="zh-CN" sz="1800" dirty="0" err="1" smtClean="0"/>
              <a:t>measurementsChanged</a:t>
            </a:r>
            <a:r>
              <a:rPr lang="en-US" altLang="zh-CN" sz="1800" dirty="0" smtClean="0"/>
              <a:t>() {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     float temp=</a:t>
            </a:r>
            <a:r>
              <a:rPr lang="en-US" altLang="zh-CN" sz="1800" dirty="0" err="1" smtClean="0"/>
              <a:t>getTemperature</a:t>
            </a:r>
            <a:r>
              <a:rPr lang="en-US" altLang="zh-CN" sz="1800" dirty="0" smtClean="0"/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     float humidity = </a:t>
            </a:r>
            <a:r>
              <a:rPr lang="en-US" altLang="zh-CN" sz="1800" dirty="0" err="1" smtClean="0"/>
              <a:t>getHumidity</a:t>
            </a:r>
            <a:r>
              <a:rPr lang="en-US" altLang="zh-CN" sz="1800" dirty="0" smtClean="0"/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     float pressure=</a:t>
            </a:r>
            <a:r>
              <a:rPr lang="en-US" altLang="zh-CN" sz="1800" dirty="0" err="1" smtClean="0"/>
              <a:t>getPressure</a:t>
            </a:r>
            <a:r>
              <a:rPr lang="en-US" altLang="zh-CN" sz="1800" dirty="0" smtClean="0"/>
              <a:t>();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</a:rPr>
              <a:t>         //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三个报告是对具体编程，而且是容易变化的部分</a:t>
            </a:r>
            <a:endParaRPr lang="en-US" altLang="zh-CN" sz="1800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currentConditionDisplay.update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statisticsDisplay.update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forecastDisplay.update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temp,humidity,pressure</a:t>
            </a:r>
            <a:r>
              <a:rPr lang="en-US" altLang="zh-CN" sz="1800" dirty="0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}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//</a:t>
            </a:r>
            <a:r>
              <a:rPr lang="zh-CN" altLang="en-US" sz="2000" dirty="0" smtClean="0"/>
              <a:t>其他方法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应该如何处理才能满足甲方需求？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endParaRPr lang="en-US" altLang="zh-CN" sz="2000" dirty="0" smtClean="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97EFC32-B4A4-4DB6-B5B0-2FC14763154B}" type="slidenum">
              <a:rPr kumimoji="0" lang="en-US" altLang="zh-CN" smtClean="0">
                <a:solidFill>
                  <a:schemeClr val="accent2"/>
                </a:solidFill>
              </a:rPr>
              <a:pPr/>
              <a:t>11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5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5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24974C7-1477-48E1-9FDF-B0DD1B335808}" type="slidenum">
              <a:rPr kumimoji="0" lang="en-US" altLang="zh-CN" smtClean="0">
                <a:solidFill>
                  <a:schemeClr val="accent2"/>
                </a:solidFill>
              </a:rPr>
              <a:pPr/>
              <a:t>12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Design</a:t>
            </a:r>
            <a:r>
              <a:rPr lang="zh-CN" altLang="en-US" dirty="0" smtClean="0"/>
              <a:t>：从生活中获得灵感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827088" y="2708275"/>
            <a:ext cx="2520950" cy="22336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003800" y="2347913"/>
            <a:ext cx="3097213" cy="3097212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258888" y="1557338"/>
            <a:ext cx="168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000" b="1" dirty="0">
                <a:solidFill>
                  <a:schemeClr val="accent2"/>
                </a:solidFill>
              </a:rPr>
              <a:t>出版商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724525" y="15573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000" b="1" dirty="0">
                <a:solidFill>
                  <a:schemeClr val="accent2"/>
                </a:solidFill>
              </a:rPr>
              <a:t>订阅者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47813" y="3284538"/>
            <a:ext cx="1152525" cy="1008062"/>
            <a:chOff x="567" y="3385"/>
            <a:chExt cx="726" cy="635"/>
          </a:xfrm>
        </p:grpSpPr>
        <p:sp>
          <p:nvSpPr>
            <p:cNvPr id="21537" name="Rectangle 8"/>
            <p:cNvSpPr>
              <a:spLocks noChangeArrowheads="1"/>
            </p:cNvSpPr>
            <p:nvPr/>
          </p:nvSpPr>
          <p:spPr bwMode="auto">
            <a:xfrm>
              <a:off x="567" y="3385"/>
              <a:ext cx="726" cy="635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9"/>
            <p:cNvSpPr>
              <a:spLocks noChangeShapeType="1"/>
            </p:cNvSpPr>
            <p:nvPr/>
          </p:nvSpPr>
          <p:spPr bwMode="auto">
            <a:xfrm>
              <a:off x="612" y="3566"/>
              <a:ext cx="63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10"/>
            <p:cNvSpPr>
              <a:spLocks noChangeShapeType="1"/>
            </p:cNvSpPr>
            <p:nvPr/>
          </p:nvSpPr>
          <p:spPr bwMode="auto">
            <a:xfrm>
              <a:off x="612" y="3702"/>
              <a:ext cx="63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11"/>
            <p:cNvSpPr>
              <a:spLocks noChangeShapeType="1"/>
            </p:cNvSpPr>
            <p:nvPr/>
          </p:nvSpPr>
          <p:spPr bwMode="auto">
            <a:xfrm>
              <a:off x="612" y="3838"/>
              <a:ext cx="63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13" name="Oval 13"/>
          <p:cNvSpPr>
            <a:spLocks noChangeArrowheads="1"/>
          </p:cNvSpPr>
          <p:nvPr/>
        </p:nvSpPr>
        <p:spPr bwMode="auto">
          <a:xfrm>
            <a:off x="6443663" y="2565400"/>
            <a:ext cx="360362" cy="288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1514" name="Oval 14"/>
          <p:cNvSpPr>
            <a:spLocks noChangeArrowheads="1"/>
          </p:cNvSpPr>
          <p:nvPr/>
        </p:nvSpPr>
        <p:spPr bwMode="auto">
          <a:xfrm>
            <a:off x="6443663" y="3068638"/>
            <a:ext cx="360362" cy="288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1515" name="Oval 15"/>
          <p:cNvSpPr>
            <a:spLocks noChangeArrowheads="1"/>
          </p:cNvSpPr>
          <p:nvPr/>
        </p:nvSpPr>
        <p:spPr bwMode="auto">
          <a:xfrm>
            <a:off x="6443663" y="3573463"/>
            <a:ext cx="360362" cy="288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1516" name="Oval 16"/>
          <p:cNvSpPr>
            <a:spLocks noChangeArrowheads="1"/>
          </p:cNvSpPr>
          <p:nvPr/>
        </p:nvSpPr>
        <p:spPr bwMode="auto">
          <a:xfrm>
            <a:off x="6443663" y="4221163"/>
            <a:ext cx="360362" cy="288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53650" name="Oval 18"/>
          <p:cNvSpPr>
            <a:spLocks noChangeArrowheads="1"/>
          </p:cNvSpPr>
          <p:nvPr/>
        </p:nvSpPr>
        <p:spPr bwMode="auto">
          <a:xfrm>
            <a:off x="6443663" y="4868863"/>
            <a:ext cx="360362" cy="288925"/>
          </a:xfrm>
          <a:prstGeom prst="ellipse">
            <a:avLst/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453655" name="Line 23"/>
          <p:cNvSpPr>
            <a:spLocks noChangeShapeType="1"/>
          </p:cNvSpPr>
          <p:nvPr/>
        </p:nvSpPr>
        <p:spPr bwMode="auto">
          <a:xfrm>
            <a:off x="1403350" y="2565400"/>
            <a:ext cx="0" cy="2519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6" name="Line 24"/>
          <p:cNvSpPr>
            <a:spLocks noChangeShapeType="1"/>
          </p:cNvSpPr>
          <p:nvPr/>
        </p:nvSpPr>
        <p:spPr bwMode="auto">
          <a:xfrm flipH="1" flipV="1">
            <a:off x="2916238" y="4365625"/>
            <a:ext cx="338455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57" name="Rectangle 25"/>
          <p:cNvSpPr>
            <a:spLocks noChangeArrowheads="1"/>
          </p:cNvSpPr>
          <p:nvPr/>
        </p:nvSpPr>
        <p:spPr bwMode="auto">
          <a:xfrm>
            <a:off x="1908175" y="43656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453658" name="Rectangle 26"/>
          <p:cNvSpPr>
            <a:spLocks noChangeArrowheads="1"/>
          </p:cNvSpPr>
          <p:nvPr/>
        </p:nvSpPr>
        <p:spPr bwMode="auto">
          <a:xfrm>
            <a:off x="1908175" y="32131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453659" name="Rectangle 27"/>
          <p:cNvSpPr>
            <a:spLocks noChangeArrowheads="1"/>
          </p:cNvSpPr>
          <p:nvPr/>
        </p:nvSpPr>
        <p:spPr bwMode="auto">
          <a:xfrm>
            <a:off x="1908175" y="35004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453660" name="Rectangle 28"/>
          <p:cNvSpPr>
            <a:spLocks noChangeArrowheads="1"/>
          </p:cNvSpPr>
          <p:nvPr/>
        </p:nvSpPr>
        <p:spPr bwMode="auto">
          <a:xfrm>
            <a:off x="1908175" y="37163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453661" name="Rectangle 29"/>
          <p:cNvSpPr>
            <a:spLocks noChangeArrowheads="1"/>
          </p:cNvSpPr>
          <p:nvPr/>
        </p:nvSpPr>
        <p:spPr bwMode="auto">
          <a:xfrm>
            <a:off x="1908175" y="40052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</a:rPr>
              <a:t>D</a:t>
            </a:r>
          </a:p>
        </p:txBody>
      </p:sp>
      <p:sp>
        <p:nvSpPr>
          <p:cNvPr id="453662" name="Rectangle 30"/>
          <p:cNvSpPr>
            <a:spLocks noChangeArrowheads="1"/>
          </p:cNvSpPr>
          <p:nvPr/>
        </p:nvSpPr>
        <p:spPr bwMode="auto">
          <a:xfrm>
            <a:off x="3924300" y="46529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3663" name="Rectangle 31"/>
          <p:cNvSpPr>
            <a:spLocks noChangeArrowheads="1"/>
          </p:cNvSpPr>
          <p:nvPr/>
        </p:nvSpPr>
        <p:spPr bwMode="auto">
          <a:xfrm>
            <a:off x="2339975" y="43656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53664" name="Rectangle 32"/>
          <p:cNvSpPr>
            <a:spLocks noChangeArrowheads="1"/>
          </p:cNvSpPr>
          <p:nvPr/>
        </p:nvSpPr>
        <p:spPr bwMode="auto">
          <a:xfrm>
            <a:off x="7019925" y="47974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3665" name="Rectangle 33"/>
          <p:cNvSpPr>
            <a:spLocks noChangeArrowheads="1"/>
          </p:cNvSpPr>
          <p:nvPr/>
        </p:nvSpPr>
        <p:spPr bwMode="auto">
          <a:xfrm>
            <a:off x="539750" y="22050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53666" name="Rectangle 34"/>
          <p:cNvSpPr>
            <a:spLocks noChangeArrowheads="1"/>
          </p:cNvSpPr>
          <p:nvPr/>
        </p:nvSpPr>
        <p:spPr bwMode="auto">
          <a:xfrm>
            <a:off x="1187450" y="2205038"/>
            <a:ext cx="1335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chemeClr val="accent2"/>
                </a:solidFill>
              </a:rPr>
              <a:t>新报纸刊出</a:t>
            </a:r>
          </a:p>
        </p:txBody>
      </p:sp>
      <p:sp>
        <p:nvSpPr>
          <p:cNvPr id="453667" name="Line 35"/>
          <p:cNvSpPr>
            <a:spLocks noChangeShapeType="1"/>
          </p:cNvSpPr>
          <p:nvPr/>
        </p:nvSpPr>
        <p:spPr bwMode="auto">
          <a:xfrm flipV="1">
            <a:off x="2843213" y="2636838"/>
            <a:ext cx="3457575" cy="7207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68" name="Line 36"/>
          <p:cNvSpPr>
            <a:spLocks noChangeShapeType="1"/>
          </p:cNvSpPr>
          <p:nvPr/>
        </p:nvSpPr>
        <p:spPr bwMode="auto">
          <a:xfrm flipV="1">
            <a:off x="2916238" y="3213100"/>
            <a:ext cx="3455987" cy="50323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69" name="Line 37"/>
          <p:cNvSpPr>
            <a:spLocks noChangeShapeType="1"/>
          </p:cNvSpPr>
          <p:nvPr/>
        </p:nvSpPr>
        <p:spPr bwMode="auto">
          <a:xfrm flipV="1">
            <a:off x="2916238" y="3716338"/>
            <a:ext cx="3455987" cy="21748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70" name="Line 38"/>
          <p:cNvSpPr>
            <a:spLocks noChangeShapeType="1"/>
          </p:cNvSpPr>
          <p:nvPr/>
        </p:nvSpPr>
        <p:spPr bwMode="auto">
          <a:xfrm>
            <a:off x="2916238" y="4149725"/>
            <a:ext cx="3455987" cy="1428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672" name="Line 40"/>
          <p:cNvSpPr>
            <a:spLocks noChangeShapeType="1"/>
          </p:cNvSpPr>
          <p:nvPr/>
        </p:nvSpPr>
        <p:spPr bwMode="auto">
          <a:xfrm>
            <a:off x="2339975" y="4564062"/>
            <a:ext cx="3960813" cy="6651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Rectangle 41"/>
          <p:cNvSpPr>
            <a:spLocks noChangeArrowheads="1"/>
          </p:cNvSpPr>
          <p:nvPr/>
        </p:nvSpPr>
        <p:spPr bwMode="auto">
          <a:xfrm>
            <a:off x="3851275" y="15573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 b="1" dirty="0">
                <a:solidFill>
                  <a:schemeClr val="accent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1:N</a:t>
            </a:r>
          </a:p>
        </p:txBody>
      </p:sp>
      <p:sp>
        <p:nvSpPr>
          <p:cNvPr id="3" name="矩形 2"/>
          <p:cNvSpPr/>
          <p:nvPr/>
        </p:nvSpPr>
        <p:spPr>
          <a:xfrm>
            <a:off x="850900" y="5154613"/>
            <a:ext cx="758666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kumimoji="0" lang="zh-CN" altLang="en-US" sz="24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在面向对象的语言中：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出版商</a:t>
            </a:r>
            <a:r>
              <a:rPr kumimoji="0" lang="en-US" altLang="zh-CN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=Subject(</a:t>
            </a:r>
            <a:r>
              <a:rPr kumimoji="0"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主题</a:t>
            </a:r>
            <a:r>
              <a:rPr kumimoji="0" lang="en-US" altLang="zh-CN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kumimoji="0"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，订阅者＝</a:t>
            </a:r>
            <a:r>
              <a:rPr kumimoji="0" lang="en-US" altLang="zh-CN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observer</a:t>
            </a:r>
            <a:r>
              <a:rPr kumimoji="0" lang="zh-CN" altLang="en-US" sz="20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（观察者</a:t>
            </a:r>
            <a:r>
              <a:rPr kumimoji="0" lang="zh-CN" altLang="en-US" sz="20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endParaRPr kumimoji="0" lang="en-US" altLang="zh-CN" sz="2000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kumimoji="0" lang="zh-CN" altLang="en-US" sz="20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主题应该拥有名单，并可以增删改查名单</a:t>
            </a:r>
            <a:endParaRPr kumimoji="0" lang="zh-CN" altLang="en-US" sz="20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5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/>
      <p:bldP spid="21511" grpId="0"/>
      <p:bldP spid="21513" grpId="0" animBg="1"/>
      <p:bldP spid="21514" grpId="0" animBg="1"/>
      <p:bldP spid="21515" grpId="0" animBg="1"/>
      <p:bldP spid="21516" grpId="0" animBg="1"/>
      <p:bldP spid="453650" grpId="0" animBg="1"/>
      <p:bldP spid="453655" grpId="0" animBg="1"/>
      <p:bldP spid="453656" grpId="0" animBg="1"/>
      <p:bldP spid="453657" grpId="0"/>
      <p:bldP spid="453658" grpId="0"/>
      <p:bldP spid="453659" grpId="0"/>
      <p:bldP spid="453660" grpId="0"/>
      <p:bldP spid="453661" grpId="0"/>
      <p:bldP spid="453662" grpId="0"/>
      <p:bldP spid="453663" grpId="0"/>
      <p:bldP spid="453664" grpId="0"/>
      <p:bldP spid="453665" grpId="0"/>
      <p:bldP spid="453666" grpId="0"/>
      <p:bldP spid="453667" grpId="0" animBg="1"/>
      <p:bldP spid="453668" grpId="0" animBg="1"/>
      <p:bldP spid="453669" grpId="0" animBg="1"/>
      <p:bldP spid="453670" grpId="0" animBg="1"/>
      <p:bldP spid="453672" grpId="0" animBg="1"/>
      <p:bldP spid="215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FA4F02A-7F17-4E76-9754-D02EF1EB90B3}" type="slidenum">
              <a:rPr kumimoji="0" lang="en-US" altLang="zh-CN" smtClean="0">
                <a:solidFill>
                  <a:schemeClr val="accent2"/>
                </a:solidFill>
              </a:rPr>
              <a:pPr/>
              <a:t>13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 smtClean="0"/>
              <a:t> </a:t>
            </a:r>
            <a:r>
              <a:rPr lang="en-US" altLang="zh-CN" dirty="0"/>
              <a:t>Design</a:t>
            </a:r>
            <a:r>
              <a:rPr lang="zh-CN" altLang="en-US" dirty="0" smtClean="0"/>
              <a:t>：公告板接口设计</a:t>
            </a:r>
          </a:p>
        </p:txBody>
      </p:sp>
      <p:pic>
        <p:nvPicPr>
          <p:cNvPr id="23556" name="图片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72739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WeatherData</a:t>
            </a:r>
            <a:r>
              <a:rPr lang="zh-CN" altLang="zh-CN" dirty="0" smtClean="0"/>
              <a:t>接口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针对接口编程，而不是针对具体编程，这样要求我们对</a:t>
            </a:r>
            <a:r>
              <a:rPr lang="en-US" altLang="zh-CN" sz="3200" dirty="0" err="1" smtClean="0"/>
              <a:t>WeatherData</a:t>
            </a:r>
            <a:r>
              <a:rPr lang="zh-CN" altLang="zh-CN" sz="3200" dirty="0" smtClean="0"/>
              <a:t>类进行抽象，形成一个接口。</a:t>
            </a:r>
          </a:p>
          <a:p>
            <a:pPr lvl="1"/>
            <a:r>
              <a:rPr lang="zh-CN" altLang="zh-CN" sz="2800" dirty="0" smtClean="0"/>
              <a:t>因为</a:t>
            </a:r>
            <a:r>
              <a:rPr lang="en-US" altLang="zh-CN" sz="2800" dirty="0" err="1" smtClean="0"/>
              <a:t>WeatherData</a:t>
            </a:r>
            <a:r>
              <a:rPr lang="zh-CN" altLang="zh-CN" sz="2800" dirty="0" smtClean="0"/>
              <a:t>是“出版商”，因此需要应该有添加用户的方法</a:t>
            </a:r>
          </a:p>
          <a:p>
            <a:pPr lvl="1"/>
            <a:r>
              <a:rPr lang="zh-CN" altLang="zh-CN" sz="2800" dirty="0" smtClean="0"/>
              <a:t>应该有删除用户的方法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因此应该有通知用户读取新数据的方法。</a:t>
            </a:r>
          </a:p>
          <a:p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EC89136-8B12-4431-9EB4-13A374082745}" type="slidenum">
              <a:rPr kumimoji="0" lang="en-US" altLang="zh-CN" smtClean="0">
                <a:solidFill>
                  <a:schemeClr val="accent2"/>
                </a:solidFill>
              </a:rPr>
              <a:pPr/>
              <a:t>14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en-US" altLang="zh-CN" dirty="0" err="1"/>
              <a:t>WeatherData</a:t>
            </a:r>
            <a:r>
              <a:rPr lang="zh-CN" altLang="zh-CN" dirty="0" smtClean="0"/>
              <a:t>接口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6946" y="1844824"/>
            <a:ext cx="4075113" cy="4248472"/>
          </a:xfrm>
        </p:spPr>
        <p:txBody>
          <a:bodyPr/>
          <a:lstStyle/>
          <a:p>
            <a:r>
              <a:rPr lang="en-US" altLang="zh-CN" dirty="0" err="1" smtClean="0"/>
              <a:t>WeatherData</a:t>
            </a:r>
            <a:r>
              <a:rPr lang="zh-CN" altLang="en-US" dirty="0" smtClean="0"/>
              <a:t>中有实现</a:t>
            </a:r>
            <a:r>
              <a:rPr lang="zh-CN" altLang="zh-CN" dirty="0" smtClean="0"/>
              <a:t>接口中的方法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气象站提供给我们的温度湿度和压力的获取方法</a:t>
            </a:r>
            <a:endParaRPr lang="en-US" altLang="zh-CN" dirty="0" smtClean="0"/>
          </a:p>
          <a:p>
            <a:r>
              <a:rPr lang="en-US" altLang="zh-CN" dirty="0" err="1" smtClean="0"/>
              <a:t>measurementChanged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altLang="en-US" sz="2400" dirty="0" smtClean="0"/>
              <a:t>在此方法中可以调用</a:t>
            </a:r>
            <a:r>
              <a:rPr lang="en-US" altLang="zh-CN" sz="2400" dirty="0" err="1" smtClean="0"/>
              <a:t>notifyOberver</a:t>
            </a:r>
            <a:r>
              <a:rPr lang="zh-CN" altLang="en-US" sz="2400" dirty="0" smtClean="0"/>
              <a:t>方法，实现通知用户更新的目的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CF4A1A-F159-411C-A412-8DE407E38F5F}" type="slidenum">
              <a:rPr kumimoji="0" lang="en-US" altLang="zh-CN" smtClean="0">
                <a:solidFill>
                  <a:schemeClr val="accent2"/>
                </a:solidFill>
              </a:rPr>
              <a:pPr/>
              <a:t>15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pic>
        <p:nvPicPr>
          <p:cNvPr id="2560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3527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 smtClean="0"/>
              <a:t>：类结构的整合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4850" y="5949280"/>
            <a:ext cx="7600950" cy="504056"/>
          </a:xfrm>
        </p:spPr>
        <p:txBody>
          <a:bodyPr/>
          <a:lstStyle/>
          <a:p>
            <a:r>
              <a:rPr lang="zh-CN" altLang="zh-CN" sz="2400" dirty="0" smtClean="0"/>
              <a:t>左右两套类系</a:t>
            </a:r>
            <a:r>
              <a:rPr lang="zh-CN" altLang="en-US" sz="2400" dirty="0" smtClean="0"/>
              <a:t>应该是什么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？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24CD559-E321-4D11-B8F8-07FDFC4F0309}" type="slidenum">
              <a:rPr kumimoji="0" lang="en-US" altLang="zh-CN" smtClean="0">
                <a:solidFill>
                  <a:schemeClr val="accent2"/>
                </a:solidFill>
              </a:rPr>
              <a:pPr/>
              <a:t>16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pic>
        <p:nvPicPr>
          <p:cNvPr id="2662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01130"/>
            <a:ext cx="7612063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：类结构的整合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17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分析其构成关系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接口之间的关系：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Subject</a:t>
            </a:r>
            <a:r>
              <a:rPr lang="zh-CN" altLang="en-US" sz="2400" dirty="0" smtClean="0"/>
              <a:t>中存在三种方法，其中</a:t>
            </a:r>
            <a:r>
              <a:rPr lang="en-US" altLang="zh-CN" sz="2400" dirty="0" err="1" smtClean="0"/>
              <a:t>registerObserver</a:t>
            </a:r>
            <a:r>
              <a:rPr lang="zh-CN" altLang="en-US" sz="2400" dirty="0" smtClean="0"/>
              <a:t>表示注册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用户，此时需要传入一个</a:t>
            </a:r>
            <a:r>
              <a:rPr lang="en-US" altLang="zh-CN" sz="2400" dirty="0" smtClean="0"/>
              <a:t>Observer</a:t>
            </a:r>
            <a:r>
              <a:rPr lang="zh-CN" altLang="en-US" sz="2400" dirty="0" smtClean="0"/>
              <a:t>对象，该对象可能是任何一种</a:t>
            </a:r>
            <a:r>
              <a:rPr lang="en-US" altLang="zh-CN" sz="2400" dirty="0" smtClean="0"/>
              <a:t>Observer</a:t>
            </a:r>
            <a:r>
              <a:rPr lang="zh-CN" altLang="en-US" sz="2400" dirty="0" smtClean="0"/>
              <a:t>的子类类型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public  </a:t>
            </a:r>
            <a:r>
              <a:rPr lang="en-US" altLang="zh-CN" sz="2000" dirty="0"/>
              <a:t>void </a:t>
            </a:r>
            <a:r>
              <a:rPr lang="en-US" altLang="zh-CN" sz="2000" dirty="0" err="1" smtClean="0"/>
              <a:t>registerObserver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Observer o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400" dirty="0" smtClean="0"/>
              <a:t>同样</a:t>
            </a:r>
            <a:r>
              <a:rPr lang="en-US" altLang="zh-CN" sz="2400" dirty="0"/>
              <a:t>Subject </a:t>
            </a:r>
            <a:r>
              <a:rPr lang="zh-CN" altLang="en-US" sz="2400" dirty="0" smtClean="0"/>
              <a:t>接口中，</a:t>
            </a:r>
            <a:r>
              <a:rPr lang="en-US" altLang="zh-CN" sz="2400" dirty="0" err="1" smtClean="0"/>
              <a:t>removeObserver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 Observer o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需要传入</a:t>
            </a:r>
            <a:r>
              <a:rPr lang="en-US" altLang="zh-CN" sz="2400" dirty="0"/>
              <a:t>Observer</a:t>
            </a:r>
            <a:r>
              <a:rPr lang="zh-CN" altLang="en-US" sz="2400" dirty="0"/>
              <a:t>对象以便查询到该对象，并进行删除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08116"/>
            <a:ext cx="2448272" cy="19836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32856"/>
            <a:ext cx="1944216" cy="16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28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：类结构的整合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18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分析其</a:t>
            </a:r>
            <a:r>
              <a:rPr lang="zh-CN" altLang="en-US" sz="3200" dirty="0"/>
              <a:t>构成</a:t>
            </a:r>
            <a:r>
              <a:rPr lang="zh-CN" altLang="en-US" sz="3200" dirty="0" smtClean="0"/>
              <a:t>关系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接口</a:t>
            </a:r>
            <a:r>
              <a:rPr lang="zh-CN" altLang="en-US" sz="3200" dirty="0"/>
              <a:t>之间的关系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根据以上分析，</a:t>
            </a:r>
            <a:r>
              <a:rPr lang="en-US" altLang="zh-CN" sz="2800" dirty="0" smtClean="0"/>
              <a:t>Subject</a:t>
            </a:r>
            <a:r>
              <a:rPr lang="zh-CN" altLang="en-US" sz="2800" dirty="0" smtClean="0"/>
              <a:t>接口与</a:t>
            </a:r>
            <a:r>
              <a:rPr lang="en-US" altLang="zh-CN" sz="2800" dirty="0" smtClean="0"/>
              <a:t>Observer</a:t>
            </a:r>
            <a:r>
              <a:rPr lang="zh-CN" altLang="en-US" sz="2800" dirty="0" smtClean="0"/>
              <a:t>之间的关联关系表达如下：</a:t>
            </a:r>
            <a:endParaRPr lang="en-US" altLang="zh-CN" sz="2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4"/>
            <a:ext cx="6552728" cy="261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030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：类结构的整合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19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分析其</a:t>
            </a:r>
            <a:r>
              <a:rPr lang="zh-CN" altLang="en-US" dirty="0"/>
              <a:t>构成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子类之间的关系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400" dirty="0"/>
              <a:t>设</a:t>
            </a:r>
            <a:r>
              <a:rPr lang="zh-CN" altLang="en-US" sz="2400" dirty="0" smtClean="0"/>
              <a:t>计</a:t>
            </a:r>
            <a:r>
              <a:rPr lang="zh-CN" altLang="en-US" sz="2400" dirty="0" smtClean="0"/>
              <a:t>意图：当</a:t>
            </a:r>
            <a:r>
              <a:rPr lang="zh-CN" altLang="en-US" sz="2400" dirty="0" smtClean="0"/>
              <a:t>新信息</a:t>
            </a:r>
            <a:r>
              <a:rPr lang="zh-CN" altLang="en-US" sz="2400" dirty="0" smtClean="0"/>
              <a:t>发布，</a:t>
            </a:r>
            <a:r>
              <a:rPr lang="zh-CN" altLang="en-US" sz="2400" dirty="0" smtClean="0"/>
              <a:t>具体发布</a:t>
            </a:r>
            <a:r>
              <a:rPr lang="zh-CN" altLang="en-US" sz="2400" dirty="0" smtClean="0"/>
              <a:t>者</a:t>
            </a:r>
            <a:r>
              <a:rPr lang="en-US" altLang="zh-CN" sz="2400" dirty="0" err="1" smtClean="0"/>
              <a:t>WeatherData</a:t>
            </a:r>
            <a:r>
              <a:rPr lang="zh-CN" altLang="en-US" sz="2400" dirty="0" smtClean="0"/>
              <a:t>对象更新信息后，调用</a:t>
            </a:r>
            <a:r>
              <a:rPr lang="en-US" altLang="zh-CN" sz="2400" dirty="0" err="1" smtClean="0"/>
              <a:t>notifyObserver</a:t>
            </a:r>
            <a:r>
              <a:rPr lang="zh-CN" altLang="en-US" sz="2400" dirty="0" smtClean="0"/>
              <a:t>方法通知所有的</a:t>
            </a:r>
            <a:r>
              <a:rPr lang="en-US" altLang="zh-CN" sz="2400" dirty="0" smtClean="0"/>
              <a:t>Observer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6707990" cy="299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4493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5FB98E-9C2E-4C8E-9DCC-B28BF8938A03}" type="slidenum">
              <a:rPr kumimoji="0" lang="en-US" altLang="zh-CN" smtClean="0">
                <a:solidFill>
                  <a:schemeClr val="accent2"/>
                </a:solidFill>
              </a:rPr>
              <a:pPr/>
              <a:t>2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问题提出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在日常生活中，常常会用这样的情形：当某件事发生时，应该通知所有的相关者。</a:t>
            </a:r>
          </a:p>
          <a:p>
            <a:pPr eaLnBrk="1" hangingPunct="1"/>
            <a:r>
              <a:rPr lang="zh-CN" altLang="en-US" dirty="0" smtClean="0"/>
              <a:t>在软件设计中，也有类似的问题：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0000FF"/>
                </a:solidFill>
              </a:rPr>
              <a:t>当一个对象的状态发生变化时，如何能够通知与其相关的所有其他对象，而不用修改代码？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：类结构的整合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20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r>
              <a:rPr lang="zh-CN" altLang="en-US" dirty="0" smtClean="0"/>
              <a:t>分析其</a:t>
            </a:r>
            <a:r>
              <a:rPr lang="zh-CN" altLang="en-US" dirty="0"/>
              <a:t>构成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子类之间的关系：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而每个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对象调用自身的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方法进行数值更新的计算，用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进行数值更新后的显示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</a:t>
            </a:r>
            <a:r>
              <a:rPr lang="en-US" altLang="zh-CN" dirty="0" err="1" smtClean="0"/>
              <a:t>WeatherData</a:t>
            </a:r>
            <a:r>
              <a:rPr lang="zh-CN" altLang="en-US" dirty="0" smtClean="0"/>
              <a:t>必然有所有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对象的集合</a:t>
            </a:r>
          </a:p>
          <a:p>
            <a:pPr lvl="1"/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88" y="3441576"/>
            <a:ext cx="6850071" cy="30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9059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/>
              <a:t>：类结构的整合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21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r>
              <a:rPr lang="zh-CN" altLang="en-US" dirty="0" smtClean="0"/>
              <a:t>分析其</a:t>
            </a:r>
            <a:r>
              <a:rPr lang="zh-CN" altLang="en-US" dirty="0"/>
              <a:t>构成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子类之间的关系：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而具体的公告板需要拥有一个具体的信息源，这样才能用</a:t>
            </a:r>
            <a:r>
              <a:rPr lang="zh-CN" altLang="en-US" dirty="0" smtClean="0">
                <a:solidFill>
                  <a:srgbClr val="FF0000"/>
                </a:solidFill>
              </a:rPr>
              <a:t>信息源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registerObserver</a:t>
            </a:r>
            <a:r>
              <a:rPr lang="en-US" altLang="zh-CN" dirty="0" smtClean="0">
                <a:solidFill>
                  <a:srgbClr val="FF0000"/>
                </a:solidFill>
              </a:rPr>
              <a:t>(Observer o) </a:t>
            </a:r>
            <a:r>
              <a:rPr lang="zh-CN" altLang="en-US" dirty="0" smtClean="0"/>
              <a:t>进行自身注册，所以具体的公告必然拥有信息源。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44916"/>
            <a:ext cx="6506129" cy="332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996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设计方案评价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26388" cy="46482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当</a:t>
            </a:r>
            <a:r>
              <a:rPr lang="zh-CN" altLang="zh-CN" dirty="0"/>
              <a:t>增加新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发布者</a:t>
            </a:r>
            <a:r>
              <a:rPr lang="zh-CN" altLang="zh-CN" dirty="0" smtClean="0"/>
              <a:t>时</a:t>
            </a:r>
            <a:r>
              <a:rPr lang="zh-CN" altLang="zh-CN" dirty="0"/>
              <a:t>，只需要为信息源对象增加（</a:t>
            </a:r>
            <a:r>
              <a:rPr lang="en-US" altLang="zh-CN" dirty="0" err="1"/>
              <a:t>registerObserver</a:t>
            </a:r>
            <a:r>
              <a:rPr lang="zh-CN" altLang="zh-CN" dirty="0"/>
              <a:t>）观察者即可。</a:t>
            </a:r>
          </a:p>
          <a:p>
            <a:pPr>
              <a:defRPr/>
            </a:pPr>
            <a:r>
              <a:rPr lang="zh-CN" altLang="zh-CN" dirty="0"/>
              <a:t>当增加新</a:t>
            </a:r>
            <a:r>
              <a:rPr lang="zh-CN" altLang="zh-CN" dirty="0" smtClean="0"/>
              <a:t>的</a:t>
            </a:r>
            <a:r>
              <a:rPr lang="en-US" altLang="zh-CN" dirty="0"/>
              <a:t>Observer </a:t>
            </a:r>
            <a:r>
              <a:rPr lang="zh-CN" altLang="en-US" dirty="0" smtClean="0"/>
              <a:t>实现类</a:t>
            </a:r>
            <a:r>
              <a:rPr lang="zh-CN" altLang="zh-CN" dirty="0" smtClean="0"/>
              <a:t>，在</a:t>
            </a:r>
            <a:r>
              <a:rPr lang="zh-CN" altLang="en-US" dirty="0" smtClean="0"/>
              <a:t>该类</a:t>
            </a:r>
            <a:r>
              <a:rPr lang="zh-CN" altLang="zh-CN" dirty="0" smtClean="0"/>
              <a:t>初始化</a:t>
            </a:r>
            <a:r>
              <a:rPr lang="zh-CN" altLang="zh-CN" dirty="0"/>
              <a:t>的时候更改如下代码即可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 algn="just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2400" kern="100" dirty="0" smtClean="0">
                <a:latin typeface="华文细黑"/>
                <a:ea typeface="宋体"/>
                <a:cs typeface="Times New Roman"/>
              </a:rPr>
              <a:t>      public </a:t>
            </a:r>
            <a:r>
              <a:rPr lang="en-US" altLang="zh-CN" sz="2400" kern="100" dirty="0" err="1" smtClean="0">
                <a:latin typeface="华文细黑"/>
                <a:ea typeface="宋体"/>
                <a:cs typeface="Times New Roman"/>
              </a:rPr>
              <a:t>SomeNewDisplay</a:t>
            </a:r>
            <a:r>
              <a:rPr lang="en-US" altLang="zh-CN" sz="2400" kern="100" dirty="0" smtClean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(Subject </a:t>
            </a:r>
            <a:r>
              <a:rPr lang="en-US" altLang="zh-CN" sz="2400" kern="100" dirty="0" err="1" smtClean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weatherData</a:t>
            </a:r>
            <a:r>
              <a:rPr lang="en-US" altLang="zh-CN" sz="2400" kern="100" dirty="0" smtClean="0">
                <a:latin typeface="华文细黑"/>
                <a:ea typeface="宋体"/>
                <a:cs typeface="Times New Roman"/>
              </a:rPr>
              <a:t>) {</a:t>
            </a:r>
            <a:endParaRPr lang="zh-CN" altLang="zh-CN" sz="2400" kern="100" dirty="0" smtClean="0"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FontTx/>
              <a:buNone/>
              <a:defRPr/>
            </a:pPr>
            <a:r>
              <a:rPr lang="en-US" altLang="zh-CN" kern="100" dirty="0" smtClean="0">
                <a:latin typeface="华文细黑"/>
                <a:ea typeface="宋体"/>
                <a:cs typeface="Times New Roman"/>
              </a:rPr>
              <a:t>        </a:t>
            </a:r>
            <a:r>
              <a:rPr lang="en-US" altLang="zh-CN" kern="100" dirty="0" err="1" smtClean="0">
                <a:latin typeface="华文细黑"/>
                <a:ea typeface="宋体"/>
                <a:cs typeface="Times New Roman"/>
              </a:rPr>
              <a:t>this.weatherData</a:t>
            </a:r>
            <a:r>
              <a:rPr lang="en-US" altLang="zh-CN" kern="100" dirty="0" smtClean="0">
                <a:latin typeface="华文细黑"/>
                <a:ea typeface="宋体"/>
                <a:cs typeface="Times New Roman"/>
              </a:rPr>
              <a:t> = </a:t>
            </a:r>
            <a:r>
              <a:rPr lang="en-US" altLang="zh-CN" kern="100" dirty="0" err="1" smtClean="0">
                <a:latin typeface="华文细黑"/>
                <a:ea typeface="宋体"/>
                <a:cs typeface="Times New Roman"/>
              </a:rPr>
              <a:t>weatherData</a:t>
            </a:r>
            <a:r>
              <a:rPr lang="en-US" altLang="zh-CN" kern="100" dirty="0" smtClean="0">
                <a:latin typeface="华文细黑"/>
                <a:ea typeface="宋体"/>
                <a:cs typeface="Times New Roman"/>
              </a:rPr>
              <a:t>;</a:t>
            </a:r>
            <a:endParaRPr lang="zh-CN" altLang="zh-CN" kern="100" dirty="0" smtClean="0"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FontTx/>
              <a:buNone/>
              <a:defRPr/>
            </a:pPr>
            <a:r>
              <a:rPr lang="en-US" altLang="zh-CN" kern="100" dirty="0" smtClean="0">
                <a:latin typeface="华文细黑"/>
                <a:ea typeface="宋体"/>
                <a:cs typeface="Times New Roman"/>
              </a:rPr>
              <a:t>        </a:t>
            </a:r>
            <a:r>
              <a:rPr lang="en-US" altLang="zh-CN" kern="100" dirty="0" err="1" smtClean="0">
                <a:solidFill>
                  <a:srgbClr val="FF0000"/>
                </a:solidFill>
                <a:latin typeface="华文细黑"/>
                <a:ea typeface="宋体"/>
                <a:cs typeface="Times New Roman"/>
              </a:rPr>
              <a:t>weatherData.registerObserver</a:t>
            </a:r>
            <a:r>
              <a:rPr lang="en-US" altLang="zh-CN" kern="100" dirty="0" smtClean="0">
                <a:solidFill>
                  <a:srgbClr val="FF0000"/>
                </a:solidFill>
                <a:latin typeface="华文细黑"/>
                <a:ea typeface="宋体"/>
                <a:cs typeface="Times New Roman"/>
              </a:rPr>
              <a:t>(this);</a:t>
            </a:r>
          </a:p>
          <a:p>
            <a:pPr marL="400050" lvl="1" indent="0" algn="just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华文细黑"/>
                <a:cs typeface="Times New Roman"/>
              </a:rPr>
              <a:t>}</a:t>
            </a:r>
          </a:p>
          <a:p>
            <a:pPr>
              <a:defRPr/>
            </a:pPr>
            <a:r>
              <a:rPr lang="zh-CN" altLang="en-US" dirty="0"/>
              <a:t>满足开闭原则</a:t>
            </a:r>
            <a:endParaRPr lang="zh-CN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2C466F-790D-4C4F-B79D-0059DE4C38F0}" type="slidenum">
              <a:rPr kumimoji="0" lang="en-US" altLang="zh-CN" smtClean="0">
                <a:solidFill>
                  <a:schemeClr val="accent2"/>
                </a:solidFill>
              </a:rPr>
              <a:pPr/>
              <a:t>22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11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Design</a:t>
            </a:r>
            <a:r>
              <a:rPr lang="zh-CN" altLang="en-US" dirty="0"/>
              <a:t>：</a:t>
            </a:r>
            <a:r>
              <a:rPr lang="zh-CN" altLang="zh-CN" dirty="0" smtClean="0"/>
              <a:t>设计方案</a:t>
            </a:r>
            <a:r>
              <a:rPr lang="zh-CN" altLang="en-US" dirty="0" smtClean="0"/>
              <a:t>改进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23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r>
              <a:rPr lang="zh-CN" altLang="en-US" dirty="0" smtClean="0"/>
              <a:t>设计改进：具体</a:t>
            </a:r>
            <a:r>
              <a:rPr lang="zh-CN" altLang="en-US" dirty="0"/>
              <a:t>的</a:t>
            </a:r>
            <a:r>
              <a:rPr lang="zh-CN" altLang="en-US" dirty="0" smtClean="0"/>
              <a:t>订阅者可直接</a:t>
            </a:r>
            <a:r>
              <a:rPr lang="zh-CN" altLang="en-US" dirty="0"/>
              <a:t>引用信息源接口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864"/>
            <a:ext cx="6984776" cy="413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18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zh-CN" altLang="zh-CN" dirty="0"/>
              <a:t>设计方案</a:t>
            </a:r>
            <a:r>
              <a:rPr lang="zh-CN" altLang="en-US" dirty="0"/>
              <a:t>改进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49EFB34-A759-4FF7-9BBE-A253B87DC686}" type="slidenum">
              <a:rPr kumimoji="0" lang="en-US" altLang="zh-CN" smtClean="0">
                <a:solidFill>
                  <a:schemeClr val="accent2"/>
                </a:solidFill>
              </a:rPr>
              <a:pPr/>
              <a:t>24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r>
              <a:rPr lang="zh-CN" altLang="en-US" dirty="0"/>
              <a:t>设计改进：</a:t>
            </a:r>
            <a:r>
              <a:rPr lang="zh-CN" altLang="en-US" dirty="0" smtClean="0"/>
              <a:t>是否可以按照如下绘制方式？</a:t>
            </a:r>
            <a:endParaRPr lang="en-US" altLang="zh-CN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Observer</a:t>
            </a:r>
            <a:r>
              <a:rPr lang="zh-CN" altLang="en-US" sz="2000" dirty="0" smtClean="0"/>
              <a:t>中的方法没有对</a:t>
            </a:r>
            <a:r>
              <a:rPr lang="en-US" altLang="zh-CN" sz="2000" dirty="0" smtClean="0"/>
              <a:t>Subject</a:t>
            </a:r>
            <a:r>
              <a:rPr lang="zh-CN" altLang="en-US" sz="2000" dirty="0" smtClean="0"/>
              <a:t>进行引用，此种绘制不合理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当具有多个信息源时，每个监听者都可以接收任何一个信息源，权限过大（理论上可行，具体还得看需求）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12" y="2080587"/>
            <a:ext cx="5773492" cy="329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101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zh-CN" altLang="zh-CN" dirty="0"/>
              <a:t>设计方案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设计改进：将接口改变成抽象类的绘制方法：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具体用户接收具体主题的信息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768752" cy="366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437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zh-CN" altLang="zh-CN" dirty="0"/>
              <a:t>设计方案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设计改进：将接口改变成抽象类的绘制方法：</a:t>
            </a:r>
            <a:endParaRPr lang="en-US" altLang="zh-CN" dirty="0"/>
          </a:p>
          <a:p>
            <a:pPr lvl="1"/>
            <a:r>
              <a:rPr lang="zh-CN" altLang="en-US" dirty="0" smtClean="0"/>
              <a:t>具体</a:t>
            </a:r>
            <a:r>
              <a:rPr lang="zh-CN" altLang="en-US" dirty="0"/>
              <a:t>用户</a:t>
            </a:r>
            <a:r>
              <a:rPr lang="zh-CN" altLang="en-US" dirty="0" smtClean="0"/>
              <a:t>接收任何主题，并且可以在客户端进行主题更换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99414"/>
            <a:ext cx="6840760" cy="350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03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zh-CN" altLang="zh-CN" dirty="0"/>
              <a:t>设计方案</a:t>
            </a:r>
            <a:r>
              <a:rPr lang="zh-CN" altLang="en-US" dirty="0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忽略细节，发现本案例的设计核心思想如下：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20749"/>
            <a:ext cx="6912768" cy="403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7052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高质量设计的原则</a:t>
            </a:r>
            <a:r>
              <a:rPr lang="en-US" altLang="zh-CN" dirty="0" smtClean="0"/>
              <a:t>---</a:t>
            </a:r>
            <a:r>
              <a:rPr lang="zh-CN" altLang="zh-CN" dirty="0" smtClean="0"/>
              <a:t>松耦合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如果两个对象是松耦合的，则他们可以相互作用，但彼此的依赖性很小。</a:t>
            </a:r>
          </a:p>
          <a:p>
            <a:r>
              <a:rPr lang="zh-CN" altLang="zh-CN" dirty="0" smtClean="0"/>
              <a:t>以上设计符合松耦合的原则：</a:t>
            </a:r>
          </a:p>
          <a:p>
            <a:pPr lvl="1"/>
            <a:r>
              <a:rPr lang="zh-CN" altLang="zh-CN" dirty="0" smtClean="0"/>
              <a:t>主题</a:t>
            </a:r>
            <a:r>
              <a:rPr lang="en-US" altLang="zh-CN" dirty="0" smtClean="0"/>
              <a:t>(subject)</a:t>
            </a:r>
            <a:r>
              <a:rPr lang="zh-CN" altLang="zh-CN" dirty="0" smtClean="0"/>
              <a:t>只需要知道其观察者</a:t>
            </a:r>
            <a:r>
              <a:rPr lang="en-US" altLang="zh-CN" dirty="0" smtClean="0"/>
              <a:t>(Observer)</a:t>
            </a:r>
            <a:r>
              <a:rPr lang="zh-CN" altLang="zh-CN" dirty="0" smtClean="0"/>
              <a:t>实现了某个接口。</a:t>
            </a:r>
          </a:p>
          <a:p>
            <a:pPr lvl="1"/>
            <a:r>
              <a:rPr lang="zh-CN" altLang="zh-CN" dirty="0" smtClean="0"/>
              <a:t>可以随时加入观察者。</a:t>
            </a:r>
          </a:p>
          <a:p>
            <a:pPr lvl="1"/>
            <a:r>
              <a:rPr lang="zh-CN" altLang="zh-CN" dirty="0" smtClean="0"/>
              <a:t>不需要修改主题就可以加入新的类型的观察者</a:t>
            </a:r>
          </a:p>
          <a:p>
            <a:pPr lvl="1"/>
            <a:r>
              <a:rPr lang="zh-CN" altLang="zh-CN" dirty="0" smtClean="0"/>
              <a:t>主题和观察者都可以独立地被复用</a:t>
            </a:r>
          </a:p>
          <a:p>
            <a:pPr lvl="1"/>
            <a:r>
              <a:rPr lang="zh-CN" altLang="zh-CN" dirty="0" smtClean="0"/>
              <a:t>修改主题或观察者都不会影响另一方。</a:t>
            </a:r>
          </a:p>
          <a:p>
            <a:pPr lvl="1"/>
            <a:r>
              <a:rPr lang="zh-CN" altLang="zh-CN" dirty="0" smtClean="0"/>
              <a:t>观察者之间互不相干。</a:t>
            </a:r>
          </a:p>
          <a:p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2DC80B3-93A2-4546-B9DC-6B815B2E67D2}" type="slidenum">
              <a:rPr kumimoji="0" lang="en-US" altLang="zh-CN" smtClean="0">
                <a:solidFill>
                  <a:schemeClr val="accent2"/>
                </a:solidFill>
              </a:rPr>
              <a:pPr/>
              <a:t>28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 smtClean="0"/>
              <a:t>：实现</a:t>
            </a:r>
            <a:r>
              <a:rPr lang="zh-CN" altLang="en-US" dirty="0"/>
              <a:t>框架参考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按照以下类图实现的代码参考：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3" y="2276872"/>
            <a:ext cx="7594634" cy="388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782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AA0333-1E54-4BDA-8D35-EA0F8955AFD3}" type="slidenum">
              <a:rPr kumimoji="0" lang="en-US" altLang="zh-CN" smtClean="0">
                <a:solidFill>
                  <a:schemeClr val="accent2"/>
                </a:solidFill>
              </a:rPr>
              <a:pPr/>
              <a:t>3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New mission: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85875"/>
            <a:ext cx="7772400" cy="49625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恭喜贵公司获选为敝公司建设下一代</a:t>
            </a:r>
            <a:r>
              <a:rPr lang="en-US" altLang="zh-CN" sz="2400" dirty="0"/>
              <a:t>Internet</a:t>
            </a:r>
            <a:r>
              <a:rPr lang="zh-CN" altLang="en-US" sz="2400" dirty="0"/>
              <a:t>气象观察站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该</a:t>
            </a:r>
            <a:r>
              <a:rPr lang="zh-CN" altLang="en-US" sz="2400" dirty="0"/>
              <a:t>气象站必须建立在我们专利申请中的</a:t>
            </a:r>
            <a:r>
              <a:rPr lang="en-US" altLang="zh-CN" sz="2400" dirty="0" err="1"/>
              <a:t>WeatherData</a:t>
            </a:r>
            <a:r>
              <a:rPr lang="zh-CN" altLang="en-US" sz="2400" dirty="0"/>
              <a:t>对象上，由</a:t>
            </a:r>
            <a:r>
              <a:rPr lang="en-US" altLang="zh-CN" sz="2400" dirty="0" err="1"/>
              <a:t>WeatherData</a:t>
            </a:r>
            <a:r>
              <a:rPr lang="zh-CN" altLang="en-US" sz="2400" dirty="0"/>
              <a:t>对象负责追踪目前的天气情况（温度、湿度、气压）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我们希望贵公司能建立一个应用，</a:t>
            </a:r>
            <a:r>
              <a:rPr lang="zh-CN" altLang="en-US" sz="2400" dirty="0" smtClean="0">
                <a:solidFill>
                  <a:srgbClr val="0000FF"/>
                </a:solidFill>
              </a:rPr>
              <a:t>有三种布告板，分别显示目前的状况、气象统计及简单的预报。当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WeatherData</a:t>
            </a:r>
            <a:r>
              <a:rPr lang="zh-CN" altLang="en-US" sz="2400" dirty="0" smtClean="0">
                <a:solidFill>
                  <a:srgbClr val="0000FF"/>
                </a:solidFill>
              </a:rPr>
              <a:t>获得最新的测量数据时，三种布告板必须实时更新</a:t>
            </a:r>
            <a:r>
              <a:rPr lang="zh-CN" altLang="en-US" sz="2400" dirty="0" smtClean="0">
                <a:solidFill>
                  <a:schemeClr val="accent2"/>
                </a:solidFill>
              </a:rPr>
              <a:t>。</a:t>
            </a:r>
          </a:p>
          <a:p>
            <a:pPr eaLnBrk="1" hangingPunct="1"/>
            <a:r>
              <a:rPr lang="zh-CN" altLang="en-US" sz="2400" dirty="0" smtClean="0"/>
              <a:t>希望这是一个</a:t>
            </a:r>
            <a:r>
              <a:rPr lang="zh-CN" altLang="en-US" sz="2400" dirty="0" smtClean="0">
                <a:solidFill>
                  <a:schemeClr val="accent2"/>
                </a:solidFill>
              </a:rPr>
              <a:t>可扩展</a:t>
            </a:r>
            <a:r>
              <a:rPr lang="zh-CN" altLang="en-US" sz="2400" dirty="0" smtClean="0"/>
              <a:t>的气象站，</a:t>
            </a:r>
            <a:r>
              <a:rPr lang="en-US" altLang="zh-CN" sz="2400" dirty="0" smtClean="0"/>
              <a:t>Weather-O-Rama</a:t>
            </a:r>
            <a:r>
              <a:rPr lang="zh-CN" altLang="en-US" sz="2400" dirty="0" smtClean="0"/>
              <a:t>气象站希望公布一组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，其他的开发人员写出自己的气象布告板，并插入此应用中，希望贵公司提供这样的</a:t>
            </a:r>
            <a:r>
              <a:rPr lang="en-US" altLang="zh-CN" sz="2400" dirty="0" smtClean="0"/>
              <a:t>API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</a:t>
            </a:r>
            <a:r>
              <a:rPr lang="zh-CN" altLang="en-US" dirty="0" smtClean="0"/>
              <a:t>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266" y="4230152"/>
            <a:ext cx="7963880" cy="2232248"/>
          </a:xfrm>
        </p:spPr>
        <p:txBody>
          <a:bodyPr/>
          <a:lstStyle/>
          <a:p>
            <a:r>
              <a:rPr lang="en-US" altLang="zh-CN" dirty="0" smtClean="0"/>
              <a:t>Subject.java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Subject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registerObserver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(Observer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removeObserver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(Observer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notifyObservers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36671"/>
            <a:ext cx="6840760" cy="29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948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：实现代码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484784"/>
            <a:ext cx="8393113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Observer.java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200" dirty="0"/>
          </a:p>
          <a:p>
            <a:endParaRPr lang="en-US" altLang="zh-CN" dirty="0" smtClean="0"/>
          </a:p>
          <a:p>
            <a:pPr marL="0" indent="0">
              <a:spcAft>
                <a:spcPts val="0"/>
              </a:spcAft>
              <a:buNone/>
            </a:pP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zh-CN" sz="1800" b="1" dirty="0" smtClean="0">
              <a:solidFill>
                <a:srgbClr val="7F0055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Observer {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update(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humidity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pressure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display();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5616624" cy="31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5310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：实现代码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75656"/>
            <a:ext cx="7772400" cy="4925144"/>
          </a:xfrm>
        </p:spPr>
        <p:txBody>
          <a:bodyPr/>
          <a:lstStyle/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Subject {</a:t>
            </a:r>
            <a:endParaRPr lang="zh-CN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160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省略</a:t>
            </a:r>
            <a:r>
              <a:rPr lang="zh-CN" altLang="en-US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私有属性</a:t>
            </a:r>
            <a:r>
              <a:rPr lang="en-US" altLang="zh-CN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observers</a:t>
            </a:r>
            <a:r>
              <a:rPr lang="zh-CN" altLang="en-US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，</a:t>
            </a:r>
            <a:r>
              <a:rPr lang="en-US" altLang="zh-CN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temperature</a:t>
            </a:r>
            <a:r>
              <a:rPr lang="zh-CN" altLang="en-US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，</a:t>
            </a:r>
            <a:r>
              <a:rPr lang="en-US" altLang="zh-CN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humidity</a:t>
            </a:r>
            <a:r>
              <a:rPr lang="zh-CN" altLang="en-US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，</a:t>
            </a:r>
            <a:r>
              <a:rPr lang="en-US" altLang="zh-CN" sz="160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pressure</a:t>
            </a:r>
            <a:endParaRPr lang="zh-CN" altLang="zh-CN" sz="1800" kern="100" dirty="0" smtClean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setMeasurements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temperature,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             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humidity,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pressure) {</a:t>
            </a:r>
            <a:endParaRPr lang="zh-CN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	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this.temperature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temperature;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this.humidity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humidity;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1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this.pressure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pressure;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endParaRPr lang="en-US" altLang="zh-CN" sz="16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measurementsChanged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measurementsChanged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notifyObservers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en-US" altLang="zh-CN" sz="16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</a:rPr>
              <a:t>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</a:rPr>
              <a:t>notifyObservers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</a:rPr>
              <a:t>()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050" kern="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	</a:t>
            </a:r>
            <a:r>
              <a:rPr lang="en-US" altLang="zh-CN" sz="105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05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50" b="1" dirty="0" err="1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105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observers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.size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05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Observer 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(Observer) </a:t>
            </a:r>
            <a:r>
              <a:rPr lang="en-US" altLang="zh-CN" sz="105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observers</a:t>
            </a:r>
            <a:r>
              <a:rPr lang="en-US" altLang="zh-CN" sz="105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.get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5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05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05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observer</a:t>
            </a:r>
            <a:r>
              <a:rPr lang="en-US" altLang="zh-CN" sz="105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.update</a:t>
            </a:r>
            <a:r>
              <a:rPr lang="en-US" altLang="zh-CN" sz="105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050" dirty="0" smtClean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temperature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05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humidity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050" dirty="0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pressure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altLang="zh-CN" sz="1600" kern="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smtClean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// other </a:t>
            </a:r>
            <a:r>
              <a:rPr lang="en-US" altLang="zh-CN" sz="1600" dirty="0" err="1" smtClean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 smtClean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 methods here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600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07BB8C9-FC0D-4A09-8603-D1E05C05FC8C}" type="slidenum">
              <a:rPr kumimoji="0" lang="en-US" altLang="zh-CN" smtClean="0">
                <a:solidFill>
                  <a:schemeClr val="accent2"/>
                </a:solidFill>
              </a:rPr>
              <a:pPr/>
              <a:t>32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852936"/>
            <a:ext cx="38164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：实现代码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7772400" cy="4988024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WeatherStation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CurrentConditionsDisplay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currentDisplay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CurrentConditionsDisplay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u="sng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=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(80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65, 30.4f);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(82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70, 29.2f);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(78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90, 29.2f);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858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 smtClean="0"/>
              <a:t>：加入第三方的报告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HeatIndexDisplay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Observer {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Subject </a:t>
            </a:r>
            <a:r>
              <a:rPr lang="en-US" altLang="zh-CN" sz="1600" u="sng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 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HeatIndexDisplay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(Subject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weatherData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weatherData.registerObserver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  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update(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t,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pressure) {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heatIndex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computeHeatIndex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(t,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u="sng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display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  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computeHeatIndex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t,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rh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kern="1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1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…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r>
              <a:rPr lang="en-US" altLang="zh-CN" sz="1600" dirty="0" smtClean="0">
                <a:latin typeface="Consolas"/>
                <a:ea typeface="宋体"/>
                <a:cs typeface="Times New Roman"/>
              </a:rPr>
              <a:t> 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display() {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0" indent="0">
              <a:buFont typeface="ZapfDingbats" pitchFamily="8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1600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34EEBC1-1343-4EFA-9A3B-73F7008E85E4}" type="slidenum">
              <a:rPr kumimoji="0" lang="en-US" altLang="zh-CN" smtClean="0">
                <a:solidFill>
                  <a:schemeClr val="accent2"/>
                </a:solidFill>
              </a:rPr>
              <a:pPr/>
              <a:t>34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：加入第三方的报告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WeatherStationHeatIndex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main(String[]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CurrentConditionsDisplay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u="sng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CurrentConditionsDisplay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u="sng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StatisticsDisplay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u="sng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ForecastDisplay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HeatIndexDisplay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u="sng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heatIndexDisplay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HeatIndexDisplay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(80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65, 30.4f);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(82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70, 29.2f);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weatherData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.setMeasurements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(78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90, 29.2f);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58C62-F25C-49FF-9CC7-D96B9E9AEB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337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316913" y="6400800"/>
            <a:ext cx="609600" cy="457200"/>
          </a:xfrm>
          <a:prstGeom prst="rect">
            <a:avLst/>
          </a:prstGeom>
        </p:spPr>
        <p:txBody>
          <a:bodyPr/>
          <a:lstStyle/>
          <a:p>
            <a:fld id="{900C4248-5437-462D-B1C8-96C4D5D5F9B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本案例定义</a:t>
            </a:r>
            <a:r>
              <a:rPr lang="zh-CN" altLang="en-US" dirty="0"/>
              <a:t>对象间的一种一对多的依赖关系。当一方的对象改变状态时，所有的依赖者都会得到通知并被自动更新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本身的设计采用本章讲述案例思想。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Java Swing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组件是事件的来源，是发布者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事件源（如按钮）会在用户做出相关动作时（如按下鼠标）产生事件对象</a:t>
            </a:r>
            <a:r>
              <a:rPr lang="en-US" altLang="zh-CN" dirty="0" err="1" smtClean="0"/>
              <a:t>ActionEvent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这些</a:t>
            </a:r>
            <a:r>
              <a:rPr lang="zh-CN" altLang="en-US" dirty="0" smtClean="0"/>
              <a:t>事件对象必须被</a:t>
            </a:r>
            <a:r>
              <a:rPr lang="zh-CN" altLang="en-US" dirty="0"/>
              <a:t>检测</a:t>
            </a:r>
            <a:r>
              <a:rPr lang="zh-CN" altLang="en-US" dirty="0" smtClean="0"/>
              <a:t>者（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）检测到，并进行事件处理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076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E532B16-9C37-4E23-8341-6BC75D0B6D15}" type="slidenum">
              <a:rPr kumimoji="0" lang="en-US" altLang="zh-CN" smtClean="0">
                <a:solidFill>
                  <a:schemeClr val="accent2"/>
                </a:solidFill>
              </a:rPr>
              <a:pPr/>
              <a:t>4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需求分析：</a:t>
            </a:r>
            <a:r>
              <a:rPr lang="en-US" altLang="zh-CN" smtClean="0"/>
              <a:t>-</a:t>
            </a:r>
            <a:r>
              <a:rPr lang="zh-CN" altLang="en-US" smtClean="0"/>
              <a:t>甲方提供的内容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Weather-O-Rama</a:t>
            </a:r>
            <a:r>
              <a:rPr lang="zh-CN" altLang="en-US" sz="3200" dirty="0"/>
              <a:t>气象站提供</a:t>
            </a:r>
            <a:r>
              <a:rPr lang="zh-CN" altLang="en-US" sz="3200" dirty="0" smtClean="0"/>
              <a:t>的内容</a:t>
            </a:r>
          </a:p>
          <a:p>
            <a:pPr lvl="1" eaLnBrk="1" hangingPunct="1"/>
            <a:r>
              <a:rPr lang="zh-CN" altLang="en-US" sz="2800" dirty="0" smtClean="0"/>
              <a:t>提供</a:t>
            </a:r>
            <a:r>
              <a:rPr lang="en-US" altLang="zh-CN" sz="2800" dirty="0" err="1" smtClean="0"/>
              <a:t>WeatherData</a:t>
            </a:r>
            <a:r>
              <a:rPr lang="zh-CN" altLang="en-US" sz="2800" dirty="0" smtClean="0"/>
              <a:t>对象，该对象能够获取目前的天气情况</a:t>
            </a:r>
          </a:p>
          <a:p>
            <a:pPr lvl="2" eaLnBrk="1" hangingPunct="1"/>
            <a:r>
              <a:rPr lang="zh-CN" altLang="en-US" sz="2400" dirty="0" smtClean="0"/>
              <a:t>温度</a:t>
            </a:r>
          </a:p>
          <a:p>
            <a:pPr lvl="2" eaLnBrk="1" hangingPunct="1"/>
            <a:r>
              <a:rPr lang="zh-CN" altLang="en-US" sz="2400" dirty="0" smtClean="0"/>
              <a:t>湿度</a:t>
            </a:r>
          </a:p>
          <a:p>
            <a:pPr lvl="2" eaLnBrk="1" hangingPunct="1"/>
            <a:r>
              <a:rPr lang="zh-CN" altLang="en-US" sz="2400" dirty="0" smtClean="0"/>
              <a:t>气压</a:t>
            </a:r>
          </a:p>
          <a:p>
            <a:pPr lvl="1" eaLnBrk="1" hangingPunct="1"/>
            <a:r>
              <a:rPr lang="zh-CN" altLang="en-US" sz="2800" dirty="0" smtClean="0"/>
              <a:t>即：气象站已经实现了如何获取温度、湿度和气压的方法。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F24684A-0CA5-47F1-BD3F-DAB66FB5338C}" type="slidenum">
              <a:rPr kumimoji="0" lang="en-US" altLang="zh-CN" smtClean="0">
                <a:solidFill>
                  <a:schemeClr val="accent2"/>
                </a:solidFill>
              </a:rPr>
              <a:pPr/>
              <a:t>5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需求分析：</a:t>
            </a:r>
            <a:r>
              <a:rPr lang="en-US" altLang="zh-CN" smtClean="0"/>
              <a:t>-</a:t>
            </a:r>
            <a:r>
              <a:rPr lang="zh-CN" altLang="en-US" smtClean="0"/>
              <a:t>乙方的工作及要求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需要乙方建立一个应用，有三种布告板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目前状况</a:t>
            </a:r>
            <a:r>
              <a:rPr lang="zh-CN" altLang="en-US" dirty="0"/>
              <a:t>（如温度</a:t>
            </a:r>
            <a:r>
              <a:rPr lang="zh-CN" altLang="en-US" dirty="0" smtClean="0"/>
              <a:t>，湿度，气压值显示）的布告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气象统计（如平均温度，平均湿度、最高温度等）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简单预报</a:t>
            </a:r>
            <a:r>
              <a:rPr lang="zh-CN" altLang="en-US" dirty="0"/>
              <a:t>（如短</a:t>
            </a:r>
            <a:r>
              <a:rPr lang="zh-CN" altLang="en-US" dirty="0" smtClean="0"/>
              <a:t>时间内的天气预报）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三个布告板必须在气象站提供的</a:t>
            </a:r>
            <a:r>
              <a:rPr lang="en-US" altLang="zh-CN" dirty="0" err="1" smtClean="0"/>
              <a:t>WeatherData</a:t>
            </a:r>
            <a:r>
              <a:rPr lang="zh-CN" altLang="en-US" dirty="0" smtClean="0"/>
              <a:t>对象获取新数据后立刻更新。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该应用应该支持扩展，乙方应该提供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，以便其他的程序员写出自己的布告板，并插入到该系统中。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957779F-A569-4BE1-A484-7933B425EB8F}" type="slidenum">
              <a:rPr kumimoji="0" lang="en-US" altLang="zh-CN" smtClean="0">
                <a:solidFill>
                  <a:schemeClr val="accent2"/>
                </a:solidFill>
              </a:rPr>
              <a:pPr/>
              <a:t>6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2800" smtClean="0"/>
              <a:t>Weather-O-Rama</a:t>
            </a:r>
            <a:r>
              <a:rPr kumimoji="1" lang="zh-CN" altLang="en-US" sz="2800" smtClean="0"/>
              <a:t>提供的</a:t>
            </a:r>
            <a:r>
              <a:rPr lang="en-US" altLang="zh-CN" sz="2800" smtClean="0"/>
              <a:t>WeatherData.java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539750" y="2058988"/>
            <a:ext cx="3600450" cy="3457575"/>
            <a:chOff x="340" y="1434"/>
            <a:chExt cx="2314" cy="2178"/>
          </a:xfrm>
        </p:grpSpPr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340" y="1434"/>
              <a:ext cx="231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latin typeface="Tahoma" pitchFamily="34" charset="0"/>
                </a:rPr>
                <a:t>WeatherData</a:t>
              </a:r>
            </a:p>
          </p:txBody>
        </p:sp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340" y="1797"/>
              <a:ext cx="2314" cy="18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000">
                  <a:latin typeface="Tahoma" pitchFamily="34" charset="0"/>
                </a:rPr>
                <a:t>getTemperature()</a:t>
              </a:r>
            </a:p>
            <a:p>
              <a:pPr algn="l"/>
              <a:r>
                <a:rPr lang="en-US" altLang="zh-CN" sz="2000">
                  <a:latin typeface="Tahoma" pitchFamily="34" charset="0"/>
                </a:rPr>
                <a:t>getHumidity()</a:t>
              </a:r>
            </a:p>
            <a:p>
              <a:pPr algn="l"/>
              <a:r>
                <a:rPr lang="en-US" altLang="zh-CN" sz="2000">
                  <a:latin typeface="Tahoma" pitchFamily="34" charset="0"/>
                </a:rPr>
                <a:t>getPressure()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Tahoma" pitchFamily="34" charset="0"/>
                </a:rPr>
                <a:t>measurementsChanged()</a:t>
              </a:r>
            </a:p>
            <a:p>
              <a:pPr algn="l"/>
              <a:endParaRPr lang="en-US" altLang="zh-CN" sz="2000">
                <a:latin typeface="Tahoma" pitchFamily="34" charset="0"/>
              </a:endParaRPr>
            </a:p>
            <a:p>
              <a:pPr algn="l"/>
              <a:r>
                <a:rPr lang="en-US" altLang="zh-CN" sz="2000">
                  <a:latin typeface="Tahoma" pitchFamily="34" charset="0"/>
                </a:rPr>
                <a:t>//other methods</a:t>
              </a:r>
            </a:p>
          </p:txBody>
        </p:sp>
      </p:grp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4356100" y="2060575"/>
            <a:ext cx="4537075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altLang="zh-CN" sz="2000" dirty="0">
                <a:latin typeface="Tahoma" pitchFamily="34" charset="0"/>
              </a:rPr>
              <a:t>/*</a:t>
            </a:r>
          </a:p>
          <a:p>
            <a:pPr algn="l"/>
            <a:r>
              <a:rPr lang="zh-CN" altLang="en-US" sz="2000" dirty="0">
                <a:latin typeface="Tahoma" pitchFamily="34" charset="0"/>
              </a:rPr>
              <a:t>当气象测量数据改变时</a:t>
            </a:r>
          </a:p>
          <a:p>
            <a:pPr algn="l"/>
            <a:r>
              <a:rPr lang="zh-CN" altLang="en-US" sz="2000" dirty="0">
                <a:latin typeface="Tahoma" pitchFamily="34" charset="0"/>
              </a:rPr>
              <a:t>调用该方法</a:t>
            </a:r>
          </a:p>
          <a:p>
            <a:pPr algn="l"/>
            <a:r>
              <a:rPr lang="zh-CN" altLang="en-US" sz="2000" dirty="0">
                <a:latin typeface="Tahoma" pitchFamily="34" charset="0"/>
              </a:rPr>
              <a:t>*</a:t>
            </a:r>
            <a:r>
              <a:rPr lang="en-US" altLang="zh-CN" sz="2000" dirty="0">
                <a:latin typeface="Tahoma" pitchFamily="34" charset="0"/>
              </a:rPr>
              <a:t>/</a:t>
            </a:r>
          </a:p>
          <a:p>
            <a:pPr algn="l"/>
            <a:endParaRPr lang="en-US" altLang="zh-CN" sz="2000" dirty="0">
              <a:latin typeface="Tahoma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</a:rPr>
              <a:t>public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void </a:t>
            </a:r>
            <a:r>
              <a:rPr lang="en-US" altLang="zh-CN" sz="2000" dirty="0" err="1">
                <a:solidFill>
                  <a:srgbClr val="0000FF"/>
                </a:solidFill>
                <a:latin typeface="Tahoma" pitchFamily="34" charset="0"/>
              </a:rPr>
              <a:t>measurementsChanged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(){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ahoma" pitchFamily="34" charset="0"/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ahoma" pitchFamily="34" charset="0"/>
              </a:rPr>
              <a:t>在此编写你的代码</a:t>
            </a:r>
          </a:p>
          <a:p>
            <a:pPr algn="l"/>
            <a:endParaRPr lang="zh-CN" altLang="en-US" sz="2000" dirty="0">
              <a:solidFill>
                <a:srgbClr val="0000FF"/>
              </a:solidFill>
              <a:latin typeface="Tahoma" pitchFamily="34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algn="l"/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92500" y="3933825"/>
            <a:ext cx="863600" cy="358775"/>
          </a:xfrm>
          <a:custGeom>
            <a:avLst/>
            <a:gdLst>
              <a:gd name="T0" fmla="*/ 0 w 544"/>
              <a:gd name="T1" fmla="*/ 2147483647 h 725"/>
              <a:gd name="T2" fmla="*/ 2147483647 w 544"/>
              <a:gd name="T3" fmla="*/ 2147483647 h 725"/>
              <a:gd name="T4" fmla="*/ 2147483647 w 544"/>
              <a:gd name="T5" fmla="*/ 0 h 725"/>
              <a:gd name="T6" fmla="*/ 0 60000 65536"/>
              <a:gd name="T7" fmla="*/ 0 60000 65536"/>
              <a:gd name="T8" fmla="*/ 0 60000 65536"/>
              <a:gd name="T9" fmla="*/ 0 w 544"/>
              <a:gd name="T10" fmla="*/ 0 h 725"/>
              <a:gd name="T11" fmla="*/ 544 w 544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725">
                <a:moveTo>
                  <a:pt x="0" y="725"/>
                </a:moveTo>
                <a:cubicBezTo>
                  <a:pt x="67" y="695"/>
                  <a:pt x="135" y="665"/>
                  <a:pt x="226" y="544"/>
                </a:cubicBezTo>
                <a:cubicBezTo>
                  <a:pt x="317" y="423"/>
                  <a:pt x="491" y="91"/>
                  <a:pt x="544" y="0"/>
                </a:cubicBez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 animBg="1"/>
      <p:bldP spid="4034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5ACBFDB-3444-469A-A9FC-A96491D76348}" type="slidenum">
              <a:rPr kumimoji="0" lang="en-US" altLang="zh-CN" smtClean="0">
                <a:solidFill>
                  <a:schemeClr val="accent2"/>
                </a:solidFill>
              </a:rPr>
              <a:pPr/>
              <a:t>7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气象发布系统的业务分析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1271588" y="2492375"/>
            <a:ext cx="360362" cy="2873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1271588" y="4076700"/>
            <a:ext cx="360362" cy="2873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911225" y="3355975"/>
            <a:ext cx="360363" cy="2873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838200" y="292417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湿度传感器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838200" y="3716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温度传感器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911225" y="45799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latin typeface="华文细黑" pitchFamily="2" charset="-122"/>
                <a:ea typeface="华文细黑" pitchFamily="2" charset="-122"/>
              </a:rPr>
              <a:t>气压传</a:t>
            </a:r>
            <a:r>
              <a:rPr lang="zh-CN" altLang="en-US">
                <a:latin typeface="华文细黑" pitchFamily="2" charset="-122"/>
                <a:ea typeface="华文细黑" pitchFamily="2" charset="-122"/>
              </a:rPr>
              <a:t>感器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2782888" y="2995613"/>
            <a:ext cx="1296987" cy="1152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气象站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630363" y="2708275"/>
            <a:ext cx="1152525" cy="5032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271588" y="35004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V="1">
            <a:off x="1630363" y="3787775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4799013" y="3079750"/>
            <a:ext cx="1223962" cy="1152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WeatherData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object</a:t>
            </a:r>
          </a:p>
        </p:txBody>
      </p:sp>
      <p:sp>
        <p:nvSpPr>
          <p:cNvPr id="16399" name="Freeform 14"/>
          <p:cNvSpPr>
            <a:spLocks/>
          </p:cNvSpPr>
          <p:nvPr/>
        </p:nvSpPr>
        <p:spPr bwMode="auto">
          <a:xfrm>
            <a:off x="6791325" y="2060575"/>
            <a:ext cx="1597025" cy="2627313"/>
          </a:xfrm>
          <a:custGeom>
            <a:avLst/>
            <a:gdLst>
              <a:gd name="T0" fmla="*/ 2147483647 w 1006"/>
              <a:gd name="T1" fmla="*/ 2147483647 h 1655"/>
              <a:gd name="T2" fmla="*/ 2147483647 w 1006"/>
              <a:gd name="T3" fmla="*/ 2147483647 h 1655"/>
              <a:gd name="T4" fmla="*/ 2147483647 w 1006"/>
              <a:gd name="T5" fmla="*/ 2147483647 h 1655"/>
              <a:gd name="T6" fmla="*/ 2147483647 w 1006"/>
              <a:gd name="T7" fmla="*/ 2147483647 h 1655"/>
              <a:gd name="T8" fmla="*/ 2147483647 w 1006"/>
              <a:gd name="T9" fmla="*/ 2147483647 h 1655"/>
              <a:gd name="T10" fmla="*/ 2147483647 w 1006"/>
              <a:gd name="T11" fmla="*/ 2147483647 h 16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6"/>
              <a:gd name="T19" fmla="*/ 0 h 1655"/>
              <a:gd name="T20" fmla="*/ 1006 w 1006"/>
              <a:gd name="T21" fmla="*/ 1655 h 16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6" h="1655">
                <a:moveTo>
                  <a:pt x="151" y="506"/>
                </a:moveTo>
                <a:cubicBezTo>
                  <a:pt x="121" y="733"/>
                  <a:pt x="0" y="1254"/>
                  <a:pt x="106" y="1413"/>
                </a:cubicBezTo>
                <a:cubicBezTo>
                  <a:pt x="212" y="1572"/>
                  <a:pt x="650" y="1655"/>
                  <a:pt x="786" y="1459"/>
                </a:cubicBezTo>
                <a:cubicBezTo>
                  <a:pt x="922" y="1263"/>
                  <a:pt x="1006" y="468"/>
                  <a:pt x="923" y="234"/>
                </a:cubicBezTo>
                <a:cubicBezTo>
                  <a:pt x="840" y="0"/>
                  <a:pt x="417" y="8"/>
                  <a:pt x="288" y="53"/>
                </a:cubicBezTo>
                <a:cubicBezTo>
                  <a:pt x="159" y="98"/>
                  <a:pt x="181" y="279"/>
                  <a:pt x="151" y="50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Freeform 15"/>
          <p:cNvSpPr>
            <a:spLocks/>
          </p:cNvSpPr>
          <p:nvPr/>
        </p:nvSpPr>
        <p:spPr bwMode="auto">
          <a:xfrm>
            <a:off x="7078663" y="2335213"/>
            <a:ext cx="1103312" cy="1290637"/>
          </a:xfrm>
          <a:custGeom>
            <a:avLst/>
            <a:gdLst>
              <a:gd name="T0" fmla="*/ 2147483647 w 695"/>
              <a:gd name="T1" fmla="*/ 0 h 813"/>
              <a:gd name="T2" fmla="*/ 2147483647 w 695"/>
              <a:gd name="T3" fmla="*/ 2147483647 h 813"/>
              <a:gd name="T4" fmla="*/ 2147483647 w 695"/>
              <a:gd name="T5" fmla="*/ 2147483647 h 813"/>
              <a:gd name="T6" fmla="*/ 2147483647 w 695"/>
              <a:gd name="T7" fmla="*/ 2147483647 h 813"/>
              <a:gd name="T8" fmla="*/ 2147483647 w 695"/>
              <a:gd name="T9" fmla="*/ 2147483647 h 813"/>
              <a:gd name="T10" fmla="*/ 2147483647 w 695"/>
              <a:gd name="T11" fmla="*/ 2147483647 h 813"/>
              <a:gd name="T12" fmla="*/ 2147483647 w 695"/>
              <a:gd name="T13" fmla="*/ 2147483647 h 813"/>
              <a:gd name="T14" fmla="*/ 2147483647 w 695"/>
              <a:gd name="T15" fmla="*/ 2147483647 h 813"/>
              <a:gd name="T16" fmla="*/ 2147483647 w 695"/>
              <a:gd name="T17" fmla="*/ 2147483647 h 813"/>
              <a:gd name="T18" fmla="*/ 2147483647 w 695"/>
              <a:gd name="T19" fmla="*/ 2147483647 h 813"/>
              <a:gd name="T20" fmla="*/ 2147483647 w 695"/>
              <a:gd name="T21" fmla="*/ 2147483647 h 813"/>
              <a:gd name="T22" fmla="*/ 2147483647 w 695"/>
              <a:gd name="T23" fmla="*/ 2147483647 h 813"/>
              <a:gd name="T24" fmla="*/ 2147483647 w 695"/>
              <a:gd name="T25" fmla="*/ 2147483647 h 813"/>
              <a:gd name="T26" fmla="*/ 2147483647 w 695"/>
              <a:gd name="T27" fmla="*/ 0 h 8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95"/>
              <a:gd name="T43" fmla="*/ 0 h 813"/>
              <a:gd name="T44" fmla="*/ 695 w 695"/>
              <a:gd name="T45" fmla="*/ 813 h 8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95" h="813">
                <a:moveTo>
                  <a:pt x="149" y="0"/>
                </a:moveTo>
                <a:cubicBezTo>
                  <a:pt x="311" y="5"/>
                  <a:pt x="402" y="8"/>
                  <a:pt x="542" y="25"/>
                </a:cubicBezTo>
                <a:cubicBezTo>
                  <a:pt x="573" y="36"/>
                  <a:pt x="580" y="57"/>
                  <a:pt x="608" y="75"/>
                </a:cubicBezTo>
                <a:cubicBezTo>
                  <a:pt x="621" y="114"/>
                  <a:pt x="627" y="158"/>
                  <a:pt x="650" y="192"/>
                </a:cubicBezTo>
                <a:cubicBezTo>
                  <a:pt x="695" y="334"/>
                  <a:pt x="681" y="278"/>
                  <a:pt x="650" y="601"/>
                </a:cubicBezTo>
                <a:cubicBezTo>
                  <a:pt x="644" y="660"/>
                  <a:pt x="621" y="644"/>
                  <a:pt x="592" y="660"/>
                </a:cubicBezTo>
                <a:cubicBezTo>
                  <a:pt x="575" y="670"/>
                  <a:pt x="542" y="693"/>
                  <a:pt x="542" y="693"/>
                </a:cubicBezTo>
                <a:cubicBezTo>
                  <a:pt x="534" y="778"/>
                  <a:pt x="551" y="788"/>
                  <a:pt x="483" y="810"/>
                </a:cubicBezTo>
                <a:cubicBezTo>
                  <a:pt x="367" y="806"/>
                  <a:pt x="233" y="813"/>
                  <a:pt x="116" y="785"/>
                </a:cubicBezTo>
                <a:cubicBezTo>
                  <a:pt x="86" y="765"/>
                  <a:pt x="87" y="746"/>
                  <a:pt x="57" y="727"/>
                </a:cubicBezTo>
                <a:cubicBezTo>
                  <a:pt x="19" y="669"/>
                  <a:pt x="30" y="696"/>
                  <a:pt x="16" y="651"/>
                </a:cubicBezTo>
                <a:cubicBezTo>
                  <a:pt x="23" y="535"/>
                  <a:pt x="10" y="415"/>
                  <a:pt x="41" y="301"/>
                </a:cubicBezTo>
                <a:cubicBezTo>
                  <a:pt x="48" y="149"/>
                  <a:pt x="0" y="101"/>
                  <a:pt x="124" y="84"/>
                </a:cubicBezTo>
                <a:cubicBezTo>
                  <a:pt x="131" y="73"/>
                  <a:pt x="177" y="0"/>
                  <a:pt x="149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7104063" y="3871913"/>
            <a:ext cx="144462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402" name="Oval 17"/>
          <p:cNvSpPr>
            <a:spLocks noChangeArrowheads="1"/>
          </p:cNvSpPr>
          <p:nvPr/>
        </p:nvSpPr>
        <p:spPr bwMode="auto">
          <a:xfrm>
            <a:off x="7391400" y="3944938"/>
            <a:ext cx="144463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403" name="Oval 18"/>
          <p:cNvSpPr>
            <a:spLocks noChangeArrowheads="1"/>
          </p:cNvSpPr>
          <p:nvPr/>
        </p:nvSpPr>
        <p:spPr bwMode="auto">
          <a:xfrm>
            <a:off x="7751763" y="4016375"/>
            <a:ext cx="144462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7104063" y="2576513"/>
            <a:ext cx="10064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天气预报：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明天下刀子，请预备铁锅！</a:t>
            </a:r>
          </a:p>
        </p:txBody>
      </p:sp>
      <p:sp>
        <p:nvSpPr>
          <p:cNvPr id="16405" name="Line 20"/>
          <p:cNvSpPr>
            <a:spLocks noChangeShapeType="1"/>
          </p:cNvSpPr>
          <p:nvPr/>
        </p:nvSpPr>
        <p:spPr bwMode="auto">
          <a:xfrm>
            <a:off x="4932040" y="2246312"/>
            <a:ext cx="0" cy="3673475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395536" y="5661025"/>
            <a:ext cx="4536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ahoma" pitchFamily="34" charset="0"/>
              </a:rPr>
              <a:t>Weather-O-Rama</a:t>
            </a:r>
            <a:r>
              <a:rPr lang="zh-CN" altLang="en-US" sz="2000" b="1" dirty="0" smtClean="0">
                <a:solidFill>
                  <a:srgbClr val="0000FF"/>
                </a:solidFill>
                <a:latin typeface="Tahoma" pitchFamily="34" charset="0"/>
              </a:rPr>
              <a:t>气象站提供</a:t>
            </a:r>
            <a:r>
              <a:rPr lang="zh-CN" altLang="en-US" sz="2000" b="1" dirty="0">
                <a:solidFill>
                  <a:srgbClr val="0000FF"/>
                </a:solidFill>
                <a:latin typeface="Tahoma" pitchFamily="34" charset="0"/>
              </a:rPr>
              <a:t>的部分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5580063" y="5661025"/>
            <a:ext cx="2519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ahoma" pitchFamily="34" charset="0"/>
              </a:rPr>
              <a:t>需要</a:t>
            </a:r>
            <a:r>
              <a:rPr lang="zh-CN" altLang="en-US" sz="2000" b="1" dirty="0" smtClean="0">
                <a:solidFill>
                  <a:srgbClr val="0000FF"/>
                </a:solidFill>
                <a:latin typeface="Tahoma" pitchFamily="34" charset="0"/>
              </a:rPr>
              <a:t>我们实现</a:t>
            </a:r>
            <a:r>
              <a:rPr lang="zh-CN" altLang="en-US" sz="2000" b="1" dirty="0">
                <a:solidFill>
                  <a:srgbClr val="0000FF"/>
                </a:solidFill>
                <a:latin typeface="Tahoma" pitchFamily="34" charset="0"/>
              </a:rPr>
              <a:t>的部分</a:t>
            </a:r>
          </a:p>
        </p:txBody>
      </p:sp>
      <p:sp>
        <p:nvSpPr>
          <p:cNvPr id="16408" name="Freeform 23"/>
          <p:cNvSpPr>
            <a:spLocks/>
          </p:cNvSpPr>
          <p:nvPr/>
        </p:nvSpPr>
        <p:spPr bwMode="auto">
          <a:xfrm>
            <a:off x="4067175" y="2768600"/>
            <a:ext cx="1225550" cy="373063"/>
          </a:xfrm>
          <a:custGeom>
            <a:avLst/>
            <a:gdLst>
              <a:gd name="T0" fmla="*/ 2147483647 w 772"/>
              <a:gd name="T1" fmla="*/ 2147483647 h 235"/>
              <a:gd name="T2" fmla="*/ 2147483647 w 772"/>
              <a:gd name="T3" fmla="*/ 2147483647 h 235"/>
              <a:gd name="T4" fmla="*/ 0 w 772"/>
              <a:gd name="T5" fmla="*/ 2147483647 h 235"/>
              <a:gd name="T6" fmla="*/ 0 60000 65536"/>
              <a:gd name="T7" fmla="*/ 0 60000 65536"/>
              <a:gd name="T8" fmla="*/ 0 60000 65536"/>
              <a:gd name="T9" fmla="*/ 0 w 772"/>
              <a:gd name="T10" fmla="*/ 0 h 235"/>
              <a:gd name="T11" fmla="*/ 772 w 772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" h="235">
                <a:moveTo>
                  <a:pt x="772" y="189"/>
                </a:moveTo>
                <a:cubicBezTo>
                  <a:pt x="587" y="94"/>
                  <a:pt x="402" y="0"/>
                  <a:pt x="273" y="8"/>
                </a:cubicBezTo>
                <a:cubicBezTo>
                  <a:pt x="144" y="16"/>
                  <a:pt x="46" y="197"/>
                  <a:pt x="0" y="235"/>
                </a:cubicBez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9" name="Freeform 24"/>
          <p:cNvSpPr>
            <a:spLocks/>
          </p:cNvSpPr>
          <p:nvPr/>
        </p:nvSpPr>
        <p:spPr bwMode="auto">
          <a:xfrm>
            <a:off x="5580063" y="2613025"/>
            <a:ext cx="1439862" cy="455613"/>
          </a:xfrm>
          <a:custGeom>
            <a:avLst/>
            <a:gdLst>
              <a:gd name="T0" fmla="*/ 0 w 907"/>
              <a:gd name="T1" fmla="*/ 2147483647 h 287"/>
              <a:gd name="T2" fmla="*/ 2147483647 w 907"/>
              <a:gd name="T3" fmla="*/ 2147483647 h 287"/>
              <a:gd name="T4" fmla="*/ 2147483647 w 907"/>
              <a:gd name="T5" fmla="*/ 2147483647 h 287"/>
              <a:gd name="T6" fmla="*/ 0 60000 65536"/>
              <a:gd name="T7" fmla="*/ 0 60000 65536"/>
              <a:gd name="T8" fmla="*/ 0 60000 65536"/>
              <a:gd name="T9" fmla="*/ 0 w 907"/>
              <a:gd name="T10" fmla="*/ 0 h 287"/>
              <a:gd name="T11" fmla="*/ 907 w 907"/>
              <a:gd name="T12" fmla="*/ 287 h 2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287">
                <a:moveTo>
                  <a:pt x="0" y="287"/>
                </a:moveTo>
                <a:cubicBezTo>
                  <a:pt x="83" y="158"/>
                  <a:pt x="167" y="30"/>
                  <a:pt x="318" y="15"/>
                </a:cubicBezTo>
                <a:cubicBezTo>
                  <a:pt x="469" y="0"/>
                  <a:pt x="688" y="98"/>
                  <a:pt x="907" y="196"/>
                </a:cubicBez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3708400" y="24209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抽取数据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5580063" y="2205038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显示报告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5868144" y="4685074"/>
            <a:ext cx="3096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显示设备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有三种显示报告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/>
      <p:bldP spid="16405" grpId="0" animBg="1"/>
      <p:bldP spid="16406" grpId="0"/>
      <p:bldP spid="16407" grpId="0"/>
      <p:bldP spid="16408" grpId="0" animBg="1"/>
      <p:bldP spid="16409" grpId="0" animBg="1"/>
      <p:bldP spid="16410" grpId="0"/>
      <p:bldP spid="16411" grpId="0"/>
      <p:bldP spid="16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</a:rPr>
              <a:t>气象发布系统的业务分析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399" y="5229200"/>
            <a:ext cx="8359775" cy="10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err="1"/>
              <a:t>WeatherData</a:t>
            </a:r>
            <a:r>
              <a:rPr lang="zh-CN" altLang="en-US" sz="2400" dirty="0"/>
              <a:t>类定义了获得温度、湿度和气压的方法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新的气象数值</a:t>
            </a:r>
            <a:r>
              <a:rPr lang="en-US" altLang="zh-CN" sz="2400" dirty="0"/>
              <a:t>,</a:t>
            </a:r>
            <a:r>
              <a:rPr lang="en-US" altLang="zh-CN" sz="2400" dirty="0" err="1"/>
              <a:t>measurementsChanged</a:t>
            </a:r>
            <a:r>
              <a:rPr lang="en-US" altLang="zh-CN" sz="2400" dirty="0"/>
              <a:t>()</a:t>
            </a:r>
            <a:r>
              <a:rPr lang="zh-CN" altLang="en-US" sz="2400" dirty="0"/>
              <a:t>方法就会被调用</a:t>
            </a:r>
          </a:p>
          <a:p>
            <a:endParaRPr lang="zh-CN" altLang="en-US" dirty="0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957779F-A569-4BE1-A484-7933B425EB8F}" type="slidenum">
              <a:rPr kumimoji="0" lang="en-US" altLang="zh-CN" smtClean="0">
                <a:solidFill>
                  <a:srgbClr val="3333CC"/>
                </a:solidFill>
              </a:rPr>
              <a:pPr/>
              <a:t>8</a:t>
            </a:fld>
            <a:endParaRPr kumimoji="0" lang="en-US" altLang="zh-CN" smtClean="0">
              <a:solidFill>
                <a:srgbClr val="3333CC"/>
              </a:solidFill>
            </a:endParaRP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539750" y="1627609"/>
            <a:ext cx="3600450" cy="3457575"/>
            <a:chOff x="340" y="1434"/>
            <a:chExt cx="2314" cy="2178"/>
          </a:xfrm>
        </p:grpSpPr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340" y="1434"/>
              <a:ext cx="231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000000"/>
                  </a:solidFill>
                  <a:latin typeface="Tahoma" pitchFamily="34" charset="0"/>
                </a:rPr>
                <a:t>WeatherData</a:t>
              </a:r>
            </a:p>
          </p:txBody>
        </p:sp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340" y="1797"/>
              <a:ext cx="2314" cy="18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2000">
                  <a:solidFill>
                    <a:srgbClr val="000000"/>
                  </a:solidFill>
                  <a:latin typeface="Tahoma" pitchFamily="34" charset="0"/>
                </a:rPr>
                <a:t>getTemperature()</a:t>
              </a:r>
            </a:p>
            <a:p>
              <a:pPr algn="l"/>
              <a:r>
                <a:rPr lang="en-US" altLang="zh-CN" sz="2000">
                  <a:solidFill>
                    <a:srgbClr val="000000"/>
                  </a:solidFill>
                  <a:latin typeface="Tahoma" pitchFamily="34" charset="0"/>
                </a:rPr>
                <a:t>getHumidity()</a:t>
              </a:r>
            </a:p>
            <a:p>
              <a:pPr algn="l"/>
              <a:r>
                <a:rPr lang="en-US" altLang="zh-CN" sz="2000">
                  <a:solidFill>
                    <a:srgbClr val="000000"/>
                  </a:solidFill>
                  <a:latin typeface="Tahoma" pitchFamily="34" charset="0"/>
                </a:rPr>
                <a:t>getPressure()</a:t>
              </a:r>
            </a:p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Tahoma" pitchFamily="34" charset="0"/>
                </a:rPr>
                <a:t>measurementsChanged()</a:t>
              </a:r>
            </a:p>
            <a:p>
              <a:pPr algn="l"/>
              <a:endParaRPr lang="en-US" altLang="zh-CN" sz="2000">
                <a:solidFill>
                  <a:srgbClr val="000000"/>
                </a:solidFill>
                <a:latin typeface="Tahoma" pitchFamily="34" charset="0"/>
              </a:endParaRPr>
            </a:p>
            <a:p>
              <a:pPr algn="l"/>
              <a:r>
                <a:rPr lang="en-US" altLang="zh-CN" sz="2000">
                  <a:solidFill>
                    <a:srgbClr val="000000"/>
                  </a:solidFill>
                  <a:latin typeface="Tahoma" pitchFamily="34" charset="0"/>
                </a:rPr>
                <a:t>//other methods</a:t>
              </a:r>
            </a:p>
          </p:txBody>
        </p:sp>
      </p:grp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4356100" y="1629196"/>
            <a:ext cx="4537075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/>
            <a:r>
              <a:rPr lang="en-US" altLang="zh-CN" sz="2000">
                <a:solidFill>
                  <a:srgbClr val="000000"/>
                </a:solidFill>
                <a:latin typeface="Tahoma" pitchFamily="34" charset="0"/>
              </a:rPr>
              <a:t>/*</a:t>
            </a:r>
          </a:p>
          <a:p>
            <a:pPr algn="l"/>
            <a:r>
              <a:rPr lang="zh-CN" altLang="en-US" sz="2000">
                <a:solidFill>
                  <a:srgbClr val="000000"/>
                </a:solidFill>
                <a:latin typeface="Tahoma" pitchFamily="34" charset="0"/>
              </a:rPr>
              <a:t>当气象测量数据改变时</a:t>
            </a:r>
          </a:p>
          <a:p>
            <a:pPr algn="l"/>
            <a:r>
              <a:rPr lang="zh-CN" altLang="en-US" sz="2000">
                <a:solidFill>
                  <a:srgbClr val="000000"/>
                </a:solidFill>
                <a:latin typeface="Tahoma" pitchFamily="34" charset="0"/>
              </a:rPr>
              <a:t>调用该方法</a:t>
            </a:r>
          </a:p>
          <a:p>
            <a:pPr algn="l"/>
            <a:r>
              <a:rPr lang="zh-CN" altLang="en-US" sz="2000">
                <a:solidFill>
                  <a:srgbClr val="000000"/>
                </a:solidFill>
                <a:latin typeface="Tahoma" pitchFamily="34" charset="0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Tahoma" pitchFamily="34" charset="0"/>
              </a:rPr>
              <a:t>/</a:t>
            </a:r>
          </a:p>
          <a:p>
            <a:pPr algn="l"/>
            <a:endParaRPr lang="en-US" altLang="zh-CN" sz="2000">
              <a:solidFill>
                <a:srgbClr val="000000"/>
              </a:solidFill>
              <a:latin typeface="Tahoma" pitchFamily="34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Public void measurementsChanged(){</a:t>
            </a:r>
          </a:p>
          <a:p>
            <a:pPr algn="l"/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 algn="l"/>
            <a:r>
              <a:rPr lang="en-US" altLang="zh-CN" sz="2000" b="1">
                <a:solidFill>
                  <a:srgbClr val="FF0000"/>
                </a:solidFill>
                <a:latin typeface="Tahoma" pitchFamily="34" charset="0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latin typeface="Tahoma" pitchFamily="34" charset="0"/>
              </a:rPr>
              <a:t>在此编写你的代码</a:t>
            </a:r>
          </a:p>
          <a:p>
            <a:pPr algn="l"/>
            <a:endParaRPr lang="zh-CN" altLang="en-US" sz="2000">
              <a:solidFill>
                <a:srgbClr val="0000FF"/>
              </a:solidFill>
              <a:latin typeface="Tahoma" pitchFamily="34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  <a:p>
            <a:pPr algn="l"/>
            <a:endParaRPr lang="en-US" altLang="zh-CN" sz="20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3463" name="Freeform 7"/>
          <p:cNvSpPr>
            <a:spLocks/>
          </p:cNvSpPr>
          <p:nvPr/>
        </p:nvSpPr>
        <p:spPr bwMode="auto">
          <a:xfrm>
            <a:off x="3492500" y="3502446"/>
            <a:ext cx="863600" cy="358775"/>
          </a:xfrm>
          <a:custGeom>
            <a:avLst/>
            <a:gdLst>
              <a:gd name="T0" fmla="*/ 0 w 544"/>
              <a:gd name="T1" fmla="*/ 2147483647 h 725"/>
              <a:gd name="T2" fmla="*/ 2147483647 w 544"/>
              <a:gd name="T3" fmla="*/ 2147483647 h 725"/>
              <a:gd name="T4" fmla="*/ 2147483647 w 544"/>
              <a:gd name="T5" fmla="*/ 0 h 725"/>
              <a:gd name="T6" fmla="*/ 0 60000 65536"/>
              <a:gd name="T7" fmla="*/ 0 60000 65536"/>
              <a:gd name="T8" fmla="*/ 0 60000 65536"/>
              <a:gd name="T9" fmla="*/ 0 w 544"/>
              <a:gd name="T10" fmla="*/ 0 h 725"/>
              <a:gd name="T11" fmla="*/ 544 w 544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725">
                <a:moveTo>
                  <a:pt x="0" y="725"/>
                </a:moveTo>
                <a:cubicBezTo>
                  <a:pt x="67" y="695"/>
                  <a:pt x="135" y="665"/>
                  <a:pt x="226" y="544"/>
                </a:cubicBezTo>
                <a:cubicBezTo>
                  <a:pt x="317" y="423"/>
                  <a:pt x="491" y="91"/>
                  <a:pt x="544" y="0"/>
                </a:cubicBezTo>
              </a:path>
            </a:pathLst>
          </a:custGeom>
          <a:noFill/>
          <a:ln w="571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93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4C0AAD8-AE3F-43F0-9DD3-7B914D9E6DE4}" type="slidenum">
              <a:rPr kumimoji="0" lang="en-US" altLang="zh-CN" smtClean="0">
                <a:solidFill>
                  <a:schemeClr val="accent2"/>
                </a:solidFill>
              </a:rPr>
              <a:pPr/>
              <a:t>9</a:t>
            </a:fld>
            <a:endParaRPr kumimoji="0" lang="en-US" altLang="zh-CN" smtClean="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气象发布系统的业务分析</a:t>
            </a:r>
            <a:endParaRPr lang="zh-CN" altLang="en-US" sz="3600" dirty="0" smtClean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5495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我们需要使用气象数据来提供三种报告，并且，每当</a:t>
            </a:r>
            <a:r>
              <a:rPr lang="en-US" altLang="zh-CN" dirty="0" err="1" smtClean="0"/>
              <a:t>WeatherData</a:t>
            </a:r>
            <a:r>
              <a:rPr lang="zh-CN" altLang="en-US" dirty="0" smtClean="0"/>
              <a:t>有新的数据时这三种报告就要更新。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我们要开发的系统必须是可扩展的。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其他开发者可以建立定制的报告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用户可以随意增减他们需要的报告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目前，我们只知道三种报告类型：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当前天气情况：</a:t>
            </a:r>
            <a:r>
              <a:rPr lang="en-US" altLang="zh-CN" dirty="0" err="1" smtClean="0"/>
              <a:t>currentConditionDisplay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气象统计报告：</a:t>
            </a:r>
            <a:r>
              <a:rPr lang="en-US" altLang="zh-CN" dirty="0" err="1" smtClean="0"/>
              <a:t>statisticsDisplay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天气预报报告：</a:t>
            </a:r>
            <a:r>
              <a:rPr lang="en-US" altLang="zh-CN" dirty="0" err="1" smtClean="0"/>
              <a:t>forecastDisplay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1730</Words>
  <Application>Microsoft Office PowerPoint</Application>
  <PresentationFormat>全屏显示(4:3)</PresentationFormat>
  <Paragraphs>373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 Unicode MS</vt:lpstr>
      <vt:lpstr>ZapfDingbats</vt:lpstr>
      <vt:lpstr>华文细黑</vt:lpstr>
      <vt:lpstr>宋体</vt:lpstr>
      <vt:lpstr>Arial</vt:lpstr>
      <vt:lpstr>Calibri</vt:lpstr>
      <vt:lpstr>Comic Sans MS</vt:lpstr>
      <vt:lpstr>Consolas</vt:lpstr>
      <vt:lpstr>Tahoma</vt:lpstr>
      <vt:lpstr>Times New Roman</vt:lpstr>
      <vt:lpstr>chapter2</vt:lpstr>
      <vt:lpstr>1_chapter2</vt:lpstr>
      <vt:lpstr>气象站信息发布系统设计 Weather Station Information Publish System Design Case</vt:lpstr>
      <vt:lpstr>问题提出</vt:lpstr>
      <vt:lpstr>New mission:</vt:lpstr>
      <vt:lpstr>需求分析：-甲方提供的内容</vt:lpstr>
      <vt:lpstr>需求分析：-乙方的工作及要求</vt:lpstr>
      <vt:lpstr>Weather-O-Rama提供的WeatherData.java</vt:lpstr>
      <vt:lpstr>气象发布系统的业务分析</vt:lpstr>
      <vt:lpstr>气象发布系统的业务分析</vt:lpstr>
      <vt:lpstr>气象发布系统的业务分析</vt:lpstr>
      <vt:lpstr>1st Design</vt:lpstr>
      <vt:lpstr> 1st Design的问题讨论</vt:lpstr>
      <vt:lpstr>2nd Design：从生活中获得灵感</vt:lpstr>
      <vt:lpstr>2nd Design：公告板接口设计</vt:lpstr>
      <vt:lpstr>2nd Design：WeatherData接口</vt:lpstr>
      <vt:lpstr>2nd Design：WeatherData接口</vt:lpstr>
      <vt:lpstr>2nd Design：类结构的整合</vt:lpstr>
      <vt:lpstr>2nd Design：类结构的整合</vt:lpstr>
      <vt:lpstr>2nd Design：类结构的整合</vt:lpstr>
      <vt:lpstr>2nd Design：类结构的整合</vt:lpstr>
      <vt:lpstr>2nd Design：类结构的整合</vt:lpstr>
      <vt:lpstr>2nd Design：类结构的整合</vt:lpstr>
      <vt:lpstr>2nd Design：设计方案评价</vt:lpstr>
      <vt:lpstr>3rd Design：设计方案改进</vt:lpstr>
      <vt:lpstr>3rd Design：设计方案改进</vt:lpstr>
      <vt:lpstr>3rd Design：设计方案改进</vt:lpstr>
      <vt:lpstr>3rd Design：设计方案改进</vt:lpstr>
      <vt:lpstr>3rd Design：设计方案改进</vt:lpstr>
      <vt:lpstr>高质量设计的原则---松耦合</vt:lpstr>
      <vt:lpstr>3rd Design：实现框架参考</vt:lpstr>
      <vt:lpstr>3rd Design：实现代码</vt:lpstr>
      <vt:lpstr>3rd Design：实现代码</vt:lpstr>
      <vt:lpstr>3rd Design：实现代码</vt:lpstr>
      <vt:lpstr>3rd Design：实现代码</vt:lpstr>
      <vt:lpstr>3rd Design：加入第三方的报告</vt:lpstr>
      <vt:lpstr>3rd Design：加入第三方的报告</vt:lpstr>
      <vt:lpstr>总结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SKYLZY</dc:creator>
  <cp:lastModifiedBy>gdxin@hit.edu.cn</cp:lastModifiedBy>
  <cp:revision>311</cp:revision>
  <dcterms:created xsi:type="dcterms:W3CDTF">2006-11-19T15:13:37Z</dcterms:created>
  <dcterms:modified xsi:type="dcterms:W3CDTF">2019-10-18T01:19:50Z</dcterms:modified>
</cp:coreProperties>
</file>