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46"/>
  </p:notesMasterIdLst>
  <p:handoutMasterIdLst>
    <p:handoutMasterId r:id="rId47"/>
  </p:handoutMasterIdLst>
  <p:sldIdLst>
    <p:sldId id="506" r:id="rId2"/>
    <p:sldId id="687" r:id="rId3"/>
    <p:sldId id="689" r:id="rId4"/>
    <p:sldId id="690" r:id="rId5"/>
    <p:sldId id="691" r:id="rId6"/>
    <p:sldId id="692" r:id="rId7"/>
    <p:sldId id="693" r:id="rId8"/>
    <p:sldId id="700" r:id="rId9"/>
    <p:sldId id="701" r:id="rId10"/>
    <p:sldId id="702" r:id="rId11"/>
    <p:sldId id="703" r:id="rId12"/>
    <p:sldId id="704" r:id="rId13"/>
    <p:sldId id="705" r:id="rId14"/>
    <p:sldId id="707" r:id="rId15"/>
    <p:sldId id="708" r:id="rId16"/>
    <p:sldId id="711" r:id="rId17"/>
    <p:sldId id="712" r:id="rId18"/>
    <p:sldId id="715" r:id="rId19"/>
    <p:sldId id="714" r:id="rId20"/>
    <p:sldId id="716" r:id="rId21"/>
    <p:sldId id="717" r:id="rId22"/>
    <p:sldId id="720" r:id="rId23"/>
    <p:sldId id="722" r:id="rId24"/>
    <p:sldId id="727" r:id="rId25"/>
    <p:sldId id="730" r:id="rId26"/>
    <p:sldId id="731" r:id="rId27"/>
    <p:sldId id="734" r:id="rId28"/>
    <p:sldId id="735" r:id="rId29"/>
    <p:sldId id="729" r:id="rId30"/>
    <p:sldId id="739" r:id="rId31"/>
    <p:sldId id="740" r:id="rId32"/>
    <p:sldId id="721" r:id="rId33"/>
    <p:sldId id="741" r:id="rId34"/>
    <p:sldId id="742" r:id="rId35"/>
    <p:sldId id="743" r:id="rId36"/>
    <p:sldId id="745" r:id="rId37"/>
    <p:sldId id="744" r:id="rId38"/>
    <p:sldId id="746" r:id="rId39"/>
    <p:sldId id="747" r:id="rId40"/>
    <p:sldId id="748" r:id="rId41"/>
    <p:sldId id="749" r:id="rId42"/>
    <p:sldId id="751" r:id="rId43"/>
    <p:sldId id="752" r:id="rId44"/>
    <p:sldId id="710" r:id="rId45"/>
  </p:sldIdLst>
  <p:sldSz cx="12601575" cy="7561263"/>
  <p:notesSz cx="6784975" cy="9856788"/>
  <p:defaultTextStyle>
    <a:defPPr>
      <a:defRPr lang="zh-CN"/>
    </a:defPPr>
    <a:lvl1pPr algn="l" rtl="0" fontAlgn="base">
      <a:spcBef>
        <a:spcPct val="0"/>
      </a:spcBef>
      <a:spcAft>
        <a:spcPct val="0"/>
      </a:spcAft>
      <a:defRPr sz="3200" kern="1200">
        <a:solidFill>
          <a:schemeClr val="tx1"/>
        </a:solidFill>
        <a:latin typeface="Arial" pitchFamily="34" charset="0"/>
        <a:ea typeface="华文细黑" pitchFamily="2" charset="-122"/>
        <a:cs typeface="+mn-cs"/>
      </a:defRPr>
    </a:lvl1pPr>
    <a:lvl2pPr marL="574675" indent="-117475" algn="l" rtl="0" fontAlgn="base">
      <a:spcBef>
        <a:spcPct val="0"/>
      </a:spcBef>
      <a:spcAft>
        <a:spcPct val="0"/>
      </a:spcAft>
      <a:defRPr sz="3200" kern="1200">
        <a:solidFill>
          <a:schemeClr val="tx1"/>
        </a:solidFill>
        <a:latin typeface="Arial" pitchFamily="34" charset="0"/>
        <a:ea typeface="华文细黑" pitchFamily="2" charset="-122"/>
        <a:cs typeface="+mn-cs"/>
      </a:defRPr>
    </a:lvl2pPr>
    <a:lvl3pPr marL="1150938" indent="-236538" algn="l" rtl="0" fontAlgn="base">
      <a:spcBef>
        <a:spcPct val="0"/>
      </a:spcBef>
      <a:spcAft>
        <a:spcPct val="0"/>
      </a:spcAft>
      <a:defRPr sz="3200" kern="1200">
        <a:solidFill>
          <a:schemeClr val="tx1"/>
        </a:solidFill>
        <a:latin typeface="Arial" pitchFamily="34" charset="0"/>
        <a:ea typeface="华文细黑" pitchFamily="2" charset="-122"/>
        <a:cs typeface="+mn-cs"/>
      </a:defRPr>
    </a:lvl3pPr>
    <a:lvl4pPr marL="1727200" indent="-355600" algn="l" rtl="0" fontAlgn="base">
      <a:spcBef>
        <a:spcPct val="0"/>
      </a:spcBef>
      <a:spcAft>
        <a:spcPct val="0"/>
      </a:spcAft>
      <a:defRPr sz="3200" kern="1200">
        <a:solidFill>
          <a:schemeClr val="tx1"/>
        </a:solidFill>
        <a:latin typeface="Arial" pitchFamily="34" charset="0"/>
        <a:ea typeface="华文细黑" pitchFamily="2" charset="-122"/>
        <a:cs typeface="+mn-cs"/>
      </a:defRPr>
    </a:lvl4pPr>
    <a:lvl5pPr marL="2303463" indent="-474663" algn="l" rtl="0" fontAlgn="base">
      <a:spcBef>
        <a:spcPct val="0"/>
      </a:spcBef>
      <a:spcAft>
        <a:spcPct val="0"/>
      </a:spcAft>
      <a:defRPr sz="3200" kern="1200">
        <a:solidFill>
          <a:schemeClr val="tx1"/>
        </a:solidFill>
        <a:latin typeface="Arial" pitchFamily="34" charset="0"/>
        <a:ea typeface="华文细黑" pitchFamily="2" charset="-122"/>
        <a:cs typeface="+mn-cs"/>
      </a:defRPr>
    </a:lvl5pPr>
    <a:lvl6pPr marL="2286000" algn="l" defTabSz="914400" rtl="0" eaLnBrk="1" latinLnBrk="0" hangingPunct="1">
      <a:defRPr sz="3200" kern="1200">
        <a:solidFill>
          <a:schemeClr val="tx1"/>
        </a:solidFill>
        <a:latin typeface="Arial" pitchFamily="34" charset="0"/>
        <a:ea typeface="华文细黑" pitchFamily="2" charset="-122"/>
        <a:cs typeface="+mn-cs"/>
      </a:defRPr>
    </a:lvl6pPr>
    <a:lvl7pPr marL="2743200" algn="l" defTabSz="914400" rtl="0" eaLnBrk="1" latinLnBrk="0" hangingPunct="1">
      <a:defRPr sz="3200" kern="1200">
        <a:solidFill>
          <a:schemeClr val="tx1"/>
        </a:solidFill>
        <a:latin typeface="Arial" pitchFamily="34" charset="0"/>
        <a:ea typeface="华文细黑" pitchFamily="2" charset="-122"/>
        <a:cs typeface="+mn-cs"/>
      </a:defRPr>
    </a:lvl7pPr>
    <a:lvl8pPr marL="3200400" algn="l" defTabSz="914400" rtl="0" eaLnBrk="1" latinLnBrk="0" hangingPunct="1">
      <a:defRPr sz="3200" kern="1200">
        <a:solidFill>
          <a:schemeClr val="tx1"/>
        </a:solidFill>
        <a:latin typeface="Arial" pitchFamily="34" charset="0"/>
        <a:ea typeface="华文细黑" pitchFamily="2" charset="-122"/>
        <a:cs typeface="+mn-cs"/>
      </a:defRPr>
    </a:lvl8pPr>
    <a:lvl9pPr marL="3657600" algn="l" defTabSz="914400" rtl="0" eaLnBrk="1" latinLnBrk="0" hangingPunct="1">
      <a:defRPr sz="3200" kern="1200">
        <a:solidFill>
          <a:schemeClr val="tx1"/>
        </a:solidFill>
        <a:latin typeface="Arial" pitchFamily="34" charset="0"/>
        <a:ea typeface="华文细黑" pitchFamily="2" charset="-122"/>
        <a:cs typeface="+mn-cs"/>
      </a:defRPr>
    </a:lvl9pPr>
  </p:defaultTextStyle>
  <p:extLst>
    <p:ext uri="{EFAFB233-063F-42B5-8137-9DF3F51BA10A}">
      <p15:sldGuideLst xmlns:p15="http://schemas.microsoft.com/office/powerpoint/2012/main">
        <p15:guide id="1" orient="horz" pos="2169">
          <p15:clr>
            <a:srgbClr val="A4A3A4"/>
          </p15:clr>
        </p15:guide>
        <p15:guide id="2" pos="4002">
          <p15:clr>
            <a:srgbClr val="A4A3A4"/>
          </p15:clr>
        </p15:guide>
      </p15:sldGuideLst>
    </p:ext>
    <p:ext uri="{2D200454-40CA-4A62-9FC3-DE9A4176ACB9}">
      <p15:notesGuideLst xmlns:p15="http://schemas.microsoft.com/office/powerpoint/2012/main">
        <p15:guide id="1" orient="horz" pos="310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6600"/>
    <a:srgbClr val="CC3300"/>
    <a:srgbClr val="339933"/>
    <a:srgbClr val="3399FF"/>
    <a:srgbClr val="66CCFF"/>
    <a:srgbClr val="33CC33"/>
    <a:srgbClr val="3366FF"/>
    <a:srgbClr val="FF7C8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9389" autoAdjust="0"/>
  </p:normalViewPr>
  <p:slideViewPr>
    <p:cSldViewPr>
      <p:cViewPr varScale="1">
        <p:scale>
          <a:sx n="72" d="100"/>
          <a:sy n="72" d="100"/>
        </p:scale>
        <p:origin x="424" y="64"/>
      </p:cViewPr>
      <p:guideLst>
        <p:guide orient="horz" pos="2169"/>
        <p:guide pos="4002"/>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6" d="100"/>
          <a:sy n="56" d="100"/>
        </p:scale>
        <p:origin x="-2078" y="-101"/>
      </p:cViewPr>
      <p:guideLst>
        <p:guide orient="horz" pos="3104"/>
        <p:guide pos="2137"/>
      </p:guideLst>
    </p:cSldViewPr>
  </p:notes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buFontTx/>
              <a:buNone/>
              <a:defRPr kumimoji="1" sz="1200">
                <a:latin typeface="Times New Roman" pitchFamily="18" charset="0"/>
                <a:ea typeface="宋体" pitchFamily="2" charset="-122"/>
              </a:defRPr>
            </a:lvl1pPr>
          </a:lstStyle>
          <a:p>
            <a:pPr>
              <a:defRPr/>
            </a:pPr>
            <a:endParaRPr lang="en-US" altLang="zh-CN"/>
          </a:p>
        </p:txBody>
      </p:sp>
      <p:sp>
        <p:nvSpPr>
          <p:cNvPr id="7171" name="Rectangle 3"/>
          <p:cNvSpPr>
            <a:spLocks noGrp="1" noChangeArrowheads="1"/>
          </p:cNvSpPr>
          <p:nvPr>
            <p:ph type="dt" sz="quarter"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Tx/>
              <a:buNone/>
              <a:defRPr kumimoji="1" sz="1200">
                <a:latin typeface="Times New Roman" pitchFamily="18" charset="0"/>
                <a:ea typeface="宋体" pitchFamily="2" charset="-122"/>
              </a:defRPr>
            </a:lvl1pPr>
          </a:lstStyle>
          <a:p>
            <a:pPr>
              <a:defRPr/>
            </a:pPr>
            <a:endParaRPr lang="en-US" altLang="zh-CN"/>
          </a:p>
        </p:txBody>
      </p:sp>
      <p:sp>
        <p:nvSpPr>
          <p:cNvPr id="7172" name="Rectangle 4"/>
          <p:cNvSpPr>
            <a:spLocks noGrp="1" noChangeArrowheads="1"/>
          </p:cNvSpPr>
          <p:nvPr>
            <p:ph type="ftr" sz="quarter" idx="2"/>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buFontTx/>
              <a:buNone/>
              <a:defRPr kumimoji="1" sz="1200">
                <a:latin typeface="Times New Roman" pitchFamily="18" charset="0"/>
                <a:ea typeface="宋体" pitchFamily="2" charset="-122"/>
              </a:defRPr>
            </a:lvl1pPr>
          </a:lstStyle>
          <a:p>
            <a:pPr>
              <a:defRPr/>
            </a:pPr>
            <a:endParaRPr lang="en-US" altLang="zh-CN"/>
          </a:p>
        </p:txBody>
      </p:sp>
      <p:sp>
        <p:nvSpPr>
          <p:cNvPr id="7173" name="Rectangle 5"/>
          <p:cNvSpPr>
            <a:spLocks noGrp="1" noChangeArrowheads="1"/>
          </p:cNvSpPr>
          <p:nvPr>
            <p:ph type="sldNum" sz="quarter" idx="3"/>
          </p:nvPr>
        </p:nvSpPr>
        <p:spPr bwMode="auto">
          <a:xfrm>
            <a:off x="3844925"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buFont typeface="Arial" pitchFamily="34" charset="0"/>
              <a:buNone/>
              <a:defRPr sz="1200">
                <a:latin typeface="Times New Roman" pitchFamily="18" charset="0"/>
                <a:ea typeface="宋体" pitchFamily="2" charset="-122"/>
              </a:defRPr>
            </a:lvl1pPr>
          </a:lstStyle>
          <a:p>
            <a:pPr>
              <a:defRPr/>
            </a:pPr>
            <a:fld id="{71E0A6F0-2AE6-4C72-A008-069A8F22D8DE}" type="slidenum">
              <a:rPr lang="en-US" altLang="zh-CN"/>
              <a:pPr>
                <a:defRPr/>
              </a:pPr>
              <a:t>‹#›</a:t>
            </a:fld>
            <a:endParaRPr lang="en-US" altLang="zh-CN"/>
          </a:p>
        </p:txBody>
      </p:sp>
    </p:spTree>
    <p:extLst>
      <p:ext uri="{BB962C8B-B14F-4D97-AF65-F5344CB8AC3E}">
        <p14:creationId xmlns:p14="http://schemas.microsoft.com/office/powerpoint/2010/main" val="4173182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buFontTx/>
              <a:buNone/>
              <a:defRPr kumimoji="1" sz="1200">
                <a:latin typeface="Times New Roman" pitchFamily="18" charset="0"/>
                <a:ea typeface="宋体" pitchFamily="2" charset="-122"/>
              </a:defRPr>
            </a:lvl1pPr>
          </a:lstStyle>
          <a:p>
            <a:pPr>
              <a:defRPr/>
            </a:pPr>
            <a:endParaRPr lang="en-US" altLang="zh-CN"/>
          </a:p>
        </p:txBody>
      </p:sp>
      <p:sp>
        <p:nvSpPr>
          <p:cNvPr id="21507" name="Rectangle 3"/>
          <p:cNvSpPr>
            <a:spLocks noGrp="1" noChangeArrowheads="1"/>
          </p:cNvSpPr>
          <p:nvPr>
            <p:ph type="dt"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Tx/>
              <a:buNone/>
              <a:defRPr kumimoji="1" sz="1200">
                <a:latin typeface="Times New Roman" pitchFamily="18" charset="0"/>
                <a:ea typeface="宋体" pitchFamily="2" charset="-122"/>
              </a:defRPr>
            </a:lvl1pPr>
          </a:lstStyle>
          <a:p>
            <a:pPr>
              <a:defRPr/>
            </a:pPr>
            <a:endParaRPr lang="en-US" altLang="zh-CN"/>
          </a:p>
        </p:txBody>
      </p:sp>
      <p:sp>
        <p:nvSpPr>
          <p:cNvPr id="24580" name="Rectangle 4"/>
          <p:cNvSpPr>
            <a:spLocks noGrp="1" noRot="1" noChangeAspect="1" noChangeArrowheads="1" noTextEdit="1"/>
          </p:cNvSpPr>
          <p:nvPr>
            <p:ph type="sldImg" idx="4294967295"/>
          </p:nvPr>
        </p:nvSpPr>
        <p:spPr bwMode="auto">
          <a:xfrm>
            <a:off x="314325" y="739775"/>
            <a:ext cx="6156325" cy="3695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9" name="Rectangle 5"/>
          <p:cNvSpPr>
            <a:spLocks noGrp="1" noChangeArrowheads="1"/>
          </p:cNvSpPr>
          <p:nvPr>
            <p:ph type="body" sz="quarter" idx="3"/>
          </p:nvPr>
        </p:nvSpPr>
        <p:spPr bwMode="auto">
          <a:xfrm>
            <a:off x="979488" y="4600575"/>
            <a:ext cx="4598987" cy="451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1510" name="Rectangle 6"/>
          <p:cNvSpPr>
            <a:spLocks noGrp="1" noChangeArrowheads="1"/>
          </p:cNvSpPr>
          <p:nvPr>
            <p:ph type="ftr" sz="quarter" idx="4"/>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buFontTx/>
              <a:buNone/>
              <a:defRPr kumimoji="1" sz="1200">
                <a:latin typeface="Times New Roman" pitchFamily="18" charset="0"/>
                <a:ea typeface="宋体" pitchFamily="2" charset="-122"/>
              </a:defRPr>
            </a:lvl1pPr>
          </a:lstStyle>
          <a:p>
            <a:pPr>
              <a:defRPr/>
            </a:pPr>
            <a:endParaRPr lang="en-US" altLang="zh-CN"/>
          </a:p>
        </p:txBody>
      </p:sp>
      <p:sp>
        <p:nvSpPr>
          <p:cNvPr id="21511" name="Rectangle 7"/>
          <p:cNvSpPr>
            <a:spLocks noGrp="1" noChangeArrowheads="1"/>
          </p:cNvSpPr>
          <p:nvPr>
            <p:ph type="sldNum" sz="quarter" idx="5"/>
          </p:nvPr>
        </p:nvSpPr>
        <p:spPr bwMode="auto">
          <a:xfrm>
            <a:off x="2895600" y="9144000"/>
            <a:ext cx="6858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buFont typeface="Arial" pitchFamily="34" charset="0"/>
              <a:buNone/>
              <a:defRPr sz="1200">
                <a:latin typeface="Times New Roman" pitchFamily="18" charset="0"/>
                <a:ea typeface="宋体" pitchFamily="2" charset="-122"/>
              </a:defRPr>
            </a:lvl1pPr>
          </a:lstStyle>
          <a:p>
            <a:pPr>
              <a:defRPr/>
            </a:pPr>
            <a:fld id="{358D4195-44F4-4685-BC85-FEB669EDD382}" type="slidenum">
              <a:rPr lang="en-US" altLang="zh-CN"/>
              <a:pPr>
                <a:defRPr/>
              </a:pPr>
              <a:t>‹#›</a:t>
            </a:fld>
            <a:endParaRPr lang="en-US" altLang="zh-CN"/>
          </a:p>
        </p:txBody>
      </p:sp>
    </p:spTree>
    <p:extLst>
      <p:ext uri="{BB962C8B-B14F-4D97-AF65-F5344CB8AC3E}">
        <p14:creationId xmlns:p14="http://schemas.microsoft.com/office/powerpoint/2010/main" val="2674215594"/>
      </p:ext>
    </p:extLst>
  </p:cSld>
  <p:clrMap bg1="lt1" tx1="dk1" bg2="lt2" tx2="dk2" accent1="accent1" accent2="accent2" accent3="accent3" accent4="accent4" accent5="accent5" accent6="accent6" hlink="hlink" folHlink="folHlink"/>
  <p:notesStyle>
    <a:lvl1pPr algn="l" rtl="0" eaLnBrk="0" fontAlgn="base" hangingPunct="0">
      <a:lnSpc>
        <a:spcPct val="120000"/>
      </a:lnSpc>
      <a:spcBef>
        <a:spcPct val="30000"/>
      </a:spcBef>
      <a:spcAft>
        <a:spcPct val="30000"/>
      </a:spcAft>
      <a:defRPr sz="1500" kern="1200">
        <a:solidFill>
          <a:schemeClr val="tx1"/>
        </a:solidFill>
        <a:latin typeface="Times New Roman" pitchFamily="18" charset="0"/>
        <a:ea typeface="宋体" pitchFamily="2" charset="-122"/>
        <a:cs typeface="+mn-cs"/>
      </a:defRPr>
    </a:lvl1pPr>
    <a:lvl2pPr marL="719138" indent="-142875" algn="l" rtl="0" eaLnBrk="0" fontAlgn="base" hangingPunct="0">
      <a:lnSpc>
        <a:spcPct val="120000"/>
      </a:lnSpc>
      <a:spcBef>
        <a:spcPct val="30000"/>
      </a:spcBef>
      <a:spcAft>
        <a:spcPct val="30000"/>
      </a:spcAft>
      <a:buSzPct val="70000"/>
      <a:buFont typeface="Wingdings" pitchFamily="2" charset="2"/>
      <a:buChar char="l"/>
      <a:defRPr sz="1300" kern="1200">
        <a:solidFill>
          <a:schemeClr val="tx1"/>
        </a:solidFill>
        <a:latin typeface="Times New Roman" pitchFamily="18" charset="0"/>
        <a:ea typeface="宋体" pitchFamily="2" charset="-122"/>
        <a:cs typeface="+mn-cs"/>
      </a:defRPr>
    </a:lvl2pPr>
    <a:lvl3pPr marL="1319213" indent="-166688" algn="l" rtl="0" eaLnBrk="0" fontAlgn="base" hangingPunct="0">
      <a:lnSpc>
        <a:spcPct val="120000"/>
      </a:lnSpc>
      <a:spcBef>
        <a:spcPct val="30000"/>
      </a:spcBef>
      <a:spcAft>
        <a:spcPct val="30000"/>
      </a:spcAft>
      <a:buSzPct val="70000"/>
      <a:buFont typeface="Wingdings" pitchFamily="2" charset="2"/>
      <a:buChar char="n"/>
      <a:defRPr sz="1100" kern="1200">
        <a:solidFill>
          <a:schemeClr val="tx1"/>
        </a:solidFill>
        <a:latin typeface="Times New Roman" pitchFamily="18" charset="0"/>
        <a:ea typeface="宋体" pitchFamily="2" charset="-122"/>
        <a:cs typeface="+mn-cs"/>
      </a:defRPr>
    </a:lvl3pPr>
    <a:lvl4pPr marL="1727200" algn="l" rtl="0" eaLnBrk="0" fontAlgn="base" hangingPunct="0">
      <a:lnSpc>
        <a:spcPct val="120000"/>
      </a:lnSpc>
      <a:spcBef>
        <a:spcPct val="30000"/>
      </a:spcBef>
      <a:spcAft>
        <a:spcPct val="30000"/>
      </a:spcAft>
      <a:buSzPct val="70000"/>
      <a:buFont typeface="Wingdings" pitchFamily="2" charset="2"/>
      <a:buChar char="è"/>
      <a:defRPr sz="1100" kern="1200">
        <a:solidFill>
          <a:schemeClr val="tx1"/>
        </a:solidFill>
        <a:latin typeface="Times New Roman" pitchFamily="18" charset="0"/>
        <a:ea typeface="宋体" pitchFamily="2" charset="-122"/>
        <a:cs typeface="+mn-cs"/>
      </a:defRPr>
    </a:lvl4pPr>
    <a:lvl5pPr marL="2303463" algn="l" rtl="0" eaLnBrk="0" fontAlgn="base" hangingPunct="0">
      <a:lnSpc>
        <a:spcPct val="120000"/>
      </a:lnSpc>
      <a:spcBef>
        <a:spcPct val="30000"/>
      </a:spcBef>
      <a:spcAft>
        <a:spcPct val="30000"/>
      </a:spcAft>
      <a:buChar char="è"/>
      <a:defRPr sz="1100" kern="1200">
        <a:solidFill>
          <a:schemeClr val="tx1"/>
        </a:solidFill>
        <a:latin typeface="Times New Roman" pitchFamily="18" charset="0"/>
        <a:ea typeface="宋体" pitchFamily="2" charset="-122"/>
        <a:cs typeface="+mn-cs"/>
      </a:defRPr>
    </a:lvl5pPr>
    <a:lvl6pPr marL="2880360" algn="l" defTabSz="1151890" rtl="0" eaLnBrk="1" latinLnBrk="0" hangingPunct="1">
      <a:defRPr sz="1500" kern="1200">
        <a:solidFill>
          <a:schemeClr val="tx1"/>
        </a:solidFill>
        <a:latin typeface="+mn-lt"/>
        <a:ea typeface="+mn-ea"/>
        <a:cs typeface="+mn-cs"/>
      </a:defRPr>
    </a:lvl6pPr>
    <a:lvl7pPr marL="3456305" algn="l" defTabSz="1151890" rtl="0" eaLnBrk="1" latinLnBrk="0" hangingPunct="1">
      <a:defRPr sz="1500" kern="1200">
        <a:solidFill>
          <a:schemeClr val="tx1"/>
        </a:solidFill>
        <a:latin typeface="+mn-lt"/>
        <a:ea typeface="+mn-ea"/>
        <a:cs typeface="+mn-cs"/>
      </a:defRPr>
    </a:lvl7pPr>
    <a:lvl8pPr marL="4032250" algn="l" defTabSz="1151890" rtl="0" eaLnBrk="1" latinLnBrk="0" hangingPunct="1">
      <a:defRPr sz="1500" kern="1200">
        <a:solidFill>
          <a:schemeClr val="tx1"/>
        </a:solidFill>
        <a:latin typeface="+mn-lt"/>
        <a:ea typeface="+mn-ea"/>
        <a:cs typeface="+mn-cs"/>
      </a:defRPr>
    </a:lvl8pPr>
    <a:lvl9pPr marL="4608830" algn="l" defTabSz="115189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itchFamily="34" charset="0"/>
                <a:ea typeface="华文细黑" pitchFamily="2" charset="-122"/>
              </a:defRPr>
            </a:lvl1pPr>
            <a:lvl2pPr marL="742950" indent="-285750" eaLnBrk="0" hangingPunct="0">
              <a:defRPr sz="3200">
                <a:solidFill>
                  <a:schemeClr val="tx1"/>
                </a:solidFill>
                <a:latin typeface="Arial" pitchFamily="34" charset="0"/>
                <a:ea typeface="华文细黑" pitchFamily="2" charset="-122"/>
              </a:defRPr>
            </a:lvl2pPr>
            <a:lvl3pPr marL="1143000" indent="-228600" eaLnBrk="0" hangingPunct="0">
              <a:defRPr sz="3200">
                <a:solidFill>
                  <a:schemeClr val="tx1"/>
                </a:solidFill>
                <a:latin typeface="Arial" pitchFamily="34" charset="0"/>
                <a:ea typeface="华文细黑" pitchFamily="2" charset="-122"/>
              </a:defRPr>
            </a:lvl3pPr>
            <a:lvl4pPr marL="1600200" indent="-228600" eaLnBrk="0" hangingPunct="0">
              <a:defRPr sz="3200">
                <a:solidFill>
                  <a:schemeClr val="tx1"/>
                </a:solidFill>
                <a:latin typeface="Arial" pitchFamily="34" charset="0"/>
                <a:ea typeface="华文细黑" pitchFamily="2" charset="-122"/>
              </a:defRPr>
            </a:lvl4pPr>
            <a:lvl5pPr marL="2057400" indent="-228600" eaLnBrk="0" hangingPunct="0">
              <a:defRPr sz="3200">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华文细黑" pitchFamily="2" charset="-122"/>
              </a:defRPr>
            </a:lvl9pPr>
          </a:lstStyle>
          <a:p>
            <a:pPr eaLnBrk="1" hangingPunct="1"/>
            <a:fld id="{F4324AA6-515F-467D-AEF6-E113F66147F6}" type="slidenum">
              <a:rPr lang="en-US" altLang="zh-CN" sz="1200" smtClean="0"/>
              <a:pPr eaLnBrk="1" hangingPunct="1"/>
              <a:t>0</a:t>
            </a:fld>
            <a:endParaRPr lang="en-US" altLang="zh-CN" sz="1200"/>
          </a:p>
        </p:txBody>
      </p:sp>
      <p:sp>
        <p:nvSpPr>
          <p:cNvPr id="25603" name="Rectangle 2"/>
          <p:cNvSpPr>
            <a:spLocks noGrp="1" noRot="1" noChangeAspect="1" noChangeArrowheads="1" noTextEdit="1"/>
          </p:cNvSpPr>
          <p:nvPr>
            <p:ph type="sldImg" idx="4294967295"/>
          </p:nvPr>
        </p:nvSpPr>
        <p:spPr>
          <a:xfrm>
            <a:off x="314325" y="739775"/>
            <a:ext cx="6157913" cy="3695700"/>
          </a:xfrm>
          <a:ln/>
        </p:spPr>
      </p:sp>
      <p:sp>
        <p:nvSpPr>
          <p:cNvPr id="25604" name="Rectangle 3"/>
          <p:cNvSpPr>
            <a:spLocks noGrp="1" noChangeArrowheads="1"/>
          </p:cNvSpPr>
          <p:nvPr>
            <p:ph type="body" idx="4294967295"/>
          </p:nvPr>
        </p:nvSpPr>
        <p:spPr>
          <a:xfrm>
            <a:off x="904875" y="4681538"/>
            <a:ext cx="4975225" cy="4435475"/>
          </a:xfrm>
          <a:noFill/>
        </p:spPr>
        <p:txBody>
          <a:bodyPr>
            <a:prstTxWarp prst="textNoShape">
              <a:avLst/>
            </a:prstTxWarp>
          </a:bodyPr>
          <a:lstStyle/>
          <a:p>
            <a:pPr eaLnBrk="1" hangingPunct="1"/>
            <a:endParaRPr lang="zh-CN" altLang="zh-CN" dirty="0"/>
          </a:p>
        </p:txBody>
      </p:sp>
    </p:spTree>
    <p:extLst>
      <p:ext uri="{BB962C8B-B14F-4D97-AF65-F5344CB8AC3E}">
        <p14:creationId xmlns:p14="http://schemas.microsoft.com/office/powerpoint/2010/main" val="423939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Text Box 10"/>
          <p:cNvSpPr txBox="1">
            <a:spLocks noChangeArrowheads="1"/>
          </p:cNvSpPr>
          <p:nvPr/>
        </p:nvSpPr>
        <p:spPr bwMode="auto">
          <a:xfrm>
            <a:off x="9799638" y="4476750"/>
            <a:ext cx="2014537" cy="39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5175" tIns="57588" rIns="115175" bIns="57588">
            <a:spAutoFit/>
          </a:bodyPr>
          <a:lstStyle>
            <a:lvl1pPr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marL="1370330"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1800">
                <a:solidFill>
                  <a:schemeClr val="bg1"/>
                </a:solidFill>
                <a:latin typeface="FrutigerNext LT Regular" pitchFamily="34" charset="0"/>
                <a:ea typeface="MS PGothic" pitchFamily="34" charset="-128"/>
              </a:rPr>
              <a:t>www.huawei.com</a:t>
            </a:r>
          </a:p>
        </p:txBody>
      </p:sp>
      <p:sp>
        <p:nvSpPr>
          <p:cNvPr id="6" name="Text Box 7"/>
          <p:cNvSpPr txBox="1">
            <a:spLocks noChangeArrowheads="1"/>
          </p:cNvSpPr>
          <p:nvPr/>
        </p:nvSpPr>
        <p:spPr bwMode="auto">
          <a:xfrm>
            <a:off x="1360981" y="6670675"/>
            <a:ext cx="3588350" cy="284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8677" tIns="49340" rIns="98677" bIns="49340">
            <a:spAutoFit/>
          </a:bodyPr>
          <a:lstStyle>
            <a:lvl1pPr algn="l" defTabSz="784225">
              <a:defRPr kumimoji="1" sz="2400">
                <a:solidFill>
                  <a:schemeClr val="tx1"/>
                </a:solidFill>
                <a:latin typeface="Times New Roman" pitchFamily="18" charset="0"/>
                <a:ea typeface="宋体" pitchFamily="2" charset="-122"/>
              </a:defRPr>
            </a:lvl1pPr>
            <a:lvl2pPr marL="392430" algn="l" defTabSz="784225">
              <a:defRPr kumimoji="1" sz="2400">
                <a:solidFill>
                  <a:schemeClr val="tx1"/>
                </a:solidFill>
                <a:latin typeface="Times New Roman" pitchFamily="18" charset="0"/>
                <a:ea typeface="宋体" pitchFamily="2" charset="-122"/>
              </a:defRPr>
            </a:lvl2pPr>
            <a:lvl3pPr marL="784225" algn="l" defTabSz="784225">
              <a:defRPr kumimoji="1" sz="2400">
                <a:solidFill>
                  <a:schemeClr val="tx1"/>
                </a:solidFill>
                <a:latin typeface="Times New Roman" pitchFamily="18" charset="0"/>
                <a:ea typeface="宋体" pitchFamily="2" charset="-122"/>
              </a:defRPr>
            </a:lvl3pPr>
            <a:lvl4pPr marL="1174750" algn="l" defTabSz="784225">
              <a:defRPr kumimoji="1" sz="2400">
                <a:solidFill>
                  <a:schemeClr val="tx1"/>
                </a:solidFill>
                <a:latin typeface="Times New Roman" pitchFamily="18" charset="0"/>
                <a:ea typeface="宋体" pitchFamily="2" charset="-122"/>
              </a:defRPr>
            </a:lvl4pPr>
            <a:lvl5pPr marL="1567180" algn="l" defTabSz="784225">
              <a:defRPr kumimoji="1" sz="2400">
                <a:solidFill>
                  <a:schemeClr val="tx1"/>
                </a:solidFill>
                <a:latin typeface="Times New Roman" pitchFamily="18" charset="0"/>
                <a:ea typeface="宋体" pitchFamily="2" charset="-122"/>
              </a:defRPr>
            </a:lvl5pPr>
            <a:lvl6pPr marL="2024380" defTabSz="784225" fontAlgn="base">
              <a:spcBef>
                <a:spcPct val="0"/>
              </a:spcBef>
              <a:spcAft>
                <a:spcPct val="0"/>
              </a:spcAft>
              <a:defRPr kumimoji="1" sz="2400">
                <a:solidFill>
                  <a:schemeClr val="tx1"/>
                </a:solidFill>
                <a:latin typeface="Times New Roman" pitchFamily="18" charset="0"/>
                <a:ea typeface="宋体" pitchFamily="2" charset="-122"/>
              </a:defRPr>
            </a:lvl6pPr>
            <a:lvl7pPr marL="2481580" defTabSz="784225" fontAlgn="base">
              <a:spcBef>
                <a:spcPct val="0"/>
              </a:spcBef>
              <a:spcAft>
                <a:spcPct val="0"/>
              </a:spcAft>
              <a:defRPr kumimoji="1" sz="2400">
                <a:solidFill>
                  <a:schemeClr val="tx1"/>
                </a:solidFill>
                <a:latin typeface="Times New Roman" pitchFamily="18" charset="0"/>
                <a:ea typeface="宋体" pitchFamily="2" charset="-122"/>
              </a:defRPr>
            </a:lvl7pPr>
            <a:lvl8pPr marL="2938780" defTabSz="784225" fontAlgn="base">
              <a:spcBef>
                <a:spcPct val="0"/>
              </a:spcBef>
              <a:spcAft>
                <a:spcPct val="0"/>
              </a:spcAft>
              <a:defRPr kumimoji="1" sz="2400">
                <a:solidFill>
                  <a:schemeClr val="tx1"/>
                </a:solidFill>
                <a:latin typeface="Times New Roman" pitchFamily="18" charset="0"/>
                <a:ea typeface="宋体" pitchFamily="2" charset="-122"/>
              </a:defRPr>
            </a:lvl8pPr>
            <a:lvl9pPr marL="3395980" defTabSz="784225"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defRPr/>
            </a:pPr>
            <a:r>
              <a:rPr lang="en-US" altLang="zh-CN" sz="1200" dirty="0" err="1">
                <a:latin typeface="+mn-lt"/>
              </a:rPr>
              <a:t>Weihai</a:t>
            </a:r>
            <a:r>
              <a:rPr lang="en-US" altLang="zh-CN" sz="1200" dirty="0">
                <a:latin typeface="+mn-lt"/>
              </a:rPr>
              <a:t>  </a:t>
            </a:r>
            <a:r>
              <a:rPr lang="en-US" altLang="zh-CN" sz="1200" dirty="0" err="1">
                <a:latin typeface="+mn-lt"/>
              </a:rPr>
              <a:t>RuoWei</a:t>
            </a:r>
            <a:r>
              <a:rPr lang="en-US" altLang="zh-CN" sz="1200" dirty="0">
                <a:latin typeface="+mn-lt"/>
              </a:rPr>
              <a:t>  Information Technology Co., Ltd.</a:t>
            </a:r>
          </a:p>
        </p:txBody>
      </p:sp>
      <p:sp>
        <p:nvSpPr>
          <p:cNvPr id="7" name="矩形 1"/>
          <p:cNvSpPr>
            <a:spLocks noChangeArrowheads="1"/>
          </p:cNvSpPr>
          <p:nvPr/>
        </p:nvSpPr>
        <p:spPr bwMode="auto">
          <a:xfrm>
            <a:off x="-3175" y="1620838"/>
            <a:ext cx="12603600" cy="430530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ea typeface="华文细黑" pitchFamily="2" charset="-122"/>
              </a:defRPr>
            </a:lvl1pPr>
            <a:lvl2pPr>
              <a:defRPr sz="3200">
                <a:solidFill>
                  <a:schemeClr val="tx1"/>
                </a:solidFill>
                <a:latin typeface="Arial" pitchFamily="34" charset="0"/>
                <a:ea typeface="华文细黑" pitchFamily="2" charset="-122"/>
              </a:defRPr>
            </a:lvl2pPr>
            <a:lvl3pPr>
              <a:defRPr sz="3200">
                <a:solidFill>
                  <a:schemeClr val="tx1"/>
                </a:solidFill>
                <a:latin typeface="Arial" pitchFamily="34" charset="0"/>
                <a:ea typeface="华文细黑" pitchFamily="2" charset="-122"/>
              </a:defRPr>
            </a:lvl3pPr>
            <a:lvl4pPr>
              <a:defRPr sz="3200">
                <a:solidFill>
                  <a:schemeClr val="tx1"/>
                </a:solidFill>
                <a:latin typeface="Arial" pitchFamily="34" charset="0"/>
                <a:ea typeface="华文细黑" pitchFamily="2" charset="-122"/>
              </a:defRPr>
            </a:lvl4pPr>
            <a:lvl5pPr>
              <a:defRPr sz="3200">
                <a:solidFill>
                  <a:schemeClr val="tx1"/>
                </a:solidFill>
                <a:latin typeface="Arial" pitchFamily="34" charset="0"/>
                <a:ea typeface="华文细黑" pitchFamily="2" charset="-122"/>
              </a:defRPr>
            </a:lvl5pPr>
            <a:lvl6pPr marL="2760980" indent="-474980" fontAlgn="base">
              <a:spcBef>
                <a:spcPct val="0"/>
              </a:spcBef>
              <a:spcAft>
                <a:spcPct val="0"/>
              </a:spcAft>
              <a:buFont typeface="Arial" pitchFamily="34" charset="0"/>
              <a:defRPr sz="3200">
                <a:solidFill>
                  <a:schemeClr val="tx1"/>
                </a:solidFill>
                <a:latin typeface="Arial" pitchFamily="34" charset="0"/>
                <a:ea typeface="华文细黑" pitchFamily="2" charset="-122"/>
              </a:defRPr>
            </a:lvl6pPr>
            <a:lvl7pPr marL="3218180" indent="-474980" fontAlgn="base">
              <a:spcBef>
                <a:spcPct val="0"/>
              </a:spcBef>
              <a:spcAft>
                <a:spcPct val="0"/>
              </a:spcAft>
              <a:buFont typeface="Arial" pitchFamily="34" charset="0"/>
              <a:defRPr sz="3200">
                <a:solidFill>
                  <a:schemeClr val="tx1"/>
                </a:solidFill>
                <a:latin typeface="Arial" pitchFamily="34" charset="0"/>
                <a:ea typeface="华文细黑" pitchFamily="2" charset="-122"/>
              </a:defRPr>
            </a:lvl7pPr>
            <a:lvl8pPr marL="3675380" indent="-474980" fontAlgn="base">
              <a:spcBef>
                <a:spcPct val="0"/>
              </a:spcBef>
              <a:spcAft>
                <a:spcPct val="0"/>
              </a:spcAft>
              <a:buFont typeface="Arial" pitchFamily="34" charset="0"/>
              <a:defRPr sz="3200">
                <a:solidFill>
                  <a:schemeClr val="tx1"/>
                </a:solidFill>
                <a:latin typeface="Arial" pitchFamily="34" charset="0"/>
                <a:ea typeface="华文细黑" pitchFamily="2" charset="-122"/>
              </a:defRPr>
            </a:lvl8pPr>
            <a:lvl9pPr marL="4132580" indent="-474980" fontAlgn="base">
              <a:spcBef>
                <a:spcPct val="0"/>
              </a:spcBef>
              <a:spcAft>
                <a:spcPct val="0"/>
              </a:spcAft>
              <a:buFont typeface="Arial" pitchFamily="34" charset="0"/>
              <a:defRPr sz="3200">
                <a:solidFill>
                  <a:schemeClr val="tx1"/>
                </a:solidFill>
                <a:latin typeface="Arial" pitchFamily="34" charset="0"/>
                <a:ea typeface="华文细黑" pitchFamily="2" charset="-122"/>
              </a:defRPr>
            </a:lvl9pPr>
          </a:lstStyle>
          <a:p>
            <a:pPr algn="ctr" eaLnBrk="0" hangingPunct="0">
              <a:buFont typeface="Arial" pitchFamily="34" charset="0"/>
              <a:buNone/>
              <a:defRPr/>
            </a:pPr>
            <a:endParaRPr lang="zh-CN" altLang="en-US" sz="2500">
              <a:ea typeface="MS PGothic" pitchFamily="34" charset="-128"/>
            </a:endParaRPr>
          </a:p>
        </p:txBody>
      </p:sp>
    </p:spTree>
    <p:extLst>
      <p:ext uri="{BB962C8B-B14F-4D97-AF65-F5344CB8AC3E}">
        <p14:creationId xmlns:p14="http://schemas.microsoft.com/office/powerpoint/2010/main" val="3112354603"/>
      </p:ext>
    </p:extLst>
  </p:cSld>
  <p:clrMapOvr>
    <a:masterClrMapping/>
  </p:clrMapOvr>
  <p:transition>
    <p:random/>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99175" y="267419"/>
            <a:ext cx="10729982" cy="606425"/>
          </a:xfrm>
        </p:spPr>
        <p:txBody>
          <a:bodyPr/>
          <a:lstStyle>
            <a:lvl1pPr>
              <a:defRPr>
                <a:solidFill>
                  <a:srgbClr val="0000FF"/>
                </a:solidFill>
                <a:latin typeface="华文细黑" panose="02010600040101010101" pitchFamily="2" charset="-122"/>
                <a:ea typeface="华文细黑" panose="02010600040101010101" pitchFamily="2" charset="-122"/>
              </a:defRPr>
            </a:lvl1pPr>
          </a:lstStyle>
          <a:p>
            <a:r>
              <a:rPr lang="zh-CN" altLang="en-US" noProof="1"/>
              <a:t>单击此处编辑母版标题样式</a:t>
            </a:r>
          </a:p>
        </p:txBody>
      </p:sp>
      <p:sp>
        <p:nvSpPr>
          <p:cNvPr id="3" name="内容占位符 2"/>
          <p:cNvSpPr>
            <a:spLocks noGrp="1"/>
          </p:cNvSpPr>
          <p:nvPr>
            <p:ph idx="1"/>
          </p:nvPr>
        </p:nvSpPr>
        <p:spPr>
          <a:xfrm>
            <a:off x="899175" y="1242287"/>
            <a:ext cx="10729982" cy="2743491"/>
          </a:xfrm>
        </p:spPr>
        <p:txBody>
          <a:bodyPr/>
          <a:lstStyle>
            <a:lvl1pPr marL="342900" indent="-342900">
              <a:defRPr lang="zh-CN" altLang="en-US" sz="2800" noProof="1" smtClean="0">
                <a:solidFill>
                  <a:schemeClr val="tx1"/>
                </a:solidFill>
                <a:latin typeface="华文细黑" pitchFamily="2" charset="-122"/>
                <a:ea typeface="华文细黑" pitchFamily="2" charset="-122"/>
                <a:cs typeface="+mn-cs"/>
              </a:defRPr>
            </a:lvl1pPr>
            <a:lvl2pPr marL="914400" indent="-457200">
              <a:defRPr lang="zh-CN" altLang="en-US" sz="2400" noProof="1" smtClean="0">
                <a:solidFill>
                  <a:schemeClr val="tx1"/>
                </a:solidFill>
                <a:latin typeface="华文细黑" pitchFamily="2" charset="-122"/>
                <a:ea typeface="华文细黑" pitchFamily="2" charset="-122"/>
              </a:defRPr>
            </a:lvl2pPr>
            <a:lvl3pPr marL="1233488" indent="-244475">
              <a:defRPr lang="zh-CN" altLang="en-US" sz="2400" noProof="1" smtClean="0">
                <a:solidFill>
                  <a:schemeClr val="tx1"/>
                </a:solidFill>
                <a:latin typeface="+mn-ea"/>
                <a:ea typeface="+mn-ea"/>
              </a:defRPr>
            </a:lvl3pPr>
          </a:lstStyle>
          <a:p>
            <a:pPr marL="342900" lvl="0" indent="-342900" algn="l" defTabSz="987425" rtl="0" eaLnBrk="0" fontAlgn="base" hangingPunct="0">
              <a:lnSpc>
                <a:spcPct val="120000"/>
              </a:lnSpc>
              <a:spcBef>
                <a:spcPct val="20000"/>
              </a:spcBef>
              <a:spcAft>
                <a:spcPct val="0"/>
              </a:spcAft>
              <a:buClr>
                <a:schemeClr val="accent2"/>
              </a:buClr>
              <a:buSzPct val="85000"/>
              <a:buFont typeface="ZapfDingbats" pitchFamily="82" charset="2"/>
              <a:buChar char="r"/>
            </a:pPr>
            <a:r>
              <a:rPr lang="zh-CN" altLang="en-US" noProof="1"/>
              <a:t>单击此处编辑母版文本样式</a:t>
            </a:r>
          </a:p>
          <a:p>
            <a:pPr marL="742950" lvl="1" indent="-285750" algn="l" defTabSz="987425" rtl="0" eaLnBrk="0" fontAlgn="base" hangingPunct="0">
              <a:lnSpc>
                <a:spcPct val="120000"/>
              </a:lnSpc>
              <a:spcBef>
                <a:spcPct val="20000"/>
              </a:spcBef>
              <a:spcAft>
                <a:spcPct val="0"/>
              </a:spcAft>
              <a:buClr>
                <a:schemeClr val="accent2"/>
              </a:buClr>
              <a:buSzPct val="75000"/>
              <a:buFont typeface="ZapfDingbats" pitchFamily="82" charset="2"/>
              <a:buChar char="m"/>
            </a:pPr>
            <a:r>
              <a:rPr lang="zh-CN" altLang="en-US" noProof="1"/>
              <a:t>第二级</a:t>
            </a:r>
          </a:p>
          <a:p>
            <a:pPr marL="1233488" lvl="2" indent="-244475" algn="l" defTabSz="987425" rtl="0" eaLnBrk="0" fontAlgn="base" hangingPunct="0">
              <a:lnSpc>
                <a:spcPct val="120000"/>
              </a:lnSpc>
              <a:spcBef>
                <a:spcPct val="20000"/>
              </a:spcBef>
              <a:spcAft>
                <a:spcPct val="20000"/>
              </a:spcAft>
              <a:buClr>
                <a:schemeClr val="tx1"/>
              </a:buClr>
              <a:buFont typeface="Arial" pitchFamily="34" charset="0"/>
              <a:buChar char="−"/>
            </a:pPr>
            <a:r>
              <a:rPr lang="zh-CN" altLang="en-US" noProof="1"/>
              <a:t>第三级</a:t>
            </a:r>
          </a:p>
          <a:p>
            <a:pPr lvl="3"/>
            <a:r>
              <a:rPr lang="zh-CN" altLang="en-US" noProof="1"/>
              <a:t>第四级</a:t>
            </a:r>
          </a:p>
          <a:p>
            <a:pPr lvl="4"/>
            <a:r>
              <a:rPr lang="zh-CN" altLang="en-US" noProof="1"/>
              <a:t>第五级</a:t>
            </a:r>
          </a:p>
        </p:txBody>
      </p:sp>
      <p:sp>
        <p:nvSpPr>
          <p:cNvPr id="4" name="Rectangle 9"/>
          <p:cNvSpPr>
            <a:spLocks noGrp="1" noChangeArrowheads="1"/>
          </p:cNvSpPr>
          <p:nvPr>
            <p:ph type="sldNum" sz="quarter" idx="10"/>
          </p:nvPr>
        </p:nvSpPr>
        <p:spPr>
          <a:xfrm>
            <a:off x="6469063" y="7097713"/>
            <a:ext cx="1449387" cy="336550"/>
          </a:xfrm>
        </p:spPr>
        <p:txBody>
          <a:bodyPr/>
          <a:lstStyle>
            <a:lvl1pPr>
              <a:defRPr/>
            </a:lvl1pPr>
          </a:lstStyle>
          <a:p>
            <a:pPr>
              <a:defRPr/>
            </a:pPr>
            <a:r>
              <a:rPr lang="de-DE" altLang="zh-CN"/>
              <a:t>Page </a:t>
            </a:r>
            <a:fld id="{1BAAAF6F-AE50-4EA0-A3DF-BF9E143F8573}" type="slidenum">
              <a:rPr lang="en-US" altLang="zh-CN">
                <a:ea typeface="宋体" pitchFamily="2" charset="-122"/>
              </a:rPr>
              <a:pPr>
                <a:defRPr/>
              </a:pPr>
              <a:t>‹#›</a:t>
            </a:fld>
            <a:endParaRPr lang="en-US" altLang="zh-CN">
              <a:ea typeface="宋体" pitchFamily="2" charset="-122"/>
            </a:endParaRPr>
          </a:p>
        </p:txBody>
      </p:sp>
    </p:spTree>
    <p:extLst>
      <p:ext uri="{BB962C8B-B14F-4D97-AF65-F5344CB8AC3E}">
        <p14:creationId xmlns:p14="http://schemas.microsoft.com/office/powerpoint/2010/main" val="1019676827"/>
      </p:ext>
    </p:extLst>
  </p:cSld>
  <p:clrMapOvr>
    <a:masterClrMapping/>
  </p:clrMapOvr>
  <p:transition>
    <p:random/>
  </p:transition>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898525" y="319099"/>
            <a:ext cx="1087464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8693" tIns="49348" rIns="98693" bIns="49348" numCol="1" anchor="ctr" anchorCtr="0" compatLnSpc="1">
            <a:prstTxWarp prst="textNoShape">
              <a:avLst/>
            </a:prstTxWarp>
            <a:spAutoFit/>
          </a:bodyPr>
          <a:lstStyle/>
          <a:p>
            <a:pPr lvl="0"/>
            <a:r>
              <a:rPr lang="zh-CN" altLang="en-US" dirty="0"/>
              <a:t>单击此处编辑母版标题样式</a:t>
            </a:r>
          </a:p>
        </p:txBody>
      </p:sp>
      <p:sp>
        <p:nvSpPr>
          <p:cNvPr id="1027" name="Rectangle 6"/>
          <p:cNvSpPr>
            <a:spLocks noGrp="1" noChangeArrowheads="1"/>
          </p:cNvSpPr>
          <p:nvPr>
            <p:ph type="body" idx="4294967295"/>
          </p:nvPr>
        </p:nvSpPr>
        <p:spPr bwMode="auto">
          <a:xfrm>
            <a:off x="898525" y="1382713"/>
            <a:ext cx="10874642" cy="282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8727" tIns="49363" rIns="98727" bIns="49363" numCol="1" anchor="t" anchorCtr="0" compatLnSpc="1">
            <a:prstTxWarp prst="textNoShape">
              <a:avLst/>
            </a:prstTxWarp>
            <a:spAutoFit/>
          </a:bodyPr>
          <a:lstStyle/>
          <a:p>
            <a:pPr lvl="0"/>
            <a:r>
              <a:rPr lang="zh-CN" altLang="en-US" dirty="0"/>
              <a:t>单击此处编辑母版文本样式</a:t>
            </a:r>
          </a:p>
          <a:p>
            <a:pPr marL="742950" lvl="1" indent="-285750" algn="l" rtl="0" eaLnBrk="0" fontAlgn="base" hangingPunct="0">
              <a:spcBef>
                <a:spcPct val="20000"/>
              </a:spcBef>
              <a:spcAft>
                <a:spcPct val="0"/>
              </a:spcAft>
              <a:buClr>
                <a:schemeClr val="accent2"/>
              </a:buClr>
              <a:buSzPct val="75000"/>
              <a:buFont typeface="ZapfDingbats" pitchFamily="82" charset="2"/>
              <a:buChar char="m"/>
            </a:pPr>
            <a:r>
              <a:rPr lang="zh-CN" altLang="en-US" dirty="0"/>
              <a:t>单击此处编辑母版文本样式</a:t>
            </a:r>
          </a:p>
          <a:p>
            <a:pPr lvl="2"/>
            <a:r>
              <a:rPr lang="zh-CN" altLang="en-US" dirty="0"/>
              <a:t>单击此处编辑母版文本样式</a:t>
            </a:r>
          </a:p>
          <a:p>
            <a:pPr lvl="3"/>
            <a:r>
              <a:rPr lang="zh-CN" altLang="en-US" dirty="0"/>
              <a:t>单击此处编辑母版文本样式</a:t>
            </a:r>
          </a:p>
          <a:p>
            <a:pPr lvl="0"/>
            <a:endParaRPr lang="en-US" altLang="zh-CN" dirty="0"/>
          </a:p>
        </p:txBody>
      </p:sp>
      <p:pic>
        <p:nvPicPr>
          <p:cNvPr id="1028" name="图片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889750"/>
            <a:ext cx="1261268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7"/>
          <p:cNvSpPr txBox="1">
            <a:spLocks noChangeArrowheads="1"/>
          </p:cNvSpPr>
          <p:nvPr/>
        </p:nvSpPr>
        <p:spPr bwMode="auto">
          <a:xfrm>
            <a:off x="977600" y="7100888"/>
            <a:ext cx="3588350" cy="284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8677" tIns="49340" rIns="98677" bIns="49340">
            <a:spAutoFit/>
          </a:bodyPr>
          <a:lstStyle>
            <a:lvl1pPr algn="l" defTabSz="784225">
              <a:defRPr kumimoji="1" sz="2400">
                <a:solidFill>
                  <a:schemeClr val="tx1"/>
                </a:solidFill>
                <a:latin typeface="Times New Roman" pitchFamily="18" charset="0"/>
                <a:ea typeface="宋体" pitchFamily="2" charset="-122"/>
              </a:defRPr>
            </a:lvl1pPr>
            <a:lvl2pPr marL="392430" algn="l" defTabSz="784225">
              <a:defRPr kumimoji="1" sz="2400">
                <a:solidFill>
                  <a:schemeClr val="tx1"/>
                </a:solidFill>
                <a:latin typeface="Times New Roman" pitchFamily="18" charset="0"/>
                <a:ea typeface="宋体" pitchFamily="2" charset="-122"/>
              </a:defRPr>
            </a:lvl2pPr>
            <a:lvl3pPr marL="784225" algn="l" defTabSz="784225">
              <a:defRPr kumimoji="1" sz="2400">
                <a:solidFill>
                  <a:schemeClr val="tx1"/>
                </a:solidFill>
                <a:latin typeface="Times New Roman" pitchFamily="18" charset="0"/>
                <a:ea typeface="宋体" pitchFamily="2" charset="-122"/>
              </a:defRPr>
            </a:lvl3pPr>
            <a:lvl4pPr marL="1174750" algn="l" defTabSz="784225">
              <a:defRPr kumimoji="1" sz="2400">
                <a:solidFill>
                  <a:schemeClr val="tx1"/>
                </a:solidFill>
                <a:latin typeface="Times New Roman" pitchFamily="18" charset="0"/>
                <a:ea typeface="宋体" pitchFamily="2" charset="-122"/>
              </a:defRPr>
            </a:lvl4pPr>
            <a:lvl5pPr marL="1567180" algn="l" defTabSz="784225">
              <a:defRPr kumimoji="1" sz="2400">
                <a:solidFill>
                  <a:schemeClr val="tx1"/>
                </a:solidFill>
                <a:latin typeface="Times New Roman" pitchFamily="18" charset="0"/>
                <a:ea typeface="宋体" pitchFamily="2" charset="-122"/>
              </a:defRPr>
            </a:lvl5pPr>
            <a:lvl6pPr marL="2024380" defTabSz="784225" fontAlgn="base">
              <a:spcBef>
                <a:spcPct val="0"/>
              </a:spcBef>
              <a:spcAft>
                <a:spcPct val="0"/>
              </a:spcAft>
              <a:defRPr kumimoji="1" sz="2400">
                <a:solidFill>
                  <a:schemeClr val="tx1"/>
                </a:solidFill>
                <a:latin typeface="Times New Roman" pitchFamily="18" charset="0"/>
                <a:ea typeface="宋体" pitchFamily="2" charset="-122"/>
              </a:defRPr>
            </a:lvl6pPr>
            <a:lvl7pPr marL="2481580" defTabSz="784225" fontAlgn="base">
              <a:spcBef>
                <a:spcPct val="0"/>
              </a:spcBef>
              <a:spcAft>
                <a:spcPct val="0"/>
              </a:spcAft>
              <a:defRPr kumimoji="1" sz="2400">
                <a:solidFill>
                  <a:schemeClr val="tx1"/>
                </a:solidFill>
                <a:latin typeface="Times New Roman" pitchFamily="18" charset="0"/>
                <a:ea typeface="宋体" pitchFamily="2" charset="-122"/>
              </a:defRPr>
            </a:lvl7pPr>
            <a:lvl8pPr marL="2938780" defTabSz="784225" fontAlgn="base">
              <a:spcBef>
                <a:spcPct val="0"/>
              </a:spcBef>
              <a:spcAft>
                <a:spcPct val="0"/>
              </a:spcAft>
              <a:defRPr kumimoji="1" sz="2400">
                <a:solidFill>
                  <a:schemeClr val="tx1"/>
                </a:solidFill>
                <a:latin typeface="Times New Roman" pitchFamily="18" charset="0"/>
                <a:ea typeface="宋体" pitchFamily="2" charset="-122"/>
              </a:defRPr>
            </a:lvl8pPr>
            <a:lvl9pPr marL="3395980" defTabSz="784225"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defRPr/>
            </a:pPr>
            <a:r>
              <a:rPr lang="en-US" altLang="zh-CN" sz="1200" dirty="0" err="1">
                <a:latin typeface="Arial" charset="0"/>
                <a:ea typeface="华文仿宋" charset="0"/>
              </a:rPr>
              <a:t>Weihai</a:t>
            </a:r>
            <a:r>
              <a:rPr lang="en-US" altLang="zh-CN" sz="1200" dirty="0">
                <a:latin typeface="Arial" charset="0"/>
                <a:ea typeface="华文仿宋" charset="0"/>
              </a:rPr>
              <a:t>  </a:t>
            </a:r>
            <a:r>
              <a:rPr lang="en-US" altLang="zh-CN" sz="1200" dirty="0" err="1">
                <a:latin typeface="Arial" charset="0"/>
                <a:ea typeface="华文仿宋" charset="0"/>
              </a:rPr>
              <a:t>RuoWei</a:t>
            </a:r>
            <a:r>
              <a:rPr lang="en-US" altLang="zh-CN" sz="1200" dirty="0">
                <a:latin typeface="Arial" charset="0"/>
                <a:ea typeface="华文仿宋" charset="0"/>
              </a:rPr>
              <a:t>  Information Technology Co., Ltd.</a:t>
            </a:r>
          </a:p>
        </p:txBody>
      </p:sp>
      <p:sp>
        <p:nvSpPr>
          <p:cNvPr id="13" name="Rectangle 9"/>
          <p:cNvSpPr>
            <a:spLocks noGrp="1" noChangeArrowheads="1"/>
          </p:cNvSpPr>
          <p:nvPr>
            <p:ph type="sldNum" sz="quarter" idx="4"/>
          </p:nvPr>
        </p:nvSpPr>
        <p:spPr bwMode="auto">
          <a:xfrm>
            <a:off x="6611938" y="7097713"/>
            <a:ext cx="14493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5214" tIns="57607" rIns="115214" bIns="57607" numCol="1" anchor="t" anchorCtr="0" compatLnSpc="1">
            <a:prstTxWarp prst="textNoShape">
              <a:avLst/>
            </a:prstTxWarp>
          </a:bodyPr>
          <a:lstStyle>
            <a:lvl1pPr algn="r">
              <a:buFont typeface="Arial" pitchFamily="34" charset="0"/>
              <a:buNone/>
              <a:defRPr sz="1200">
                <a:ea typeface="MS PGothic" pitchFamily="34" charset="-128"/>
              </a:defRPr>
            </a:lvl1pPr>
          </a:lstStyle>
          <a:p>
            <a:pPr>
              <a:defRPr/>
            </a:pPr>
            <a:r>
              <a:rPr lang="de-DE" altLang="zh-CN"/>
              <a:t>Page </a:t>
            </a:r>
            <a:fld id="{5E427106-2D9C-4DD0-BB39-44EF2F8578F9}" type="slidenum">
              <a:rPr lang="en-US" altLang="zh-CN" smtClean="0">
                <a:ea typeface="宋体" pitchFamily="2" charset="-122"/>
              </a:rPr>
              <a:pPr>
                <a:defRPr/>
              </a:pPr>
              <a:t>‹#›</a:t>
            </a:fld>
            <a:endParaRPr lang="en-US" altLang="zh-CN">
              <a:ea typeface="宋体" pitchFamily="2" charset="-122"/>
            </a:endParaRPr>
          </a:p>
        </p:txBody>
      </p:sp>
      <p:cxnSp>
        <p:nvCxnSpPr>
          <p:cNvPr id="15" name="直接连接符 14"/>
          <p:cNvCxnSpPr/>
          <p:nvPr/>
        </p:nvCxnSpPr>
        <p:spPr bwMode="auto">
          <a:xfrm>
            <a:off x="0" y="1001713"/>
            <a:ext cx="12601575" cy="0"/>
          </a:xfrm>
          <a:prstGeom prst="line">
            <a:avLst/>
          </a:prstGeom>
          <a:ln w="19050">
            <a:solidFill>
              <a:srgbClr val="0070C0"/>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文本框 9"/>
          <p:cNvSpPr txBox="1">
            <a:spLocks noChangeArrowheads="1"/>
          </p:cNvSpPr>
          <p:nvPr/>
        </p:nvSpPr>
        <p:spPr bwMode="auto">
          <a:xfrm>
            <a:off x="10587038" y="7048795"/>
            <a:ext cx="1002120" cy="301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5214" tIns="57607" rIns="115214" bIns="57607">
            <a:spAutoFit/>
          </a:bodyPr>
          <a:lstStyle>
            <a:lvl1pPr>
              <a:defRPr sz="2500">
                <a:solidFill>
                  <a:schemeClr val="tx1"/>
                </a:solidFill>
                <a:latin typeface="Arial" pitchFamily="34" charset="0"/>
                <a:ea typeface="MS PGothic" pitchFamily="34" charset="-128"/>
              </a:defRPr>
            </a:lvl1pPr>
            <a:lvl2pPr marL="742950" indent="-285750">
              <a:defRPr sz="2500">
                <a:solidFill>
                  <a:schemeClr val="tx1"/>
                </a:solidFill>
                <a:latin typeface="Arial" pitchFamily="34" charset="0"/>
                <a:ea typeface="MS PGothic" pitchFamily="34" charset="-128"/>
              </a:defRPr>
            </a:lvl2pPr>
            <a:lvl3pPr marL="1143000" indent="-228600">
              <a:defRPr sz="2500">
                <a:solidFill>
                  <a:schemeClr val="tx1"/>
                </a:solidFill>
                <a:latin typeface="Arial" pitchFamily="34" charset="0"/>
                <a:ea typeface="MS PGothic" pitchFamily="34" charset="-128"/>
              </a:defRPr>
            </a:lvl3pPr>
            <a:lvl4pPr marL="1600200" indent="-228600">
              <a:defRPr sz="2500">
                <a:solidFill>
                  <a:schemeClr val="tx1"/>
                </a:solidFill>
                <a:latin typeface="Arial" pitchFamily="34" charset="0"/>
                <a:ea typeface="MS PGothic" pitchFamily="34" charset="-128"/>
              </a:defRPr>
            </a:lvl4pPr>
            <a:lvl5pPr marL="2057400" indent="-228600">
              <a:defRPr sz="25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5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5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5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500">
                <a:solidFill>
                  <a:schemeClr val="tx1"/>
                </a:solidFill>
                <a:latin typeface="Arial" pitchFamily="34" charset="0"/>
                <a:ea typeface="MS PGothic" pitchFamily="34" charset="-128"/>
              </a:defRPr>
            </a:lvl9pPr>
          </a:lstStyle>
          <a:p>
            <a:pPr eaLnBrk="0" hangingPunct="0">
              <a:defRPr/>
            </a:pPr>
            <a:r>
              <a:rPr lang="zh-CN" altLang="en-US" sz="1200" b="1" dirty="0">
                <a:latin typeface="+mj-ea"/>
                <a:ea typeface="+mj-ea"/>
              </a:rPr>
              <a:t>若维俱乐部</a:t>
            </a:r>
          </a:p>
        </p:txBody>
      </p:sp>
      <p:pic>
        <p:nvPicPr>
          <p:cNvPr id="1033" name="图片 1" descr="若维教育logo横_副本"/>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63188" y="7025950"/>
            <a:ext cx="3238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1" r:id="rId1"/>
    <p:sldLayoutId id="2147483672" r:id="rId2"/>
  </p:sldLayoutIdLst>
  <p:transition>
    <p:random/>
  </p:transition>
  <p:txStyles>
    <p:titleStyle>
      <a:lvl1pPr algn="l" defTabSz="987425" rtl="0" eaLnBrk="0" fontAlgn="base" hangingPunct="0">
        <a:spcBef>
          <a:spcPct val="0"/>
        </a:spcBef>
        <a:spcAft>
          <a:spcPct val="0"/>
        </a:spcAft>
        <a:defRPr sz="3300">
          <a:solidFill>
            <a:srgbClr val="0000FF"/>
          </a:solidFill>
          <a:latin typeface="+mj-lt"/>
          <a:ea typeface="+mj-ea"/>
          <a:cs typeface="+mj-cs"/>
        </a:defRPr>
      </a:lvl1pPr>
      <a:lvl2pPr algn="l" defTabSz="987425" rtl="0" eaLnBrk="0" fontAlgn="base" hangingPunct="0">
        <a:spcBef>
          <a:spcPct val="0"/>
        </a:spcBef>
        <a:spcAft>
          <a:spcPct val="0"/>
        </a:spcAft>
        <a:defRPr sz="3300">
          <a:solidFill>
            <a:srgbClr val="990000"/>
          </a:solidFill>
          <a:latin typeface="Arial" pitchFamily="34" charset="0"/>
          <a:ea typeface="黑体" pitchFamily="49" charset="-122"/>
        </a:defRPr>
      </a:lvl2pPr>
      <a:lvl3pPr algn="l" defTabSz="987425" rtl="0" eaLnBrk="0" fontAlgn="base" hangingPunct="0">
        <a:spcBef>
          <a:spcPct val="0"/>
        </a:spcBef>
        <a:spcAft>
          <a:spcPct val="0"/>
        </a:spcAft>
        <a:defRPr sz="3300">
          <a:solidFill>
            <a:srgbClr val="990000"/>
          </a:solidFill>
          <a:latin typeface="Arial" pitchFamily="34" charset="0"/>
          <a:ea typeface="黑体" pitchFamily="49" charset="-122"/>
        </a:defRPr>
      </a:lvl3pPr>
      <a:lvl4pPr algn="l" defTabSz="987425" rtl="0" eaLnBrk="0" fontAlgn="base" hangingPunct="0">
        <a:spcBef>
          <a:spcPct val="0"/>
        </a:spcBef>
        <a:spcAft>
          <a:spcPct val="0"/>
        </a:spcAft>
        <a:defRPr sz="3300">
          <a:solidFill>
            <a:srgbClr val="990000"/>
          </a:solidFill>
          <a:latin typeface="Arial" pitchFamily="34" charset="0"/>
          <a:ea typeface="黑体" pitchFamily="49" charset="-122"/>
        </a:defRPr>
      </a:lvl4pPr>
      <a:lvl5pPr algn="l" defTabSz="987425" rtl="0" eaLnBrk="0" fontAlgn="base" hangingPunct="0">
        <a:spcBef>
          <a:spcPct val="0"/>
        </a:spcBef>
        <a:spcAft>
          <a:spcPct val="0"/>
        </a:spcAft>
        <a:defRPr sz="3300">
          <a:solidFill>
            <a:srgbClr val="990000"/>
          </a:solidFill>
          <a:latin typeface="Arial" pitchFamily="34" charset="0"/>
          <a:ea typeface="黑体" pitchFamily="49" charset="-122"/>
        </a:defRPr>
      </a:lvl5pPr>
      <a:lvl6pPr marL="575945" algn="l" defTabSz="988060" rtl="0" fontAlgn="base">
        <a:spcBef>
          <a:spcPct val="0"/>
        </a:spcBef>
        <a:spcAft>
          <a:spcPct val="0"/>
        </a:spcAft>
        <a:defRPr sz="3300">
          <a:solidFill>
            <a:srgbClr val="990000"/>
          </a:solidFill>
          <a:latin typeface="Arial" pitchFamily="34" charset="0"/>
          <a:ea typeface="黑体" pitchFamily="49" charset="-122"/>
        </a:defRPr>
      </a:lvl6pPr>
      <a:lvl7pPr marL="1151890" algn="l" defTabSz="988060" rtl="0" fontAlgn="base">
        <a:spcBef>
          <a:spcPct val="0"/>
        </a:spcBef>
        <a:spcAft>
          <a:spcPct val="0"/>
        </a:spcAft>
        <a:defRPr sz="3300">
          <a:solidFill>
            <a:srgbClr val="990000"/>
          </a:solidFill>
          <a:latin typeface="Arial" pitchFamily="34" charset="0"/>
          <a:ea typeface="黑体" pitchFamily="49" charset="-122"/>
        </a:defRPr>
      </a:lvl7pPr>
      <a:lvl8pPr marL="1728470" algn="l" defTabSz="988060" rtl="0" fontAlgn="base">
        <a:spcBef>
          <a:spcPct val="0"/>
        </a:spcBef>
        <a:spcAft>
          <a:spcPct val="0"/>
        </a:spcAft>
        <a:defRPr sz="3300">
          <a:solidFill>
            <a:srgbClr val="990000"/>
          </a:solidFill>
          <a:latin typeface="Arial" pitchFamily="34" charset="0"/>
          <a:ea typeface="黑体" pitchFamily="49" charset="-122"/>
        </a:defRPr>
      </a:lvl8pPr>
      <a:lvl9pPr marL="2304415" algn="l" defTabSz="988060" rtl="0" fontAlgn="base">
        <a:spcBef>
          <a:spcPct val="0"/>
        </a:spcBef>
        <a:spcAft>
          <a:spcPct val="0"/>
        </a:spcAft>
        <a:defRPr sz="3300">
          <a:solidFill>
            <a:srgbClr val="990000"/>
          </a:solidFill>
          <a:latin typeface="Arial" pitchFamily="34" charset="0"/>
          <a:ea typeface="黑体" pitchFamily="49" charset="-122"/>
        </a:defRPr>
      </a:lvl9pPr>
    </p:titleStyle>
    <p:bodyStyle>
      <a:lvl1pPr marL="342900" indent="-342900" algn="l" defTabSz="987425" rtl="0" eaLnBrk="0" fontAlgn="base" hangingPunct="0">
        <a:lnSpc>
          <a:spcPct val="120000"/>
        </a:lnSpc>
        <a:spcBef>
          <a:spcPct val="20000"/>
        </a:spcBef>
        <a:spcAft>
          <a:spcPct val="0"/>
        </a:spcAft>
        <a:buClr>
          <a:schemeClr val="accent2"/>
        </a:buClr>
        <a:buSzPct val="85000"/>
        <a:buFont typeface="ZapfDingbats" pitchFamily="82" charset="2"/>
        <a:buChar char="r"/>
        <a:defRPr lang="zh-CN" altLang="en-US" sz="2800" dirty="0" smtClean="0">
          <a:solidFill>
            <a:schemeClr val="tx1"/>
          </a:solidFill>
          <a:latin typeface="华文细黑" pitchFamily="2" charset="-122"/>
          <a:ea typeface="华文细黑" pitchFamily="2" charset="-122"/>
          <a:cs typeface="+mn-cs"/>
        </a:defRPr>
      </a:lvl1pPr>
      <a:lvl2pPr marL="914400" indent="-457200" algn="l" defTabSz="987425" rtl="0" eaLnBrk="0" fontAlgn="base" hangingPunct="0">
        <a:lnSpc>
          <a:spcPct val="120000"/>
        </a:lnSpc>
        <a:spcBef>
          <a:spcPct val="20000"/>
        </a:spcBef>
        <a:spcAft>
          <a:spcPct val="20000"/>
        </a:spcAft>
        <a:buClr>
          <a:srgbClr val="5F5F5F"/>
        </a:buClr>
        <a:buFont typeface="Wingdings 3" pitchFamily="18" charset="2"/>
        <a:buChar char="["/>
        <a:defRPr lang="zh-CN" altLang="en-US" sz="2400" dirty="0" smtClean="0">
          <a:solidFill>
            <a:schemeClr val="tx1"/>
          </a:solidFill>
          <a:latin typeface="华文细黑" pitchFamily="2" charset="-122"/>
          <a:ea typeface="华文细黑" pitchFamily="2" charset="-122"/>
        </a:defRPr>
      </a:lvl2pPr>
      <a:lvl3pPr marL="1233488" indent="-244475" algn="l" defTabSz="987425" rtl="0" eaLnBrk="0" fontAlgn="base" hangingPunct="0">
        <a:lnSpc>
          <a:spcPct val="120000"/>
        </a:lnSpc>
        <a:spcBef>
          <a:spcPct val="20000"/>
        </a:spcBef>
        <a:spcAft>
          <a:spcPct val="20000"/>
        </a:spcAft>
        <a:buClr>
          <a:schemeClr val="tx1"/>
        </a:buClr>
        <a:buFont typeface="Arial" pitchFamily="34" charset="0"/>
        <a:buChar char="−"/>
        <a:defRPr sz="2400">
          <a:solidFill>
            <a:schemeClr val="tx1"/>
          </a:solidFill>
          <a:latin typeface="+mn-ea"/>
          <a:ea typeface="+mn-ea"/>
        </a:defRPr>
      </a:lvl3pPr>
      <a:lvl4pPr marL="1727200" indent="-247650" algn="l" defTabSz="987425" rtl="0" eaLnBrk="0" fontAlgn="base" hangingPunct="0">
        <a:lnSpc>
          <a:spcPct val="120000"/>
        </a:lnSpc>
        <a:spcBef>
          <a:spcPct val="20000"/>
        </a:spcBef>
        <a:spcAft>
          <a:spcPct val="20000"/>
        </a:spcAft>
        <a:buClr>
          <a:schemeClr val="tx1"/>
        </a:buClr>
        <a:buFont typeface="Arial" pitchFamily="34" charset="0"/>
        <a:buChar char="▪"/>
        <a:defRPr sz="2000">
          <a:solidFill>
            <a:schemeClr val="tx1"/>
          </a:solidFill>
          <a:latin typeface="+mn-ea"/>
          <a:ea typeface="+mn-ea"/>
        </a:defRPr>
      </a:lvl4pPr>
      <a:lvl5pPr marL="2220913" indent="-247650" algn="l" defTabSz="987425" rtl="0" eaLnBrk="0" fontAlgn="base" hangingPunct="0">
        <a:lnSpc>
          <a:spcPct val="120000"/>
        </a:lnSpc>
        <a:spcBef>
          <a:spcPct val="20000"/>
        </a:spcBef>
        <a:spcAft>
          <a:spcPct val="0"/>
        </a:spcAft>
        <a:buChar char="»"/>
        <a:defRPr sz="2100">
          <a:solidFill>
            <a:schemeClr val="tx1"/>
          </a:solidFill>
          <a:latin typeface="+mn-lt"/>
          <a:ea typeface="宋体" pitchFamily="2" charset="-122"/>
        </a:defRPr>
      </a:lvl5pPr>
      <a:lvl6pPr marL="2798445" indent="-248285" algn="l" defTabSz="988060" rtl="0" fontAlgn="base">
        <a:spcBef>
          <a:spcPct val="20000"/>
        </a:spcBef>
        <a:spcAft>
          <a:spcPct val="0"/>
        </a:spcAft>
        <a:buChar char="»"/>
        <a:defRPr sz="2100">
          <a:solidFill>
            <a:schemeClr val="tx1"/>
          </a:solidFill>
          <a:latin typeface="+mn-lt"/>
          <a:ea typeface="宋体" pitchFamily="2" charset="-122"/>
        </a:defRPr>
      </a:lvl6pPr>
      <a:lvl7pPr marL="3375025" indent="-248285" algn="l" defTabSz="988060" rtl="0" fontAlgn="base">
        <a:spcBef>
          <a:spcPct val="20000"/>
        </a:spcBef>
        <a:spcAft>
          <a:spcPct val="0"/>
        </a:spcAft>
        <a:buChar char="»"/>
        <a:defRPr sz="2100">
          <a:solidFill>
            <a:schemeClr val="tx1"/>
          </a:solidFill>
          <a:latin typeface="+mn-lt"/>
          <a:ea typeface="宋体" pitchFamily="2" charset="-122"/>
        </a:defRPr>
      </a:lvl7pPr>
      <a:lvl8pPr marL="3950970" indent="-248285" algn="l" defTabSz="988060" rtl="0" fontAlgn="base">
        <a:spcBef>
          <a:spcPct val="20000"/>
        </a:spcBef>
        <a:spcAft>
          <a:spcPct val="0"/>
        </a:spcAft>
        <a:buChar char="»"/>
        <a:defRPr sz="2100">
          <a:solidFill>
            <a:schemeClr val="tx1"/>
          </a:solidFill>
          <a:latin typeface="+mn-lt"/>
          <a:ea typeface="宋体" pitchFamily="2" charset="-122"/>
        </a:defRPr>
      </a:lvl8pPr>
      <a:lvl9pPr marL="4526915" indent="-248285" algn="l" defTabSz="988060" rtl="0" fontAlgn="base">
        <a:spcBef>
          <a:spcPct val="20000"/>
        </a:spcBef>
        <a:spcAft>
          <a:spcPct val="0"/>
        </a:spcAft>
        <a:buChar char="»"/>
        <a:defRPr sz="2100">
          <a:solidFill>
            <a:schemeClr val="tx1"/>
          </a:solidFill>
          <a:latin typeface="+mn-lt"/>
          <a:ea typeface="宋体" pitchFamily="2" charset="-122"/>
        </a:defRPr>
      </a:lvl9pPr>
    </p:bodyStyle>
    <p:other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2.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hyperlink" Target="http://baike.baidu.com/subview/4517293/4517293.htm" TargetMode="External"/><Relationship Id="rId4" Type="http://schemas.openxmlformats.org/officeDocument/2006/relationships/hyperlink" Target="http://baike.baidu.com/subview/125370/125370.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txBox="1">
            <a:spLocks noChangeArrowheads="1"/>
          </p:cNvSpPr>
          <p:nvPr/>
        </p:nvSpPr>
        <p:spPr bwMode="auto">
          <a:xfrm>
            <a:off x="1798756" y="2556546"/>
            <a:ext cx="9794574" cy="1115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8693" tIns="49348" rIns="98693" bIns="49348" anchor="ctr">
            <a:spAutoFit/>
          </a:bodyPr>
          <a:lstStyle>
            <a:lvl1pPr eaLnBrk="0" hangingPunct="0">
              <a:defRPr sz="3200">
                <a:solidFill>
                  <a:schemeClr val="tx1"/>
                </a:solidFill>
                <a:latin typeface="Arial" pitchFamily="34" charset="0"/>
                <a:ea typeface="华文细黑" pitchFamily="2" charset="-122"/>
              </a:defRPr>
            </a:lvl1pPr>
            <a:lvl2pPr marL="742950" indent="-285750" eaLnBrk="0" hangingPunct="0">
              <a:defRPr sz="3200">
                <a:solidFill>
                  <a:schemeClr val="tx1"/>
                </a:solidFill>
                <a:latin typeface="Arial" pitchFamily="34" charset="0"/>
                <a:ea typeface="华文细黑" pitchFamily="2" charset="-122"/>
              </a:defRPr>
            </a:lvl2pPr>
            <a:lvl3pPr marL="1143000" indent="-228600" eaLnBrk="0" hangingPunct="0">
              <a:defRPr sz="3200">
                <a:solidFill>
                  <a:schemeClr val="tx1"/>
                </a:solidFill>
                <a:latin typeface="Arial" pitchFamily="34" charset="0"/>
                <a:ea typeface="华文细黑" pitchFamily="2" charset="-122"/>
              </a:defRPr>
            </a:lvl3pPr>
            <a:lvl4pPr marL="1600200" indent="-228600" eaLnBrk="0" hangingPunct="0">
              <a:defRPr sz="3200">
                <a:solidFill>
                  <a:schemeClr val="tx1"/>
                </a:solidFill>
                <a:latin typeface="Arial" pitchFamily="34" charset="0"/>
                <a:ea typeface="华文细黑" pitchFamily="2" charset="-122"/>
              </a:defRPr>
            </a:lvl4pPr>
            <a:lvl5pPr marL="2057400" indent="-228600" eaLnBrk="0" hangingPunct="0">
              <a:defRPr sz="3200">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华文细黑" pitchFamily="2" charset="-122"/>
              </a:defRPr>
            </a:lvl9pPr>
          </a:lstStyle>
          <a:p>
            <a:pPr algn="ctr">
              <a:buFont typeface="Arial" pitchFamily="34" charset="0"/>
              <a:buNone/>
            </a:pPr>
            <a:r>
              <a:rPr lang="zh-CN" altLang="en-US" sz="6600" b="1" dirty="0">
                <a:solidFill>
                  <a:schemeClr val="bg1"/>
                </a:solidFill>
                <a:latin typeface="微软雅黑" pitchFamily="34" charset="-122"/>
                <a:ea typeface="微软雅黑" pitchFamily="34" charset="-122"/>
              </a:rPr>
              <a:t>面向对象的设计原则</a:t>
            </a:r>
          </a:p>
        </p:txBody>
      </p:sp>
      <p:sp>
        <p:nvSpPr>
          <p:cNvPr id="2" name="TextBox 1"/>
          <p:cNvSpPr txBox="1"/>
          <p:nvPr/>
        </p:nvSpPr>
        <p:spPr>
          <a:xfrm>
            <a:off x="5004697" y="4429125"/>
            <a:ext cx="2877711" cy="553998"/>
          </a:xfrm>
          <a:prstGeom prst="rect">
            <a:avLst/>
          </a:prstGeom>
          <a:noFill/>
        </p:spPr>
        <p:txBody>
          <a:bodyPr wrap="none">
            <a:spAutoFit/>
          </a:bodyPr>
          <a:lstStyle/>
          <a:p>
            <a:pPr>
              <a:buFont typeface="Arial" pitchFamily="34" charset="0"/>
              <a:buNone/>
              <a:defRPr/>
            </a:pPr>
            <a:r>
              <a:rPr lang="zh-CN" altLang="en-US" sz="3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报告人：辛国栋</a:t>
            </a:r>
          </a:p>
        </p:txBody>
      </p:sp>
      <p:pic>
        <p:nvPicPr>
          <p:cNvPr id="4100" name="图片 2" descr="若维教育logo横_副本"/>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9750" y="6503988"/>
            <a:ext cx="6096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8"/>
          <p:cNvSpPr txBox="1">
            <a:spLocks noChangeArrowheads="1"/>
          </p:cNvSpPr>
          <p:nvPr/>
        </p:nvSpPr>
        <p:spPr bwMode="auto">
          <a:xfrm>
            <a:off x="8782050" y="6400800"/>
            <a:ext cx="3061979" cy="7934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5214" tIns="57607" rIns="115214" bIns="57607">
            <a:spAutoFit/>
          </a:bodyPr>
          <a:lstStyle>
            <a:lvl1pPr>
              <a:defRPr sz="2500">
                <a:solidFill>
                  <a:schemeClr val="tx1"/>
                </a:solidFill>
                <a:latin typeface="Arial" pitchFamily="34" charset="0"/>
                <a:ea typeface="MS PGothic" pitchFamily="34" charset="-128"/>
              </a:defRPr>
            </a:lvl1pPr>
            <a:lvl2pPr marL="742950" indent="-285750">
              <a:defRPr sz="2500">
                <a:solidFill>
                  <a:schemeClr val="tx1"/>
                </a:solidFill>
                <a:latin typeface="Arial" pitchFamily="34" charset="0"/>
                <a:ea typeface="MS PGothic" pitchFamily="34" charset="-128"/>
              </a:defRPr>
            </a:lvl2pPr>
            <a:lvl3pPr marL="1143000" indent="-228600">
              <a:defRPr sz="2500">
                <a:solidFill>
                  <a:schemeClr val="tx1"/>
                </a:solidFill>
                <a:latin typeface="Arial" pitchFamily="34" charset="0"/>
                <a:ea typeface="MS PGothic" pitchFamily="34" charset="-128"/>
              </a:defRPr>
            </a:lvl3pPr>
            <a:lvl4pPr marL="1600200" indent="-228600">
              <a:defRPr sz="2500">
                <a:solidFill>
                  <a:schemeClr val="tx1"/>
                </a:solidFill>
                <a:latin typeface="Arial" pitchFamily="34" charset="0"/>
                <a:ea typeface="MS PGothic" pitchFamily="34" charset="-128"/>
              </a:defRPr>
            </a:lvl4pPr>
            <a:lvl5pPr marL="2057400" indent="-228600">
              <a:defRPr sz="25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5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5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5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500">
                <a:solidFill>
                  <a:schemeClr val="tx1"/>
                </a:solidFill>
                <a:latin typeface="Arial" pitchFamily="34" charset="0"/>
                <a:ea typeface="MS PGothic" pitchFamily="34" charset="-128"/>
              </a:defRPr>
            </a:lvl9pPr>
          </a:lstStyle>
          <a:p>
            <a:pPr eaLnBrk="0" hangingPunct="0">
              <a:defRPr/>
            </a:pPr>
            <a:r>
              <a:rPr lang="zh-CN" altLang="en-US" sz="4400" b="1" dirty="0">
                <a:latin typeface="+mj-ea"/>
                <a:ea typeface="+mj-ea"/>
              </a:rPr>
              <a:t>若维俱乐部</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377" y="243802"/>
            <a:ext cx="11592805" cy="653658"/>
          </a:xfrm>
        </p:spPr>
        <p:txBody>
          <a:bodyPr/>
          <a:lstStyle/>
          <a:p>
            <a:r>
              <a:rPr lang="zh-CN" altLang="en-US" sz="3600" dirty="0"/>
              <a:t>单一职责原则</a:t>
            </a:r>
            <a:r>
              <a:rPr lang="en-US" altLang="zh-CN" sz="3600" dirty="0"/>
              <a:t>(</a:t>
            </a:r>
            <a:r>
              <a:rPr lang="en-US" altLang="zh-CN" sz="3600" dirty="0">
                <a:solidFill>
                  <a:srgbClr val="FF0000"/>
                </a:solidFill>
              </a:rPr>
              <a:t>S</a:t>
            </a:r>
            <a:r>
              <a:rPr lang="en-US" altLang="zh-CN" sz="3600" dirty="0"/>
              <a:t>ingle Responsibility Principle, SRP)</a:t>
            </a:r>
            <a:r>
              <a:rPr lang="zh-CN" altLang="en-US" sz="3200" dirty="0">
                <a:solidFill>
                  <a:srgbClr val="339933"/>
                </a:solidFill>
              </a:rPr>
              <a:t>实例 </a:t>
            </a:r>
          </a:p>
        </p:txBody>
      </p:sp>
      <p:sp>
        <p:nvSpPr>
          <p:cNvPr id="3" name="内容占位符 2"/>
          <p:cNvSpPr>
            <a:spLocks noGrp="1"/>
          </p:cNvSpPr>
          <p:nvPr>
            <p:ph idx="1"/>
          </p:nvPr>
        </p:nvSpPr>
        <p:spPr>
          <a:xfrm>
            <a:off x="899175" y="1242287"/>
            <a:ext cx="10729982" cy="5590424"/>
          </a:xfrm>
        </p:spPr>
        <p:txBody>
          <a:bodyPr/>
          <a:lstStyle/>
          <a:p>
            <a:r>
              <a:rPr lang="zh-CN" altLang="en-US" sz="3200" dirty="0"/>
              <a:t>某基于</a:t>
            </a:r>
            <a:r>
              <a:rPr lang="en-US" altLang="zh-CN" sz="3200" dirty="0"/>
              <a:t>Java</a:t>
            </a:r>
            <a:r>
              <a:rPr lang="zh-CN" altLang="en-US" sz="3200" dirty="0"/>
              <a:t>的</a:t>
            </a:r>
            <a:r>
              <a:rPr lang="en-US" altLang="zh-CN" sz="3200" dirty="0"/>
              <a:t>C/S</a:t>
            </a:r>
            <a:r>
              <a:rPr lang="zh-CN" altLang="en-US" sz="3200" dirty="0"/>
              <a:t>系统的“登录功能”通过如下登录类</a:t>
            </a:r>
            <a:r>
              <a:rPr lang="en-US" altLang="zh-CN" sz="3200" dirty="0"/>
              <a:t>(Login)</a:t>
            </a:r>
            <a:r>
              <a:rPr lang="zh-CN" altLang="en-US" sz="3200" dirty="0"/>
              <a:t>实现：</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sz="3200" dirty="0"/>
              <a:t>现使用单一职责原则对其进行重构。</a:t>
            </a:r>
            <a:endParaRPr lang="zh-CN" altLang="en-US" dirty="0"/>
          </a:p>
        </p:txBody>
      </p:sp>
      <p:sp>
        <p:nvSpPr>
          <p:cNvPr id="4" name="灯片编号占位符 3"/>
          <p:cNvSpPr>
            <a:spLocks noGrp="1"/>
          </p:cNvSpPr>
          <p:nvPr>
            <p:ph type="sldNum" sz="quarter" idx="10"/>
          </p:nvPr>
        </p:nvSpPr>
        <p:spPr/>
        <p:txBody>
          <a:bodyPr/>
          <a:lstStyle/>
          <a:p>
            <a:pPr>
              <a:defRPr/>
            </a:pPr>
            <a:r>
              <a:rPr lang="de-DE" altLang="zh-CN">
                <a:solidFill>
                  <a:srgbClr val="000000"/>
                </a:solidFill>
              </a:rPr>
              <a:t>Page </a:t>
            </a:r>
            <a:fld id="{1BAAAF6F-AE50-4EA0-A3DF-BF9E143F8573}" type="slidenum">
              <a:rPr lang="en-US" altLang="zh-CN" smtClean="0">
                <a:solidFill>
                  <a:srgbClr val="000000"/>
                </a:solidFill>
                <a:ea typeface="宋体" pitchFamily="2" charset="-122"/>
              </a:rPr>
              <a:pPr>
                <a:defRPr/>
              </a:pPr>
              <a:t>9</a:t>
            </a:fld>
            <a:endParaRPr lang="en-US" altLang="zh-CN">
              <a:solidFill>
                <a:srgbClr val="000000"/>
              </a:solidFill>
              <a:ea typeface="宋体" pitchFamily="2" charset="-122"/>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2517" y="2437632"/>
            <a:ext cx="6554485" cy="3719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775960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427" y="1116447"/>
            <a:ext cx="11499435" cy="5981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99175" y="266886"/>
            <a:ext cx="10729982" cy="607491"/>
          </a:xfrm>
        </p:spPr>
        <p:txBody>
          <a:bodyPr/>
          <a:lstStyle/>
          <a:p>
            <a:r>
              <a:rPr lang="zh-CN" altLang="en-US" sz="3200" dirty="0"/>
              <a:t>单一职责原则</a:t>
            </a:r>
            <a:r>
              <a:rPr lang="en-US" altLang="zh-CN" sz="3200" dirty="0"/>
              <a:t>(</a:t>
            </a:r>
            <a:r>
              <a:rPr lang="en-US" altLang="zh-CN" sz="3200" dirty="0">
                <a:solidFill>
                  <a:srgbClr val="FF0000"/>
                </a:solidFill>
              </a:rPr>
              <a:t>S</a:t>
            </a:r>
            <a:r>
              <a:rPr lang="en-US" altLang="zh-CN" sz="3200" dirty="0"/>
              <a:t>ingle Responsibility Principle, SRP)</a:t>
            </a:r>
            <a:r>
              <a:rPr lang="zh-CN" altLang="en-US" sz="3200" dirty="0">
                <a:solidFill>
                  <a:srgbClr val="339933"/>
                </a:solidFill>
              </a:rPr>
              <a:t>实例</a:t>
            </a:r>
            <a:r>
              <a:rPr lang="zh-CN" altLang="en-US" dirty="0"/>
              <a:t> </a:t>
            </a:r>
          </a:p>
        </p:txBody>
      </p:sp>
      <p:sp>
        <p:nvSpPr>
          <p:cNvPr id="4" name="灯片编号占位符 3"/>
          <p:cNvSpPr>
            <a:spLocks noGrp="1"/>
          </p:cNvSpPr>
          <p:nvPr>
            <p:ph type="sldNum" sz="quarter" idx="10"/>
          </p:nvPr>
        </p:nvSpPr>
        <p:spPr/>
        <p:txBody>
          <a:bodyPr/>
          <a:lstStyle/>
          <a:p>
            <a:pPr>
              <a:defRPr/>
            </a:pPr>
            <a:r>
              <a:rPr lang="de-DE" altLang="zh-CN">
                <a:solidFill>
                  <a:srgbClr val="000000"/>
                </a:solidFill>
              </a:rPr>
              <a:t>Page </a:t>
            </a:r>
            <a:fld id="{1BAAAF6F-AE50-4EA0-A3DF-BF9E143F8573}" type="slidenum">
              <a:rPr lang="en-US" altLang="zh-CN" smtClean="0">
                <a:solidFill>
                  <a:srgbClr val="000000"/>
                </a:solidFill>
                <a:ea typeface="宋体" pitchFamily="2" charset="-122"/>
              </a:rPr>
              <a:pPr>
                <a:defRPr/>
              </a:pPr>
              <a:t>10</a:t>
            </a:fld>
            <a:endParaRPr lang="en-US" altLang="zh-CN">
              <a:solidFill>
                <a:srgbClr val="000000"/>
              </a:solidFill>
              <a:ea typeface="宋体" pitchFamily="2" charset="-122"/>
            </a:endParaRP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091" y="3204591"/>
            <a:ext cx="3852616" cy="2520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右箭头 7"/>
          <p:cNvSpPr/>
          <p:nvPr/>
        </p:nvSpPr>
        <p:spPr>
          <a:xfrm>
            <a:off x="5292717" y="4068651"/>
            <a:ext cx="288020" cy="288020"/>
          </a:xfrm>
          <a:prstGeom prst="rightArrow">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723572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175" y="274581"/>
            <a:ext cx="10729982" cy="592102"/>
          </a:xfrm>
        </p:spPr>
        <p:txBody>
          <a:bodyPr/>
          <a:lstStyle/>
          <a:p>
            <a:r>
              <a:rPr lang="zh-CN" altLang="en-US" sz="3200" dirty="0"/>
              <a:t>开闭原则</a:t>
            </a:r>
            <a:r>
              <a:rPr lang="en-US" altLang="zh-CN" sz="3200" dirty="0"/>
              <a:t>(</a:t>
            </a:r>
            <a:r>
              <a:rPr lang="en-US" altLang="zh-CN" sz="3200" dirty="0">
                <a:solidFill>
                  <a:srgbClr val="FF0000"/>
                </a:solidFill>
              </a:rPr>
              <a:t>O</a:t>
            </a:r>
            <a:r>
              <a:rPr lang="en-US" altLang="zh-CN" sz="3200" dirty="0"/>
              <a:t>pen-Closed Principle, OCP)</a:t>
            </a:r>
            <a:r>
              <a:rPr lang="zh-CN" altLang="en-US" sz="3200" dirty="0">
                <a:solidFill>
                  <a:srgbClr val="339933"/>
                </a:solidFill>
              </a:rPr>
              <a:t>定义</a:t>
            </a:r>
            <a:endParaRPr lang="zh-CN" altLang="en-US" dirty="0">
              <a:solidFill>
                <a:srgbClr val="339933"/>
              </a:solidFill>
            </a:endParaRPr>
          </a:p>
        </p:txBody>
      </p:sp>
      <p:sp>
        <p:nvSpPr>
          <p:cNvPr id="3" name="内容占位符 2"/>
          <p:cNvSpPr>
            <a:spLocks noGrp="1"/>
          </p:cNvSpPr>
          <p:nvPr>
            <p:ph idx="1"/>
          </p:nvPr>
        </p:nvSpPr>
        <p:spPr>
          <a:xfrm>
            <a:off x="1104072" y="1260456"/>
            <a:ext cx="10729982" cy="3534477"/>
          </a:xfrm>
        </p:spPr>
        <p:txBody>
          <a:bodyPr/>
          <a:lstStyle/>
          <a:p>
            <a:r>
              <a:rPr lang="zh-CN" altLang="en-US" sz="3200" dirty="0"/>
              <a:t>开闭原则</a:t>
            </a:r>
            <a:r>
              <a:rPr lang="en-US" altLang="zh-CN" sz="3200" dirty="0"/>
              <a:t>(Open-Closed Principle, OCP)</a:t>
            </a:r>
            <a:r>
              <a:rPr lang="zh-CN" altLang="en-US" sz="3200" dirty="0"/>
              <a:t>定义如下：</a:t>
            </a:r>
          </a:p>
          <a:p>
            <a:pPr marL="742950" lvl="1" indent="-285750">
              <a:spcAft>
                <a:spcPct val="0"/>
              </a:spcAft>
              <a:buClr>
                <a:schemeClr val="accent2"/>
              </a:buClr>
              <a:buSzPct val="75000"/>
              <a:buFont typeface="ZapfDingbats" pitchFamily="82" charset="2"/>
              <a:buChar char="m"/>
            </a:pPr>
            <a:r>
              <a:rPr lang="zh-CN" altLang="en-US" sz="2800" dirty="0"/>
              <a:t>一个软件实体应当对扩展开放，对修改关闭。</a:t>
            </a:r>
            <a:endParaRPr lang="en-US" altLang="zh-CN" sz="2800" dirty="0"/>
          </a:p>
          <a:p>
            <a:pPr marL="742950" lvl="1" indent="-285750">
              <a:spcAft>
                <a:spcPct val="0"/>
              </a:spcAft>
              <a:buClr>
                <a:schemeClr val="accent2"/>
              </a:buClr>
              <a:buSzPct val="75000"/>
              <a:buFont typeface="ZapfDingbats" pitchFamily="82" charset="2"/>
              <a:buChar char="m"/>
            </a:pPr>
            <a:r>
              <a:rPr lang="zh-CN" altLang="en-US" sz="2800" dirty="0"/>
              <a:t>即：在设计一个模块的时候，应当使这个模块可以在不被修改的前提下被扩展，即实现在不修改源代码的情况下改变这个模块的行为。</a:t>
            </a:r>
          </a:p>
          <a:p>
            <a:endParaRPr lang="zh-CN" altLang="en-US" dirty="0"/>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11</a:t>
            </a:fld>
            <a:endParaRPr lang="en-US" altLang="zh-CN">
              <a:ea typeface="宋体" pitchFamily="2" charset="-122"/>
            </a:endParaRPr>
          </a:p>
        </p:txBody>
      </p:sp>
    </p:spTree>
    <p:extLst>
      <p:ext uri="{BB962C8B-B14F-4D97-AF65-F5344CB8AC3E}">
        <p14:creationId xmlns:p14="http://schemas.microsoft.com/office/powerpoint/2010/main" val="2601543613"/>
      </p:ext>
    </p:ext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175" y="274581"/>
            <a:ext cx="10729982" cy="592102"/>
          </a:xfrm>
        </p:spPr>
        <p:txBody>
          <a:bodyPr/>
          <a:lstStyle/>
          <a:p>
            <a:r>
              <a:rPr lang="zh-CN" altLang="en-US" sz="3200" dirty="0"/>
              <a:t>开闭原则</a:t>
            </a:r>
            <a:r>
              <a:rPr lang="en-US" altLang="zh-CN" sz="3200" dirty="0"/>
              <a:t>(</a:t>
            </a:r>
            <a:r>
              <a:rPr lang="en-US" altLang="zh-CN" sz="3200" dirty="0">
                <a:solidFill>
                  <a:srgbClr val="FF0000"/>
                </a:solidFill>
              </a:rPr>
              <a:t>O</a:t>
            </a:r>
            <a:r>
              <a:rPr lang="en-US" altLang="zh-CN" sz="3200" dirty="0"/>
              <a:t>pen-Closed Principle, OCP)</a:t>
            </a:r>
            <a:r>
              <a:rPr lang="zh-CN" altLang="en-US" sz="3200" dirty="0">
                <a:solidFill>
                  <a:srgbClr val="339933"/>
                </a:solidFill>
              </a:rPr>
              <a:t>分析</a:t>
            </a:r>
            <a:endParaRPr lang="zh-CN" altLang="en-US" dirty="0">
              <a:solidFill>
                <a:srgbClr val="339933"/>
              </a:solidFill>
            </a:endParaRPr>
          </a:p>
        </p:txBody>
      </p:sp>
      <p:sp>
        <p:nvSpPr>
          <p:cNvPr id="3" name="内容占位符 2"/>
          <p:cNvSpPr>
            <a:spLocks noGrp="1"/>
          </p:cNvSpPr>
          <p:nvPr>
            <p:ph idx="1"/>
          </p:nvPr>
        </p:nvSpPr>
        <p:spPr>
          <a:xfrm>
            <a:off x="1104072" y="1260456"/>
            <a:ext cx="10729982" cy="2811202"/>
          </a:xfrm>
        </p:spPr>
        <p:txBody>
          <a:bodyPr/>
          <a:lstStyle/>
          <a:p>
            <a:r>
              <a:rPr lang="zh-CN" altLang="en-US" dirty="0"/>
              <a:t>开闭原则由</a:t>
            </a:r>
            <a:r>
              <a:rPr lang="en-US" altLang="zh-CN" dirty="0"/>
              <a:t>Bertrand Meyer</a:t>
            </a:r>
            <a:r>
              <a:rPr lang="zh-CN" altLang="en-US" dirty="0"/>
              <a:t>于</a:t>
            </a:r>
            <a:r>
              <a:rPr lang="en-US" altLang="zh-CN" dirty="0"/>
              <a:t>1988</a:t>
            </a:r>
            <a:r>
              <a:rPr lang="zh-CN" altLang="en-US" dirty="0"/>
              <a:t>年提出，它是面向对象设计中最重要的原则之一。</a:t>
            </a:r>
          </a:p>
          <a:p>
            <a:r>
              <a:rPr lang="zh-CN" altLang="en-US" dirty="0"/>
              <a:t>在开闭原则的定义中，软件实体可以指一个软件模块、一个由多个类组成的局部结构或一个独立的类。</a:t>
            </a:r>
          </a:p>
          <a:p>
            <a:endParaRPr lang="zh-CN" altLang="en-US" dirty="0"/>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12</a:t>
            </a:fld>
            <a:endParaRPr lang="en-US" altLang="zh-CN">
              <a:ea typeface="宋体" pitchFamily="2" charset="-122"/>
            </a:endParaRPr>
          </a:p>
        </p:txBody>
      </p:sp>
      <p:pic>
        <p:nvPicPr>
          <p:cNvPr id="5" name="Picture 4" descr="Bertrand_Meyer250x250_l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457" y="3564616"/>
            <a:ext cx="2736190" cy="2736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0136291554_01_LZZZZZZ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692" y="3564616"/>
            <a:ext cx="2075790" cy="274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1249242382_pic_id196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2742" y="3561106"/>
            <a:ext cx="2288295" cy="295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831039" y="6300806"/>
            <a:ext cx="1949573" cy="400110"/>
          </a:xfrm>
          <a:prstGeom prst="rect">
            <a:avLst/>
          </a:prstGeom>
        </p:spPr>
        <p:txBody>
          <a:bodyPr wrap="none">
            <a:spAutoFit/>
          </a:bodyPr>
          <a:lstStyle/>
          <a:p>
            <a:r>
              <a:rPr lang="en-US" altLang="zh-CN" sz="2000" dirty="0">
                <a:solidFill>
                  <a:srgbClr val="FF0000"/>
                </a:solidFill>
              </a:rPr>
              <a:t>Bertrand Meyer</a:t>
            </a:r>
            <a:endParaRPr lang="zh-CN" altLang="en-US" sz="2000" dirty="0">
              <a:solidFill>
                <a:srgbClr val="FF0000"/>
              </a:solidFill>
            </a:endParaRPr>
          </a:p>
        </p:txBody>
      </p:sp>
    </p:spTree>
    <p:extLst>
      <p:ext uri="{BB962C8B-B14F-4D97-AF65-F5344CB8AC3E}">
        <p14:creationId xmlns:p14="http://schemas.microsoft.com/office/powerpoint/2010/main" val="413566678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par>
                                <p:cTn id="18" presetID="14" presetClass="entr" presetSubtype="1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par>
                                <p:cTn id="21" presetID="14" presetClass="entr" presetSubtype="1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175" y="274581"/>
            <a:ext cx="10729982" cy="592102"/>
          </a:xfrm>
        </p:spPr>
        <p:txBody>
          <a:bodyPr/>
          <a:lstStyle/>
          <a:p>
            <a:r>
              <a:rPr lang="zh-CN" altLang="en-US" sz="3200" dirty="0"/>
              <a:t>开闭原则</a:t>
            </a:r>
            <a:r>
              <a:rPr lang="en-US" altLang="zh-CN" sz="3200" dirty="0"/>
              <a:t>(</a:t>
            </a:r>
            <a:r>
              <a:rPr lang="en-US" altLang="zh-CN" sz="3200" dirty="0">
                <a:solidFill>
                  <a:srgbClr val="FF0000"/>
                </a:solidFill>
              </a:rPr>
              <a:t>O</a:t>
            </a:r>
            <a:r>
              <a:rPr lang="en-US" altLang="zh-CN" sz="3200" dirty="0"/>
              <a:t>pen-Closed Principle, OCP)</a:t>
            </a:r>
            <a:r>
              <a:rPr lang="zh-CN" altLang="en-US" sz="3200" dirty="0">
                <a:solidFill>
                  <a:srgbClr val="339933"/>
                </a:solidFill>
              </a:rPr>
              <a:t>实例</a:t>
            </a:r>
            <a:endParaRPr lang="zh-CN" altLang="en-US" dirty="0">
              <a:solidFill>
                <a:srgbClr val="339933"/>
              </a:solidFill>
            </a:endParaRPr>
          </a:p>
        </p:txBody>
      </p:sp>
      <p:sp>
        <p:nvSpPr>
          <p:cNvPr id="3" name="内容占位符 2"/>
          <p:cNvSpPr>
            <a:spLocks noGrp="1"/>
          </p:cNvSpPr>
          <p:nvPr>
            <p:ph idx="1"/>
          </p:nvPr>
        </p:nvSpPr>
        <p:spPr>
          <a:xfrm>
            <a:off x="1104072" y="1260456"/>
            <a:ext cx="10729982" cy="5270336"/>
          </a:xfrm>
        </p:spPr>
        <p:txBody>
          <a:bodyPr/>
          <a:lstStyle/>
          <a:p>
            <a:r>
              <a:rPr lang="zh-CN" altLang="en-US" dirty="0"/>
              <a:t>某图形界面系统提供了各种不同形状的按钮，客户端代码可针对这些按钮进行编程，用户可能会改变需求要求使用不同的按钮，原始设计方案如图所示：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现对该系统进行重构，使之满足开闭原则的要求。</a:t>
            </a:r>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13</a:t>
            </a:fld>
            <a:endParaRPr lang="en-US" altLang="zh-CN">
              <a:ea typeface="宋体" pitchFamily="2" charset="-122"/>
            </a:endParaRP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442" y="2963774"/>
            <a:ext cx="10613673" cy="1428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2442" y="4483211"/>
            <a:ext cx="10613673" cy="1457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634606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175" y="274581"/>
            <a:ext cx="10729982" cy="592102"/>
          </a:xfrm>
        </p:spPr>
        <p:txBody>
          <a:bodyPr/>
          <a:lstStyle/>
          <a:p>
            <a:r>
              <a:rPr lang="zh-CN" altLang="en-US" sz="3200" dirty="0"/>
              <a:t>开闭原则</a:t>
            </a:r>
            <a:r>
              <a:rPr lang="en-US" altLang="zh-CN" sz="3200" dirty="0"/>
              <a:t>(</a:t>
            </a:r>
            <a:r>
              <a:rPr lang="en-US" altLang="zh-CN" sz="3200" dirty="0">
                <a:solidFill>
                  <a:srgbClr val="FF0000"/>
                </a:solidFill>
              </a:rPr>
              <a:t>O</a:t>
            </a:r>
            <a:r>
              <a:rPr lang="en-US" altLang="zh-CN" sz="3200" dirty="0"/>
              <a:t>pen-Closed Principle, OCP)</a:t>
            </a:r>
            <a:r>
              <a:rPr lang="zh-CN" altLang="en-US" sz="3200" dirty="0">
                <a:solidFill>
                  <a:srgbClr val="339933"/>
                </a:solidFill>
              </a:rPr>
              <a:t>实例</a:t>
            </a:r>
            <a:endParaRPr lang="zh-CN" altLang="en-US" dirty="0">
              <a:solidFill>
                <a:srgbClr val="339933"/>
              </a:solidFill>
            </a:endParaRPr>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14</a:t>
            </a:fld>
            <a:endParaRPr lang="en-US" altLang="zh-CN">
              <a:ea typeface="宋体" pitchFamily="2" charset="-122"/>
            </a:endParaRP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43" y="1177980"/>
            <a:ext cx="4343634" cy="75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43" y="2042040"/>
            <a:ext cx="4343635" cy="724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2642" y="1260456"/>
            <a:ext cx="8136565" cy="57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右箭头 8"/>
          <p:cNvSpPr/>
          <p:nvPr/>
        </p:nvSpPr>
        <p:spPr>
          <a:xfrm>
            <a:off x="3331455" y="3678063"/>
            <a:ext cx="288020" cy="288020"/>
          </a:xfrm>
          <a:prstGeom prst="rightArrow">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041261" y="4887075"/>
            <a:ext cx="5222905" cy="584775"/>
          </a:xfrm>
          <a:prstGeom prst="rect">
            <a:avLst/>
          </a:prstGeom>
        </p:spPr>
        <p:txBody>
          <a:bodyPr wrap="none">
            <a:spAutoFit/>
          </a:bodyPr>
          <a:lstStyle/>
          <a:p>
            <a:r>
              <a:rPr lang="zh-CN" altLang="en-US" dirty="0">
                <a:solidFill>
                  <a:srgbClr val="0000FF"/>
                </a:solidFill>
              </a:rPr>
              <a:t>抽象化是开闭原则的关键。 </a:t>
            </a:r>
          </a:p>
        </p:txBody>
      </p:sp>
    </p:spTree>
    <p:extLst>
      <p:ext uri="{BB962C8B-B14F-4D97-AF65-F5344CB8AC3E}">
        <p14:creationId xmlns:p14="http://schemas.microsoft.com/office/powerpoint/2010/main" val="185197881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randombar(horizontal)">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里氏代换原则</a:t>
            </a:r>
            <a:r>
              <a:rPr lang="en-US" altLang="zh-CN" dirty="0"/>
              <a:t>(</a:t>
            </a:r>
            <a:r>
              <a:rPr lang="en-US" altLang="zh-CN" dirty="0" err="1">
                <a:solidFill>
                  <a:srgbClr val="FF0000"/>
                </a:solidFill>
              </a:rPr>
              <a:t>L</a:t>
            </a:r>
            <a:r>
              <a:rPr lang="en-US" altLang="zh-CN" dirty="0" err="1"/>
              <a:t>iskov</a:t>
            </a:r>
            <a:r>
              <a:rPr lang="en-US" altLang="zh-CN" dirty="0"/>
              <a:t> Substitution Principle, LSP)</a:t>
            </a:r>
            <a:r>
              <a:rPr lang="zh-CN" altLang="en-US" dirty="0">
                <a:solidFill>
                  <a:srgbClr val="339933"/>
                </a:solidFill>
              </a:rPr>
              <a:t>分析</a:t>
            </a:r>
          </a:p>
        </p:txBody>
      </p:sp>
      <p:sp>
        <p:nvSpPr>
          <p:cNvPr id="3" name="内容占位符 2"/>
          <p:cNvSpPr>
            <a:spLocks noGrp="1"/>
          </p:cNvSpPr>
          <p:nvPr>
            <p:ph idx="1"/>
          </p:nvPr>
        </p:nvSpPr>
        <p:spPr>
          <a:xfrm>
            <a:off x="899175" y="1242287"/>
            <a:ext cx="10729982" cy="1389659"/>
          </a:xfrm>
        </p:spPr>
        <p:txBody>
          <a:bodyPr/>
          <a:lstStyle/>
          <a:p>
            <a:r>
              <a:rPr lang="zh-CN" altLang="en-US" sz="2400" dirty="0"/>
              <a:t>里氏代换原则由</a:t>
            </a:r>
            <a:r>
              <a:rPr lang="en-US" altLang="zh-CN" sz="2400" dirty="0"/>
              <a:t>2008</a:t>
            </a:r>
            <a:r>
              <a:rPr lang="zh-CN" altLang="en-US" sz="2400" dirty="0"/>
              <a:t>年图灵奖得主、美国第一位计算机科学女博士、麻省理工学院教授</a:t>
            </a:r>
            <a:r>
              <a:rPr lang="en-US" altLang="zh-CN" sz="2400" dirty="0"/>
              <a:t>Barbara </a:t>
            </a:r>
            <a:r>
              <a:rPr lang="en-US" altLang="zh-CN" sz="2400" dirty="0" err="1"/>
              <a:t>Liskov</a:t>
            </a:r>
            <a:r>
              <a:rPr lang="zh-CN" altLang="en-US" sz="2400" dirty="0"/>
              <a:t>和卡内基</a:t>
            </a:r>
            <a:r>
              <a:rPr lang="en-US" altLang="zh-CN" sz="2400" dirty="0"/>
              <a:t>.</a:t>
            </a:r>
            <a:r>
              <a:rPr lang="zh-CN" altLang="en-US" sz="2400" dirty="0"/>
              <a:t>梅隆大学</a:t>
            </a:r>
            <a:r>
              <a:rPr lang="en-US" altLang="zh-CN" sz="2400" dirty="0"/>
              <a:t>Jeannette Wing</a:t>
            </a:r>
            <a:r>
              <a:rPr lang="zh-CN" altLang="en-US" sz="2400" dirty="0"/>
              <a:t>教授于</a:t>
            </a:r>
            <a:r>
              <a:rPr lang="en-US" altLang="zh-CN" sz="2400" dirty="0"/>
              <a:t>1994</a:t>
            </a:r>
            <a:r>
              <a:rPr lang="zh-CN" altLang="en-US" sz="2400" dirty="0"/>
              <a:t>年提出。</a:t>
            </a:r>
            <a:endParaRPr lang="en-US" altLang="zh-CN" sz="2400" dirty="0"/>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15</a:t>
            </a:fld>
            <a:endParaRPr lang="en-US" altLang="zh-CN">
              <a:ea typeface="宋体" pitchFamily="2" charset="-122"/>
            </a:endParaRPr>
          </a:p>
        </p:txBody>
      </p:sp>
      <p:pic>
        <p:nvPicPr>
          <p:cNvPr id="5" name="Picture 4" descr="Barbara_Lisko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447" y="2988576"/>
            <a:ext cx="2119376" cy="1980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1404447" y="4944644"/>
            <a:ext cx="5811526" cy="1323439"/>
          </a:xfrm>
          <a:prstGeom prst="rect">
            <a:avLst/>
          </a:prstGeom>
          <a:solidFill>
            <a:srgbClr val="FFFFFF"/>
          </a:solidFill>
          <a:ln w="9525">
            <a:solidFill>
              <a:srgbClr val="000000"/>
            </a:solidFill>
            <a:miter lim="800000"/>
            <a:headEnd/>
            <a:tailEnd/>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600" b="1" i="0" u="none" strike="noStrike" kern="0" cap="none" spc="0" normalizeH="0" baseline="0" noProof="0">
                <a:ln>
                  <a:noFill/>
                </a:ln>
                <a:solidFill>
                  <a:srgbClr val="FF3300"/>
                </a:solidFill>
                <a:effectLst/>
                <a:uLnTx/>
                <a:uFillTx/>
                <a:latin typeface="+mn-ea"/>
                <a:ea typeface="+mn-ea"/>
              </a:rPr>
              <a:t>芭芭拉</a:t>
            </a:r>
            <a:r>
              <a:rPr kumimoji="0" lang="en-US" altLang="zh-CN" sz="1600" b="1" i="0" u="none" strike="noStrike" kern="0" cap="none" spc="0" normalizeH="0" baseline="0" noProof="0">
                <a:ln>
                  <a:noFill/>
                </a:ln>
                <a:solidFill>
                  <a:srgbClr val="FF3300"/>
                </a:solidFill>
                <a:effectLst/>
                <a:uLnTx/>
                <a:uFillTx/>
                <a:latin typeface="+mn-ea"/>
                <a:ea typeface="+mn-ea"/>
              </a:rPr>
              <a:t>·</a:t>
            </a:r>
            <a:r>
              <a:rPr kumimoji="0" lang="zh-CN" altLang="en-US" sz="1600" b="1" i="0" u="none" strike="noStrike" kern="0" cap="none" spc="0" normalizeH="0" baseline="0" noProof="0">
                <a:ln>
                  <a:noFill/>
                </a:ln>
                <a:solidFill>
                  <a:srgbClr val="FF3300"/>
                </a:solidFill>
                <a:effectLst/>
                <a:uLnTx/>
                <a:uFillTx/>
                <a:latin typeface="+mn-ea"/>
                <a:ea typeface="+mn-ea"/>
              </a:rPr>
              <a:t>利斯科夫（</a:t>
            </a:r>
            <a:r>
              <a:rPr kumimoji="0" lang="en-US" altLang="zh-CN" sz="1600" b="1" i="0" u="none" strike="noStrike" kern="0" cap="none" spc="0" normalizeH="0" baseline="0" noProof="0">
                <a:ln>
                  <a:noFill/>
                </a:ln>
                <a:solidFill>
                  <a:srgbClr val="FF3300"/>
                </a:solidFill>
                <a:effectLst/>
                <a:uLnTx/>
                <a:uFillTx/>
                <a:latin typeface="+mn-ea"/>
                <a:ea typeface="+mn-ea"/>
              </a:rPr>
              <a:t>Barbara Liskov</a:t>
            </a:r>
            <a:r>
              <a:rPr kumimoji="0" lang="zh-CN" altLang="en-US" sz="1600" b="1" i="0" u="none" strike="noStrike" kern="0" cap="none" spc="0" normalizeH="0" baseline="0" noProof="0">
                <a:ln>
                  <a:noFill/>
                </a:ln>
                <a:solidFill>
                  <a:srgbClr val="FF3300"/>
                </a:solidFill>
                <a:effectLst/>
                <a:uLnTx/>
                <a:uFillTx/>
                <a:latin typeface="+mn-ea"/>
                <a:ea typeface="+mn-ea"/>
              </a:rPr>
              <a:t>）</a:t>
            </a:r>
            <a:r>
              <a:rPr kumimoji="0" lang="zh-CN" altLang="en-US" sz="1600" b="0" i="0" u="none" strike="noStrike" kern="0" cap="none" spc="0" normalizeH="0" baseline="0" noProof="0">
                <a:ln>
                  <a:noFill/>
                </a:ln>
                <a:solidFill>
                  <a:srgbClr val="000000"/>
                </a:solidFill>
                <a:effectLst/>
                <a:uLnTx/>
                <a:uFillTx/>
                <a:latin typeface="+mn-ea"/>
                <a:ea typeface="+mn-ea"/>
              </a:rPr>
              <a:t>，美国计算机科学家，</a:t>
            </a:r>
            <a:r>
              <a:rPr kumimoji="0" lang="en-US" altLang="zh-CN" sz="1600" b="0" i="0" u="none" strike="noStrike" kern="0" cap="none" spc="0" normalizeH="0" baseline="0" noProof="0">
                <a:ln>
                  <a:noFill/>
                </a:ln>
                <a:solidFill>
                  <a:srgbClr val="000000"/>
                </a:solidFill>
                <a:effectLst/>
                <a:uLnTx/>
                <a:uFillTx/>
                <a:latin typeface="+mn-ea"/>
                <a:ea typeface="+mn-ea"/>
              </a:rPr>
              <a:t>2008</a:t>
            </a:r>
            <a:r>
              <a:rPr kumimoji="0" lang="zh-CN" altLang="en-US" sz="1600" b="0" i="0" u="none" strike="noStrike" kern="0" cap="none" spc="0" normalizeH="0" baseline="0" noProof="0">
                <a:ln>
                  <a:noFill/>
                </a:ln>
                <a:solidFill>
                  <a:srgbClr val="000000"/>
                </a:solidFill>
                <a:effectLst/>
                <a:uLnTx/>
                <a:uFillTx/>
                <a:latin typeface="+mn-ea"/>
                <a:ea typeface="+mn-ea"/>
              </a:rPr>
              <a:t>年图灵奖得主，</a:t>
            </a:r>
            <a:r>
              <a:rPr kumimoji="0" lang="en-US" altLang="zh-CN" sz="1600" b="0" i="0" u="none" strike="noStrike" kern="0" cap="none" spc="0" normalizeH="0" baseline="0" noProof="0">
                <a:ln>
                  <a:noFill/>
                </a:ln>
                <a:solidFill>
                  <a:srgbClr val="000000"/>
                </a:solidFill>
                <a:effectLst/>
                <a:uLnTx/>
                <a:uFillTx/>
                <a:latin typeface="+mn-ea"/>
                <a:ea typeface="+mn-ea"/>
              </a:rPr>
              <a:t>2004</a:t>
            </a:r>
            <a:r>
              <a:rPr kumimoji="0" lang="zh-CN" altLang="en-US" sz="1600" b="0" i="0" u="none" strike="noStrike" kern="0" cap="none" spc="0" normalizeH="0" baseline="0" noProof="0">
                <a:ln>
                  <a:noFill/>
                </a:ln>
                <a:solidFill>
                  <a:srgbClr val="000000"/>
                </a:solidFill>
                <a:effectLst/>
                <a:uLnTx/>
                <a:uFillTx/>
                <a:latin typeface="+mn-ea"/>
                <a:ea typeface="+mn-ea"/>
              </a:rPr>
              <a:t>年约翰</a:t>
            </a:r>
            <a:r>
              <a:rPr kumimoji="0" lang="en-US" altLang="zh-CN" sz="1600" b="0" i="0" u="none" strike="noStrike" kern="0" cap="none" spc="0" normalizeH="0" baseline="0" noProof="0">
                <a:ln>
                  <a:noFill/>
                </a:ln>
                <a:solidFill>
                  <a:srgbClr val="000000"/>
                </a:solidFill>
                <a:effectLst/>
                <a:uLnTx/>
                <a:uFillTx/>
                <a:latin typeface="+mn-ea"/>
                <a:ea typeface="+mn-ea"/>
              </a:rPr>
              <a:t>.</a:t>
            </a:r>
            <a:r>
              <a:rPr kumimoji="0" lang="zh-CN" altLang="en-US" sz="1600" b="0" i="0" u="none" strike="noStrike" kern="0" cap="none" spc="0" normalizeH="0" baseline="0" noProof="0">
                <a:ln>
                  <a:noFill/>
                </a:ln>
                <a:solidFill>
                  <a:srgbClr val="000000"/>
                </a:solidFill>
                <a:effectLst/>
                <a:uLnTx/>
                <a:uFillTx/>
                <a:latin typeface="+mn-ea"/>
                <a:ea typeface="+mn-ea"/>
              </a:rPr>
              <a:t>冯诺依曼奖得主，美国工程院院士，美国艺术与科学院院士，美国计算机协会会士。现任麻省理工学院电子电气与计算机科学系教授。她是美国第一个计算机科学女博士。</a:t>
            </a:r>
          </a:p>
        </p:txBody>
      </p:sp>
      <p:pic>
        <p:nvPicPr>
          <p:cNvPr id="7" name="Picture 6" descr="imagesCAOLZ96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867" y="3000509"/>
            <a:ext cx="1596004" cy="194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7452868" y="4944643"/>
            <a:ext cx="3672254" cy="1323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rgbClr val="FF3300"/>
                </a:solidFill>
                <a:effectLst/>
                <a:uLnTx/>
                <a:uFillTx/>
                <a:latin typeface="+mn-ea"/>
                <a:ea typeface="+mn-ea"/>
              </a:rPr>
              <a:t>周以真（</a:t>
            </a:r>
            <a:r>
              <a:rPr kumimoji="0" lang="en-US" altLang="zh-CN" sz="1600" b="1" i="0" u="none" strike="noStrike" kern="0" cap="none" spc="0" normalizeH="0" baseline="0" noProof="0" dirty="0">
                <a:ln>
                  <a:noFill/>
                </a:ln>
                <a:solidFill>
                  <a:srgbClr val="FF3300"/>
                </a:solidFill>
                <a:effectLst/>
                <a:uLnTx/>
                <a:uFillTx/>
                <a:latin typeface="+mn-ea"/>
                <a:ea typeface="+mn-ea"/>
              </a:rPr>
              <a:t>Jeannette M. Wing</a:t>
            </a:r>
            <a:r>
              <a:rPr kumimoji="0" lang="zh-CN" altLang="en-US" sz="1600" b="0" i="0" u="none" strike="noStrike" kern="0" cap="none" spc="0" normalizeH="0" baseline="0" noProof="0" dirty="0">
                <a:ln>
                  <a:noFill/>
                </a:ln>
                <a:solidFill>
                  <a:srgbClr val="000000"/>
                </a:solidFill>
                <a:effectLst/>
                <a:uLnTx/>
                <a:uFillTx/>
                <a:latin typeface="+mn-ea"/>
                <a:ea typeface="+mn-ea"/>
              </a:rPr>
              <a:t>），美国计算机科学家，卡内基</a:t>
            </a:r>
            <a:r>
              <a:rPr kumimoji="0" lang="en-US" altLang="zh-CN" sz="1600" b="0" i="0" u="none" strike="noStrike" kern="0" cap="none" spc="0" normalizeH="0" baseline="0" noProof="0" dirty="0">
                <a:ln>
                  <a:noFill/>
                </a:ln>
                <a:solidFill>
                  <a:srgbClr val="000000"/>
                </a:solidFill>
                <a:effectLst/>
                <a:uLnTx/>
                <a:uFillTx/>
                <a:latin typeface="+mn-ea"/>
                <a:ea typeface="+mn-ea"/>
              </a:rPr>
              <a:t>.</a:t>
            </a:r>
            <a:r>
              <a:rPr kumimoji="0" lang="zh-CN" altLang="en-US" sz="1600" b="0" i="0" u="none" strike="noStrike" kern="0" cap="none" spc="0" normalizeH="0" baseline="0" noProof="0" dirty="0">
                <a:ln>
                  <a:noFill/>
                </a:ln>
                <a:solidFill>
                  <a:srgbClr val="000000"/>
                </a:solidFill>
                <a:effectLst/>
                <a:uLnTx/>
                <a:uFillTx/>
                <a:latin typeface="+mn-ea"/>
                <a:ea typeface="+mn-ea"/>
              </a:rPr>
              <a:t>梅隆大学教授，美国国家自然基金会计算与信息科学工程部助理部长，</a:t>
            </a:r>
            <a:r>
              <a:rPr kumimoji="0" lang="en-US" altLang="zh-CN" sz="1600" b="0" i="0" u="none" strike="noStrike" kern="0" cap="none" spc="0" normalizeH="0" baseline="0" noProof="0" dirty="0">
                <a:ln>
                  <a:noFill/>
                </a:ln>
                <a:solidFill>
                  <a:srgbClr val="000000"/>
                </a:solidFill>
                <a:effectLst/>
                <a:uLnTx/>
                <a:uFillTx/>
                <a:latin typeface="+mn-ea"/>
                <a:ea typeface="+mn-ea"/>
              </a:rPr>
              <a:t>ACM</a:t>
            </a:r>
            <a:r>
              <a:rPr kumimoji="0" lang="zh-CN" altLang="en-US" sz="1600" b="0" i="0" u="none" strike="noStrike" kern="0" cap="none" spc="0" normalizeH="0" baseline="0" noProof="0" dirty="0">
                <a:ln>
                  <a:noFill/>
                </a:ln>
                <a:solidFill>
                  <a:srgbClr val="000000"/>
                </a:solidFill>
                <a:effectLst/>
                <a:uLnTx/>
                <a:uFillTx/>
                <a:latin typeface="+mn-ea"/>
                <a:ea typeface="+mn-ea"/>
              </a:rPr>
              <a:t>和</a:t>
            </a:r>
            <a:r>
              <a:rPr kumimoji="0" lang="en-US" altLang="zh-CN" sz="1600" b="0" i="0" u="none" strike="noStrike" kern="0" cap="none" spc="0" normalizeH="0" baseline="0" noProof="0" dirty="0">
                <a:ln>
                  <a:noFill/>
                </a:ln>
                <a:solidFill>
                  <a:srgbClr val="000000"/>
                </a:solidFill>
                <a:effectLst/>
                <a:uLnTx/>
                <a:uFillTx/>
                <a:latin typeface="+mn-ea"/>
                <a:ea typeface="+mn-ea"/>
              </a:rPr>
              <a:t>IEEE</a:t>
            </a:r>
            <a:r>
              <a:rPr kumimoji="0" lang="zh-CN" altLang="en-US" sz="1600" b="0" i="0" u="none" strike="noStrike" kern="0" cap="none" spc="0" normalizeH="0" baseline="0" noProof="0" dirty="0">
                <a:ln>
                  <a:noFill/>
                </a:ln>
                <a:solidFill>
                  <a:srgbClr val="000000"/>
                </a:solidFill>
                <a:effectLst/>
                <a:uLnTx/>
                <a:uFillTx/>
                <a:latin typeface="+mn-ea"/>
                <a:ea typeface="+mn-ea"/>
              </a:rPr>
              <a:t>会士。</a:t>
            </a:r>
          </a:p>
        </p:txBody>
      </p:sp>
    </p:spTree>
    <p:extLst>
      <p:ext uri="{BB962C8B-B14F-4D97-AF65-F5344CB8AC3E}">
        <p14:creationId xmlns:p14="http://schemas.microsoft.com/office/powerpoint/2010/main" val="1114829753"/>
      </p:ext>
    </p:ext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里氏代换原则</a:t>
            </a:r>
            <a:r>
              <a:rPr lang="en-US" altLang="zh-CN" dirty="0"/>
              <a:t>(</a:t>
            </a:r>
            <a:r>
              <a:rPr lang="en-US" altLang="zh-CN" dirty="0" err="1">
                <a:solidFill>
                  <a:srgbClr val="FF0000"/>
                </a:solidFill>
              </a:rPr>
              <a:t>L</a:t>
            </a:r>
            <a:r>
              <a:rPr lang="en-US" altLang="zh-CN" dirty="0" err="1"/>
              <a:t>iskov</a:t>
            </a:r>
            <a:r>
              <a:rPr lang="en-US" altLang="zh-CN" dirty="0"/>
              <a:t> Substitution Principle, LSP)</a:t>
            </a:r>
            <a:r>
              <a:rPr lang="zh-CN" altLang="en-US" dirty="0">
                <a:solidFill>
                  <a:srgbClr val="339933"/>
                </a:solidFill>
              </a:rPr>
              <a:t>分析</a:t>
            </a:r>
          </a:p>
        </p:txBody>
      </p:sp>
      <p:sp>
        <p:nvSpPr>
          <p:cNvPr id="3" name="内容占位符 2"/>
          <p:cNvSpPr>
            <a:spLocks noGrp="1"/>
          </p:cNvSpPr>
          <p:nvPr>
            <p:ph idx="1"/>
          </p:nvPr>
        </p:nvSpPr>
        <p:spPr>
          <a:xfrm>
            <a:off x="899175" y="1242287"/>
            <a:ext cx="10729982" cy="3005101"/>
          </a:xfrm>
        </p:spPr>
        <p:txBody>
          <a:bodyPr/>
          <a:lstStyle/>
          <a:p>
            <a:r>
              <a:rPr lang="zh-CN" altLang="en-US" sz="3200" dirty="0"/>
              <a:t>里氏代换原则可以通俗表述为：在软件中如果能够使用基类对象，那么一定能够使用其子类对象。</a:t>
            </a:r>
            <a:endParaRPr lang="en-US" altLang="zh-CN" sz="3200" dirty="0"/>
          </a:p>
          <a:p>
            <a:pPr marL="742950" lvl="1" indent="-285750">
              <a:spcAft>
                <a:spcPct val="0"/>
              </a:spcAft>
              <a:buClr>
                <a:schemeClr val="accent2"/>
              </a:buClr>
              <a:buSzPct val="75000"/>
              <a:buFont typeface="ZapfDingbats" pitchFamily="82" charset="2"/>
              <a:buChar char="m"/>
            </a:pPr>
            <a:r>
              <a:rPr lang="zh-CN" altLang="en-US" sz="2800" dirty="0"/>
              <a:t>把基类都替换成它的子类，程序将不会产生任何错误和异常；</a:t>
            </a:r>
            <a:endParaRPr lang="en-US" altLang="zh-CN" sz="2800" dirty="0"/>
          </a:p>
          <a:p>
            <a:pPr marL="742950" lvl="1" indent="-285750">
              <a:spcAft>
                <a:spcPct val="0"/>
              </a:spcAft>
              <a:buClr>
                <a:schemeClr val="accent2"/>
              </a:buClr>
              <a:buSzPct val="75000"/>
              <a:buFont typeface="ZapfDingbats" pitchFamily="82" charset="2"/>
              <a:buChar char="m"/>
            </a:pPr>
            <a:r>
              <a:rPr lang="zh-CN" altLang="en-US" sz="2800" dirty="0"/>
              <a:t>反过来则不成立，如果一个软件实体使用的是一个子类的话，那么它不一定能够使用基类。</a:t>
            </a:r>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16</a:t>
            </a:fld>
            <a:endParaRPr lang="en-US" altLang="zh-CN">
              <a:ea typeface="宋体" pitchFamily="2" charset="-122"/>
            </a:endParaRPr>
          </a:p>
        </p:txBody>
      </p:sp>
    </p:spTree>
    <p:extLst>
      <p:ext uri="{BB962C8B-B14F-4D97-AF65-F5344CB8AC3E}">
        <p14:creationId xmlns:p14="http://schemas.microsoft.com/office/powerpoint/2010/main" val="104368532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xit" presetSubtype="10" fill="hold" nodeType="withEffect">
                                  <p:stCondLst>
                                    <p:cond delay="0"/>
                                  </p:stCondLst>
                                  <p:childTnLst>
                                    <p:animEffect transition="out" filter="randombar(horizontal)">
                                      <p:cBhvr>
                                        <p:cTn id="19" dur="500"/>
                                        <p:tgtEl>
                                          <p:spTgt spid="3">
                                            <p:txEl>
                                              <p:pRg st="0" end="0"/>
                                            </p:txEl>
                                          </p:spTgt>
                                        </p:tgtEl>
                                      </p:cBhvr>
                                    </p:animEffect>
                                    <p:set>
                                      <p:cBhvr>
                                        <p:cTn id="20" dur="1" fill="hold">
                                          <p:stCondLst>
                                            <p:cond delay="499"/>
                                          </p:stCondLst>
                                        </p:cTn>
                                        <p:tgtEl>
                                          <p:spTgt spid="3">
                                            <p:txEl>
                                              <p:pRg st="0" end="0"/>
                                            </p:txEl>
                                          </p:spTgt>
                                        </p:tgtEl>
                                        <p:attrNameLst>
                                          <p:attrName>style.visibility</p:attrName>
                                        </p:attrNameLst>
                                      </p:cBhvr>
                                      <p:to>
                                        <p:strVal val="hidden"/>
                                      </p:to>
                                    </p:set>
                                  </p:childTnLst>
                                </p:cTn>
                              </p:par>
                              <p:par>
                                <p:cTn id="21" presetID="14" presetClass="exit" presetSubtype="10" fill="hold" nodeType="withEffect">
                                  <p:stCondLst>
                                    <p:cond delay="0"/>
                                  </p:stCondLst>
                                  <p:childTnLst>
                                    <p:animEffect transition="out" filter="randombar(horizontal)">
                                      <p:cBhvr>
                                        <p:cTn id="22" dur="500"/>
                                        <p:tgtEl>
                                          <p:spTgt spid="3">
                                            <p:txEl>
                                              <p:pRg st="1" end="1"/>
                                            </p:txEl>
                                          </p:spTgt>
                                        </p:tgtEl>
                                      </p:cBhvr>
                                    </p:animEffect>
                                    <p:set>
                                      <p:cBhvr>
                                        <p:cTn id="23" dur="1" fill="hold">
                                          <p:stCondLst>
                                            <p:cond delay="499"/>
                                          </p:stCondLst>
                                        </p:cTn>
                                        <p:tgtEl>
                                          <p:spTgt spid="3">
                                            <p:txEl>
                                              <p:pRg st="1" end="1"/>
                                            </p:txEl>
                                          </p:spTgt>
                                        </p:tgtEl>
                                        <p:attrNameLst>
                                          <p:attrName>style.visibility</p:attrName>
                                        </p:attrNameLst>
                                      </p:cBhvr>
                                      <p:to>
                                        <p:strVal val="hidden"/>
                                      </p:to>
                                    </p:set>
                                  </p:childTnLst>
                                </p:cTn>
                              </p:par>
                              <p:par>
                                <p:cTn id="24" presetID="14" presetClass="exit" presetSubtype="10" fill="hold" nodeType="withEffect">
                                  <p:stCondLst>
                                    <p:cond delay="0"/>
                                  </p:stCondLst>
                                  <p:childTnLst>
                                    <p:animEffect transition="out" filter="randombar(horizontal)">
                                      <p:cBhvr>
                                        <p:cTn id="25" dur="500"/>
                                        <p:tgtEl>
                                          <p:spTgt spid="3">
                                            <p:txEl>
                                              <p:pRg st="2" end="2"/>
                                            </p:txEl>
                                          </p:spTgt>
                                        </p:tgtEl>
                                      </p:cBhvr>
                                    </p:animEffect>
                                    <p:set>
                                      <p:cBhvr>
                                        <p:cTn id="26"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476" y="3075144"/>
            <a:ext cx="8268009" cy="4022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里氏代换原则</a:t>
            </a:r>
            <a:r>
              <a:rPr lang="en-US" altLang="zh-CN" dirty="0"/>
              <a:t>(</a:t>
            </a:r>
            <a:r>
              <a:rPr lang="en-US" altLang="zh-CN" dirty="0" err="1">
                <a:solidFill>
                  <a:srgbClr val="FF0000"/>
                </a:solidFill>
              </a:rPr>
              <a:t>L</a:t>
            </a:r>
            <a:r>
              <a:rPr lang="en-US" altLang="zh-CN" dirty="0" err="1"/>
              <a:t>iskov</a:t>
            </a:r>
            <a:r>
              <a:rPr lang="en-US" altLang="zh-CN" dirty="0"/>
              <a:t> Substitution Principle, LSP)</a:t>
            </a:r>
            <a:r>
              <a:rPr lang="zh-CN" altLang="en-US" dirty="0">
                <a:solidFill>
                  <a:srgbClr val="339933"/>
                </a:solidFill>
              </a:rPr>
              <a:t>实例</a:t>
            </a:r>
          </a:p>
        </p:txBody>
      </p:sp>
      <p:sp>
        <p:nvSpPr>
          <p:cNvPr id="3" name="内容占位符 2"/>
          <p:cNvSpPr>
            <a:spLocks noGrp="1"/>
          </p:cNvSpPr>
          <p:nvPr>
            <p:ph idx="1"/>
          </p:nvPr>
        </p:nvSpPr>
        <p:spPr>
          <a:xfrm>
            <a:off x="899175" y="1242287"/>
            <a:ext cx="10729982" cy="1832857"/>
          </a:xfrm>
        </p:spPr>
        <p:txBody>
          <a:bodyPr/>
          <a:lstStyle/>
          <a:p>
            <a:pPr algn="just"/>
            <a:r>
              <a:rPr lang="zh-CN" altLang="en-US" sz="2400" dirty="0"/>
              <a:t>某系统需要实现对重要数据（如用户密码）的加密处理，在数据操作类</a:t>
            </a:r>
            <a:r>
              <a:rPr lang="en-US" altLang="zh-CN" sz="2400" dirty="0"/>
              <a:t>(</a:t>
            </a:r>
            <a:r>
              <a:rPr lang="en-US" altLang="zh-CN" sz="2400" dirty="0" err="1"/>
              <a:t>DataOperator</a:t>
            </a:r>
            <a:r>
              <a:rPr lang="en-US" altLang="zh-CN" sz="2400" dirty="0"/>
              <a:t>)</a:t>
            </a:r>
            <a:r>
              <a:rPr lang="zh-CN" altLang="en-US" sz="2400" dirty="0"/>
              <a:t>中需要调用加密类中定义的加密算法，系统提供了两个不同的加密类，</a:t>
            </a:r>
            <a:r>
              <a:rPr lang="en-US" altLang="zh-CN" sz="2400" dirty="0" err="1"/>
              <a:t>CipherA</a:t>
            </a:r>
            <a:r>
              <a:rPr lang="zh-CN" altLang="en-US" sz="2400" dirty="0"/>
              <a:t>和</a:t>
            </a:r>
            <a:r>
              <a:rPr lang="en-US" altLang="zh-CN" sz="2400" dirty="0" err="1"/>
              <a:t>CipherB</a:t>
            </a:r>
            <a:r>
              <a:rPr lang="zh-CN" altLang="en-US" sz="2400" dirty="0"/>
              <a:t>，它们实现不同的加密方法，在</a:t>
            </a:r>
            <a:r>
              <a:rPr lang="en-US" altLang="zh-CN" sz="2400" dirty="0" err="1"/>
              <a:t>DataOperator</a:t>
            </a:r>
            <a:r>
              <a:rPr lang="zh-CN" altLang="en-US" sz="2400" dirty="0"/>
              <a:t>中可以选择其中的一个实现加密操作。如图所示：</a:t>
            </a:r>
          </a:p>
        </p:txBody>
      </p:sp>
      <p:sp>
        <p:nvSpPr>
          <p:cNvPr id="4" name="灯片编号占位符 3"/>
          <p:cNvSpPr>
            <a:spLocks noGrp="1"/>
          </p:cNvSpPr>
          <p:nvPr>
            <p:ph type="sldNum" sz="quarter" idx="10"/>
          </p:nvPr>
        </p:nvSpPr>
        <p:spPr/>
        <p:txBody>
          <a:bodyPr/>
          <a:lstStyle/>
          <a:p>
            <a:pPr>
              <a:defRPr/>
            </a:pPr>
            <a:r>
              <a:rPr lang="de-DE" altLang="zh-CN">
                <a:solidFill>
                  <a:srgbClr val="000000"/>
                </a:solidFill>
              </a:rPr>
              <a:t>Page </a:t>
            </a:r>
            <a:fld id="{1BAAAF6F-AE50-4EA0-A3DF-BF9E143F8573}" type="slidenum">
              <a:rPr lang="en-US" altLang="zh-CN" smtClean="0">
                <a:solidFill>
                  <a:srgbClr val="000000"/>
                </a:solidFill>
                <a:ea typeface="宋体" pitchFamily="2" charset="-122"/>
              </a:rPr>
              <a:pPr>
                <a:defRPr/>
              </a:pPr>
              <a:t>17</a:t>
            </a:fld>
            <a:endParaRPr lang="en-US" altLang="zh-CN">
              <a:solidFill>
                <a:srgbClr val="000000"/>
              </a:solidFill>
              <a:ea typeface="宋体" pitchFamily="2" charset="-122"/>
            </a:endParaRPr>
          </a:p>
        </p:txBody>
      </p:sp>
      <p:sp>
        <p:nvSpPr>
          <p:cNvPr id="6" name="Rectangle 5"/>
          <p:cNvSpPr>
            <a:spLocks noChangeArrowheads="1"/>
          </p:cNvSpPr>
          <p:nvPr/>
        </p:nvSpPr>
        <p:spPr bwMode="auto">
          <a:xfrm>
            <a:off x="1908481" y="5148726"/>
            <a:ext cx="3456241" cy="50403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154918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里氏代换原则</a:t>
            </a:r>
            <a:r>
              <a:rPr lang="en-US" altLang="zh-CN" dirty="0"/>
              <a:t>(</a:t>
            </a:r>
            <a:r>
              <a:rPr lang="en-US" altLang="zh-CN" dirty="0" err="1">
                <a:solidFill>
                  <a:srgbClr val="FF0000"/>
                </a:solidFill>
              </a:rPr>
              <a:t>L</a:t>
            </a:r>
            <a:r>
              <a:rPr lang="en-US" altLang="zh-CN" dirty="0" err="1"/>
              <a:t>iskov</a:t>
            </a:r>
            <a:r>
              <a:rPr lang="en-US" altLang="zh-CN" dirty="0"/>
              <a:t> Substitution Principle, LSP)</a:t>
            </a:r>
            <a:r>
              <a:rPr lang="zh-CN" altLang="en-US" dirty="0">
                <a:solidFill>
                  <a:srgbClr val="339933"/>
                </a:solidFill>
              </a:rPr>
              <a:t>实例</a:t>
            </a:r>
          </a:p>
        </p:txBody>
      </p:sp>
      <p:sp>
        <p:nvSpPr>
          <p:cNvPr id="7" name="内容占位符 6"/>
          <p:cNvSpPr>
            <a:spLocks noGrp="1"/>
          </p:cNvSpPr>
          <p:nvPr>
            <p:ph idx="1"/>
          </p:nvPr>
        </p:nvSpPr>
        <p:spPr>
          <a:xfrm>
            <a:off x="684397" y="5166268"/>
            <a:ext cx="10729982" cy="1638573"/>
          </a:xfrm>
        </p:spPr>
        <p:txBody>
          <a:bodyPr/>
          <a:lstStyle/>
          <a:p>
            <a:pPr marL="742950" lvl="1" indent="-285750">
              <a:spcAft>
                <a:spcPct val="0"/>
              </a:spcAft>
              <a:buClr>
                <a:schemeClr val="accent2"/>
              </a:buClr>
              <a:buSzPct val="75000"/>
              <a:buFont typeface="ZapfDingbats" pitchFamily="82" charset="2"/>
              <a:buChar char="m"/>
            </a:pPr>
            <a:r>
              <a:rPr lang="zh-CN" altLang="en-US" sz="2000" dirty="0"/>
              <a:t>如果需要更换一个加密算法类或者增加并使用一个新的加密算法类，如将</a:t>
            </a:r>
            <a:r>
              <a:rPr lang="en-US" altLang="zh-CN" sz="2000" dirty="0" err="1"/>
              <a:t>CipherA</a:t>
            </a:r>
            <a:r>
              <a:rPr lang="zh-CN" altLang="en-US" sz="2000" dirty="0"/>
              <a:t>改为</a:t>
            </a:r>
            <a:r>
              <a:rPr lang="en-US" altLang="zh-CN" sz="2000" dirty="0" err="1"/>
              <a:t>CipherB</a:t>
            </a:r>
            <a:r>
              <a:rPr lang="zh-CN" altLang="en-US" sz="2000" dirty="0"/>
              <a:t>，则需要修改客户类</a:t>
            </a:r>
            <a:r>
              <a:rPr lang="en-US" altLang="zh-CN" sz="2000" dirty="0"/>
              <a:t>Client</a:t>
            </a:r>
            <a:r>
              <a:rPr lang="zh-CN" altLang="en-US" sz="2000" dirty="0"/>
              <a:t>和数据操作类</a:t>
            </a:r>
            <a:r>
              <a:rPr lang="en-US" altLang="zh-CN" sz="2000" dirty="0" err="1"/>
              <a:t>DataOperator</a:t>
            </a:r>
            <a:r>
              <a:rPr lang="zh-CN" altLang="en-US" sz="2000" dirty="0"/>
              <a:t>的源代码，违背了开闭原则。</a:t>
            </a:r>
          </a:p>
          <a:p>
            <a:pPr marL="742950" lvl="1" indent="-285750">
              <a:spcAft>
                <a:spcPct val="0"/>
              </a:spcAft>
              <a:buClr>
                <a:schemeClr val="accent2"/>
              </a:buClr>
              <a:buSzPct val="75000"/>
              <a:buFont typeface="ZapfDingbats" pitchFamily="82" charset="2"/>
              <a:buChar char="m"/>
            </a:pPr>
            <a:r>
              <a:rPr lang="zh-CN" altLang="en-US" sz="2000" dirty="0"/>
              <a:t>现使用里氏代换原则对其进行重构，使得系统可以灵活扩展，符合开闭原则。</a:t>
            </a:r>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18</a:t>
            </a:fld>
            <a:endParaRPr lang="en-US" altLang="zh-CN">
              <a:ea typeface="宋体" pitchFamily="2" charset="-122"/>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07" y="1035793"/>
            <a:ext cx="8064560" cy="4139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595202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报告目的</a:t>
            </a:r>
          </a:p>
        </p:txBody>
      </p:sp>
      <p:sp>
        <p:nvSpPr>
          <p:cNvPr id="3" name="内容占位符 2"/>
          <p:cNvSpPr>
            <a:spLocks noGrp="1"/>
          </p:cNvSpPr>
          <p:nvPr>
            <p:ph idx="1"/>
          </p:nvPr>
        </p:nvSpPr>
        <p:spPr>
          <a:xfrm>
            <a:off x="899175" y="1382731"/>
            <a:ext cx="10729982" cy="4371629"/>
          </a:xfrm>
        </p:spPr>
        <p:txBody>
          <a:bodyPr/>
          <a:lstStyle/>
          <a:p>
            <a:r>
              <a:rPr lang="zh-CN" altLang="en-US" sz="3200" dirty="0"/>
              <a:t>面向对象依然是目前业界流行的编程思想，初学者在面向对象设计过程中存在诸多问题：</a:t>
            </a:r>
            <a:endParaRPr lang="en-US" altLang="zh-CN" sz="3200" dirty="0"/>
          </a:p>
          <a:p>
            <a:pPr marL="742950" lvl="1" indent="-285750">
              <a:spcAft>
                <a:spcPct val="0"/>
              </a:spcAft>
              <a:buClr>
                <a:schemeClr val="accent2"/>
              </a:buClr>
              <a:buSzPct val="75000"/>
              <a:buFont typeface="ZapfDingbats" pitchFamily="82" charset="2"/>
              <a:buChar char="m"/>
            </a:pPr>
            <a:r>
              <a:rPr lang="zh-CN" altLang="en-US" sz="2800" dirty="0"/>
              <a:t>面向对象思想理解不够透彻；</a:t>
            </a:r>
            <a:endParaRPr lang="en-US" altLang="zh-CN" sz="2800" dirty="0"/>
          </a:p>
          <a:p>
            <a:pPr marL="742950" lvl="1" indent="-285750">
              <a:spcAft>
                <a:spcPct val="0"/>
              </a:spcAft>
              <a:buClr>
                <a:schemeClr val="accent2"/>
              </a:buClr>
              <a:buSzPct val="75000"/>
              <a:buFont typeface="ZapfDingbats" pitchFamily="82" charset="2"/>
              <a:buChar char="m"/>
            </a:pPr>
            <a:r>
              <a:rPr lang="zh-CN" altLang="en-US" sz="2800" dirty="0"/>
              <a:t>面向对象设计经验缺乏；</a:t>
            </a:r>
            <a:endParaRPr lang="en-US" altLang="zh-CN" sz="2800" dirty="0"/>
          </a:p>
          <a:p>
            <a:pPr marL="742950" lvl="1" indent="-285750">
              <a:spcAft>
                <a:spcPct val="0"/>
              </a:spcAft>
              <a:buClr>
                <a:schemeClr val="accent2"/>
              </a:buClr>
              <a:buSzPct val="75000"/>
              <a:buFont typeface="ZapfDingbats" pitchFamily="82" charset="2"/>
              <a:buChar char="m"/>
            </a:pPr>
            <a:r>
              <a:rPr lang="zh-CN" altLang="en-US" sz="2800" dirty="0">
                <a:solidFill>
                  <a:srgbClr val="0000FF"/>
                </a:solidFill>
              </a:rPr>
              <a:t>对软件的可维护性和可复用性考虑欠缺；</a:t>
            </a:r>
            <a:endParaRPr lang="en-US" altLang="zh-CN" sz="2800" dirty="0">
              <a:solidFill>
                <a:srgbClr val="0000FF"/>
              </a:solidFill>
            </a:endParaRPr>
          </a:p>
          <a:p>
            <a:r>
              <a:rPr lang="zh-CN" altLang="en-US" dirty="0"/>
              <a:t>因此，本报告从</a:t>
            </a:r>
            <a:r>
              <a:rPr lang="zh-CN" altLang="en-US" sz="3200" dirty="0">
                <a:solidFill>
                  <a:srgbClr val="0000FF"/>
                </a:solidFill>
              </a:rPr>
              <a:t>面向对象的设计原则</a:t>
            </a:r>
            <a:r>
              <a:rPr lang="zh-CN" altLang="en-US" sz="3200" dirty="0"/>
              <a:t>的角度谈可维护性和可复用性</a:t>
            </a:r>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1</a:t>
            </a:fld>
            <a:endParaRPr lang="en-US" altLang="zh-CN">
              <a:ea typeface="宋体" pitchFamily="2" charset="-122"/>
            </a:endParaRPr>
          </a:p>
        </p:txBody>
      </p:sp>
    </p:spTree>
    <p:extLst>
      <p:ext uri="{BB962C8B-B14F-4D97-AF65-F5344CB8AC3E}">
        <p14:creationId xmlns:p14="http://schemas.microsoft.com/office/powerpoint/2010/main" val="78235123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里氏代换原则</a:t>
            </a:r>
            <a:r>
              <a:rPr lang="en-US" altLang="zh-CN" dirty="0"/>
              <a:t>(</a:t>
            </a:r>
            <a:r>
              <a:rPr lang="en-US" altLang="zh-CN" dirty="0" err="1">
                <a:solidFill>
                  <a:srgbClr val="FF0000"/>
                </a:solidFill>
              </a:rPr>
              <a:t>L</a:t>
            </a:r>
            <a:r>
              <a:rPr lang="en-US" altLang="zh-CN" dirty="0" err="1"/>
              <a:t>iskov</a:t>
            </a:r>
            <a:r>
              <a:rPr lang="en-US" altLang="zh-CN" dirty="0"/>
              <a:t> Substitution Principle, LSP)</a:t>
            </a:r>
            <a:r>
              <a:rPr lang="zh-CN" altLang="en-US" dirty="0">
                <a:solidFill>
                  <a:srgbClr val="339933"/>
                </a:solidFill>
              </a:rPr>
              <a:t>实例</a:t>
            </a:r>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19</a:t>
            </a:fld>
            <a:endParaRPr lang="en-US" altLang="zh-CN">
              <a:ea typeface="宋体" pitchFamily="2" charset="-122"/>
            </a:endParaRP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702" y="1041332"/>
            <a:ext cx="6960219" cy="5598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57" y="2268526"/>
            <a:ext cx="4818333" cy="3168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右箭头 4"/>
          <p:cNvSpPr/>
          <p:nvPr/>
        </p:nvSpPr>
        <p:spPr>
          <a:xfrm>
            <a:off x="4932692" y="3411068"/>
            <a:ext cx="472556" cy="441568"/>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735954" y="6118317"/>
            <a:ext cx="3262432" cy="400110"/>
          </a:xfrm>
          <a:prstGeom prst="rect">
            <a:avLst/>
          </a:prstGeom>
        </p:spPr>
        <p:txBody>
          <a:bodyPr wrap="none">
            <a:spAutoFit/>
          </a:bodyPr>
          <a:lstStyle/>
          <a:p>
            <a:r>
              <a:rPr lang="zh-CN" altLang="en-US" sz="2000" dirty="0">
                <a:solidFill>
                  <a:srgbClr val="339933"/>
                </a:solidFill>
              </a:rPr>
              <a:t>是否有更合适的重构思路？</a:t>
            </a:r>
          </a:p>
        </p:txBody>
      </p:sp>
      <p:sp>
        <p:nvSpPr>
          <p:cNvPr id="12" name="椭圆 11"/>
          <p:cNvSpPr/>
          <p:nvPr/>
        </p:nvSpPr>
        <p:spPr>
          <a:xfrm>
            <a:off x="8532942" y="3646159"/>
            <a:ext cx="4068633" cy="3302692"/>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438238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165" y="267419"/>
            <a:ext cx="10729982" cy="606425"/>
          </a:xfrm>
        </p:spPr>
        <p:txBody>
          <a:bodyPr/>
          <a:lstStyle/>
          <a:p>
            <a:r>
              <a:rPr lang="zh-CN" altLang="en-US" dirty="0"/>
              <a:t>依赖倒转原则</a:t>
            </a:r>
            <a:r>
              <a:rPr lang="en-US" altLang="zh-CN" dirty="0"/>
              <a:t>(</a:t>
            </a:r>
            <a:r>
              <a:rPr lang="en-US" altLang="zh-CN" dirty="0">
                <a:solidFill>
                  <a:srgbClr val="FF0000"/>
                </a:solidFill>
              </a:rPr>
              <a:t>D</a:t>
            </a:r>
            <a:r>
              <a:rPr lang="en-US" altLang="zh-CN" dirty="0"/>
              <a:t>ependence Inversion Principle, DIP)</a:t>
            </a:r>
            <a:endParaRPr lang="zh-CN" altLang="en-US" dirty="0"/>
          </a:p>
        </p:txBody>
      </p:sp>
      <p:sp>
        <p:nvSpPr>
          <p:cNvPr id="3" name="内容占位符 2"/>
          <p:cNvSpPr>
            <a:spLocks noGrp="1"/>
          </p:cNvSpPr>
          <p:nvPr>
            <p:ph idx="1"/>
          </p:nvPr>
        </p:nvSpPr>
        <p:spPr/>
        <p:txBody>
          <a:bodyPr/>
          <a:lstStyle/>
          <a:p>
            <a:r>
              <a:rPr lang="zh-CN" altLang="en-US" dirty="0"/>
              <a:t>依赖倒转原则是</a:t>
            </a:r>
            <a:r>
              <a:rPr lang="en-US" altLang="zh-CN" dirty="0"/>
              <a:t>Robert C. Martin</a:t>
            </a:r>
            <a:r>
              <a:rPr lang="zh-CN" altLang="en-US" dirty="0"/>
              <a:t>在</a:t>
            </a:r>
            <a:r>
              <a:rPr lang="en-US" altLang="zh-CN" dirty="0"/>
              <a:t>1996</a:t>
            </a:r>
            <a:r>
              <a:rPr lang="zh-CN" altLang="en-US" dirty="0"/>
              <a:t>年为</a:t>
            </a:r>
            <a:r>
              <a:rPr lang="en-US" altLang="zh-CN" dirty="0"/>
              <a:t>《C++ Reporter》</a:t>
            </a:r>
            <a:r>
              <a:rPr lang="zh-CN" altLang="en-US" dirty="0"/>
              <a:t>所写的专栏</a:t>
            </a:r>
            <a:r>
              <a:rPr lang="en-US" altLang="zh-CN" dirty="0"/>
              <a:t>Engineering Notebook</a:t>
            </a:r>
            <a:r>
              <a:rPr lang="zh-CN" altLang="en-US" dirty="0"/>
              <a:t>的第三篇，后来加入到他在</a:t>
            </a:r>
            <a:r>
              <a:rPr lang="en-US" altLang="zh-CN" dirty="0"/>
              <a:t>2002</a:t>
            </a:r>
            <a:r>
              <a:rPr lang="zh-CN" altLang="en-US" dirty="0"/>
              <a:t>年出版的经典著作</a:t>
            </a:r>
            <a:r>
              <a:rPr lang="en-US" altLang="zh-CN" dirty="0"/>
              <a:t>《Agile Software Development, Principles, Patterns, and Practices》</a:t>
            </a:r>
            <a:r>
              <a:rPr lang="zh-CN" altLang="en-US" dirty="0"/>
              <a:t>中。</a:t>
            </a:r>
          </a:p>
          <a:p>
            <a:endParaRPr lang="zh-CN" altLang="en-US" dirty="0"/>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20</a:t>
            </a:fld>
            <a:endParaRPr lang="en-US" altLang="zh-CN">
              <a:ea typeface="宋体" pitchFamily="2" charset="-122"/>
            </a:endParaRPr>
          </a:p>
        </p:txBody>
      </p:sp>
      <p:pic>
        <p:nvPicPr>
          <p:cNvPr id="5" name="Picture 6" descr="image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537" y="3569302"/>
            <a:ext cx="2864050" cy="313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548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4997" y="3569302"/>
            <a:ext cx="2376165" cy="3162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clean-code-a-handbook-of-agile-software-craftsmanship-robert-c-martin-seri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3259" y="3569302"/>
            <a:ext cx="2387728" cy="3162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91080-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760" y="3569302"/>
            <a:ext cx="2390052" cy="313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221066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392" y="266886"/>
            <a:ext cx="11594042" cy="607491"/>
          </a:xfrm>
        </p:spPr>
        <p:txBody>
          <a:bodyPr/>
          <a:lstStyle/>
          <a:p>
            <a:r>
              <a:rPr lang="zh-CN" altLang="en-US" dirty="0"/>
              <a:t>依赖倒转原则</a:t>
            </a:r>
            <a:r>
              <a:rPr lang="en-US" altLang="zh-CN" dirty="0"/>
              <a:t>(</a:t>
            </a:r>
            <a:r>
              <a:rPr lang="en-US" altLang="zh-CN" dirty="0">
                <a:solidFill>
                  <a:srgbClr val="FF0000"/>
                </a:solidFill>
              </a:rPr>
              <a:t>D</a:t>
            </a:r>
            <a:r>
              <a:rPr lang="en-US" altLang="zh-CN" dirty="0"/>
              <a:t>ependence Inversion Principle, DIP)</a:t>
            </a:r>
            <a:r>
              <a:rPr lang="zh-CN" altLang="en-US" dirty="0">
                <a:solidFill>
                  <a:srgbClr val="339933"/>
                </a:solidFill>
              </a:rPr>
              <a:t>定义</a:t>
            </a:r>
          </a:p>
        </p:txBody>
      </p:sp>
      <p:sp>
        <p:nvSpPr>
          <p:cNvPr id="3" name="内容占位符 2"/>
          <p:cNvSpPr>
            <a:spLocks noGrp="1"/>
          </p:cNvSpPr>
          <p:nvPr>
            <p:ph idx="1"/>
          </p:nvPr>
        </p:nvSpPr>
        <p:spPr>
          <a:xfrm>
            <a:off x="899175" y="1242287"/>
            <a:ext cx="10729982" cy="3448299"/>
          </a:xfrm>
        </p:spPr>
        <p:txBody>
          <a:bodyPr/>
          <a:lstStyle/>
          <a:p>
            <a:r>
              <a:rPr lang="zh-CN" altLang="en-US" sz="3200" dirty="0"/>
              <a:t>依赖倒转原则</a:t>
            </a:r>
            <a:r>
              <a:rPr lang="en-US" altLang="zh-CN" sz="3200" dirty="0"/>
              <a:t>(Dependence Inversion Principle, DIP)</a:t>
            </a:r>
            <a:r>
              <a:rPr lang="zh-CN" altLang="en-US" sz="3200" dirty="0"/>
              <a:t>的定义：</a:t>
            </a:r>
          </a:p>
          <a:p>
            <a:pPr marL="742950" lvl="1" indent="-285750">
              <a:spcAft>
                <a:spcPct val="0"/>
              </a:spcAft>
              <a:buClr>
                <a:schemeClr val="accent2"/>
              </a:buClr>
              <a:buSzPct val="75000"/>
              <a:buFont typeface="ZapfDingbats" pitchFamily="82" charset="2"/>
              <a:buChar char="m"/>
            </a:pPr>
            <a:r>
              <a:rPr lang="zh-CN" altLang="en-US" dirty="0"/>
              <a:t>高层模块不应该依赖低层模块，它们都应该依赖抽象。抽象不应该依赖于细节，细节应该依赖于抽象。</a:t>
            </a:r>
          </a:p>
          <a:p>
            <a:r>
              <a:rPr lang="zh-CN" altLang="en-US" sz="3200" dirty="0"/>
              <a:t>另一种表述为：</a:t>
            </a:r>
          </a:p>
          <a:p>
            <a:pPr marL="742950" lvl="1" indent="-285750">
              <a:spcAft>
                <a:spcPct val="0"/>
              </a:spcAft>
              <a:buClr>
                <a:schemeClr val="accent2"/>
              </a:buClr>
              <a:buSzPct val="75000"/>
              <a:buFont typeface="ZapfDingbats" pitchFamily="82" charset="2"/>
              <a:buChar char="m"/>
            </a:pPr>
            <a:r>
              <a:rPr lang="zh-CN" altLang="en-US" dirty="0"/>
              <a:t>要针对接口编程，不要针对实现编程。</a:t>
            </a:r>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21</a:t>
            </a:fld>
            <a:endParaRPr lang="en-US" altLang="zh-CN">
              <a:ea typeface="宋体" pitchFamily="2" charset="-122"/>
            </a:endParaRPr>
          </a:p>
        </p:txBody>
      </p:sp>
    </p:spTree>
    <p:extLst>
      <p:ext uri="{BB962C8B-B14F-4D97-AF65-F5344CB8AC3E}">
        <p14:creationId xmlns:p14="http://schemas.microsoft.com/office/powerpoint/2010/main" val="3468682535"/>
      </p:ext>
    </p:extLst>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0387" y="266886"/>
            <a:ext cx="11594042" cy="607491"/>
          </a:xfrm>
        </p:spPr>
        <p:txBody>
          <a:bodyPr/>
          <a:lstStyle/>
          <a:p>
            <a:r>
              <a:rPr lang="zh-CN" altLang="en-US" dirty="0"/>
              <a:t>依赖倒转原则</a:t>
            </a:r>
            <a:r>
              <a:rPr lang="en-US" altLang="zh-CN" dirty="0"/>
              <a:t>(</a:t>
            </a:r>
            <a:r>
              <a:rPr lang="en-US" altLang="zh-CN" dirty="0">
                <a:solidFill>
                  <a:srgbClr val="FF0000"/>
                </a:solidFill>
              </a:rPr>
              <a:t>D</a:t>
            </a:r>
            <a:r>
              <a:rPr lang="en-US" altLang="zh-CN" dirty="0"/>
              <a:t>ependence Inversion Principle, DIP)</a:t>
            </a:r>
            <a:r>
              <a:rPr lang="zh-CN" altLang="en-US" dirty="0">
                <a:solidFill>
                  <a:srgbClr val="339933"/>
                </a:solidFill>
              </a:rPr>
              <a:t>分析</a:t>
            </a:r>
          </a:p>
        </p:txBody>
      </p:sp>
      <p:sp>
        <p:nvSpPr>
          <p:cNvPr id="3" name="内容占位符 2"/>
          <p:cNvSpPr>
            <a:spLocks noGrp="1"/>
          </p:cNvSpPr>
          <p:nvPr>
            <p:ph idx="1"/>
          </p:nvPr>
        </p:nvSpPr>
        <p:spPr>
          <a:xfrm>
            <a:off x="899175" y="1242287"/>
            <a:ext cx="10729982" cy="3177456"/>
          </a:xfrm>
        </p:spPr>
        <p:txBody>
          <a:bodyPr/>
          <a:lstStyle/>
          <a:p>
            <a:r>
              <a:rPr lang="zh-CN" altLang="en-US" sz="3200" dirty="0"/>
              <a:t>简单来说，依赖倒转原则就是指：</a:t>
            </a:r>
            <a:endParaRPr lang="en-US" altLang="zh-CN" sz="3200" dirty="0"/>
          </a:p>
          <a:p>
            <a:pPr marL="742950" lvl="1" indent="-285750">
              <a:spcAft>
                <a:spcPct val="0"/>
              </a:spcAft>
              <a:buClr>
                <a:schemeClr val="accent2"/>
              </a:buClr>
              <a:buSzPct val="75000"/>
              <a:buFont typeface="ZapfDingbats" pitchFamily="82" charset="2"/>
              <a:buChar char="m"/>
            </a:pPr>
            <a:r>
              <a:rPr lang="zh-CN" altLang="en-US" sz="2800" dirty="0"/>
              <a:t>代码要依赖于抽象的类，而不要依赖于具体的类；</a:t>
            </a:r>
            <a:endParaRPr lang="en-US" altLang="zh-CN" sz="2800" dirty="0"/>
          </a:p>
          <a:p>
            <a:pPr marL="742950" lvl="1" indent="-285750">
              <a:spcAft>
                <a:spcPct val="0"/>
              </a:spcAft>
              <a:buClr>
                <a:schemeClr val="accent2"/>
              </a:buClr>
              <a:buSzPct val="75000"/>
              <a:buFont typeface="ZapfDingbats" pitchFamily="82" charset="2"/>
              <a:buChar char="m"/>
            </a:pPr>
            <a:r>
              <a:rPr lang="zh-CN" altLang="en-US" sz="2800" dirty="0"/>
              <a:t>要针对接口或抽象类编程，而不是针对具体类编程。</a:t>
            </a:r>
          </a:p>
          <a:p>
            <a:r>
              <a:rPr lang="zh-CN" altLang="en-US" sz="3200" dirty="0">
                <a:solidFill>
                  <a:srgbClr val="0000FF"/>
                </a:solidFill>
              </a:rPr>
              <a:t>如果说开闭原则是面向对象设计的目标的话，那么依赖倒转原则就是面向对象设计的主要手段。 </a:t>
            </a:r>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22</a:t>
            </a:fld>
            <a:endParaRPr lang="en-US" altLang="zh-CN">
              <a:ea typeface="宋体" pitchFamily="2" charset="-122"/>
            </a:endParaRPr>
          </a:p>
        </p:txBody>
      </p:sp>
    </p:spTree>
    <p:extLst>
      <p:ext uri="{BB962C8B-B14F-4D97-AF65-F5344CB8AC3E}">
        <p14:creationId xmlns:p14="http://schemas.microsoft.com/office/powerpoint/2010/main" val="123604475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392" y="266886"/>
            <a:ext cx="11594042" cy="607491"/>
          </a:xfrm>
        </p:spPr>
        <p:txBody>
          <a:bodyPr/>
          <a:lstStyle/>
          <a:p>
            <a:r>
              <a:rPr lang="zh-CN" altLang="en-US" dirty="0"/>
              <a:t>依赖倒转原则</a:t>
            </a:r>
            <a:r>
              <a:rPr lang="en-US" altLang="zh-CN" dirty="0"/>
              <a:t>(</a:t>
            </a:r>
            <a:r>
              <a:rPr lang="en-US" altLang="zh-CN" dirty="0">
                <a:solidFill>
                  <a:srgbClr val="FF0000"/>
                </a:solidFill>
              </a:rPr>
              <a:t>D</a:t>
            </a:r>
            <a:r>
              <a:rPr lang="en-US" altLang="zh-CN" dirty="0"/>
              <a:t>ependence Inversion Principle, DIP)</a:t>
            </a:r>
            <a:r>
              <a:rPr lang="zh-CN" altLang="en-US" dirty="0">
                <a:solidFill>
                  <a:srgbClr val="339933"/>
                </a:solidFill>
              </a:rPr>
              <a:t>实例</a:t>
            </a:r>
          </a:p>
        </p:txBody>
      </p:sp>
      <p:sp>
        <p:nvSpPr>
          <p:cNvPr id="3" name="内容占位符 2"/>
          <p:cNvSpPr>
            <a:spLocks noGrp="1"/>
          </p:cNvSpPr>
          <p:nvPr>
            <p:ph idx="1"/>
          </p:nvPr>
        </p:nvSpPr>
        <p:spPr>
          <a:xfrm>
            <a:off x="899175" y="1044441"/>
            <a:ext cx="10729982" cy="1832857"/>
          </a:xfrm>
        </p:spPr>
        <p:txBody>
          <a:bodyPr/>
          <a:lstStyle/>
          <a:p>
            <a:r>
              <a:rPr lang="zh-CN" altLang="en-US" sz="2400" dirty="0"/>
              <a:t>某系统提供一个数据转换模块，可以将来自不同数据源的数据转换成多种格式，如可以转换来自数据库的数据</a:t>
            </a:r>
            <a:r>
              <a:rPr lang="en-US" altLang="zh-CN" sz="2400" dirty="0"/>
              <a:t>(</a:t>
            </a:r>
            <a:r>
              <a:rPr lang="en-US" altLang="zh-CN" sz="2400" dirty="0" err="1"/>
              <a:t>DatabaseSource</a:t>
            </a:r>
            <a:r>
              <a:rPr lang="en-US" altLang="zh-CN" sz="2400" dirty="0"/>
              <a:t>)</a:t>
            </a:r>
            <a:r>
              <a:rPr lang="zh-CN" altLang="en-US" sz="2400" dirty="0"/>
              <a:t>、也可以转换来自文本文件的数据</a:t>
            </a:r>
            <a:r>
              <a:rPr lang="en-US" altLang="zh-CN" sz="2400" dirty="0"/>
              <a:t>(</a:t>
            </a:r>
            <a:r>
              <a:rPr lang="en-US" altLang="zh-CN" sz="2400" dirty="0" err="1"/>
              <a:t>TextSource</a:t>
            </a:r>
            <a:r>
              <a:rPr lang="en-US" altLang="zh-CN" sz="2400" dirty="0"/>
              <a:t>)</a:t>
            </a:r>
            <a:r>
              <a:rPr lang="zh-CN" altLang="en-US" sz="2400" dirty="0"/>
              <a:t>，转换后的格式可以是</a:t>
            </a:r>
            <a:r>
              <a:rPr lang="en-US" altLang="zh-CN" sz="2400" dirty="0"/>
              <a:t>XML</a:t>
            </a:r>
            <a:r>
              <a:rPr lang="zh-CN" altLang="en-US" sz="2400" dirty="0"/>
              <a:t>文件</a:t>
            </a:r>
            <a:r>
              <a:rPr lang="en-US" altLang="zh-CN" sz="2400" dirty="0"/>
              <a:t>(</a:t>
            </a:r>
            <a:r>
              <a:rPr lang="en-US" altLang="zh-CN" sz="2400" dirty="0" err="1"/>
              <a:t>XMLTransformer</a:t>
            </a:r>
            <a:r>
              <a:rPr lang="en-US" altLang="zh-CN" sz="2400" dirty="0"/>
              <a:t>)</a:t>
            </a:r>
            <a:r>
              <a:rPr lang="zh-CN" altLang="en-US" sz="2400" dirty="0"/>
              <a:t>、也可以是</a:t>
            </a:r>
            <a:r>
              <a:rPr lang="en-US" altLang="zh-CN" sz="2400" dirty="0"/>
              <a:t>XLS</a:t>
            </a:r>
            <a:r>
              <a:rPr lang="zh-CN" altLang="en-US" sz="2400" dirty="0"/>
              <a:t>文件</a:t>
            </a:r>
            <a:r>
              <a:rPr lang="en-US" altLang="zh-CN" sz="2400" dirty="0"/>
              <a:t>(</a:t>
            </a:r>
            <a:r>
              <a:rPr lang="en-US" altLang="zh-CN" sz="2400" dirty="0" err="1"/>
              <a:t>XLSTransformer</a:t>
            </a:r>
            <a:r>
              <a:rPr lang="en-US" altLang="zh-CN" sz="2400" dirty="0"/>
              <a:t>)</a:t>
            </a:r>
            <a:r>
              <a:rPr lang="zh-CN" altLang="en-US" sz="2400" dirty="0"/>
              <a:t>等。</a:t>
            </a:r>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23</a:t>
            </a:fld>
            <a:endParaRPr lang="en-US" altLang="zh-CN">
              <a:ea typeface="宋体" pitchFamily="2" charset="-122"/>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275" y="2916571"/>
            <a:ext cx="10608275" cy="3793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342153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0387" y="266886"/>
            <a:ext cx="11594042" cy="607491"/>
          </a:xfrm>
        </p:spPr>
        <p:txBody>
          <a:bodyPr/>
          <a:lstStyle/>
          <a:p>
            <a:r>
              <a:rPr lang="zh-CN" altLang="en-US" dirty="0"/>
              <a:t>依赖倒转原则</a:t>
            </a:r>
            <a:r>
              <a:rPr lang="en-US" altLang="zh-CN" dirty="0"/>
              <a:t>(</a:t>
            </a:r>
            <a:r>
              <a:rPr lang="en-US" altLang="zh-CN" b="1" dirty="0">
                <a:solidFill>
                  <a:srgbClr val="FF0000"/>
                </a:solidFill>
              </a:rPr>
              <a:t>D</a:t>
            </a:r>
            <a:r>
              <a:rPr lang="en-US" altLang="zh-CN" dirty="0"/>
              <a:t>ependence Inversion Principle, DIP)</a:t>
            </a:r>
            <a:r>
              <a:rPr lang="zh-CN" altLang="en-US" dirty="0">
                <a:solidFill>
                  <a:srgbClr val="339933"/>
                </a:solidFill>
              </a:rPr>
              <a:t>实例</a:t>
            </a:r>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24</a:t>
            </a:fld>
            <a:endParaRPr lang="en-US" altLang="zh-CN">
              <a:ea typeface="宋体" pitchFamily="2" charset="-122"/>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57" y="2569479"/>
            <a:ext cx="3024210" cy="193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4572" y="1044441"/>
            <a:ext cx="9274741" cy="650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右箭头 7"/>
          <p:cNvSpPr/>
          <p:nvPr/>
        </p:nvSpPr>
        <p:spPr>
          <a:xfrm>
            <a:off x="3348582" y="3260919"/>
            <a:ext cx="504035" cy="375702"/>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949346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175" y="266886"/>
            <a:ext cx="11594042" cy="607491"/>
          </a:xfrm>
        </p:spPr>
        <p:txBody>
          <a:bodyPr/>
          <a:lstStyle/>
          <a:p>
            <a:r>
              <a:rPr lang="zh-CN" altLang="en-US" dirty="0"/>
              <a:t>接口隔离原则</a:t>
            </a:r>
            <a:r>
              <a:rPr lang="en-US" altLang="zh-CN" dirty="0"/>
              <a:t>(</a:t>
            </a:r>
            <a:r>
              <a:rPr lang="en-US" altLang="zh-CN" b="1" dirty="0">
                <a:solidFill>
                  <a:srgbClr val="FF0000"/>
                </a:solidFill>
              </a:rPr>
              <a:t>I</a:t>
            </a:r>
            <a:r>
              <a:rPr lang="en-US" altLang="zh-CN" dirty="0"/>
              <a:t>nterface Segregation Principle, ISP)</a:t>
            </a:r>
            <a:r>
              <a:rPr lang="zh-CN" altLang="en-US" dirty="0"/>
              <a:t>的</a:t>
            </a:r>
            <a:r>
              <a:rPr lang="zh-CN" altLang="en-US" dirty="0">
                <a:solidFill>
                  <a:srgbClr val="339933"/>
                </a:solidFill>
              </a:rPr>
              <a:t>定义</a:t>
            </a:r>
          </a:p>
        </p:txBody>
      </p:sp>
      <p:sp>
        <p:nvSpPr>
          <p:cNvPr id="3" name="内容占位符 2"/>
          <p:cNvSpPr>
            <a:spLocks noGrp="1"/>
          </p:cNvSpPr>
          <p:nvPr>
            <p:ph idx="1"/>
          </p:nvPr>
        </p:nvSpPr>
        <p:spPr>
          <a:xfrm>
            <a:off x="899175" y="1242287"/>
            <a:ext cx="10729982" cy="2697324"/>
          </a:xfrm>
        </p:spPr>
        <p:txBody>
          <a:bodyPr/>
          <a:lstStyle/>
          <a:p>
            <a:r>
              <a:rPr lang="zh-CN" altLang="en-US" dirty="0"/>
              <a:t>接口隔离原则</a:t>
            </a:r>
            <a:r>
              <a:rPr lang="en-US" altLang="zh-CN" dirty="0"/>
              <a:t>(Interface Segregation Principle, ISP)</a:t>
            </a:r>
            <a:r>
              <a:rPr lang="zh-CN" altLang="en-US" dirty="0"/>
              <a:t>定义如下：</a:t>
            </a:r>
          </a:p>
          <a:p>
            <a:pPr marL="742950" lvl="1" indent="-285750">
              <a:spcAft>
                <a:spcPct val="0"/>
              </a:spcAft>
              <a:buClr>
                <a:schemeClr val="accent2"/>
              </a:buClr>
              <a:buSzPct val="75000"/>
              <a:buFont typeface="ZapfDingbats" pitchFamily="82" charset="2"/>
              <a:buChar char="m"/>
            </a:pPr>
            <a:r>
              <a:rPr lang="zh-CN" altLang="en-US" dirty="0"/>
              <a:t>客户端不应该依赖那些它不需要的接口。</a:t>
            </a:r>
          </a:p>
          <a:p>
            <a:r>
              <a:rPr lang="zh-CN" altLang="en-US" dirty="0"/>
              <a:t>另一种定义方法如下：</a:t>
            </a:r>
          </a:p>
          <a:p>
            <a:pPr marL="742950" lvl="1" indent="-285750">
              <a:spcAft>
                <a:spcPct val="0"/>
              </a:spcAft>
              <a:buClr>
                <a:schemeClr val="accent2"/>
              </a:buClr>
              <a:buSzPct val="75000"/>
              <a:buFont typeface="ZapfDingbats" pitchFamily="82" charset="2"/>
              <a:buChar char="m"/>
            </a:pPr>
            <a:r>
              <a:rPr lang="zh-CN" altLang="en-US" dirty="0"/>
              <a:t>一旦一个接口太大，则需要将它分割成一些更细小的接口，使用该接口的客户端仅需知道与之相关的方法即可。</a:t>
            </a:r>
          </a:p>
        </p:txBody>
      </p:sp>
      <p:sp>
        <p:nvSpPr>
          <p:cNvPr id="4" name="灯片编号占位符 3"/>
          <p:cNvSpPr>
            <a:spLocks noGrp="1"/>
          </p:cNvSpPr>
          <p:nvPr>
            <p:ph type="sldNum" sz="quarter" idx="10"/>
          </p:nvPr>
        </p:nvSpPr>
        <p:spPr/>
        <p:txBody>
          <a:bodyPr/>
          <a:lstStyle/>
          <a:p>
            <a:pPr>
              <a:defRPr/>
            </a:pPr>
            <a:r>
              <a:rPr lang="de-DE" altLang="zh-CN">
                <a:solidFill>
                  <a:srgbClr val="000000"/>
                </a:solidFill>
              </a:rPr>
              <a:t>Page </a:t>
            </a:r>
            <a:fld id="{1BAAAF6F-AE50-4EA0-A3DF-BF9E143F8573}" type="slidenum">
              <a:rPr lang="en-US" altLang="zh-CN" smtClean="0">
                <a:solidFill>
                  <a:srgbClr val="000000"/>
                </a:solidFill>
                <a:ea typeface="宋体" pitchFamily="2" charset="-122"/>
              </a:rPr>
              <a:pPr>
                <a:defRPr/>
              </a:pPr>
              <a:t>25</a:t>
            </a:fld>
            <a:endParaRPr lang="en-US" altLang="zh-CN">
              <a:solidFill>
                <a:srgbClr val="000000"/>
              </a:solidFill>
              <a:ea typeface="宋体" pitchFamily="2" charset="-122"/>
            </a:endParaRPr>
          </a:p>
        </p:txBody>
      </p:sp>
    </p:spTree>
    <p:extLst>
      <p:ext uri="{BB962C8B-B14F-4D97-AF65-F5344CB8AC3E}">
        <p14:creationId xmlns:p14="http://schemas.microsoft.com/office/powerpoint/2010/main" val="331941423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xit" presetSubtype="10" fill="hold" nodeType="withEffect">
                                  <p:stCondLst>
                                    <p:cond delay="0"/>
                                  </p:stCondLst>
                                  <p:childTnLst>
                                    <p:animEffect transition="out" filter="randombar(horizontal)">
                                      <p:cBhvr>
                                        <p:cTn id="19" dur="500"/>
                                        <p:tgtEl>
                                          <p:spTgt spid="3">
                                            <p:txEl>
                                              <p:pRg st="0" end="0"/>
                                            </p:txEl>
                                          </p:spTgt>
                                        </p:tgtEl>
                                      </p:cBhvr>
                                    </p:animEffect>
                                    <p:set>
                                      <p:cBhvr>
                                        <p:cTn id="20" dur="1" fill="hold">
                                          <p:stCondLst>
                                            <p:cond delay="499"/>
                                          </p:stCondLst>
                                        </p:cTn>
                                        <p:tgtEl>
                                          <p:spTgt spid="3">
                                            <p:txEl>
                                              <p:pRg st="0" end="0"/>
                                            </p:txEl>
                                          </p:spTgt>
                                        </p:tgtEl>
                                        <p:attrNameLst>
                                          <p:attrName>style.visibility</p:attrName>
                                        </p:attrNameLst>
                                      </p:cBhvr>
                                      <p:to>
                                        <p:strVal val="hidden"/>
                                      </p:to>
                                    </p:set>
                                  </p:childTnLst>
                                </p:cTn>
                              </p:par>
                              <p:par>
                                <p:cTn id="21" presetID="14" presetClass="exit" presetSubtype="10" fill="hold" nodeType="withEffect">
                                  <p:stCondLst>
                                    <p:cond delay="0"/>
                                  </p:stCondLst>
                                  <p:childTnLst>
                                    <p:animEffect transition="out" filter="randombar(horizontal)">
                                      <p:cBhvr>
                                        <p:cTn id="22" dur="500"/>
                                        <p:tgtEl>
                                          <p:spTgt spid="3">
                                            <p:txEl>
                                              <p:pRg st="1" end="1"/>
                                            </p:txEl>
                                          </p:spTgt>
                                        </p:tgtEl>
                                      </p:cBhvr>
                                    </p:animEffect>
                                    <p:set>
                                      <p:cBhvr>
                                        <p:cTn id="23"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0387" y="266886"/>
            <a:ext cx="11594042" cy="607491"/>
          </a:xfrm>
        </p:spPr>
        <p:txBody>
          <a:bodyPr/>
          <a:lstStyle/>
          <a:p>
            <a:r>
              <a:rPr lang="zh-CN" altLang="en-US" dirty="0"/>
              <a:t>接口隔离原则</a:t>
            </a:r>
            <a:r>
              <a:rPr lang="en-US" altLang="zh-CN" dirty="0"/>
              <a:t>(</a:t>
            </a:r>
            <a:r>
              <a:rPr lang="en-US" altLang="zh-CN" b="1" dirty="0">
                <a:solidFill>
                  <a:srgbClr val="FF0000"/>
                </a:solidFill>
              </a:rPr>
              <a:t>I</a:t>
            </a:r>
            <a:r>
              <a:rPr lang="en-US" altLang="zh-CN" dirty="0"/>
              <a:t>nterface Segregation Principle, ISP)</a:t>
            </a:r>
            <a:r>
              <a:rPr lang="zh-CN" altLang="en-US" dirty="0"/>
              <a:t>的</a:t>
            </a:r>
            <a:r>
              <a:rPr lang="zh-CN" altLang="en-US" dirty="0">
                <a:solidFill>
                  <a:srgbClr val="339933"/>
                </a:solidFill>
              </a:rPr>
              <a:t>实例 </a:t>
            </a:r>
          </a:p>
        </p:txBody>
      </p:sp>
      <p:sp>
        <p:nvSpPr>
          <p:cNvPr id="3" name="内容占位符 2"/>
          <p:cNvSpPr>
            <a:spLocks noGrp="1"/>
          </p:cNvSpPr>
          <p:nvPr>
            <p:ph idx="1"/>
          </p:nvPr>
        </p:nvSpPr>
        <p:spPr>
          <a:xfrm>
            <a:off x="899175" y="1242287"/>
            <a:ext cx="10729982" cy="1819648"/>
          </a:xfrm>
        </p:spPr>
        <p:txBody>
          <a:bodyPr/>
          <a:lstStyle/>
          <a:p>
            <a:r>
              <a:rPr lang="zh-CN" altLang="en-US" sz="3200" dirty="0"/>
              <a:t>下图展示了一个拥有多个客户类的系统，在系统中定义了一个巨大的接口（胖接口）</a:t>
            </a:r>
            <a:r>
              <a:rPr lang="en-US" altLang="zh-CN" sz="3200" dirty="0" err="1"/>
              <a:t>AbstractService</a:t>
            </a:r>
            <a:r>
              <a:rPr lang="zh-CN" altLang="en-US" sz="3200" dirty="0"/>
              <a:t>来服务所有的客户类。可以使用接口隔离原则对其进行重构。</a:t>
            </a:r>
          </a:p>
        </p:txBody>
      </p:sp>
      <p:sp>
        <p:nvSpPr>
          <p:cNvPr id="4" name="灯片编号占位符 3"/>
          <p:cNvSpPr>
            <a:spLocks noGrp="1"/>
          </p:cNvSpPr>
          <p:nvPr>
            <p:ph type="sldNum" sz="quarter" idx="10"/>
          </p:nvPr>
        </p:nvSpPr>
        <p:spPr/>
        <p:txBody>
          <a:bodyPr/>
          <a:lstStyle/>
          <a:p>
            <a:pPr>
              <a:defRPr/>
            </a:pPr>
            <a:r>
              <a:rPr lang="de-DE" altLang="zh-CN">
                <a:solidFill>
                  <a:srgbClr val="000000"/>
                </a:solidFill>
              </a:rPr>
              <a:t>Page </a:t>
            </a:r>
            <a:fld id="{1BAAAF6F-AE50-4EA0-A3DF-BF9E143F8573}" type="slidenum">
              <a:rPr lang="en-US" altLang="zh-CN" smtClean="0">
                <a:solidFill>
                  <a:srgbClr val="000000"/>
                </a:solidFill>
                <a:ea typeface="宋体" pitchFamily="2" charset="-122"/>
              </a:rPr>
              <a:pPr>
                <a:defRPr/>
              </a:pPr>
              <a:t>26</a:t>
            </a:fld>
            <a:endParaRPr lang="en-US" altLang="zh-CN">
              <a:solidFill>
                <a:srgbClr val="000000"/>
              </a:solidFill>
              <a:ea typeface="宋体" pitchFamily="2" charset="-122"/>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160" y="3348601"/>
            <a:ext cx="10547806" cy="311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272988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0387" y="266886"/>
            <a:ext cx="11594042" cy="607491"/>
          </a:xfrm>
        </p:spPr>
        <p:txBody>
          <a:bodyPr/>
          <a:lstStyle/>
          <a:p>
            <a:r>
              <a:rPr lang="zh-CN" altLang="en-US" dirty="0"/>
              <a:t>接口隔离原则</a:t>
            </a:r>
            <a:r>
              <a:rPr lang="en-US" altLang="zh-CN" dirty="0"/>
              <a:t>(</a:t>
            </a:r>
            <a:r>
              <a:rPr lang="en-US" altLang="zh-CN" dirty="0">
                <a:solidFill>
                  <a:srgbClr val="339933"/>
                </a:solidFill>
              </a:rPr>
              <a:t>I</a:t>
            </a:r>
            <a:r>
              <a:rPr lang="en-US" altLang="zh-CN" dirty="0"/>
              <a:t>nterface Segregation Principle, </a:t>
            </a:r>
            <a:r>
              <a:rPr lang="en-US" altLang="zh-CN" dirty="0">
                <a:solidFill>
                  <a:srgbClr val="FF0000"/>
                </a:solidFill>
              </a:rPr>
              <a:t>ISP</a:t>
            </a:r>
            <a:r>
              <a:rPr lang="en-US" altLang="zh-CN" dirty="0"/>
              <a:t>)</a:t>
            </a:r>
            <a:r>
              <a:rPr lang="zh-CN" altLang="en-US" dirty="0"/>
              <a:t>的</a:t>
            </a:r>
            <a:r>
              <a:rPr lang="zh-CN" altLang="en-US" dirty="0">
                <a:solidFill>
                  <a:srgbClr val="339933"/>
                </a:solidFill>
              </a:rPr>
              <a:t>实例 </a:t>
            </a:r>
          </a:p>
        </p:txBody>
      </p:sp>
      <p:sp>
        <p:nvSpPr>
          <p:cNvPr id="4" name="灯片编号占位符 3"/>
          <p:cNvSpPr>
            <a:spLocks noGrp="1"/>
          </p:cNvSpPr>
          <p:nvPr>
            <p:ph type="sldNum" sz="quarter" idx="10"/>
          </p:nvPr>
        </p:nvSpPr>
        <p:spPr/>
        <p:txBody>
          <a:bodyPr/>
          <a:lstStyle/>
          <a:p>
            <a:pPr>
              <a:defRPr/>
            </a:pPr>
            <a:r>
              <a:rPr lang="de-DE" altLang="zh-CN">
                <a:solidFill>
                  <a:srgbClr val="000000"/>
                </a:solidFill>
              </a:rPr>
              <a:t>Page </a:t>
            </a:r>
            <a:fld id="{1BAAAF6F-AE50-4EA0-A3DF-BF9E143F8573}" type="slidenum">
              <a:rPr lang="en-US" altLang="zh-CN" smtClean="0">
                <a:solidFill>
                  <a:srgbClr val="000000"/>
                </a:solidFill>
                <a:ea typeface="宋体" pitchFamily="2" charset="-122"/>
              </a:rPr>
              <a:pPr>
                <a:defRPr/>
              </a:pPr>
              <a:t>27</a:t>
            </a:fld>
            <a:endParaRPr lang="en-US" altLang="zh-CN">
              <a:solidFill>
                <a:srgbClr val="000000"/>
              </a:solidFill>
              <a:ea typeface="宋体" pitchFamily="2" charset="-122"/>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679" y="1044441"/>
            <a:ext cx="8599373" cy="226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7793" y="3482812"/>
            <a:ext cx="10628897" cy="3178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下箭头 7"/>
          <p:cNvSpPr/>
          <p:nvPr/>
        </p:nvSpPr>
        <p:spPr>
          <a:xfrm>
            <a:off x="6088401" y="3014202"/>
            <a:ext cx="360025" cy="432030"/>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301982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合成复用原则</a:t>
            </a:r>
            <a:r>
              <a:rPr lang="en-US" altLang="zh-CN" dirty="0"/>
              <a:t>(Composite Reuse Principle, </a:t>
            </a:r>
            <a:r>
              <a:rPr lang="en-US" altLang="zh-CN" dirty="0">
                <a:solidFill>
                  <a:srgbClr val="FF0000"/>
                </a:solidFill>
              </a:rPr>
              <a:t>CRP</a:t>
            </a:r>
            <a:r>
              <a:rPr lang="en-US" altLang="zh-CN" dirty="0"/>
              <a:t>)</a:t>
            </a:r>
            <a:r>
              <a:rPr lang="zh-CN" altLang="en-US" dirty="0">
                <a:solidFill>
                  <a:srgbClr val="339933"/>
                </a:solidFill>
              </a:rPr>
              <a:t>定义</a:t>
            </a:r>
          </a:p>
        </p:txBody>
      </p:sp>
      <p:sp>
        <p:nvSpPr>
          <p:cNvPr id="3" name="内容占位符 2"/>
          <p:cNvSpPr>
            <a:spLocks noGrp="1"/>
          </p:cNvSpPr>
          <p:nvPr>
            <p:ph idx="1"/>
          </p:nvPr>
        </p:nvSpPr>
        <p:spPr>
          <a:xfrm>
            <a:off x="899175" y="1242287"/>
            <a:ext cx="10729982" cy="3078967"/>
          </a:xfrm>
        </p:spPr>
        <p:txBody>
          <a:bodyPr/>
          <a:lstStyle/>
          <a:p>
            <a:r>
              <a:rPr lang="zh-CN" altLang="en-US" sz="3200" dirty="0"/>
              <a:t>合成复用原则</a:t>
            </a:r>
            <a:r>
              <a:rPr lang="en-US" altLang="zh-CN" sz="3200" dirty="0"/>
              <a:t>(Composite Reuse Principle, CRP)</a:t>
            </a:r>
            <a:r>
              <a:rPr lang="zh-CN" altLang="en-US" sz="3200" dirty="0"/>
              <a:t>又称为组合</a:t>
            </a:r>
            <a:r>
              <a:rPr lang="en-US" altLang="zh-CN" sz="3200" dirty="0"/>
              <a:t>/</a:t>
            </a:r>
            <a:r>
              <a:rPr lang="zh-CN" altLang="en-US" sz="3200" dirty="0"/>
              <a:t>聚合复用原则</a:t>
            </a:r>
            <a:r>
              <a:rPr lang="en-US" altLang="zh-CN" sz="3200" dirty="0"/>
              <a:t>(Composition/ Aggregate Reuse Principle, CARP)</a:t>
            </a:r>
            <a:r>
              <a:rPr lang="zh-CN" altLang="en-US" sz="3200" dirty="0"/>
              <a:t>，其定义如下：</a:t>
            </a:r>
          </a:p>
          <a:p>
            <a:pPr marL="742950" lvl="1" indent="-285750">
              <a:spcAft>
                <a:spcPct val="0"/>
              </a:spcAft>
              <a:buClr>
                <a:schemeClr val="accent2"/>
              </a:buClr>
              <a:buSzPct val="75000"/>
              <a:buFont typeface="ZapfDingbats" pitchFamily="82" charset="2"/>
              <a:buChar char="m"/>
            </a:pPr>
            <a:r>
              <a:rPr lang="zh-CN" altLang="en-US" sz="2800" dirty="0"/>
              <a:t>尽量使用对象组合，而不是继承来达到复用的目的。</a:t>
            </a:r>
          </a:p>
          <a:p>
            <a:endParaRPr lang="zh-CN" altLang="en-US" dirty="0"/>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28</a:t>
            </a:fld>
            <a:endParaRPr lang="en-US" altLang="zh-CN">
              <a:ea typeface="宋体" pitchFamily="2" charset="-122"/>
            </a:endParaRPr>
          </a:p>
        </p:txBody>
      </p:sp>
    </p:spTree>
    <p:extLst>
      <p:ext uri="{BB962C8B-B14F-4D97-AF65-F5344CB8AC3E}">
        <p14:creationId xmlns:p14="http://schemas.microsoft.com/office/powerpoint/2010/main" val="4089285327"/>
      </p:ext>
    </p:ext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175" y="266886"/>
            <a:ext cx="10729982" cy="607491"/>
          </a:xfrm>
        </p:spPr>
        <p:txBody>
          <a:bodyPr/>
          <a:lstStyle/>
          <a:p>
            <a:r>
              <a:rPr lang="zh-CN" altLang="en-US" dirty="0"/>
              <a:t>软件的可维护性和可复用性</a:t>
            </a:r>
          </a:p>
        </p:txBody>
      </p:sp>
      <p:sp>
        <p:nvSpPr>
          <p:cNvPr id="3" name="内容占位符 2"/>
          <p:cNvSpPr>
            <a:spLocks noGrp="1"/>
          </p:cNvSpPr>
          <p:nvPr>
            <p:ph idx="1"/>
          </p:nvPr>
        </p:nvSpPr>
        <p:spPr>
          <a:xfrm>
            <a:off x="899175" y="1242287"/>
            <a:ext cx="10729982" cy="5433458"/>
          </a:xfrm>
        </p:spPr>
        <p:txBody>
          <a:bodyPr/>
          <a:lstStyle/>
          <a:p>
            <a:r>
              <a:rPr lang="zh-CN" altLang="en-US" sz="3200" dirty="0"/>
              <a:t>软件大师</a:t>
            </a:r>
            <a:r>
              <a:rPr lang="en-US" altLang="zh-CN" sz="3200" dirty="0"/>
              <a:t>Robert </a:t>
            </a:r>
            <a:r>
              <a:rPr lang="en-US" altLang="zh-CN" sz="3200" dirty="0" err="1"/>
              <a:t>C.Martin</a:t>
            </a:r>
            <a:r>
              <a:rPr lang="zh-CN" altLang="en-US" sz="3200" dirty="0"/>
              <a:t>认为一个可维护性</a:t>
            </a:r>
            <a:r>
              <a:rPr lang="en-US" altLang="zh-CN" sz="3200" dirty="0"/>
              <a:t>(Maintainability) </a:t>
            </a:r>
            <a:r>
              <a:rPr lang="zh-CN" altLang="en-US" sz="3200" dirty="0"/>
              <a:t>较低的软件设计，通常由于如下</a:t>
            </a:r>
            <a:r>
              <a:rPr lang="en-US" altLang="zh-CN" sz="3200" dirty="0"/>
              <a:t>4</a:t>
            </a:r>
            <a:r>
              <a:rPr lang="zh-CN" altLang="en-US" sz="3200" dirty="0"/>
              <a:t>个原因造成：</a:t>
            </a:r>
            <a:endParaRPr lang="en-US" altLang="zh-CN" sz="3200" dirty="0"/>
          </a:p>
          <a:p>
            <a:pPr marL="742950" lvl="1" indent="-285750">
              <a:spcAft>
                <a:spcPct val="0"/>
              </a:spcAft>
              <a:buClr>
                <a:schemeClr val="accent2"/>
              </a:buClr>
              <a:buSzPct val="75000"/>
              <a:buFont typeface="ZapfDingbats" pitchFamily="82" charset="2"/>
              <a:buChar char="m"/>
            </a:pPr>
            <a:r>
              <a:rPr lang="zh-CN" altLang="en-US" sz="2800" dirty="0"/>
              <a:t>过于僵硬</a:t>
            </a:r>
            <a:r>
              <a:rPr lang="en-US" altLang="zh-CN" sz="2800" dirty="0"/>
              <a:t>(Rigidity) </a:t>
            </a:r>
          </a:p>
          <a:p>
            <a:pPr marL="742950" lvl="1" indent="-285750">
              <a:spcAft>
                <a:spcPct val="0"/>
              </a:spcAft>
              <a:buClr>
                <a:schemeClr val="accent2"/>
              </a:buClr>
              <a:buSzPct val="75000"/>
              <a:buFont typeface="ZapfDingbats" pitchFamily="82" charset="2"/>
              <a:buChar char="m"/>
            </a:pPr>
            <a:r>
              <a:rPr lang="zh-CN" altLang="en-US" sz="2800" dirty="0"/>
              <a:t>过于脆弱</a:t>
            </a:r>
            <a:r>
              <a:rPr lang="en-US" altLang="zh-CN" sz="2800" dirty="0"/>
              <a:t>(Fragility) </a:t>
            </a:r>
          </a:p>
          <a:p>
            <a:pPr marL="742950" lvl="1" indent="-285750">
              <a:spcAft>
                <a:spcPct val="0"/>
              </a:spcAft>
              <a:buClr>
                <a:schemeClr val="accent2"/>
              </a:buClr>
              <a:buSzPct val="75000"/>
              <a:buFont typeface="ZapfDingbats" pitchFamily="82" charset="2"/>
              <a:buChar char="m"/>
            </a:pPr>
            <a:r>
              <a:rPr lang="zh-CN" altLang="en-US" sz="2800" dirty="0"/>
              <a:t>复用率低</a:t>
            </a:r>
            <a:r>
              <a:rPr lang="en-US" altLang="zh-CN" sz="2800" dirty="0"/>
              <a:t>(Immobility) </a:t>
            </a:r>
          </a:p>
          <a:p>
            <a:pPr marL="742950" lvl="1" indent="-285750">
              <a:spcAft>
                <a:spcPct val="0"/>
              </a:spcAft>
              <a:buClr>
                <a:schemeClr val="accent2"/>
              </a:buClr>
              <a:buSzPct val="75000"/>
              <a:buFont typeface="ZapfDingbats" pitchFamily="82" charset="2"/>
              <a:buChar char="m"/>
            </a:pPr>
            <a:r>
              <a:rPr lang="zh-CN" altLang="en-US" sz="2800" dirty="0"/>
              <a:t>黏度过高</a:t>
            </a:r>
            <a:r>
              <a:rPr lang="en-US" altLang="zh-CN" sz="2800" dirty="0"/>
              <a:t>(Viscosity) </a:t>
            </a:r>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2</a:t>
            </a:fld>
            <a:endParaRPr lang="en-US" altLang="zh-CN">
              <a:ea typeface="宋体" pitchFamily="2" charset="-122"/>
            </a:endParaRPr>
          </a:p>
        </p:txBody>
      </p:sp>
      <p:pic>
        <p:nvPicPr>
          <p:cNvPr id="5" name="Picture 4" descr="20091225-114143-pi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9914" y="3057525"/>
            <a:ext cx="2057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stretch>
            <a:fillRect/>
          </a:stretch>
        </p:blipFill>
        <p:spPr>
          <a:xfrm>
            <a:off x="8896280" y="3057525"/>
            <a:ext cx="2084832" cy="2743200"/>
          </a:xfrm>
          <a:prstGeom prst="rect">
            <a:avLst/>
          </a:prstGeom>
        </p:spPr>
      </p:pic>
      <p:sp>
        <p:nvSpPr>
          <p:cNvPr id="8" name="Rectangle 6"/>
          <p:cNvSpPr>
            <a:spLocks noChangeArrowheads="1"/>
          </p:cNvSpPr>
          <p:nvPr/>
        </p:nvSpPr>
        <p:spPr bwMode="auto">
          <a:xfrm>
            <a:off x="6639914" y="5852563"/>
            <a:ext cx="1908175" cy="376238"/>
          </a:xfrm>
          <a:prstGeom prst="rect">
            <a:avLst/>
          </a:prstGeom>
          <a:solidFill>
            <a:srgbClr val="DBD9F7"/>
          </a:solidFill>
          <a:ln w="9525">
            <a:solidFill>
              <a:srgbClr val="000000"/>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FF3300"/>
                </a:solidFill>
                <a:effectLst/>
                <a:uLnTx/>
                <a:uFillTx/>
                <a:latin typeface="Arial" panose="020B0604020202020204" pitchFamily="34" charset="0"/>
                <a:ea typeface="宋体" panose="02010600030101010101" pitchFamily="2" charset="-122"/>
              </a:rPr>
              <a:t>Robert </a:t>
            </a:r>
            <a:r>
              <a:rPr kumimoji="0" lang="en-US" altLang="zh-CN" sz="1800" b="1" i="0" u="none" strike="noStrike" kern="0" cap="none" spc="0" normalizeH="0" baseline="0" noProof="0" dirty="0" err="1">
                <a:ln>
                  <a:noFill/>
                </a:ln>
                <a:solidFill>
                  <a:srgbClr val="FF3300"/>
                </a:solidFill>
                <a:effectLst/>
                <a:uLnTx/>
                <a:uFillTx/>
                <a:latin typeface="Arial" panose="020B0604020202020204" pitchFamily="34" charset="0"/>
                <a:ea typeface="宋体" panose="02010600030101010101" pitchFamily="2" charset="-122"/>
              </a:rPr>
              <a:t>C.Martin</a:t>
            </a:r>
            <a:endParaRPr kumimoji="0" lang="en-US" altLang="zh-CN" sz="1800" b="1" i="0" u="none" strike="noStrike" kern="0" cap="none" spc="0" normalizeH="0" baseline="0" noProof="0" dirty="0">
              <a:ln>
                <a:noFill/>
              </a:ln>
              <a:solidFill>
                <a:srgbClr val="FF3300"/>
              </a:solidFill>
              <a:effectLst/>
              <a:uLnTx/>
              <a:uFillTx/>
              <a:latin typeface="Arial" panose="020B0604020202020204" pitchFamily="34" charset="0"/>
              <a:ea typeface="宋体" panose="02010600030101010101" pitchFamily="2" charset="-122"/>
            </a:endParaRPr>
          </a:p>
        </p:txBody>
      </p:sp>
      <p:sp>
        <p:nvSpPr>
          <p:cNvPr id="9" name="Rectangle 6"/>
          <p:cNvSpPr>
            <a:spLocks noChangeArrowheads="1"/>
          </p:cNvSpPr>
          <p:nvPr/>
        </p:nvSpPr>
        <p:spPr bwMode="auto">
          <a:xfrm>
            <a:off x="8896280" y="5852563"/>
            <a:ext cx="2084832" cy="376238"/>
          </a:xfrm>
          <a:prstGeom prst="rect">
            <a:avLst/>
          </a:prstGeom>
          <a:solidFill>
            <a:srgbClr val="DBD9F7"/>
          </a:solidFill>
          <a:ln w="9525">
            <a:solidFill>
              <a:srgbClr val="000000"/>
            </a:solidFill>
            <a:miter lim="800000"/>
            <a:headEnd/>
            <a:tailEnd/>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FF3300"/>
                </a:solidFill>
                <a:effectLst/>
                <a:uLnTx/>
                <a:uFillTx/>
                <a:latin typeface="Arial" panose="020B0604020202020204" pitchFamily="34" charset="0"/>
                <a:ea typeface="宋体" panose="02010600030101010101" pitchFamily="2" charset="-122"/>
              </a:rPr>
              <a:t>敏捷软件开发</a:t>
            </a:r>
            <a:endParaRPr kumimoji="0" lang="en-US" altLang="zh-CN" sz="1800" b="1" i="0" u="none" strike="noStrike" kern="0" cap="none" spc="0" normalizeH="0" baseline="0" noProof="0" dirty="0">
              <a:ln>
                <a:noFill/>
              </a:ln>
              <a:solidFill>
                <a:srgbClr val="FF33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0982234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par>
                                <p:cTn id="28" presetID="14" presetClass="entr" presetSubtype="1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randombar(horizontal)">
                                      <p:cBhvr>
                                        <p:cTn id="30" dur="500"/>
                                        <p:tgtEl>
                                          <p:spTgt spid="6"/>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randombar(horizontal)">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175" y="266886"/>
            <a:ext cx="10729982" cy="607491"/>
          </a:xfrm>
        </p:spPr>
        <p:txBody>
          <a:bodyPr/>
          <a:lstStyle/>
          <a:p>
            <a:r>
              <a:rPr lang="zh-CN" altLang="en-US" dirty="0"/>
              <a:t>合成复用原则</a:t>
            </a:r>
            <a:r>
              <a:rPr lang="en-US" altLang="zh-CN" dirty="0"/>
              <a:t>(Composite Reuse Principle, </a:t>
            </a:r>
            <a:r>
              <a:rPr lang="en-US" altLang="zh-CN" dirty="0">
                <a:solidFill>
                  <a:srgbClr val="FF0000"/>
                </a:solidFill>
              </a:rPr>
              <a:t>CRP</a:t>
            </a:r>
            <a:r>
              <a:rPr lang="en-US" altLang="zh-CN" dirty="0"/>
              <a:t>)</a:t>
            </a:r>
            <a:r>
              <a:rPr lang="zh-CN" altLang="en-US" dirty="0">
                <a:solidFill>
                  <a:srgbClr val="339933"/>
                </a:solidFill>
              </a:rPr>
              <a:t>实例</a:t>
            </a:r>
          </a:p>
        </p:txBody>
      </p:sp>
      <p:sp>
        <p:nvSpPr>
          <p:cNvPr id="3" name="内容占位符 2"/>
          <p:cNvSpPr>
            <a:spLocks noGrp="1"/>
          </p:cNvSpPr>
          <p:nvPr>
            <p:ph idx="1"/>
          </p:nvPr>
        </p:nvSpPr>
        <p:spPr>
          <a:xfrm>
            <a:off x="899175" y="1242287"/>
            <a:ext cx="10729982" cy="6402954"/>
          </a:xfrm>
        </p:spPr>
        <p:txBody>
          <a:bodyPr/>
          <a:lstStyle/>
          <a:p>
            <a:r>
              <a:rPr lang="zh-CN" altLang="en-US" dirty="0"/>
              <a:t>某教学管理系统部分数据库访问类设计如图所示：</a:t>
            </a:r>
            <a:endParaRPr lang="en-US" altLang="zh-CN" dirty="0"/>
          </a:p>
          <a:p>
            <a:endParaRPr lang="en-US" altLang="zh-CN" dirty="0"/>
          </a:p>
          <a:p>
            <a:endParaRPr lang="en-US" altLang="zh-CN" dirty="0"/>
          </a:p>
          <a:p>
            <a:endParaRPr lang="en-US" altLang="zh-CN" dirty="0"/>
          </a:p>
          <a:p>
            <a:endParaRPr lang="en-US" altLang="zh-CN" dirty="0"/>
          </a:p>
          <a:p>
            <a:pPr marL="742950" lvl="1" indent="-285750">
              <a:spcAft>
                <a:spcPct val="0"/>
              </a:spcAft>
              <a:buClr>
                <a:schemeClr val="accent2"/>
              </a:buClr>
              <a:buSzPct val="75000"/>
              <a:buFont typeface="ZapfDingbats" pitchFamily="82" charset="2"/>
              <a:buChar char="m"/>
            </a:pPr>
            <a:endParaRPr lang="en-US" altLang="zh-CN" sz="2000" dirty="0"/>
          </a:p>
          <a:p>
            <a:pPr marL="742950" lvl="1" indent="-285750">
              <a:spcAft>
                <a:spcPct val="0"/>
              </a:spcAft>
              <a:buClr>
                <a:schemeClr val="accent2"/>
              </a:buClr>
              <a:buSzPct val="75000"/>
              <a:buFont typeface="ZapfDingbats" pitchFamily="82" charset="2"/>
              <a:buChar char="m"/>
            </a:pPr>
            <a:r>
              <a:rPr lang="zh-CN" altLang="en-US" sz="1800" dirty="0"/>
              <a:t>如果需要更换数据库连接方式，如原来采用</a:t>
            </a:r>
            <a:r>
              <a:rPr lang="en-US" altLang="zh-CN" sz="1800" dirty="0"/>
              <a:t>JDBC</a:t>
            </a:r>
            <a:r>
              <a:rPr lang="zh-CN" altLang="en-US" sz="1800" dirty="0"/>
              <a:t>连接数据库，现在采用数据库连接池连接，则需要修改</a:t>
            </a:r>
            <a:r>
              <a:rPr lang="en-US" altLang="zh-CN" sz="1800" dirty="0" err="1"/>
              <a:t>DBUtil</a:t>
            </a:r>
            <a:r>
              <a:rPr lang="zh-CN" altLang="en-US" sz="1800" dirty="0"/>
              <a:t>类源代码。</a:t>
            </a:r>
            <a:endParaRPr lang="en-US" altLang="zh-CN" sz="1800" dirty="0"/>
          </a:p>
          <a:p>
            <a:pPr marL="742950" lvl="1" indent="-285750">
              <a:spcAft>
                <a:spcPct val="0"/>
              </a:spcAft>
              <a:buClr>
                <a:schemeClr val="accent2"/>
              </a:buClr>
              <a:buSzPct val="75000"/>
              <a:buFont typeface="ZapfDingbats" pitchFamily="82" charset="2"/>
              <a:buChar char="m"/>
            </a:pPr>
            <a:r>
              <a:rPr lang="zh-CN" altLang="en-US" sz="1800" dirty="0"/>
              <a:t>如果</a:t>
            </a:r>
            <a:r>
              <a:rPr lang="en-US" altLang="zh-CN" sz="1800" dirty="0" err="1"/>
              <a:t>StudentDAO</a:t>
            </a:r>
            <a:r>
              <a:rPr lang="zh-CN" altLang="en-US" sz="1800" dirty="0"/>
              <a:t>采用</a:t>
            </a:r>
            <a:r>
              <a:rPr lang="en-US" altLang="zh-CN" sz="1800" dirty="0"/>
              <a:t>JDBC</a:t>
            </a:r>
            <a:r>
              <a:rPr lang="zh-CN" altLang="en-US" sz="1800" dirty="0"/>
              <a:t>连接，但是</a:t>
            </a:r>
            <a:r>
              <a:rPr lang="en-US" altLang="zh-CN" sz="1800" dirty="0" err="1"/>
              <a:t>TeacherDAO</a:t>
            </a:r>
            <a:r>
              <a:rPr lang="zh-CN" altLang="en-US" sz="1800" dirty="0"/>
              <a:t>采用连接池连接，则需要增加一个新的</a:t>
            </a:r>
            <a:r>
              <a:rPr lang="en-US" altLang="zh-CN" sz="1800" dirty="0" err="1"/>
              <a:t>DBUtil</a:t>
            </a:r>
            <a:r>
              <a:rPr lang="zh-CN" altLang="en-US" sz="1800" dirty="0"/>
              <a:t>类，并修改</a:t>
            </a:r>
            <a:r>
              <a:rPr lang="en-US" altLang="zh-CN" sz="1800" dirty="0" err="1"/>
              <a:t>StudentDAO</a:t>
            </a:r>
            <a:r>
              <a:rPr lang="zh-CN" altLang="en-US" sz="1800" dirty="0"/>
              <a:t>或</a:t>
            </a:r>
            <a:r>
              <a:rPr lang="en-US" altLang="zh-CN" sz="1800" dirty="0" err="1"/>
              <a:t>TeacherDAO</a:t>
            </a:r>
            <a:r>
              <a:rPr lang="zh-CN" altLang="en-US" sz="1800" dirty="0"/>
              <a:t>的源代码，使之继承新的数据库连接类，这将违背开闭原则，系统扩展性较差。</a:t>
            </a:r>
          </a:p>
          <a:p>
            <a:pPr marL="742950" lvl="1" indent="-285750">
              <a:spcAft>
                <a:spcPct val="0"/>
              </a:spcAft>
              <a:buClr>
                <a:schemeClr val="accent2"/>
              </a:buClr>
              <a:buSzPct val="75000"/>
              <a:buFont typeface="ZapfDingbats" pitchFamily="82" charset="2"/>
              <a:buChar char="m"/>
            </a:pPr>
            <a:r>
              <a:rPr lang="zh-CN" altLang="en-US" sz="1800" dirty="0"/>
              <a:t>现使用合成复用原则对其进行重构。</a:t>
            </a:r>
          </a:p>
          <a:p>
            <a:endParaRPr lang="zh-CN" altLang="en-US" dirty="0"/>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29</a:t>
            </a:fld>
            <a:endParaRPr lang="en-US" altLang="zh-CN">
              <a:ea typeface="宋体" pitchFamily="2" charset="-122"/>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915" y="1764491"/>
            <a:ext cx="8191689" cy="288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285666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175" y="266886"/>
            <a:ext cx="10729982" cy="607491"/>
          </a:xfrm>
        </p:spPr>
        <p:txBody>
          <a:bodyPr/>
          <a:lstStyle/>
          <a:p>
            <a:r>
              <a:rPr lang="zh-CN" altLang="en-US" dirty="0"/>
              <a:t>合成复用原则</a:t>
            </a:r>
            <a:r>
              <a:rPr lang="en-US" altLang="zh-CN" dirty="0"/>
              <a:t>(Composite Reuse Principle, </a:t>
            </a:r>
            <a:r>
              <a:rPr lang="en-US" altLang="zh-CN" dirty="0">
                <a:solidFill>
                  <a:srgbClr val="FF0000"/>
                </a:solidFill>
              </a:rPr>
              <a:t>CRP</a:t>
            </a:r>
            <a:r>
              <a:rPr lang="en-US" altLang="zh-CN" dirty="0"/>
              <a:t>)</a:t>
            </a:r>
            <a:r>
              <a:rPr lang="zh-CN" altLang="en-US" dirty="0">
                <a:solidFill>
                  <a:srgbClr val="339933"/>
                </a:solidFill>
              </a:rPr>
              <a:t>实例</a:t>
            </a:r>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30</a:t>
            </a:fld>
            <a:endParaRPr lang="en-US" altLang="zh-CN">
              <a:ea typeface="宋体" pitchFamily="2" charset="-122"/>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93" y="1260456"/>
            <a:ext cx="5651930" cy="188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175" y="1260456"/>
            <a:ext cx="10240276" cy="525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438025" y="3847041"/>
            <a:ext cx="1107996" cy="461665"/>
          </a:xfrm>
          <a:prstGeom prst="rect">
            <a:avLst/>
          </a:prstGeom>
        </p:spPr>
        <p:txBody>
          <a:bodyPr wrap="none">
            <a:spAutoFit/>
          </a:bodyPr>
          <a:lstStyle/>
          <a:p>
            <a:r>
              <a:rPr lang="zh-CN" altLang="en-US" sz="2400" dirty="0">
                <a:solidFill>
                  <a:srgbClr val="339933"/>
                </a:solidFill>
              </a:rPr>
              <a:t>重构：</a:t>
            </a:r>
          </a:p>
        </p:txBody>
      </p:sp>
      <p:sp>
        <p:nvSpPr>
          <p:cNvPr id="3" name="矩形 2"/>
          <p:cNvSpPr/>
          <p:nvPr/>
        </p:nvSpPr>
        <p:spPr>
          <a:xfrm>
            <a:off x="5258160" y="3420606"/>
            <a:ext cx="4392305" cy="1080075"/>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5364722" y="1708144"/>
            <a:ext cx="4392305" cy="576040"/>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860481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grpId="1" nodeType="clickEffect">
                                  <p:stCondLst>
                                    <p:cond delay="0"/>
                                  </p:stCondLst>
                                  <p:childTnLst>
                                    <p:animEffect transition="out" filter="randombar(horizontal)">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xit" presetSubtype="10" fill="hold" grpId="1" nodeType="clickEffect">
                                  <p:stCondLst>
                                    <p:cond delay="0"/>
                                  </p:stCondLst>
                                  <p:childTnLst>
                                    <p:animEffect transition="out" filter="randombar(horizontal)">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animBg="1"/>
      <p:bldP spid="3" grpId="1" animBg="1"/>
      <p:bldP spid="9" grpId="0" animBg="1"/>
      <p:bldP spid="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迪米特法则</a:t>
            </a:r>
            <a:r>
              <a:rPr lang="en-US" altLang="zh-CN" dirty="0"/>
              <a:t>(Law of Demeter</a:t>
            </a:r>
            <a:r>
              <a:rPr lang="en-US" altLang="zh-CN" dirty="0">
                <a:solidFill>
                  <a:srgbClr val="FF0000"/>
                </a:solidFill>
              </a:rPr>
              <a:t>, LoD</a:t>
            </a:r>
            <a:r>
              <a:rPr lang="en-US" altLang="zh-CN" dirty="0"/>
              <a:t>)</a:t>
            </a:r>
            <a:r>
              <a:rPr lang="zh-CN" altLang="en-US" dirty="0">
                <a:solidFill>
                  <a:srgbClr val="339933"/>
                </a:solidFill>
              </a:rPr>
              <a:t>定义</a:t>
            </a:r>
          </a:p>
        </p:txBody>
      </p:sp>
      <p:sp>
        <p:nvSpPr>
          <p:cNvPr id="3" name="内容占位符 2"/>
          <p:cNvSpPr>
            <a:spLocks noGrp="1"/>
          </p:cNvSpPr>
          <p:nvPr>
            <p:ph idx="1"/>
          </p:nvPr>
        </p:nvSpPr>
        <p:spPr>
          <a:xfrm>
            <a:off x="899175" y="1242287"/>
            <a:ext cx="10729982" cy="4199274"/>
          </a:xfrm>
        </p:spPr>
        <p:txBody>
          <a:bodyPr/>
          <a:lstStyle/>
          <a:p>
            <a:r>
              <a:rPr lang="zh-CN" altLang="en-US" sz="3200" dirty="0"/>
              <a:t>迪米特法则</a:t>
            </a:r>
            <a:r>
              <a:rPr lang="en-US" altLang="zh-CN" sz="3200" dirty="0"/>
              <a:t>(Law of Demeter, LoD)</a:t>
            </a:r>
            <a:r>
              <a:rPr lang="zh-CN" altLang="en-US" sz="3200" dirty="0"/>
              <a:t>又称为最少知识原则</a:t>
            </a:r>
            <a:r>
              <a:rPr lang="en-US" altLang="zh-CN" sz="3200" dirty="0"/>
              <a:t>(Least Knowledge Principle, LKP)</a:t>
            </a:r>
            <a:r>
              <a:rPr lang="zh-CN" altLang="en-US" sz="3200" dirty="0"/>
              <a:t>，它有多种定义方法，其中几种典型定义如下：</a:t>
            </a:r>
          </a:p>
          <a:p>
            <a:pPr marL="742950" lvl="1" indent="-285750">
              <a:spcAft>
                <a:spcPct val="0"/>
              </a:spcAft>
              <a:buClr>
                <a:schemeClr val="accent2"/>
              </a:buClr>
              <a:buSzPct val="75000"/>
              <a:buFont typeface="ZapfDingbats" pitchFamily="82" charset="2"/>
              <a:buChar char="m"/>
            </a:pPr>
            <a:r>
              <a:rPr lang="zh-CN" altLang="en-US" sz="2800" dirty="0"/>
              <a:t>不要和“陌生人”说话。</a:t>
            </a:r>
            <a:endParaRPr lang="en-US" altLang="zh-CN" sz="2800" dirty="0"/>
          </a:p>
          <a:p>
            <a:pPr marL="742950" lvl="1" indent="-285750">
              <a:spcAft>
                <a:spcPct val="0"/>
              </a:spcAft>
              <a:buClr>
                <a:schemeClr val="accent2"/>
              </a:buClr>
              <a:buSzPct val="75000"/>
              <a:buFont typeface="ZapfDingbats" pitchFamily="82" charset="2"/>
              <a:buChar char="m"/>
            </a:pPr>
            <a:r>
              <a:rPr lang="zh-CN" altLang="en-US" sz="2800" dirty="0"/>
              <a:t>只与你的直接朋友通信。</a:t>
            </a:r>
            <a:endParaRPr lang="en-US" altLang="zh-CN" sz="2800" dirty="0"/>
          </a:p>
          <a:p>
            <a:pPr marL="742950" lvl="1" indent="-285750">
              <a:spcAft>
                <a:spcPct val="0"/>
              </a:spcAft>
              <a:buClr>
                <a:schemeClr val="accent2"/>
              </a:buClr>
              <a:buSzPct val="75000"/>
              <a:buFont typeface="ZapfDingbats" pitchFamily="82" charset="2"/>
              <a:buChar char="m"/>
            </a:pPr>
            <a:r>
              <a:rPr lang="zh-CN" altLang="en-US" sz="2800" dirty="0"/>
              <a:t>每一个软件单位对其他的单位都只有最少的知识，而且局限于那些与本单位密切相关的软件单位。</a:t>
            </a:r>
            <a:endParaRPr lang="zh-CN" altLang="en-US" sz="3200" dirty="0"/>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31</a:t>
            </a:fld>
            <a:endParaRPr lang="en-US" altLang="zh-CN">
              <a:ea typeface="宋体" pitchFamily="2" charset="-122"/>
            </a:endParaRPr>
          </a:p>
        </p:txBody>
      </p:sp>
    </p:spTree>
    <p:extLst>
      <p:ext uri="{BB962C8B-B14F-4D97-AF65-F5344CB8AC3E}">
        <p14:creationId xmlns:p14="http://schemas.microsoft.com/office/powerpoint/2010/main" val="95846651"/>
      </p:ext>
    </p:extLst>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175" y="266886"/>
            <a:ext cx="10729982" cy="607491"/>
          </a:xfrm>
        </p:spPr>
        <p:txBody>
          <a:bodyPr/>
          <a:lstStyle/>
          <a:p>
            <a:r>
              <a:rPr lang="zh-CN" altLang="en-US" dirty="0"/>
              <a:t>迪米特法则</a:t>
            </a:r>
            <a:r>
              <a:rPr lang="en-US" altLang="zh-CN" dirty="0"/>
              <a:t>(Law of Demeter, </a:t>
            </a:r>
            <a:r>
              <a:rPr lang="en-US" altLang="zh-CN" dirty="0">
                <a:solidFill>
                  <a:srgbClr val="FF0000"/>
                </a:solidFill>
              </a:rPr>
              <a:t>LoD</a:t>
            </a:r>
            <a:r>
              <a:rPr lang="en-US" altLang="zh-CN" dirty="0"/>
              <a:t>)</a:t>
            </a:r>
            <a:r>
              <a:rPr lang="zh-CN" altLang="en-US" dirty="0">
                <a:solidFill>
                  <a:srgbClr val="339933"/>
                </a:solidFill>
              </a:rPr>
              <a:t>分析</a:t>
            </a:r>
          </a:p>
        </p:txBody>
      </p:sp>
      <p:sp>
        <p:nvSpPr>
          <p:cNvPr id="3" name="内容占位符 2"/>
          <p:cNvSpPr>
            <a:spLocks noGrp="1"/>
          </p:cNvSpPr>
          <p:nvPr>
            <p:ph idx="1"/>
          </p:nvPr>
        </p:nvSpPr>
        <p:spPr>
          <a:xfrm>
            <a:off x="899175" y="1242287"/>
            <a:ext cx="10729982" cy="2645387"/>
          </a:xfrm>
        </p:spPr>
        <p:txBody>
          <a:bodyPr/>
          <a:lstStyle/>
          <a:p>
            <a:r>
              <a:rPr lang="zh-CN" altLang="en-US" sz="3200" dirty="0"/>
              <a:t>简单地说，迪米特法则就是指一个软件实体应当尽可能少的与其他实体发生相互作用。</a:t>
            </a:r>
            <a:endParaRPr lang="en-US" altLang="zh-CN" sz="3200" dirty="0"/>
          </a:p>
          <a:p>
            <a:pPr marL="742950" lvl="1" indent="-285750">
              <a:spcAft>
                <a:spcPct val="0"/>
              </a:spcAft>
              <a:buClr>
                <a:schemeClr val="accent2"/>
              </a:buClr>
              <a:buSzPct val="75000"/>
              <a:buFont typeface="ZapfDingbats" pitchFamily="82" charset="2"/>
              <a:buChar char="m"/>
            </a:pPr>
            <a:r>
              <a:rPr lang="zh-CN" altLang="en-US" dirty="0"/>
              <a:t>这样，当一个模块修改时，就会尽量少的影响其他的模块，扩展会相对容易，这是对软件实体之间通信的限制，它要求限制软件实体之间通信的宽度和深度。</a:t>
            </a:r>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32</a:t>
            </a:fld>
            <a:endParaRPr lang="en-US" altLang="zh-CN">
              <a:ea typeface="宋体" pitchFamily="2" charset="-122"/>
            </a:endParaRPr>
          </a:p>
        </p:txBody>
      </p:sp>
    </p:spTree>
    <p:extLst>
      <p:ext uri="{BB962C8B-B14F-4D97-AF65-F5344CB8AC3E}">
        <p14:creationId xmlns:p14="http://schemas.microsoft.com/office/powerpoint/2010/main" val="112179375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175" y="266886"/>
            <a:ext cx="10729982" cy="607491"/>
          </a:xfrm>
        </p:spPr>
        <p:txBody>
          <a:bodyPr/>
          <a:lstStyle/>
          <a:p>
            <a:r>
              <a:rPr lang="zh-CN" altLang="en-US" dirty="0"/>
              <a:t>迪米特法则</a:t>
            </a:r>
            <a:r>
              <a:rPr lang="en-US" altLang="zh-CN" dirty="0"/>
              <a:t>(Law of Demeter, </a:t>
            </a:r>
            <a:r>
              <a:rPr lang="en-US" altLang="zh-CN" dirty="0">
                <a:solidFill>
                  <a:srgbClr val="FF0000"/>
                </a:solidFill>
              </a:rPr>
              <a:t>LoD</a:t>
            </a:r>
            <a:r>
              <a:rPr lang="en-US" altLang="zh-CN" dirty="0"/>
              <a:t>)</a:t>
            </a:r>
            <a:r>
              <a:rPr lang="zh-CN" altLang="en-US" dirty="0">
                <a:solidFill>
                  <a:srgbClr val="339933"/>
                </a:solidFill>
              </a:rPr>
              <a:t>分析</a:t>
            </a:r>
          </a:p>
        </p:txBody>
      </p:sp>
      <p:sp>
        <p:nvSpPr>
          <p:cNvPr id="3" name="内容占位符 2"/>
          <p:cNvSpPr>
            <a:spLocks noGrp="1"/>
          </p:cNvSpPr>
          <p:nvPr>
            <p:ph idx="1"/>
          </p:nvPr>
        </p:nvSpPr>
        <p:spPr>
          <a:xfrm>
            <a:off x="899175" y="1242287"/>
            <a:ext cx="10729982" cy="5504247"/>
          </a:xfrm>
        </p:spPr>
        <p:txBody>
          <a:bodyPr/>
          <a:lstStyle/>
          <a:p>
            <a:r>
              <a:rPr lang="zh-CN" altLang="en-US" sz="3200" dirty="0"/>
              <a:t>在迪米特法则中，对于一个对象，其朋友包括以下几类：</a:t>
            </a:r>
          </a:p>
          <a:p>
            <a:pPr marL="742950" lvl="1" indent="-285750">
              <a:spcAft>
                <a:spcPct val="0"/>
              </a:spcAft>
              <a:buClr>
                <a:schemeClr val="accent2"/>
              </a:buClr>
              <a:buSzPct val="75000"/>
              <a:buFont typeface="ZapfDingbats" pitchFamily="82" charset="2"/>
              <a:buChar char="m"/>
            </a:pPr>
            <a:r>
              <a:rPr lang="zh-CN" altLang="en-US" sz="2800" dirty="0"/>
              <a:t>当前对象本身</a:t>
            </a:r>
            <a:r>
              <a:rPr lang="en-US" altLang="zh-CN" sz="2800" dirty="0"/>
              <a:t>(this)</a:t>
            </a:r>
            <a:r>
              <a:rPr lang="zh-CN" altLang="en-US" sz="2800" dirty="0"/>
              <a:t>；</a:t>
            </a:r>
          </a:p>
          <a:p>
            <a:pPr marL="742950" lvl="1" indent="-285750">
              <a:spcAft>
                <a:spcPct val="0"/>
              </a:spcAft>
              <a:buClr>
                <a:schemeClr val="accent2"/>
              </a:buClr>
              <a:buSzPct val="75000"/>
              <a:buFont typeface="ZapfDingbats" pitchFamily="82" charset="2"/>
              <a:buChar char="m"/>
            </a:pPr>
            <a:r>
              <a:rPr lang="zh-CN" altLang="en-US" sz="2800" dirty="0"/>
              <a:t>以参数形式传入到当前对象方法中的对象；</a:t>
            </a:r>
          </a:p>
          <a:p>
            <a:pPr marL="742950" lvl="1" indent="-285750">
              <a:spcAft>
                <a:spcPct val="0"/>
              </a:spcAft>
              <a:buClr>
                <a:schemeClr val="accent2"/>
              </a:buClr>
              <a:buSzPct val="75000"/>
              <a:buFont typeface="ZapfDingbats" pitchFamily="82" charset="2"/>
              <a:buChar char="m"/>
            </a:pPr>
            <a:r>
              <a:rPr lang="zh-CN" altLang="en-US" sz="2800" dirty="0"/>
              <a:t>当前对象的成员对象；</a:t>
            </a:r>
          </a:p>
          <a:p>
            <a:pPr marL="742950" lvl="1" indent="-285750">
              <a:spcAft>
                <a:spcPct val="0"/>
              </a:spcAft>
              <a:buClr>
                <a:schemeClr val="accent2"/>
              </a:buClr>
              <a:buSzPct val="75000"/>
              <a:buFont typeface="ZapfDingbats" pitchFamily="82" charset="2"/>
              <a:buChar char="m"/>
            </a:pPr>
            <a:r>
              <a:rPr lang="zh-CN" altLang="en-US" sz="2800" dirty="0"/>
              <a:t>如果当前对象的成员对象是一个集合，那么集合中的元素也都是朋友；</a:t>
            </a:r>
          </a:p>
          <a:p>
            <a:pPr marL="742950" lvl="1" indent="-285750">
              <a:spcAft>
                <a:spcPct val="0"/>
              </a:spcAft>
              <a:buClr>
                <a:schemeClr val="accent2"/>
              </a:buClr>
              <a:buSzPct val="75000"/>
              <a:buFont typeface="ZapfDingbats" pitchFamily="82" charset="2"/>
              <a:buChar char="m"/>
            </a:pPr>
            <a:r>
              <a:rPr lang="zh-CN" altLang="en-US" sz="2800" dirty="0"/>
              <a:t>当前对象所创建的对象。</a:t>
            </a:r>
          </a:p>
          <a:p>
            <a:r>
              <a:rPr lang="zh-CN" altLang="en-US" sz="3200" dirty="0"/>
              <a:t>任何一个对象，如果满足上面的条件之一，就是当前对象的“</a:t>
            </a:r>
            <a:r>
              <a:rPr lang="zh-CN" altLang="en-US" sz="3200" dirty="0">
                <a:solidFill>
                  <a:srgbClr val="0000FF"/>
                </a:solidFill>
              </a:rPr>
              <a:t>朋友</a:t>
            </a:r>
            <a:r>
              <a:rPr lang="zh-CN" altLang="en-US" sz="3200" dirty="0"/>
              <a:t>”，否则就是“</a:t>
            </a:r>
            <a:r>
              <a:rPr lang="zh-CN" altLang="en-US" sz="3200" dirty="0">
                <a:solidFill>
                  <a:srgbClr val="FF0000"/>
                </a:solidFill>
              </a:rPr>
              <a:t>陌生人</a:t>
            </a:r>
            <a:r>
              <a:rPr lang="zh-CN" altLang="en-US" sz="3200" dirty="0"/>
              <a:t>”。</a:t>
            </a:r>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33</a:t>
            </a:fld>
            <a:endParaRPr lang="en-US" altLang="zh-CN">
              <a:ea typeface="宋体" pitchFamily="2" charset="-122"/>
            </a:endParaRPr>
          </a:p>
        </p:txBody>
      </p:sp>
    </p:spTree>
    <p:extLst>
      <p:ext uri="{BB962C8B-B14F-4D97-AF65-F5344CB8AC3E}">
        <p14:creationId xmlns:p14="http://schemas.microsoft.com/office/powerpoint/2010/main" val="318941925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175" y="266886"/>
            <a:ext cx="10729982" cy="607491"/>
          </a:xfrm>
        </p:spPr>
        <p:txBody>
          <a:bodyPr/>
          <a:lstStyle/>
          <a:p>
            <a:r>
              <a:rPr lang="zh-CN" altLang="en-US" dirty="0">
                <a:solidFill>
                  <a:srgbClr val="339933"/>
                </a:solidFill>
              </a:rPr>
              <a:t>狭义的</a:t>
            </a:r>
            <a:r>
              <a:rPr lang="zh-CN" altLang="en-US" dirty="0"/>
              <a:t>迪米特法则</a:t>
            </a:r>
            <a:r>
              <a:rPr lang="en-US" altLang="zh-CN" dirty="0"/>
              <a:t>(Law of Demeter, LoD)</a:t>
            </a:r>
            <a:endParaRPr lang="zh-CN" altLang="en-US" dirty="0">
              <a:solidFill>
                <a:srgbClr val="339933"/>
              </a:solidFill>
            </a:endParaRPr>
          </a:p>
        </p:txBody>
      </p:sp>
      <p:sp>
        <p:nvSpPr>
          <p:cNvPr id="3" name="内容占位符 2"/>
          <p:cNvSpPr>
            <a:spLocks noGrp="1"/>
          </p:cNvSpPr>
          <p:nvPr>
            <p:ph idx="1"/>
          </p:nvPr>
        </p:nvSpPr>
        <p:spPr>
          <a:xfrm>
            <a:off x="899175" y="1242287"/>
            <a:ext cx="10729982" cy="2771191"/>
          </a:xfrm>
        </p:spPr>
        <p:txBody>
          <a:bodyPr/>
          <a:lstStyle/>
          <a:p>
            <a:r>
              <a:rPr lang="zh-CN" altLang="en-US" dirty="0"/>
              <a:t>迪米特法则可分为</a:t>
            </a:r>
            <a:r>
              <a:rPr lang="zh-CN" altLang="en-US" dirty="0">
                <a:solidFill>
                  <a:srgbClr val="339933"/>
                </a:solidFill>
              </a:rPr>
              <a:t>狭义</a:t>
            </a:r>
            <a:r>
              <a:rPr lang="zh-CN" altLang="en-US" dirty="0"/>
              <a:t>法则和</a:t>
            </a:r>
            <a:r>
              <a:rPr lang="zh-CN" altLang="en-US" dirty="0">
                <a:solidFill>
                  <a:srgbClr val="339933"/>
                </a:solidFill>
              </a:rPr>
              <a:t>广义</a:t>
            </a:r>
            <a:r>
              <a:rPr lang="zh-CN" altLang="en-US" dirty="0"/>
              <a:t>法则。</a:t>
            </a:r>
            <a:endParaRPr lang="en-US" altLang="zh-CN" dirty="0"/>
          </a:p>
          <a:p>
            <a:r>
              <a:rPr lang="zh-CN" altLang="en-US" dirty="0"/>
              <a:t>在狭义的迪米特法则中，如果两个类之间不必彼此直接通信，那么这两个类就不应当发生直接的相互作用，如果其中的一个类需要调用另一个类的某一个方法的话，可以通过第三者转发这个调用。 </a:t>
            </a:r>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34</a:t>
            </a:fld>
            <a:endParaRPr lang="en-US" altLang="zh-CN">
              <a:ea typeface="宋体" pitchFamily="2" charset="-122"/>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909016951"/>
              </p:ext>
            </p:extLst>
          </p:nvPr>
        </p:nvGraphicFramePr>
        <p:xfrm>
          <a:off x="2340512" y="3959128"/>
          <a:ext cx="6267450" cy="2125663"/>
        </p:xfrm>
        <a:graphic>
          <a:graphicData uri="http://schemas.openxmlformats.org/presentationml/2006/ole">
            <mc:AlternateContent xmlns:mc="http://schemas.openxmlformats.org/markup-compatibility/2006">
              <mc:Choice xmlns:v="urn:schemas-microsoft-com:vml" Requires="v">
                <p:oleObj spid="_x0000_s1136" name="Visio" r:id="rId3" imgW="6526911" imgH="2206752" progId="Visio.Drawing.11">
                  <p:embed/>
                </p:oleObj>
              </mc:Choice>
              <mc:Fallback>
                <p:oleObj name="Visio" r:id="rId3" imgW="6526911" imgH="220675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0512" y="3959128"/>
                        <a:ext cx="6267450"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4310887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175" y="266886"/>
            <a:ext cx="10729982" cy="607491"/>
          </a:xfrm>
        </p:spPr>
        <p:txBody>
          <a:bodyPr/>
          <a:lstStyle/>
          <a:p>
            <a:r>
              <a:rPr lang="zh-CN" altLang="en-US" dirty="0">
                <a:solidFill>
                  <a:srgbClr val="339933"/>
                </a:solidFill>
              </a:rPr>
              <a:t>狭义的</a:t>
            </a:r>
            <a:r>
              <a:rPr lang="zh-CN" altLang="en-US" dirty="0"/>
              <a:t>迪米特法则</a:t>
            </a:r>
            <a:r>
              <a:rPr lang="en-US" altLang="zh-CN" dirty="0"/>
              <a:t>(Law of Demeter, LoD)</a:t>
            </a:r>
            <a:r>
              <a:rPr lang="zh-CN" altLang="en-US" dirty="0">
                <a:solidFill>
                  <a:srgbClr val="339933"/>
                </a:solidFill>
              </a:rPr>
              <a:t>实例</a:t>
            </a:r>
          </a:p>
        </p:txBody>
      </p:sp>
      <p:sp>
        <p:nvSpPr>
          <p:cNvPr id="3" name="内容占位符 2"/>
          <p:cNvSpPr>
            <a:spLocks noGrp="1"/>
          </p:cNvSpPr>
          <p:nvPr>
            <p:ph idx="1"/>
          </p:nvPr>
        </p:nvSpPr>
        <p:spPr>
          <a:xfrm>
            <a:off x="899175" y="1242287"/>
            <a:ext cx="10729982" cy="1604718"/>
          </a:xfrm>
        </p:spPr>
        <p:txBody>
          <a:bodyPr/>
          <a:lstStyle/>
          <a:p>
            <a:r>
              <a:rPr lang="zh-CN" altLang="en-US" dirty="0">
                <a:solidFill>
                  <a:srgbClr val="FF0000"/>
                </a:solidFill>
              </a:rPr>
              <a:t>不满足迪米特法则的系统</a:t>
            </a:r>
            <a:r>
              <a:rPr lang="zh-CN" altLang="en-US" dirty="0"/>
              <a:t>：这里要讨论的系统由三个类组成，分别是</a:t>
            </a:r>
            <a:r>
              <a:rPr lang="en-US" altLang="zh-CN" dirty="0"/>
              <a:t>Someone</a:t>
            </a:r>
            <a:r>
              <a:rPr lang="zh-CN" altLang="en-US" dirty="0"/>
              <a:t>，</a:t>
            </a:r>
            <a:r>
              <a:rPr lang="en-US" altLang="zh-CN" dirty="0"/>
              <a:t>Friend</a:t>
            </a:r>
            <a:r>
              <a:rPr lang="zh-CN" altLang="en-US" dirty="0"/>
              <a:t>和</a:t>
            </a:r>
            <a:r>
              <a:rPr lang="en-US" altLang="zh-CN" dirty="0"/>
              <a:t>Stranger</a:t>
            </a:r>
            <a:r>
              <a:rPr lang="zh-CN" altLang="en-US" dirty="0"/>
              <a:t>。其中</a:t>
            </a:r>
            <a:r>
              <a:rPr lang="en-US" altLang="zh-CN" dirty="0"/>
              <a:t>Someone</a:t>
            </a:r>
            <a:r>
              <a:rPr lang="zh-CN" altLang="en-US" dirty="0"/>
              <a:t>与</a:t>
            </a:r>
            <a:r>
              <a:rPr lang="en-US" altLang="zh-CN" dirty="0"/>
              <a:t>Friend</a:t>
            </a:r>
            <a:r>
              <a:rPr lang="zh-CN" altLang="en-US" dirty="0"/>
              <a:t>是朋友，而</a:t>
            </a:r>
            <a:r>
              <a:rPr lang="en-US" altLang="zh-CN" dirty="0"/>
              <a:t>Friend</a:t>
            </a:r>
            <a:r>
              <a:rPr lang="zh-CN" altLang="en-US" dirty="0"/>
              <a:t>与</a:t>
            </a:r>
            <a:r>
              <a:rPr lang="en-US" altLang="zh-CN" dirty="0"/>
              <a:t>Stranger</a:t>
            </a:r>
            <a:r>
              <a:rPr lang="zh-CN" altLang="en-US" dirty="0"/>
              <a:t>是朋友。系统的结构图如下所示：</a:t>
            </a:r>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35</a:t>
            </a:fld>
            <a:endParaRPr lang="en-US" altLang="zh-CN">
              <a:ea typeface="宋体" pitchFamily="2" charset="-122"/>
            </a:endParaRPr>
          </a:p>
        </p:txBody>
      </p:sp>
      <p:sp>
        <p:nvSpPr>
          <p:cNvPr id="6" name="Rectangle 4"/>
          <p:cNvSpPr>
            <a:spLocks noChangeArrowheads="1"/>
          </p:cNvSpPr>
          <p:nvPr/>
        </p:nvSpPr>
        <p:spPr bwMode="ltGray">
          <a:xfrm>
            <a:off x="2318792" y="3514966"/>
            <a:ext cx="1676400" cy="13716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Someone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+operation1:void</a:t>
            </a:r>
          </a:p>
        </p:txBody>
      </p:sp>
      <p:sp>
        <p:nvSpPr>
          <p:cNvPr id="7" name="Rectangle 5"/>
          <p:cNvSpPr>
            <a:spLocks noChangeArrowheads="1"/>
          </p:cNvSpPr>
          <p:nvPr/>
        </p:nvSpPr>
        <p:spPr bwMode="ltGray">
          <a:xfrm>
            <a:off x="4791497" y="3362566"/>
            <a:ext cx="1870695" cy="18288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Friend</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-stranger:Stranger</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+operationg2:void</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+provide:Stranger</a:t>
            </a:r>
          </a:p>
        </p:txBody>
      </p:sp>
      <p:sp>
        <p:nvSpPr>
          <p:cNvPr id="8" name="Rectangle 6"/>
          <p:cNvSpPr>
            <a:spLocks noChangeArrowheads="1"/>
          </p:cNvSpPr>
          <p:nvPr/>
        </p:nvSpPr>
        <p:spPr bwMode="ltGray">
          <a:xfrm>
            <a:off x="7576592" y="3591166"/>
            <a:ext cx="1676400" cy="13716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Stranger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operation3:void</a:t>
            </a:r>
          </a:p>
        </p:txBody>
      </p:sp>
      <p:sp>
        <p:nvSpPr>
          <p:cNvPr id="9" name="Line 7"/>
          <p:cNvSpPr>
            <a:spLocks noChangeShapeType="1"/>
          </p:cNvSpPr>
          <p:nvPr/>
        </p:nvSpPr>
        <p:spPr bwMode="ltGray">
          <a:xfrm>
            <a:off x="2318792" y="4048366"/>
            <a:ext cx="1676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0" name="Line 8"/>
          <p:cNvSpPr>
            <a:spLocks noChangeShapeType="1"/>
          </p:cNvSpPr>
          <p:nvPr/>
        </p:nvSpPr>
        <p:spPr bwMode="ltGray">
          <a:xfrm>
            <a:off x="2318792" y="4353166"/>
            <a:ext cx="1676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1" name="Line 9"/>
          <p:cNvSpPr>
            <a:spLocks noChangeShapeType="1"/>
          </p:cNvSpPr>
          <p:nvPr/>
        </p:nvSpPr>
        <p:spPr bwMode="ltGray">
          <a:xfrm>
            <a:off x="7576592" y="4429366"/>
            <a:ext cx="1676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2" name="Line 10"/>
          <p:cNvSpPr>
            <a:spLocks noChangeShapeType="1"/>
          </p:cNvSpPr>
          <p:nvPr/>
        </p:nvSpPr>
        <p:spPr bwMode="ltGray">
          <a:xfrm>
            <a:off x="7576592" y="4124566"/>
            <a:ext cx="1676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3" name="Line 11"/>
          <p:cNvSpPr>
            <a:spLocks noChangeShapeType="1"/>
          </p:cNvSpPr>
          <p:nvPr/>
        </p:nvSpPr>
        <p:spPr bwMode="ltGray">
          <a:xfrm>
            <a:off x="4909592" y="4048366"/>
            <a:ext cx="1676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4" name="Line 12"/>
          <p:cNvSpPr>
            <a:spLocks noChangeShapeType="1"/>
          </p:cNvSpPr>
          <p:nvPr/>
        </p:nvSpPr>
        <p:spPr bwMode="ltGray">
          <a:xfrm>
            <a:off x="4909592" y="4353166"/>
            <a:ext cx="1676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5" name="Line 13"/>
          <p:cNvSpPr>
            <a:spLocks noChangeShapeType="1"/>
          </p:cNvSpPr>
          <p:nvPr/>
        </p:nvSpPr>
        <p:spPr bwMode="ltGray">
          <a:xfrm>
            <a:off x="3995191" y="4200766"/>
            <a:ext cx="761425" cy="0"/>
          </a:xfrm>
          <a:prstGeom prst="line">
            <a:avLst/>
          </a:prstGeom>
          <a:noFill/>
          <a:ln w="9525">
            <a:solidFill>
              <a:srgbClr val="00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6" name="Line 14"/>
          <p:cNvSpPr>
            <a:spLocks noChangeShapeType="1"/>
          </p:cNvSpPr>
          <p:nvPr/>
        </p:nvSpPr>
        <p:spPr bwMode="ltGray">
          <a:xfrm>
            <a:off x="8490992" y="4962766"/>
            <a:ext cx="0" cy="7620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7" name="Line 15"/>
          <p:cNvSpPr>
            <a:spLocks noChangeShapeType="1"/>
          </p:cNvSpPr>
          <p:nvPr/>
        </p:nvSpPr>
        <p:spPr bwMode="ltGray">
          <a:xfrm>
            <a:off x="3004592" y="5724766"/>
            <a:ext cx="5486400"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8" name="Line 16"/>
          <p:cNvSpPr>
            <a:spLocks noChangeShapeType="1"/>
          </p:cNvSpPr>
          <p:nvPr/>
        </p:nvSpPr>
        <p:spPr bwMode="ltGray">
          <a:xfrm>
            <a:off x="3004592" y="4886566"/>
            <a:ext cx="0" cy="8382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9" name="Line 18"/>
          <p:cNvSpPr>
            <a:spLocks noChangeShapeType="1"/>
          </p:cNvSpPr>
          <p:nvPr/>
        </p:nvSpPr>
        <p:spPr bwMode="ltGray">
          <a:xfrm>
            <a:off x="6814592" y="4200766"/>
            <a:ext cx="762000" cy="0"/>
          </a:xfrm>
          <a:prstGeom prst="line">
            <a:avLst/>
          </a:prstGeom>
          <a:noFill/>
          <a:ln w="158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0" name="AutoShape 19"/>
          <p:cNvSpPr>
            <a:spLocks noChangeArrowheads="1"/>
          </p:cNvSpPr>
          <p:nvPr/>
        </p:nvSpPr>
        <p:spPr bwMode="auto">
          <a:xfrm>
            <a:off x="6662192" y="4124566"/>
            <a:ext cx="304800" cy="152400"/>
          </a:xfrm>
          <a:prstGeom prst="diamond">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3718853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randombar(horizontal)">
                                      <p:cBhvr>
                                        <p:cTn id="30" dur="500"/>
                                        <p:tgtEl>
                                          <p:spTgt spid="12"/>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randombar(horizontal)">
                                      <p:cBhvr>
                                        <p:cTn id="33" dur="500"/>
                                        <p:tgtEl>
                                          <p:spTgt spid="13"/>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randombar(horizontal)">
                                      <p:cBhvr>
                                        <p:cTn id="36" dur="500"/>
                                        <p:tgtEl>
                                          <p:spTgt spid="14"/>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randombar(horizontal)">
                                      <p:cBhvr>
                                        <p:cTn id="39" dur="500"/>
                                        <p:tgtEl>
                                          <p:spTgt spid="15"/>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randombar(horizontal)">
                                      <p:cBhvr>
                                        <p:cTn id="42" dur="500"/>
                                        <p:tgtEl>
                                          <p:spTgt spid="16"/>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randombar(horizontal)">
                                      <p:cBhvr>
                                        <p:cTn id="45" dur="500"/>
                                        <p:tgtEl>
                                          <p:spTgt spid="17"/>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randombar(horizontal)">
                                      <p:cBhvr>
                                        <p:cTn id="48" dur="500"/>
                                        <p:tgtEl>
                                          <p:spTgt spid="18"/>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randombar(horizontal)">
                                      <p:cBhvr>
                                        <p:cTn id="51" dur="500"/>
                                        <p:tgtEl>
                                          <p:spTgt spid="19"/>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randombar(horizontal)">
                                      <p:cBhvr>
                                        <p:cTn id="5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175" y="266886"/>
            <a:ext cx="10729982" cy="607491"/>
          </a:xfrm>
        </p:spPr>
        <p:txBody>
          <a:bodyPr/>
          <a:lstStyle/>
          <a:p>
            <a:r>
              <a:rPr lang="zh-CN" altLang="en-US" dirty="0">
                <a:solidFill>
                  <a:srgbClr val="339933"/>
                </a:solidFill>
              </a:rPr>
              <a:t>狭义的</a:t>
            </a:r>
            <a:r>
              <a:rPr lang="zh-CN" altLang="en-US" dirty="0"/>
              <a:t>迪米特法则</a:t>
            </a:r>
            <a:r>
              <a:rPr lang="en-US" altLang="zh-CN" dirty="0"/>
              <a:t>(Law of Demeter, LoD)</a:t>
            </a:r>
            <a:r>
              <a:rPr lang="zh-CN" altLang="en-US" dirty="0">
                <a:solidFill>
                  <a:srgbClr val="339933"/>
                </a:solidFill>
              </a:rPr>
              <a:t>实例</a:t>
            </a:r>
          </a:p>
        </p:txBody>
      </p:sp>
      <p:sp>
        <p:nvSpPr>
          <p:cNvPr id="3" name="内容占位符 2"/>
          <p:cNvSpPr>
            <a:spLocks noGrp="1"/>
          </p:cNvSpPr>
          <p:nvPr>
            <p:ph idx="1"/>
          </p:nvPr>
        </p:nvSpPr>
        <p:spPr>
          <a:xfrm>
            <a:off x="899175" y="1242287"/>
            <a:ext cx="10729982" cy="5418069"/>
          </a:xfrm>
        </p:spPr>
        <p:txBody>
          <a:bodyPr/>
          <a:lstStyle/>
          <a:p>
            <a:r>
              <a:rPr lang="zh-CN" altLang="en-US" sz="2400" dirty="0"/>
              <a:t>从上面的类图可以看处，</a:t>
            </a:r>
            <a:r>
              <a:rPr lang="en-US" altLang="zh-CN" sz="2400" dirty="0"/>
              <a:t>Friend</a:t>
            </a:r>
            <a:r>
              <a:rPr lang="zh-CN" altLang="en-US" sz="2400" dirty="0"/>
              <a:t>持有一个</a:t>
            </a:r>
            <a:r>
              <a:rPr lang="en-US" altLang="zh-CN" sz="2400" dirty="0"/>
              <a:t>Stranger</a:t>
            </a:r>
            <a:r>
              <a:rPr lang="zh-CN" altLang="en-US" sz="2400" dirty="0"/>
              <a:t>对象的引用，这就解释了为什么</a:t>
            </a:r>
            <a:r>
              <a:rPr lang="en-US" altLang="zh-CN" sz="2400" dirty="0"/>
              <a:t>Friend</a:t>
            </a:r>
            <a:r>
              <a:rPr lang="zh-CN" altLang="en-US" sz="2400" dirty="0"/>
              <a:t>与</a:t>
            </a:r>
            <a:r>
              <a:rPr lang="en-US" altLang="zh-CN" sz="2400" dirty="0"/>
              <a:t>Stranger</a:t>
            </a:r>
            <a:r>
              <a:rPr lang="zh-CN" altLang="en-US" sz="2400" dirty="0"/>
              <a:t>是朋友。为了解释为什么</a:t>
            </a:r>
            <a:r>
              <a:rPr lang="en-US" altLang="zh-CN" sz="2400" dirty="0"/>
              <a:t>Someone</a:t>
            </a:r>
            <a:r>
              <a:rPr lang="zh-CN" altLang="en-US" sz="2400" dirty="0"/>
              <a:t>与</a:t>
            </a:r>
            <a:r>
              <a:rPr lang="en-US" altLang="zh-CN" sz="2400" dirty="0"/>
              <a:t>Friend</a:t>
            </a:r>
            <a:r>
              <a:rPr lang="zh-CN" altLang="en-US" sz="2400" dirty="0"/>
              <a:t>是朋友，请参见这里给出</a:t>
            </a:r>
            <a:r>
              <a:rPr lang="en-US" altLang="zh-CN" sz="2400" dirty="0"/>
              <a:t>Someone</a:t>
            </a:r>
            <a:r>
              <a:rPr lang="zh-CN" altLang="en-US" sz="2400" dirty="0"/>
              <a:t>源代码。</a:t>
            </a:r>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可以看出，</a:t>
            </a:r>
            <a:r>
              <a:rPr lang="en-US" altLang="zh-CN" sz="2400" dirty="0"/>
              <a:t>Someone</a:t>
            </a:r>
            <a:r>
              <a:rPr lang="zh-CN" altLang="en-US" sz="2400" dirty="0"/>
              <a:t>具有一个方法</a:t>
            </a:r>
            <a:r>
              <a:rPr lang="en-US" altLang="zh-CN" sz="2400" dirty="0"/>
              <a:t>operaion1(),</a:t>
            </a:r>
            <a:r>
              <a:rPr lang="zh-CN" altLang="en-US" sz="2400" dirty="0"/>
              <a:t>这个方法接受</a:t>
            </a:r>
            <a:r>
              <a:rPr lang="en-US" altLang="zh-CN" sz="2400" dirty="0"/>
              <a:t>Friend</a:t>
            </a:r>
            <a:r>
              <a:rPr lang="zh-CN" altLang="en-US" sz="2400" dirty="0"/>
              <a:t>为参量。显然根据朋友的定义，</a:t>
            </a:r>
            <a:r>
              <a:rPr lang="en-US" altLang="zh-CN" sz="2400" dirty="0"/>
              <a:t>Friend</a:t>
            </a:r>
            <a:r>
              <a:rPr lang="zh-CN" altLang="en-US" sz="2400" dirty="0"/>
              <a:t>是</a:t>
            </a:r>
            <a:r>
              <a:rPr lang="en-US" altLang="zh-CN" sz="2400" dirty="0"/>
              <a:t>Someone</a:t>
            </a:r>
            <a:r>
              <a:rPr lang="zh-CN" altLang="en-US" sz="2400" dirty="0"/>
              <a:t>的朋友。其中</a:t>
            </a:r>
            <a:r>
              <a:rPr lang="en-US" altLang="zh-CN" sz="2400" dirty="0"/>
              <a:t>Friend</a:t>
            </a:r>
            <a:r>
              <a:rPr lang="zh-CN" altLang="en-US" sz="2400" dirty="0"/>
              <a:t>的</a:t>
            </a:r>
            <a:r>
              <a:rPr lang="en-US" altLang="zh-CN" sz="2400" dirty="0"/>
              <a:t>provide()</a:t>
            </a:r>
            <a:r>
              <a:rPr lang="zh-CN" altLang="en-US" sz="2400" dirty="0"/>
              <a:t>方法会提供自己所创建的</a:t>
            </a:r>
            <a:r>
              <a:rPr lang="en-US" altLang="zh-CN" sz="2400" dirty="0"/>
              <a:t>Stranger</a:t>
            </a:r>
            <a:r>
              <a:rPr lang="zh-CN" altLang="en-US" sz="2400" dirty="0"/>
              <a:t>的实例</a:t>
            </a:r>
            <a:r>
              <a:rPr lang="zh-CN" altLang="en-US" sz="2000" dirty="0"/>
              <a:t>。</a:t>
            </a:r>
            <a:endParaRPr lang="en-US" altLang="zh-CN" sz="2000" dirty="0"/>
          </a:p>
          <a:p>
            <a:endParaRPr lang="zh-CN" altLang="en-US" sz="2400" dirty="0"/>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36</a:t>
            </a:fld>
            <a:endParaRPr lang="en-US" altLang="zh-CN">
              <a:ea typeface="宋体" pitchFamily="2" charset="-122"/>
            </a:endParaRPr>
          </a:p>
        </p:txBody>
      </p:sp>
      <p:sp>
        <p:nvSpPr>
          <p:cNvPr id="21" name="矩形 20"/>
          <p:cNvSpPr/>
          <p:nvPr/>
        </p:nvSpPr>
        <p:spPr>
          <a:xfrm>
            <a:off x="1332443" y="2628551"/>
            <a:ext cx="6336439" cy="2062103"/>
          </a:xfrm>
          <a:prstGeom prst="rect">
            <a:avLst/>
          </a:prstGeom>
          <a:ln w="6350">
            <a:solidFill>
              <a:srgbClr val="0000FF"/>
            </a:solidFill>
          </a:ln>
        </p:spPr>
        <p:txBody>
          <a:bodyPr wrap="square">
            <a:spAutoFit/>
          </a:bodyPr>
          <a:lstStyle/>
          <a:p>
            <a:pPr marL="342900" lvl="0" indent="-342900" eaLnBrk="0" hangingPunct="0">
              <a:lnSpc>
                <a:spcPct val="90000"/>
              </a:lnSpc>
              <a:spcBef>
                <a:spcPct val="20000"/>
              </a:spcBef>
              <a:buClr>
                <a:srgbClr val="FF3300"/>
              </a:buClr>
            </a:pPr>
            <a:r>
              <a:rPr lang="en-US" altLang="zh-CN" sz="2000" kern="0" dirty="0">
                <a:solidFill>
                  <a:srgbClr val="080808"/>
                </a:solidFill>
                <a:latin typeface="Consolas" panose="020B0609020204030204" pitchFamily="49" charset="0"/>
                <a:ea typeface="隶书"/>
                <a:cs typeface="Consolas" panose="020B0609020204030204" pitchFamily="49" charset="0"/>
              </a:rPr>
              <a:t>public class Someone{</a:t>
            </a:r>
          </a:p>
          <a:p>
            <a:pPr marL="342900" lvl="0" indent="-342900" eaLnBrk="0" hangingPunct="0">
              <a:lnSpc>
                <a:spcPct val="90000"/>
              </a:lnSpc>
              <a:spcBef>
                <a:spcPct val="20000"/>
              </a:spcBef>
              <a:buClr>
                <a:srgbClr val="FF3300"/>
              </a:buClr>
            </a:pPr>
            <a:r>
              <a:rPr lang="en-US" altLang="zh-CN" sz="2000" kern="0" dirty="0">
                <a:solidFill>
                  <a:srgbClr val="080808"/>
                </a:solidFill>
                <a:latin typeface="Consolas" panose="020B0609020204030204" pitchFamily="49" charset="0"/>
                <a:ea typeface="隶书"/>
                <a:cs typeface="Consolas" panose="020B0609020204030204" pitchFamily="49" charset="0"/>
              </a:rPr>
              <a:t>   public void operation1(Friend </a:t>
            </a:r>
            <a:r>
              <a:rPr lang="en-US" altLang="zh-CN" sz="2000" kern="0" dirty="0">
                <a:solidFill>
                  <a:srgbClr val="FF0000"/>
                </a:solidFill>
                <a:latin typeface="Consolas" panose="020B0609020204030204" pitchFamily="49" charset="0"/>
                <a:ea typeface="隶书"/>
                <a:cs typeface="Consolas" panose="020B0609020204030204" pitchFamily="49" charset="0"/>
              </a:rPr>
              <a:t>friend</a:t>
            </a:r>
            <a:r>
              <a:rPr lang="en-US" altLang="zh-CN" sz="2000" kern="0" dirty="0">
                <a:solidFill>
                  <a:srgbClr val="080808"/>
                </a:solidFill>
                <a:latin typeface="Consolas" panose="020B0609020204030204" pitchFamily="49" charset="0"/>
                <a:ea typeface="隶书"/>
                <a:cs typeface="Consolas" panose="020B0609020204030204" pitchFamily="49" charset="0"/>
              </a:rPr>
              <a:t>){</a:t>
            </a:r>
          </a:p>
          <a:p>
            <a:pPr marL="342900" lvl="0" indent="-342900" eaLnBrk="0" hangingPunct="0">
              <a:lnSpc>
                <a:spcPct val="90000"/>
              </a:lnSpc>
              <a:spcBef>
                <a:spcPct val="20000"/>
              </a:spcBef>
              <a:buClr>
                <a:srgbClr val="FF3300"/>
              </a:buClr>
            </a:pPr>
            <a:r>
              <a:rPr lang="en-US" altLang="zh-CN" sz="2000" kern="0" dirty="0">
                <a:solidFill>
                  <a:srgbClr val="080808"/>
                </a:solidFill>
                <a:latin typeface="Consolas" panose="020B0609020204030204" pitchFamily="49" charset="0"/>
                <a:ea typeface="隶书"/>
                <a:cs typeface="Consolas" panose="020B0609020204030204" pitchFamily="49" charset="0"/>
              </a:rPr>
              <a:t>       Stranger </a:t>
            </a:r>
            <a:r>
              <a:rPr lang="en-US" altLang="zh-CN" sz="2000" kern="0" dirty="0" err="1">
                <a:solidFill>
                  <a:srgbClr val="080808"/>
                </a:solidFill>
                <a:latin typeface="Consolas" panose="020B0609020204030204" pitchFamily="49" charset="0"/>
                <a:ea typeface="隶书"/>
                <a:cs typeface="Consolas" panose="020B0609020204030204" pitchFamily="49" charset="0"/>
              </a:rPr>
              <a:t>stranger</a:t>
            </a:r>
            <a:r>
              <a:rPr lang="en-US" altLang="zh-CN" sz="2000" kern="0" dirty="0">
                <a:solidFill>
                  <a:srgbClr val="080808"/>
                </a:solidFill>
                <a:latin typeface="Consolas" panose="020B0609020204030204" pitchFamily="49" charset="0"/>
                <a:ea typeface="隶书"/>
                <a:cs typeface="Consolas" panose="020B0609020204030204" pitchFamily="49" charset="0"/>
              </a:rPr>
              <a:t> = </a:t>
            </a:r>
            <a:r>
              <a:rPr lang="en-US" altLang="zh-CN" sz="2000" kern="0" dirty="0" err="1">
                <a:solidFill>
                  <a:srgbClr val="080808"/>
                </a:solidFill>
                <a:latin typeface="Consolas" panose="020B0609020204030204" pitchFamily="49" charset="0"/>
                <a:ea typeface="隶书"/>
                <a:cs typeface="Consolas" panose="020B0609020204030204" pitchFamily="49" charset="0"/>
              </a:rPr>
              <a:t>friend.provide</a:t>
            </a:r>
            <a:r>
              <a:rPr lang="en-US" altLang="zh-CN" sz="2000" kern="0" dirty="0">
                <a:solidFill>
                  <a:srgbClr val="080808"/>
                </a:solidFill>
                <a:latin typeface="Consolas" panose="020B0609020204030204" pitchFamily="49" charset="0"/>
                <a:ea typeface="隶书"/>
                <a:cs typeface="Consolas" panose="020B0609020204030204" pitchFamily="49" charset="0"/>
              </a:rPr>
              <a:t>();</a:t>
            </a:r>
          </a:p>
          <a:p>
            <a:pPr marL="342900" lvl="0" indent="-342900" eaLnBrk="0" hangingPunct="0">
              <a:lnSpc>
                <a:spcPct val="90000"/>
              </a:lnSpc>
              <a:spcBef>
                <a:spcPct val="20000"/>
              </a:spcBef>
              <a:buClr>
                <a:srgbClr val="FF3300"/>
              </a:buClr>
            </a:pPr>
            <a:r>
              <a:rPr lang="en-US" altLang="zh-CN" sz="2000" kern="0" dirty="0">
                <a:solidFill>
                  <a:srgbClr val="080808"/>
                </a:solidFill>
                <a:latin typeface="Consolas" panose="020B0609020204030204" pitchFamily="49" charset="0"/>
                <a:ea typeface="隶书"/>
                <a:cs typeface="Consolas" panose="020B0609020204030204" pitchFamily="49" charset="0"/>
              </a:rPr>
              <a:t>       stranger.operation3();</a:t>
            </a:r>
          </a:p>
          <a:p>
            <a:pPr marL="342900" lvl="0" indent="-342900" eaLnBrk="0" hangingPunct="0">
              <a:lnSpc>
                <a:spcPct val="90000"/>
              </a:lnSpc>
              <a:spcBef>
                <a:spcPct val="20000"/>
              </a:spcBef>
              <a:buClr>
                <a:srgbClr val="FF3300"/>
              </a:buClr>
            </a:pPr>
            <a:r>
              <a:rPr lang="en-US" altLang="zh-CN" sz="2000" kern="0" dirty="0">
                <a:solidFill>
                  <a:srgbClr val="080808"/>
                </a:solidFill>
                <a:latin typeface="Consolas" panose="020B0609020204030204" pitchFamily="49" charset="0"/>
                <a:ea typeface="隶书"/>
                <a:cs typeface="Consolas" panose="020B0609020204030204" pitchFamily="49" charset="0"/>
              </a:rPr>
              <a:t>	}</a:t>
            </a:r>
          </a:p>
          <a:p>
            <a:pPr marL="342900" lvl="0" indent="-342900" eaLnBrk="0" hangingPunct="0">
              <a:lnSpc>
                <a:spcPct val="90000"/>
              </a:lnSpc>
              <a:spcBef>
                <a:spcPct val="20000"/>
              </a:spcBef>
              <a:buClr>
                <a:srgbClr val="FF3300"/>
              </a:buClr>
            </a:pPr>
            <a:r>
              <a:rPr lang="en-US" altLang="zh-CN" sz="2000" kern="0" dirty="0">
                <a:solidFill>
                  <a:srgbClr val="080808"/>
                </a:solidFill>
                <a:latin typeface="Consolas" panose="020B0609020204030204" pitchFamily="49" charset="0"/>
                <a:ea typeface="隶书"/>
                <a:cs typeface="Consolas" panose="020B0609020204030204" pitchFamily="49" charset="0"/>
              </a:rPr>
              <a:t>}</a:t>
            </a:r>
          </a:p>
        </p:txBody>
      </p:sp>
      <p:pic>
        <p:nvPicPr>
          <p:cNvPr id="5" name="图片 4"/>
          <p:cNvPicPr>
            <a:picLocks noChangeAspect="1"/>
          </p:cNvPicPr>
          <p:nvPr/>
        </p:nvPicPr>
        <p:blipFill>
          <a:blip r:embed="rId2"/>
          <a:stretch>
            <a:fillRect/>
          </a:stretch>
        </p:blipFill>
        <p:spPr>
          <a:xfrm>
            <a:off x="7668882" y="2628551"/>
            <a:ext cx="4737003" cy="1579001"/>
          </a:xfrm>
          <a:prstGeom prst="rect">
            <a:avLst/>
          </a:prstGeom>
        </p:spPr>
      </p:pic>
    </p:spTree>
    <p:extLst>
      <p:ext uri="{BB962C8B-B14F-4D97-AF65-F5344CB8AC3E}">
        <p14:creationId xmlns:p14="http://schemas.microsoft.com/office/powerpoint/2010/main" val="334429510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randombar(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175" y="266886"/>
            <a:ext cx="10729982" cy="607491"/>
          </a:xfrm>
        </p:spPr>
        <p:txBody>
          <a:bodyPr/>
          <a:lstStyle/>
          <a:p>
            <a:r>
              <a:rPr lang="zh-CN" altLang="en-US" dirty="0">
                <a:solidFill>
                  <a:srgbClr val="339933"/>
                </a:solidFill>
              </a:rPr>
              <a:t>狭义的</a:t>
            </a:r>
            <a:r>
              <a:rPr lang="zh-CN" altLang="en-US" dirty="0"/>
              <a:t>迪米特法则</a:t>
            </a:r>
            <a:r>
              <a:rPr lang="en-US" altLang="zh-CN" dirty="0"/>
              <a:t>(Law of Demeter, LoD)</a:t>
            </a:r>
            <a:r>
              <a:rPr lang="zh-CN" altLang="en-US" dirty="0">
                <a:solidFill>
                  <a:srgbClr val="339933"/>
                </a:solidFill>
              </a:rPr>
              <a:t>实例</a:t>
            </a:r>
          </a:p>
        </p:txBody>
      </p:sp>
      <p:sp>
        <p:nvSpPr>
          <p:cNvPr id="3" name="内容占位符 2"/>
          <p:cNvSpPr>
            <a:spLocks noGrp="1"/>
          </p:cNvSpPr>
          <p:nvPr>
            <p:ph idx="1"/>
          </p:nvPr>
        </p:nvSpPr>
        <p:spPr>
          <a:xfrm>
            <a:off x="899175" y="1242288"/>
            <a:ext cx="10729982" cy="4605539"/>
          </a:xfrm>
        </p:spPr>
        <p:txBody>
          <a:bodyPr/>
          <a:lstStyle/>
          <a:p>
            <a:r>
              <a:rPr lang="en-US" altLang="zh-CN" sz="2400" dirty="0"/>
              <a:t>Friend</a:t>
            </a:r>
            <a:r>
              <a:rPr lang="zh-CN" altLang="en-US" sz="2400" dirty="0"/>
              <a:t>类的源代码</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显然，</a:t>
            </a:r>
            <a:r>
              <a:rPr lang="en-US" altLang="zh-CN" sz="2400" dirty="0"/>
              <a:t>Someone</a:t>
            </a:r>
            <a:r>
              <a:rPr lang="zh-CN" altLang="en-US" sz="2400" dirty="0"/>
              <a:t>的方法</a:t>
            </a:r>
            <a:r>
              <a:rPr lang="en-US" altLang="zh-CN" sz="2400" dirty="0"/>
              <a:t>operation1()</a:t>
            </a:r>
            <a:r>
              <a:rPr lang="zh-CN" altLang="en-US" sz="2400" dirty="0"/>
              <a:t>不满足迪米特法则。因为这个方法引用了</a:t>
            </a:r>
            <a:r>
              <a:rPr lang="en-US" altLang="zh-CN" sz="2400" dirty="0"/>
              <a:t>Stranger</a:t>
            </a:r>
            <a:r>
              <a:rPr lang="zh-CN" altLang="en-US" sz="2400" dirty="0"/>
              <a:t>对象，而</a:t>
            </a:r>
            <a:r>
              <a:rPr lang="en-US" altLang="zh-CN" sz="2400" dirty="0"/>
              <a:t>Stranger</a:t>
            </a:r>
            <a:r>
              <a:rPr lang="zh-CN" altLang="en-US" sz="2400" dirty="0"/>
              <a:t>对象不是</a:t>
            </a:r>
            <a:r>
              <a:rPr lang="en-US" altLang="zh-CN" sz="2400" dirty="0"/>
              <a:t>Someone</a:t>
            </a:r>
            <a:r>
              <a:rPr lang="zh-CN" altLang="en-US" sz="2400" dirty="0"/>
              <a:t>的朋友。</a:t>
            </a:r>
            <a:endParaRPr lang="en-US" altLang="zh-CN" sz="2400" dirty="0"/>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37</a:t>
            </a:fld>
            <a:endParaRPr lang="en-US" altLang="zh-CN">
              <a:ea typeface="宋体" pitchFamily="2" charset="-122"/>
            </a:endParaRPr>
          </a:p>
        </p:txBody>
      </p:sp>
      <p:sp>
        <p:nvSpPr>
          <p:cNvPr id="21" name="矩形 20"/>
          <p:cNvSpPr/>
          <p:nvPr/>
        </p:nvSpPr>
        <p:spPr>
          <a:xfrm>
            <a:off x="1044423" y="1908502"/>
            <a:ext cx="6480449" cy="2739211"/>
          </a:xfrm>
          <a:prstGeom prst="rect">
            <a:avLst/>
          </a:prstGeom>
          <a:ln w="6350">
            <a:solidFill>
              <a:srgbClr val="0000FF"/>
            </a:solidFill>
          </a:ln>
        </p:spPr>
        <p:txBody>
          <a:bodyPr wrap="square">
            <a:spAutoFit/>
          </a:bodyPr>
          <a:lstStyle/>
          <a:p>
            <a:pPr marL="342900" lvl="0" indent="-342900" eaLnBrk="0" hangingPunct="0">
              <a:lnSpc>
                <a:spcPct val="90000"/>
              </a:lnSpc>
              <a:spcBef>
                <a:spcPct val="20000"/>
              </a:spcBef>
              <a:buClr>
                <a:srgbClr val="FF3300"/>
              </a:buClr>
            </a:pPr>
            <a:r>
              <a:rPr lang="en-US" altLang="zh-CN" sz="2000" kern="0" dirty="0">
                <a:solidFill>
                  <a:srgbClr val="080808"/>
                </a:solidFill>
                <a:latin typeface="Consolas" panose="020B0609020204030204" pitchFamily="49" charset="0"/>
                <a:ea typeface="隶书"/>
                <a:cs typeface="Consolas" panose="020B0609020204030204" pitchFamily="49" charset="0"/>
              </a:rPr>
              <a:t>public class Friend{</a:t>
            </a:r>
          </a:p>
          <a:p>
            <a:pPr marL="342900" lvl="0" indent="-342900" eaLnBrk="0" hangingPunct="0">
              <a:lnSpc>
                <a:spcPct val="90000"/>
              </a:lnSpc>
              <a:spcBef>
                <a:spcPct val="20000"/>
              </a:spcBef>
              <a:buClr>
                <a:srgbClr val="FF3300"/>
              </a:buClr>
            </a:pPr>
            <a:r>
              <a:rPr lang="en-US" altLang="zh-CN" sz="2000" kern="0" dirty="0">
                <a:solidFill>
                  <a:srgbClr val="080808"/>
                </a:solidFill>
                <a:latin typeface="Consolas" panose="020B0609020204030204" pitchFamily="49" charset="0"/>
                <a:ea typeface="隶书"/>
                <a:cs typeface="Consolas" panose="020B0609020204030204" pitchFamily="49" charset="0"/>
              </a:rPr>
              <a:t> 	 private Stranger stranger=new Stranger();</a:t>
            </a:r>
          </a:p>
          <a:p>
            <a:pPr marL="342900" lvl="0" indent="-342900" eaLnBrk="0" hangingPunct="0">
              <a:lnSpc>
                <a:spcPct val="90000"/>
              </a:lnSpc>
              <a:spcBef>
                <a:spcPct val="20000"/>
              </a:spcBef>
              <a:buClr>
                <a:srgbClr val="FF3300"/>
              </a:buClr>
            </a:pPr>
            <a:r>
              <a:rPr lang="en-US" altLang="zh-CN" sz="2000" kern="0" dirty="0">
                <a:solidFill>
                  <a:srgbClr val="080808"/>
                </a:solidFill>
                <a:latin typeface="Consolas" panose="020B0609020204030204" pitchFamily="49" charset="0"/>
                <a:ea typeface="隶书"/>
                <a:cs typeface="Consolas" panose="020B0609020204030204" pitchFamily="49" charset="0"/>
              </a:rPr>
              <a:t>	 public void operation2</a:t>
            </a:r>
            <a:r>
              <a:rPr lang="zh-CN" altLang="en-US" sz="2000" kern="0" dirty="0">
                <a:solidFill>
                  <a:srgbClr val="080808"/>
                </a:solidFill>
                <a:latin typeface="Consolas" panose="020B0609020204030204" pitchFamily="49" charset="0"/>
                <a:ea typeface="隶书"/>
                <a:cs typeface="Consolas" panose="020B0609020204030204" pitchFamily="49" charset="0"/>
              </a:rPr>
              <a:t>（）</a:t>
            </a:r>
            <a:r>
              <a:rPr lang="en-US" altLang="zh-CN" sz="2000" kern="0" dirty="0">
                <a:solidFill>
                  <a:srgbClr val="080808"/>
                </a:solidFill>
                <a:latin typeface="Consolas" panose="020B0609020204030204" pitchFamily="49" charset="0"/>
                <a:ea typeface="隶书"/>
                <a:cs typeface="Consolas" panose="020B0609020204030204" pitchFamily="49" charset="0"/>
              </a:rPr>
              <a:t>{</a:t>
            </a:r>
          </a:p>
          <a:p>
            <a:pPr marL="342900" lvl="0" indent="-342900" eaLnBrk="0" hangingPunct="0">
              <a:lnSpc>
                <a:spcPct val="90000"/>
              </a:lnSpc>
              <a:spcBef>
                <a:spcPct val="20000"/>
              </a:spcBef>
              <a:buClr>
                <a:srgbClr val="FF3300"/>
              </a:buClr>
            </a:pPr>
            <a:r>
              <a:rPr lang="en-US" altLang="zh-CN" sz="2000" kern="0" dirty="0">
                <a:solidFill>
                  <a:srgbClr val="080808"/>
                </a:solidFill>
                <a:latin typeface="Consolas" panose="020B0609020204030204" pitchFamily="49" charset="0"/>
                <a:ea typeface="隶书"/>
                <a:cs typeface="Consolas" panose="020B0609020204030204" pitchFamily="49" charset="0"/>
              </a:rPr>
              <a:t>	 }</a:t>
            </a:r>
          </a:p>
          <a:p>
            <a:pPr marL="342900" lvl="0" indent="-342900" eaLnBrk="0" hangingPunct="0">
              <a:lnSpc>
                <a:spcPct val="90000"/>
              </a:lnSpc>
              <a:spcBef>
                <a:spcPct val="20000"/>
              </a:spcBef>
              <a:buClr>
                <a:srgbClr val="FF3300"/>
              </a:buClr>
            </a:pPr>
            <a:r>
              <a:rPr lang="en-US" altLang="zh-CN" sz="2000" kern="0" dirty="0">
                <a:solidFill>
                  <a:srgbClr val="080808"/>
                </a:solidFill>
                <a:latin typeface="Consolas" panose="020B0609020204030204" pitchFamily="49" charset="0"/>
                <a:ea typeface="隶书"/>
                <a:cs typeface="Consolas" panose="020B0609020204030204" pitchFamily="49" charset="0"/>
              </a:rPr>
              <a:t>	 public Stranger provide(){</a:t>
            </a:r>
          </a:p>
          <a:p>
            <a:pPr marL="342900" lvl="0" indent="-342900" eaLnBrk="0" hangingPunct="0">
              <a:lnSpc>
                <a:spcPct val="90000"/>
              </a:lnSpc>
              <a:spcBef>
                <a:spcPct val="20000"/>
              </a:spcBef>
              <a:buClr>
                <a:srgbClr val="FF3300"/>
              </a:buClr>
            </a:pPr>
            <a:r>
              <a:rPr lang="en-US" altLang="zh-CN" sz="2000" kern="0" dirty="0">
                <a:solidFill>
                  <a:srgbClr val="080808"/>
                </a:solidFill>
                <a:latin typeface="Consolas" panose="020B0609020204030204" pitchFamily="49" charset="0"/>
                <a:ea typeface="隶书"/>
                <a:cs typeface="Consolas" panose="020B0609020204030204" pitchFamily="49" charset="0"/>
              </a:rPr>
              <a:t>		return stranger;</a:t>
            </a:r>
          </a:p>
          <a:p>
            <a:pPr marL="342900" lvl="0" indent="-342900" eaLnBrk="0" hangingPunct="0">
              <a:lnSpc>
                <a:spcPct val="90000"/>
              </a:lnSpc>
              <a:spcBef>
                <a:spcPct val="20000"/>
              </a:spcBef>
              <a:buClr>
                <a:srgbClr val="FF3300"/>
              </a:buClr>
            </a:pPr>
            <a:r>
              <a:rPr lang="en-US" altLang="zh-CN" sz="2000" kern="0" dirty="0">
                <a:solidFill>
                  <a:srgbClr val="080808"/>
                </a:solidFill>
                <a:latin typeface="Consolas" panose="020B0609020204030204" pitchFamily="49" charset="0"/>
                <a:ea typeface="隶书"/>
                <a:cs typeface="Consolas" panose="020B0609020204030204" pitchFamily="49" charset="0"/>
              </a:rPr>
              <a:t>	}</a:t>
            </a:r>
          </a:p>
          <a:p>
            <a:pPr marL="342900" lvl="0" indent="-342900" eaLnBrk="0" hangingPunct="0">
              <a:lnSpc>
                <a:spcPct val="90000"/>
              </a:lnSpc>
              <a:spcBef>
                <a:spcPct val="20000"/>
              </a:spcBef>
              <a:buClr>
                <a:srgbClr val="FF3300"/>
              </a:buClr>
            </a:pPr>
            <a:r>
              <a:rPr lang="en-US" altLang="zh-CN" sz="2000" kern="0" dirty="0">
                <a:solidFill>
                  <a:srgbClr val="080808"/>
                </a:solidFill>
                <a:latin typeface="Consolas" panose="020B0609020204030204" pitchFamily="49" charset="0"/>
                <a:ea typeface="隶书"/>
                <a:cs typeface="Consolas" panose="020B0609020204030204" pitchFamily="49" charset="0"/>
              </a:rPr>
              <a:t>}</a:t>
            </a:r>
          </a:p>
        </p:txBody>
      </p:sp>
      <p:pic>
        <p:nvPicPr>
          <p:cNvPr id="5" name="图片 4"/>
          <p:cNvPicPr>
            <a:picLocks noChangeAspect="1"/>
          </p:cNvPicPr>
          <p:nvPr/>
        </p:nvPicPr>
        <p:blipFill>
          <a:blip r:embed="rId2"/>
          <a:stretch>
            <a:fillRect/>
          </a:stretch>
        </p:blipFill>
        <p:spPr>
          <a:xfrm>
            <a:off x="7524872" y="2340531"/>
            <a:ext cx="4737725" cy="1579242"/>
          </a:xfrm>
          <a:prstGeom prst="rect">
            <a:avLst/>
          </a:prstGeom>
        </p:spPr>
      </p:pic>
    </p:spTree>
    <p:extLst>
      <p:ext uri="{BB962C8B-B14F-4D97-AF65-F5344CB8AC3E}">
        <p14:creationId xmlns:p14="http://schemas.microsoft.com/office/powerpoint/2010/main" val="353330534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175" y="266886"/>
            <a:ext cx="10729982" cy="607491"/>
          </a:xfrm>
        </p:spPr>
        <p:txBody>
          <a:bodyPr/>
          <a:lstStyle/>
          <a:p>
            <a:r>
              <a:rPr lang="zh-CN" altLang="en-US" dirty="0">
                <a:solidFill>
                  <a:srgbClr val="339933"/>
                </a:solidFill>
              </a:rPr>
              <a:t>狭义的</a:t>
            </a:r>
            <a:r>
              <a:rPr lang="zh-CN" altLang="en-US" dirty="0"/>
              <a:t>迪米特法则</a:t>
            </a:r>
            <a:r>
              <a:rPr lang="en-US" altLang="zh-CN" dirty="0"/>
              <a:t>(Law of Demeter, LoD)</a:t>
            </a:r>
            <a:r>
              <a:rPr lang="zh-CN" altLang="en-US" dirty="0">
                <a:solidFill>
                  <a:srgbClr val="339933"/>
                </a:solidFill>
              </a:rPr>
              <a:t>实例</a:t>
            </a:r>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38</a:t>
            </a:fld>
            <a:endParaRPr lang="en-US" altLang="zh-CN">
              <a:ea typeface="宋体" pitchFamily="2" charset="-122"/>
            </a:endParaRPr>
          </a:p>
        </p:txBody>
      </p:sp>
      <p:sp>
        <p:nvSpPr>
          <p:cNvPr id="19" name="矩形 18"/>
          <p:cNvSpPr/>
          <p:nvPr/>
        </p:nvSpPr>
        <p:spPr>
          <a:xfrm>
            <a:off x="934323" y="1188451"/>
            <a:ext cx="6806564" cy="1865126"/>
          </a:xfrm>
          <a:prstGeom prst="rect">
            <a:avLst/>
          </a:prstGeom>
          <a:ln w="6350">
            <a:solidFill>
              <a:srgbClr val="0000FF"/>
            </a:solidFill>
          </a:ln>
        </p:spPr>
        <p:txBody>
          <a:bodyPr wrap="square">
            <a:spAutoFit/>
          </a:bodyPr>
          <a:lstStyle/>
          <a:p>
            <a:pPr marL="342900" lvl="0" indent="-342900" eaLnBrk="0" hangingPunct="0">
              <a:lnSpc>
                <a:spcPct val="90000"/>
              </a:lnSpc>
              <a:spcBef>
                <a:spcPct val="20000"/>
              </a:spcBef>
              <a:buClr>
                <a:srgbClr val="FF3300"/>
              </a:buClr>
            </a:pPr>
            <a:r>
              <a:rPr lang="en-US" altLang="zh-CN" sz="1800" kern="0" dirty="0">
                <a:solidFill>
                  <a:srgbClr val="080808"/>
                </a:solidFill>
                <a:latin typeface="+mn-ea"/>
                <a:ea typeface="+mn-ea"/>
                <a:cs typeface="Consolas" panose="020B0609020204030204" pitchFamily="49" charset="0"/>
              </a:rPr>
              <a:t>Someone</a:t>
            </a:r>
            <a:r>
              <a:rPr lang="zh-CN" altLang="en-US" sz="1800" kern="0" dirty="0">
                <a:solidFill>
                  <a:srgbClr val="080808"/>
                </a:solidFill>
                <a:latin typeface="+mn-ea"/>
                <a:ea typeface="+mn-ea"/>
                <a:cs typeface="Consolas" panose="020B0609020204030204" pitchFamily="49" charset="0"/>
              </a:rPr>
              <a:t>类的源代码</a:t>
            </a:r>
          </a:p>
          <a:p>
            <a:pPr marL="342900" lvl="0" indent="-342900" eaLnBrk="0" hangingPunct="0">
              <a:lnSpc>
                <a:spcPct val="90000"/>
              </a:lnSpc>
              <a:spcBef>
                <a:spcPct val="20000"/>
              </a:spcBef>
              <a:buClr>
                <a:srgbClr val="FF3300"/>
              </a:buClr>
            </a:pPr>
            <a:r>
              <a:rPr lang="en-US" altLang="zh-CN" sz="1800" kern="0" dirty="0">
                <a:solidFill>
                  <a:srgbClr val="080808"/>
                </a:solidFill>
                <a:latin typeface="Consolas" panose="020B0609020204030204" pitchFamily="49" charset="0"/>
                <a:ea typeface="隶书"/>
                <a:cs typeface="Consolas" panose="020B0609020204030204" pitchFamily="49" charset="0"/>
              </a:rPr>
              <a:t>public class Someone{</a:t>
            </a:r>
          </a:p>
          <a:p>
            <a:pPr marL="342900" lvl="0" indent="-342900" eaLnBrk="0" hangingPunct="0">
              <a:lnSpc>
                <a:spcPct val="90000"/>
              </a:lnSpc>
              <a:spcBef>
                <a:spcPct val="20000"/>
              </a:spcBef>
              <a:buClr>
                <a:srgbClr val="FF3300"/>
              </a:buClr>
            </a:pPr>
            <a:r>
              <a:rPr lang="en-US" altLang="zh-CN" sz="1800" kern="0" dirty="0">
                <a:solidFill>
                  <a:srgbClr val="080808"/>
                </a:solidFill>
                <a:latin typeface="Consolas" panose="020B0609020204030204" pitchFamily="49" charset="0"/>
                <a:ea typeface="隶书"/>
                <a:cs typeface="Consolas" panose="020B0609020204030204" pitchFamily="49" charset="0"/>
              </a:rPr>
              <a:t>	public void operation1(Friend friend){</a:t>
            </a:r>
          </a:p>
          <a:p>
            <a:pPr marL="342900" lvl="0" indent="-342900" eaLnBrk="0" hangingPunct="0">
              <a:lnSpc>
                <a:spcPct val="90000"/>
              </a:lnSpc>
              <a:spcBef>
                <a:spcPct val="20000"/>
              </a:spcBef>
              <a:buClr>
                <a:srgbClr val="FF3300"/>
              </a:buClr>
            </a:pPr>
            <a:r>
              <a:rPr lang="en-US" altLang="zh-CN" sz="1800" kern="0" dirty="0">
                <a:solidFill>
                  <a:srgbClr val="080808"/>
                </a:solidFill>
                <a:latin typeface="Consolas" panose="020B0609020204030204" pitchFamily="49" charset="0"/>
                <a:ea typeface="隶书"/>
                <a:cs typeface="Consolas" panose="020B0609020204030204" pitchFamily="49" charset="0"/>
              </a:rPr>
              <a:t>	   </a:t>
            </a:r>
            <a:r>
              <a:rPr lang="en-US" altLang="zh-CN" sz="1800" kern="0" dirty="0" err="1">
                <a:solidFill>
                  <a:srgbClr val="080808"/>
                </a:solidFill>
                <a:latin typeface="Consolas" panose="020B0609020204030204" pitchFamily="49" charset="0"/>
                <a:ea typeface="隶书"/>
                <a:cs typeface="Consolas" panose="020B0609020204030204" pitchFamily="49" charset="0"/>
              </a:rPr>
              <a:t>friend.forward</a:t>
            </a:r>
            <a:r>
              <a:rPr lang="en-US" altLang="zh-CN" sz="1800" kern="0" dirty="0">
                <a:solidFill>
                  <a:srgbClr val="080808"/>
                </a:solidFill>
                <a:latin typeface="Consolas" panose="020B0609020204030204" pitchFamily="49" charset="0"/>
                <a:ea typeface="隶书"/>
                <a:cs typeface="Consolas" panose="020B0609020204030204" pitchFamily="49" charset="0"/>
              </a:rPr>
              <a:t>();</a:t>
            </a:r>
          </a:p>
          <a:p>
            <a:pPr marL="342900" lvl="0" indent="-342900" eaLnBrk="0" hangingPunct="0">
              <a:lnSpc>
                <a:spcPct val="90000"/>
              </a:lnSpc>
              <a:spcBef>
                <a:spcPct val="20000"/>
              </a:spcBef>
              <a:buClr>
                <a:srgbClr val="FF3300"/>
              </a:buClr>
            </a:pPr>
            <a:r>
              <a:rPr lang="en-US" altLang="zh-CN" sz="1800" kern="0" dirty="0">
                <a:solidFill>
                  <a:srgbClr val="080808"/>
                </a:solidFill>
                <a:latin typeface="Consolas" panose="020B0609020204030204" pitchFamily="49" charset="0"/>
                <a:ea typeface="隶书"/>
                <a:cs typeface="Consolas" panose="020B0609020204030204" pitchFamily="49" charset="0"/>
              </a:rPr>
              <a:t>	}</a:t>
            </a:r>
          </a:p>
          <a:p>
            <a:pPr marL="342900" lvl="0" indent="-342900" eaLnBrk="0" hangingPunct="0">
              <a:lnSpc>
                <a:spcPct val="90000"/>
              </a:lnSpc>
              <a:spcBef>
                <a:spcPct val="20000"/>
              </a:spcBef>
              <a:buClr>
                <a:srgbClr val="FF3300"/>
              </a:buClr>
            </a:pPr>
            <a:r>
              <a:rPr lang="en-US" altLang="zh-CN" sz="1800" kern="0" dirty="0">
                <a:solidFill>
                  <a:srgbClr val="080808"/>
                </a:solidFill>
                <a:latin typeface="Consolas" panose="020B0609020204030204" pitchFamily="49" charset="0"/>
                <a:ea typeface="隶书"/>
                <a:cs typeface="Consolas" panose="020B0609020204030204" pitchFamily="49" charset="0"/>
              </a:rPr>
              <a:t>}</a:t>
            </a:r>
          </a:p>
        </p:txBody>
      </p:sp>
      <p:sp>
        <p:nvSpPr>
          <p:cNvPr id="20" name="矩形 19"/>
          <p:cNvSpPr/>
          <p:nvPr/>
        </p:nvSpPr>
        <p:spPr>
          <a:xfrm>
            <a:off x="934322" y="3420606"/>
            <a:ext cx="6806565" cy="3083921"/>
          </a:xfrm>
          <a:prstGeom prst="rect">
            <a:avLst/>
          </a:prstGeom>
          <a:ln w="6350">
            <a:solidFill>
              <a:srgbClr val="0000FF"/>
            </a:solidFill>
          </a:ln>
        </p:spPr>
        <p:txBody>
          <a:bodyPr wrap="square">
            <a:spAutoFit/>
          </a:bodyPr>
          <a:lstStyle/>
          <a:p>
            <a:pPr marL="342900" lvl="0" indent="-342900" eaLnBrk="0" hangingPunct="0">
              <a:lnSpc>
                <a:spcPct val="90000"/>
              </a:lnSpc>
              <a:spcBef>
                <a:spcPct val="20000"/>
              </a:spcBef>
              <a:buClr>
                <a:srgbClr val="FF3300"/>
              </a:buClr>
            </a:pPr>
            <a:r>
              <a:rPr lang="en-US" altLang="zh-CN" sz="1800" kern="0" dirty="0">
                <a:solidFill>
                  <a:srgbClr val="080808"/>
                </a:solidFill>
                <a:latin typeface="+mn-ea"/>
                <a:ea typeface="+mn-ea"/>
                <a:cs typeface="Consolas" panose="020B0609020204030204" pitchFamily="49" charset="0"/>
              </a:rPr>
              <a:t>Friend</a:t>
            </a:r>
            <a:r>
              <a:rPr lang="zh-CN" altLang="en-US" sz="1800" kern="0" dirty="0">
                <a:solidFill>
                  <a:srgbClr val="080808"/>
                </a:solidFill>
                <a:latin typeface="+mn-ea"/>
                <a:ea typeface="+mn-ea"/>
                <a:cs typeface="Consolas" panose="020B0609020204030204" pitchFamily="49" charset="0"/>
              </a:rPr>
              <a:t>类的源代码：</a:t>
            </a:r>
          </a:p>
          <a:p>
            <a:pPr marL="342900" lvl="0" indent="-342900" eaLnBrk="0" hangingPunct="0">
              <a:lnSpc>
                <a:spcPct val="90000"/>
              </a:lnSpc>
              <a:spcBef>
                <a:spcPct val="20000"/>
              </a:spcBef>
              <a:buClr>
                <a:srgbClr val="FF3300"/>
              </a:buClr>
            </a:pPr>
            <a:r>
              <a:rPr lang="en-US" altLang="zh-CN" sz="1800" kern="0" dirty="0">
                <a:solidFill>
                  <a:srgbClr val="080808"/>
                </a:solidFill>
                <a:latin typeface="Consolas" panose="020B0609020204030204" pitchFamily="49" charset="0"/>
                <a:ea typeface="+mn-ea"/>
                <a:cs typeface="Consolas" panose="020B0609020204030204" pitchFamily="49" charset="0"/>
              </a:rPr>
              <a:t>Public class Friend{</a:t>
            </a:r>
          </a:p>
          <a:p>
            <a:pPr marL="342900" lvl="0" indent="-342900" eaLnBrk="0" hangingPunct="0">
              <a:lnSpc>
                <a:spcPct val="90000"/>
              </a:lnSpc>
              <a:spcBef>
                <a:spcPct val="20000"/>
              </a:spcBef>
              <a:buClr>
                <a:srgbClr val="FF3300"/>
              </a:buClr>
            </a:pPr>
            <a:r>
              <a:rPr lang="en-US" altLang="zh-CN" sz="1800" kern="0" dirty="0">
                <a:solidFill>
                  <a:srgbClr val="080808"/>
                </a:solidFill>
                <a:latin typeface="Consolas" panose="020B0609020204030204" pitchFamily="49" charset="0"/>
                <a:ea typeface="+mn-ea"/>
                <a:cs typeface="Consolas" panose="020B0609020204030204" pitchFamily="49" charset="0"/>
              </a:rPr>
              <a:t>	private Stranger stranger=new Stranger();</a:t>
            </a:r>
          </a:p>
          <a:p>
            <a:pPr marL="342900" lvl="0" indent="-342900" eaLnBrk="0" hangingPunct="0">
              <a:lnSpc>
                <a:spcPct val="90000"/>
              </a:lnSpc>
              <a:spcBef>
                <a:spcPct val="20000"/>
              </a:spcBef>
              <a:buClr>
                <a:srgbClr val="FF3300"/>
              </a:buClr>
            </a:pPr>
            <a:r>
              <a:rPr lang="en-US" altLang="zh-CN" sz="1800" kern="0" dirty="0">
                <a:solidFill>
                  <a:srgbClr val="080808"/>
                </a:solidFill>
                <a:latin typeface="Consolas" panose="020B0609020204030204" pitchFamily="49" charset="0"/>
                <a:ea typeface="+mn-ea"/>
                <a:cs typeface="Consolas" panose="020B0609020204030204" pitchFamily="49" charset="0"/>
              </a:rPr>
              <a:t>	public void operation2()	{</a:t>
            </a:r>
          </a:p>
          <a:p>
            <a:pPr marL="342900" lvl="0" indent="-342900" eaLnBrk="0" hangingPunct="0">
              <a:lnSpc>
                <a:spcPct val="90000"/>
              </a:lnSpc>
              <a:spcBef>
                <a:spcPct val="20000"/>
              </a:spcBef>
              <a:buClr>
                <a:srgbClr val="FF3300"/>
              </a:buClr>
            </a:pPr>
            <a:r>
              <a:rPr lang="en-US" altLang="zh-CN" sz="1800" kern="0" dirty="0">
                <a:solidFill>
                  <a:srgbClr val="080808"/>
                </a:solidFill>
                <a:latin typeface="Consolas" panose="020B0609020204030204" pitchFamily="49" charset="0"/>
                <a:ea typeface="+mn-ea"/>
                <a:cs typeface="Consolas" panose="020B0609020204030204" pitchFamily="49" charset="0"/>
              </a:rPr>
              <a:t>		</a:t>
            </a:r>
            <a:r>
              <a:rPr lang="en-US" altLang="zh-CN" sz="1800" kern="0" dirty="0" err="1">
                <a:solidFill>
                  <a:srgbClr val="080808"/>
                </a:solidFill>
                <a:latin typeface="Consolas" panose="020B0609020204030204" pitchFamily="49" charset="0"/>
                <a:ea typeface="+mn-ea"/>
                <a:cs typeface="Consolas" panose="020B0609020204030204" pitchFamily="49" charset="0"/>
              </a:rPr>
              <a:t>System.out.println</a:t>
            </a:r>
            <a:r>
              <a:rPr lang="en-US" altLang="zh-CN" sz="1800" kern="0" dirty="0">
                <a:solidFill>
                  <a:srgbClr val="080808"/>
                </a:solidFill>
                <a:latin typeface="Consolas" panose="020B0609020204030204" pitchFamily="49" charset="0"/>
                <a:ea typeface="+mn-ea"/>
                <a:cs typeface="Consolas" panose="020B0609020204030204" pitchFamily="49" charset="0"/>
              </a:rPr>
              <a:t>(“In Friend.operation2()”);</a:t>
            </a:r>
          </a:p>
          <a:p>
            <a:pPr marL="342900" lvl="0" indent="-342900" eaLnBrk="0" hangingPunct="0">
              <a:lnSpc>
                <a:spcPct val="90000"/>
              </a:lnSpc>
              <a:spcBef>
                <a:spcPct val="20000"/>
              </a:spcBef>
              <a:buClr>
                <a:srgbClr val="FF3300"/>
              </a:buClr>
            </a:pPr>
            <a:r>
              <a:rPr lang="en-US" altLang="zh-CN" sz="1800" kern="0" dirty="0">
                <a:solidFill>
                  <a:srgbClr val="080808"/>
                </a:solidFill>
                <a:latin typeface="Consolas" panose="020B0609020204030204" pitchFamily="49" charset="0"/>
                <a:ea typeface="+mn-ea"/>
                <a:cs typeface="Consolas" panose="020B0609020204030204" pitchFamily="49" charset="0"/>
              </a:rPr>
              <a:t>	}</a:t>
            </a:r>
          </a:p>
          <a:p>
            <a:pPr marL="342900" lvl="0" indent="-342900" eaLnBrk="0" hangingPunct="0">
              <a:lnSpc>
                <a:spcPct val="90000"/>
              </a:lnSpc>
              <a:spcBef>
                <a:spcPct val="20000"/>
              </a:spcBef>
              <a:buClr>
                <a:srgbClr val="FF3300"/>
              </a:buClr>
            </a:pPr>
            <a:r>
              <a:rPr lang="en-US" altLang="zh-CN" sz="1800" kern="0" dirty="0">
                <a:solidFill>
                  <a:srgbClr val="080808"/>
                </a:solidFill>
                <a:latin typeface="Consolas" panose="020B0609020204030204" pitchFamily="49" charset="0"/>
                <a:ea typeface="+mn-ea"/>
                <a:cs typeface="Consolas" panose="020B0609020204030204" pitchFamily="49" charset="0"/>
              </a:rPr>
              <a:t>	public void forward(){</a:t>
            </a:r>
          </a:p>
          <a:p>
            <a:pPr marL="342900" lvl="0" indent="-342900" eaLnBrk="0" hangingPunct="0">
              <a:lnSpc>
                <a:spcPct val="90000"/>
              </a:lnSpc>
              <a:spcBef>
                <a:spcPct val="20000"/>
              </a:spcBef>
              <a:buClr>
                <a:srgbClr val="FF3300"/>
              </a:buClr>
            </a:pPr>
            <a:r>
              <a:rPr lang="en-US" altLang="zh-CN" sz="1800" kern="0" dirty="0">
                <a:solidFill>
                  <a:srgbClr val="080808"/>
                </a:solidFill>
                <a:latin typeface="Consolas" panose="020B0609020204030204" pitchFamily="49" charset="0"/>
                <a:ea typeface="+mn-ea"/>
                <a:cs typeface="Consolas" panose="020B0609020204030204" pitchFamily="49" charset="0"/>
              </a:rPr>
              <a:t>		</a:t>
            </a:r>
            <a:r>
              <a:rPr lang="en-US" altLang="zh-CN" sz="1800" kern="0" dirty="0">
                <a:solidFill>
                  <a:srgbClr val="0000FF"/>
                </a:solidFill>
                <a:latin typeface="Consolas" panose="020B0609020204030204" pitchFamily="49" charset="0"/>
                <a:ea typeface="+mn-ea"/>
                <a:cs typeface="Consolas" panose="020B0609020204030204" pitchFamily="49" charset="0"/>
              </a:rPr>
              <a:t>stranger.operation3();</a:t>
            </a:r>
          </a:p>
          <a:p>
            <a:pPr marL="342900" lvl="0" indent="-342900" eaLnBrk="0" hangingPunct="0">
              <a:lnSpc>
                <a:spcPct val="90000"/>
              </a:lnSpc>
              <a:spcBef>
                <a:spcPct val="20000"/>
              </a:spcBef>
              <a:buClr>
                <a:srgbClr val="FF3300"/>
              </a:buClr>
            </a:pPr>
            <a:r>
              <a:rPr lang="en-US" altLang="zh-CN" sz="1800" kern="0" dirty="0">
                <a:solidFill>
                  <a:srgbClr val="080808"/>
                </a:solidFill>
                <a:latin typeface="Consolas" panose="020B0609020204030204" pitchFamily="49" charset="0"/>
                <a:ea typeface="+mn-ea"/>
                <a:cs typeface="Consolas" panose="020B0609020204030204" pitchFamily="49" charset="0"/>
              </a:rPr>
              <a:t>	}</a:t>
            </a:r>
          </a:p>
          <a:p>
            <a:pPr marL="342900" lvl="0" indent="-342900" eaLnBrk="0" hangingPunct="0">
              <a:lnSpc>
                <a:spcPct val="90000"/>
              </a:lnSpc>
              <a:spcBef>
                <a:spcPct val="20000"/>
              </a:spcBef>
              <a:buClr>
                <a:srgbClr val="FF3300"/>
              </a:buClr>
            </a:pPr>
            <a:r>
              <a:rPr lang="en-US" altLang="zh-CN" sz="1800" kern="0" dirty="0">
                <a:solidFill>
                  <a:srgbClr val="080808"/>
                </a:solidFill>
                <a:latin typeface="Consolas" panose="020B0609020204030204" pitchFamily="49" charset="0"/>
                <a:ea typeface="+mn-ea"/>
                <a:cs typeface="Consolas" panose="020B0609020204030204" pitchFamily="49" charset="0"/>
              </a:rPr>
              <a:t>}</a:t>
            </a:r>
          </a:p>
        </p:txBody>
      </p:sp>
      <p:pic>
        <p:nvPicPr>
          <p:cNvPr id="3" name="图片 2"/>
          <p:cNvPicPr>
            <a:picLocks noChangeAspect="1"/>
          </p:cNvPicPr>
          <p:nvPr/>
        </p:nvPicPr>
        <p:blipFill>
          <a:blip r:embed="rId2"/>
          <a:stretch>
            <a:fillRect/>
          </a:stretch>
        </p:blipFill>
        <p:spPr>
          <a:xfrm>
            <a:off x="7909637" y="4068651"/>
            <a:ext cx="4670302" cy="1208596"/>
          </a:xfrm>
          <a:prstGeom prst="rect">
            <a:avLst/>
          </a:prstGeom>
        </p:spPr>
      </p:pic>
      <p:pic>
        <p:nvPicPr>
          <p:cNvPr id="5" name="图片 4"/>
          <p:cNvPicPr>
            <a:picLocks noChangeAspect="1"/>
          </p:cNvPicPr>
          <p:nvPr/>
        </p:nvPicPr>
        <p:blipFill>
          <a:blip r:embed="rId3"/>
          <a:stretch>
            <a:fillRect/>
          </a:stretch>
        </p:blipFill>
        <p:spPr>
          <a:xfrm>
            <a:off x="7858476" y="1474576"/>
            <a:ext cx="4743099" cy="1579001"/>
          </a:xfrm>
          <a:prstGeom prst="rect">
            <a:avLst/>
          </a:prstGeom>
        </p:spPr>
      </p:pic>
      <p:sp>
        <p:nvSpPr>
          <p:cNvPr id="23" name="下箭头 22"/>
          <p:cNvSpPr/>
          <p:nvPr/>
        </p:nvSpPr>
        <p:spPr>
          <a:xfrm>
            <a:off x="9901037" y="3276596"/>
            <a:ext cx="343751" cy="432030"/>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814234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randombar(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randombar(horizont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randombar(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175" y="266886"/>
            <a:ext cx="10729982" cy="607491"/>
          </a:xfrm>
        </p:spPr>
        <p:txBody>
          <a:bodyPr/>
          <a:lstStyle/>
          <a:p>
            <a:r>
              <a:rPr lang="zh-CN" altLang="en-US" dirty="0"/>
              <a:t>软件的可维护性和可复用性</a:t>
            </a:r>
          </a:p>
        </p:txBody>
      </p:sp>
      <p:sp>
        <p:nvSpPr>
          <p:cNvPr id="3" name="内容占位符 2"/>
          <p:cNvSpPr>
            <a:spLocks noGrp="1"/>
          </p:cNvSpPr>
          <p:nvPr>
            <p:ph idx="1"/>
          </p:nvPr>
        </p:nvSpPr>
        <p:spPr>
          <a:xfrm>
            <a:off x="899175" y="1242287"/>
            <a:ext cx="10729982" cy="3694520"/>
          </a:xfrm>
        </p:spPr>
        <p:txBody>
          <a:bodyPr/>
          <a:lstStyle/>
          <a:p>
            <a:r>
              <a:rPr lang="zh-CN" altLang="en-US" sz="3200" dirty="0"/>
              <a:t>软件工程和建模大师</a:t>
            </a:r>
            <a:r>
              <a:rPr lang="en-US" altLang="zh-CN" sz="3200" dirty="0"/>
              <a:t>Peter Coad</a:t>
            </a:r>
            <a:r>
              <a:rPr lang="zh-CN" altLang="en-US" sz="3200" dirty="0"/>
              <a:t>认为，一个好的系统设计应该具备如下三个性质：</a:t>
            </a:r>
          </a:p>
          <a:p>
            <a:pPr marL="742950" lvl="1" indent="-285750">
              <a:spcAft>
                <a:spcPct val="0"/>
              </a:spcAft>
              <a:buClr>
                <a:schemeClr val="accent2"/>
              </a:buClr>
              <a:buSzPct val="75000"/>
              <a:buFont typeface="ZapfDingbats" pitchFamily="82" charset="2"/>
              <a:buChar char="m"/>
            </a:pPr>
            <a:r>
              <a:rPr lang="zh-CN" altLang="en-US" sz="2800" dirty="0"/>
              <a:t>可扩展性</a:t>
            </a:r>
            <a:r>
              <a:rPr lang="en-US" altLang="zh-CN" sz="2800" dirty="0"/>
              <a:t>(Extensibility) </a:t>
            </a:r>
          </a:p>
          <a:p>
            <a:pPr marL="742950" lvl="1" indent="-285750">
              <a:spcAft>
                <a:spcPct val="0"/>
              </a:spcAft>
              <a:buClr>
                <a:schemeClr val="accent2"/>
              </a:buClr>
              <a:buSzPct val="75000"/>
              <a:buFont typeface="ZapfDingbats" pitchFamily="82" charset="2"/>
              <a:buChar char="m"/>
            </a:pPr>
            <a:r>
              <a:rPr lang="zh-CN" altLang="en-US" sz="2800" dirty="0"/>
              <a:t>灵活性</a:t>
            </a:r>
            <a:r>
              <a:rPr lang="en-US" altLang="zh-CN" sz="2800" dirty="0"/>
              <a:t>(Flexibility)</a:t>
            </a:r>
          </a:p>
          <a:p>
            <a:pPr marL="742950" lvl="1" indent="-285750">
              <a:spcAft>
                <a:spcPct val="0"/>
              </a:spcAft>
              <a:buClr>
                <a:schemeClr val="accent2"/>
              </a:buClr>
              <a:buSzPct val="75000"/>
              <a:buFont typeface="ZapfDingbats" pitchFamily="82" charset="2"/>
              <a:buChar char="m"/>
            </a:pPr>
            <a:r>
              <a:rPr lang="zh-CN" altLang="en-US" sz="2800" dirty="0"/>
              <a:t>可插入性</a:t>
            </a:r>
            <a:r>
              <a:rPr lang="en-US" altLang="zh-CN" sz="2800" dirty="0"/>
              <a:t>(</a:t>
            </a:r>
            <a:r>
              <a:rPr lang="en-US" altLang="zh-CN" sz="2800" dirty="0" err="1"/>
              <a:t>Pluggability</a:t>
            </a:r>
            <a:r>
              <a:rPr lang="en-US" altLang="zh-CN" sz="2800" dirty="0"/>
              <a:t>) </a:t>
            </a:r>
            <a:endParaRPr lang="zh-CN" altLang="en-US" sz="2800" dirty="0"/>
          </a:p>
          <a:p>
            <a:endParaRPr lang="zh-CN" altLang="en-US" dirty="0"/>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3</a:t>
            </a:fld>
            <a:endParaRPr lang="en-US" altLang="zh-CN">
              <a:ea typeface="宋体" pitchFamily="2" charset="-122"/>
            </a:endParaRPr>
          </a:p>
        </p:txBody>
      </p:sp>
      <p:sp>
        <p:nvSpPr>
          <p:cNvPr id="8" name="Rectangle 6"/>
          <p:cNvSpPr>
            <a:spLocks noChangeArrowheads="1"/>
          </p:cNvSpPr>
          <p:nvPr/>
        </p:nvSpPr>
        <p:spPr bwMode="auto">
          <a:xfrm>
            <a:off x="6804822" y="6003479"/>
            <a:ext cx="1402948" cy="369332"/>
          </a:xfrm>
          <a:prstGeom prst="rect">
            <a:avLst/>
          </a:prstGeom>
          <a:solidFill>
            <a:srgbClr val="DBD9F7"/>
          </a:solidFill>
          <a:ln w="9525">
            <a:solidFill>
              <a:srgbClr val="000000"/>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800" b="1" dirty="0">
                <a:solidFill>
                  <a:srgbClr val="FF3300"/>
                </a:solidFill>
              </a:rPr>
              <a:t>Peter Coad</a:t>
            </a:r>
          </a:p>
        </p:txBody>
      </p:sp>
      <p:sp>
        <p:nvSpPr>
          <p:cNvPr id="9" name="Rectangle 6"/>
          <p:cNvSpPr>
            <a:spLocks noChangeArrowheads="1"/>
          </p:cNvSpPr>
          <p:nvPr/>
        </p:nvSpPr>
        <p:spPr bwMode="auto">
          <a:xfrm>
            <a:off x="8964972" y="5983964"/>
            <a:ext cx="2084832" cy="376238"/>
          </a:xfrm>
          <a:prstGeom prst="rect">
            <a:avLst/>
          </a:prstGeom>
          <a:solidFill>
            <a:srgbClr val="DBD9F7"/>
          </a:solidFill>
          <a:ln w="9525">
            <a:solidFill>
              <a:srgbClr val="000000"/>
            </a:solidFill>
            <a:miter lim="800000"/>
            <a:headEnd/>
            <a:tailEnd/>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FF3300"/>
                </a:solidFill>
                <a:effectLst/>
                <a:uLnTx/>
                <a:uFillTx/>
                <a:latin typeface="Arial" panose="020B0604020202020204" pitchFamily="34" charset="0"/>
                <a:ea typeface="宋体" panose="02010600030101010101" pitchFamily="2" charset="-122"/>
              </a:rPr>
              <a:t>Java</a:t>
            </a:r>
            <a:r>
              <a:rPr kumimoji="0" lang="zh-CN" altLang="en-US" sz="1800" b="1" i="0" u="none" strike="noStrike" kern="0" cap="none" spc="0" normalizeH="0" baseline="0" noProof="0" dirty="0">
                <a:ln>
                  <a:noFill/>
                </a:ln>
                <a:solidFill>
                  <a:srgbClr val="FF3300"/>
                </a:solidFill>
                <a:effectLst/>
                <a:uLnTx/>
                <a:uFillTx/>
                <a:latin typeface="Arial" panose="020B0604020202020204" pitchFamily="34" charset="0"/>
                <a:ea typeface="宋体" panose="02010600030101010101" pitchFamily="2" charset="-122"/>
              </a:rPr>
              <a:t>彩色</a:t>
            </a:r>
            <a:r>
              <a:rPr kumimoji="0" lang="en-US" altLang="zh-CN" sz="1800" b="1" i="0" u="none" strike="noStrike" kern="0" cap="none" spc="0" normalizeH="0" baseline="0" noProof="0" dirty="0">
                <a:ln>
                  <a:noFill/>
                </a:ln>
                <a:solidFill>
                  <a:srgbClr val="FF3300"/>
                </a:solidFill>
                <a:effectLst/>
                <a:uLnTx/>
                <a:uFillTx/>
                <a:latin typeface="Arial" panose="020B0604020202020204" pitchFamily="34" charset="0"/>
                <a:ea typeface="宋体" panose="02010600030101010101" pitchFamily="2" charset="-122"/>
              </a:rPr>
              <a:t>UML</a:t>
            </a:r>
          </a:p>
        </p:txBody>
      </p:sp>
      <p:pic>
        <p:nvPicPr>
          <p:cNvPr id="10" name="Picture 6" descr="coad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4602" y="2665051"/>
            <a:ext cx="227965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s3793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590" y="2665050"/>
            <a:ext cx="2491502"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969123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par>
                                <p:cTn id="26" presetID="14" presetClass="entr" presetSubtype="1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par>
                                <p:cTn id="29" presetID="14" presetClass="entr" presetSubtype="1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339933"/>
                </a:solidFill>
              </a:rPr>
              <a:t>狭义的</a:t>
            </a:r>
            <a:r>
              <a:rPr lang="zh-CN" altLang="en-US" dirty="0"/>
              <a:t>迪米特法则</a:t>
            </a:r>
            <a:r>
              <a:rPr lang="en-US" altLang="zh-CN" dirty="0"/>
              <a:t>(Law of Demeter, LoD)</a:t>
            </a:r>
            <a:r>
              <a:rPr lang="zh-CN" altLang="en-US" dirty="0">
                <a:solidFill>
                  <a:srgbClr val="339933"/>
                </a:solidFill>
              </a:rPr>
              <a:t>实例</a:t>
            </a:r>
            <a:endParaRPr lang="zh-CN" altLang="en-US" dirty="0"/>
          </a:p>
        </p:txBody>
      </p:sp>
      <p:sp>
        <p:nvSpPr>
          <p:cNvPr id="3" name="内容占位符 2"/>
          <p:cNvSpPr>
            <a:spLocks noGrp="1"/>
          </p:cNvSpPr>
          <p:nvPr>
            <p:ph idx="1"/>
          </p:nvPr>
        </p:nvSpPr>
        <p:spPr>
          <a:xfrm>
            <a:off x="684397" y="3204591"/>
            <a:ext cx="10729982" cy="2906612"/>
          </a:xfrm>
        </p:spPr>
        <p:txBody>
          <a:bodyPr/>
          <a:lstStyle/>
          <a:p>
            <a:r>
              <a:rPr lang="zh-CN" altLang="en-US" sz="2400" dirty="0"/>
              <a:t>原来</a:t>
            </a:r>
            <a:r>
              <a:rPr lang="en-US" altLang="zh-CN" sz="2400" dirty="0"/>
              <a:t>Friend</a:t>
            </a:r>
            <a:r>
              <a:rPr lang="zh-CN" altLang="en-US" sz="2400" dirty="0"/>
              <a:t>类的</a:t>
            </a:r>
            <a:r>
              <a:rPr lang="en-US" altLang="zh-CN" sz="2400" dirty="0"/>
              <a:t>forward()</a:t>
            </a:r>
            <a:r>
              <a:rPr lang="zh-CN" altLang="en-US" sz="2400" dirty="0"/>
              <a:t>方法所做的就是以前</a:t>
            </a:r>
            <a:r>
              <a:rPr lang="en-US" altLang="zh-CN" sz="2400" dirty="0"/>
              <a:t>Someone</a:t>
            </a:r>
            <a:r>
              <a:rPr lang="zh-CN" altLang="en-US" sz="2400" dirty="0"/>
              <a:t>要做的事情，使用了</a:t>
            </a:r>
            <a:r>
              <a:rPr lang="en-US" altLang="zh-CN" sz="2400" dirty="0"/>
              <a:t>Stranger</a:t>
            </a:r>
            <a:r>
              <a:rPr lang="zh-CN" altLang="en-US" sz="2400" dirty="0"/>
              <a:t>的</a:t>
            </a:r>
            <a:r>
              <a:rPr lang="en-US" altLang="zh-CN" sz="2400" dirty="0"/>
              <a:t>operation3()</a:t>
            </a:r>
            <a:r>
              <a:rPr lang="zh-CN" altLang="en-US" sz="2400" dirty="0"/>
              <a:t>方法，而这种</a:t>
            </a:r>
            <a:r>
              <a:rPr lang="en-US" altLang="zh-CN" sz="2400" dirty="0"/>
              <a:t>forward()</a:t>
            </a:r>
            <a:r>
              <a:rPr lang="zh-CN" altLang="en-US" sz="2400" dirty="0"/>
              <a:t>方法叫做转发方法。</a:t>
            </a:r>
          </a:p>
          <a:p>
            <a:r>
              <a:rPr lang="zh-CN" altLang="en-US" sz="2400" dirty="0"/>
              <a:t>由于使用了调用转发，使得调用的具体细节被隐藏在</a:t>
            </a:r>
            <a:r>
              <a:rPr lang="en-US" altLang="zh-CN" sz="2400" dirty="0"/>
              <a:t>Friend</a:t>
            </a:r>
            <a:r>
              <a:rPr lang="zh-CN" altLang="en-US" sz="2400" dirty="0"/>
              <a:t>内部，从而使</a:t>
            </a:r>
            <a:r>
              <a:rPr lang="en-US" altLang="zh-CN" sz="2400" dirty="0"/>
              <a:t>Someone</a:t>
            </a:r>
            <a:r>
              <a:rPr lang="zh-CN" altLang="en-US" sz="2400" dirty="0"/>
              <a:t>与</a:t>
            </a:r>
            <a:r>
              <a:rPr lang="en-US" altLang="zh-CN" sz="2400" dirty="0"/>
              <a:t>Stranger</a:t>
            </a:r>
            <a:r>
              <a:rPr lang="zh-CN" altLang="en-US" sz="2400" dirty="0"/>
              <a:t>之间的直接联系被省略掉了。</a:t>
            </a:r>
            <a:endParaRPr lang="en-US" altLang="zh-CN" sz="2400" dirty="0"/>
          </a:p>
          <a:p>
            <a:r>
              <a:rPr lang="zh-CN" altLang="en-US" sz="2400" dirty="0"/>
              <a:t>这样一来，使得系统内部的耦合度降低。在系统的某一个类需要修改时，仅仅会直接影响到这个类的朋友们，而不会直接影响到其余部分。</a:t>
            </a:r>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39</a:t>
            </a:fld>
            <a:endParaRPr lang="en-US" altLang="zh-CN">
              <a:ea typeface="宋体" pitchFamily="2" charset="-122"/>
            </a:endParaRPr>
          </a:p>
        </p:txBody>
      </p:sp>
      <p:pic>
        <p:nvPicPr>
          <p:cNvPr id="5" name="图片 4"/>
          <p:cNvPicPr>
            <a:picLocks noChangeAspect="1"/>
          </p:cNvPicPr>
          <p:nvPr/>
        </p:nvPicPr>
        <p:blipFill>
          <a:blip r:embed="rId2"/>
          <a:stretch>
            <a:fillRect/>
          </a:stretch>
        </p:blipFill>
        <p:spPr>
          <a:xfrm>
            <a:off x="1980487" y="1240434"/>
            <a:ext cx="7560525" cy="1964157"/>
          </a:xfrm>
          <a:prstGeom prst="rect">
            <a:avLst/>
          </a:prstGeom>
        </p:spPr>
      </p:pic>
    </p:spTree>
    <p:extLst>
      <p:ext uri="{BB962C8B-B14F-4D97-AF65-F5344CB8AC3E}">
        <p14:creationId xmlns:p14="http://schemas.microsoft.com/office/powerpoint/2010/main" val="128702701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339933"/>
                </a:solidFill>
              </a:rPr>
              <a:t>广义的</a:t>
            </a:r>
            <a:r>
              <a:rPr lang="zh-CN" altLang="en-US" dirty="0"/>
              <a:t>迪米特法则</a:t>
            </a:r>
            <a:r>
              <a:rPr lang="en-US" altLang="zh-CN" dirty="0"/>
              <a:t>(Law of Demeter, LoD)</a:t>
            </a:r>
            <a:endParaRPr lang="zh-CN" altLang="en-US" dirty="0"/>
          </a:p>
        </p:txBody>
      </p:sp>
      <p:sp>
        <p:nvSpPr>
          <p:cNvPr id="3" name="内容占位符 2"/>
          <p:cNvSpPr>
            <a:spLocks noGrp="1"/>
          </p:cNvSpPr>
          <p:nvPr>
            <p:ph idx="1"/>
          </p:nvPr>
        </p:nvSpPr>
        <p:spPr>
          <a:xfrm>
            <a:off x="899175" y="1242287"/>
            <a:ext cx="10729982" cy="4362396"/>
          </a:xfrm>
        </p:spPr>
        <p:txBody>
          <a:bodyPr/>
          <a:lstStyle/>
          <a:p>
            <a:r>
              <a:rPr lang="zh-CN" altLang="en-US" dirty="0"/>
              <a:t>广义的迪米特法则：指对对象之间的信息流量、流向以及信息的影响的控制，主要是对信息隐藏的控制。</a:t>
            </a:r>
            <a:endParaRPr lang="en-US" altLang="zh-CN" dirty="0"/>
          </a:p>
          <a:p>
            <a:r>
              <a:rPr lang="zh-CN" altLang="en-US" dirty="0"/>
              <a:t>信息的隐藏可以使各个子系统之间脱耦，从而允许它们独立地被开发、优化、使用和修改，同时可以促进软件的复用，由于每一个模块都不依赖于其他模块而存在，因此每一个模块都可以独立地在其他的地方使用。</a:t>
            </a:r>
            <a:endParaRPr lang="en-US" altLang="zh-CN" dirty="0"/>
          </a:p>
          <a:p>
            <a:r>
              <a:rPr lang="zh-CN" altLang="en-US" dirty="0"/>
              <a:t>一个系统的规模越大，信息的隐藏就越重要，而信息隐藏的重要性也就越明显。</a:t>
            </a:r>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40</a:t>
            </a:fld>
            <a:endParaRPr lang="en-US" altLang="zh-CN">
              <a:ea typeface="宋体" pitchFamily="2" charset="-122"/>
            </a:endParaRPr>
          </a:p>
        </p:txBody>
      </p:sp>
    </p:spTree>
    <p:extLst>
      <p:ext uri="{BB962C8B-B14F-4D97-AF65-F5344CB8AC3E}">
        <p14:creationId xmlns:p14="http://schemas.microsoft.com/office/powerpoint/2010/main" val="118557408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par>
                                <p:cTn id="21" presetID="14" presetClass="exit" presetSubtype="10" fill="hold" nodeType="withEffect">
                                  <p:stCondLst>
                                    <p:cond delay="0"/>
                                  </p:stCondLst>
                                  <p:childTnLst>
                                    <p:animEffect transition="out" filter="randombar(horizontal)">
                                      <p:cBhvr>
                                        <p:cTn id="22" dur="500"/>
                                        <p:tgtEl>
                                          <p:spTgt spid="3">
                                            <p:txEl>
                                              <p:pRg st="1" end="1"/>
                                            </p:txEl>
                                          </p:spTgt>
                                        </p:tgtEl>
                                      </p:cBhvr>
                                    </p:animEffect>
                                    <p:set>
                                      <p:cBhvr>
                                        <p:cTn id="23"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339933"/>
                </a:solidFill>
              </a:rPr>
              <a:t>广义的</a:t>
            </a:r>
            <a:r>
              <a:rPr lang="zh-CN" altLang="en-US" dirty="0"/>
              <a:t>迪米特法则</a:t>
            </a:r>
            <a:r>
              <a:rPr lang="en-US" altLang="zh-CN" dirty="0"/>
              <a:t>(Law of Demeter, LoD)</a:t>
            </a:r>
            <a:r>
              <a:rPr lang="zh-CN" altLang="en-US" dirty="0">
                <a:solidFill>
                  <a:srgbClr val="339933"/>
                </a:solidFill>
              </a:rPr>
              <a:t>实例</a:t>
            </a:r>
          </a:p>
        </p:txBody>
      </p:sp>
      <p:sp>
        <p:nvSpPr>
          <p:cNvPr id="3" name="内容占位符 2"/>
          <p:cNvSpPr>
            <a:spLocks noGrp="1"/>
          </p:cNvSpPr>
          <p:nvPr>
            <p:ph idx="1"/>
          </p:nvPr>
        </p:nvSpPr>
        <p:spPr>
          <a:xfrm>
            <a:off x="899175" y="1242287"/>
            <a:ext cx="10729982" cy="1087653"/>
          </a:xfrm>
        </p:spPr>
        <p:txBody>
          <a:bodyPr/>
          <a:lstStyle/>
          <a:p>
            <a:r>
              <a:rPr lang="zh-CN" altLang="en-US" dirty="0"/>
              <a:t>某系统界面类</a:t>
            </a:r>
            <a:r>
              <a:rPr lang="en-US" altLang="zh-CN" dirty="0"/>
              <a:t>(</a:t>
            </a:r>
            <a:r>
              <a:rPr lang="zh-CN" altLang="en-US" dirty="0"/>
              <a:t>如</a:t>
            </a:r>
            <a:r>
              <a:rPr lang="en-US" altLang="zh-CN" dirty="0"/>
              <a:t>Form1</a:t>
            </a:r>
            <a:r>
              <a:rPr lang="zh-CN" altLang="en-US" dirty="0"/>
              <a:t>、</a:t>
            </a:r>
            <a:r>
              <a:rPr lang="en-US" altLang="zh-CN" dirty="0"/>
              <a:t>Form2</a:t>
            </a:r>
            <a:r>
              <a:rPr lang="zh-CN" altLang="en-US" dirty="0"/>
              <a:t>等类</a:t>
            </a:r>
            <a:r>
              <a:rPr lang="en-US" altLang="zh-CN" dirty="0"/>
              <a:t>)</a:t>
            </a:r>
            <a:r>
              <a:rPr lang="zh-CN" altLang="en-US" dirty="0"/>
              <a:t>与数据访问类</a:t>
            </a:r>
            <a:r>
              <a:rPr lang="en-US" altLang="zh-CN" dirty="0"/>
              <a:t>(</a:t>
            </a:r>
            <a:r>
              <a:rPr lang="zh-CN" altLang="en-US" dirty="0"/>
              <a:t>如</a:t>
            </a:r>
            <a:r>
              <a:rPr lang="en-US" altLang="zh-CN" dirty="0"/>
              <a:t>DAO1</a:t>
            </a:r>
            <a:r>
              <a:rPr lang="zh-CN" altLang="en-US" dirty="0"/>
              <a:t>、</a:t>
            </a:r>
            <a:r>
              <a:rPr lang="en-US" altLang="zh-CN" dirty="0"/>
              <a:t>DAO2</a:t>
            </a:r>
            <a:r>
              <a:rPr lang="zh-CN" altLang="en-US" dirty="0"/>
              <a:t>等类</a:t>
            </a:r>
            <a:r>
              <a:rPr lang="en-US" altLang="zh-CN" dirty="0"/>
              <a:t>)</a:t>
            </a:r>
            <a:r>
              <a:rPr lang="zh-CN" altLang="en-US" dirty="0"/>
              <a:t>之间的调用关系较为复杂，如图所示：</a:t>
            </a:r>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41</a:t>
            </a:fld>
            <a:endParaRPr lang="en-US" altLang="zh-CN">
              <a:ea typeface="宋体" pitchFamily="2" charset="-122"/>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446" y="2556546"/>
            <a:ext cx="9763259" cy="3530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552523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339933"/>
                </a:solidFill>
              </a:rPr>
              <a:t>广义的</a:t>
            </a:r>
            <a:r>
              <a:rPr lang="zh-CN" altLang="en-US" dirty="0"/>
              <a:t>迪米特法则</a:t>
            </a:r>
            <a:r>
              <a:rPr lang="en-US" altLang="zh-CN" dirty="0"/>
              <a:t>(Law of Demeter, LoD)</a:t>
            </a:r>
            <a:r>
              <a:rPr lang="zh-CN" altLang="en-US" dirty="0">
                <a:solidFill>
                  <a:srgbClr val="339933"/>
                </a:solidFill>
              </a:rPr>
              <a:t>实例</a:t>
            </a:r>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42</a:t>
            </a:fld>
            <a:endParaRPr lang="en-US" altLang="zh-CN">
              <a:ea typeface="宋体" pitchFamily="2" charset="-122"/>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431" y="1106197"/>
            <a:ext cx="6192431" cy="2239198"/>
          </a:xfrm>
          <a:prstGeom prst="rect">
            <a:avLst/>
          </a:prstGeom>
          <a:noFill/>
          <a:ln w="6350">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431" y="3815260"/>
            <a:ext cx="6192431" cy="2987876"/>
          </a:xfrm>
          <a:prstGeom prst="rect">
            <a:avLst/>
          </a:prstGeom>
          <a:noFill/>
          <a:ln w="6350">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8" name="下箭头 7"/>
          <p:cNvSpPr/>
          <p:nvPr/>
        </p:nvSpPr>
        <p:spPr>
          <a:xfrm>
            <a:off x="4284647" y="3419144"/>
            <a:ext cx="288020" cy="352982"/>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7918450" y="1265849"/>
            <a:ext cx="3672255" cy="954107"/>
          </a:xfrm>
          <a:prstGeom prst="rect">
            <a:avLst/>
          </a:prstGeom>
        </p:spPr>
        <p:txBody>
          <a:bodyPr wrap="square">
            <a:spAutoFit/>
          </a:bodyPr>
          <a:lstStyle/>
          <a:p>
            <a:r>
              <a:rPr lang="zh-CN" altLang="en-US" sz="2800" dirty="0"/>
              <a:t>通过控制器</a:t>
            </a:r>
            <a:r>
              <a:rPr lang="en-US" altLang="zh-CN" sz="2800" dirty="0"/>
              <a:t>1</a:t>
            </a:r>
            <a:r>
              <a:rPr lang="zh-CN" altLang="en-US" sz="2800" dirty="0"/>
              <a:t>，控制器</a:t>
            </a:r>
            <a:r>
              <a:rPr lang="en-US" altLang="zh-CN" sz="2800" dirty="0"/>
              <a:t>2</a:t>
            </a:r>
            <a:r>
              <a:rPr lang="zh-CN" altLang="en-US" sz="2800" dirty="0"/>
              <a:t>对</a:t>
            </a:r>
            <a:r>
              <a:rPr lang="en-US" altLang="zh-CN" sz="2800" dirty="0"/>
              <a:t>DAO</a:t>
            </a:r>
            <a:r>
              <a:rPr lang="zh-CN" altLang="en-US" sz="2800" dirty="0"/>
              <a:t>进行了隐藏</a:t>
            </a:r>
          </a:p>
        </p:txBody>
      </p:sp>
    </p:spTree>
    <p:extLst>
      <p:ext uri="{BB962C8B-B14F-4D97-AF65-F5344CB8AC3E}">
        <p14:creationId xmlns:p14="http://schemas.microsoft.com/office/powerpoint/2010/main" val="146557194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END</a:t>
            </a:r>
            <a:endParaRPr lang="zh-CN" altLang="en-US" dirty="0"/>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43</a:t>
            </a:fld>
            <a:endParaRPr lang="en-US" altLang="zh-CN">
              <a:ea typeface="宋体" pitchFamily="2" charset="-122"/>
            </a:endParaRPr>
          </a:p>
        </p:txBody>
      </p:sp>
      <p:sp>
        <p:nvSpPr>
          <p:cNvPr id="5" name="WordArt 8"/>
          <p:cNvSpPr>
            <a:spLocks noChangeArrowheads="1" noChangeShapeType="1" noTextEdit="1"/>
          </p:cNvSpPr>
          <p:nvPr/>
        </p:nvSpPr>
        <p:spPr bwMode="auto">
          <a:xfrm>
            <a:off x="3126937" y="2852738"/>
            <a:ext cx="5334000" cy="1338262"/>
          </a:xfrm>
          <a:prstGeom prst="rect">
            <a:avLst/>
          </a:prstGeom>
        </p:spPr>
        <p:txBody>
          <a:bodyPr wrap="none" fromWordArt="1">
            <a:prstTxWarp prst="textPlain">
              <a:avLst>
                <a:gd name="adj" fmla="val 50000"/>
              </a:avLst>
            </a:prstTxWarp>
          </a:bodyPr>
          <a:lstStyle/>
          <a:p>
            <a:pPr algn="ctr"/>
            <a:r>
              <a:rPr lang="en-US" altLang="zh-CN" sz="3600" kern="10" dirty="0">
                <a:ln w="9525">
                  <a:solidFill>
                    <a:srgbClr val="000000"/>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a typeface="宋体" panose="02010600030101010101" pitchFamily="2" charset="-122"/>
              </a:rPr>
              <a:t>Thanks!</a:t>
            </a:r>
            <a:endParaRPr lang="zh-CN" altLang="en-US" sz="3600" kern="10" dirty="0">
              <a:ln w="9525">
                <a:solidFill>
                  <a:srgbClr val="000000"/>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a typeface="宋体" panose="02010600030101010101" pitchFamily="2" charset="-122"/>
            </a:endParaRPr>
          </a:p>
        </p:txBody>
      </p:sp>
    </p:spTree>
    <p:extLst>
      <p:ext uri="{BB962C8B-B14F-4D97-AF65-F5344CB8AC3E}">
        <p14:creationId xmlns:p14="http://schemas.microsoft.com/office/powerpoint/2010/main" val="2146517728"/>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175" y="266886"/>
            <a:ext cx="10729982" cy="607491"/>
          </a:xfrm>
        </p:spPr>
        <p:txBody>
          <a:bodyPr/>
          <a:lstStyle/>
          <a:p>
            <a:r>
              <a:rPr lang="zh-CN" altLang="en-US" dirty="0"/>
              <a:t>软件的可维护性和可复用性</a:t>
            </a:r>
          </a:p>
        </p:txBody>
      </p:sp>
      <p:sp>
        <p:nvSpPr>
          <p:cNvPr id="3" name="内容占位符 2"/>
          <p:cNvSpPr>
            <a:spLocks noGrp="1"/>
          </p:cNvSpPr>
          <p:nvPr>
            <p:ph idx="1"/>
          </p:nvPr>
        </p:nvSpPr>
        <p:spPr>
          <a:xfrm>
            <a:off x="899175" y="1242287"/>
            <a:ext cx="10729982" cy="2340303"/>
          </a:xfrm>
        </p:spPr>
        <p:txBody>
          <a:bodyPr/>
          <a:lstStyle/>
          <a:p>
            <a:r>
              <a:rPr lang="zh-CN" altLang="en-US" dirty="0">
                <a:solidFill>
                  <a:srgbClr val="0000FF"/>
                </a:solidFill>
              </a:rPr>
              <a:t>可维护性复用都是以面向对象设计原则为基础的</a:t>
            </a:r>
            <a:r>
              <a:rPr lang="en-US" altLang="zh-CN" dirty="0"/>
              <a:t>.</a:t>
            </a:r>
          </a:p>
          <a:p>
            <a:r>
              <a:rPr lang="zh-CN" altLang="en-US" dirty="0"/>
              <a:t>遵循这些设计原则可以有效地</a:t>
            </a:r>
            <a:r>
              <a:rPr lang="zh-CN" altLang="en-US" dirty="0">
                <a:solidFill>
                  <a:srgbClr val="0000FF"/>
                </a:solidFill>
              </a:rPr>
              <a:t>提高系统的复用性</a:t>
            </a:r>
            <a:r>
              <a:rPr lang="zh-CN" altLang="en-US" dirty="0"/>
              <a:t>，同时</a:t>
            </a:r>
            <a:r>
              <a:rPr lang="zh-CN" altLang="en-US" dirty="0">
                <a:solidFill>
                  <a:srgbClr val="0000FF"/>
                </a:solidFill>
              </a:rPr>
              <a:t>提高系统的可维护性</a:t>
            </a:r>
            <a:r>
              <a:rPr lang="zh-CN" altLang="en-US" dirty="0"/>
              <a:t>。 </a:t>
            </a:r>
          </a:p>
          <a:p>
            <a:endParaRPr lang="zh-CN" altLang="en-US" dirty="0"/>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4</a:t>
            </a:fld>
            <a:endParaRPr lang="en-US" altLang="zh-CN">
              <a:ea typeface="宋体" pitchFamily="2" charset="-122"/>
            </a:endParaRPr>
          </a:p>
        </p:txBody>
      </p:sp>
    </p:spTree>
    <p:extLst>
      <p:ext uri="{BB962C8B-B14F-4D97-AF65-F5344CB8AC3E}">
        <p14:creationId xmlns:p14="http://schemas.microsoft.com/office/powerpoint/2010/main" val="199416069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175" y="266886"/>
            <a:ext cx="10729982" cy="607491"/>
          </a:xfrm>
        </p:spPr>
        <p:txBody>
          <a:bodyPr/>
          <a:lstStyle/>
          <a:p>
            <a:r>
              <a:rPr lang="zh-CN" altLang="en-US" dirty="0"/>
              <a:t>软件的可维护性和可复用性</a:t>
            </a:r>
          </a:p>
        </p:txBody>
      </p:sp>
      <p:sp>
        <p:nvSpPr>
          <p:cNvPr id="3" name="内容占位符 2"/>
          <p:cNvSpPr>
            <a:spLocks noGrp="1"/>
          </p:cNvSpPr>
          <p:nvPr>
            <p:ph idx="1"/>
          </p:nvPr>
        </p:nvSpPr>
        <p:spPr>
          <a:xfrm>
            <a:off x="899175" y="1242287"/>
            <a:ext cx="10729982" cy="3522165"/>
          </a:xfrm>
        </p:spPr>
        <p:txBody>
          <a:bodyPr/>
          <a:lstStyle/>
          <a:p>
            <a:r>
              <a:rPr lang="zh-CN" altLang="en-US" sz="3200" dirty="0"/>
              <a:t>面向对象设计原则和设计模式是对系统进行合理</a:t>
            </a:r>
            <a:r>
              <a:rPr lang="zh-CN" altLang="en-US" sz="3200" dirty="0">
                <a:solidFill>
                  <a:srgbClr val="0000FF"/>
                </a:solidFill>
              </a:rPr>
              <a:t>重构</a:t>
            </a:r>
            <a:r>
              <a:rPr lang="zh-CN" altLang="en-US" sz="3200" dirty="0"/>
              <a:t>的指南针。</a:t>
            </a:r>
            <a:endParaRPr lang="en-US" altLang="zh-CN" sz="3200" dirty="0"/>
          </a:p>
          <a:p>
            <a:pPr marL="742950" lvl="1" indent="-285750">
              <a:spcAft>
                <a:spcPct val="0"/>
              </a:spcAft>
              <a:buClr>
                <a:schemeClr val="accent2"/>
              </a:buClr>
              <a:buSzPct val="75000"/>
              <a:buFont typeface="ZapfDingbats" pitchFamily="82" charset="2"/>
              <a:buChar char="m"/>
            </a:pPr>
            <a:r>
              <a:rPr lang="zh-CN" altLang="en-US" sz="2800" dirty="0"/>
              <a:t>重构</a:t>
            </a:r>
            <a:r>
              <a:rPr lang="en-US" altLang="zh-CN" sz="2800" dirty="0"/>
              <a:t>(Refactoring)</a:t>
            </a:r>
            <a:r>
              <a:rPr lang="zh-CN" altLang="en-US" sz="2800" dirty="0"/>
              <a:t>是在不改变软件现有功能的基础上，通过调整程序代码改善软件的质量、性能，使其程序的设计模式和架构更趋合理，提高软件的扩展性和维护性。 </a:t>
            </a:r>
          </a:p>
          <a:p>
            <a:endParaRPr lang="zh-CN" altLang="en-US" dirty="0"/>
          </a:p>
        </p:txBody>
      </p:sp>
      <p:sp>
        <p:nvSpPr>
          <p:cNvPr id="4" name="灯片编号占位符 3"/>
          <p:cNvSpPr>
            <a:spLocks noGrp="1"/>
          </p:cNvSpPr>
          <p:nvPr>
            <p:ph type="sldNum" sz="quarter" idx="10"/>
          </p:nvPr>
        </p:nvSpPr>
        <p:spPr/>
        <p:txBody>
          <a:bodyPr/>
          <a:lstStyle/>
          <a:p>
            <a:pPr>
              <a:defRPr/>
            </a:pPr>
            <a:r>
              <a:rPr lang="de-DE" altLang="zh-CN">
                <a:solidFill>
                  <a:srgbClr val="000000"/>
                </a:solidFill>
              </a:rPr>
              <a:t>Page </a:t>
            </a:r>
            <a:fld id="{1BAAAF6F-AE50-4EA0-A3DF-BF9E143F8573}" type="slidenum">
              <a:rPr lang="en-US" altLang="zh-CN" smtClean="0">
                <a:solidFill>
                  <a:srgbClr val="000000"/>
                </a:solidFill>
                <a:ea typeface="宋体" pitchFamily="2" charset="-122"/>
              </a:rPr>
              <a:pPr>
                <a:defRPr/>
              </a:pPr>
              <a:t>5</a:t>
            </a:fld>
            <a:endParaRPr lang="en-US" altLang="zh-CN">
              <a:solidFill>
                <a:srgbClr val="000000"/>
              </a:solidFill>
              <a:ea typeface="宋体" pitchFamily="2" charset="-122"/>
            </a:endParaRPr>
          </a:p>
        </p:txBody>
      </p:sp>
      <p:pic>
        <p:nvPicPr>
          <p:cNvPr id="5" name="Picture 5" descr="Martin_Fowler_QCon_2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105" y="4284666"/>
            <a:ext cx="2173483" cy="256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Refactoring_16"/>
          <p:cNvPicPr>
            <a:picLocks noChangeAspect="1" noChangeArrowheads="1"/>
          </p:cNvPicPr>
          <p:nvPr/>
        </p:nvPicPr>
        <p:blipFill>
          <a:blip r:embed="rId3">
            <a:extLst>
              <a:ext uri="{28A0092B-C50C-407E-A947-70E740481C1C}">
                <a14:useLocalDpi xmlns:a14="http://schemas.microsoft.com/office/drawing/2010/main" val="0"/>
              </a:ext>
            </a:extLst>
          </a:blip>
          <a:srcRect r="13011"/>
          <a:stretch>
            <a:fillRect/>
          </a:stretch>
        </p:blipFill>
        <p:spPr bwMode="auto">
          <a:xfrm>
            <a:off x="6876827" y="4284665"/>
            <a:ext cx="2109219" cy="252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3420587" y="4295891"/>
            <a:ext cx="3456239" cy="2554545"/>
          </a:xfrm>
          <a:prstGeom prst="rect">
            <a:avLst/>
          </a:prstGeom>
          <a:solidFill>
            <a:srgbClr val="DBD9F7"/>
          </a:solidFill>
          <a:ln w="9525">
            <a:solidFill>
              <a:schemeClr val="tx1"/>
            </a:solidFill>
            <a:miter lim="800000"/>
            <a:headEnd/>
            <a:tailEnd/>
          </a:ln>
        </p:spPr>
        <p:txBody>
          <a:bodyPr wrap="square">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FF3300"/>
                </a:solidFill>
              </a:rPr>
              <a:t>Martin Fowler</a:t>
            </a:r>
            <a:r>
              <a:rPr lang="zh-CN" altLang="en-US" sz="2000" dirty="0"/>
              <a:t>是国际著名的</a:t>
            </a:r>
            <a:r>
              <a:rPr lang="zh-CN" altLang="en-US" sz="2000" dirty="0">
                <a:hlinkClick r:id="rId4"/>
              </a:rPr>
              <a:t>面向对象</a:t>
            </a:r>
            <a:r>
              <a:rPr lang="zh-CN" altLang="en-US" sz="2000" dirty="0"/>
              <a:t>分析设计、</a:t>
            </a:r>
            <a:r>
              <a:rPr lang="en-US" altLang="zh-CN" sz="2000" dirty="0"/>
              <a:t>UML</a:t>
            </a:r>
            <a:r>
              <a:rPr lang="zh-CN" altLang="en-US" sz="2000" dirty="0"/>
              <a:t>、模式等方面的专家，敏捷开发方法的创始人之一，现为</a:t>
            </a:r>
            <a:r>
              <a:rPr lang="en-US" altLang="zh-CN" sz="2000" dirty="0" err="1">
                <a:hlinkClick r:id="rId5"/>
              </a:rPr>
              <a:t>ThoughtWorks</a:t>
            </a:r>
            <a:r>
              <a:rPr lang="zh-CN" altLang="en-US" sz="2000" dirty="0"/>
              <a:t>公司的首席科学家。被开发者们尊为“教父”</a:t>
            </a:r>
            <a:endParaRPr lang="en-US" altLang="zh-CN" sz="2000" b="1" dirty="0">
              <a:solidFill>
                <a:srgbClr val="FF3300"/>
              </a:solidFill>
            </a:endParaRPr>
          </a:p>
        </p:txBody>
      </p:sp>
      <p:sp>
        <p:nvSpPr>
          <p:cNvPr id="10" name="Rectangle 8"/>
          <p:cNvSpPr>
            <a:spLocks noChangeArrowheads="1"/>
          </p:cNvSpPr>
          <p:nvPr/>
        </p:nvSpPr>
        <p:spPr bwMode="auto">
          <a:xfrm>
            <a:off x="8986045" y="4284665"/>
            <a:ext cx="2931132" cy="2526028"/>
          </a:xfrm>
          <a:prstGeom prst="rect">
            <a:avLst/>
          </a:prstGeom>
          <a:solidFill>
            <a:srgbClr val="DBD9F7"/>
          </a:solidFill>
          <a:ln w="9525">
            <a:solidFill>
              <a:schemeClr val="tx1"/>
            </a:solidFill>
            <a:miter lim="800000"/>
            <a:headEnd/>
            <a:tailEnd/>
          </a:ln>
        </p:spPr>
        <p:txBody>
          <a:bodyPr wrap="square">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t>重构 改善既有代码的设计</a:t>
            </a:r>
            <a:endParaRPr lang="en-US" altLang="zh-CN" sz="2000" dirty="0"/>
          </a:p>
          <a:p>
            <a:pPr eaLnBrk="1" hangingPunct="1"/>
            <a:r>
              <a:rPr lang="zh-CN" altLang="en-US" sz="2000" dirty="0"/>
              <a:t>作者</a:t>
            </a:r>
            <a:r>
              <a:rPr lang="en-US" altLang="zh-CN" sz="2000" dirty="0"/>
              <a:t>:[</a:t>
            </a:r>
            <a:r>
              <a:rPr lang="zh-CN" altLang="en-US" sz="2000" dirty="0"/>
              <a:t>美</a:t>
            </a:r>
            <a:r>
              <a:rPr lang="en-US" altLang="zh-CN" sz="2000" dirty="0"/>
              <a:t>]Martin Fowler</a:t>
            </a:r>
            <a:r>
              <a:rPr lang="zh-CN" altLang="en-US" sz="2000" dirty="0"/>
              <a:t>著，熊节　译</a:t>
            </a:r>
            <a:endParaRPr lang="en-US" altLang="zh-CN" sz="2000" dirty="0"/>
          </a:p>
          <a:p>
            <a:pPr eaLnBrk="1" hangingPunct="1"/>
            <a:r>
              <a:rPr lang="zh-CN" altLang="en-US" sz="2000" dirty="0"/>
              <a:t>出版社</a:t>
            </a:r>
            <a:r>
              <a:rPr lang="en-US" altLang="zh-CN" sz="2000" dirty="0"/>
              <a:t>:</a:t>
            </a:r>
            <a:r>
              <a:rPr lang="zh-CN" altLang="en-US" sz="2000" dirty="0"/>
              <a:t>人民邮电出版社</a:t>
            </a:r>
            <a:endParaRPr lang="en-US" altLang="zh-CN" sz="2000" dirty="0"/>
          </a:p>
          <a:p>
            <a:pPr eaLnBrk="1" hangingPunct="1"/>
            <a:r>
              <a:rPr lang="zh-CN" altLang="en-US" sz="2000" dirty="0"/>
              <a:t>出版时间</a:t>
            </a:r>
            <a:r>
              <a:rPr lang="en-US" altLang="zh-CN" sz="2000" dirty="0"/>
              <a:t>:2015</a:t>
            </a:r>
            <a:r>
              <a:rPr lang="zh-CN" altLang="en-US" sz="2000" dirty="0"/>
              <a:t>年</a:t>
            </a:r>
            <a:r>
              <a:rPr lang="en-US" altLang="zh-CN" sz="2000" dirty="0"/>
              <a:t>08</a:t>
            </a:r>
            <a:r>
              <a:rPr lang="zh-CN" altLang="en-US" sz="2000" dirty="0"/>
              <a:t>月 </a:t>
            </a:r>
            <a:endParaRPr lang="en-US" altLang="zh-CN" sz="2000" dirty="0"/>
          </a:p>
        </p:txBody>
      </p:sp>
    </p:spTree>
    <p:extLst>
      <p:ext uri="{BB962C8B-B14F-4D97-AF65-F5344CB8AC3E}">
        <p14:creationId xmlns:p14="http://schemas.microsoft.com/office/powerpoint/2010/main" val="181064767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par>
                                <p:cTn id="21" presetID="14" presetClass="exit" presetSubtype="10" fill="hold" nodeType="withEffect">
                                  <p:stCondLst>
                                    <p:cond delay="0"/>
                                  </p:stCondLst>
                                  <p:childTnLst>
                                    <p:animEffect transition="out" filter="randombar(horizontal)">
                                      <p:cBhvr>
                                        <p:cTn id="22" dur="500"/>
                                        <p:tgtEl>
                                          <p:spTgt spid="3">
                                            <p:txEl>
                                              <p:pRg st="0" end="0"/>
                                            </p:txEl>
                                          </p:spTgt>
                                        </p:tgtEl>
                                      </p:cBhvr>
                                    </p:animEffect>
                                    <p:set>
                                      <p:cBhvr>
                                        <p:cTn id="23" dur="1" fill="hold">
                                          <p:stCondLst>
                                            <p:cond delay="499"/>
                                          </p:stCondLst>
                                        </p:cTn>
                                        <p:tgtEl>
                                          <p:spTgt spid="3">
                                            <p:txEl>
                                              <p:pRg st="0" end="0"/>
                                            </p:txEl>
                                          </p:spTgt>
                                        </p:tgtEl>
                                        <p:attrNameLst>
                                          <p:attrName>style.visibility</p:attrName>
                                        </p:attrNameLst>
                                      </p:cBhvr>
                                      <p:to>
                                        <p:strVal val="hidden"/>
                                      </p:to>
                                    </p:set>
                                  </p:childTnLst>
                                </p:cTn>
                              </p:par>
                              <p:par>
                                <p:cTn id="24" presetID="14" presetClass="exit" presetSubtype="10" fill="hold" nodeType="withEffect">
                                  <p:stCondLst>
                                    <p:cond delay="0"/>
                                  </p:stCondLst>
                                  <p:childTnLst>
                                    <p:animEffect transition="out" filter="randombar(horizontal)">
                                      <p:cBhvr>
                                        <p:cTn id="25" dur="500"/>
                                        <p:tgtEl>
                                          <p:spTgt spid="3">
                                            <p:txEl>
                                              <p:pRg st="1" end="1"/>
                                            </p:txEl>
                                          </p:spTgt>
                                        </p:tgtEl>
                                      </p:cBhvr>
                                    </p:animEffect>
                                    <p:set>
                                      <p:cBhvr>
                                        <p:cTn id="26"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randombar(horizontal)">
                                      <p:cBhvr>
                                        <p:cTn id="31" dur="500"/>
                                        <p:tgtEl>
                                          <p:spTgt spid="8"/>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randombar(horizontal)">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面向对象设计原则</a:t>
            </a:r>
          </a:p>
        </p:txBody>
      </p:sp>
      <p:sp>
        <p:nvSpPr>
          <p:cNvPr id="3" name="内容占位符 2"/>
          <p:cNvSpPr>
            <a:spLocks noGrp="1"/>
          </p:cNvSpPr>
          <p:nvPr>
            <p:ph idx="1"/>
          </p:nvPr>
        </p:nvSpPr>
        <p:spPr>
          <a:xfrm>
            <a:off x="899175" y="1242287"/>
            <a:ext cx="10729982" cy="4857852"/>
          </a:xfrm>
        </p:spPr>
        <p:txBody>
          <a:bodyPr/>
          <a:lstStyle/>
          <a:p>
            <a:r>
              <a:rPr lang="en-US" altLang="zh-CN" sz="3200" dirty="0"/>
              <a:t>Robert C. Martin</a:t>
            </a:r>
            <a:r>
              <a:rPr lang="zh-CN" altLang="zh-CN" sz="3200" dirty="0"/>
              <a:t>（</a:t>
            </a:r>
            <a:r>
              <a:rPr lang="en-US" altLang="zh-CN" sz="3200" dirty="0"/>
              <a:t>Bob</a:t>
            </a:r>
            <a:r>
              <a:rPr lang="zh-CN" altLang="zh-CN" sz="3200" dirty="0"/>
              <a:t>大叔）引入了</a:t>
            </a:r>
            <a:r>
              <a:rPr lang="en-US" altLang="zh-CN" sz="3200" dirty="0"/>
              <a:t>SOLID</a:t>
            </a:r>
            <a:r>
              <a:rPr lang="zh-CN" altLang="zh-CN" sz="3200" dirty="0"/>
              <a:t>的说法，包括了其中的五个原则。另外两个，算成额外的两个规则</a:t>
            </a:r>
            <a:r>
              <a:rPr lang="zh-CN" altLang="en-US" sz="3200" dirty="0"/>
              <a:t>。</a:t>
            </a:r>
            <a:endParaRPr lang="en-US" altLang="zh-CN" sz="3200" dirty="0"/>
          </a:p>
          <a:p>
            <a:pPr marL="457200" lvl="1" indent="0">
              <a:spcAft>
                <a:spcPct val="0"/>
              </a:spcAft>
              <a:buClr>
                <a:schemeClr val="accent2"/>
              </a:buClr>
              <a:buSzPct val="75000"/>
              <a:buNone/>
            </a:pPr>
            <a:r>
              <a:rPr lang="en-US" altLang="zh-CN" dirty="0">
                <a:solidFill>
                  <a:srgbClr val="0000FF"/>
                </a:solidFill>
              </a:rPr>
              <a:t>S</a:t>
            </a:r>
            <a:r>
              <a:rPr lang="en-US" altLang="zh-CN" dirty="0"/>
              <a:t>.      Single Responsibility Principle – SRP,</a:t>
            </a:r>
            <a:r>
              <a:rPr lang="zh-CN" altLang="en-US" dirty="0"/>
              <a:t>单一职责原则</a:t>
            </a:r>
            <a:endParaRPr lang="zh-CN" altLang="zh-CN" dirty="0"/>
          </a:p>
          <a:p>
            <a:pPr marL="457200" lvl="1" indent="0">
              <a:spcAft>
                <a:spcPct val="0"/>
              </a:spcAft>
              <a:buClr>
                <a:schemeClr val="accent2"/>
              </a:buClr>
              <a:buSzPct val="75000"/>
              <a:buNone/>
            </a:pPr>
            <a:r>
              <a:rPr lang="en-US" altLang="zh-CN" dirty="0">
                <a:solidFill>
                  <a:srgbClr val="0000FF"/>
                </a:solidFill>
              </a:rPr>
              <a:t>O</a:t>
            </a:r>
            <a:r>
              <a:rPr lang="en-US" altLang="zh-CN" dirty="0"/>
              <a:t>.    Open-Closed Principle – OCP,</a:t>
            </a:r>
            <a:r>
              <a:rPr lang="zh-CN" altLang="en-US" dirty="0"/>
              <a:t>开闭原则</a:t>
            </a:r>
            <a:endParaRPr lang="zh-CN" altLang="zh-CN" dirty="0"/>
          </a:p>
          <a:p>
            <a:pPr marL="457200" lvl="1" indent="0">
              <a:spcAft>
                <a:spcPct val="0"/>
              </a:spcAft>
              <a:buClr>
                <a:schemeClr val="accent2"/>
              </a:buClr>
              <a:buSzPct val="75000"/>
              <a:buNone/>
            </a:pPr>
            <a:r>
              <a:rPr lang="en-US" altLang="zh-CN" dirty="0">
                <a:solidFill>
                  <a:srgbClr val="0000FF"/>
                </a:solidFill>
              </a:rPr>
              <a:t>L</a:t>
            </a:r>
            <a:r>
              <a:rPr lang="en-US" altLang="zh-CN" dirty="0"/>
              <a:t>.      </a:t>
            </a:r>
            <a:r>
              <a:rPr lang="en-US" altLang="zh-CN" dirty="0" err="1"/>
              <a:t>Liskvo</a:t>
            </a:r>
            <a:r>
              <a:rPr lang="en-US" altLang="zh-CN" dirty="0"/>
              <a:t> Substitution Principle – LSP,</a:t>
            </a:r>
            <a:r>
              <a:rPr lang="zh-CN" altLang="en-US" dirty="0"/>
              <a:t>里氏代换原则</a:t>
            </a:r>
            <a:endParaRPr lang="zh-CN" altLang="zh-CN" dirty="0"/>
          </a:p>
          <a:p>
            <a:pPr marL="457200" lvl="1" indent="0">
              <a:spcAft>
                <a:spcPct val="0"/>
              </a:spcAft>
              <a:buClr>
                <a:schemeClr val="accent2"/>
              </a:buClr>
              <a:buSzPct val="75000"/>
              <a:buNone/>
            </a:pPr>
            <a:r>
              <a:rPr lang="en-US" altLang="zh-CN" dirty="0">
                <a:solidFill>
                  <a:srgbClr val="0000FF"/>
                </a:solidFill>
              </a:rPr>
              <a:t>I</a:t>
            </a:r>
            <a:r>
              <a:rPr lang="en-US" altLang="zh-CN" dirty="0"/>
              <a:t> .      Interface Segregation Principle – ISP,</a:t>
            </a:r>
            <a:r>
              <a:rPr lang="zh-CN" altLang="en-US" dirty="0"/>
              <a:t>接口隔离原则</a:t>
            </a:r>
            <a:endParaRPr lang="zh-CN" altLang="zh-CN" dirty="0"/>
          </a:p>
          <a:p>
            <a:pPr marL="457200" lvl="1" indent="0">
              <a:spcAft>
                <a:spcPct val="0"/>
              </a:spcAft>
              <a:buClr>
                <a:schemeClr val="accent2"/>
              </a:buClr>
              <a:buSzPct val="75000"/>
              <a:buNone/>
            </a:pPr>
            <a:r>
              <a:rPr lang="en-US" altLang="zh-CN" dirty="0">
                <a:solidFill>
                  <a:srgbClr val="0000FF"/>
                </a:solidFill>
              </a:rPr>
              <a:t>D</a:t>
            </a:r>
            <a:r>
              <a:rPr lang="en-US" altLang="zh-CN" dirty="0"/>
              <a:t> .    Dependency Inversion Principle – DIP,</a:t>
            </a:r>
            <a:r>
              <a:rPr lang="zh-CN" altLang="en-US" dirty="0">
                <a:latin typeface="Times New Roman" pitchFamily="18" charset="0"/>
                <a:ea typeface="宋体" pitchFamily="2" charset="-122"/>
                <a:cs typeface="Times New Roman" pitchFamily="18" charset="0"/>
              </a:rPr>
              <a:t>依赖倒转原则</a:t>
            </a:r>
            <a:endParaRPr lang="zh-CN" altLang="zh-CN" dirty="0"/>
          </a:p>
          <a:p>
            <a:pPr marL="457200" lvl="1" indent="0">
              <a:spcAft>
                <a:spcPct val="0"/>
              </a:spcAft>
              <a:buClr>
                <a:schemeClr val="accent2"/>
              </a:buClr>
              <a:buSzPct val="75000"/>
              <a:buNone/>
            </a:pPr>
            <a:r>
              <a:rPr lang="en-US" altLang="zh-CN" dirty="0">
                <a:solidFill>
                  <a:srgbClr val="0000FF"/>
                </a:solidFill>
              </a:rPr>
              <a:t>Ex1.  </a:t>
            </a:r>
            <a:r>
              <a:rPr lang="en-US" altLang="zh-CN" dirty="0"/>
              <a:t>Law of Demeter – LoD,</a:t>
            </a:r>
            <a:r>
              <a:rPr lang="zh-CN" altLang="en-US" dirty="0">
                <a:latin typeface="Times New Roman" pitchFamily="18" charset="0"/>
                <a:ea typeface="宋体" pitchFamily="2" charset="-122"/>
                <a:cs typeface="Times New Roman" pitchFamily="18" charset="0"/>
              </a:rPr>
              <a:t>迪米特法则</a:t>
            </a:r>
            <a:endParaRPr lang="zh-CN" altLang="zh-CN" dirty="0"/>
          </a:p>
          <a:p>
            <a:pPr marL="457200" lvl="1" indent="0">
              <a:spcAft>
                <a:spcPct val="0"/>
              </a:spcAft>
              <a:buClr>
                <a:schemeClr val="accent2"/>
              </a:buClr>
              <a:buSzPct val="75000"/>
              <a:buNone/>
            </a:pPr>
            <a:r>
              <a:rPr lang="en-US" altLang="zh-CN" dirty="0">
                <a:solidFill>
                  <a:srgbClr val="0000FF"/>
                </a:solidFill>
              </a:rPr>
              <a:t>Ex2.  </a:t>
            </a:r>
            <a:r>
              <a:rPr lang="en-US" altLang="zh-CN" dirty="0"/>
              <a:t>Composite/Aggregate Reuse Principle – CARP,</a:t>
            </a:r>
            <a:r>
              <a:rPr lang="zh-CN" altLang="en-US" dirty="0">
                <a:latin typeface="Times New Roman" pitchFamily="18" charset="0"/>
                <a:ea typeface="宋体" pitchFamily="2" charset="-122"/>
                <a:cs typeface="Times New Roman" pitchFamily="18" charset="0"/>
              </a:rPr>
              <a:t>合成复用原则</a:t>
            </a:r>
            <a:endParaRPr lang="zh-CN" altLang="en-US" dirty="0"/>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6</a:t>
            </a:fld>
            <a:endParaRPr lang="en-US" altLang="zh-CN">
              <a:ea typeface="宋体" pitchFamily="2" charset="-122"/>
            </a:endParaRPr>
          </a:p>
        </p:txBody>
      </p:sp>
    </p:spTree>
    <p:extLst>
      <p:ext uri="{BB962C8B-B14F-4D97-AF65-F5344CB8AC3E}">
        <p14:creationId xmlns:p14="http://schemas.microsoft.com/office/powerpoint/2010/main" val="230171533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175" y="274581"/>
            <a:ext cx="10729982" cy="592102"/>
          </a:xfrm>
        </p:spPr>
        <p:txBody>
          <a:bodyPr/>
          <a:lstStyle/>
          <a:p>
            <a:r>
              <a:rPr lang="zh-CN" altLang="en-US" sz="3200" dirty="0"/>
              <a:t>单一职责原则</a:t>
            </a:r>
            <a:r>
              <a:rPr lang="en-US" altLang="zh-CN" sz="3200" dirty="0"/>
              <a:t>(</a:t>
            </a:r>
            <a:r>
              <a:rPr lang="en-US" altLang="zh-CN" sz="3200" dirty="0">
                <a:solidFill>
                  <a:srgbClr val="FF0000"/>
                </a:solidFill>
              </a:rPr>
              <a:t>S</a:t>
            </a:r>
            <a:r>
              <a:rPr lang="en-US" altLang="zh-CN" sz="3200" dirty="0"/>
              <a:t>ingle Responsibility Principle, SRP)</a:t>
            </a:r>
            <a:r>
              <a:rPr lang="zh-CN" altLang="en-US" sz="3200" dirty="0">
                <a:solidFill>
                  <a:srgbClr val="339933"/>
                </a:solidFill>
              </a:rPr>
              <a:t>定义</a:t>
            </a:r>
            <a:endParaRPr lang="zh-CN" altLang="en-US" dirty="0">
              <a:solidFill>
                <a:srgbClr val="339933"/>
              </a:solidFill>
            </a:endParaRPr>
          </a:p>
        </p:txBody>
      </p:sp>
      <p:sp>
        <p:nvSpPr>
          <p:cNvPr id="3" name="内容占位符 2"/>
          <p:cNvSpPr>
            <a:spLocks noGrp="1"/>
          </p:cNvSpPr>
          <p:nvPr>
            <p:ph idx="1"/>
          </p:nvPr>
        </p:nvSpPr>
        <p:spPr>
          <a:xfrm>
            <a:off x="1104072" y="1260456"/>
            <a:ext cx="10729982" cy="3328266"/>
          </a:xfrm>
        </p:spPr>
        <p:txBody>
          <a:bodyPr/>
          <a:lstStyle/>
          <a:p>
            <a:r>
              <a:rPr lang="zh-CN" altLang="en-US" dirty="0"/>
              <a:t>单一职责原则</a:t>
            </a:r>
            <a:r>
              <a:rPr lang="en-US" altLang="zh-CN" dirty="0"/>
              <a:t>(Single Responsibility Principle, SRP)</a:t>
            </a:r>
            <a:r>
              <a:rPr lang="zh-CN" altLang="en-US" dirty="0"/>
              <a:t>定义：一个对象应该只包含单一的职责，并且该职责被完整地封装在一个类中。</a:t>
            </a:r>
          </a:p>
          <a:p>
            <a:r>
              <a:rPr lang="zh-CN" altLang="en-US" dirty="0"/>
              <a:t>另一种定义方式：就一个类而言，应该仅有一个引起它变化的原因。 </a:t>
            </a:r>
          </a:p>
          <a:p>
            <a:endParaRPr lang="zh-CN" altLang="en-US" dirty="0"/>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7</a:t>
            </a:fld>
            <a:endParaRPr lang="en-US" altLang="zh-CN">
              <a:ea typeface="宋体" pitchFamily="2" charset="-122"/>
            </a:endParaRPr>
          </a:p>
        </p:txBody>
      </p:sp>
    </p:spTree>
    <p:extLst>
      <p:ext uri="{BB962C8B-B14F-4D97-AF65-F5344CB8AC3E}">
        <p14:creationId xmlns:p14="http://schemas.microsoft.com/office/powerpoint/2010/main" val="219126789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par>
                                <p:cTn id="18" presetID="14" presetClass="exit" presetSubtype="10" fill="hold" nodeType="withEffect">
                                  <p:stCondLst>
                                    <p:cond delay="0"/>
                                  </p:stCondLst>
                                  <p:childTnLst>
                                    <p:animEffect transition="out" filter="randombar(horizontal)">
                                      <p:cBhvr>
                                        <p:cTn id="19" dur="500"/>
                                        <p:tgtEl>
                                          <p:spTgt spid="3">
                                            <p:txEl>
                                              <p:pRg st="0" end="0"/>
                                            </p:txEl>
                                          </p:spTgt>
                                        </p:tgtEl>
                                      </p:cBhvr>
                                    </p:animEffect>
                                    <p:set>
                                      <p:cBhvr>
                                        <p:cTn id="20"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175" y="266886"/>
            <a:ext cx="10729982" cy="607491"/>
          </a:xfrm>
        </p:spPr>
        <p:txBody>
          <a:bodyPr/>
          <a:lstStyle/>
          <a:p>
            <a:r>
              <a:rPr lang="zh-CN" altLang="en-US" sz="3200" dirty="0"/>
              <a:t>单一职责原则</a:t>
            </a:r>
            <a:r>
              <a:rPr lang="en-US" altLang="zh-CN" sz="3200" dirty="0"/>
              <a:t>(</a:t>
            </a:r>
            <a:r>
              <a:rPr lang="en-US" altLang="zh-CN" sz="3200" dirty="0">
                <a:solidFill>
                  <a:srgbClr val="FF0000"/>
                </a:solidFill>
              </a:rPr>
              <a:t>S</a:t>
            </a:r>
            <a:r>
              <a:rPr lang="en-US" altLang="zh-CN" sz="3200" dirty="0"/>
              <a:t>ingle Responsibility Principle, SRP)</a:t>
            </a:r>
            <a:r>
              <a:rPr lang="zh-CN" altLang="en-US" sz="3200" dirty="0">
                <a:solidFill>
                  <a:srgbClr val="FF0000"/>
                </a:solidFill>
              </a:rPr>
              <a:t> </a:t>
            </a:r>
            <a:r>
              <a:rPr lang="zh-CN" altLang="en-US" sz="3200" dirty="0">
                <a:solidFill>
                  <a:srgbClr val="339933"/>
                </a:solidFill>
              </a:rPr>
              <a:t>分析</a:t>
            </a:r>
            <a:r>
              <a:rPr lang="zh-CN" altLang="en-US" dirty="0">
                <a:solidFill>
                  <a:srgbClr val="FF0000"/>
                </a:solidFill>
              </a:rPr>
              <a:t> </a:t>
            </a:r>
          </a:p>
        </p:txBody>
      </p:sp>
      <p:sp>
        <p:nvSpPr>
          <p:cNvPr id="3" name="内容占位符 2"/>
          <p:cNvSpPr>
            <a:spLocks noGrp="1"/>
          </p:cNvSpPr>
          <p:nvPr>
            <p:ph idx="1"/>
          </p:nvPr>
        </p:nvSpPr>
        <p:spPr>
          <a:xfrm>
            <a:off x="899175" y="972435"/>
            <a:ext cx="10729982" cy="5256365"/>
          </a:xfrm>
        </p:spPr>
        <p:txBody>
          <a:bodyPr/>
          <a:lstStyle/>
          <a:p>
            <a:r>
              <a:rPr lang="zh-CN" altLang="en-US" dirty="0"/>
              <a:t>一个类（或者大到模块，小到方法）承担的职责越多，它被复用的可能性越小，而且如果一个类承担的职责过多，就相当于将这些职责耦合在一起，当其中一个职责变化时，可能会影响其他职责的运作。 </a:t>
            </a:r>
          </a:p>
        </p:txBody>
      </p:sp>
      <p:sp>
        <p:nvSpPr>
          <p:cNvPr id="4" name="灯片编号占位符 3"/>
          <p:cNvSpPr>
            <a:spLocks noGrp="1"/>
          </p:cNvSpPr>
          <p:nvPr>
            <p:ph type="sldNum" sz="quarter" idx="10"/>
          </p:nvPr>
        </p:nvSpPr>
        <p:spPr/>
        <p:txBody>
          <a:bodyPr/>
          <a:lstStyle/>
          <a:p>
            <a:pPr>
              <a:defRPr/>
            </a:pPr>
            <a:r>
              <a:rPr lang="de-DE" altLang="zh-CN"/>
              <a:t>Page </a:t>
            </a:r>
            <a:fld id="{1BAAAF6F-AE50-4EA0-A3DF-BF9E143F8573}" type="slidenum">
              <a:rPr lang="en-US" altLang="zh-CN" smtClean="0">
                <a:ea typeface="宋体" pitchFamily="2" charset="-122"/>
              </a:rPr>
              <a:pPr>
                <a:defRPr/>
              </a:pPr>
              <a:t>8</a:t>
            </a:fld>
            <a:endParaRPr lang="en-US" altLang="zh-CN">
              <a:ea typeface="宋体" pitchFamily="2" charset="-122"/>
            </a:endParaRPr>
          </a:p>
        </p:txBody>
      </p:sp>
    </p:spTree>
    <p:extLst>
      <p:ext uri="{BB962C8B-B14F-4D97-AF65-F5344CB8AC3E}">
        <p14:creationId xmlns:p14="http://schemas.microsoft.com/office/powerpoint/2010/main" val="403466501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若维教育1.0">
  <a:themeElements>
    <a:clrScheme name="1_胶片模板—中文（200605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胶片模板—中文（20060511）">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7C80"/>
        </a:solidFill>
        <a:ln>
          <a:noFill/>
        </a:ln>
      </a:spPr>
      <a:bodyPr rtlCol="0" anchor="ctr"/>
      <a:lstStyle>
        <a:defPPr algn="ctr">
          <a:lnSpc>
            <a:spcPct val="130000"/>
          </a:lnSpc>
          <a:defRPr sz="1200" b="1" dirty="0" smtClean="0">
            <a:solidFill>
              <a:schemeClr val="bg1"/>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0" fontAlgn="base" latinLnBrk="0" hangingPunct="0">
          <a:spcBef>
            <a:spcPct val="0"/>
          </a:spcBef>
          <a:spcAft>
            <a:spcPct val="0"/>
          </a:spcAft>
          <a:buClrTx/>
          <a:buSzTx/>
          <a:buFontTx/>
          <a:buNone/>
          <a:defRPr kumimoji="0" lang="zh-CN" altLang="en-US" sz="2500" b="0" i="0" u="none" strike="noStrike" cap="none" normalizeH="0" baseline="0" smtClean="0">
            <a:ln>
              <a:noFill/>
            </a:ln>
            <a:solidFill>
              <a:schemeClr val="tx1"/>
            </a:solidFill>
            <a:effectLst/>
            <a:latin typeface="Arial" pitchFamily="34" charset="0"/>
            <a:ea typeface="MS PGothic" pitchFamily="34" charset="-128"/>
          </a:defRPr>
        </a:defPPr>
      </a:lstStyle>
    </a:lnDef>
  </a:objectDefaults>
  <a:extraClrSchemeLst>
    <a:extraClrScheme>
      <a:clrScheme name="1_胶片模板—中文（200605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胶片模板—中文（200605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胶片模板—中文（200605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胶片模板—中文（200605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胶片模板—中文（200605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胶片模板—中文（200605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胶片模板—中文（2006051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胶片模板—中文（200605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胶片模板—中文（200605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胶片模板—中文（200605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胶片模板—中文（200605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胶片模板—中文（200605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7684</TotalTime>
  <Pages>0</Pages>
  <Words>3052</Words>
  <Characters>0</Characters>
  <Application>Microsoft Office PowerPoint</Application>
  <DocSecurity>0</DocSecurity>
  <PresentationFormat>自定义</PresentationFormat>
  <Lines>0</Lines>
  <Paragraphs>266</Paragraphs>
  <Slides>44</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7" baseType="lpstr">
      <vt:lpstr>FrutigerNext LT Regular</vt:lpstr>
      <vt:lpstr>ZapfDingbats</vt:lpstr>
      <vt:lpstr>黑体</vt:lpstr>
      <vt:lpstr>华文细黑</vt:lpstr>
      <vt:lpstr>微软雅黑</vt:lpstr>
      <vt:lpstr>Arial</vt:lpstr>
      <vt:lpstr>Arial Black</vt:lpstr>
      <vt:lpstr>Consolas</vt:lpstr>
      <vt:lpstr>Times New Roman</vt:lpstr>
      <vt:lpstr>Wingdings</vt:lpstr>
      <vt:lpstr>Wingdings 3</vt:lpstr>
      <vt:lpstr>若维教育1.0</vt:lpstr>
      <vt:lpstr>Visio</vt:lpstr>
      <vt:lpstr>PowerPoint 演示文稿</vt:lpstr>
      <vt:lpstr>报告目的</vt:lpstr>
      <vt:lpstr>软件的可维护性和可复用性</vt:lpstr>
      <vt:lpstr>软件的可维护性和可复用性</vt:lpstr>
      <vt:lpstr>软件的可维护性和可复用性</vt:lpstr>
      <vt:lpstr>软件的可维护性和可复用性</vt:lpstr>
      <vt:lpstr>面向对象设计原则</vt:lpstr>
      <vt:lpstr>单一职责原则(Single Responsibility Principle, SRP)定义</vt:lpstr>
      <vt:lpstr>单一职责原则(Single Responsibility Principle, SRP) 分析 </vt:lpstr>
      <vt:lpstr>单一职责原则(Single Responsibility Principle, SRP)实例 </vt:lpstr>
      <vt:lpstr>单一职责原则(Single Responsibility Principle, SRP)实例 </vt:lpstr>
      <vt:lpstr>开闭原则(Open-Closed Principle, OCP)定义</vt:lpstr>
      <vt:lpstr>开闭原则(Open-Closed Principle, OCP)分析</vt:lpstr>
      <vt:lpstr>开闭原则(Open-Closed Principle, OCP)实例</vt:lpstr>
      <vt:lpstr>开闭原则(Open-Closed Principle, OCP)实例</vt:lpstr>
      <vt:lpstr>里氏代换原则(Liskov Substitution Principle, LSP)分析</vt:lpstr>
      <vt:lpstr>里氏代换原则(Liskov Substitution Principle, LSP)分析</vt:lpstr>
      <vt:lpstr>里氏代换原则(Liskov Substitution Principle, LSP)实例</vt:lpstr>
      <vt:lpstr>里氏代换原则(Liskov Substitution Principle, LSP)实例</vt:lpstr>
      <vt:lpstr>里氏代换原则(Liskov Substitution Principle, LSP)实例</vt:lpstr>
      <vt:lpstr>依赖倒转原则(Dependence Inversion Principle, DIP)</vt:lpstr>
      <vt:lpstr>依赖倒转原则(Dependence Inversion Principle, DIP)定义</vt:lpstr>
      <vt:lpstr>依赖倒转原则(Dependence Inversion Principle, DIP)分析</vt:lpstr>
      <vt:lpstr>依赖倒转原则(Dependence Inversion Principle, DIP)实例</vt:lpstr>
      <vt:lpstr>依赖倒转原则(Dependence Inversion Principle, DIP)实例</vt:lpstr>
      <vt:lpstr>接口隔离原则(Interface Segregation Principle, ISP)的定义</vt:lpstr>
      <vt:lpstr>接口隔离原则(Interface Segregation Principle, ISP)的实例 </vt:lpstr>
      <vt:lpstr>接口隔离原则(Interface Segregation Principle, ISP)的实例 </vt:lpstr>
      <vt:lpstr>合成复用原则(Composite Reuse Principle, CRP)定义</vt:lpstr>
      <vt:lpstr>合成复用原则(Composite Reuse Principle, CRP)实例</vt:lpstr>
      <vt:lpstr>合成复用原则(Composite Reuse Principle, CRP)实例</vt:lpstr>
      <vt:lpstr>迪米特法则(Law of Demeter, LoD)定义</vt:lpstr>
      <vt:lpstr>迪米特法则(Law of Demeter, LoD)分析</vt:lpstr>
      <vt:lpstr>迪米特法则(Law of Demeter, LoD)分析</vt:lpstr>
      <vt:lpstr>狭义的迪米特法则(Law of Demeter, LoD)</vt:lpstr>
      <vt:lpstr>狭义的迪米特法则(Law of Demeter, LoD)实例</vt:lpstr>
      <vt:lpstr>狭义的迪米特法则(Law of Demeter, LoD)实例</vt:lpstr>
      <vt:lpstr>狭义的迪米特法则(Law of Demeter, LoD)实例</vt:lpstr>
      <vt:lpstr>狭义的迪米特法则(Law of Demeter, LoD)实例</vt:lpstr>
      <vt:lpstr>狭义的迪米特法则(Law of Demeter, LoD)实例</vt:lpstr>
      <vt:lpstr>广义的迪米特法则(Law of Demeter, LoD)</vt:lpstr>
      <vt:lpstr>广义的迪米特法则(Law of Demeter, LoD)实例</vt:lpstr>
      <vt:lpstr>广义的迪米特法则(Law of Demeter, LoD)实例</vt:lpstr>
      <vt:lpstr>END</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xianghui su</dc:creator>
  <cp:lastModifiedBy>少博 王</cp:lastModifiedBy>
  <cp:revision>1049</cp:revision>
  <dcterms:created xsi:type="dcterms:W3CDTF">2016-04-18T17:25:00Z</dcterms:created>
  <dcterms:modified xsi:type="dcterms:W3CDTF">2019-11-05T12:14:44Z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