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1" r:id="rId1"/>
    <p:sldMasterId id="2147483681" r:id="rId2"/>
  </p:sldMasterIdLst>
  <p:notesMasterIdLst>
    <p:notesMasterId r:id="rId34"/>
  </p:notesMasterIdLst>
  <p:handoutMasterIdLst>
    <p:handoutMasterId r:id="rId35"/>
  </p:handoutMasterIdLst>
  <p:sldIdLst>
    <p:sldId id="316" r:id="rId3"/>
    <p:sldId id="318" r:id="rId4"/>
    <p:sldId id="319" r:id="rId5"/>
    <p:sldId id="325" r:id="rId6"/>
    <p:sldId id="321" r:id="rId7"/>
    <p:sldId id="322" r:id="rId8"/>
    <p:sldId id="327" r:id="rId9"/>
    <p:sldId id="367" r:id="rId10"/>
    <p:sldId id="323" r:id="rId11"/>
    <p:sldId id="324" r:id="rId12"/>
    <p:sldId id="328" r:id="rId13"/>
    <p:sldId id="360" r:id="rId14"/>
    <p:sldId id="329" r:id="rId15"/>
    <p:sldId id="330" r:id="rId16"/>
    <p:sldId id="331" r:id="rId17"/>
    <p:sldId id="359" r:id="rId18"/>
    <p:sldId id="332" r:id="rId19"/>
    <p:sldId id="335" r:id="rId20"/>
    <p:sldId id="334" r:id="rId21"/>
    <p:sldId id="356" r:id="rId22"/>
    <p:sldId id="363" r:id="rId23"/>
    <p:sldId id="357" r:id="rId24"/>
    <p:sldId id="358" r:id="rId25"/>
    <p:sldId id="362" r:id="rId26"/>
    <p:sldId id="364" r:id="rId27"/>
    <p:sldId id="371" r:id="rId28"/>
    <p:sldId id="372" r:id="rId29"/>
    <p:sldId id="373" r:id="rId30"/>
    <p:sldId id="375" r:id="rId31"/>
    <p:sldId id="365" r:id="rId32"/>
    <p:sldId id="376" r:id="rId3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66CCFF"/>
    <a:srgbClr val="FFEA93"/>
    <a:srgbClr val="00FF00"/>
    <a:srgbClr val="66FFFF"/>
    <a:srgbClr val="FF99FF"/>
    <a:srgbClr val="99CCFF"/>
    <a:srgbClr val="99FF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76" autoAdjust="0"/>
  </p:normalViewPr>
  <p:slideViewPr>
    <p:cSldViewPr>
      <p:cViewPr varScale="1">
        <p:scale>
          <a:sx n="97" d="100"/>
          <a:sy n="97" d="100"/>
        </p:scale>
        <p:origin x="20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9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>
              <a:defRPr/>
            </a:pPr>
            <a:fld id="{71718521-DA9A-4F54-B28C-C81762FFD6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432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>
              <a:defRPr/>
            </a:pPr>
            <a:fld id="{77C21062-CF70-4205-9558-E1E895602B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60858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456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华文细黑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细黑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细黑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细黑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细黑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76EFC-3428-4439-AEA4-364A1C5C45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70498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 baseline="0">
                <a:latin typeface="Consolas" panose="020B0609020204030204" pitchFamily="49" charset="0"/>
                <a:ea typeface="华文细黑" pitchFamily="2" charset="-122"/>
              </a:defRPr>
            </a:lvl1pPr>
            <a:lvl2pPr>
              <a:defRPr sz="2400" baseline="0">
                <a:latin typeface="Consolas" panose="020B0609020204030204" pitchFamily="49" charset="0"/>
                <a:ea typeface="华文细黑" pitchFamily="2" charset="-122"/>
              </a:defRPr>
            </a:lvl2pPr>
            <a:lvl3pPr>
              <a:defRPr sz="2000" baseline="0">
                <a:latin typeface="Consolas" panose="020B0609020204030204" pitchFamily="49" charset="0"/>
                <a:ea typeface="华文细黑" pitchFamily="2" charset="-122"/>
              </a:defRPr>
            </a:lvl3pPr>
            <a:lvl4pPr>
              <a:defRPr sz="1800" baseline="0">
                <a:latin typeface="Consolas" panose="020B0609020204030204" pitchFamily="49" charset="0"/>
                <a:ea typeface="华文细黑" pitchFamily="2" charset="-122"/>
              </a:defRPr>
            </a:lvl4pPr>
            <a:lvl5pPr>
              <a:defRPr sz="1800" baseline="0">
                <a:latin typeface="Consolas" panose="020B0609020204030204" pitchFamily="49" charset="0"/>
                <a:ea typeface="华文细黑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 baseline="0">
                <a:latin typeface="Consolas" panose="020B0609020204030204" pitchFamily="49" charset="0"/>
                <a:ea typeface="华文细黑" pitchFamily="2" charset="-122"/>
              </a:defRPr>
            </a:lvl1pPr>
            <a:lvl2pPr>
              <a:defRPr sz="2400" baseline="0">
                <a:latin typeface="Consolas" panose="020B0609020204030204" pitchFamily="49" charset="0"/>
                <a:ea typeface="华文细黑" pitchFamily="2" charset="-122"/>
              </a:defRPr>
            </a:lvl2pPr>
            <a:lvl3pPr>
              <a:defRPr sz="2000" baseline="0">
                <a:latin typeface="Consolas" panose="020B0609020204030204" pitchFamily="49" charset="0"/>
                <a:ea typeface="华文细黑" pitchFamily="2" charset="-122"/>
              </a:defRPr>
            </a:lvl3pPr>
            <a:lvl4pPr>
              <a:defRPr sz="1800" baseline="0">
                <a:latin typeface="Consolas" panose="020B0609020204030204" pitchFamily="49" charset="0"/>
                <a:ea typeface="华文细黑" pitchFamily="2" charset="-122"/>
              </a:defRPr>
            </a:lvl4pPr>
            <a:lvl5pPr>
              <a:defRPr sz="1800" baseline="0">
                <a:latin typeface="Consolas" panose="020B0609020204030204" pitchFamily="49" charset="0"/>
                <a:ea typeface="华文细黑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55FCC-15A3-4EBA-B2AF-8C36FFF044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34923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53D06-5760-4F18-9175-A0D5402F45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2981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24642603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细黑" pitchFamily="2" charset="-122"/>
                <a:ea typeface="华文细黑" pitchFamily="2" charset="-122"/>
              </a:defRPr>
            </a:lvl1pPr>
            <a:lvl2pPr>
              <a:defRPr>
                <a:latin typeface="华文细黑" pitchFamily="2" charset="-122"/>
                <a:ea typeface="华文细黑" pitchFamily="2" charset="-122"/>
              </a:defRPr>
            </a:lvl2pPr>
            <a:lvl3pPr>
              <a:defRPr>
                <a:latin typeface="华文细黑" pitchFamily="2" charset="-122"/>
                <a:ea typeface="华文细黑" pitchFamily="2" charset="-122"/>
              </a:defRPr>
            </a:lvl3pPr>
            <a:lvl4pPr>
              <a:defRPr>
                <a:latin typeface="华文细黑" pitchFamily="2" charset="-122"/>
                <a:ea typeface="华文细黑" pitchFamily="2" charset="-122"/>
              </a:defRPr>
            </a:lvl4pPr>
            <a:lvl5pPr>
              <a:defRPr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76EFC-3428-4439-AEA4-364A1C5C45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178257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>
                <a:latin typeface="华文细黑" pitchFamily="2" charset="-122"/>
                <a:ea typeface="华文细黑" pitchFamily="2" charset="-122"/>
              </a:defRPr>
            </a:lvl1pPr>
            <a:lvl2pPr>
              <a:defRPr sz="2400">
                <a:latin typeface="华文细黑" pitchFamily="2" charset="-122"/>
                <a:ea typeface="华文细黑" pitchFamily="2" charset="-122"/>
              </a:defRPr>
            </a:lvl2pPr>
            <a:lvl3pPr>
              <a:defRPr sz="2000">
                <a:latin typeface="华文细黑" pitchFamily="2" charset="-122"/>
                <a:ea typeface="华文细黑" pitchFamily="2" charset="-122"/>
              </a:defRPr>
            </a:lvl3pPr>
            <a:lvl4pPr>
              <a:defRPr sz="1800">
                <a:latin typeface="华文细黑" pitchFamily="2" charset="-122"/>
                <a:ea typeface="华文细黑" pitchFamily="2" charset="-122"/>
              </a:defRPr>
            </a:lvl4pPr>
            <a:lvl5pPr>
              <a:defRPr sz="1800">
                <a:latin typeface="华文细黑" pitchFamily="2" charset="-122"/>
                <a:ea typeface="华文细黑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>
                <a:latin typeface="华文细黑" pitchFamily="2" charset="-122"/>
                <a:ea typeface="华文细黑" pitchFamily="2" charset="-122"/>
              </a:defRPr>
            </a:lvl1pPr>
            <a:lvl2pPr>
              <a:defRPr sz="2400">
                <a:latin typeface="华文细黑" pitchFamily="2" charset="-122"/>
                <a:ea typeface="华文细黑" pitchFamily="2" charset="-122"/>
              </a:defRPr>
            </a:lvl2pPr>
            <a:lvl3pPr>
              <a:defRPr sz="2000">
                <a:latin typeface="华文细黑" pitchFamily="2" charset="-122"/>
                <a:ea typeface="华文细黑" pitchFamily="2" charset="-122"/>
              </a:defRPr>
            </a:lvl3pPr>
            <a:lvl4pPr>
              <a:defRPr sz="1800">
                <a:latin typeface="华文细黑" pitchFamily="2" charset="-122"/>
                <a:ea typeface="华文细黑" pitchFamily="2" charset="-122"/>
              </a:defRPr>
            </a:lvl4pPr>
            <a:lvl5pPr>
              <a:defRPr sz="1800">
                <a:latin typeface="华文细黑" pitchFamily="2" charset="-122"/>
                <a:ea typeface="华文细黑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55FCC-15A3-4EBA-B2AF-8C36FFF044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21890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53D06-5760-4F18-9175-A0D5402F45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0904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 smtClean="0">
                <a:solidFill>
                  <a:srgbClr val="0000FF"/>
                </a:solidFill>
              </a:defRPr>
            </a:lvl1pPr>
          </a:lstStyle>
          <a:p>
            <a:pPr>
              <a:defRPr/>
            </a:pPr>
            <a:fld id="{EFEB0D52-4F02-4E59-A627-3723A2C30E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7" r:id="rId2"/>
    <p:sldLayoutId id="2147483678" r:id="rId3"/>
    <p:sldLayoutId id="2147483679" r:id="rId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 baseline="0">
          <a:solidFill>
            <a:schemeClr val="tx1"/>
          </a:solidFill>
          <a:latin typeface="Consolas" panose="020B0609020204030204" pitchFamily="49" charset="0"/>
          <a:ea typeface="华文细黑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 baseline="0">
          <a:solidFill>
            <a:schemeClr val="tx1"/>
          </a:solidFill>
          <a:latin typeface="Consolas" panose="020B0609020204030204" pitchFamily="49" charset="0"/>
          <a:ea typeface="华文细黑" panose="0201060004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aseline="0">
          <a:solidFill>
            <a:schemeClr val="tx1"/>
          </a:solidFill>
          <a:latin typeface="Consolas" panose="020B0609020204030204" pitchFamily="49" charset="0"/>
          <a:ea typeface="华文细黑" panose="0201060004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aseline="0">
          <a:solidFill>
            <a:schemeClr val="tx1"/>
          </a:solidFill>
          <a:latin typeface="Consolas" panose="020B0609020204030204" pitchFamily="49" charset="0"/>
          <a:ea typeface="华文细黑" panose="0201060004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aseline="0">
          <a:solidFill>
            <a:schemeClr val="tx1"/>
          </a:solidFill>
          <a:latin typeface="Consolas" panose="020B0609020204030204" pitchFamily="49" charset="0"/>
          <a:ea typeface="华文细黑" panose="0201060004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 smtClean="0">
                <a:solidFill>
                  <a:srgbClr val="0000FF"/>
                </a:solidFill>
              </a:defRPr>
            </a:lvl1pPr>
          </a:lstStyle>
          <a:p>
            <a:pPr>
              <a:defRPr/>
            </a:pPr>
            <a:fld id="{EFEB0D52-4F02-4E59-A627-3723A2C30E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78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55576" y="3732166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披萨工厂构建案例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800" dirty="0" smtClean="0"/>
              <a:t>Pizza Factory Building Case</a:t>
            </a:r>
            <a:endParaRPr lang="zh-CN" altLang="en-US" dirty="0" smtClean="0"/>
          </a:p>
        </p:txBody>
      </p:sp>
      <p:pic>
        <p:nvPicPr>
          <p:cNvPr id="4" name="图片 3">
            <a:extLst>
              <a:ext uri="{FF2B5EF4-FFF2-40B4-BE49-F238E27FC236}">
                <a16:creationId xmlns:lc="http://schemas.openxmlformats.org/drawingml/2006/lockedCanvas" xmlns="" xmlns:a16="http://schemas.microsoft.com/office/drawing/2014/main" id="{14F8F324-075C-433C-A772-B3547B685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561" y="1628800"/>
            <a:ext cx="2618430" cy="210782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Design</a:t>
            </a:r>
            <a:r>
              <a:rPr lang="zh-CN" altLang="zh-CN" dirty="0"/>
              <a:t>：传统的设计思路</a:t>
            </a:r>
            <a:endParaRPr lang="zh-CN" alt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其他</a:t>
            </a:r>
            <a:r>
              <a:rPr lang="en-US" altLang="zh-CN" sz="3200" dirty="0" smtClean="0"/>
              <a:t>pizza</a:t>
            </a:r>
            <a:r>
              <a:rPr lang="zh-CN" altLang="en-US" sz="3200" dirty="0" smtClean="0"/>
              <a:t>店推出了新产品，我们也得增加！例如</a:t>
            </a:r>
            <a:r>
              <a:rPr lang="en-US" altLang="zh-CN" sz="3200" dirty="0" err="1" smtClean="0"/>
              <a:t>VeggiePizza</a:t>
            </a:r>
            <a:r>
              <a:rPr lang="zh-CN" altLang="en-US" sz="3200" dirty="0" smtClean="0"/>
              <a:t>。</a:t>
            </a:r>
          </a:p>
          <a:p>
            <a:pPr eaLnBrk="1" hangingPunct="1"/>
            <a:r>
              <a:rPr lang="en-US" altLang="zh-CN" sz="3200" dirty="0" err="1" smtClean="0"/>
              <a:t>GreekPizza</a:t>
            </a:r>
            <a:r>
              <a:rPr lang="zh-CN" altLang="en-US" sz="3200" dirty="0" smtClean="0"/>
              <a:t>最近不受欢迎，把它从菜单中取消。</a:t>
            </a:r>
          </a:p>
          <a:p>
            <a:pPr eaLnBrk="1" hangingPunct="1"/>
            <a:r>
              <a:rPr lang="zh-CN" altLang="en-US" sz="3200" dirty="0" smtClean="0"/>
              <a:t>于是</a:t>
            </a:r>
            <a:r>
              <a:rPr lang="en-US" altLang="zh-CN" sz="3200" dirty="0" smtClean="0">
                <a:latin typeface="Arial" charset="0"/>
              </a:rPr>
              <a:t>…</a:t>
            </a:r>
            <a:endParaRPr lang="en-US" altLang="zh-CN" sz="3200" dirty="0" smtClean="0"/>
          </a:p>
        </p:txBody>
      </p:sp>
      <p:sp>
        <p:nvSpPr>
          <p:cNvPr id="12292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C8C8F10-2758-460F-95D5-E51C47AB5EAB}" type="slidenum">
              <a:rPr kumimoji="0" lang="zh-CN" altLang="en-US">
                <a:solidFill>
                  <a:srgbClr val="0000FF"/>
                </a:solidFill>
              </a:rPr>
              <a:pPr/>
              <a:t>10</a:t>
            </a:fld>
            <a:endParaRPr kumimoji="0" lang="en-US" altLang="zh-CN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Design</a:t>
            </a:r>
            <a:r>
              <a:rPr lang="zh-CN" altLang="zh-CN" dirty="0"/>
              <a:t>：传统的设计思路</a:t>
            </a:r>
            <a:endParaRPr lang="zh-CN" alt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28800"/>
            <a:ext cx="7772400" cy="48958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800" dirty="0" smtClean="0"/>
              <a:t>Pizza </a:t>
            </a:r>
            <a:r>
              <a:rPr lang="en-US" altLang="zh-CN" sz="1800" dirty="0" err="1" smtClean="0"/>
              <a:t>orderPizza</a:t>
            </a:r>
            <a:r>
              <a:rPr lang="en-US" altLang="zh-CN" sz="1800" dirty="0" smtClean="0"/>
              <a:t>(String type) {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800" dirty="0" smtClean="0"/>
              <a:t>    Pizza </a:t>
            </a:r>
            <a:r>
              <a:rPr lang="en-US" altLang="zh-CN" sz="1800" dirty="0" err="1" smtClean="0"/>
              <a:t>pizza</a:t>
            </a:r>
            <a:endParaRPr lang="en-US" altLang="zh-CN" sz="1800" dirty="0" smtClean="0"/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800" dirty="0" smtClean="0"/>
              <a:t>    if (</a:t>
            </a:r>
            <a:r>
              <a:rPr lang="en-US" altLang="zh-CN" sz="1800" dirty="0" err="1" smtClean="0"/>
              <a:t>type.equals</a:t>
            </a:r>
            <a:r>
              <a:rPr lang="en-US" altLang="zh-CN" sz="1800" dirty="0" smtClean="0"/>
              <a:t>(</a:t>
            </a:r>
            <a:r>
              <a:rPr lang="en-US" altLang="zh-CN" sz="1800" dirty="0" smtClean="0">
                <a:latin typeface="Arial" charset="0"/>
              </a:rPr>
              <a:t>“</a:t>
            </a:r>
            <a:r>
              <a:rPr lang="en-US" altLang="zh-CN" sz="1800" dirty="0" smtClean="0"/>
              <a:t>cheese</a:t>
            </a:r>
            <a:r>
              <a:rPr lang="en-US" altLang="zh-CN" sz="1800" dirty="0" smtClean="0">
                <a:latin typeface="Arial" charset="0"/>
              </a:rPr>
              <a:t>”</a:t>
            </a:r>
            <a:r>
              <a:rPr lang="en-US" altLang="zh-CN" sz="1800" dirty="0" smtClean="0"/>
              <a:t>)){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zh-CN" altLang="en-US" sz="1800" dirty="0" smtClean="0"/>
              <a:t>       </a:t>
            </a:r>
            <a:r>
              <a:rPr lang="en-US" altLang="zh-CN" sz="1800" dirty="0" smtClean="0"/>
              <a:t>pizza = new </a:t>
            </a:r>
            <a:r>
              <a:rPr lang="en-US" altLang="zh-CN" sz="1800" dirty="0" err="1" smtClean="0"/>
              <a:t>CheesePizza</a:t>
            </a:r>
            <a:r>
              <a:rPr lang="en-US" altLang="zh-CN" sz="1800" dirty="0" smtClean="0"/>
              <a:t>();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800" dirty="0" smtClean="0"/>
              <a:t>    } else if (</a:t>
            </a:r>
            <a:r>
              <a:rPr lang="en-US" altLang="zh-CN" sz="1800" dirty="0" err="1" smtClean="0"/>
              <a:t>type.equals</a:t>
            </a:r>
            <a:r>
              <a:rPr lang="en-US" altLang="zh-CN" sz="1800" dirty="0" smtClean="0"/>
              <a:t>(</a:t>
            </a:r>
            <a:r>
              <a:rPr lang="en-US" altLang="zh-CN" sz="1800" dirty="0" smtClean="0">
                <a:latin typeface="Arial" charset="0"/>
              </a:rPr>
              <a:t>“</a:t>
            </a:r>
            <a:r>
              <a:rPr lang="en-US" altLang="zh-CN" sz="1800" dirty="0" err="1" smtClean="0"/>
              <a:t>greek</a:t>
            </a:r>
            <a:r>
              <a:rPr lang="en-US" altLang="zh-CN" sz="1800" dirty="0" smtClean="0">
                <a:latin typeface="Arial" charset="0"/>
              </a:rPr>
              <a:t>”</a:t>
            </a:r>
            <a:r>
              <a:rPr lang="en-US" altLang="zh-CN" sz="1800" dirty="0" smtClean="0"/>
              <a:t>)){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800" dirty="0" smtClean="0"/>
              <a:t>       pizza = new </a:t>
            </a:r>
            <a:r>
              <a:rPr lang="en-US" altLang="zh-CN" sz="1800" dirty="0" err="1" smtClean="0"/>
              <a:t>GreekPizza</a:t>
            </a:r>
            <a:r>
              <a:rPr lang="en-US" altLang="zh-CN" sz="1800" dirty="0" smtClean="0"/>
              <a:t>();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800" dirty="0" smtClean="0"/>
              <a:t>    } else if (</a:t>
            </a:r>
            <a:r>
              <a:rPr lang="en-US" altLang="zh-CN" sz="1800" dirty="0" err="1" smtClean="0"/>
              <a:t>type.equals</a:t>
            </a:r>
            <a:r>
              <a:rPr lang="en-US" altLang="zh-CN" sz="1800" dirty="0" smtClean="0"/>
              <a:t>(</a:t>
            </a:r>
            <a:r>
              <a:rPr lang="en-US" altLang="zh-CN" sz="1800" dirty="0" smtClean="0">
                <a:latin typeface="Arial" charset="0"/>
              </a:rPr>
              <a:t>“</a:t>
            </a:r>
            <a:r>
              <a:rPr lang="en-US" altLang="zh-CN" sz="1800" dirty="0" smtClean="0"/>
              <a:t>pepperoni</a:t>
            </a:r>
            <a:r>
              <a:rPr lang="en-US" altLang="zh-CN" sz="1800" dirty="0" smtClean="0">
                <a:latin typeface="Arial" charset="0"/>
              </a:rPr>
              <a:t>”</a:t>
            </a:r>
            <a:r>
              <a:rPr lang="en-US" altLang="zh-CN" sz="1800" dirty="0" smtClean="0"/>
              <a:t>)){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800" dirty="0" smtClean="0"/>
              <a:t>       pizza = new </a:t>
            </a:r>
            <a:r>
              <a:rPr lang="en-US" altLang="zh-CN" sz="1800" dirty="0" err="1" smtClean="0"/>
              <a:t>PepperoniPizza</a:t>
            </a:r>
            <a:r>
              <a:rPr lang="en-US" altLang="zh-CN" sz="1800" dirty="0" smtClean="0"/>
              <a:t>();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800" dirty="0" smtClean="0"/>
              <a:t>    } </a:t>
            </a:r>
            <a:r>
              <a:rPr lang="en-US" altLang="zh-CN" sz="1800" dirty="0" smtClean="0">
                <a:solidFill>
                  <a:schemeClr val="accent2"/>
                </a:solidFill>
              </a:rPr>
              <a:t>else if (</a:t>
            </a:r>
            <a:r>
              <a:rPr lang="en-US" altLang="zh-CN" sz="1800" dirty="0" err="1" smtClean="0">
                <a:solidFill>
                  <a:schemeClr val="accent2"/>
                </a:solidFill>
              </a:rPr>
              <a:t>type.equals</a:t>
            </a:r>
            <a:r>
              <a:rPr lang="en-US" altLang="zh-CN" sz="1800" dirty="0" smtClean="0">
                <a:solidFill>
                  <a:schemeClr val="accent2"/>
                </a:solidFill>
              </a:rPr>
              <a:t>(</a:t>
            </a:r>
            <a:r>
              <a:rPr lang="en-US" altLang="zh-CN" sz="1800" dirty="0" smtClean="0">
                <a:solidFill>
                  <a:schemeClr val="accent2"/>
                </a:solidFill>
                <a:latin typeface="Arial" charset="0"/>
              </a:rPr>
              <a:t>“</a:t>
            </a:r>
            <a:r>
              <a:rPr lang="en-US" altLang="zh-CN" sz="1800" dirty="0" smtClean="0">
                <a:solidFill>
                  <a:schemeClr val="accent2"/>
                </a:solidFill>
              </a:rPr>
              <a:t>veggie</a:t>
            </a:r>
            <a:r>
              <a:rPr lang="en-US" altLang="zh-CN" sz="1800" dirty="0" smtClean="0">
                <a:solidFill>
                  <a:schemeClr val="accent2"/>
                </a:solidFill>
                <a:latin typeface="Arial" charset="0"/>
              </a:rPr>
              <a:t>”</a:t>
            </a:r>
            <a:r>
              <a:rPr lang="en-US" altLang="zh-CN" sz="1800" dirty="0" smtClean="0">
                <a:solidFill>
                  <a:schemeClr val="accent2"/>
                </a:solidFill>
              </a:rPr>
              <a:t>)){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800" dirty="0" smtClean="0">
                <a:solidFill>
                  <a:schemeClr val="accent2"/>
                </a:solidFill>
              </a:rPr>
              <a:t>       pizza = new </a:t>
            </a:r>
            <a:r>
              <a:rPr lang="en-US" altLang="zh-CN" sz="1800" dirty="0" err="1" smtClean="0">
                <a:solidFill>
                  <a:schemeClr val="accent2"/>
                </a:solidFill>
              </a:rPr>
              <a:t>VeggiePizza</a:t>
            </a:r>
            <a:r>
              <a:rPr lang="en-US" altLang="zh-CN" sz="1800" dirty="0" smtClean="0">
                <a:solidFill>
                  <a:schemeClr val="accent2"/>
                </a:solidFill>
              </a:rPr>
              <a:t>();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800" dirty="0" smtClean="0"/>
              <a:t>    }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endParaRPr lang="en-US" altLang="zh-CN" sz="1800" dirty="0" smtClean="0"/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pizza.prepare</a:t>
            </a:r>
            <a:r>
              <a:rPr lang="en-US" altLang="zh-CN" sz="1800" dirty="0" smtClean="0"/>
              <a:t>();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pizza.bake</a:t>
            </a:r>
            <a:r>
              <a:rPr lang="en-US" altLang="zh-CN" sz="1800" dirty="0" smtClean="0"/>
              <a:t>();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pizza.cut</a:t>
            </a:r>
            <a:r>
              <a:rPr lang="en-US" altLang="zh-CN" sz="1800" dirty="0" smtClean="0"/>
              <a:t>();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pizza.box</a:t>
            </a:r>
            <a:r>
              <a:rPr lang="en-US" altLang="zh-CN" sz="1800" dirty="0" smtClean="0"/>
              <a:t>();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800" dirty="0" smtClean="0"/>
              <a:t>    return pizza;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800" dirty="0" smtClean="0"/>
              <a:t>}</a:t>
            </a:r>
          </a:p>
          <a:p>
            <a:pPr eaLnBrk="1" hangingPunct="1">
              <a:lnSpc>
                <a:spcPct val="80000"/>
              </a:lnSpc>
            </a:pPr>
            <a:endParaRPr lang="zh-CN" altLang="en-US" sz="1800" dirty="0" smtClean="0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1619672" y="2852738"/>
            <a:ext cx="2734841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1187624" y="3140869"/>
            <a:ext cx="3095451" cy="794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2" name="AutoShape 6"/>
          <p:cNvSpPr>
            <a:spLocks noChangeArrowheads="1"/>
          </p:cNvSpPr>
          <p:nvPr/>
        </p:nvSpPr>
        <p:spPr bwMode="auto">
          <a:xfrm>
            <a:off x="6300192" y="2276475"/>
            <a:ext cx="2592983" cy="1728788"/>
          </a:xfrm>
          <a:prstGeom prst="wedgeRoundRectCallout">
            <a:avLst>
              <a:gd name="adj1" fmla="val -54801"/>
              <a:gd name="adj2" fmla="val -2616"/>
              <a:gd name="adj3" fmla="val 16667"/>
            </a:avLst>
          </a:prstGeom>
          <a:solidFill>
            <a:srgbClr val="CCFFFF"/>
          </a:solidFill>
          <a:ln>
            <a:noFill/>
          </a:ln>
          <a:extLst/>
        </p:spPr>
        <p:txBody>
          <a:bodyPr/>
          <a:lstStyle/>
          <a:p>
            <a:pPr algn="l"/>
            <a:r>
              <a:rPr lang="zh-CN" altLang="en-US" sz="2400" dirty="0">
                <a:solidFill>
                  <a:schemeClr val="accent2"/>
                </a:solidFill>
                <a:latin typeface="Tahoma" pitchFamily="34" charset="0"/>
              </a:rPr>
              <a:t>这是变化的部分。随着</a:t>
            </a:r>
            <a:r>
              <a:rPr lang="en-US" altLang="zh-CN" sz="2400" dirty="0">
                <a:solidFill>
                  <a:schemeClr val="accent2"/>
                </a:solidFill>
                <a:latin typeface="Tahoma" pitchFamily="34" charset="0"/>
              </a:rPr>
              <a:t>Pizza</a:t>
            </a:r>
            <a:r>
              <a:rPr lang="zh-CN" altLang="en-US" sz="2400" dirty="0">
                <a:solidFill>
                  <a:schemeClr val="accent2"/>
                </a:solidFill>
                <a:latin typeface="Tahoma" pitchFamily="34" charset="0"/>
              </a:rPr>
              <a:t>菜单的变化，这部分要跟着不断地变。</a:t>
            </a:r>
            <a:endParaRPr lang="en-US" altLang="zh-CN" sz="2400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188423" name="AutoShape 7"/>
          <p:cNvSpPr>
            <a:spLocks noChangeArrowheads="1"/>
          </p:cNvSpPr>
          <p:nvPr/>
        </p:nvSpPr>
        <p:spPr bwMode="auto">
          <a:xfrm>
            <a:off x="6300192" y="4797425"/>
            <a:ext cx="2234208" cy="1223963"/>
          </a:xfrm>
          <a:prstGeom prst="wedgeRoundRectCallout">
            <a:avLst>
              <a:gd name="adj1" fmla="val -68667"/>
              <a:gd name="adj2" fmla="val -17185"/>
              <a:gd name="adj3" fmla="val 16667"/>
            </a:avLst>
          </a:prstGeom>
          <a:solidFill>
            <a:srgbClr val="CCFFFF"/>
          </a:solidFill>
          <a:ln>
            <a:noFill/>
          </a:ln>
          <a:extLst/>
        </p:spPr>
        <p:txBody>
          <a:bodyPr/>
          <a:lstStyle/>
          <a:p>
            <a:pPr algn="l"/>
            <a:r>
              <a:rPr lang="zh-CN" altLang="en-US" sz="2400">
                <a:solidFill>
                  <a:schemeClr val="accent2"/>
                </a:solidFill>
                <a:latin typeface="Tahoma" pitchFamily="34" charset="0"/>
              </a:rPr>
              <a:t>这部分是不变的部分。</a:t>
            </a:r>
            <a:endParaRPr lang="en-US" altLang="zh-CN" sz="240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188424" name="AutoShape 8"/>
          <p:cNvSpPr>
            <a:spLocks/>
          </p:cNvSpPr>
          <p:nvPr/>
        </p:nvSpPr>
        <p:spPr bwMode="auto">
          <a:xfrm>
            <a:off x="5651227" y="1916113"/>
            <a:ext cx="288925" cy="2305050"/>
          </a:xfrm>
          <a:prstGeom prst="rightBrace">
            <a:avLst>
              <a:gd name="adj1" fmla="val 66484"/>
              <a:gd name="adj2" fmla="val 50000"/>
            </a:avLst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5" name="AutoShape 9"/>
          <p:cNvSpPr>
            <a:spLocks/>
          </p:cNvSpPr>
          <p:nvPr/>
        </p:nvSpPr>
        <p:spPr bwMode="auto">
          <a:xfrm>
            <a:off x="5652244" y="4724400"/>
            <a:ext cx="215900" cy="1368425"/>
          </a:xfrm>
          <a:prstGeom prst="rightBrace">
            <a:avLst>
              <a:gd name="adj1" fmla="val 52819"/>
              <a:gd name="adj2" fmla="val 50000"/>
            </a:avLst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2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D4593452-A737-4EC8-9772-EC7AB12744C9}" type="slidenum">
              <a:rPr kumimoji="0" lang="zh-CN" altLang="en-US">
                <a:solidFill>
                  <a:srgbClr val="0000FF"/>
                </a:solidFill>
              </a:rPr>
              <a:pPr/>
              <a:t>11</a:t>
            </a:fld>
            <a:endParaRPr kumimoji="0" lang="en-US" altLang="zh-CN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2" grpId="0" animBg="1"/>
      <p:bldP spid="188423" grpId="0" animBg="1"/>
      <p:bldP spid="188424" grpId="0" animBg="1"/>
      <p:bldP spid="1884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2nd Design</a:t>
            </a:r>
            <a:r>
              <a:rPr lang="zh-CN" altLang="en-US" dirty="0"/>
              <a:t>：分离变化</a:t>
            </a:r>
            <a:r>
              <a:rPr lang="zh-CN" altLang="en-US" dirty="0" smtClean="0"/>
              <a:t>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Pizza</a:t>
            </a:r>
            <a:r>
              <a:rPr lang="zh-CN" altLang="en-US" dirty="0" smtClean="0"/>
              <a:t>店，可以设计成类：</a:t>
            </a:r>
            <a:r>
              <a:rPr lang="en-US" altLang="zh-CN" dirty="0" err="1" smtClean="0"/>
              <a:t>PizzaStore</a:t>
            </a:r>
            <a:endParaRPr lang="en-US" altLang="zh-CN" dirty="0" smtClean="0"/>
          </a:p>
          <a:p>
            <a:r>
              <a:rPr lang="zh-CN" altLang="en-US" dirty="0" smtClean="0"/>
              <a:t>具体的</a:t>
            </a:r>
            <a:r>
              <a:rPr lang="en-US" altLang="zh-CN" dirty="0" smtClean="0"/>
              <a:t>pizza</a:t>
            </a:r>
            <a:r>
              <a:rPr lang="zh-CN" altLang="en-US" dirty="0" smtClean="0"/>
              <a:t>有：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CheesePizza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PepperoniPizza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VeggiePizza</a:t>
            </a:r>
            <a:endParaRPr lang="en-US" altLang="zh-CN" dirty="0" smtClean="0"/>
          </a:p>
          <a:p>
            <a:r>
              <a:rPr lang="en-US" altLang="zh-CN" dirty="0"/>
              <a:t>pizza</a:t>
            </a:r>
            <a:r>
              <a:rPr lang="zh-CN" altLang="en-US" dirty="0" smtClean="0">
                <a:latin typeface="Comic Sans MS" pitchFamily="66" charset="0"/>
              </a:rPr>
              <a:t>店如何生成</a:t>
            </a:r>
            <a:r>
              <a:rPr lang="en-US" altLang="zh-CN" dirty="0"/>
              <a:t>Pizza</a:t>
            </a:r>
            <a:r>
              <a:rPr lang="zh-CN" altLang="en-US" dirty="0" smtClean="0">
                <a:latin typeface="Comic Sans MS" pitchFamily="66" charset="0"/>
              </a:rPr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76EFC-3428-4439-AEA4-364A1C5C45A3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30382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/>
              <a:t>2nd Design</a:t>
            </a:r>
            <a:r>
              <a:rPr lang="zh-CN" altLang="en-US" sz="4400" dirty="0"/>
              <a:t>：分离变化</a:t>
            </a:r>
            <a:r>
              <a:rPr lang="zh-CN" altLang="en-US" sz="4400" dirty="0" smtClean="0"/>
              <a:t>点</a:t>
            </a:r>
          </a:p>
        </p:txBody>
      </p:sp>
      <p:sp>
        <p:nvSpPr>
          <p:cNvPr id="189452" name="Rectangle 12"/>
          <p:cNvSpPr>
            <a:spLocks noChangeArrowheads="1"/>
          </p:cNvSpPr>
          <p:nvPr/>
        </p:nvSpPr>
        <p:spPr bwMode="auto">
          <a:xfrm>
            <a:off x="612502" y="1628800"/>
            <a:ext cx="5327650" cy="451217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Pizza </a:t>
            </a:r>
            <a:r>
              <a:rPr kumimoji="0"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orderPizza</a:t>
            </a: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(String type) {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Pizza </a:t>
            </a:r>
            <a:r>
              <a:rPr kumimoji="0"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</a:t>
            </a:r>
            <a:endParaRPr kumimoji="0"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if (</a:t>
            </a:r>
            <a:r>
              <a:rPr kumimoji="0"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type.equals</a:t>
            </a: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(“cheese”)){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pizza = new </a:t>
            </a:r>
            <a:r>
              <a:rPr kumimoji="0"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CheesePizza</a:t>
            </a: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} else if (</a:t>
            </a:r>
            <a:r>
              <a:rPr kumimoji="0"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type.equals</a:t>
            </a: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kumimoji="0"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greek</a:t>
            </a: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”)){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pizza = new </a:t>
            </a:r>
            <a:r>
              <a:rPr kumimoji="0"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GreekPizza</a:t>
            </a: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} else if (</a:t>
            </a:r>
            <a:r>
              <a:rPr kumimoji="0"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type.equals</a:t>
            </a: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(“pepperoni”)){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pizza = new </a:t>
            </a:r>
            <a:r>
              <a:rPr kumimoji="0"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PepperoniPizza</a:t>
            </a: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} </a:t>
            </a:r>
            <a:r>
              <a:rPr kumimoji="0"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else if (</a:t>
            </a:r>
            <a:r>
              <a:rPr kumimoji="0"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type.equals</a:t>
            </a:r>
            <a:r>
              <a:rPr kumimoji="0"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(“veggie”)){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  pizza = new </a:t>
            </a:r>
            <a:r>
              <a:rPr kumimoji="0"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VeggiePizza</a:t>
            </a:r>
            <a:r>
              <a:rPr kumimoji="0"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}</a:t>
            </a:r>
          </a:p>
          <a:p>
            <a:pPr marL="342900" indent="-342900" algn="l"/>
            <a:endParaRPr kumimoji="0" lang="en-US" altLang="zh-CN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pizza.prepare</a:t>
            </a: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pizza.bake</a:t>
            </a: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pizza.cut</a:t>
            </a: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pizza.box</a:t>
            </a: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return pizza;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9453" name="AutoShape 13"/>
          <p:cNvSpPr>
            <a:spLocks noChangeArrowheads="1"/>
          </p:cNvSpPr>
          <p:nvPr/>
        </p:nvSpPr>
        <p:spPr bwMode="auto">
          <a:xfrm>
            <a:off x="5795963" y="3787924"/>
            <a:ext cx="2738437" cy="1152525"/>
          </a:xfrm>
          <a:prstGeom prst="wedgeRoundRectCallout">
            <a:avLst>
              <a:gd name="adj1" fmla="val -10116"/>
              <a:gd name="adj2" fmla="val 49171"/>
              <a:gd name="adj3" fmla="val 16667"/>
            </a:avLst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2000">
                <a:solidFill>
                  <a:srgbClr val="000000"/>
                </a:solidFill>
                <a:latin typeface="Tahoma" pitchFamily="34" charset="0"/>
              </a:rPr>
              <a:t>把这部分封装在一个只管如何创建</a:t>
            </a:r>
            <a:r>
              <a:rPr lang="en-US" altLang="zh-CN" sz="2000">
                <a:solidFill>
                  <a:srgbClr val="000000"/>
                </a:solidFill>
                <a:latin typeface="Tahoma" pitchFamily="34" charset="0"/>
              </a:rPr>
              <a:t>pizza</a:t>
            </a:r>
            <a:r>
              <a:rPr lang="zh-CN" altLang="en-US" sz="2000">
                <a:solidFill>
                  <a:srgbClr val="000000"/>
                </a:solidFill>
                <a:latin typeface="Tahoma" pitchFamily="34" charset="0"/>
              </a:rPr>
              <a:t>的对象中</a:t>
            </a:r>
            <a:endParaRPr lang="en-US" altLang="zh-CN" sz="20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89454" name="AutoShape 14"/>
          <p:cNvSpPr>
            <a:spLocks noChangeArrowheads="1"/>
          </p:cNvSpPr>
          <p:nvPr/>
        </p:nvSpPr>
        <p:spPr bwMode="auto">
          <a:xfrm>
            <a:off x="5076825" y="1053653"/>
            <a:ext cx="4067175" cy="2519363"/>
          </a:xfrm>
          <a:prstGeom prst="cloudCallout">
            <a:avLst>
              <a:gd name="adj1" fmla="val -70139"/>
              <a:gd name="adj2" fmla="val 30972"/>
            </a:avLst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zh-CN" sz="1200" dirty="0">
                <a:solidFill>
                  <a:srgbClr val="000000"/>
                </a:solidFill>
                <a:latin typeface="Tahoma" pitchFamily="34" charset="0"/>
              </a:rPr>
              <a:t>if (</a:t>
            </a:r>
            <a:r>
              <a:rPr lang="en-US" altLang="zh-CN" sz="1200" dirty="0" err="1">
                <a:solidFill>
                  <a:srgbClr val="000000"/>
                </a:solidFill>
                <a:latin typeface="Tahoma" pitchFamily="34" charset="0"/>
              </a:rPr>
              <a:t>type.equals</a:t>
            </a:r>
            <a:r>
              <a:rPr lang="en-US" altLang="zh-CN" sz="1200" dirty="0">
                <a:solidFill>
                  <a:srgbClr val="000000"/>
                </a:solidFill>
                <a:latin typeface="Tahoma" pitchFamily="34" charset="0"/>
              </a:rPr>
              <a:t>(</a:t>
            </a:r>
            <a:r>
              <a:rPr lang="en-US" altLang="zh-CN" sz="1200" dirty="0">
                <a:solidFill>
                  <a:srgbClr val="000000"/>
                </a:solidFill>
              </a:rPr>
              <a:t>“</a:t>
            </a:r>
            <a:r>
              <a:rPr lang="en-US" altLang="zh-CN" sz="1200" dirty="0">
                <a:solidFill>
                  <a:srgbClr val="000000"/>
                </a:solidFill>
                <a:latin typeface="Tahoma" pitchFamily="34" charset="0"/>
              </a:rPr>
              <a:t>cheese</a:t>
            </a:r>
            <a:r>
              <a:rPr lang="en-US" altLang="zh-CN" sz="1200" dirty="0">
                <a:solidFill>
                  <a:srgbClr val="000000"/>
                </a:solidFill>
              </a:rPr>
              <a:t>”</a:t>
            </a:r>
            <a:r>
              <a:rPr lang="en-US" altLang="zh-CN" sz="1200" dirty="0">
                <a:solidFill>
                  <a:srgbClr val="000000"/>
                </a:solidFill>
                <a:latin typeface="Tahoma" pitchFamily="34" charset="0"/>
              </a:rPr>
              <a:t>)){</a:t>
            </a:r>
          </a:p>
          <a:p>
            <a:pPr algn="l"/>
            <a:r>
              <a:rPr lang="zh-CN" altLang="en-US" sz="1200" dirty="0">
                <a:solidFill>
                  <a:srgbClr val="000000"/>
                </a:solidFill>
                <a:latin typeface="Tahoma" pitchFamily="34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Tahoma" pitchFamily="34" charset="0"/>
              </a:rPr>
              <a:t>pizza = new </a:t>
            </a:r>
            <a:r>
              <a:rPr lang="en-US" altLang="zh-CN" sz="1200" dirty="0" err="1">
                <a:solidFill>
                  <a:srgbClr val="000000"/>
                </a:solidFill>
                <a:latin typeface="Tahoma" pitchFamily="34" charset="0"/>
              </a:rPr>
              <a:t>CheesePizza</a:t>
            </a:r>
            <a:r>
              <a:rPr lang="en-US" altLang="zh-CN" sz="1200" dirty="0">
                <a:solidFill>
                  <a:srgbClr val="000000"/>
                </a:solidFill>
                <a:latin typeface="Tahoma" pitchFamily="34" charset="0"/>
              </a:rPr>
              <a:t>();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Tahoma" pitchFamily="34" charset="0"/>
              </a:rPr>
              <a:t>   } else if (</a:t>
            </a:r>
            <a:r>
              <a:rPr lang="en-US" altLang="zh-CN" sz="1200" dirty="0" err="1">
                <a:solidFill>
                  <a:srgbClr val="000000"/>
                </a:solidFill>
                <a:latin typeface="Tahoma" pitchFamily="34" charset="0"/>
              </a:rPr>
              <a:t>type.equals</a:t>
            </a:r>
            <a:r>
              <a:rPr lang="en-US" altLang="zh-CN" sz="1200" dirty="0">
                <a:solidFill>
                  <a:srgbClr val="000000"/>
                </a:solidFill>
                <a:latin typeface="Tahoma" pitchFamily="34" charset="0"/>
              </a:rPr>
              <a:t>(</a:t>
            </a:r>
            <a:r>
              <a:rPr lang="en-US" altLang="zh-CN" sz="1200" dirty="0">
                <a:solidFill>
                  <a:srgbClr val="000000"/>
                </a:solidFill>
              </a:rPr>
              <a:t>“</a:t>
            </a:r>
            <a:r>
              <a:rPr lang="en-US" altLang="zh-CN" sz="1200" dirty="0" err="1">
                <a:solidFill>
                  <a:srgbClr val="000000"/>
                </a:solidFill>
                <a:latin typeface="Tahoma" pitchFamily="34" charset="0"/>
              </a:rPr>
              <a:t>greek</a:t>
            </a:r>
            <a:r>
              <a:rPr lang="en-US" altLang="zh-CN" sz="1200" dirty="0">
                <a:solidFill>
                  <a:srgbClr val="000000"/>
                </a:solidFill>
              </a:rPr>
              <a:t>”</a:t>
            </a:r>
            <a:r>
              <a:rPr lang="en-US" altLang="zh-CN" sz="1200" dirty="0">
                <a:solidFill>
                  <a:srgbClr val="000000"/>
                </a:solidFill>
                <a:latin typeface="Tahoma" pitchFamily="34" charset="0"/>
              </a:rPr>
              <a:t>)){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Tahoma" pitchFamily="34" charset="0"/>
              </a:rPr>
              <a:t>      pizza = new </a:t>
            </a:r>
            <a:r>
              <a:rPr lang="en-US" altLang="zh-CN" sz="1200" dirty="0" err="1">
                <a:solidFill>
                  <a:srgbClr val="000000"/>
                </a:solidFill>
                <a:latin typeface="Tahoma" pitchFamily="34" charset="0"/>
              </a:rPr>
              <a:t>GreekPizza</a:t>
            </a:r>
            <a:r>
              <a:rPr lang="en-US" altLang="zh-CN" sz="1200" dirty="0">
                <a:solidFill>
                  <a:srgbClr val="000000"/>
                </a:solidFill>
                <a:latin typeface="Tahoma" pitchFamily="34" charset="0"/>
              </a:rPr>
              <a:t>();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Tahoma" pitchFamily="34" charset="0"/>
              </a:rPr>
              <a:t>   } else if (</a:t>
            </a:r>
            <a:r>
              <a:rPr lang="en-US" altLang="zh-CN" sz="1200" dirty="0" err="1">
                <a:solidFill>
                  <a:srgbClr val="000000"/>
                </a:solidFill>
                <a:latin typeface="Tahoma" pitchFamily="34" charset="0"/>
              </a:rPr>
              <a:t>type.equals</a:t>
            </a:r>
            <a:r>
              <a:rPr lang="en-US" altLang="zh-CN" sz="1200" dirty="0">
                <a:solidFill>
                  <a:srgbClr val="000000"/>
                </a:solidFill>
                <a:latin typeface="Tahoma" pitchFamily="34" charset="0"/>
              </a:rPr>
              <a:t>(</a:t>
            </a:r>
            <a:r>
              <a:rPr lang="en-US" altLang="zh-CN" sz="1200" dirty="0">
                <a:solidFill>
                  <a:srgbClr val="000000"/>
                </a:solidFill>
              </a:rPr>
              <a:t>“</a:t>
            </a:r>
            <a:r>
              <a:rPr lang="en-US" altLang="zh-CN" sz="1200" dirty="0">
                <a:solidFill>
                  <a:srgbClr val="000000"/>
                </a:solidFill>
                <a:latin typeface="Tahoma" pitchFamily="34" charset="0"/>
              </a:rPr>
              <a:t>pepperoni</a:t>
            </a:r>
            <a:r>
              <a:rPr lang="en-US" altLang="zh-CN" sz="1200" dirty="0">
                <a:solidFill>
                  <a:srgbClr val="000000"/>
                </a:solidFill>
              </a:rPr>
              <a:t>”</a:t>
            </a:r>
            <a:r>
              <a:rPr lang="en-US" altLang="zh-CN" sz="1200" dirty="0">
                <a:solidFill>
                  <a:srgbClr val="000000"/>
                </a:solidFill>
                <a:latin typeface="Tahoma" pitchFamily="34" charset="0"/>
              </a:rPr>
              <a:t>)){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Tahoma" pitchFamily="34" charset="0"/>
              </a:rPr>
              <a:t>      pizza = new </a:t>
            </a:r>
            <a:r>
              <a:rPr lang="en-US" altLang="zh-CN" sz="1200" dirty="0" err="1">
                <a:solidFill>
                  <a:srgbClr val="000000"/>
                </a:solidFill>
                <a:latin typeface="Tahoma" pitchFamily="34" charset="0"/>
              </a:rPr>
              <a:t>PepperoniPizza</a:t>
            </a:r>
            <a:r>
              <a:rPr lang="en-US" altLang="zh-CN" sz="1200" dirty="0">
                <a:solidFill>
                  <a:srgbClr val="000000"/>
                </a:solidFill>
                <a:latin typeface="Tahoma" pitchFamily="34" charset="0"/>
              </a:rPr>
              <a:t>();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Tahoma" pitchFamily="34" charset="0"/>
              </a:rPr>
              <a:t>   } </a:t>
            </a:r>
            <a:r>
              <a:rPr lang="en-US" altLang="zh-CN" sz="1200" dirty="0">
                <a:solidFill>
                  <a:srgbClr val="FF0000"/>
                </a:solidFill>
                <a:latin typeface="Tahoma" pitchFamily="34" charset="0"/>
              </a:rPr>
              <a:t>else if (</a:t>
            </a:r>
            <a:r>
              <a:rPr lang="en-US" altLang="zh-CN" sz="1200" dirty="0" err="1">
                <a:solidFill>
                  <a:srgbClr val="FF0000"/>
                </a:solidFill>
                <a:latin typeface="Tahoma" pitchFamily="34" charset="0"/>
              </a:rPr>
              <a:t>type.equals</a:t>
            </a:r>
            <a:r>
              <a:rPr lang="en-US" altLang="zh-CN" sz="1200" dirty="0">
                <a:solidFill>
                  <a:srgbClr val="FF0000"/>
                </a:solidFill>
                <a:latin typeface="Tahoma" pitchFamily="34" charset="0"/>
              </a:rPr>
              <a:t>(</a:t>
            </a:r>
            <a:r>
              <a:rPr lang="en-US" altLang="zh-CN" sz="1200" dirty="0">
                <a:solidFill>
                  <a:srgbClr val="FF0000"/>
                </a:solidFill>
              </a:rPr>
              <a:t>“</a:t>
            </a:r>
            <a:r>
              <a:rPr lang="en-US" altLang="zh-CN" sz="1200" dirty="0">
                <a:solidFill>
                  <a:srgbClr val="FF0000"/>
                </a:solidFill>
                <a:latin typeface="Tahoma" pitchFamily="34" charset="0"/>
              </a:rPr>
              <a:t>veggie</a:t>
            </a:r>
            <a:r>
              <a:rPr lang="en-US" altLang="zh-CN" sz="1200" dirty="0">
                <a:solidFill>
                  <a:srgbClr val="FF0000"/>
                </a:solidFill>
              </a:rPr>
              <a:t>”</a:t>
            </a:r>
            <a:r>
              <a:rPr lang="en-US" altLang="zh-CN" sz="1200" dirty="0">
                <a:solidFill>
                  <a:srgbClr val="FF0000"/>
                </a:solidFill>
                <a:latin typeface="Tahoma" pitchFamily="34" charset="0"/>
              </a:rPr>
              <a:t>)){</a:t>
            </a:r>
          </a:p>
          <a:p>
            <a:pPr algn="l"/>
            <a:r>
              <a:rPr lang="en-US" altLang="zh-CN" sz="1200" dirty="0">
                <a:solidFill>
                  <a:srgbClr val="FF0000"/>
                </a:solidFill>
                <a:latin typeface="Tahoma" pitchFamily="34" charset="0"/>
              </a:rPr>
              <a:t>      pizza = new </a:t>
            </a:r>
            <a:r>
              <a:rPr lang="en-US" altLang="zh-CN" sz="1200" dirty="0" err="1">
                <a:solidFill>
                  <a:srgbClr val="FF0000"/>
                </a:solidFill>
                <a:latin typeface="Tahoma" pitchFamily="34" charset="0"/>
              </a:rPr>
              <a:t>VeggiePizza</a:t>
            </a:r>
            <a:r>
              <a:rPr lang="en-US" altLang="zh-CN" sz="1200" dirty="0">
                <a:solidFill>
                  <a:srgbClr val="FF0000"/>
                </a:solidFill>
                <a:latin typeface="Tahoma" pitchFamily="34" charset="0"/>
              </a:rPr>
              <a:t>();</a:t>
            </a:r>
          </a:p>
          <a:p>
            <a:pPr algn="l"/>
            <a:r>
              <a:rPr lang="en-US" altLang="zh-CN" sz="1200" dirty="0">
                <a:solidFill>
                  <a:srgbClr val="FF0000"/>
                </a:solidFill>
                <a:latin typeface="Tahoma" pitchFamily="34" charset="0"/>
              </a:rPr>
              <a:t>   }</a:t>
            </a:r>
          </a:p>
        </p:txBody>
      </p:sp>
      <p:sp>
        <p:nvSpPr>
          <p:cNvPr id="189455" name="Oval 15"/>
          <p:cNvSpPr>
            <a:spLocks noChangeArrowheads="1"/>
          </p:cNvSpPr>
          <p:nvPr/>
        </p:nvSpPr>
        <p:spPr bwMode="auto">
          <a:xfrm>
            <a:off x="971550" y="2564904"/>
            <a:ext cx="3240088" cy="1500154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400" dirty="0">
                <a:solidFill>
                  <a:srgbClr val="000000"/>
                </a:solidFill>
                <a:latin typeface="Tahoma" pitchFamily="34" charset="0"/>
              </a:rPr>
              <a:t>将创建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pizza</a:t>
            </a:r>
            <a:r>
              <a:rPr lang="zh-CN" altLang="en-US" sz="2400" dirty="0">
                <a:solidFill>
                  <a:srgbClr val="000000"/>
                </a:solidFill>
                <a:latin typeface="Tahoma" pitchFamily="34" charset="0"/>
              </a:rPr>
              <a:t>对象的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Tahoma" pitchFamily="34" charset="0"/>
              </a:rPr>
              <a:t>代码从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orderPizza</a:t>
            </a:r>
            <a:r>
              <a:rPr lang="zh-CN" altLang="en-US" sz="2400" dirty="0">
                <a:solidFill>
                  <a:srgbClr val="000000"/>
                </a:solidFill>
                <a:latin typeface="Tahoma" pitchFamily="34" charset="0"/>
              </a:rPr>
              <a:t>方法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Tahoma" pitchFamily="34" charset="0"/>
              </a:rPr>
              <a:t>中分离出去</a:t>
            </a:r>
            <a:endParaRPr lang="en-US" altLang="zh-CN" sz="2400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89456" name="Oval 16"/>
          <p:cNvSpPr>
            <a:spLocks noChangeArrowheads="1"/>
          </p:cNvSpPr>
          <p:nvPr/>
        </p:nvSpPr>
        <p:spPr bwMode="auto">
          <a:xfrm>
            <a:off x="6084888" y="5300811"/>
            <a:ext cx="2087562" cy="115252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400">
                <a:solidFill>
                  <a:srgbClr val="000000"/>
                </a:solidFill>
                <a:latin typeface="Tahoma" pitchFamily="34" charset="0"/>
              </a:rPr>
              <a:t>专门负责制作</a:t>
            </a:r>
          </a:p>
          <a:p>
            <a:r>
              <a:rPr lang="en-US" altLang="zh-CN" sz="2400">
                <a:solidFill>
                  <a:srgbClr val="000000"/>
                </a:solidFill>
                <a:latin typeface="Tahoma" pitchFamily="34" charset="0"/>
              </a:rPr>
              <a:t>pizza</a:t>
            </a:r>
            <a:r>
              <a:rPr lang="zh-CN" altLang="en-US" sz="2400">
                <a:solidFill>
                  <a:srgbClr val="000000"/>
                </a:solidFill>
                <a:latin typeface="Tahoma" pitchFamily="34" charset="0"/>
              </a:rPr>
              <a:t>的对象</a:t>
            </a:r>
            <a:endParaRPr lang="en-US" altLang="zh-CN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89457" name="AutoShape 17"/>
          <p:cNvSpPr>
            <a:spLocks noChangeArrowheads="1"/>
          </p:cNvSpPr>
          <p:nvPr/>
        </p:nvSpPr>
        <p:spPr bwMode="auto">
          <a:xfrm>
            <a:off x="6659563" y="3427561"/>
            <a:ext cx="1008062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58" name="AutoShape 18"/>
          <p:cNvSpPr>
            <a:spLocks noChangeArrowheads="1"/>
          </p:cNvSpPr>
          <p:nvPr/>
        </p:nvSpPr>
        <p:spPr bwMode="auto">
          <a:xfrm>
            <a:off x="6659563" y="4940449"/>
            <a:ext cx="1008062" cy="36036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6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45E30BE-E291-41FC-9759-2A644230DC5F}" type="slidenum">
              <a:rPr kumimoji="0" lang="zh-CN" altLang="en-US">
                <a:solidFill>
                  <a:srgbClr val="0000FF"/>
                </a:solidFill>
              </a:rPr>
              <a:pPr/>
              <a:t>13</a:t>
            </a:fld>
            <a:endParaRPr kumimoji="0" lang="en-US" altLang="zh-CN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89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89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89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89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89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894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1894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894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894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53" grpId="0" animBg="1"/>
      <p:bldP spid="189454" grpId="0" animBg="1"/>
      <p:bldP spid="189455" grpId="0" animBg="1"/>
      <p:bldP spid="189456" grpId="0" animBg="1"/>
      <p:bldP spid="189457" grpId="0" animBg="1"/>
      <p:bldP spid="18945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2nd Design</a:t>
            </a:r>
            <a:r>
              <a:rPr lang="zh-CN" altLang="en-US" dirty="0"/>
              <a:t>：分离变化</a:t>
            </a:r>
            <a:r>
              <a:rPr lang="zh-CN" altLang="en-US" dirty="0" smtClean="0"/>
              <a:t>点</a:t>
            </a:r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611188" y="1700213"/>
            <a:ext cx="5832475" cy="48529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2400" dirty="0">
                <a:latin typeface="Consolas" panose="020B0609020204030204" pitchFamily="49" charset="0"/>
              </a:rPr>
              <a:t>Pizza </a:t>
            </a:r>
            <a:r>
              <a:rPr kumimoji="0" lang="en-US" altLang="zh-CN" sz="2400" dirty="0" err="1">
                <a:latin typeface="Consolas" panose="020B0609020204030204" pitchFamily="49" charset="0"/>
              </a:rPr>
              <a:t>orderPizza</a:t>
            </a:r>
            <a:r>
              <a:rPr kumimoji="0" lang="en-US" altLang="zh-CN" sz="2400" dirty="0">
                <a:latin typeface="Consolas" panose="020B0609020204030204" pitchFamily="49" charset="0"/>
              </a:rPr>
              <a:t>(String type) {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2400" dirty="0">
                <a:latin typeface="Consolas" panose="020B0609020204030204" pitchFamily="49" charset="0"/>
              </a:rPr>
              <a:t>   Pizza </a:t>
            </a:r>
            <a:r>
              <a:rPr kumimoji="0" lang="en-US" altLang="zh-CN" sz="2400" dirty="0" err="1">
                <a:latin typeface="Consolas" panose="020B0609020204030204" pitchFamily="49" charset="0"/>
              </a:rPr>
              <a:t>pizza</a:t>
            </a:r>
            <a:endParaRPr kumimoji="0" lang="en-US" altLang="zh-CN" sz="2400" dirty="0">
              <a:latin typeface="Consolas" panose="020B0609020204030204" pitchFamily="49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2400" dirty="0">
                <a:latin typeface="Consolas" panose="020B0609020204030204" pitchFamily="49" charset="0"/>
              </a:rPr>
              <a:t>   </a:t>
            </a:r>
            <a:endParaRPr kumimoji="0" lang="en-US" altLang="zh-CN" sz="2400" dirty="0">
              <a:solidFill>
                <a:schemeClr val="hlink"/>
              </a:solidFill>
              <a:latin typeface="Consolas" panose="020B0609020204030204" pitchFamily="49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kumimoji="0" lang="en-US" altLang="zh-CN" sz="2400" dirty="0">
              <a:solidFill>
                <a:schemeClr val="hlink"/>
              </a:solidFill>
              <a:latin typeface="Consolas" panose="020B0609020204030204" pitchFamily="49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kumimoji="0" lang="en-US" altLang="zh-CN" sz="2400" dirty="0">
              <a:solidFill>
                <a:schemeClr val="hlink"/>
              </a:solidFill>
              <a:latin typeface="Consolas" panose="020B0609020204030204" pitchFamily="49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2400" dirty="0">
                <a:latin typeface="Consolas" panose="020B0609020204030204" pitchFamily="49" charset="0"/>
              </a:rPr>
              <a:t>   </a:t>
            </a:r>
            <a:r>
              <a:rPr kumimoji="0" lang="en-US" altLang="zh-CN" sz="2400" dirty="0" err="1">
                <a:latin typeface="Consolas" panose="020B0609020204030204" pitchFamily="49" charset="0"/>
              </a:rPr>
              <a:t>pizza.prepare</a:t>
            </a:r>
            <a:r>
              <a:rPr kumimoji="0" lang="en-US" altLang="zh-CN" sz="2400" dirty="0">
                <a:latin typeface="Consolas" panose="020B0609020204030204" pitchFamily="49" charset="0"/>
              </a:rPr>
              <a:t>();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2400" dirty="0">
                <a:latin typeface="Consolas" panose="020B0609020204030204" pitchFamily="49" charset="0"/>
              </a:rPr>
              <a:t>   </a:t>
            </a:r>
            <a:r>
              <a:rPr kumimoji="0" lang="en-US" altLang="zh-CN" sz="2400" dirty="0" err="1">
                <a:latin typeface="Consolas" panose="020B0609020204030204" pitchFamily="49" charset="0"/>
              </a:rPr>
              <a:t>pizza.bake</a:t>
            </a:r>
            <a:r>
              <a:rPr kumimoji="0" lang="en-US" altLang="zh-CN" sz="2400" dirty="0">
                <a:latin typeface="Consolas" panose="020B0609020204030204" pitchFamily="49" charset="0"/>
              </a:rPr>
              <a:t>();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2400" dirty="0">
                <a:latin typeface="Consolas" panose="020B0609020204030204" pitchFamily="49" charset="0"/>
              </a:rPr>
              <a:t>   </a:t>
            </a:r>
            <a:r>
              <a:rPr kumimoji="0" lang="en-US" altLang="zh-CN" sz="2400" dirty="0" err="1">
                <a:latin typeface="Consolas" panose="020B0609020204030204" pitchFamily="49" charset="0"/>
              </a:rPr>
              <a:t>pizza.cut</a:t>
            </a:r>
            <a:r>
              <a:rPr kumimoji="0" lang="en-US" altLang="zh-CN" sz="2400" dirty="0">
                <a:latin typeface="Consolas" panose="020B0609020204030204" pitchFamily="49" charset="0"/>
              </a:rPr>
              <a:t>();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2400" dirty="0">
                <a:latin typeface="Consolas" panose="020B0609020204030204" pitchFamily="49" charset="0"/>
              </a:rPr>
              <a:t>   </a:t>
            </a:r>
            <a:r>
              <a:rPr kumimoji="0" lang="en-US" altLang="zh-CN" sz="2400" dirty="0" err="1">
                <a:latin typeface="Consolas" panose="020B0609020204030204" pitchFamily="49" charset="0"/>
              </a:rPr>
              <a:t>pizza.box</a:t>
            </a:r>
            <a:r>
              <a:rPr kumimoji="0" lang="en-US" altLang="zh-CN" sz="2400" dirty="0">
                <a:latin typeface="Consolas" panose="020B0609020204030204" pitchFamily="49" charset="0"/>
              </a:rPr>
              <a:t>();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2400" dirty="0">
                <a:latin typeface="Consolas" panose="020B0609020204030204" pitchFamily="49" charset="0"/>
              </a:rPr>
              <a:t>   return pizza;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1494" name="Oval 6"/>
          <p:cNvSpPr>
            <a:spLocks noChangeArrowheads="1"/>
          </p:cNvSpPr>
          <p:nvPr/>
        </p:nvSpPr>
        <p:spPr bwMode="auto">
          <a:xfrm>
            <a:off x="5327649" y="2089329"/>
            <a:ext cx="3139785" cy="172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dirty="0" err="1">
                <a:latin typeface="Consolas" panose="020B0609020204030204" pitchFamily="49" charset="0"/>
              </a:rPr>
              <a:t>SimplePizzaFactory</a:t>
            </a:r>
            <a:endParaRPr lang="en-US" altLang="zh-CN" sz="2400" dirty="0">
              <a:latin typeface="Consolas" panose="020B0609020204030204" pitchFamily="49" charset="0"/>
            </a:endParaRPr>
          </a:p>
        </p:txBody>
      </p:sp>
      <p:sp>
        <p:nvSpPr>
          <p:cNvPr id="191495" name="AutoShape 7"/>
          <p:cNvSpPr>
            <a:spLocks noChangeArrowheads="1"/>
          </p:cNvSpPr>
          <p:nvPr/>
        </p:nvSpPr>
        <p:spPr bwMode="auto">
          <a:xfrm>
            <a:off x="1835150" y="2349500"/>
            <a:ext cx="3600946" cy="649288"/>
          </a:xfrm>
          <a:prstGeom prst="rightArrow">
            <a:avLst>
              <a:gd name="adj1" fmla="val 50000"/>
              <a:gd name="adj2" fmla="val 16363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400" dirty="0">
                <a:latin typeface="Tahoma" pitchFamily="34" charset="0"/>
              </a:rPr>
              <a:t>要求制作</a:t>
            </a:r>
            <a:r>
              <a:rPr lang="en-US" altLang="zh-CN" sz="2400" dirty="0">
                <a:latin typeface="Consolas" panose="020B0609020204030204" pitchFamily="49" charset="0"/>
              </a:rPr>
              <a:t>pizza</a:t>
            </a:r>
          </a:p>
        </p:txBody>
      </p:sp>
      <p:sp>
        <p:nvSpPr>
          <p:cNvPr id="191496" name="AutoShape 8"/>
          <p:cNvSpPr>
            <a:spLocks noChangeArrowheads="1"/>
          </p:cNvSpPr>
          <p:nvPr/>
        </p:nvSpPr>
        <p:spPr bwMode="auto">
          <a:xfrm rot="-249715">
            <a:off x="2652298" y="3173953"/>
            <a:ext cx="2710614" cy="576262"/>
          </a:xfrm>
          <a:prstGeom prst="leftArrow">
            <a:avLst>
              <a:gd name="adj1" fmla="val 50000"/>
              <a:gd name="adj2" fmla="val 15619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dirty="0">
                <a:latin typeface="Consolas" panose="020B0609020204030204" pitchFamily="49" charset="0"/>
              </a:rPr>
              <a:t>pizza</a:t>
            </a:r>
          </a:p>
        </p:txBody>
      </p:sp>
      <p:sp>
        <p:nvSpPr>
          <p:cNvPr id="191497" name="Text Box 9"/>
          <p:cNvSpPr txBox="1">
            <a:spLocks noChangeArrowheads="1"/>
          </p:cNvSpPr>
          <p:nvPr/>
        </p:nvSpPr>
        <p:spPr bwMode="auto">
          <a:xfrm>
            <a:off x="4572000" y="4076700"/>
            <a:ext cx="42481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Tahoma" pitchFamily="34" charset="0"/>
              </a:rPr>
              <a:t>这样，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orderPizza</a:t>
            </a:r>
            <a:r>
              <a:rPr lang="zh-CN" altLang="en-US" sz="2400" dirty="0">
                <a:solidFill>
                  <a:srgbClr val="0000FF"/>
                </a:solidFill>
                <a:latin typeface="Tahoma" pitchFamily="34" charset="0"/>
              </a:rPr>
              <a:t>方法就成为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SimplePizzaFactory</a:t>
            </a:r>
            <a:r>
              <a:rPr lang="zh-CN" altLang="en-US" sz="2400" dirty="0">
                <a:solidFill>
                  <a:srgbClr val="0000FF"/>
                </a:solidFill>
                <a:latin typeface="Tahoma" pitchFamily="34" charset="0"/>
              </a:rPr>
              <a:t>的客户。</a:t>
            </a:r>
            <a:endParaRPr lang="en-US" altLang="zh-CN" sz="2400" dirty="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15368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0328F80-8192-492E-B418-F91F16C31532}" type="slidenum">
              <a:rPr kumimoji="0" lang="zh-CN" altLang="en-US">
                <a:solidFill>
                  <a:srgbClr val="0000FF"/>
                </a:solidFill>
              </a:rPr>
              <a:pPr/>
              <a:t>14</a:t>
            </a:fld>
            <a:endParaRPr kumimoji="0" lang="en-US" altLang="zh-CN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4" grpId="0" animBg="1"/>
      <p:bldP spid="191495" grpId="0" animBg="1"/>
      <p:bldP spid="191496" grpId="0" animBg="1"/>
      <p:bldP spid="19149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2nd Design</a:t>
            </a:r>
            <a:r>
              <a:rPr lang="zh-CN" altLang="en-US" dirty="0"/>
              <a:t>：分离变化</a:t>
            </a:r>
            <a:r>
              <a:rPr lang="zh-CN" altLang="en-US" dirty="0" smtClean="0"/>
              <a:t>点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395288" y="1628800"/>
            <a:ext cx="5616872" cy="4781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dirty="0">
                <a:latin typeface="Consolas" panose="020B0609020204030204" pitchFamily="49" charset="0"/>
              </a:rPr>
              <a:t>public class </a:t>
            </a:r>
            <a:r>
              <a:rPr kumimoji="0" lang="en-US" altLang="zh-CN" dirty="0" err="1">
                <a:latin typeface="Consolas" panose="020B0609020204030204" pitchFamily="49" charset="0"/>
              </a:rPr>
              <a:t>SimplePizzaFactory</a:t>
            </a:r>
            <a:r>
              <a:rPr kumimoji="0" lang="en-US" altLang="zh-CN" dirty="0">
                <a:latin typeface="Consolas" panose="020B0609020204030204" pitchFamily="49" charset="0"/>
              </a:rPr>
              <a:t> </a:t>
            </a:r>
            <a:r>
              <a:rPr kumimoji="0" lang="en-US" altLang="zh-CN" dirty="0" smtClean="0">
                <a:latin typeface="Consolas" panose="020B0609020204030204" pitchFamily="49" charset="0"/>
              </a:rPr>
              <a:t>{</a:t>
            </a:r>
            <a:endParaRPr kumimoji="0" lang="en-US" altLang="zh-CN" dirty="0">
              <a:latin typeface="Consolas" panose="020B0609020204030204" pitchFamily="49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dirty="0">
                <a:latin typeface="Consolas" panose="020B0609020204030204" pitchFamily="49" charset="0"/>
              </a:rPr>
              <a:t>   </a:t>
            </a:r>
            <a:r>
              <a:rPr kumimoji="0" lang="en-US" altLang="zh-CN" dirty="0" smtClean="0">
                <a:latin typeface="Consolas" panose="020B0609020204030204" pitchFamily="49" charset="0"/>
              </a:rPr>
              <a:t>public </a:t>
            </a:r>
            <a:r>
              <a:rPr kumimoji="0" lang="en-US" altLang="zh-CN" dirty="0">
                <a:latin typeface="Consolas" panose="020B0609020204030204" pitchFamily="49" charset="0"/>
              </a:rPr>
              <a:t>pizza </a:t>
            </a:r>
            <a:r>
              <a:rPr kumimoji="0" lang="en-US" altLang="zh-CN" dirty="0" err="1">
                <a:latin typeface="Consolas" panose="020B0609020204030204" pitchFamily="49" charset="0"/>
              </a:rPr>
              <a:t>createPizza</a:t>
            </a:r>
            <a:r>
              <a:rPr kumimoji="0" lang="en-US" altLang="zh-CN" dirty="0">
                <a:latin typeface="Consolas" panose="020B0609020204030204" pitchFamily="49" charset="0"/>
              </a:rPr>
              <a:t>(String type) {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dirty="0">
                <a:latin typeface="Consolas" panose="020B0609020204030204" pitchFamily="49" charset="0"/>
              </a:rPr>
              <a:t>     Pizza pizza=null;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kumimoji="0" lang="en-US" altLang="zh-CN" dirty="0">
              <a:latin typeface="Consolas" panose="020B0609020204030204" pitchFamily="49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kumimoji="0" lang="en-US" altLang="zh-CN" dirty="0">
              <a:latin typeface="Consolas" panose="020B0609020204030204" pitchFamily="49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dirty="0">
                <a:latin typeface="Consolas" panose="020B0609020204030204" pitchFamily="49" charset="0"/>
              </a:rPr>
              <a:t>    </a:t>
            </a:r>
            <a:r>
              <a:rPr kumimoji="0" lang="en-US" altLang="zh-CN" dirty="0" smtClean="0">
                <a:latin typeface="Consolas" panose="020B0609020204030204" pitchFamily="49" charset="0"/>
              </a:rPr>
              <a:t> if </a:t>
            </a:r>
            <a:r>
              <a:rPr kumimoji="0" lang="en-US" altLang="zh-CN" dirty="0">
                <a:latin typeface="Consolas" panose="020B0609020204030204" pitchFamily="49" charset="0"/>
              </a:rPr>
              <a:t>(</a:t>
            </a:r>
            <a:r>
              <a:rPr kumimoji="0" lang="en-US" altLang="zh-CN" dirty="0" err="1">
                <a:latin typeface="Consolas" panose="020B0609020204030204" pitchFamily="49" charset="0"/>
              </a:rPr>
              <a:t>type.equals</a:t>
            </a:r>
            <a:r>
              <a:rPr kumimoji="0" lang="en-US" altLang="zh-CN" dirty="0">
                <a:latin typeface="Consolas" panose="020B0609020204030204" pitchFamily="49" charset="0"/>
              </a:rPr>
              <a:t>(“cheese”)){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zh-CN" altLang="en-US" dirty="0">
                <a:latin typeface="Consolas" panose="020B0609020204030204" pitchFamily="49" charset="0"/>
              </a:rPr>
              <a:t>     </a:t>
            </a:r>
            <a:r>
              <a:rPr kumimoji="0" lang="zh-CN" altLang="en-US" dirty="0" smtClean="0">
                <a:latin typeface="Consolas" panose="020B0609020204030204" pitchFamily="49" charset="0"/>
              </a:rPr>
              <a:t>   </a:t>
            </a:r>
            <a:r>
              <a:rPr kumimoji="0" lang="en-US" altLang="zh-CN" dirty="0">
                <a:latin typeface="Consolas" panose="020B0609020204030204" pitchFamily="49" charset="0"/>
              </a:rPr>
              <a:t>pizza = new </a:t>
            </a:r>
            <a:r>
              <a:rPr kumimoji="0" lang="en-US" altLang="zh-CN" dirty="0" err="1">
                <a:latin typeface="Consolas" panose="020B0609020204030204" pitchFamily="49" charset="0"/>
              </a:rPr>
              <a:t>CheesePizza</a:t>
            </a:r>
            <a:r>
              <a:rPr kumimoji="0" lang="en-US" altLang="zh-CN" dirty="0">
                <a:latin typeface="Consolas" panose="020B0609020204030204" pitchFamily="49" charset="0"/>
              </a:rPr>
              <a:t>();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dirty="0">
                <a:latin typeface="Consolas" panose="020B0609020204030204" pitchFamily="49" charset="0"/>
              </a:rPr>
              <a:t>     </a:t>
            </a:r>
            <a:r>
              <a:rPr kumimoji="0" lang="en-US" altLang="zh-CN" dirty="0" smtClean="0">
                <a:latin typeface="Consolas" panose="020B0609020204030204" pitchFamily="49" charset="0"/>
              </a:rPr>
              <a:t>}  </a:t>
            </a:r>
            <a:r>
              <a:rPr kumimoji="0" lang="en-US" altLang="zh-CN" dirty="0">
                <a:latin typeface="Consolas" panose="020B0609020204030204" pitchFamily="49" charset="0"/>
              </a:rPr>
              <a:t>else if (</a:t>
            </a:r>
            <a:r>
              <a:rPr kumimoji="0" lang="en-US" altLang="zh-CN" dirty="0" err="1">
                <a:latin typeface="Consolas" panose="020B0609020204030204" pitchFamily="49" charset="0"/>
              </a:rPr>
              <a:t>type.equals</a:t>
            </a:r>
            <a:r>
              <a:rPr kumimoji="0" lang="en-US" altLang="zh-CN" dirty="0">
                <a:latin typeface="Consolas" panose="020B0609020204030204" pitchFamily="49" charset="0"/>
              </a:rPr>
              <a:t>(“pepperoni”)){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dirty="0">
                <a:latin typeface="Consolas" panose="020B0609020204030204" pitchFamily="49" charset="0"/>
              </a:rPr>
              <a:t>     </a:t>
            </a:r>
            <a:r>
              <a:rPr kumimoji="0" lang="en-US" altLang="zh-CN" dirty="0" smtClean="0">
                <a:latin typeface="Consolas" panose="020B0609020204030204" pitchFamily="49" charset="0"/>
              </a:rPr>
              <a:t>   </a:t>
            </a:r>
            <a:r>
              <a:rPr kumimoji="0" lang="en-US" altLang="zh-CN" dirty="0">
                <a:latin typeface="Consolas" panose="020B0609020204030204" pitchFamily="49" charset="0"/>
              </a:rPr>
              <a:t>pizza = new </a:t>
            </a:r>
            <a:r>
              <a:rPr kumimoji="0" lang="en-US" altLang="zh-CN" dirty="0" err="1">
                <a:latin typeface="Consolas" panose="020B0609020204030204" pitchFamily="49" charset="0"/>
              </a:rPr>
              <a:t>PepperoniPizza</a:t>
            </a:r>
            <a:r>
              <a:rPr kumimoji="0" lang="en-US" altLang="zh-CN" dirty="0">
                <a:latin typeface="Consolas" panose="020B0609020204030204" pitchFamily="49" charset="0"/>
              </a:rPr>
              <a:t>();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dirty="0">
                <a:latin typeface="Consolas" panose="020B0609020204030204" pitchFamily="49" charset="0"/>
              </a:rPr>
              <a:t>     </a:t>
            </a:r>
            <a:r>
              <a:rPr kumimoji="0" lang="en-US" altLang="zh-CN" dirty="0" smtClean="0">
                <a:latin typeface="Consolas" panose="020B0609020204030204" pitchFamily="49" charset="0"/>
              </a:rPr>
              <a:t>} </a:t>
            </a:r>
            <a:r>
              <a:rPr kumimoji="0" lang="en-US" altLang="zh-CN" dirty="0">
                <a:latin typeface="Consolas" panose="020B0609020204030204" pitchFamily="49" charset="0"/>
              </a:rPr>
              <a:t>else if (</a:t>
            </a:r>
            <a:r>
              <a:rPr kumimoji="0" lang="en-US" altLang="zh-CN" dirty="0" err="1">
                <a:latin typeface="Consolas" panose="020B0609020204030204" pitchFamily="49" charset="0"/>
              </a:rPr>
              <a:t>type.equals</a:t>
            </a:r>
            <a:r>
              <a:rPr kumimoji="0" lang="en-US" altLang="zh-CN" dirty="0">
                <a:latin typeface="Consolas" panose="020B0609020204030204" pitchFamily="49" charset="0"/>
              </a:rPr>
              <a:t>(“veggie”)){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dirty="0">
                <a:latin typeface="Consolas" panose="020B0609020204030204" pitchFamily="49" charset="0"/>
              </a:rPr>
              <a:t>     </a:t>
            </a:r>
            <a:r>
              <a:rPr kumimoji="0" lang="en-US" altLang="zh-CN" dirty="0" smtClean="0">
                <a:latin typeface="Consolas" panose="020B0609020204030204" pitchFamily="49" charset="0"/>
              </a:rPr>
              <a:t>   </a:t>
            </a:r>
            <a:r>
              <a:rPr kumimoji="0" lang="en-US" altLang="zh-CN" dirty="0">
                <a:latin typeface="Consolas" panose="020B0609020204030204" pitchFamily="49" charset="0"/>
              </a:rPr>
              <a:t>pizza = new </a:t>
            </a:r>
            <a:r>
              <a:rPr kumimoji="0" lang="en-US" altLang="zh-CN" dirty="0" err="1">
                <a:latin typeface="Consolas" panose="020B0609020204030204" pitchFamily="49" charset="0"/>
              </a:rPr>
              <a:t>VeggiePizza</a:t>
            </a:r>
            <a:r>
              <a:rPr kumimoji="0" lang="en-US" altLang="zh-CN" dirty="0">
                <a:latin typeface="Consolas" panose="020B0609020204030204" pitchFamily="49" charset="0"/>
              </a:rPr>
              <a:t>();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dirty="0">
                <a:latin typeface="Consolas" panose="020B0609020204030204" pitchFamily="49" charset="0"/>
              </a:rPr>
              <a:t>     </a:t>
            </a:r>
            <a:r>
              <a:rPr kumimoji="0" lang="en-US" altLang="zh-CN" dirty="0" smtClean="0">
                <a:latin typeface="Consolas" panose="020B0609020204030204" pitchFamily="49" charset="0"/>
              </a:rPr>
              <a:t>}</a:t>
            </a:r>
            <a:endParaRPr kumimoji="0" lang="en-US" altLang="zh-CN" dirty="0">
              <a:latin typeface="Consolas" panose="020B0609020204030204" pitchFamily="49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kumimoji="0" lang="en-US" altLang="zh-CN" dirty="0">
              <a:latin typeface="Consolas" panose="020B0609020204030204" pitchFamily="49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dirty="0">
                <a:latin typeface="Consolas" panose="020B0609020204030204" pitchFamily="49" charset="0"/>
              </a:rPr>
              <a:t>     </a:t>
            </a:r>
            <a:r>
              <a:rPr kumimoji="0" lang="en-US" altLang="zh-CN" dirty="0" smtClean="0">
                <a:latin typeface="Consolas" panose="020B0609020204030204" pitchFamily="49" charset="0"/>
              </a:rPr>
              <a:t>return </a:t>
            </a:r>
            <a:r>
              <a:rPr kumimoji="0" lang="en-US" altLang="zh-CN" dirty="0">
                <a:latin typeface="Consolas" panose="020B0609020204030204" pitchFamily="49" charset="0"/>
              </a:rPr>
              <a:t>pizza;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dirty="0">
                <a:latin typeface="Consolas" panose="020B0609020204030204" pitchFamily="49" charset="0"/>
              </a:rPr>
              <a:t>    }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kumimoji="0"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3541" name="AutoShape 5"/>
          <p:cNvSpPr>
            <a:spLocks noChangeArrowheads="1"/>
          </p:cNvSpPr>
          <p:nvPr/>
        </p:nvSpPr>
        <p:spPr bwMode="auto">
          <a:xfrm>
            <a:off x="5292724" y="1341438"/>
            <a:ext cx="3527747" cy="1943100"/>
          </a:xfrm>
          <a:prstGeom prst="wedgeRoundRectCallout">
            <a:avLst>
              <a:gd name="adj1" fmla="val -52065"/>
              <a:gd name="adj2" fmla="val -1846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kumimoji="0" lang="en-US" altLang="zh-CN" sz="2400" dirty="0">
                <a:latin typeface="Consolas" panose="020B0609020204030204" pitchFamily="49" charset="0"/>
              </a:rPr>
              <a:t>P</a:t>
            </a:r>
            <a:r>
              <a:rPr lang="en-US" altLang="zh-CN" sz="2400" dirty="0">
                <a:latin typeface="Consolas" panose="020B0609020204030204" pitchFamily="49" charset="0"/>
              </a:rPr>
              <a:t>izza</a:t>
            </a:r>
            <a:r>
              <a:rPr lang="zh-CN" altLang="en-US" sz="2400" dirty="0">
                <a:latin typeface="Tahoma" pitchFamily="34" charset="0"/>
              </a:rPr>
              <a:t>工厂中定义的 </a:t>
            </a:r>
            <a:r>
              <a:rPr lang="zh-CN" altLang="en-US" sz="2400" dirty="0"/>
              <a:t>“</a:t>
            </a:r>
            <a:r>
              <a:rPr lang="zh-CN" altLang="en-US" sz="2400" dirty="0">
                <a:latin typeface="Tahoma" pitchFamily="34" charset="0"/>
              </a:rPr>
              <a:t>生产</a:t>
            </a:r>
            <a:r>
              <a:rPr lang="zh-CN" altLang="en-US" sz="2400" dirty="0"/>
              <a:t>”</a:t>
            </a:r>
            <a:r>
              <a:rPr kumimoji="0" lang="en-US" altLang="zh-CN" sz="2400" dirty="0">
                <a:latin typeface="Consolas" panose="020B0609020204030204" pitchFamily="49" charset="0"/>
              </a:rPr>
              <a:t>pizza</a:t>
            </a:r>
            <a:r>
              <a:rPr lang="zh-CN" altLang="en-US" sz="2400" dirty="0">
                <a:latin typeface="Tahoma" pitchFamily="34" charset="0"/>
              </a:rPr>
              <a:t>的方法。所有客户都可以用它来实例化新的</a:t>
            </a:r>
            <a:r>
              <a:rPr kumimoji="0" lang="en-US" altLang="zh-CN" sz="2400" dirty="0">
                <a:latin typeface="Consolas" panose="020B0609020204030204" pitchFamily="49" charset="0"/>
              </a:rPr>
              <a:t>pizza</a:t>
            </a:r>
            <a:r>
              <a:rPr lang="zh-CN" altLang="en-US" sz="2400" dirty="0">
                <a:latin typeface="Tahoma" pitchFamily="34" charset="0"/>
              </a:rPr>
              <a:t>对象</a:t>
            </a:r>
          </a:p>
        </p:txBody>
      </p:sp>
      <p:sp>
        <p:nvSpPr>
          <p:cNvPr id="193542" name="AutoShape 6"/>
          <p:cNvSpPr>
            <a:spLocks noChangeArrowheads="1"/>
          </p:cNvSpPr>
          <p:nvPr/>
        </p:nvSpPr>
        <p:spPr bwMode="auto">
          <a:xfrm>
            <a:off x="5651500" y="3573463"/>
            <a:ext cx="2808288" cy="2879725"/>
          </a:xfrm>
          <a:prstGeom prst="wedgeRoundRectCallout">
            <a:avLst>
              <a:gd name="adj1" fmla="val -68204"/>
              <a:gd name="adj2" fmla="val -38532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2400" dirty="0">
                <a:latin typeface="Tahoma" pitchFamily="34" charset="0"/>
              </a:rPr>
              <a:t>这部分代码就是从</a:t>
            </a:r>
            <a:r>
              <a:rPr kumimoji="0" lang="en-US" altLang="zh-CN" sz="2400" dirty="0" err="1">
                <a:latin typeface="Consolas" panose="020B0609020204030204" pitchFamily="49" charset="0"/>
              </a:rPr>
              <a:t>orderPizza</a:t>
            </a:r>
            <a:r>
              <a:rPr lang="en-US" altLang="zh-CN" sz="2400" dirty="0">
                <a:latin typeface="Tahoma" pitchFamily="34" charset="0"/>
              </a:rPr>
              <a:t>()</a:t>
            </a:r>
            <a:r>
              <a:rPr lang="zh-CN" altLang="en-US" sz="2400" dirty="0">
                <a:latin typeface="Tahoma" pitchFamily="34" charset="0"/>
              </a:rPr>
              <a:t>方法中抽出来的。和原来的方法一样，也是通过参数确定</a:t>
            </a:r>
            <a:r>
              <a:rPr kumimoji="0" lang="en-US" altLang="zh-CN" sz="2400" dirty="0">
                <a:latin typeface="Consolas" panose="020B0609020204030204" pitchFamily="49" charset="0"/>
              </a:rPr>
              <a:t>pizza</a:t>
            </a:r>
            <a:r>
              <a:rPr lang="zh-CN" altLang="en-US" sz="2400" dirty="0">
                <a:latin typeface="Tahoma" pitchFamily="34" charset="0"/>
              </a:rPr>
              <a:t>的种类。</a:t>
            </a:r>
            <a:endParaRPr lang="en-US" altLang="zh-CN" sz="2400" dirty="0">
              <a:latin typeface="Tahoma" pitchFamily="34" charset="0"/>
            </a:endParaRPr>
          </a:p>
        </p:txBody>
      </p:sp>
      <p:sp>
        <p:nvSpPr>
          <p:cNvPr id="1639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12E454D6-47E6-4773-8115-899E881EE813}" type="slidenum">
              <a:rPr kumimoji="0" lang="zh-CN" altLang="en-US">
                <a:solidFill>
                  <a:srgbClr val="0000FF"/>
                </a:solidFill>
              </a:rPr>
              <a:pPr/>
              <a:t>15</a:t>
            </a:fld>
            <a:endParaRPr kumimoji="0" lang="en-US" altLang="zh-CN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1" grpId="0" animBg="1"/>
      <p:bldP spid="1935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2nd Design</a:t>
            </a:r>
            <a:r>
              <a:rPr lang="zh-CN" altLang="en-US" dirty="0"/>
              <a:t>：分离变化点</a:t>
            </a:r>
            <a:endParaRPr lang="zh-CN" altLang="en-US" dirty="0" smtClean="0"/>
          </a:p>
        </p:txBody>
      </p:sp>
      <p:sp>
        <p:nvSpPr>
          <p:cNvPr id="17428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B140CA62-43AA-4080-8446-ED9B5015ED00}" type="slidenum">
              <a:rPr kumimoji="0" lang="zh-CN" altLang="en-US">
                <a:solidFill>
                  <a:srgbClr val="0000FF"/>
                </a:solidFill>
              </a:rPr>
              <a:pPr/>
              <a:t>16</a:t>
            </a:fld>
            <a:endParaRPr kumimoji="0" lang="en-US" altLang="zh-CN">
              <a:solidFill>
                <a:srgbClr val="0000FF"/>
              </a:solidFill>
            </a:endParaRPr>
          </a:p>
        </p:txBody>
      </p:sp>
      <p:pic>
        <p:nvPicPr>
          <p:cNvPr id="35" name="图片 3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7622232" cy="3816424"/>
          </a:xfrm>
          <a:prstGeom prst="rect">
            <a:avLst/>
          </a:prstGeom>
          <a:ln w="317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2nd Design</a:t>
            </a:r>
            <a:r>
              <a:rPr lang="zh-CN" altLang="en-US" dirty="0"/>
              <a:t>：分离变化点</a:t>
            </a:r>
            <a:endParaRPr lang="zh-CN" altLang="en-US" dirty="0" smtClean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好像我们只是把问题从一个对象推给了另一个对象！这样做有什么好处？</a:t>
            </a:r>
            <a:endParaRPr lang="en-US" altLang="zh-CN" dirty="0" smtClean="0"/>
          </a:p>
          <a:p>
            <a:pPr eaLnBrk="1" hangingPunct="1"/>
            <a:r>
              <a:rPr lang="en-US" altLang="zh-CN" dirty="0" err="1" smtClean="0"/>
              <a:t>SimplePizzaFactory</a:t>
            </a:r>
            <a:r>
              <a:rPr lang="zh-CN" altLang="en-US" dirty="0" smtClean="0"/>
              <a:t>可以有许多个客户，当实现改变时我们只需要修改</a:t>
            </a:r>
            <a:r>
              <a:rPr lang="en-US" altLang="zh-CN" dirty="0" err="1" smtClean="0"/>
              <a:t>SimplePizzaFactory</a:t>
            </a:r>
            <a:r>
              <a:rPr lang="zh-CN" altLang="en-US" dirty="0" smtClean="0"/>
              <a:t>，而不需修改众多的客户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是否满足开闭原则？</a:t>
            </a:r>
          </a:p>
        </p:txBody>
      </p:sp>
      <p:sp>
        <p:nvSpPr>
          <p:cNvPr id="18436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12E987B9-7763-4BF4-826C-99BB1AB60BE1}" type="slidenum">
              <a:rPr kumimoji="0" lang="zh-CN" altLang="en-US">
                <a:solidFill>
                  <a:srgbClr val="0000FF"/>
                </a:solidFill>
              </a:rPr>
              <a:pPr/>
              <a:t>17</a:t>
            </a:fld>
            <a:endParaRPr kumimoji="0" lang="en-US" altLang="zh-CN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err="1" smtClean="0"/>
              <a:t>SimplePizzaFactory</a:t>
            </a:r>
            <a:r>
              <a:rPr lang="zh-CN" altLang="en-US" sz="3600" dirty="0" smtClean="0"/>
              <a:t>的多个客户</a:t>
            </a:r>
            <a:endParaRPr lang="en-US" altLang="zh-CN" sz="3600" dirty="0" smtClean="0"/>
          </a:p>
        </p:txBody>
      </p:sp>
      <p:sp>
        <p:nvSpPr>
          <p:cNvPr id="19482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B33A3F1-1D9B-4EF4-9CB1-9BAEF927D3A0}" type="slidenum">
              <a:rPr kumimoji="0" lang="zh-CN" altLang="en-US">
                <a:solidFill>
                  <a:srgbClr val="0000FF"/>
                </a:solidFill>
              </a:rPr>
              <a:pPr/>
              <a:t>18</a:t>
            </a:fld>
            <a:endParaRPr kumimoji="0" lang="en-US" altLang="zh-CN">
              <a:solidFill>
                <a:srgbClr val="0000FF"/>
              </a:solidFill>
            </a:endParaRPr>
          </a:p>
        </p:txBody>
      </p:sp>
      <p:pic>
        <p:nvPicPr>
          <p:cNvPr id="47" name="图片 4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28799"/>
            <a:ext cx="7772400" cy="4464497"/>
          </a:xfrm>
          <a:prstGeom prst="rect">
            <a:avLst/>
          </a:prstGeom>
          <a:ln w="317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86750" cy="1143000"/>
          </a:xfrm>
        </p:spPr>
        <p:txBody>
          <a:bodyPr/>
          <a:lstStyle/>
          <a:p>
            <a:pPr eaLnBrk="1" hangingPunct="1"/>
            <a:r>
              <a:rPr lang="zh-CN" altLang="en-US" sz="3600" dirty="0" smtClean="0"/>
              <a:t>重写</a:t>
            </a:r>
            <a:r>
              <a:rPr lang="en-US" altLang="zh-CN" sz="3600" dirty="0" err="1" smtClean="0"/>
              <a:t>PizzaStore</a:t>
            </a:r>
            <a:r>
              <a:rPr lang="zh-CN" altLang="en-US" sz="3600" dirty="0" smtClean="0"/>
              <a:t>类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工厂产生</a:t>
            </a:r>
            <a:r>
              <a:rPr lang="en-US" altLang="zh-CN" sz="3600" dirty="0" smtClean="0"/>
              <a:t>Pizza</a:t>
            </a:r>
            <a:r>
              <a:rPr lang="zh-CN" altLang="en-US" sz="3600" dirty="0" smtClean="0"/>
              <a:t>对象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84783"/>
            <a:ext cx="7772400" cy="5039841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public class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PizzaStore</a:t>
            </a:r>
            <a:r>
              <a:rPr lang="en-US" altLang="zh-CN" sz="2000" dirty="0" smtClean="0">
                <a:solidFill>
                  <a:srgbClr val="000000"/>
                </a:solidFill>
              </a:rPr>
              <a:t> {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SimplePizzaFactory</a:t>
            </a:r>
            <a:r>
              <a:rPr lang="en-US" altLang="zh-CN" sz="2000" dirty="0" smtClean="0">
                <a:solidFill>
                  <a:srgbClr val="FF0000"/>
                </a:solidFill>
              </a:rPr>
              <a:t> factory;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sz="20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</a:t>
            </a:r>
            <a:r>
              <a:rPr lang="en-US" altLang="zh-CN" sz="2000" dirty="0" smtClean="0">
                <a:solidFill>
                  <a:srgbClr val="FF0000"/>
                </a:solidFill>
              </a:rPr>
              <a:t>public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PizzaStore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SimplePizzaFactory</a:t>
            </a:r>
            <a:r>
              <a:rPr lang="en-US" altLang="zh-CN" sz="2000" dirty="0" smtClean="0">
                <a:solidFill>
                  <a:srgbClr val="FF0000"/>
                </a:solidFill>
              </a:rPr>
              <a:t> factory) {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      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this.factory</a:t>
            </a:r>
            <a:r>
              <a:rPr lang="en-US" altLang="zh-CN" sz="2000" dirty="0" smtClean="0">
                <a:solidFill>
                  <a:srgbClr val="FF0000"/>
                </a:solidFill>
              </a:rPr>
              <a:t> = factory;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   }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public Pizza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orderPizza</a:t>
            </a:r>
            <a:r>
              <a:rPr lang="en-US" altLang="zh-CN" sz="2000" dirty="0" smtClean="0">
                <a:solidFill>
                  <a:srgbClr val="000000"/>
                </a:solidFill>
              </a:rPr>
              <a:t>(String type) {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     Pizza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pizza</a:t>
            </a:r>
            <a:r>
              <a:rPr lang="en-US" altLang="zh-CN" sz="2000" dirty="0" smtClean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     </a:t>
            </a:r>
            <a:r>
              <a:rPr lang="en-US" altLang="zh-CN" sz="2000" dirty="0" smtClean="0">
                <a:solidFill>
                  <a:srgbClr val="FF0000"/>
                </a:solidFill>
              </a:rPr>
              <a:t>pizza=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factory.createPizza</a:t>
            </a:r>
            <a:r>
              <a:rPr lang="en-US" altLang="zh-CN" sz="2000" dirty="0" smtClean="0">
                <a:solidFill>
                  <a:srgbClr val="FF0000"/>
                </a:solidFill>
              </a:rPr>
              <a:t>(type);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    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pizza.prepare</a:t>
            </a:r>
            <a:r>
              <a:rPr lang="en-US" altLang="zh-CN" sz="2000" dirty="0" smtClean="0">
                <a:solidFill>
                  <a:srgbClr val="000000"/>
                </a:solidFill>
              </a:rPr>
              <a:t>();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    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pizza.bake</a:t>
            </a:r>
            <a:r>
              <a:rPr lang="en-US" altLang="zh-CN" sz="2000" dirty="0" smtClean="0">
                <a:solidFill>
                  <a:srgbClr val="000000"/>
                </a:solidFill>
              </a:rPr>
              <a:t>();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    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pizza.cut</a:t>
            </a:r>
            <a:r>
              <a:rPr lang="en-US" altLang="zh-CN" sz="2000" dirty="0" smtClean="0">
                <a:solidFill>
                  <a:srgbClr val="000000"/>
                </a:solidFill>
              </a:rPr>
              <a:t>();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    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pizza.box</a:t>
            </a:r>
            <a:r>
              <a:rPr lang="en-US" altLang="zh-CN" sz="2000" dirty="0" smtClean="0">
                <a:solidFill>
                  <a:srgbClr val="000000"/>
                </a:solidFill>
              </a:rPr>
              <a:t>();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     return pizza;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}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   //other methods here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000000"/>
                </a:solidFill>
              </a:rPr>
              <a:t>}</a:t>
            </a:r>
            <a:endParaRPr lang="zh-CN" altLang="en-US" dirty="0" smtClean="0"/>
          </a:p>
        </p:txBody>
      </p:sp>
      <p:sp>
        <p:nvSpPr>
          <p:cNvPr id="20484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346268EC-8D9D-4285-A8E4-3BE1E1FD40C1}" type="slidenum">
              <a:rPr kumimoji="0" lang="zh-CN" altLang="en-US">
                <a:solidFill>
                  <a:srgbClr val="0000FF"/>
                </a:solidFill>
              </a:rPr>
              <a:pPr/>
              <a:t>19</a:t>
            </a:fld>
            <a:endParaRPr kumimoji="0" lang="en-US" altLang="zh-CN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19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19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19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有关对象创建</a:t>
            </a:r>
            <a:r>
              <a:rPr lang="en-US" altLang="zh-CN" smtClean="0"/>
              <a:t>-new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226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按照前面介绍的设计原则，应该面向接口编程而不是面向</a:t>
            </a:r>
            <a:r>
              <a:rPr lang="zh-CN" altLang="en-US" dirty="0"/>
              <a:t>具体</a:t>
            </a:r>
            <a:r>
              <a:rPr lang="zh-CN" altLang="en-US" dirty="0" smtClean="0"/>
              <a:t>编程，因为面向具体编程会使得设计更脆弱，缺乏灵活性。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但是我们每次使用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时，是不是正在违背这一原则呢？</a:t>
            </a:r>
          </a:p>
          <a:p>
            <a:pPr eaLnBrk="1" hangingPunct="1">
              <a:lnSpc>
                <a:spcPct val="90000"/>
              </a:lnSpc>
            </a:pPr>
            <a:endParaRPr lang="zh-CN" altLang="en-US" dirty="0" smtClean="0"/>
          </a:p>
        </p:txBody>
      </p:sp>
      <p:sp>
        <p:nvSpPr>
          <p:cNvPr id="172036" name="AutoShape 4"/>
          <p:cNvSpPr>
            <a:spLocks noChangeArrowheads="1"/>
          </p:cNvSpPr>
          <p:nvPr/>
        </p:nvSpPr>
        <p:spPr bwMode="auto">
          <a:xfrm>
            <a:off x="1187450" y="4005263"/>
            <a:ext cx="2303463" cy="576262"/>
          </a:xfrm>
          <a:prstGeom prst="wedgeRoundRectCallout">
            <a:avLst>
              <a:gd name="adj1" fmla="val -8579"/>
              <a:gd name="adj2" fmla="val 211431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>
                <a:latin typeface="Tahoma" pitchFamily="34" charset="0"/>
              </a:rPr>
              <a:t>我们想用接口</a:t>
            </a:r>
          </a:p>
        </p:txBody>
      </p:sp>
      <p:sp>
        <p:nvSpPr>
          <p:cNvPr id="172037" name="AutoShape 5"/>
          <p:cNvSpPr>
            <a:spLocks noChangeArrowheads="1"/>
          </p:cNvSpPr>
          <p:nvPr/>
        </p:nvSpPr>
        <p:spPr bwMode="auto">
          <a:xfrm>
            <a:off x="5219700" y="3933825"/>
            <a:ext cx="2879725" cy="863600"/>
          </a:xfrm>
          <a:prstGeom prst="wedgeRoundRectCallout">
            <a:avLst>
              <a:gd name="adj1" fmla="val -45866"/>
              <a:gd name="adj2" fmla="val 123162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dirty="0">
                <a:latin typeface="Tahoma" pitchFamily="34" charset="0"/>
              </a:rPr>
              <a:t>但却必须建立一个具体类的实例</a:t>
            </a:r>
          </a:p>
        </p:txBody>
      </p:sp>
      <p:sp>
        <p:nvSpPr>
          <p:cNvPr id="172038" name="Text Box 6"/>
          <p:cNvSpPr txBox="1">
            <a:spLocks noChangeArrowheads="1"/>
          </p:cNvSpPr>
          <p:nvPr/>
        </p:nvSpPr>
        <p:spPr bwMode="auto">
          <a:xfrm>
            <a:off x="1476375" y="5445125"/>
            <a:ext cx="676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Duck 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duck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   =    new 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MallardDuck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103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5A988A7-A45F-45FF-B424-572F374CFA12}" type="slidenum">
              <a:rPr kumimoji="0" lang="zh-CN" altLang="en-US">
                <a:solidFill>
                  <a:srgbClr val="0000FF"/>
                </a:solidFill>
              </a:rPr>
              <a:pPr/>
              <a:t>2</a:t>
            </a:fld>
            <a:endParaRPr kumimoji="0" lang="en-US" altLang="zh-CN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 animBg="1"/>
      <p:bldP spid="172037" grpId="0" animBg="1"/>
      <p:bldP spid="1720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依赖倒置原则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Dependency Inversion Principle</a:t>
            </a:r>
          </a:p>
          <a:p>
            <a:pPr lvl="1" eaLnBrk="1" hangingPunct="1"/>
            <a:r>
              <a:rPr lang="zh-CN" altLang="en-US" dirty="0" smtClean="0"/>
              <a:t>要依赖于抽象，不要依赖于具体类</a:t>
            </a:r>
          </a:p>
          <a:p>
            <a:pPr eaLnBrk="1" hangingPunct="1"/>
            <a:r>
              <a:rPr lang="zh-CN" altLang="en-US" dirty="0" smtClean="0"/>
              <a:t>与针对接口编程，不针对实现编程相似</a:t>
            </a:r>
          </a:p>
          <a:p>
            <a:pPr lvl="1" eaLnBrk="1" hangingPunct="1"/>
            <a:r>
              <a:rPr lang="en-US" altLang="zh-CN" dirty="0" smtClean="0"/>
              <a:t>DIP</a:t>
            </a:r>
            <a:r>
              <a:rPr lang="zh-CN" altLang="en-US" dirty="0" smtClean="0"/>
              <a:t>原则更倾向于抽象，此原则说明不能让高层组件依赖于底层组件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Do </a:t>
            </a:r>
            <a:r>
              <a:rPr lang="en-US" altLang="zh-CN" dirty="0"/>
              <a:t>not call me , </a:t>
            </a:r>
            <a:r>
              <a:rPr lang="en-US" altLang="zh-CN" dirty="0" smtClean="0"/>
              <a:t>I will call you</a:t>
            </a:r>
            <a:r>
              <a:rPr lang="zh-CN" altLang="en-US" dirty="0" smtClean="0"/>
              <a:t>！</a:t>
            </a:r>
          </a:p>
          <a:p>
            <a:pPr lvl="1" eaLnBrk="1" hangingPunct="1"/>
            <a:endParaRPr lang="zh-CN" altLang="en-US" dirty="0" smtClean="0"/>
          </a:p>
        </p:txBody>
      </p:sp>
      <p:sp>
        <p:nvSpPr>
          <p:cNvPr id="54276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D497B201-24FE-4B7F-A746-5F7C28C7411C}" type="slidenum">
              <a:rPr kumimoji="0" lang="zh-CN" altLang="en-US">
                <a:solidFill>
                  <a:srgbClr val="0000FF"/>
                </a:solidFill>
              </a:rPr>
              <a:pPr/>
              <a:t>20</a:t>
            </a:fld>
            <a:endParaRPr kumimoji="0" lang="en-US" altLang="zh-CN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依赖倒置原则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600" dirty="0" smtClean="0"/>
              <a:t>Public class </a:t>
            </a:r>
            <a:r>
              <a:rPr lang="en-US" altLang="zh-CN" sz="1600" dirty="0" err="1" smtClean="0"/>
              <a:t>DependentPizzaStore</a:t>
            </a:r>
            <a:r>
              <a:rPr lang="en-US" altLang="zh-CN" sz="1600" dirty="0" smtClean="0"/>
              <a:t>{</a:t>
            </a:r>
          </a:p>
          <a:p>
            <a:pPr lvl="1"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800" dirty="0" smtClean="0"/>
              <a:t>Public Pizza </a:t>
            </a:r>
            <a:r>
              <a:rPr lang="en-US" altLang="zh-CN" sz="1800" dirty="0" err="1" smtClean="0"/>
              <a:t>createPizza</a:t>
            </a:r>
            <a:r>
              <a:rPr lang="en-US" altLang="zh-CN" sz="1800" dirty="0" smtClean="0"/>
              <a:t>(String </a:t>
            </a:r>
            <a:r>
              <a:rPr lang="en-US" altLang="zh-CN" sz="1800" dirty="0" err="1" smtClean="0"/>
              <a:t>style,String</a:t>
            </a:r>
            <a:r>
              <a:rPr lang="en-US" altLang="zh-CN" sz="1800" dirty="0" smtClean="0"/>
              <a:t> type){</a:t>
            </a:r>
          </a:p>
          <a:p>
            <a:pPr lvl="2"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600" dirty="0" smtClean="0">
                <a:solidFill>
                  <a:srgbClr val="0000FF"/>
                </a:solidFill>
              </a:rPr>
              <a:t>If(</a:t>
            </a:r>
            <a:r>
              <a:rPr lang="en-US" altLang="zh-CN" sz="1600" dirty="0" err="1" smtClean="0">
                <a:solidFill>
                  <a:srgbClr val="0000FF"/>
                </a:solidFill>
              </a:rPr>
              <a:t>Style.equals</a:t>
            </a:r>
            <a:r>
              <a:rPr lang="en-US" altLang="zh-CN" sz="1600" dirty="0" smtClean="0">
                <a:solidFill>
                  <a:srgbClr val="0000FF"/>
                </a:solidFill>
              </a:rPr>
              <a:t>(</a:t>
            </a:r>
            <a:r>
              <a:rPr lang="en-US" altLang="zh-CN" sz="1600" dirty="0" smtClean="0">
                <a:solidFill>
                  <a:srgbClr val="0000FF"/>
                </a:solidFill>
                <a:latin typeface="Arial" charset="0"/>
              </a:rPr>
              <a:t>“</a:t>
            </a:r>
            <a:r>
              <a:rPr lang="en-US" altLang="zh-CN" sz="1600" dirty="0" smtClean="0">
                <a:solidFill>
                  <a:srgbClr val="0000FF"/>
                </a:solidFill>
              </a:rPr>
              <a:t>NY</a:t>
            </a:r>
            <a:r>
              <a:rPr lang="en-US" altLang="zh-CN" sz="1600" dirty="0" smtClean="0">
                <a:solidFill>
                  <a:srgbClr val="0000FF"/>
                </a:solidFill>
                <a:latin typeface="Arial" charset="0"/>
              </a:rPr>
              <a:t>”</a:t>
            </a:r>
            <a:r>
              <a:rPr lang="en-US" altLang="zh-CN" sz="1600" dirty="0" smtClean="0">
                <a:solidFill>
                  <a:srgbClr val="0000FF"/>
                </a:solidFill>
              </a:rPr>
              <a:t>))</a:t>
            </a:r>
          </a:p>
          <a:p>
            <a:pPr lvl="2"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600" dirty="0" smtClean="0"/>
              <a:t>{</a:t>
            </a:r>
          </a:p>
          <a:p>
            <a:pPr lvl="3"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400" dirty="0" smtClean="0">
                <a:solidFill>
                  <a:srgbClr val="0000FF"/>
                </a:solidFill>
              </a:rPr>
              <a:t>If(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type.equals</a:t>
            </a:r>
            <a:r>
              <a:rPr lang="en-US" altLang="zh-CN" sz="1400" dirty="0" smtClean="0">
                <a:solidFill>
                  <a:srgbClr val="0000FF"/>
                </a:solidFill>
              </a:rPr>
              <a:t>(</a:t>
            </a:r>
            <a:r>
              <a:rPr lang="en-US" altLang="zh-CN" sz="1400" dirty="0" smtClean="0">
                <a:solidFill>
                  <a:srgbClr val="0000FF"/>
                </a:solidFill>
                <a:latin typeface="Arial" charset="0"/>
              </a:rPr>
              <a:t>“</a:t>
            </a:r>
            <a:r>
              <a:rPr lang="en-US" altLang="zh-CN" sz="1400" dirty="0" smtClean="0">
                <a:solidFill>
                  <a:srgbClr val="0000FF"/>
                </a:solidFill>
              </a:rPr>
              <a:t>cheese</a:t>
            </a:r>
            <a:r>
              <a:rPr lang="en-US" altLang="zh-CN" sz="1400" dirty="0" smtClean="0">
                <a:solidFill>
                  <a:srgbClr val="0000FF"/>
                </a:solidFill>
                <a:latin typeface="Arial" charset="0"/>
              </a:rPr>
              <a:t>”</a:t>
            </a:r>
            <a:r>
              <a:rPr lang="en-US" altLang="zh-CN" sz="1400" dirty="0" smtClean="0">
                <a:solidFill>
                  <a:srgbClr val="0000FF"/>
                </a:solidFill>
              </a:rPr>
              <a:t>))</a:t>
            </a:r>
          </a:p>
          <a:p>
            <a:pPr lvl="3"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400" dirty="0" smtClean="0"/>
              <a:t>{</a:t>
            </a:r>
          </a:p>
          <a:p>
            <a:pPr lvl="3"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400" dirty="0" smtClean="0"/>
              <a:t>      pizza = new </a:t>
            </a:r>
            <a:r>
              <a:rPr lang="en-US" altLang="zh-CN" sz="1400" dirty="0" err="1" smtClean="0"/>
              <a:t>NyStyleCheesePizza</a:t>
            </a:r>
            <a:r>
              <a:rPr lang="en-US" altLang="zh-CN" sz="1400" dirty="0" smtClean="0"/>
              <a:t>();</a:t>
            </a:r>
          </a:p>
          <a:p>
            <a:pPr lvl="3"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400" dirty="0" smtClean="0"/>
              <a:t>}else if(</a:t>
            </a:r>
            <a:r>
              <a:rPr lang="en-US" altLang="zh-CN" sz="1400" dirty="0" err="1" smtClean="0"/>
              <a:t>type.equals</a:t>
            </a:r>
            <a:r>
              <a:rPr lang="en-US" altLang="zh-CN" sz="1400" dirty="0" smtClean="0"/>
              <a:t>(</a:t>
            </a:r>
            <a:r>
              <a:rPr lang="en-US" altLang="zh-CN" sz="1400" dirty="0" smtClean="0">
                <a:latin typeface="Arial" charset="0"/>
              </a:rPr>
              <a:t>“</a:t>
            </a:r>
            <a:r>
              <a:rPr lang="en-US" altLang="zh-CN" sz="1400" dirty="0" smtClean="0"/>
              <a:t>veggie</a:t>
            </a:r>
            <a:r>
              <a:rPr lang="en-US" altLang="zh-CN" sz="1400" dirty="0" smtClean="0">
                <a:latin typeface="Arial" charset="0"/>
              </a:rPr>
              <a:t>”</a:t>
            </a:r>
            <a:r>
              <a:rPr lang="en-US" altLang="zh-CN" sz="1400" dirty="0" smtClean="0"/>
              <a:t>)){</a:t>
            </a:r>
          </a:p>
          <a:p>
            <a:pPr lvl="3"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400" dirty="0" smtClean="0"/>
              <a:t>      Pizza = </a:t>
            </a:r>
            <a:r>
              <a:rPr lang="en-US" altLang="zh-CN" sz="1400" dirty="0" err="1" smtClean="0"/>
              <a:t>neww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NYStyleVeggiePizza</a:t>
            </a:r>
            <a:r>
              <a:rPr lang="en-US" altLang="zh-CN" sz="1400" dirty="0" smtClean="0"/>
              <a:t>();</a:t>
            </a:r>
          </a:p>
          <a:p>
            <a:pPr lvl="3"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400" dirty="0" smtClean="0"/>
              <a:t>}</a:t>
            </a:r>
          </a:p>
          <a:p>
            <a:pPr lvl="2" eaLnBrk="1" hangingPunct="1">
              <a:lnSpc>
                <a:spcPct val="80000"/>
              </a:lnSpc>
              <a:buFont typeface="ZapfDingbats" pitchFamily="82" charset="2"/>
              <a:buNone/>
            </a:pPr>
            <a:endParaRPr lang="en-US" altLang="zh-CN" sz="1600" dirty="0" smtClean="0"/>
          </a:p>
          <a:p>
            <a:pPr lvl="2"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600" dirty="0" smtClean="0">
                <a:solidFill>
                  <a:srgbClr val="0000FF"/>
                </a:solidFill>
              </a:rPr>
              <a:t>}else if(</a:t>
            </a:r>
            <a:r>
              <a:rPr lang="en-US" altLang="zh-CN" sz="1600" dirty="0" err="1" smtClean="0">
                <a:solidFill>
                  <a:srgbClr val="0000FF"/>
                </a:solidFill>
              </a:rPr>
              <a:t>Style.equals</a:t>
            </a:r>
            <a:r>
              <a:rPr lang="en-US" altLang="zh-CN" sz="1600" dirty="0" smtClean="0">
                <a:solidFill>
                  <a:srgbClr val="0000FF"/>
                </a:solidFill>
              </a:rPr>
              <a:t>(</a:t>
            </a:r>
            <a:r>
              <a:rPr lang="en-US" altLang="zh-CN" sz="1600" dirty="0" smtClean="0">
                <a:solidFill>
                  <a:srgbClr val="0000FF"/>
                </a:solidFill>
                <a:latin typeface="Arial" charset="0"/>
              </a:rPr>
              <a:t>“</a:t>
            </a:r>
            <a:r>
              <a:rPr lang="en-US" altLang="zh-CN" sz="1600" dirty="0" err="1" smtClean="0">
                <a:solidFill>
                  <a:srgbClr val="0000FF"/>
                </a:solidFill>
              </a:rPr>
              <a:t>Chichago</a:t>
            </a:r>
            <a:r>
              <a:rPr lang="en-US" altLang="zh-CN" sz="1600" dirty="0" smtClean="0">
                <a:solidFill>
                  <a:srgbClr val="0000FF"/>
                </a:solidFill>
                <a:latin typeface="Arial" charset="0"/>
              </a:rPr>
              <a:t>”</a:t>
            </a:r>
            <a:r>
              <a:rPr lang="en-US" altLang="zh-CN" sz="1600" dirty="0" smtClean="0">
                <a:solidFill>
                  <a:srgbClr val="0000FF"/>
                </a:solidFill>
              </a:rPr>
              <a:t>))</a:t>
            </a:r>
          </a:p>
          <a:p>
            <a:pPr lvl="2"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600" dirty="0" smtClean="0"/>
              <a:t>{</a:t>
            </a:r>
          </a:p>
          <a:p>
            <a:pPr lvl="3"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400" dirty="0" smtClean="0">
                <a:solidFill>
                  <a:srgbClr val="0000FF"/>
                </a:solidFill>
              </a:rPr>
              <a:t>If(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type.equals</a:t>
            </a:r>
            <a:r>
              <a:rPr lang="en-US" altLang="zh-CN" sz="1400" dirty="0" smtClean="0">
                <a:solidFill>
                  <a:srgbClr val="0000FF"/>
                </a:solidFill>
              </a:rPr>
              <a:t>(</a:t>
            </a:r>
            <a:r>
              <a:rPr lang="en-US" altLang="zh-CN" sz="1400" dirty="0" smtClean="0">
                <a:solidFill>
                  <a:srgbClr val="0000FF"/>
                </a:solidFill>
                <a:latin typeface="Arial" charset="0"/>
              </a:rPr>
              <a:t>“</a:t>
            </a:r>
            <a:r>
              <a:rPr lang="en-US" altLang="zh-CN" sz="1400" dirty="0" smtClean="0">
                <a:solidFill>
                  <a:srgbClr val="0000FF"/>
                </a:solidFill>
              </a:rPr>
              <a:t>cheese</a:t>
            </a:r>
            <a:r>
              <a:rPr lang="en-US" altLang="zh-CN" sz="1400" dirty="0" smtClean="0">
                <a:solidFill>
                  <a:srgbClr val="0000FF"/>
                </a:solidFill>
                <a:latin typeface="Arial" charset="0"/>
              </a:rPr>
              <a:t>”</a:t>
            </a:r>
            <a:r>
              <a:rPr lang="en-US" altLang="zh-CN" sz="1400" dirty="0" smtClean="0">
                <a:solidFill>
                  <a:srgbClr val="0000FF"/>
                </a:solidFill>
              </a:rPr>
              <a:t>))</a:t>
            </a:r>
          </a:p>
          <a:p>
            <a:pPr lvl="3"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400" dirty="0" smtClean="0"/>
              <a:t>{</a:t>
            </a:r>
          </a:p>
          <a:p>
            <a:pPr lvl="3"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400" dirty="0" smtClean="0"/>
              <a:t>      pizza = new </a:t>
            </a:r>
            <a:r>
              <a:rPr lang="en-US" altLang="zh-CN" sz="1400" dirty="0" err="1" smtClean="0"/>
              <a:t>ChichagostyleCheesePizza</a:t>
            </a:r>
            <a:r>
              <a:rPr lang="en-US" altLang="zh-CN" sz="1400" dirty="0" smtClean="0"/>
              <a:t>();</a:t>
            </a:r>
          </a:p>
          <a:p>
            <a:pPr lvl="3"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400" dirty="0" smtClean="0"/>
              <a:t>}else if(</a:t>
            </a:r>
            <a:r>
              <a:rPr lang="en-US" altLang="zh-CN" sz="1400" dirty="0" err="1" smtClean="0"/>
              <a:t>type.equals</a:t>
            </a:r>
            <a:r>
              <a:rPr lang="en-US" altLang="zh-CN" sz="1400" dirty="0" smtClean="0"/>
              <a:t>(</a:t>
            </a:r>
            <a:r>
              <a:rPr lang="en-US" altLang="zh-CN" sz="1400" dirty="0" smtClean="0">
                <a:latin typeface="Arial" charset="0"/>
              </a:rPr>
              <a:t>“</a:t>
            </a:r>
            <a:r>
              <a:rPr lang="en-US" altLang="zh-CN" sz="1400" dirty="0" smtClean="0"/>
              <a:t>veggie</a:t>
            </a:r>
            <a:r>
              <a:rPr lang="en-US" altLang="zh-CN" sz="1400" dirty="0" smtClean="0">
                <a:latin typeface="Arial" charset="0"/>
              </a:rPr>
              <a:t>”</a:t>
            </a:r>
            <a:r>
              <a:rPr lang="en-US" altLang="zh-CN" sz="1400" dirty="0" smtClean="0"/>
              <a:t>)){</a:t>
            </a:r>
          </a:p>
          <a:p>
            <a:pPr lvl="3"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400" dirty="0" smtClean="0"/>
              <a:t>      Pizza = </a:t>
            </a:r>
            <a:r>
              <a:rPr lang="en-US" altLang="zh-CN" sz="1400" dirty="0" err="1" smtClean="0"/>
              <a:t>neww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Chichago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StyleVeggiePizza</a:t>
            </a:r>
            <a:r>
              <a:rPr lang="en-US" altLang="zh-CN" sz="1400" dirty="0" smtClean="0"/>
              <a:t>();</a:t>
            </a:r>
          </a:p>
          <a:p>
            <a:pPr lvl="3"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400" dirty="0" smtClean="0"/>
              <a:t>}</a:t>
            </a:r>
          </a:p>
          <a:p>
            <a:pPr lvl="1"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800" dirty="0" smtClean="0"/>
              <a:t>}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1600" dirty="0" smtClean="0"/>
              <a:t>}</a:t>
            </a:r>
          </a:p>
        </p:txBody>
      </p:sp>
      <p:pic>
        <p:nvPicPr>
          <p:cNvPr id="5222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503305"/>
            <a:ext cx="2731145" cy="2232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52230" name="Rectangle 5"/>
          <p:cNvSpPr>
            <a:spLocks noChangeArrowheads="1"/>
          </p:cNvSpPr>
          <p:nvPr/>
        </p:nvSpPr>
        <p:spPr bwMode="auto">
          <a:xfrm>
            <a:off x="5105525" y="3766078"/>
            <a:ext cx="30668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PizzaStore</a:t>
            </a:r>
            <a:r>
              <a:rPr kumimoji="0" lang="zh-CN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和子类过度依赖</a:t>
            </a:r>
          </a:p>
        </p:txBody>
      </p:sp>
    </p:spTree>
    <p:extLst>
      <p:ext uri="{BB962C8B-B14F-4D97-AF65-F5344CB8AC3E}">
        <p14:creationId xmlns:p14="http://schemas.microsoft.com/office/powerpoint/2010/main" val="3552551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59"/>
          <p:cNvSpPr txBox="1">
            <a:spLocks noChangeArrowheads="1"/>
          </p:cNvSpPr>
          <p:nvPr/>
        </p:nvSpPr>
        <p:spPr bwMode="auto">
          <a:xfrm>
            <a:off x="3814006" y="4040700"/>
            <a:ext cx="4607693" cy="249299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abstract class </a:t>
            </a:r>
            <a:r>
              <a:rPr lang="en-US" altLang="zh-C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PizzaStore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{   </a:t>
            </a:r>
            <a:endParaRPr lang="en-US" altLang="zh-CN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l" eaLnBrk="1" hangingPunct="1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   public Pizza </a:t>
            </a:r>
            <a:r>
              <a:rPr lang="en-US" altLang="zh-C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orderPizza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(String type) {</a:t>
            </a:r>
          </a:p>
          <a:p>
            <a:pPr algn="l" eaLnBrk="1" hangingPunct="1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Pizza </a:t>
            </a:r>
            <a:r>
              <a:rPr lang="en-US" altLang="zh-CN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pizza</a:t>
            </a:r>
            <a:r>
              <a:rPr lang="en-US" altLang="zh-CN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createPizza</a:t>
            </a:r>
            <a:r>
              <a:rPr lang="en-US" altLang="zh-CN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(type);</a:t>
            </a:r>
          </a:p>
          <a:p>
            <a:pPr algn="l" eaLnBrk="1" hangingPunct="1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pizza.prepare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();</a:t>
            </a:r>
          </a:p>
          <a:p>
            <a:pPr algn="l" eaLnBrk="1" hangingPunct="1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pizza.bake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();</a:t>
            </a:r>
          </a:p>
          <a:p>
            <a:pPr algn="l" eaLnBrk="1" hangingPunct="1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pizza.cut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();</a:t>
            </a:r>
          </a:p>
          <a:p>
            <a:pPr algn="l" eaLnBrk="1" hangingPunct="1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pizza.box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();</a:t>
            </a:r>
          </a:p>
          <a:p>
            <a:pPr algn="l" eaLnBrk="1" hangingPunct="1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return pizza;</a:t>
            </a:r>
          </a:p>
          <a:p>
            <a:pPr algn="l" eaLnBrk="1" hangingPunct="1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}</a:t>
            </a:r>
          </a:p>
          <a:p>
            <a:pPr algn="l" eaLnBrk="1" hangingPunct="1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abstract Pizza </a:t>
            </a:r>
            <a:r>
              <a:rPr lang="en-US" altLang="zh-C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createPizza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(String type);</a:t>
            </a:r>
          </a:p>
          <a:p>
            <a:pPr algn="l" eaLnBrk="1" hangingPunct="1"/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zh-CN" alt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使用工厂方法后：</a:t>
            </a:r>
          </a:p>
        </p:txBody>
      </p:sp>
      <p:pic>
        <p:nvPicPr>
          <p:cNvPr id="55300" name="Picture 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18" y="1988840"/>
            <a:ext cx="2986422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55301" name="Picture 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006" y="1706666"/>
            <a:ext cx="4802658" cy="2272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55302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E8ABEB0-EFA2-4318-846E-CA5A2517CF6E}" type="slidenum">
              <a:rPr kumimoji="0" lang="zh-CN" altLang="en-US">
                <a:solidFill>
                  <a:srgbClr val="0000FF"/>
                </a:solidFill>
              </a:rPr>
              <a:pPr/>
              <a:t>22</a:t>
            </a:fld>
            <a:endParaRPr kumimoji="0" lang="en-US" altLang="zh-CN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使用</a:t>
            </a:r>
            <a:r>
              <a:rPr lang="en-US" altLang="zh-CN" dirty="0" smtClean="0"/>
              <a:t>DIP</a:t>
            </a:r>
            <a:r>
              <a:rPr lang="zh-CN" altLang="en-US" dirty="0" smtClean="0"/>
              <a:t>原则的几点经验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变量不可以持有具体类的引用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如果要生成具体类，不要用</a:t>
            </a:r>
            <a:r>
              <a:rPr lang="en-US" altLang="zh-CN" dirty="0" smtClean="0"/>
              <a:t>new </a:t>
            </a:r>
            <a:r>
              <a:rPr lang="zh-CN" altLang="en-US" dirty="0" smtClean="0"/>
              <a:t>，使用工厂方法或者工厂模式、抽象工厂模式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不要让类派生自具体类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如果派生自具体类，必然依赖于具体类，请从接口或者抽象类派生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不要覆盖基类已经实现的方法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如果覆盖基类中的方法，基类就不是一个真正用来继承的抽象，类中已经实现的方法，应该让子类共享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以上原则无法同时满足</a:t>
            </a:r>
          </a:p>
        </p:txBody>
      </p:sp>
      <p:sp>
        <p:nvSpPr>
          <p:cNvPr id="56324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374B41A0-00C1-4ABC-A322-0C4CCDEF7399}" type="slidenum">
              <a:rPr kumimoji="0" lang="zh-CN" altLang="en-US">
                <a:solidFill>
                  <a:srgbClr val="0000FF"/>
                </a:solidFill>
              </a:rPr>
              <a:pPr/>
              <a:t>23</a:t>
            </a:fld>
            <a:endParaRPr kumimoji="0" lang="en-US" altLang="zh-CN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讨论：如何设计能够满足</a:t>
            </a:r>
            <a:r>
              <a:rPr lang="en-US" altLang="zh-CN" sz="3600" dirty="0" smtClean="0"/>
              <a:t>OCP</a:t>
            </a:r>
            <a:r>
              <a:rPr lang="zh-CN" altLang="en-US" sz="3600" dirty="0" smtClean="0"/>
              <a:t>？</a:t>
            </a:r>
            <a:endParaRPr lang="en-US" altLang="zh-CN" sz="3600" dirty="0" smtClean="0"/>
          </a:p>
        </p:txBody>
      </p:sp>
      <p:sp>
        <p:nvSpPr>
          <p:cNvPr id="19482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B33A3F1-1D9B-4EF4-9CB1-9BAEF927D3A0}" type="slidenum">
              <a:rPr kumimoji="0" lang="zh-CN" altLang="en-US">
                <a:solidFill>
                  <a:srgbClr val="0000FF"/>
                </a:solidFill>
              </a:rPr>
              <a:pPr/>
              <a:t>24</a:t>
            </a:fld>
            <a:endParaRPr kumimoji="0" lang="en-US" altLang="zh-CN">
              <a:solidFill>
                <a:srgbClr val="0000FF"/>
              </a:solidFill>
            </a:endParaRPr>
          </a:p>
        </p:txBody>
      </p:sp>
      <p:pic>
        <p:nvPicPr>
          <p:cNvPr id="36" name="图片 3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88" y="1844824"/>
            <a:ext cx="7594612" cy="3960440"/>
          </a:xfrm>
          <a:prstGeom prst="rect">
            <a:avLst/>
          </a:prstGeom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651783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讨论：如何设计能够满足</a:t>
            </a:r>
            <a:r>
              <a:rPr lang="en-US" altLang="zh-CN" dirty="0"/>
              <a:t>OCP</a:t>
            </a:r>
            <a:r>
              <a:rPr lang="zh-CN" altLang="en-US" dirty="0"/>
              <a:t>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SimplePizzaFactory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Pizza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createPizza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(String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Pizza 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pizza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.equals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"cheese"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 {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pizza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CheesePizza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.equals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"pepperoni"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 {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pizza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PepperoniPizza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.equals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"clam"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 {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1800" dirty="0" smtClean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pizza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ClamPizza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}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1800" dirty="0" err="1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.equals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2A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"veggie"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 {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pizza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VeggiePizza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}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6A3E3E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pizza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en-US" sz="1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853D06-5760-4F18-9175-A0D5402F45EB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4933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en-US" dirty="0"/>
              <a:t>：用单一职责重构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单一</a:t>
            </a:r>
            <a:r>
              <a:rPr lang="zh-CN" altLang="en-US" dirty="0"/>
              <a:t>职责原则（</a:t>
            </a:r>
            <a:r>
              <a:rPr lang="en-US" altLang="zh-CN" dirty="0"/>
              <a:t>Single Responsibility Principle – SRP</a:t>
            </a:r>
            <a:r>
              <a:rPr lang="zh-CN" altLang="en-US" dirty="0"/>
              <a:t>）的定义：就一个类而言，应该仅有一个引起它变化的原因。</a:t>
            </a:r>
          </a:p>
          <a:p>
            <a:pPr lvl="1"/>
            <a:r>
              <a:rPr lang="zh-CN" altLang="en-US" dirty="0" smtClean="0"/>
              <a:t>也就是说</a:t>
            </a:r>
            <a:r>
              <a:rPr lang="zh-CN" altLang="en-US" dirty="0"/>
              <a:t>，不要把变化原因各不相同的职责放在一起，因为不同的变化会影响到不相干的职责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再</a:t>
            </a:r>
            <a:r>
              <a:rPr lang="zh-CN" altLang="en-US" dirty="0"/>
              <a:t>通俗一点地说就是，不该你管的事情你不要管，管好自己的事情就可以了，多管闲事害了自己也害了别人。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76EFC-3428-4439-AEA4-364A1C5C45A3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7956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 smtClean="0"/>
              <a:t> Design</a:t>
            </a:r>
            <a:r>
              <a:rPr lang="zh-CN" altLang="en-US" dirty="0" smtClean="0"/>
              <a:t>：用单一职责重构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出现   </a:t>
            </a:r>
            <a:r>
              <a:rPr lang="en-US" altLang="zh-CN" dirty="0" smtClean="0">
                <a:solidFill>
                  <a:srgbClr val="0000FF"/>
                </a:solidFill>
              </a:rPr>
              <a:t>if…else </a:t>
            </a:r>
            <a:r>
              <a:rPr lang="en-US" altLang="zh-CN" dirty="0" smtClean="0"/>
              <a:t>  </a:t>
            </a:r>
            <a:r>
              <a:rPr lang="zh-CN" altLang="en-US" dirty="0" smtClean="0"/>
              <a:t>的</a:t>
            </a:r>
            <a:r>
              <a:rPr lang="zh-CN" altLang="en-US" dirty="0"/>
              <a:t>原因是因为在一个类中生产多种类型的</a:t>
            </a:r>
            <a:r>
              <a:rPr lang="en-US" altLang="zh-CN" dirty="0"/>
              <a:t>pizza</a:t>
            </a:r>
            <a:r>
              <a:rPr lang="zh-CN" altLang="en-US" dirty="0"/>
              <a:t>，属于多个职责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/>
              <a:t>我们将</a:t>
            </a:r>
            <a:r>
              <a:rPr lang="en-US" altLang="zh-CN" dirty="0" err="1"/>
              <a:t>SimplePizzaFactory</a:t>
            </a:r>
            <a:r>
              <a:rPr lang="zh-CN" altLang="en-US" dirty="0"/>
              <a:t>的生产多种</a:t>
            </a:r>
            <a:r>
              <a:rPr lang="en-US" altLang="zh-CN" dirty="0"/>
              <a:t>pizza</a:t>
            </a:r>
            <a:r>
              <a:rPr lang="zh-CN" altLang="en-US" dirty="0"/>
              <a:t>的功能进行分离，设置多个具体</a:t>
            </a:r>
            <a:r>
              <a:rPr lang="en-US" altLang="zh-CN" dirty="0" err="1" smtClean="0"/>
              <a:t>Pizzafactory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即</a:t>
            </a:r>
            <a:r>
              <a:rPr lang="zh-CN" altLang="en-US" dirty="0"/>
              <a:t>每一种</a:t>
            </a:r>
            <a:r>
              <a:rPr lang="en-US" altLang="zh-CN" dirty="0"/>
              <a:t>pizza</a:t>
            </a:r>
            <a:r>
              <a:rPr lang="zh-CN" altLang="en-US" dirty="0"/>
              <a:t>有一个专门的工厂来生产，通过职责分离的方式是否能够解决不满足开闭原则的问题？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76EFC-3428-4439-AEA4-364A1C5C45A3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56266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 smtClean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：用单一职责重构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原来的设计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76EFC-3428-4439-AEA4-364A1C5C45A3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7416824" cy="3744416"/>
          </a:xfrm>
          <a:prstGeom prst="rect">
            <a:avLst/>
          </a:prstGeom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130628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 smtClean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：用单一职责重构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重构后的设计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76EFC-3428-4439-AEA4-364A1C5C45A3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20888"/>
            <a:ext cx="7855024" cy="3827512"/>
          </a:xfrm>
          <a:prstGeom prst="rect">
            <a:avLst/>
          </a:prstGeom>
          <a:ln w="3175">
            <a:noFill/>
          </a:ln>
        </p:spPr>
      </p:pic>
      <p:sp>
        <p:nvSpPr>
          <p:cNvPr id="8" name="矩形 7"/>
          <p:cNvSpPr/>
          <p:nvPr/>
        </p:nvSpPr>
        <p:spPr bwMode="auto">
          <a:xfrm>
            <a:off x="611560" y="4221088"/>
            <a:ext cx="4680520" cy="19442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5004048" y="2811760"/>
            <a:ext cx="864096" cy="36004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61147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问题</a:t>
            </a:r>
            <a:r>
              <a:rPr lang="en-US" altLang="zh-CN" smtClean="0">
                <a:latin typeface="Arial" charset="0"/>
              </a:rPr>
              <a:t>…</a:t>
            </a:r>
            <a:endParaRPr lang="zh-CN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当拥有一群相关的具体类时，常常被迫写出类似下面的代码：</a:t>
            </a:r>
          </a:p>
          <a:p>
            <a:pPr lvl="1" eaLnBrk="1" hangingPunct="1">
              <a:buFont typeface="ZapfDingbats" pitchFamily="82" charset="2"/>
              <a:buNone/>
            </a:pPr>
            <a:r>
              <a:rPr lang="en-US" altLang="zh-CN" dirty="0" smtClean="0"/>
              <a:t>Duck </a:t>
            </a:r>
            <a:r>
              <a:rPr lang="en-US" altLang="zh-CN" dirty="0" err="1" smtClean="0"/>
              <a:t>duck</a:t>
            </a:r>
            <a:r>
              <a:rPr lang="en-US" altLang="zh-CN" dirty="0" smtClean="0"/>
              <a:t>;</a:t>
            </a:r>
          </a:p>
          <a:p>
            <a:pPr lvl="1" eaLnBrk="1" hangingPunct="1">
              <a:buFont typeface="ZapfDingbats" pitchFamily="82" charset="2"/>
              <a:buNone/>
            </a:pPr>
            <a:r>
              <a:rPr lang="en-US" altLang="zh-CN" dirty="0" smtClean="0"/>
              <a:t>If (picnic) {</a:t>
            </a:r>
          </a:p>
          <a:p>
            <a:pPr lvl="1" eaLnBrk="1" hangingPunct="1">
              <a:buFont typeface="ZapfDingbats" pitchFamily="82" charset="2"/>
              <a:buNone/>
            </a:pPr>
            <a:r>
              <a:rPr lang="en-US" altLang="zh-CN" dirty="0" smtClean="0"/>
              <a:t>    duck=new </a:t>
            </a:r>
            <a:r>
              <a:rPr lang="en-US" altLang="zh-CN" dirty="0" err="1" smtClean="0"/>
              <a:t>MallardDuck</a:t>
            </a:r>
            <a:r>
              <a:rPr lang="en-US" altLang="zh-CN" dirty="0" smtClean="0"/>
              <a:t>();</a:t>
            </a:r>
          </a:p>
          <a:p>
            <a:pPr lvl="1" eaLnBrk="1" hangingPunct="1">
              <a:buFont typeface="ZapfDingbats" pitchFamily="82" charset="2"/>
              <a:buNone/>
            </a:pPr>
            <a:r>
              <a:rPr lang="en-US" altLang="zh-CN" dirty="0" smtClean="0"/>
              <a:t>} else if (hunting) {</a:t>
            </a:r>
          </a:p>
          <a:p>
            <a:pPr lvl="1" eaLnBrk="1" hangingPunct="1">
              <a:buFont typeface="ZapfDingbats" pitchFamily="82" charset="2"/>
              <a:buNone/>
            </a:pPr>
            <a:r>
              <a:rPr lang="en-US" altLang="zh-CN" dirty="0" smtClean="0"/>
              <a:t>    duck=new </a:t>
            </a:r>
            <a:r>
              <a:rPr lang="en-US" altLang="zh-CN" dirty="0" err="1" smtClean="0"/>
              <a:t>DecoyDuck</a:t>
            </a:r>
            <a:r>
              <a:rPr lang="en-US" altLang="zh-CN" dirty="0" smtClean="0"/>
              <a:t>();</a:t>
            </a:r>
          </a:p>
          <a:p>
            <a:pPr lvl="1" eaLnBrk="1" hangingPunct="1">
              <a:buFont typeface="ZapfDingbats" pitchFamily="82" charset="2"/>
              <a:buNone/>
            </a:pPr>
            <a:r>
              <a:rPr lang="en-US" altLang="zh-CN" dirty="0" smtClean="0"/>
              <a:t>} else if (</a:t>
            </a:r>
            <a:r>
              <a:rPr lang="en-US" altLang="zh-CN" dirty="0" err="1" smtClean="0"/>
              <a:t>inBathTub</a:t>
            </a:r>
            <a:r>
              <a:rPr lang="en-US" altLang="zh-CN" dirty="0" smtClean="0"/>
              <a:t>) {</a:t>
            </a:r>
          </a:p>
          <a:p>
            <a:pPr lvl="1" eaLnBrk="1" hangingPunct="1">
              <a:buFont typeface="ZapfDingbats" pitchFamily="82" charset="2"/>
              <a:buNone/>
            </a:pPr>
            <a:r>
              <a:rPr lang="en-US" altLang="zh-CN" dirty="0" smtClean="0"/>
              <a:t>    duck=new </a:t>
            </a:r>
            <a:r>
              <a:rPr lang="en-US" altLang="zh-CN" dirty="0" err="1" smtClean="0"/>
              <a:t>RubberDuck</a:t>
            </a:r>
            <a:r>
              <a:rPr lang="en-US" altLang="zh-CN" dirty="0" smtClean="0"/>
              <a:t>();</a:t>
            </a:r>
          </a:p>
          <a:p>
            <a:pPr lvl="1" eaLnBrk="1" hangingPunct="1">
              <a:buFont typeface="ZapfDingbats" pitchFamily="82" charset="2"/>
              <a:buNone/>
            </a:pPr>
            <a:r>
              <a:rPr lang="en-US" altLang="zh-CN" dirty="0" smtClean="0"/>
              <a:t>}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173060" name="AutoShape 4"/>
          <p:cNvSpPr>
            <a:spLocks noChangeArrowheads="1"/>
          </p:cNvSpPr>
          <p:nvPr/>
        </p:nvSpPr>
        <p:spPr bwMode="auto">
          <a:xfrm>
            <a:off x="6084888" y="2997200"/>
            <a:ext cx="2590800" cy="1655763"/>
          </a:xfrm>
          <a:prstGeom prst="wedgeRoundRectCallout">
            <a:avLst>
              <a:gd name="adj1" fmla="val -65014"/>
              <a:gd name="adj2" fmla="val 29292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2400" dirty="0">
                <a:latin typeface="Tahoma" pitchFamily="34" charset="0"/>
              </a:rPr>
              <a:t>这样做的原因是直到运行时我们才知道需要实例化那个类。</a:t>
            </a:r>
          </a:p>
        </p:txBody>
      </p:sp>
      <p:sp>
        <p:nvSpPr>
          <p:cNvPr id="173061" name="AutoShape 5"/>
          <p:cNvSpPr>
            <a:spLocks noChangeArrowheads="1"/>
          </p:cNvSpPr>
          <p:nvPr/>
        </p:nvSpPr>
        <p:spPr bwMode="auto">
          <a:xfrm>
            <a:off x="6156325" y="3573463"/>
            <a:ext cx="2590800" cy="2879725"/>
          </a:xfrm>
          <a:prstGeom prst="wedgeRoundRectCallout">
            <a:avLst>
              <a:gd name="adj1" fmla="val -68074"/>
              <a:gd name="adj2" fmla="val 27509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2400" dirty="0">
                <a:latin typeface="Tahoma" pitchFamily="34" charset="0"/>
              </a:rPr>
              <a:t>这样做的后果是如果应用要做变化或扩展，往往要修改这段代码。这使得维护困难并容易引入错误。</a:t>
            </a:r>
          </a:p>
        </p:txBody>
      </p:sp>
      <p:sp>
        <p:nvSpPr>
          <p:cNvPr id="5126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CEAC4FD-356A-493E-893C-715C4BCF9088}" type="slidenum">
              <a:rPr kumimoji="0" lang="zh-CN" altLang="en-US">
                <a:solidFill>
                  <a:srgbClr val="0000FF"/>
                </a:solidFill>
              </a:rPr>
              <a:pPr/>
              <a:t>3</a:t>
            </a:fld>
            <a:endParaRPr kumimoji="0" lang="en-US" altLang="zh-CN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nimBg="1"/>
      <p:bldP spid="173060" grpId="1" animBg="1"/>
      <p:bldP spid="17306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en-US" dirty="0"/>
              <a:t>：用单一职责重构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最终</a:t>
            </a:r>
            <a:r>
              <a:rPr lang="zh-CN" altLang="en-US" dirty="0" smtClean="0">
                <a:solidFill>
                  <a:srgbClr val="0000FF"/>
                </a:solidFill>
              </a:rPr>
              <a:t>设计：每个工厂只生产一种</a:t>
            </a:r>
            <a:r>
              <a:rPr lang="en-US" altLang="zh-CN" smtClean="0">
                <a:solidFill>
                  <a:srgbClr val="0000FF"/>
                </a:solidFill>
              </a:rPr>
              <a:t>pizza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853D06-5760-4F18-9175-A0D5402F45EB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48" name="图片 4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7920880" cy="4392488"/>
          </a:xfrm>
          <a:prstGeom prst="rect">
            <a:avLst/>
          </a:prstGeom>
          <a:ln w="31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772059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0894C4-0BD4-4E68-AC5B-8B2A5EA6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案例小结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631A5AC-7521-419E-B367-A7B21D9476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76EFC-3428-4439-AEA4-364A1C5C45A3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A991A375-5538-48FF-9FEA-09DBA2C196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158" y="3969060"/>
            <a:ext cx="3776434" cy="2052228"/>
          </a:xfrm>
          <a:prstGeom prst="rect">
            <a:avLst/>
          </a:prstGeom>
          <a:ln w="3175">
            <a:solidFill>
              <a:srgbClr val="0000FF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3BFD75EF-98F8-4B4D-AAF9-FD3E09FFC76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864" y="1468055"/>
            <a:ext cx="3778728" cy="2176970"/>
          </a:xfrm>
          <a:prstGeom prst="rect">
            <a:avLst/>
          </a:prstGeom>
          <a:ln w="3175">
            <a:solidFill>
              <a:srgbClr val="0000FF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6360A838-A146-4737-81B6-EE8C8C12513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468055"/>
            <a:ext cx="3882556" cy="2176970"/>
          </a:xfrm>
          <a:prstGeom prst="rect">
            <a:avLst/>
          </a:prstGeom>
          <a:ln w="3175">
            <a:solidFill>
              <a:srgbClr val="0000FF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1BFB27F1-B8D0-4C85-9AD1-4B56AF4C2A3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69060"/>
            <a:ext cx="3882558" cy="2052226"/>
          </a:xfrm>
          <a:prstGeom prst="rect">
            <a:avLst/>
          </a:prstGeom>
          <a:ln w="3175">
            <a:solidFill>
              <a:schemeClr val="accent2"/>
            </a:solidFill>
          </a:ln>
        </p:spPr>
      </p:pic>
      <p:cxnSp>
        <p:nvCxnSpPr>
          <p:cNvPr id="11" name="直接箭头连接符 10">
            <a:extLst>
              <a:ext uri="{FF2B5EF4-FFF2-40B4-BE49-F238E27FC236}">
                <a16:creationId xmlns="" xmlns:a16="http://schemas.microsoft.com/office/drawing/2014/main" id="{09678B93-FCD3-4AD4-B3C4-A4FD9A548FCA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 bwMode="auto">
          <a:xfrm>
            <a:off x="4494117" y="2556540"/>
            <a:ext cx="265747" cy="0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接箭头连接符 12">
            <a:extLst>
              <a:ext uri="{FF2B5EF4-FFF2-40B4-BE49-F238E27FC236}">
                <a16:creationId xmlns="" xmlns:a16="http://schemas.microsoft.com/office/drawing/2014/main" id="{5DCBF02E-5180-4EAD-AF19-438F103B9ABE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 bwMode="auto">
          <a:xfrm>
            <a:off x="6649228" y="3645025"/>
            <a:ext cx="1147" cy="324035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接箭头连接符 14">
            <a:extLst>
              <a:ext uri="{FF2B5EF4-FFF2-40B4-BE49-F238E27FC236}">
                <a16:creationId xmlns="" xmlns:a16="http://schemas.microsoft.com/office/drawing/2014/main" id="{8A8F6D34-4D0F-44E8-96F8-95A6AF5DC690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 bwMode="auto">
          <a:xfrm flipH="1" flipV="1">
            <a:off x="4494118" y="4995173"/>
            <a:ext cx="268040" cy="1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23318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Pizza</a:t>
            </a: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268413"/>
            <a:ext cx="7848600" cy="518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7172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7A1E8CE9-AF22-4F9B-8B4E-E704FD52C93A}" type="slidenum">
              <a:rPr kumimoji="0" lang="zh-CN" altLang="en-US">
                <a:solidFill>
                  <a:srgbClr val="0000FF"/>
                </a:solidFill>
              </a:rPr>
              <a:pPr/>
              <a:t>4</a:t>
            </a:fld>
            <a:endParaRPr kumimoji="0" lang="en-US" altLang="zh-CN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Pizza </a:t>
            </a:r>
            <a:r>
              <a:rPr lang="zh-CN" altLang="en-US" smtClean="0"/>
              <a:t>的生产过程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/>
              <a:t>Pizza store</a:t>
            </a:r>
            <a:r>
              <a:rPr lang="zh-CN" altLang="en-US" sz="3200" dirty="0" smtClean="0"/>
              <a:t>的主要步骤</a:t>
            </a:r>
          </a:p>
          <a:p>
            <a:pPr lvl="1" eaLnBrk="1" hangingPunct="1"/>
            <a:r>
              <a:rPr lang="zh-CN" altLang="en-US" sz="2800" dirty="0" smtClean="0"/>
              <a:t>客户点</a:t>
            </a:r>
            <a:r>
              <a:rPr lang="en-US" altLang="zh-CN" sz="2800" dirty="0" smtClean="0"/>
              <a:t>pizza</a:t>
            </a:r>
          </a:p>
          <a:p>
            <a:pPr lvl="1" eaLnBrk="1" hangingPunct="1"/>
            <a:r>
              <a:rPr lang="zh-CN" altLang="en-US" sz="2800" dirty="0" smtClean="0"/>
              <a:t>准备</a:t>
            </a:r>
            <a:r>
              <a:rPr lang="en-US" altLang="zh-CN" sz="2800" dirty="0" smtClean="0"/>
              <a:t>pizza</a:t>
            </a:r>
            <a:r>
              <a:rPr lang="zh-CN" altLang="en-US" sz="2800" dirty="0" smtClean="0"/>
              <a:t>原料，制作一个生的</a:t>
            </a:r>
            <a:r>
              <a:rPr lang="en-US" altLang="zh-CN" sz="2800" dirty="0" smtClean="0"/>
              <a:t>pizza</a:t>
            </a:r>
          </a:p>
          <a:p>
            <a:pPr lvl="1" eaLnBrk="1" hangingPunct="1"/>
            <a:r>
              <a:rPr lang="zh-CN" altLang="en-US" sz="2800" dirty="0" smtClean="0"/>
              <a:t>烘烤</a:t>
            </a:r>
          </a:p>
          <a:p>
            <a:pPr lvl="1" eaLnBrk="1" hangingPunct="1"/>
            <a:r>
              <a:rPr lang="zh-CN" altLang="en-US" sz="2800" dirty="0" smtClean="0"/>
              <a:t>切割成块</a:t>
            </a:r>
          </a:p>
          <a:p>
            <a:pPr lvl="1" eaLnBrk="1" hangingPunct="1"/>
            <a:r>
              <a:rPr lang="en-US" altLang="zh-CN" sz="2800" dirty="0" smtClean="0"/>
              <a:t>Pizza</a:t>
            </a:r>
            <a:r>
              <a:rPr lang="zh-CN" altLang="en-US" sz="2800" dirty="0" smtClean="0"/>
              <a:t>装盒</a:t>
            </a:r>
          </a:p>
          <a:p>
            <a:pPr lvl="1" eaLnBrk="1" hangingPunct="1"/>
            <a:r>
              <a:rPr lang="zh-CN" altLang="en-US" sz="2800" dirty="0" smtClean="0"/>
              <a:t>为客户呈上</a:t>
            </a:r>
            <a:r>
              <a:rPr lang="en-US" altLang="zh-CN" sz="2800" dirty="0" smtClean="0"/>
              <a:t>pizza</a:t>
            </a:r>
            <a:r>
              <a:rPr lang="zh-CN" altLang="en-US" sz="2800" dirty="0" smtClean="0"/>
              <a:t>成品</a:t>
            </a:r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zh-CN" altLang="en-US" dirty="0" smtClean="0"/>
          </a:p>
        </p:txBody>
      </p:sp>
      <p:sp>
        <p:nvSpPr>
          <p:cNvPr id="8196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408EF2A-159F-4B89-97BC-D88683CC3B43}" type="slidenum">
              <a:rPr kumimoji="0" lang="zh-CN" altLang="en-US">
                <a:solidFill>
                  <a:srgbClr val="0000FF"/>
                </a:solidFill>
              </a:rPr>
              <a:pPr/>
              <a:t>5</a:t>
            </a:fld>
            <a:endParaRPr kumimoji="0" lang="en-US" altLang="zh-CN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99413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1st Design</a:t>
            </a:r>
            <a:r>
              <a:rPr lang="zh-CN" altLang="en-US" dirty="0"/>
              <a:t>：传统的设计思路</a:t>
            </a:r>
            <a:endParaRPr lang="zh-CN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4830763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2400" dirty="0" smtClean="0"/>
              <a:t>Public Class </a:t>
            </a:r>
            <a:r>
              <a:rPr lang="en-US" altLang="zh-CN" sz="2400" dirty="0" err="1" smtClean="0"/>
              <a:t>PizzaStore</a:t>
            </a:r>
            <a:r>
              <a:rPr lang="en-US" altLang="zh-CN" sz="2400" dirty="0" smtClean="0"/>
              <a:t> {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2400" dirty="0" smtClean="0">
                <a:solidFill>
                  <a:schemeClr val="accent2"/>
                </a:solidFill>
              </a:rPr>
              <a:t>   </a:t>
            </a:r>
            <a:r>
              <a:rPr lang="en-US" altLang="zh-CN" sz="2400" dirty="0" smtClean="0"/>
              <a:t>//</a:t>
            </a:r>
            <a:r>
              <a:rPr lang="en-US" altLang="zh-CN" sz="2400" dirty="0" smtClean="0">
                <a:latin typeface="Arial" charset="0"/>
              </a:rPr>
              <a:t>…</a:t>
            </a:r>
            <a:r>
              <a:rPr lang="en-US" altLang="zh-CN" sz="2400" dirty="0" smtClean="0"/>
              <a:t>other code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   Pizza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orderPizza</a:t>
            </a:r>
            <a:r>
              <a:rPr lang="en-US" altLang="zh-CN" sz="2400" dirty="0" smtClean="0">
                <a:solidFill>
                  <a:srgbClr val="0000FF"/>
                </a:solidFill>
              </a:rPr>
              <a:t>() {</a:t>
            </a:r>
          </a:p>
          <a:p>
            <a:pPr lvl="1"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  Pizza </a:t>
            </a:r>
            <a:r>
              <a:rPr lang="en-US" altLang="zh-CN" dirty="0" err="1" smtClean="0">
                <a:solidFill>
                  <a:srgbClr val="0000FF"/>
                </a:solidFill>
              </a:rPr>
              <a:t>pizza</a:t>
            </a:r>
            <a:r>
              <a:rPr lang="en-US" altLang="zh-CN" dirty="0" smtClean="0">
                <a:solidFill>
                  <a:srgbClr val="0000FF"/>
                </a:solidFill>
              </a:rPr>
              <a:t> = new Pizza();</a:t>
            </a:r>
          </a:p>
          <a:p>
            <a:pPr lvl="1" eaLnBrk="1" hangingPunct="1">
              <a:lnSpc>
                <a:spcPct val="80000"/>
              </a:lnSpc>
              <a:buFont typeface="ZapfDingbats" pitchFamily="82" charset="2"/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 lvl="1"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  </a:t>
            </a:r>
            <a:r>
              <a:rPr lang="en-US" altLang="zh-CN" dirty="0" err="1" smtClean="0">
                <a:solidFill>
                  <a:srgbClr val="0000FF"/>
                </a:solidFill>
              </a:rPr>
              <a:t>pizza.prepare</a:t>
            </a:r>
            <a:r>
              <a:rPr lang="en-US" altLang="zh-CN" dirty="0" smtClean="0">
                <a:solidFill>
                  <a:srgbClr val="0000FF"/>
                </a:solidFill>
              </a:rPr>
              <a:t>();</a:t>
            </a:r>
          </a:p>
          <a:p>
            <a:pPr lvl="1"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  </a:t>
            </a:r>
            <a:r>
              <a:rPr lang="en-US" altLang="zh-CN" dirty="0" err="1" smtClean="0">
                <a:solidFill>
                  <a:srgbClr val="0000FF"/>
                </a:solidFill>
              </a:rPr>
              <a:t>pizza.bake</a:t>
            </a:r>
            <a:r>
              <a:rPr lang="en-US" altLang="zh-CN" dirty="0" smtClean="0">
                <a:solidFill>
                  <a:srgbClr val="0000FF"/>
                </a:solidFill>
              </a:rPr>
              <a:t>();</a:t>
            </a:r>
          </a:p>
          <a:p>
            <a:pPr lvl="1"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  </a:t>
            </a:r>
            <a:r>
              <a:rPr lang="en-US" altLang="zh-CN" dirty="0" err="1" smtClean="0">
                <a:solidFill>
                  <a:srgbClr val="0000FF"/>
                </a:solidFill>
              </a:rPr>
              <a:t>pizza.cut</a:t>
            </a:r>
            <a:r>
              <a:rPr lang="en-US" altLang="zh-CN" dirty="0" smtClean="0">
                <a:solidFill>
                  <a:srgbClr val="0000FF"/>
                </a:solidFill>
              </a:rPr>
              <a:t>();</a:t>
            </a:r>
          </a:p>
          <a:p>
            <a:pPr lvl="1"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  </a:t>
            </a:r>
            <a:r>
              <a:rPr lang="en-US" altLang="zh-CN" dirty="0" err="1" smtClean="0">
                <a:solidFill>
                  <a:srgbClr val="0000FF"/>
                </a:solidFill>
              </a:rPr>
              <a:t>pizza.box</a:t>
            </a:r>
            <a:r>
              <a:rPr lang="en-US" altLang="zh-CN" dirty="0" smtClean="0">
                <a:solidFill>
                  <a:srgbClr val="0000FF"/>
                </a:solidFill>
              </a:rPr>
              <a:t>();</a:t>
            </a:r>
          </a:p>
          <a:p>
            <a:pPr lvl="1"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  return pizza;</a:t>
            </a:r>
          </a:p>
          <a:p>
            <a:pPr lvl="1"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2400" dirty="0" smtClean="0"/>
              <a:t>  //</a:t>
            </a:r>
            <a:r>
              <a:rPr lang="en-US" altLang="zh-CN" sz="2400" dirty="0" smtClean="0">
                <a:latin typeface="Arial" charset="0"/>
              </a:rPr>
              <a:t>…</a:t>
            </a:r>
            <a:r>
              <a:rPr lang="en-US" altLang="zh-CN" sz="2400" dirty="0" smtClean="0"/>
              <a:t>other code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2400" dirty="0" smtClean="0"/>
              <a:t>}</a:t>
            </a:r>
          </a:p>
          <a:p>
            <a:pPr eaLnBrk="1" hangingPunct="1">
              <a:lnSpc>
                <a:spcPct val="80000"/>
              </a:lnSpc>
            </a:pPr>
            <a:endParaRPr lang="zh-CN" altLang="en-US" sz="2400" dirty="0" smtClean="0"/>
          </a:p>
        </p:txBody>
      </p:sp>
      <p:sp>
        <p:nvSpPr>
          <p:cNvPr id="178180" name="AutoShape 4"/>
          <p:cNvSpPr>
            <a:spLocks noChangeArrowheads="1"/>
          </p:cNvSpPr>
          <p:nvPr/>
        </p:nvSpPr>
        <p:spPr bwMode="auto">
          <a:xfrm>
            <a:off x="5867400" y="1628775"/>
            <a:ext cx="2520950" cy="2016125"/>
          </a:xfrm>
          <a:prstGeom prst="wedgeRoundRectCallout">
            <a:avLst>
              <a:gd name="adj1" fmla="val -85644"/>
              <a:gd name="adj2" fmla="val 14329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2000" dirty="0">
                <a:latin typeface="Tahoma" pitchFamily="34" charset="0"/>
              </a:rPr>
              <a:t>为了让系统有弹性，希望这是一个抽象类或者接口，可惜抽象类或接口都不能被实例化</a:t>
            </a:r>
          </a:p>
        </p:txBody>
      </p:sp>
      <p:sp>
        <p:nvSpPr>
          <p:cNvPr id="178181" name="AutoShape 5"/>
          <p:cNvSpPr>
            <a:spLocks noChangeArrowheads="1"/>
          </p:cNvSpPr>
          <p:nvPr/>
        </p:nvSpPr>
        <p:spPr bwMode="auto">
          <a:xfrm>
            <a:off x="3924300" y="3789363"/>
            <a:ext cx="4464050" cy="2087562"/>
          </a:xfrm>
          <a:prstGeom prst="cloudCallout">
            <a:avLst>
              <a:gd name="adj1" fmla="val 2347"/>
              <a:gd name="adj2" fmla="val 57606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dirty="0">
                <a:latin typeface="Tahoma" pitchFamily="34" charset="0"/>
              </a:rPr>
              <a:t>而且，我们有许多种</a:t>
            </a:r>
            <a:r>
              <a:rPr lang="en-US" altLang="zh-CN" sz="2000" dirty="0">
                <a:latin typeface="Tahoma" pitchFamily="34" charset="0"/>
              </a:rPr>
              <a:t>pizza</a:t>
            </a:r>
            <a:r>
              <a:rPr lang="zh-CN" altLang="en-US" sz="2000" dirty="0">
                <a:latin typeface="Tahoma" pitchFamily="34" charset="0"/>
              </a:rPr>
              <a:t>，所以我们增加一些代码，来确定合适的</a:t>
            </a:r>
            <a:r>
              <a:rPr lang="en-US" altLang="zh-CN" sz="2000" dirty="0">
                <a:latin typeface="Tahoma" pitchFamily="34" charset="0"/>
              </a:rPr>
              <a:t>pizza</a:t>
            </a:r>
            <a:r>
              <a:rPr lang="zh-CN" altLang="en-US" sz="2000" dirty="0">
                <a:latin typeface="Tahoma" pitchFamily="34" charset="0"/>
              </a:rPr>
              <a:t>种类，然后进行制作。</a:t>
            </a:r>
            <a:endParaRPr lang="en-US" altLang="zh-CN" sz="2000" dirty="0">
              <a:latin typeface="Tahoma" pitchFamily="34" charset="0"/>
            </a:endParaRPr>
          </a:p>
        </p:txBody>
      </p:sp>
      <p:sp>
        <p:nvSpPr>
          <p:cNvPr id="9222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BF9EDAE-7138-4731-A864-C229F5A7DE82}" type="slidenum">
              <a:rPr kumimoji="0" lang="zh-CN" altLang="en-US">
                <a:solidFill>
                  <a:srgbClr val="0000FF"/>
                </a:solidFill>
              </a:rPr>
              <a:pPr/>
              <a:t>6</a:t>
            </a:fld>
            <a:endParaRPr kumimoji="0" lang="en-US" altLang="zh-CN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0" grpId="0" animBg="1"/>
      <p:bldP spid="17818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Design</a:t>
            </a:r>
            <a:r>
              <a:rPr lang="zh-CN" altLang="zh-CN" dirty="0"/>
              <a:t>：传统的设计思路</a:t>
            </a:r>
            <a:endParaRPr lang="zh-CN" altLang="en-US" dirty="0" smtClean="0"/>
          </a:p>
        </p:txBody>
      </p:sp>
      <p:sp>
        <p:nvSpPr>
          <p:cNvPr id="10253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20ED74FC-4D0E-476A-97FB-2B8C8E7CD2C0}" type="slidenum">
              <a:rPr kumimoji="0" lang="zh-CN" altLang="en-US">
                <a:solidFill>
                  <a:srgbClr val="0000FF"/>
                </a:solidFill>
              </a:rPr>
              <a:pPr/>
              <a:t>7</a:t>
            </a:fld>
            <a:endParaRPr kumimoji="0" lang="en-US" altLang="zh-CN">
              <a:solidFill>
                <a:srgbClr val="0000FF"/>
              </a:solidFill>
            </a:endParaRPr>
          </a:p>
        </p:txBody>
      </p:sp>
      <p:pic>
        <p:nvPicPr>
          <p:cNvPr id="22" name="图片 2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36" y="1844824"/>
            <a:ext cx="7927032" cy="3816424"/>
          </a:xfrm>
          <a:prstGeom prst="rect">
            <a:avLst/>
          </a:prstGeom>
          <a:ln w="317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Design</a:t>
            </a:r>
            <a:r>
              <a:rPr lang="zh-CN" altLang="zh-CN" dirty="0"/>
              <a:t>：传统的设计思路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853D06-5760-4F18-9175-A0D5402F45EB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7920879" cy="3888432"/>
          </a:xfrm>
          <a:prstGeom prst="rect">
            <a:avLst/>
          </a:prstGeom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4032859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1</a:t>
            </a:r>
            <a:r>
              <a:rPr lang="en-US" altLang="zh-CN" sz="3600" baseline="30000" dirty="0"/>
              <a:t>st</a:t>
            </a:r>
            <a:r>
              <a:rPr lang="en-US" altLang="zh-CN" sz="3600" dirty="0"/>
              <a:t> Design</a:t>
            </a:r>
            <a:r>
              <a:rPr lang="zh-CN" altLang="zh-CN" sz="3600" dirty="0"/>
              <a:t>：传统的设计思路</a:t>
            </a:r>
            <a:endParaRPr lang="zh-CN" altLang="en-US" sz="36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2000" dirty="0" smtClean="0"/>
              <a:t>Pizza </a:t>
            </a:r>
            <a:r>
              <a:rPr lang="en-US" altLang="zh-CN" sz="2000" dirty="0" err="1" smtClean="0"/>
              <a:t>orderPizza</a:t>
            </a:r>
            <a:r>
              <a:rPr lang="en-US" altLang="zh-CN" sz="2000" dirty="0" smtClean="0"/>
              <a:t>(String type) {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2000" dirty="0" smtClean="0"/>
              <a:t>        Pizza </a:t>
            </a:r>
            <a:r>
              <a:rPr lang="en-US" altLang="zh-CN" sz="2000" dirty="0" err="1" smtClean="0"/>
              <a:t>pizza</a:t>
            </a:r>
            <a:r>
              <a:rPr lang="en-US" altLang="zh-CN" sz="20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2000" dirty="0" smtClean="0">
                <a:solidFill>
                  <a:srgbClr val="0000FF"/>
                </a:solidFill>
              </a:rPr>
              <a:t>        if (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type.equals</a:t>
            </a:r>
            <a:r>
              <a:rPr lang="en-US" altLang="zh-CN" sz="2000" dirty="0" smtClean="0">
                <a:solidFill>
                  <a:srgbClr val="0000FF"/>
                </a:solidFill>
              </a:rPr>
              <a:t>(</a:t>
            </a:r>
            <a:r>
              <a:rPr lang="en-US" altLang="zh-CN" sz="2000" dirty="0" smtClean="0">
                <a:solidFill>
                  <a:srgbClr val="0000FF"/>
                </a:solidFill>
                <a:latin typeface="Arial" charset="0"/>
              </a:rPr>
              <a:t>“</a:t>
            </a:r>
            <a:r>
              <a:rPr lang="en-US" altLang="zh-CN" sz="2000" dirty="0" smtClean="0">
                <a:solidFill>
                  <a:srgbClr val="0000FF"/>
                </a:solidFill>
              </a:rPr>
              <a:t>cheese</a:t>
            </a:r>
            <a:r>
              <a:rPr lang="en-US" altLang="zh-CN" sz="2000" dirty="0" smtClean="0">
                <a:solidFill>
                  <a:srgbClr val="0000FF"/>
                </a:solidFill>
                <a:latin typeface="Arial" charset="0"/>
              </a:rPr>
              <a:t>”</a:t>
            </a:r>
            <a:r>
              <a:rPr lang="en-US" altLang="zh-CN" sz="2000" dirty="0" smtClean="0">
                <a:solidFill>
                  <a:srgbClr val="0000FF"/>
                </a:solidFill>
              </a:rPr>
              <a:t>)){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2000" dirty="0" smtClean="0">
                <a:solidFill>
                  <a:srgbClr val="0000FF"/>
                </a:solidFill>
              </a:rPr>
              <a:t>                pizza = new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CheesePizza</a:t>
            </a:r>
            <a:r>
              <a:rPr lang="en-US" altLang="zh-CN" sz="2000" dirty="0" smtClean="0">
                <a:solidFill>
                  <a:srgbClr val="0000FF"/>
                </a:solidFill>
              </a:rPr>
              <a:t>();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2000" dirty="0" smtClean="0">
                <a:solidFill>
                  <a:srgbClr val="0000FF"/>
                </a:solidFill>
              </a:rPr>
              <a:t>         } else if (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type.equals</a:t>
            </a:r>
            <a:r>
              <a:rPr lang="en-US" altLang="zh-CN" sz="2000" dirty="0" smtClean="0">
                <a:solidFill>
                  <a:srgbClr val="0000FF"/>
                </a:solidFill>
              </a:rPr>
              <a:t>(</a:t>
            </a:r>
            <a:r>
              <a:rPr lang="en-US" altLang="zh-CN" sz="2000" dirty="0" smtClean="0">
                <a:solidFill>
                  <a:srgbClr val="0000FF"/>
                </a:solidFill>
                <a:latin typeface="Arial" charset="0"/>
              </a:rPr>
              <a:t>“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greek</a:t>
            </a:r>
            <a:r>
              <a:rPr lang="en-US" altLang="zh-CN" sz="2000" dirty="0" smtClean="0">
                <a:solidFill>
                  <a:srgbClr val="0000FF"/>
                </a:solidFill>
                <a:latin typeface="Arial" charset="0"/>
              </a:rPr>
              <a:t>”</a:t>
            </a:r>
            <a:r>
              <a:rPr lang="en-US" altLang="zh-CN" sz="2000" dirty="0" smtClean="0">
                <a:solidFill>
                  <a:srgbClr val="0000FF"/>
                </a:solidFill>
              </a:rPr>
              <a:t>)){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2000" dirty="0" smtClean="0">
                <a:solidFill>
                  <a:srgbClr val="0000FF"/>
                </a:solidFill>
              </a:rPr>
              <a:t>                pizza = new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GreekPizza</a:t>
            </a:r>
            <a:r>
              <a:rPr lang="en-US" altLang="zh-CN" sz="2000" dirty="0" smtClean="0">
                <a:solidFill>
                  <a:srgbClr val="0000FF"/>
                </a:solidFill>
              </a:rPr>
              <a:t>();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2000" dirty="0" smtClean="0">
                <a:solidFill>
                  <a:srgbClr val="0000FF"/>
                </a:solidFill>
              </a:rPr>
              <a:t>         } else if (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type.equals</a:t>
            </a:r>
            <a:r>
              <a:rPr lang="en-US" altLang="zh-CN" sz="2000" dirty="0" smtClean="0">
                <a:solidFill>
                  <a:srgbClr val="0000FF"/>
                </a:solidFill>
              </a:rPr>
              <a:t>(</a:t>
            </a:r>
            <a:r>
              <a:rPr lang="en-US" altLang="zh-CN" sz="2000" dirty="0" smtClean="0">
                <a:solidFill>
                  <a:srgbClr val="0000FF"/>
                </a:solidFill>
                <a:latin typeface="Arial" charset="0"/>
              </a:rPr>
              <a:t>“</a:t>
            </a:r>
            <a:r>
              <a:rPr lang="en-US" altLang="zh-CN" sz="2000" dirty="0" smtClean="0">
                <a:solidFill>
                  <a:srgbClr val="0000FF"/>
                </a:solidFill>
              </a:rPr>
              <a:t>pepperoni</a:t>
            </a:r>
            <a:r>
              <a:rPr lang="en-US" altLang="zh-CN" sz="2000" dirty="0" smtClean="0">
                <a:solidFill>
                  <a:srgbClr val="0000FF"/>
                </a:solidFill>
                <a:latin typeface="Arial" charset="0"/>
              </a:rPr>
              <a:t>”</a:t>
            </a:r>
            <a:r>
              <a:rPr lang="en-US" altLang="zh-CN" sz="2000" dirty="0" smtClean="0">
                <a:solidFill>
                  <a:srgbClr val="0000FF"/>
                </a:solidFill>
              </a:rPr>
              <a:t>)){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2000" dirty="0" smtClean="0">
                <a:solidFill>
                  <a:srgbClr val="0000FF"/>
                </a:solidFill>
              </a:rPr>
              <a:t>                 pizza = new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PepperoniPizza</a:t>
            </a:r>
            <a:r>
              <a:rPr lang="en-US" altLang="zh-CN" sz="2000" dirty="0" smtClean="0">
                <a:solidFill>
                  <a:srgbClr val="0000FF"/>
                </a:solidFill>
              </a:rPr>
              <a:t>();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2000" dirty="0" smtClean="0">
                <a:solidFill>
                  <a:srgbClr val="0000FF"/>
                </a:solidFill>
              </a:rPr>
              <a:t>         }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2000" dirty="0" smtClean="0"/>
              <a:t>         </a:t>
            </a:r>
            <a:r>
              <a:rPr lang="en-US" altLang="zh-CN" sz="2000" dirty="0" err="1" smtClean="0"/>
              <a:t>pizza.prepare</a:t>
            </a:r>
            <a:r>
              <a:rPr lang="en-US" altLang="zh-CN" sz="2000" dirty="0" smtClean="0"/>
              <a:t>();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2000" dirty="0" smtClean="0"/>
              <a:t>         </a:t>
            </a:r>
            <a:r>
              <a:rPr lang="en-US" altLang="zh-CN" sz="2000" dirty="0" err="1" smtClean="0"/>
              <a:t>pizza.bake</a:t>
            </a:r>
            <a:r>
              <a:rPr lang="en-US" altLang="zh-CN" sz="2000" dirty="0" smtClean="0"/>
              <a:t>();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2000" dirty="0" smtClean="0"/>
              <a:t>         </a:t>
            </a:r>
            <a:r>
              <a:rPr lang="en-US" altLang="zh-CN" sz="2000" dirty="0" err="1" smtClean="0"/>
              <a:t>pizza.cut</a:t>
            </a:r>
            <a:r>
              <a:rPr lang="en-US" altLang="zh-CN" sz="2000" dirty="0" smtClean="0"/>
              <a:t>();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2000" dirty="0" smtClean="0"/>
              <a:t>         </a:t>
            </a:r>
            <a:r>
              <a:rPr lang="en-US" altLang="zh-CN" sz="2000" dirty="0" err="1" smtClean="0"/>
              <a:t>pizza.box</a:t>
            </a:r>
            <a:r>
              <a:rPr lang="en-US" altLang="zh-CN" sz="2000" dirty="0" smtClean="0"/>
              <a:t>();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2000" dirty="0" smtClean="0"/>
              <a:t>         return pizza;</a:t>
            </a:r>
          </a:p>
          <a:p>
            <a:pPr eaLnBrk="1" hangingPunct="1">
              <a:lnSpc>
                <a:spcPct val="80000"/>
              </a:lnSpc>
              <a:buFont typeface="ZapfDingbats" pitchFamily="82" charset="2"/>
              <a:buNone/>
            </a:pPr>
            <a:r>
              <a:rPr lang="en-US" altLang="zh-CN" sz="2000" dirty="0" smtClean="0"/>
              <a:t>}</a:t>
            </a:r>
          </a:p>
          <a:p>
            <a:pPr eaLnBrk="1" hangingPunct="1">
              <a:lnSpc>
                <a:spcPct val="80000"/>
              </a:lnSpc>
            </a:pPr>
            <a:endParaRPr lang="zh-CN" altLang="en-US" sz="2000" dirty="0" smtClean="0"/>
          </a:p>
        </p:txBody>
      </p:sp>
      <p:sp>
        <p:nvSpPr>
          <p:cNvPr id="179204" name="AutoShape 4"/>
          <p:cNvSpPr>
            <a:spLocks noChangeArrowheads="1"/>
          </p:cNvSpPr>
          <p:nvPr/>
        </p:nvSpPr>
        <p:spPr bwMode="auto">
          <a:xfrm>
            <a:off x="5364360" y="2908317"/>
            <a:ext cx="3240088" cy="2016125"/>
          </a:xfrm>
          <a:prstGeom prst="wedgeRoundRectCallout">
            <a:avLst>
              <a:gd name="adj1" fmla="val -71412"/>
              <a:gd name="adj2" fmla="val -2425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2400" dirty="0">
                <a:latin typeface="Tahoma" pitchFamily="34" charset="0"/>
              </a:rPr>
              <a:t>根据接受的类型，创建相应的</a:t>
            </a:r>
            <a:r>
              <a:rPr lang="en-US" altLang="zh-CN" sz="2400" dirty="0">
                <a:latin typeface="Tahoma" pitchFamily="34" charset="0"/>
              </a:rPr>
              <a:t>pizza</a:t>
            </a:r>
            <a:r>
              <a:rPr lang="zh-CN" altLang="en-US" sz="2400" dirty="0">
                <a:latin typeface="Tahoma" pitchFamily="34" charset="0"/>
              </a:rPr>
              <a:t>实例，并赋值给实例变量。（注意：各种</a:t>
            </a:r>
            <a:r>
              <a:rPr lang="en-US" altLang="zh-CN" sz="2400" dirty="0">
                <a:latin typeface="Tahoma" pitchFamily="34" charset="0"/>
              </a:rPr>
              <a:t>pizza</a:t>
            </a:r>
            <a:r>
              <a:rPr lang="zh-CN" altLang="en-US" sz="2400" dirty="0">
                <a:latin typeface="Tahoma" pitchFamily="34" charset="0"/>
              </a:rPr>
              <a:t>实现接口</a:t>
            </a:r>
            <a:r>
              <a:rPr lang="en-US" altLang="zh-CN" sz="2400" dirty="0">
                <a:latin typeface="Tahoma" pitchFamily="34" charset="0"/>
              </a:rPr>
              <a:t>Pizza)</a:t>
            </a:r>
          </a:p>
        </p:txBody>
      </p:sp>
      <p:sp>
        <p:nvSpPr>
          <p:cNvPr id="179205" name="AutoShape 5"/>
          <p:cNvSpPr>
            <a:spLocks noChangeArrowheads="1"/>
          </p:cNvSpPr>
          <p:nvPr/>
        </p:nvSpPr>
        <p:spPr bwMode="auto">
          <a:xfrm>
            <a:off x="6371853" y="1268413"/>
            <a:ext cx="2160587" cy="1295400"/>
          </a:xfrm>
          <a:prstGeom prst="wedgeRoundRectCallout">
            <a:avLst>
              <a:gd name="adj1" fmla="val -97245"/>
              <a:gd name="adj2" fmla="val -11519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2400" dirty="0">
                <a:latin typeface="Tahoma" pitchFamily="34" charset="0"/>
              </a:rPr>
              <a:t>传递</a:t>
            </a:r>
            <a:r>
              <a:rPr lang="en-US" altLang="zh-CN" sz="2400" dirty="0">
                <a:latin typeface="Tahoma" pitchFamily="34" charset="0"/>
              </a:rPr>
              <a:t>pizza</a:t>
            </a:r>
            <a:r>
              <a:rPr lang="zh-CN" altLang="en-US" sz="2400" dirty="0">
                <a:latin typeface="Tahoma" pitchFamily="34" charset="0"/>
              </a:rPr>
              <a:t>的类型给方法</a:t>
            </a:r>
            <a:r>
              <a:rPr lang="en-US" altLang="zh-CN" sz="2400" dirty="0" err="1">
                <a:latin typeface="Tahoma" pitchFamily="34" charset="0"/>
              </a:rPr>
              <a:t>orderPizza</a:t>
            </a:r>
            <a:endParaRPr lang="zh-CN" altLang="en-US" sz="2400" dirty="0">
              <a:latin typeface="Tahoma" pitchFamily="34" charset="0"/>
            </a:endParaRPr>
          </a:p>
        </p:txBody>
      </p:sp>
      <p:sp>
        <p:nvSpPr>
          <p:cNvPr id="179206" name="AutoShape 6"/>
          <p:cNvSpPr>
            <a:spLocks noChangeArrowheads="1"/>
          </p:cNvSpPr>
          <p:nvPr/>
        </p:nvSpPr>
        <p:spPr bwMode="auto">
          <a:xfrm>
            <a:off x="5364163" y="5084763"/>
            <a:ext cx="3241675" cy="1008062"/>
          </a:xfrm>
          <a:prstGeom prst="wedgeRoundRectCallout">
            <a:avLst>
              <a:gd name="adj1" fmla="val -75269"/>
              <a:gd name="adj2" fmla="val -32519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2400" dirty="0">
                <a:latin typeface="Tahoma" pitchFamily="34" charset="0"/>
              </a:rPr>
              <a:t>每一种</a:t>
            </a:r>
            <a:r>
              <a:rPr lang="en-US" altLang="zh-CN" sz="2400" dirty="0">
                <a:latin typeface="Tahoma" pitchFamily="34" charset="0"/>
              </a:rPr>
              <a:t>pizza</a:t>
            </a:r>
            <a:r>
              <a:rPr lang="zh-CN" altLang="en-US" sz="2400" dirty="0">
                <a:latin typeface="Tahoma" pitchFamily="34" charset="0"/>
              </a:rPr>
              <a:t>子类型都知道其制作方法</a:t>
            </a:r>
            <a:endParaRPr lang="en-US" altLang="zh-CN" sz="2400" dirty="0">
              <a:latin typeface="Tahoma" pitchFamily="34" charset="0"/>
            </a:endParaRPr>
          </a:p>
        </p:txBody>
      </p:sp>
      <p:sp>
        <p:nvSpPr>
          <p:cNvPr id="11271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2C501A9E-654C-4E57-93CA-57D1E6D8CD47}" type="slidenum">
              <a:rPr kumimoji="0" lang="zh-CN" altLang="en-US">
                <a:solidFill>
                  <a:srgbClr val="0000FF"/>
                </a:solidFill>
              </a:rPr>
              <a:pPr/>
              <a:t>9</a:t>
            </a:fld>
            <a:endParaRPr kumimoji="0" lang="en-US" altLang="zh-CN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4" grpId="0" animBg="1"/>
      <p:bldP spid="179205" grpId="0" animBg="1"/>
      <p:bldP spid="179206" grpId="0" animBg="1"/>
    </p:bldLst>
  </p:timing>
</p:sld>
</file>

<file path=ppt/theme/theme1.xml><?xml version="1.0" encoding="utf-8"?>
<a:theme xmlns:a="http://schemas.openxmlformats.org/drawingml/2006/main" name="chapter2">
  <a:themeElements>
    <a:clrScheme name="chapter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2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hapter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hapter2">
  <a:themeElements>
    <a:clrScheme name="chapter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2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hapter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4207</TotalTime>
  <Words>1685</Words>
  <Application>Microsoft Office PowerPoint</Application>
  <PresentationFormat>全屏显示(4:3)</PresentationFormat>
  <Paragraphs>299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ZapfDingbats</vt:lpstr>
      <vt:lpstr>华文细黑</vt:lpstr>
      <vt:lpstr>宋体</vt:lpstr>
      <vt:lpstr>Arial</vt:lpstr>
      <vt:lpstr>Calibri</vt:lpstr>
      <vt:lpstr>Comic Sans MS</vt:lpstr>
      <vt:lpstr>Consolas</vt:lpstr>
      <vt:lpstr>Tahoma</vt:lpstr>
      <vt:lpstr>Times New Roman</vt:lpstr>
      <vt:lpstr>Wingdings</vt:lpstr>
      <vt:lpstr>chapter2</vt:lpstr>
      <vt:lpstr>1_chapter2</vt:lpstr>
      <vt:lpstr>披萨工厂构建案例 Pizza Factory Building Case</vt:lpstr>
      <vt:lpstr>有关对象创建-new</vt:lpstr>
      <vt:lpstr>问题…</vt:lpstr>
      <vt:lpstr>Pizza</vt:lpstr>
      <vt:lpstr>Pizza 的生产过程</vt:lpstr>
      <vt:lpstr>1st Design：传统的设计思路</vt:lpstr>
      <vt:lpstr>1st Design：传统的设计思路</vt:lpstr>
      <vt:lpstr>1st Design：传统的设计思路</vt:lpstr>
      <vt:lpstr>1st Design：传统的设计思路</vt:lpstr>
      <vt:lpstr>1st Design：传统的设计思路</vt:lpstr>
      <vt:lpstr>1st Design：传统的设计思路</vt:lpstr>
      <vt:lpstr>2nd Design：分离变化点</vt:lpstr>
      <vt:lpstr>2nd Design：分离变化点</vt:lpstr>
      <vt:lpstr>2nd Design：分离变化点</vt:lpstr>
      <vt:lpstr>2nd Design：分离变化点</vt:lpstr>
      <vt:lpstr>2nd Design：分离变化点</vt:lpstr>
      <vt:lpstr>2nd Design：分离变化点</vt:lpstr>
      <vt:lpstr>SimplePizzaFactory的多个客户</vt:lpstr>
      <vt:lpstr>重写PizzaStore类-工厂产生Pizza对象</vt:lpstr>
      <vt:lpstr>依赖倒置原则</vt:lpstr>
      <vt:lpstr>依赖倒置原则</vt:lpstr>
      <vt:lpstr>使用工厂方法后：</vt:lpstr>
      <vt:lpstr>使用DIP原则的几点经验</vt:lpstr>
      <vt:lpstr>讨论：如何设计能够满足OCP？</vt:lpstr>
      <vt:lpstr>讨论：如何设计能够满足OCP？</vt:lpstr>
      <vt:lpstr>3rd Design：用单一职责重构</vt:lpstr>
      <vt:lpstr>3rd Design：用单一职责重构</vt:lpstr>
      <vt:lpstr>3rd Design：用单一职责重构</vt:lpstr>
      <vt:lpstr>3rd Design：用单一职责重构</vt:lpstr>
      <vt:lpstr>3rd Design：用单一职责重构</vt:lpstr>
      <vt:lpstr>案例小结</vt:lpstr>
    </vt:vector>
  </TitlesOfParts>
  <Company>House of Chaos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Beginning Collections</dc:title>
  <dc:creator>David Matuszek</dc:creator>
  <cp:lastModifiedBy>gdxin@hit.edu.cn</cp:lastModifiedBy>
  <cp:revision>249</cp:revision>
  <dcterms:created xsi:type="dcterms:W3CDTF">2002-02-06T18:12:47Z</dcterms:created>
  <dcterms:modified xsi:type="dcterms:W3CDTF">2019-10-17T03:26:59Z</dcterms:modified>
</cp:coreProperties>
</file>