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5285" r:id="rId2"/>
    <p:sldMasterId id="2147485911" r:id="rId3"/>
    <p:sldMasterId id="2147486031" r:id="rId4"/>
  </p:sldMasterIdLst>
  <p:notesMasterIdLst>
    <p:notesMasterId r:id="rId69"/>
  </p:notesMasterIdLst>
  <p:handoutMasterIdLst>
    <p:handoutMasterId r:id="rId70"/>
  </p:handoutMasterIdLst>
  <p:sldIdLst>
    <p:sldId id="280" r:id="rId5"/>
    <p:sldId id="450" r:id="rId6"/>
    <p:sldId id="447" r:id="rId7"/>
    <p:sldId id="278" r:id="rId8"/>
    <p:sldId id="448" r:id="rId9"/>
    <p:sldId id="385" r:id="rId10"/>
    <p:sldId id="386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451" r:id="rId20"/>
    <p:sldId id="396" r:id="rId21"/>
    <p:sldId id="397" r:id="rId22"/>
    <p:sldId id="398" r:id="rId23"/>
    <p:sldId id="399" r:id="rId24"/>
    <p:sldId id="400" r:id="rId25"/>
    <p:sldId id="412" r:id="rId26"/>
    <p:sldId id="413" r:id="rId27"/>
    <p:sldId id="414" r:id="rId28"/>
    <p:sldId id="415" r:id="rId29"/>
    <p:sldId id="416" r:id="rId30"/>
    <p:sldId id="401" r:id="rId31"/>
    <p:sldId id="402" r:id="rId32"/>
    <p:sldId id="403" r:id="rId33"/>
    <p:sldId id="409" r:id="rId34"/>
    <p:sldId id="410" r:id="rId35"/>
    <p:sldId id="411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55" r:id="rId51"/>
    <p:sldId id="452" r:id="rId52"/>
    <p:sldId id="454" r:id="rId53"/>
    <p:sldId id="432" r:id="rId54"/>
    <p:sldId id="433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9" r:id="rId65"/>
    <p:sldId id="443" r:id="rId66"/>
    <p:sldId id="387" r:id="rId67"/>
    <p:sldId id="335" r:id="rId68"/>
  </p:sldIdLst>
  <p:sldSz cx="9144000" cy="6858000" type="screen4x3"/>
  <p:notesSz cx="6761163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FFCC"/>
    <a:srgbClr val="FFFFFF"/>
    <a:srgbClr val="CC3300"/>
    <a:srgbClr val="FF3399"/>
    <a:srgbClr val="CC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" autoAdjust="0"/>
    <p:restoredTop sz="95054" autoAdjust="0"/>
  </p:normalViewPr>
  <p:slideViewPr>
    <p:cSldViewPr>
      <p:cViewPr varScale="1">
        <p:scale>
          <a:sx n="69" d="100"/>
          <a:sy n="69" d="100"/>
        </p:scale>
        <p:origin x="16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emf"/><Relationship Id="rId7" Type="http://schemas.openxmlformats.org/officeDocument/2006/relationships/image" Target="../media/image74.wmf"/><Relationship Id="rId12" Type="http://schemas.openxmlformats.org/officeDocument/2006/relationships/image" Target="../media/image79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wmf"/><Relationship Id="rId11" Type="http://schemas.openxmlformats.org/officeDocument/2006/relationships/image" Target="../media/image78.emf"/><Relationship Id="rId5" Type="http://schemas.openxmlformats.org/officeDocument/2006/relationships/image" Target="../media/image72.wmf"/><Relationship Id="rId10" Type="http://schemas.openxmlformats.org/officeDocument/2006/relationships/image" Target="../media/image77.e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7E2B59B-930E-4C8C-8B4D-8ED67DF2E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357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A537B26-5295-4E41-AA4B-89B27B5E2F76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18050"/>
            <a:ext cx="5408613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A83F527-48B2-45DB-BBE9-661C136E9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08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2C7E6B-26FF-49CC-A39A-53BB78D27085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互补对称式金属</a:t>
            </a:r>
            <a:r>
              <a:rPr lang="en-US" altLang="zh-CN" smtClean="0"/>
              <a:t>-</a:t>
            </a:r>
            <a:r>
              <a:rPr lang="zh-CN" altLang="en-US" smtClean="0"/>
              <a:t>氧化物</a:t>
            </a:r>
            <a:r>
              <a:rPr lang="en-US" altLang="zh-CN" smtClean="0"/>
              <a:t>-</a:t>
            </a:r>
            <a:r>
              <a:rPr lang="zh-CN" altLang="en-US" smtClean="0"/>
              <a:t>半导体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A0AE0D-7E85-41BC-A03B-78800927A8B7}" type="slidenum">
              <a:rPr lang="zh-CN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9A43-3011-4CA9-BCB5-363560F615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12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FD22F-CCE7-47DE-9AE1-9F2B38A866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3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D680F-4294-4E97-8149-DD333F1780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66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8A3D-DE5C-440A-88A4-31332FFB99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533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CB3C8-2049-4DF2-8580-E26CD3BB63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80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F186-FC67-4B2F-82D2-BD143F7108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781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0547B-6514-407D-9C01-CD07F35724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20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8FD93-6805-4AC2-AB65-5D2865308D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980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37623-B093-4943-B719-1A4B89C685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935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1ACF5-B742-4389-89D0-5FD8ED5F15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701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799A-2C58-475F-A3E1-A2F2683278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82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3CC6A-2316-4E57-B736-24BE87891C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41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8E594-7144-4822-8B80-39495088BA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52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4A605-ACFD-4D37-840E-354135673F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97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4DDE9-94E9-42CE-A27E-272669788D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454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27722-2E04-4477-BEC2-5C7E04BF23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962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9880-48B7-43A4-AF7B-0E039E5732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220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5FE3A-2A12-4D59-B187-A0C1E38AE8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228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BACD3-5741-4425-BD38-FAC6CDF78E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609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4A573-A6C8-4117-8821-3292A2A2E1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856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10210-928D-4B3E-B826-C97BE03FBF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8432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EBF5E-D6C1-4EEC-AF0A-68993EC5C2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04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DA819-D3C0-48A9-B2EA-6E853FA5FB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1401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43152-5C18-4D33-9804-39AD57D7A4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7438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7D0CB-2468-45F0-AC8C-FEABA8D738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251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ADDBD-5C2B-4E35-B569-ABEABAC85B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019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E4FD-0119-412C-A7C7-EDF15792B7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78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44A6E-BE19-40C0-BC73-A493539B1A6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808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8F0E2-7244-459F-B32B-FCC90A0573B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35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E886-EEDB-4FE9-985E-E69BD7D696C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082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28559-7327-42A7-B796-9DC09F860F3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543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FC959-B1DE-496B-843B-38026CD6DED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998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040F-26F2-439B-96C3-C616FFBC192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AB754-6638-48DB-BD38-3A40F9680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9234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4B0A-20C2-40CA-8406-42BEB6D666D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27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8488D-673A-436C-92A0-4CFF7BD551E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03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8899-0957-4BBF-A343-FD489FC0EEA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0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1654E-CC39-414C-9C41-C80771118FD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51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C7D6-3D0C-48E7-BFA2-911A7807B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9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A78E6-6D03-4D8C-A29D-BBB999DAEF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5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7D780-8EF0-4E6A-924F-C4E58D24DF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43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585B0-FA4B-4614-9580-FB89B4EE2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04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604C-3CFF-44DC-A2F7-832E33D241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3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A0EDD-9838-49DD-B9DA-65B96DBBE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22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6561223-C0E1-4EAF-8318-AD50BCB59D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7" r:id="rId1"/>
    <p:sldLayoutId id="2147485988" r:id="rId2"/>
    <p:sldLayoutId id="2147485989" r:id="rId3"/>
    <p:sldLayoutId id="2147485990" r:id="rId4"/>
    <p:sldLayoutId id="2147485991" r:id="rId5"/>
    <p:sldLayoutId id="2147485992" r:id="rId6"/>
    <p:sldLayoutId id="2147485993" r:id="rId7"/>
    <p:sldLayoutId id="2147485994" r:id="rId8"/>
    <p:sldLayoutId id="2147485995" r:id="rId9"/>
    <p:sldLayoutId id="2147485996" r:id="rId10"/>
    <p:sldLayoutId id="21474859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C62F6ADE-1587-4B81-ADEF-3B1F0153A4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1" r:id="rId1"/>
    <p:sldLayoutId id="2147486022" r:id="rId2"/>
    <p:sldLayoutId id="2147486023" r:id="rId3"/>
    <p:sldLayoutId id="2147486024" r:id="rId4"/>
    <p:sldLayoutId id="2147486025" r:id="rId5"/>
    <p:sldLayoutId id="2147486026" r:id="rId6"/>
    <p:sldLayoutId id="2147486027" r:id="rId7"/>
    <p:sldLayoutId id="2147486028" r:id="rId8"/>
    <p:sldLayoutId id="2147486029" r:id="rId9"/>
    <p:sldLayoutId id="2147486030" r:id="rId10"/>
    <p:sldLayoutId id="21474859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E7C4CF6C-90D5-4061-B02E-4715422B0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0" r:id="rId1"/>
    <p:sldLayoutId id="2147486011" r:id="rId2"/>
    <p:sldLayoutId id="2147486012" r:id="rId3"/>
    <p:sldLayoutId id="2147486013" r:id="rId4"/>
    <p:sldLayoutId id="2147486014" r:id="rId5"/>
    <p:sldLayoutId id="2147486015" r:id="rId6"/>
    <p:sldLayoutId id="2147486016" r:id="rId7"/>
    <p:sldLayoutId id="2147486017" r:id="rId8"/>
    <p:sldLayoutId id="2147486018" r:id="rId9"/>
    <p:sldLayoutId id="2147486019" r:id="rId10"/>
    <p:sldLayoutId id="21474860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2E96EFB-8972-46AA-AE24-5D24C54F584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7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32" r:id="rId1"/>
    <p:sldLayoutId id="2147486033" r:id="rId2"/>
    <p:sldLayoutId id="2147486034" r:id="rId3"/>
    <p:sldLayoutId id="2147486035" r:id="rId4"/>
    <p:sldLayoutId id="2147486036" r:id="rId5"/>
    <p:sldLayoutId id="2147486037" r:id="rId6"/>
    <p:sldLayoutId id="2147486038" r:id="rId7"/>
    <p:sldLayoutId id="2147486039" r:id="rId8"/>
    <p:sldLayoutId id="2147486040" r:id="rId9"/>
    <p:sldLayoutId id="2147486041" r:id="rId10"/>
    <p:sldLayoutId id="21474860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9.w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6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5.w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8.emf"/><Relationship Id="rId32" Type="http://schemas.openxmlformats.org/officeDocument/2006/relationships/oleObject" Target="../embeddings/oleObject7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oleObject" Target="../embeddings/oleObject74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3.w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73.bin"/><Relationship Id="rId30" Type="http://schemas.openxmlformats.org/officeDocument/2006/relationships/oleObject" Target="../embeddings/oleObject7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5.png"/><Relationship Id="rId4" Type="http://schemas.openxmlformats.org/officeDocument/2006/relationships/image" Target="../media/image81.emf"/><Relationship Id="rId9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1.emf"/><Relationship Id="rId10" Type="http://schemas.openxmlformats.org/officeDocument/2006/relationships/image" Target="../media/image97.png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7"/>
          <p:cNvSpPr>
            <a:spLocks noChangeArrowheads="1"/>
          </p:cNvSpPr>
          <p:nvPr/>
        </p:nvSpPr>
        <p:spPr bwMode="auto">
          <a:xfrm>
            <a:off x="611188" y="1004888"/>
            <a:ext cx="6697662" cy="911225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marL="914400" indent="-9144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zh-CN" altLang="en-US" sz="4800" b="1">
                <a:solidFill>
                  <a:srgbClr val="FF0066"/>
                </a:solidFill>
                <a:latin typeface="Arial" pitchFamily="34" charset="0"/>
                <a:ea typeface="楷体_GB2312" pitchFamily="49" charset="-122"/>
              </a:rPr>
              <a:t>数字</a:t>
            </a:r>
            <a:r>
              <a:rPr lang="zh-CN" altLang="en-US" sz="4800" b="1" smtClean="0">
                <a:solidFill>
                  <a:srgbClr val="FF0066"/>
                </a:solidFill>
                <a:latin typeface="Arial" pitchFamily="34" charset="0"/>
                <a:ea typeface="楷体_GB2312" pitchFamily="49" charset="-122"/>
              </a:rPr>
              <a:t>逻辑</a:t>
            </a:r>
            <a:endParaRPr lang="en-US" altLang="zh-CN" sz="4800" b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3" name="矩形 4"/>
          <p:cNvSpPr>
            <a:spLocks noChangeArrowheads="1"/>
          </p:cNvSpPr>
          <p:nvPr/>
        </p:nvSpPr>
        <p:spPr bwMode="auto">
          <a:xfrm>
            <a:off x="1000125" y="3643313"/>
            <a:ext cx="75009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lang="zh-CN" altLang="en-US" sz="44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     结 </a:t>
            </a:r>
            <a:endParaRPr lang="zh-CN" altLang="en-US" sz="4400" b="1">
              <a:latin typeface="Arial" pitchFamily="34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25438" y="142875"/>
            <a:ext cx="460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）逻辑式的两种标准形式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603250" y="642938"/>
            <a:ext cx="496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）最小项之和式－－标准与或式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642938" y="5519738"/>
            <a:ext cx="7848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        在一个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与或逻辑式</a:t>
            </a:r>
            <a:r>
              <a:rPr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中，若所有的乘积项均为最小项，则该逻辑式称为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最小项之和式</a:t>
            </a:r>
            <a:r>
              <a:rPr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24581" name="组合 9"/>
          <p:cNvGrpSpPr>
            <a:grpSpLocks/>
          </p:cNvGrpSpPr>
          <p:nvPr/>
        </p:nvGrpSpPr>
        <p:grpSpPr bwMode="auto">
          <a:xfrm>
            <a:off x="612775" y="1214438"/>
            <a:ext cx="7991475" cy="1441450"/>
            <a:chOff x="612775" y="1214422"/>
            <a:chExt cx="7991475" cy="1441450"/>
          </a:xfrm>
        </p:grpSpPr>
        <p:sp>
          <p:nvSpPr>
            <p:cNvPr id="24587" name="Text Box 5"/>
            <p:cNvSpPr txBox="1">
              <a:spLocks noChangeArrowheads="1"/>
            </p:cNvSpPr>
            <p:nvPr/>
          </p:nvSpPr>
          <p:spPr bwMode="auto">
            <a:xfrm>
              <a:off x="684213" y="1271572"/>
              <a:ext cx="781685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在</a:t>
              </a:r>
              <a:r>
                <a:rPr lang="en-US" altLang="zh-CN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变量逻辑函数中，由所有</a:t>
              </a:r>
              <a:r>
                <a:rPr lang="en-US" altLang="zh-CN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个变量以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原变量或反变量的形式出现一次而组成的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乘积项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（与项）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 －－－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最小项（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Minterm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612775" y="1214422"/>
              <a:ext cx="7991475" cy="1439863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612775" y="5494338"/>
            <a:ext cx="7991475" cy="935037"/>
          </a:xfrm>
          <a:prstGeom prst="rect">
            <a:avLst/>
          </a:prstGeom>
          <a:noFill/>
          <a:ln w="57150" cmpd="thinThick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583" name="组合 18"/>
          <p:cNvGrpSpPr>
            <a:grpSpLocks/>
          </p:cNvGrpSpPr>
          <p:nvPr/>
        </p:nvGrpSpPr>
        <p:grpSpPr bwMode="auto">
          <a:xfrm>
            <a:off x="611188" y="2928938"/>
            <a:ext cx="7994650" cy="2286000"/>
            <a:chOff x="611188" y="2928934"/>
            <a:chExt cx="7994650" cy="2286016"/>
          </a:xfrm>
        </p:grpSpPr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684213" y="3019425"/>
              <a:ext cx="7921625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变量逻辑函数的最小项有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 sz="2400" b="1" baseline="50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个。最小项通常用符号</a:t>
              </a:r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来表示。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endPara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611188" y="2928934"/>
              <a:ext cx="7993062" cy="2286016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584" name="矩形 17"/>
          <p:cNvSpPr>
            <a:spLocks noChangeArrowheads="1"/>
          </p:cNvSpPr>
          <p:nvPr/>
        </p:nvSpPr>
        <p:spPr bwMode="auto">
          <a:xfrm>
            <a:off x="714375" y="3929063"/>
            <a:ext cx="7858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编号：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把最小项中的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原变量记为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，反变量记为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，当变量顺序确定后，按顺序排列成一个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二进制数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，则与这个二进制数相对应的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十进制数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，就是这个最小项的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下标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611188" y="214313"/>
            <a:ext cx="504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）最大项之积式－－标准或与式</a:t>
            </a:r>
          </a:p>
        </p:txBody>
      </p:sp>
      <p:grpSp>
        <p:nvGrpSpPr>
          <p:cNvPr id="25603" name="组合 8"/>
          <p:cNvGrpSpPr>
            <a:grpSpLocks/>
          </p:cNvGrpSpPr>
          <p:nvPr/>
        </p:nvGrpSpPr>
        <p:grpSpPr bwMode="auto">
          <a:xfrm>
            <a:off x="612775" y="928688"/>
            <a:ext cx="7991475" cy="1455737"/>
            <a:chOff x="612775" y="928688"/>
            <a:chExt cx="7991475" cy="1455737"/>
          </a:xfrm>
        </p:grpSpPr>
        <p:sp>
          <p:nvSpPr>
            <p:cNvPr id="25611" name="Text Box 4"/>
            <p:cNvSpPr txBox="1">
              <a:spLocks noChangeArrowheads="1"/>
            </p:cNvSpPr>
            <p:nvPr/>
          </p:nvSpPr>
          <p:spPr bwMode="auto">
            <a:xfrm>
              <a:off x="684213" y="1000125"/>
              <a:ext cx="7888287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在</a:t>
              </a:r>
              <a:r>
                <a:rPr lang="en-US" altLang="zh-CN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变量逻辑函数中，由所有</a:t>
              </a:r>
              <a:r>
                <a:rPr lang="en-US" altLang="zh-CN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个变量以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原变量或反变量的形式出现一次而组成的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或项（和项）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 －－－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最大项（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Maxterm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25612" name="Rectangle 7"/>
            <p:cNvSpPr>
              <a:spLocks noChangeArrowheads="1"/>
            </p:cNvSpPr>
            <p:nvPr/>
          </p:nvSpPr>
          <p:spPr bwMode="auto">
            <a:xfrm>
              <a:off x="612775" y="928688"/>
              <a:ext cx="7991475" cy="1439862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604" name="组合 11"/>
          <p:cNvGrpSpPr>
            <a:grpSpLocks/>
          </p:cNvGrpSpPr>
          <p:nvPr/>
        </p:nvGrpSpPr>
        <p:grpSpPr bwMode="auto">
          <a:xfrm>
            <a:off x="612775" y="5351463"/>
            <a:ext cx="7991475" cy="935037"/>
            <a:chOff x="612775" y="5351463"/>
            <a:chExt cx="7991475" cy="935037"/>
          </a:xfrm>
        </p:grpSpPr>
        <p:sp>
          <p:nvSpPr>
            <p:cNvPr id="25609" name="Text Box 6"/>
            <p:cNvSpPr txBox="1">
              <a:spLocks noChangeArrowheads="1"/>
            </p:cNvSpPr>
            <p:nvPr/>
          </p:nvSpPr>
          <p:spPr bwMode="auto">
            <a:xfrm>
              <a:off x="642910" y="5391150"/>
              <a:ext cx="792961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  在一个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或与逻辑式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中，若所有的或项均为最大项，则该逻辑式称为</a:t>
              </a: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最大项之积式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612775" y="5351463"/>
              <a:ext cx="7991475" cy="935037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605" name="组合 10"/>
          <p:cNvGrpSpPr>
            <a:grpSpLocks/>
          </p:cNvGrpSpPr>
          <p:nvPr/>
        </p:nvGrpSpPr>
        <p:grpSpPr bwMode="auto">
          <a:xfrm>
            <a:off x="611188" y="2714625"/>
            <a:ext cx="7994650" cy="2286000"/>
            <a:chOff x="611188" y="2714625"/>
            <a:chExt cx="7994650" cy="2286000"/>
          </a:xfrm>
        </p:grpSpPr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684213" y="2812317"/>
              <a:ext cx="79216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变量逻辑函数的最大项有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 sz="2400" b="1" baseline="50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个。最大项通常用符号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来表示。</a:t>
              </a:r>
            </a:p>
          </p:txBody>
        </p:sp>
        <p:sp>
          <p:nvSpPr>
            <p:cNvPr id="25608" name="Rectangle 9"/>
            <p:cNvSpPr>
              <a:spLocks noChangeArrowheads="1"/>
            </p:cNvSpPr>
            <p:nvPr/>
          </p:nvSpPr>
          <p:spPr bwMode="auto">
            <a:xfrm>
              <a:off x="611188" y="2714625"/>
              <a:ext cx="7993062" cy="2286000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606" name="矩形 9"/>
          <p:cNvSpPr>
            <a:spLocks noChangeArrowheads="1"/>
          </p:cNvSpPr>
          <p:nvPr/>
        </p:nvSpPr>
        <p:spPr bwMode="auto">
          <a:xfrm>
            <a:off x="642938" y="3657600"/>
            <a:ext cx="7858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       编号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：把最大项中的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原变量记为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，反变量记为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，当变量顺序确定后，按顺序排列成一个二进制数，则与这个二进制数相对应的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十进制数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，就是这个最大项的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2"/>
          <p:cNvSpPr txBox="1">
            <a:spLocks noChangeArrowheads="1"/>
          </p:cNvSpPr>
          <p:nvPr/>
        </p:nvSpPr>
        <p:spPr bwMode="auto">
          <a:xfrm>
            <a:off x="1643063" y="5884863"/>
            <a:ext cx="65484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只有一种输入组合使对应的最小项为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而其他的组合都使它为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26627" name="组合 33"/>
          <p:cNvGrpSpPr>
            <a:grpSpLocks/>
          </p:cNvGrpSpPr>
          <p:nvPr/>
        </p:nvGrpSpPr>
        <p:grpSpPr bwMode="auto">
          <a:xfrm>
            <a:off x="1403350" y="214313"/>
            <a:ext cx="6169025" cy="5540375"/>
            <a:chOff x="1403350" y="214290"/>
            <a:chExt cx="6169026" cy="5540398"/>
          </a:xfrm>
        </p:grpSpPr>
        <p:sp>
          <p:nvSpPr>
            <p:cNvPr id="26640" name="Rectangle 5"/>
            <p:cNvSpPr>
              <a:spLocks noChangeArrowheads="1"/>
            </p:cNvSpPr>
            <p:nvPr/>
          </p:nvSpPr>
          <p:spPr bwMode="auto">
            <a:xfrm>
              <a:off x="3071802" y="1069976"/>
              <a:ext cx="24288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   </a:t>
              </a:r>
              <a:r>
                <a:rPr lang="zh-CN" altLang="en-US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b        c</a:t>
              </a:r>
            </a:p>
          </p:txBody>
        </p:sp>
        <p:sp>
          <p:nvSpPr>
            <p:cNvPr id="26641" name="Rectangle 9"/>
            <p:cNvSpPr>
              <a:spLocks noChangeArrowheads="1"/>
            </p:cNvSpPr>
            <p:nvPr/>
          </p:nvSpPr>
          <p:spPr bwMode="auto">
            <a:xfrm>
              <a:off x="1403350" y="1509713"/>
              <a:ext cx="1376363" cy="424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2" name="Rectangle 10"/>
            <p:cNvSpPr>
              <a:spLocks noChangeArrowheads="1"/>
            </p:cNvSpPr>
            <p:nvPr/>
          </p:nvSpPr>
          <p:spPr bwMode="auto">
            <a:xfrm>
              <a:off x="6567488" y="946151"/>
              <a:ext cx="1004888" cy="72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编号</a:t>
              </a:r>
            </a:p>
          </p:txBody>
        </p:sp>
        <p:sp>
          <p:nvSpPr>
            <p:cNvPr id="26643" name="Rectangle 11"/>
            <p:cNvSpPr>
              <a:spLocks noChangeArrowheads="1"/>
            </p:cNvSpPr>
            <p:nvPr/>
          </p:nvSpPr>
          <p:spPr bwMode="auto">
            <a:xfrm>
              <a:off x="5208588" y="788988"/>
              <a:ext cx="1285875" cy="72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对应的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十进制数</a:t>
              </a:r>
            </a:p>
          </p:txBody>
        </p:sp>
        <p:sp>
          <p:nvSpPr>
            <p:cNvPr id="26644" name="Rectangle 12"/>
            <p:cNvSpPr>
              <a:spLocks noChangeArrowheads="1"/>
            </p:cNvSpPr>
            <p:nvPr/>
          </p:nvSpPr>
          <p:spPr bwMode="auto">
            <a:xfrm>
              <a:off x="2779713" y="788988"/>
              <a:ext cx="2428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使最小项为</a:t>
              </a:r>
              <a:r>
                <a:rPr lang="en-US" altLang="zh-CN" sz="16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16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的变量取值</a:t>
              </a:r>
            </a:p>
          </p:txBody>
        </p:sp>
        <p:sp>
          <p:nvSpPr>
            <p:cNvPr id="26645" name="Rectangle 13"/>
            <p:cNvSpPr>
              <a:spLocks noChangeArrowheads="1"/>
            </p:cNvSpPr>
            <p:nvPr/>
          </p:nvSpPr>
          <p:spPr bwMode="auto">
            <a:xfrm>
              <a:off x="1552575" y="946151"/>
              <a:ext cx="1376363" cy="72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最小项</a:t>
              </a:r>
            </a:p>
          </p:txBody>
        </p:sp>
        <p:sp>
          <p:nvSpPr>
            <p:cNvPr id="26646" name="Line 14"/>
            <p:cNvSpPr>
              <a:spLocks noChangeShapeType="1"/>
            </p:cNvSpPr>
            <p:nvPr/>
          </p:nvSpPr>
          <p:spPr bwMode="auto">
            <a:xfrm>
              <a:off x="1403350" y="788988"/>
              <a:ext cx="609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7" name="Line 15"/>
            <p:cNvSpPr>
              <a:spLocks noChangeShapeType="1"/>
            </p:cNvSpPr>
            <p:nvPr/>
          </p:nvSpPr>
          <p:spPr bwMode="auto">
            <a:xfrm>
              <a:off x="1403350" y="1509713"/>
              <a:ext cx="609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8" name="Line 16"/>
            <p:cNvSpPr>
              <a:spLocks noChangeShapeType="1"/>
            </p:cNvSpPr>
            <p:nvPr/>
          </p:nvSpPr>
          <p:spPr bwMode="auto">
            <a:xfrm>
              <a:off x="1403350" y="5754688"/>
              <a:ext cx="609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9" name="Line 17"/>
            <p:cNvSpPr>
              <a:spLocks noChangeShapeType="1"/>
            </p:cNvSpPr>
            <p:nvPr/>
          </p:nvSpPr>
          <p:spPr bwMode="auto">
            <a:xfrm>
              <a:off x="1403350" y="788988"/>
              <a:ext cx="0" cy="49657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0" name="Line 18"/>
            <p:cNvSpPr>
              <a:spLocks noChangeShapeType="1"/>
            </p:cNvSpPr>
            <p:nvPr/>
          </p:nvSpPr>
          <p:spPr bwMode="auto">
            <a:xfrm>
              <a:off x="2779713" y="788988"/>
              <a:ext cx="0" cy="4965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1" name="Line 19"/>
            <p:cNvSpPr>
              <a:spLocks noChangeShapeType="1"/>
            </p:cNvSpPr>
            <p:nvPr/>
          </p:nvSpPr>
          <p:spPr bwMode="auto">
            <a:xfrm>
              <a:off x="5208588" y="788988"/>
              <a:ext cx="0" cy="4965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2" name="Line 20"/>
            <p:cNvSpPr>
              <a:spLocks noChangeShapeType="1"/>
            </p:cNvSpPr>
            <p:nvPr/>
          </p:nvSpPr>
          <p:spPr bwMode="auto">
            <a:xfrm>
              <a:off x="6494463" y="788988"/>
              <a:ext cx="0" cy="4965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3" name="Line 21"/>
            <p:cNvSpPr>
              <a:spLocks noChangeShapeType="1"/>
            </p:cNvSpPr>
            <p:nvPr/>
          </p:nvSpPr>
          <p:spPr bwMode="auto">
            <a:xfrm>
              <a:off x="7499350" y="788988"/>
              <a:ext cx="0" cy="49657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Line 22"/>
            <p:cNvSpPr>
              <a:spLocks noChangeShapeType="1"/>
            </p:cNvSpPr>
            <p:nvPr/>
          </p:nvSpPr>
          <p:spPr bwMode="auto">
            <a:xfrm>
              <a:off x="2779713" y="1127126"/>
              <a:ext cx="2428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2714612" y="214290"/>
              <a:ext cx="43005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三变量逻辑函数的最小项</a:t>
              </a: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6710363" y="1509713"/>
            <a:ext cx="79057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altLang="zh-CN" sz="2800" b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715000" y="1565275"/>
            <a:ext cx="71437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grpSp>
        <p:nvGrpSpPr>
          <p:cNvPr id="26630" name="组合 36"/>
          <p:cNvGrpSpPr>
            <a:grpSpLocks/>
          </p:cNvGrpSpPr>
          <p:nvPr/>
        </p:nvGrpSpPr>
        <p:grpSpPr bwMode="auto">
          <a:xfrm>
            <a:off x="1724025" y="1514475"/>
            <a:ext cx="750888" cy="4098925"/>
            <a:chOff x="1724025" y="1514476"/>
            <a:chExt cx="750888" cy="4098925"/>
          </a:xfrm>
        </p:grpSpPr>
        <p:graphicFrame>
          <p:nvGraphicFramePr>
            <p:cNvPr id="26632" name="Object 2"/>
            <p:cNvGraphicFramePr>
              <a:graphicFrameLocks noChangeAspect="1"/>
            </p:cNvGraphicFramePr>
            <p:nvPr/>
          </p:nvGraphicFramePr>
          <p:xfrm>
            <a:off x="1757363" y="1514476"/>
            <a:ext cx="71755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6" name="公式" r:id="rId3" imgW="190394" imgH="133475" progId="Equation.3">
                    <p:embed/>
                  </p:oleObj>
                </mc:Choice>
                <mc:Fallback>
                  <p:oleObj name="公式" r:id="rId3" imgW="190394" imgH="13347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363" y="1514476"/>
                          <a:ext cx="717550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3"/>
            <p:cNvGraphicFramePr>
              <a:graphicFrameLocks noChangeAspect="1"/>
            </p:cNvGraphicFramePr>
            <p:nvPr/>
          </p:nvGraphicFramePr>
          <p:xfrm>
            <a:off x="1752600" y="1995488"/>
            <a:ext cx="67468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7" name="公式" r:id="rId5" imgW="180847" imgH="133475" progId="Equation.3">
                    <p:embed/>
                  </p:oleObj>
                </mc:Choice>
                <mc:Fallback>
                  <p:oleObj name="公式" r:id="rId5" imgW="180847" imgH="13347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1995488"/>
                          <a:ext cx="674688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4"/>
            <p:cNvGraphicFramePr>
              <a:graphicFrameLocks noChangeAspect="1"/>
            </p:cNvGraphicFramePr>
            <p:nvPr/>
          </p:nvGraphicFramePr>
          <p:xfrm>
            <a:off x="1733550" y="2519363"/>
            <a:ext cx="674688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8" name="公式" r:id="rId7" imgW="180847" imgH="133475" progId="Equation.3">
                    <p:embed/>
                  </p:oleObj>
                </mc:Choice>
                <mc:Fallback>
                  <p:oleObj name="公式" r:id="rId7" imgW="180847" imgH="13347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550" y="2519363"/>
                          <a:ext cx="674688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5"/>
            <p:cNvGraphicFramePr>
              <a:graphicFrameLocks noChangeAspect="1"/>
            </p:cNvGraphicFramePr>
            <p:nvPr/>
          </p:nvGraphicFramePr>
          <p:xfrm>
            <a:off x="1724025" y="3038476"/>
            <a:ext cx="67468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9" name="公式" r:id="rId9" imgW="180847" imgH="133475" progId="Equation.3">
                    <p:embed/>
                  </p:oleObj>
                </mc:Choice>
                <mc:Fallback>
                  <p:oleObj name="公式" r:id="rId9" imgW="180847" imgH="13347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025" y="3038476"/>
                          <a:ext cx="674688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6"/>
            <p:cNvGraphicFramePr>
              <a:graphicFrameLocks noChangeAspect="1"/>
            </p:cNvGraphicFramePr>
            <p:nvPr/>
          </p:nvGraphicFramePr>
          <p:xfrm>
            <a:off x="1736725" y="3538538"/>
            <a:ext cx="706438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0" name="公式" r:id="rId11" imgW="190394" imgH="133475" progId="Equation.3">
                    <p:embed/>
                  </p:oleObj>
                </mc:Choice>
                <mc:Fallback>
                  <p:oleObj name="公式" r:id="rId11" imgW="190394" imgH="1334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725" y="3538538"/>
                          <a:ext cx="706438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7"/>
            <p:cNvGraphicFramePr>
              <a:graphicFrameLocks noChangeAspect="1"/>
            </p:cNvGraphicFramePr>
            <p:nvPr/>
          </p:nvGraphicFramePr>
          <p:xfrm>
            <a:off x="1766888" y="4081463"/>
            <a:ext cx="67468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1" name="公式" r:id="rId13" imgW="180847" imgH="133475" progId="Equation.3">
                    <p:embed/>
                  </p:oleObj>
                </mc:Choice>
                <mc:Fallback>
                  <p:oleObj name="公式" r:id="rId13" imgW="180847" imgH="1334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888" y="4081463"/>
                          <a:ext cx="674688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8"/>
            <p:cNvGraphicFramePr>
              <a:graphicFrameLocks noChangeAspect="1"/>
            </p:cNvGraphicFramePr>
            <p:nvPr/>
          </p:nvGraphicFramePr>
          <p:xfrm>
            <a:off x="1746250" y="4619626"/>
            <a:ext cx="70643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2" name="公式" r:id="rId15" imgW="190394" imgH="133475" progId="Equation.3">
                    <p:embed/>
                  </p:oleObj>
                </mc:Choice>
                <mc:Fallback>
                  <p:oleObj name="公式" r:id="rId15" imgW="190394" imgH="13347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250" y="4619626"/>
                          <a:ext cx="706438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9"/>
            <p:cNvGraphicFramePr>
              <a:graphicFrameLocks noChangeAspect="1"/>
            </p:cNvGraphicFramePr>
            <p:nvPr/>
          </p:nvGraphicFramePr>
          <p:xfrm>
            <a:off x="1757363" y="5162551"/>
            <a:ext cx="674688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3" name="公式" r:id="rId17" imgW="180847" imgH="95261" progId="Equation.3">
                    <p:embed/>
                  </p:oleObj>
                </mc:Choice>
                <mc:Fallback>
                  <p:oleObj name="公式" r:id="rId17" imgW="180847" imgH="9526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363" y="5162551"/>
                          <a:ext cx="674688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071813" y="1509713"/>
            <a:ext cx="214312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0      0       0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0      0       1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0      1       0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0      1       1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1      0       0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1      0       1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1      1       0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1      1       1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1"/>
          <p:cNvSpPr txBox="1">
            <a:spLocks noChangeArrowheads="1"/>
          </p:cNvSpPr>
          <p:nvPr/>
        </p:nvSpPr>
        <p:spPr bwMode="auto">
          <a:xfrm>
            <a:off x="1582738" y="5813425"/>
            <a:ext cx="6061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只有一种输入组合使对应的最大项为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而其他的组合都使它为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27651" name="组合 32"/>
          <p:cNvGrpSpPr>
            <a:grpSpLocks/>
          </p:cNvGrpSpPr>
          <p:nvPr/>
        </p:nvGrpSpPr>
        <p:grpSpPr bwMode="auto">
          <a:xfrm>
            <a:off x="1206500" y="142875"/>
            <a:ext cx="6723063" cy="5607050"/>
            <a:chOff x="1206500" y="142875"/>
            <a:chExt cx="6723063" cy="5607050"/>
          </a:xfrm>
        </p:grpSpPr>
        <p:sp>
          <p:nvSpPr>
            <p:cNvPr id="27665" name="Rectangle 4"/>
            <p:cNvSpPr>
              <a:spLocks noChangeArrowheads="1"/>
            </p:cNvSpPr>
            <p:nvPr/>
          </p:nvSpPr>
          <p:spPr bwMode="auto">
            <a:xfrm>
              <a:off x="3429000" y="1071581"/>
              <a:ext cx="2428875" cy="39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        b        c</a:t>
              </a:r>
            </a:p>
          </p:txBody>
        </p:sp>
        <p:sp>
          <p:nvSpPr>
            <p:cNvPr id="27666" name="Rectangle 9"/>
            <p:cNvSpPr>
              <a:spLocks noChangeArrowheads="1"/>
            </p:cNvSpPr>
            <p:nvPr/>
          </p:nvSpPr>
          <p:spPr bwMode="auto">
            <a:xfrm>
              <a:off x="6924675" y="933469"/>
              <a:ext cx="1004888" cy="78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编号</a:t>
              </a:r>
            </a:p>
          </p:txBody>
        </p:sp>
        <p:sp>
          <p:nvSpPr>
            <p:cNvPr id="27667" name="Rectangle 10"/>
            <p:cNvSpPr>
              <a:spLocks noChangeArrowheads="1"/>
            </p:cNvSpPr>
            <p:nvPr/>
          </p:nvSpPr>
          <p:spPr bwMode="auto">
            <a:xfrm>
              <a:off x="5521325" y="731857"/>
              <a:ext cx="1285875" cy="78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对应的十进制数</a:t>
              </a:r>
            </a:p>
          </p:txBody>
        </p:sp>
        <p:sp>
          <p:nvSpPr>
            <p:cNvPr id="27668" name="Rectangle 11"/>
            <p:cNvSpPr>
              <a:spLocks noChangeArrowheads="1"/>
            </p:cNvSpPr>
            <p:nvPr/>
          </p:nvSpPr>
          <p:spPr bwMode="auto">
            <a:xfrm>
              <a:off x="3092450" y="731857"/>
              <a:ext cx="2428875" cy="38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使最大项为</a:t>
              </a:r>
              <a:r>
                <a:rPr lang="en-US" altLang="zh-CN" sz="16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16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的变量取值</a:t>
              </a:r>
            </a:p>
          </p:txBody>
        </p:sp>
        <p:sp>
          <p:nvSpPr>
            <p:cNvPr id="27669" name="Rectangle 12"/>
            <p:cNvSpPr>
              <a:spLocks noChangeArrowheads="1"/>
            </p:cNvSpPr>
            <p:nvPr/>
          </p:nvSpPr>
          <p:spPr bwMode="auto">
            <a:xfrm>
              <a:off x="1643063" y="928706"/>
              <a:ext cx="1885950" cy="78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最大项</a:t>
              </a:r>
            </a:p>
          </p:txBody>
        </p:sp>
        <p:sp>
          <p:nvSpPr>
            <p:cNvPr id="27670" name="Line 13"/>
            <p:cNvSpPr>
              <a:spLocks noChangeShapeType="1"/>
            </p:cNvSpPr>
            <p:nvPr/>
          </p:nvSpPr>
          <p:spPr bwMode="auto">
            <a:xfrm>
              <a:off x="1206500" y="731857"/>
              <a:ext cx="66055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1" name="Line 14"/>
            <p:cNvSpPr>
              <a:spLocks noChangeShapeType="1"/>
            </p:cNvSpPr>
            <p:nvPr/>
          </p:nvSpPr>
          <p:spPr bwMode="auto">
            <a:xfrm>
              <a:off x="1206500" y="1512904"/>
              <a:ext cx="6605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2" name="Line 15"/>
            <p:cNvSpPr>
              <a:spLocks noChangeShapeType="1"/>
            </p:cNvSpPr>
            <p:nvPr/>
          </p:nvSpPr>
          <p:spPr bwMode="auto">
            <a:xfrm>
              <a:off x="1206500" y="5749925"/>
              <a:ext cx="66055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3" name="Line 16"/>
            <p:cNvSpPr>
              <a:spLocks noChangeShapeType="1"/>
            </p:cNvSpPr>
            <p:nvPr/>
          </p:nvSpPr>
          <p:spPr bwMode="auto">
            <a:xfrm>
              <a:off x="1206500" y="731857"/>
              <a:ext cx="0" cy="50180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4" name="Line 17"/>
            <p:cNvSpPr>
              <a:spLocks noChangeShapeType="1"/>
            </p:cNvSpPr>
            <p:nvPr/>
          </p:nvSpPr>
          <p:spPr bwMode="auto">
            <a:xfrm>
              <a:off x="3092450" y="731857"/>
              <a:ext cx="0" cy="50180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5" name="Line 18"/>
            <p:cNvSpPr>
              <a:spLocks noChangeShapeType="1"/>
            </p:cNvSpPr>
            <p:nvPr/>
          </p:nvSpPr>
          <p:spPr bwMode="auto">
            <a:xfrm>
              <a:off x="5521325" y="731857"/>
              <a:ext cx="0" cy="50180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6" name="Line 19"/>
            <p:cNvSpPr>
              <a:spLocks noChangeShapeType="1"/>
            </p:cNvSpPr>
            <p:nvPr/>
          </p:nvSpPr>
          <p:spPr bwMode="auto">
            <a:xfrm>
              <a:off x="6807200" y="731857"/>
              <a:ext cx="0" cy="50180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7" name="Line 20"/>
            <p:cNvSpPr>
              <a:spLocks noChangeShapeType="1"/>
            </p:cNvSpPr>
            <p:nvPr/>
          </p:nvSpPr>
          <p:spPr bwMode="auto">
            <a:xfrm>
              <a:off x="7812088" y="731857"/>
              <a:ext cx="0" cy="50180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8" name="Line 21"/>
            <p:cNvSpPr>
              <a:spLocks noChangeShapeType="1"/>
            </p:cNvSpPr>
            <p:nvPr/>
          </p:nvSpPr>
          <p:spPr bwMode="auto">
            <a:xfrm>
              <a:off x="3092450" y="1117618"/>
              <a:ext cx="2428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2571736" y="142875"/>
              <a:ext cx="3587841" cy="46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三变量逻辑函数的最大项</a:t>
              </a:r>
            </a:p>
          </p:txBody>
        </p:sp>
      </p:grp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6807200" y="1512888"/>
            <a:ext cx="1004888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altLang="zh-CN" sz="2800" b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5500688" y="1512888"/>
            <a:ext cx="1285875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algn="ctr"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grpSp>
        <p:nvGrpSpPr>
          <p:cNvPr id="27654" name="组合 35"/>
          <p:cNvGrpSpPr>
            <a:grpSpLocks/>
          </p:cNvGrpSpPr>
          <p:nvPr/>
        </p:nvGrpSpPr>
        <p:grpSpPr bwMode="auto">
          <a:xfrm>
            <a:off x="1206500" y="1501775"/>
            <a:ext cx="1885950" cy="4259263"/>
            <a:chOff x="1206500" y="1490679"/>
            <a:chExt cx="1885950" cy="4259246"/>
          </a:xfrm>
        </p:grpSpPr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206500" y="1512904"/>
              <a:ext cx="1885950" cy="423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9999"/>
                </a:buClr>
                <a:buSzPct val="70000"/>
                <a:buFont typeface="Wingdings" pitchFamily="2" charset="2"/>
                <a:buNone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7657" name="Object 2"/>
            <p:cNvGraphicFramePr>
              <a:graphicFrameLocks noChangeAspect="1"/>
            </p:cNvGraphicFramePr>
            <p:nvPr/>
          </p:nvGraphicFramePr>
          <p:xfrm>
            <a:off x="1514475" y="5057778"/>
            <a:ext cx="1400175" cy="555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0" name="公式" r:id="rId3" imgW="457163" imgH="133475" progId="Equation.3">
                    <p:embed/>
                  </p:oleObj>
                </mc:Choice>
                <mc:Fallback>
                  <p:oleObj name="公式" r:id="rId3" imgW="457163" imgH="13347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475" y="5057778"/>
                          <a:ext cx="1400175" cy="555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3"/>
            <p:cNvGraphicFramePr>
              <a:graphicFrameLocks noChangeAspect="1"/>
            </p:cNvGraphicFramePr>
            <p:nvPr/>
          </p:nvGraphicFramePr>
          <p:xfrm>
            <a:off x="1484313" y="4524380"/>
            <a:ext cx="1381125" cy="546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1" name="公式" r:id="rId5" imgW="457163" imgH="133475" progId="Equation.3">
                    <p:embed/>
                  </p:oleObj>
                </mc:Choice>
                <mc:Fallback>
                  <p:oleObj name="公式" r:id="rId5" imgW="457163" imgH="13347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313" y="4524380"/>
                          <a:ext cx="1381125" cy="546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4"/>
            <p:cNvGraphicFramePr>
              <a:graphicFrameLocks noChangeAspect="1"/>
            </p:cNvGraphicFramePr>
            <p:nvPr/>
          </p:nvGraphicFramePr>
          <p:xfrm>
            <a:off x="1492250" y="4019557"/>
            <a:ext cx="1382713" cy="547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2" name="公式" r:id="rId7" imgW="457163" imgH="133475" progId="Equation.3">
                    <p:embed/>
                  </p:oleObj>
                </mc:Choice>
                <mc:Fallback>
                  <p:oleObj name="公式" r:id="rId7" imgW="457163" imgH="13347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250" y="4019557"/>
                          <a:ext cx="1382713" cy="547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5"/>
            <p:cNvGraphicFramePr>
              <a:graphicFrameLocks noChangeAspect="1"/>
            </p:cNvGraphicFramePr>
            <p:nvPr/>
          </p:nvGraphicFramePr>
          <p:xfrm>
            <a:off x="1468438" y="3467109"/>
            <a:ext cx="1382713" cy="546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3" name="公式" r:id="rId9" imgW="457163" imgH="133475" progId="Equation.3">
                    <p:embed/>
                  </p:oleObj>
                </mc:Choice>
                <mc:Fallback>
                  <p:oleObj name="公式" r:id="rId9" imgW="457163" imgH="13347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438" y="3467109"/>
                          <a:ext cx="1382713" cy="546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6"/>
            <p:cNvGraphicFramePr>
              <a:graphicFrameLocks noChangeAspect="1"/>
            </p:cNvGraphicFramePr>
            <p:nvPr/>
          </p:nvGraphicFramePr>
          <p:xfrm>
            <a:off x="1484313" y="2952761"/>
            <a:ext cx="1381125" cy="547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4" name="公式" r:id="rId11" imgW="457163" imgH="133475" progId="Equation.3">
                    <p:embed/>
                  </p:oleObj>
                </mc:Choice>
                <mc:Fallback>
                  <p:oleObj name="公式" r:id="rId11" imgW="457163" imgH="1334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313" y="2952761"/>
                          <a:ext cx="1381125" cy="547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7"/>
            <p:cNvGraphicFramePr>
              <a:graphicFrameLocks noChangeAspect="1"/>
            </p:cNvGraphicFramePr>
            <p:nvPr/>
          </p:nvGraphicFramePr>
          <p:xfrm>
            <a:off x="1484313" y="2424125"/>
            <a:ext cx="1381125" cy="546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5" name="公式" r:id="rId13" imgW="457163" imgH="133475" progId="Equation.3">
                    <p:embed/>
                  </p:oleObj>
                </mc:Choice>
                <mc:Fallback>
                  <p:oleObj name="公式" r:id="rId13" imgW="457163" imgH="1334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313" y="2424125"/>
                          <a:ext cx="1381125" cy="546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8"/>
            <p:cNvGraphicFramePr>
              <a:graphicFrameLocks noChangeAspect="1"/>
            </p:cNvGraphicFramePr>
            <p:nvPr/>
          </p:nvGraphicFramePr>
          <p:xfrm>
            <a:off x="1493838" y="1919302"/>
            <a:ext cx="1381125" cy="546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6" name="公式" r:id="rId15" imgW="457163" imgH="133475" progId="Equation.3">
                    <p:embed/>
                  </p:oleObj>
                </mc:Choice>
                <mc:Fallback>
                  <p:oleObj name="公式" r:id="rId15" imgW="457163" imgH="13347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838" y="1919302"/>
                          <a:ext cx="1381125" cy="546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9"/>
            <p:cNvGraphicFramePr>
              <a:graphicFrameLocks noChangeAspect="1"/>
            </p:cNvGraphicFramePr>
            <p:nvPr/>
          </p:nvGraphicFramePr>
          <p:xfrm>
            <a:off x="1474788" y="1490679"/>
            <a:ext cx="1381125" cy="450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7" name="公式" r:id="rId17" imgW="457163" imgH="95261" progId="Equation.3">
                    <p:embed/>
                  </p:oleObj>
                </mc:Choice>
                <mc:Fallback>
                  <p:oleObj name="公式" r:id="rId17" imgW="457163" imgH="9526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788" y="1490679"/>
                          <a:ext cx="1381125" cy="450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429000" y="1512888"/>
            <a:ext cx="2071688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0      0       0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0      0       1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0      1       0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0      1       1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1      0       0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1      0       1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1      1       0</a:t>
            </a:r>
          </a:p>
          <a:p>
            <a:pPr eaLnBrk="1" hangingPunct="1"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1      1       1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71500" y="214313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）最小项和最大项的性质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71500" y="857250"/>
            <a:ext cx="817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变量的全部最小项之和恒为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，全部最大项的之积恒为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500063" y="2752725"/>
            <a:ext cx="8488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②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任意两个最小项之积恒为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，任意两个最大项之和恒等于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684213" y="4429125"/>
            <a:ext cx="8031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③ </a:t>
            </a:r>
            <a:r>
              <a:rPr kumimoji="1" lang="en-US" altLang="zh-CN" sz="2400" b="1" i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变量的每一个最小（大）项有</a:t>
            </a:r>
            <a:r>
              <a:rPr kumimoji="1" lang="en-US" altLang="zh-CN" sz="2400" b="1" i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逻辑相邻项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28678" name="Group 7"/>
          <p:cNvGrpSpPr>
            <a:grpSpLocks/>
          </p:cNvGrpSpPr>
          <p:nvPr/>
        </p:nvGrpSpPr>
        <p:grpSpPr bwMode="auto">
          <a:xfrm>
            <a:off x="2357438" y="1428750"/>
            <a:ext cx="3887787" cy="1033463"/>
            <a:chOff x="1338" y="1155"/>
            <a:chExt cx="2449" cy="651"/>
          </a:xfrm>
        </p:grpSpPr>
        <p:graphicFrame>
          <p:nvGraphicFramePr>
            <p:cNvPr id="28683" name="Object 2"/>
            <p:cNvGraphicFramePr>
              <a:graphicFrameLocks noChangeAspect="1"/>
            </p:cNvGraphicFramePr>
            <p:nvPr/>
          </p:nvGraphicFramePr>
          <p:xfrm>
            <a:off x="1338" y="1162"/>
            <a:ext cx="816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name="Equation" r:id="rId3" imgW="596900" imgH="457200" progId="Equation.3">
                    <p:embed/>
                  </p:oleObj>
                </mc:Choice>
                <mc:Fallback>
                  <p:oleObj name="Equation" r:id="rId3" imgW="596900" imgH="457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162"/>
                          <a:ext cx="816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3"/>
            <p:cNvGraphicFramePr>
              <a:graphicFrameLocks noChangeAspect="1"/>
            </p:cNvGraphicFramePr>
            <p:nvPr/>
          </p:nvGraphicFramePr>
          <p:xfrm>
            <a:off x="2827" y="1155"/>
            <a:ext cx="960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6" name="Equation" r:id="rId5" imgW="672808" imgH="457002" progId="Equation.3">
                    <p:embed/>
                  </p:oleObj>
                </mc:Choice>
                <mc:Fallback>
                  <p:oleObj name="Equation" r:id="rId5" imgW="672808" imgH="45700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1155"/>
                          <a:ext cx="960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9" name="Group 10"/>
          <p:cNvGrpSpPr>
            <a:grpSpLocks/>
          </p:cNvGrpSpPr>
          <p:nvPr/>
        </p:nvGrpSpPr>
        <p:grpSpPr bwMode="auto">
          <a:xfrm>
            <a:off x="1522413" y="3500438"/>
            <a:ext cx="6192837" cy="619125"/>
            <a:chOff x="884" y="2614"/>
            <a:chExt cx="3901" cy="390"/>
          </a:xfrm>
        </p:grpSpPr>
        <p:graphicFrame>
          <p:nvGraphicFramePr>
            <p:cNvPr id="28681" name="Object 4"/>
            <p:cNvGraphicFramePr>
              <a:graphicFrameLocks noChangeAspect="1"/>
            </p:cNvGraphicFramePr>
            <p:nvPr/>
          </p:nvGraphicFramePr>
          <p:xfrm>
            <a:off x="884" y="2614"/>
            <a:ext cx="1632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7" name="Equation" r:id="rId7" imgW="1054100" imgH="241300" progId="Equation.3">
                    <p:embed/>
                  </p:oleObj>
                </mc:Choice>
                <mc:Fallback>
                  <p:oleObj name="Equation" r:id="rId7" imgW="1054100" imgH="24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614"/>
                          <a:ext cx="1632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5"/>
            <p:cNvGraphicFramePr>
              <a:graphicFrameLocks noChangeAspect="1"/>
            </p:cNvGraphicFramePr>
            <p:nvPr/>
          </p:nvGraphicFramePr>
          <p:xfrm>
            <a:off x="3009" y="2641"/>
            <a:ext cx="177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8" name="Equation" r:id="rId9" imgW="1180588" imgH="241195" progId="Equation.3">
                    <p:embed/>
                  </p:oleObj>
                </mc:Choice>
                <mc:Fallback>
                  <p:oleObj name="Equation" r:id="rId9" imgW="1180588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2641"/>
                          <a:ext cx="177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0" name="矩形 11"/>
          <p:cNvSpPr>
            <a:spLocks noChangeArrowheads="1"/>
          </p:cNvSpPr>
          <p:nvPr/>
        </p:nvSpPr>
        <p:spPr bwMode="auto">
          <a:xfrm>
            <a:off x="1000125" y="4956175"/>
            <a:ext cx="7715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逻辑相邻项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是指两个最小（大）项只有一个因子互为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反变量，其余因子均相同。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"/>
          <p:cNvGrpSpPr>
            <a:grpSpLocks/>
          </p:cNvGrpSpPr>
          <p:nvPr/>
        </p:nvGrpSpPr>
        <p:grpSpPr bwMode="auto">
          <a:xfrm>
            <a:off x="1039813" y="2130425"/>
            <a:ext cx="2736850" cy="588963"/>
            <a:chOff x="793" y="1434"/>
            <a:chExt cx="1724" cy="371"/>
          </a:xfrm>
        </p:grpSpPr>
        <p:sp>
          <p:nvSpPr>
            <p:cNvPr id="29718" name="Text Box 4"/>
            <p:cNvSpPr txBox="1">
              <a:spLocks noChangeArrowheads="1"/>
            </p:cNvSpPr>
            <p:nvPr/>
          </p:nvSpPr>
          <p:spPr bwMode="auto">
            <a:xfrm>
              <a:off x="793" y="1487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若给定</a:t>
              </a:r>
            </a:p>
          </p:txBody>
        </p:sp>
        <p:graphicFrame>
          <p:nvGraphicFramePr>
            <p:cNvPr id="29719" name="Object 2"/>
            <p:cNvGraphicFramePr>
              <a:graphicFrameLocks noChangeAspect="1"/>
            </p:cNvGraphicFramePr>
            <p:nvPr/>
          </p:nvGraphicFramePr>
          <p:xfrm>
            <a:off x="1610" y="1434"/>
            <a:ext cx="90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5" name="公式" r:id="rId3" imgW="533266" imgH="171416" progId="Equation.3">
                    <p:embed/>
                  </p:oleObj>
                </mc:Choice>
                <mc:Fallback>
                  <p:oleObj name="公式" r:id="rId3" imgW="533266" imgH="171416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434"/>
                          <a:ext cx="907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99" name="Group 6"/>
          <p:cNvGrpSpPr>
            <a:grpSpLocks/>
          </p:cNvGrpSpPr>
          <p:nvPr/>
        </p:nvGrpSpPr>
        <p:grpSpPr bwMode="auto">
          <a:xfrm>
            <a:off x="1546225" y="2917825"/>
            <a:ext cx="2425700" cy="879475"/>
            <a:chOff x="1746" y="2576"/>
            <a:chExt cx="1528" cy="554"/>
          </a:xfrm>
        </p:grpSpPr>
        <p:sp>
          <p:nvSpPr>
            <p:cNvPr id="29716" name="Text Box 7"/>
            <p:cNvSpPr txBox="1">
              <a:spLocks noChangeArrowheads="1"/>
            </p:cNvSpPr>
            <p:nvPr/>
          </p:nvSpPr>
          <p:spPr bwMode="auto">
            <a:xfrm>
              <a:off x="1746" y="2655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则：</a:t>
              </a:r>
            </a:p>
          </p:txBody>
        </p:sp>
        <p:graphicFrame>
          <p:nvGraphicFramePr>
            <p:cNvPr id="29717" name="Object 3"/>
            <p:cNvGraphicFramePr>
              <a:graphicFrameLocks noChangeAspect="1"/>
            </p:cNvGraphicFramePr>
            <p:nvPr/>
          </p:nvGraphicFramePr>
          <p:xfrm>
            <a:off x="2265" y="2576"/>
            <a:ext cx="1009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6" name="公式" r:id="rId5" imgW="561907" imgH="266677" progId="Equation.3">
                    <p:embed/>
                  </p:oleObj>
                </mc:Choice>
                <mc:Fallback>
                  <p:oleObj name="公式" r:id="rId5" imgW="561907" imgH="26667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" y="2576"/>
                          <a:ext cx="1009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782763" y="5075238"/>
          <a:ext cx="593248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公式" r:id="rId7" imgW="2152704" imgH="285784" progId="Equation.3">
                  <p:embed/>
                </p:oleObj>
              </mc:Choice>
              <mc:Fallback>
                <p:oleObj name="公式" r:id="rId7" imgW="2152704" imgH="2857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5075238"/>
                        <a:ext cx="5932487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14"/>
          <p:cNvSpPr txBox="1">
            <a:spLocks noChangeArrowheads="1"/>
          </p:cNvSpPr>
          <p:nvPr/>
        </p:nvSpPr>
        <p:spPr bwMode="auto">
          <a:xfrm>
            <a:off x="611188" y="214313"/>
            <a:ext cx="626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sz="2400" b="1">
                <a:solidFill>
                  <a:srgbClr val="C00000"/>
                </a:solidFill>
                <a:latin typeface="宋体" pitchFamily="2" charset="-122"/>
              </a:rPr>
              <a:t>）最小项和最大项的关系－－互为反函数</a:t>
            </a:r>
          </a:p>
        </p:txBody>
      </p:sp>
      <p:grpSp>
        <p:nvGrpSpPr>
          <p:cNvPr id="29702" name="组合 21"/>
          <p:cNvGrpSpPr>
            <a:grpSpLocks/>
          </p:cNvGrpSpPr>
          <p:nvPr/>
        </p:nvGrpSpPr>
        <p:grpSpPr bwMode="auto">
          <a:xfrm>
            <a:off x="1643063" y="857250"/>
            <a:ext cx="4500562" cy="785813"/>
            <a:chOff x="1785918" y="1071563"/>
            <a:chExt cx="4500594" cy="785801"/>
          </a:xfrm>
        </p:grpSpPr>
        <p:grpSp>
          <p:nvGrpSpPr>
            <p:cNvPr id="29712" name="Group 10"/>
            <p:cNvGrpSpPr>
              <a:grpSpLocks/>
            </p:cNvGrpSpPr>
            <p:nvPr/>
          </p:nvGrpSpPr>
          <p:grpSpPr bwMode="auto">
            <a:xfrm>
              <a:off x="2195530" y="1196992"/>
              <a:ext cx="3528987" cy="576263"/>
              <a:chOff x="930" y="890"/>
              <a:chExt cx="2358" cy="405"/>
            </a:xfrm>
          </p:grpSpPr>
          <p:graphicFrame>
            <p:nvGraphicFramePr>
              <p:cNvPr id="29714" name="Object 5"/>
              <p:cNvGraphicFramePr>
                <a:graphicFrameLocks noChangeAspect="1"/>
              </p:cNvGraphicFramePr>
              <p:nvPr/>
            </p:nvGraphicFramePr>
            <p:xfrm>
              <a:off x="2381" y="934"/>
              <a:ext cx="907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8" name="公式" r:id="rId9" imgW="495351" imgH="142756" progId="Equation.3">
                      <p:embed/>
                    </p:oleObj>
                  </mc:Choice>
                  <mc:Fallback>
                    <p:oleObj name="公式" r:id="rId9" imgW="495351" imgH="142756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1" y="934"/>
                            <a:ext cx="907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5" name="Object 6"/>
              <p:cNvGraphicFramePr>
                <a:graphicFrameLocks noChangeAspect="1"/>
              </p:cNvGraphicFramePr>
              <p:nvPr/>
            </p:nvGraphicFramePr>
            <p:xfrm>
              <a:off x="930" y="890"/>
              <a:ext cx="952" cy="4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9" name="公式" r:id="rId11" imgW="514445" imgH="171416" progId="Equation.3">
                      <p:embed/>
                    </p:oleObj>
                  </mc:Choice>
                  <mc:Fallback>
                    <p:oleObj name="公式" r:id="rId11" imgW="514445" imgH="171416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890"/>
                            <a:ext cx="952" cy="4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13" name="Rectangle 23"/>
            <p:cNvSpPr>
              <a:spLocks noChangeArrowheads="1"/>
            </p:cNvSpPr>
            <p:nvPr/>
          </p:nvSpPr>
          <p:spPr bwMode="auto">
            <a:xfrm>
              <a:off x="1785918" y="1071563"/>
              <a:ext cx="4500594" cy="785801"/>
            </a:xfrm>
            <a:prstGeom prst="rect">
              <a:avLst/>
            </a:prstGeom>
            <a:noFill/>
            <a:ln w="57150" cmpd="thinThick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9703" name="Group 31"/>
          <p:cNvGrpSpPr>
            <a:grpSpLocks/>
          </p:cNvGrpSpPr>
          <p:nvPr/>
        </p:nvGrpSpPr>
        <p:grpSpPr bwMode="auto">
          <a:xfrm>
            <a:off x="1547813" y="3998913"/>
            <a:ext cx="2881312" cy="879475"/>
            <a:chOff x="975" y="2465"/>
            <a:chExt cx="1815" cy="554"/>
          </a:xfrm>
        </p:grpSpPr>
        <p:sp>
          <p:nvSpPr>
            <p:cNvPr id="29710" name="Text Box 29"/>
            <p:cNvSpPr txBox="1">
              <a:spLocks noChangeArrowheads="1"/>
            </p:cNvSpPr>
            <p:nvPr/>
          </p:nvSpPr>
          <p:spPr bwMode="auto">
            <a:xfrm>
              <a:off x="975" y="2538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则：</a:t>
              </a:r>
            </a:p>
          </p:txBody>
        </p:sp>
        <p:graphicFrame>
          <p:nvGraphicFramePr>
            <p:cNvPr id="29711" name="Object 8"/>
            <p:cNvGraphicFramePr>
              <a:graphicFrameLocks noChangeAspect="1"/>
            </p:cNvGraphicFramePr>
            <p:nvPr/>
          </p:nvGraphicFramePr>
          <p:xfrm>
            <a:off x="1483" y="2465"/>
            <a:ext cx="1307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0" name="公式" r:id="rId13" imgW="752574" imgH="266677" progId="Equation.3">
                    <p:embed/>
                  </p:oleObj>
                </mc:Choice>
                <mc:Fallback>
                  <p:oleObj name="公式" r:id="rId13" imgW="752574" imgH="26667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2465"/>
                          <a:ext cx="1307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4" name="Text Box 32"/>
          <p:cNvSpPr txBox="1">
            <a:spLocks noChangeArrowheads="1"/>
          </p:cNvSpPr>
          <p:nvPr/>
        </p:nvSpPr>
        <p:spPr bwMode="auto">
          <a:xfrm>
            <a:off x="4652963" y="3082925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6600"/>
                </a:solidFill>
                <a:latin typeface="宋体" pitchFamily="2" charset="-122"/>
              </a:rPr>
              <a:t>－－求反函数</a:t>
            </a:r>
          </a:p>
        </p:txBody>
      </p:sp>
      <p:sp>
        <p:nvSpPr>
          <p:cNvPr id="29705" name="Text Box 33"/>
          <p:cNvSpPr txBox="1">
            <a:spLocks noChangeArrowheads="1"/>
          </p:cNvSpPr>
          <p:nvPr/>
        </p:nvSpPr>
        <p:spPr bwMode="auto">
          <a:xfrm>
            <a:off x="4678363" y="4162425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6600"/>
                </a:solidFill>
                <a:latin typeface="宋体" pitchFamily="2" charset="-122"/>
              </a:rPr>
              <a:t>－－求对偶式</a:t>
            </a:r>
          </a:p>
        </p:txBody>
      </p:sp>
      <p:sp>
        <p:nvSpPr>
          <p:cNvPr id="29706" name="Text Box 34"/>
          <p:cNvSpPr txBox="1">
            <a:spLocks noChangeArrowheads="1"/>
          </p:cNvSpPr>
          <p:nvPr/>
        </p:nvSpPr>
        <p:spPr bwMode="auto">
          <a:xfrm>
            <a:off x="4724400" y="6115050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6600"/>
                </a:solidFill>
                <a:latin typeface="宋体" pitchFamily="2" charset="-122"/>
              </a:rPr>
              <a:t>－－求最大项之积式</a:t>
            </a:r>
          </a:p>
        </p:txBody>
      </p:sp>
      <p:grpSp>
        <p:nvGrpSpPr>
          <p:cNvPr id="29707" name="组合 22"/>
          <p:cNvGrpSpPr>
            <a:grpSpLocks/>
          </p:cNvGrpSpPr>
          <p:nvPr/>
        </p:nvGrpSpPr>
        <p:grpSpPr bwMode="auto">
          <a:xfrm>
            <a:off x="4205288" y="2133600"/>
            <a:ext cx="2424112" cy="581025"/>
            <a:chOff x="4205293" y="2133595"/>
            <a:chExt cx="2424111" cy="581025"/>
          </a:xfrm>
        </p:grpSpPr>
        <p:graphicFrame>
          <p:nvGraphicFramePr>
            <p:cNvPr id="29708" name="Object 7"/>
            <p:cNvGraphicFramePr>
              <a:graphicFrameLocks noChangeAspect="1"/>
            </p:cNvGraphicFramePr>
            <p:nvPr/>
          </p:nvGraphicFramePr>
          <p:xfrm>
            <a:off x="5143504" y="2133595"/>
            <a:ext cx="148590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1" name="公式" r:id="rId15" imgW="476257" imgH="152309" progId="Equation.3">
                    <p:embed/>
                  </p:oleObj>
                </mc:Choice>
                <mc:Fallback>
                  <p:oleObj name="公式" r:id="rId15" imgW="476257" imgH="15230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4" y="2133595"/>
                          <a:ext cx="1485900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4"/>
            <p:cNvSpPr txBox="1">
              <a:spLocks noChangeArrowheads="1"/>
            </p:cNvSpPr>
            <p:nvPr/>
          </p:nvSpPr>
          <p:spPr bwMode="auto">
            <a:xfrm>
              <a:off x="4205293" y="2214554"/>
              <a:ext cx="10096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因为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kumimoji="1"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1"/>
          <p:cNvSpPr>
            <a:spLocks noChangeArrowheads="1"/>
          </p:cNvSpPr>
          <p:nvPr/>
        </p:nvSpPr>
        <p:spPr bwMode="auto">
          <a:xfrm>
            <a:off x="500063" y="214313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逻辑函数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表达式转换的方式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85813" y="928688"/>
            <a:ext cx="5235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最简与或式转换为最简与非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与非式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684213" y="1500188"/>
            <a:ext cx="7816850" cy="928687"/>
            <a:chOff x="684213" y="1500174"/>
            <a:chExt cx="7816877" cy="928694"/>
          </a:xfrm>
        </p:grpSpPr>
        <p:sp>
          <p:nvSpPr>
            <p:cNvPr id="86073" name="Rectangle 15"/>
            <p:cNvSpPr>
              <a:spLocks noChangeArrowheads="1"/>
            </p:cNvSpPr>
            <p:nvPr/>
          </p:nvSpPr>
          <p:spPr bwMode="auto">
            <a:xfrm>
              <a:off x="684213" y="1500174"/>
              <a:ext cx="7816877" cy="928694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74" name="矩形 4"/>
            <p:cNvSpPr>
              <a:spLocks noChangeArrowheads="1"/>
            </p:cNvSpPr>
            <p:nvPr/>
          </p:nvSpPr>
          <p:spPr bwMode="auto">
            <a:xfrm>
              <a:off x="928689" y="1681150"/>
              <a:ext cx="6232547" cy="461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方法：对逻辑函数 </a:t>
              </a:r>
              <a:r>
                <a:rPr lang="en-US" altLang="zh-CN" sz="2400" b="1" i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400" b="1" i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二次取反，即              。</a:t>
              </a: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6075" name="Object 23"/>
            <p:cNvGraphicFramePr>
              <a:graphicFrameLocks noChangeAspect="1"/>
            </p:cNvGraphicFramePr>
            <p:nvPr/>
          </p:nvGraphicFramePr>
          <p:xfrm>
            <a:off x="5827731" y="1611300"/>
            <a:ext cx="830265" cy="48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4" name="公式" r:id="rId3" imgW="393529" imgH="228501" progId="Equation.3">
                    <p:embed/>
                  </p:oleObj>
                </mc:Choice>
                <mc:Fallback>
                  <p:oleObj name="公式" r:id="rId3" imgW="39352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7731" y="1611300"/>
                          <a:ext cx="830265" cy="48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矩形 1"/>
          <p:cNvSpPr>
            <a:spLocks noChangeArrowheads="1"/>
          </p:cNvSpPr>
          <p:nvPr/>
        </p:nvSpPr>
        <p:spPr bwMode="auto">
          <a:xfrm>
            <a:off x="642938" y="2504877"/>
            <a:ext cx="4824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最简与或式转换为最简与或非式</a:t>
            </a:r>
          </a:p>
        </p:txBody>
      </p:sp>
      <p:grpSp>
        <p:nvGrpSpPr>
          <p:cNvPr id="61" name="组合 6"/>
          <p:cNvGrpSpPr>
            <a:grpSpLocks/>
          </p:cNvGrpSpPr>
          <p:nvPr/>
        </p:nvGrpSpPr>
        <p:grpSpPr bwMode="auto">
          <a:xfrm>
            <a:off x="684213" y="3076377"/>
            <a:ext cx="7920037" cy="928687"/>
            <a:chOff x="684213" y="857232"/>
            <a:chExt cx="7920037" cy="928694"/>
          </a:xfrm>
        </p:grpSpPr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684213" y="857232"/>
              <a:ext cx="7920037" cy="928694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4"/>
            <p:cNvSpPr>
              <a:spLocks noChangeArrowheads="1"/>
            </p:cNvSpPr>
            <p:nvPr/>
          </p:nvSpPr>
          <p:spPr bwMode="auto">
            <a:xfrm>
              <a:off x="928662" y="1038509"/>
              <a:ext cx="7556684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40404"/>
                  </a:solidFill>
                  <a:latin typeface="宋体" pitchFamily="2" charset="-122"/>
                </a:rPr>
                <a:t>方法：对逻辑函数 </a:t>
              </a:r>
              <a:r>
                <a:rPr lang="en-US" altLang="zh-CN" sz="2400" b="1" i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400" b="1" i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的反函数</a:t>
              </a:r>
              <a:r>
                <a:rPr lang="zh-CN" altLang="en-US" sz="2400" b="1">
                  <a:solidFill>
                    <a:srgbClr val="040404"/>
                  </a:solidFill>
                  <a:latin typeface="宋体" pitchFamily="2" charset="-122"/>
                </a:rPr>
                <a:t>   的最简与或式求反。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64" name="Object 23"/>
            <p:cNvGraphicFramePr>
              <a:graphicFrameLocks noChangeAspect="1"/>
            </p:cNvGraphicFramePr>
            <p:nvPr/>
          </p:nvGraphicFramePr>
          <p:xfrm>
            <a:off x="5214938" y="1039795"/>
            <a:ext cx="357194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5" name="公式" r:id="rId5" imgW="139639" imgH="203112" progId="Equation.3">
                    <p:embed/>
                  </p:oleObj>
                </mc:Choice>
                <mc:Fallback>
                  <p:oleObj name="公式" r:id="rId5" imgW="13963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938" y="1039795"/>
                          <a:ext cx="357194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矩形 1"/>
          <p:cNvSpPr>
            <a:spLocks noChangeArrowheads="1"/>
          </p:cNvSpPr>
          <p:nvPr/>
        </p:nvSpPr>
        <p:spPr bwMode="auto">
          <a:xfrm>
            <a:off x="622498" y="4449663"/>
            <a:ext cx="5235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最简与或式转换为最简或非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或非式</a:t>
            </a:r>
          </a:p>
        </p:txBody>
      </p:sp>
      <p:grpSp>
        <p:nvGrpSpPr>
          <p:cNvPr id="66" name="组合 6"/>
          <p:cNvGrpSpPr>
            <a:grpSpLocks/>
          </p:cNvGrpSpPr>
          <p:nvPr/>
        </p:nvGrpSpPr>
        <p:grpSpPr bwMode="auto">
          <a:xfrm>
            <a:off x="684411" y="5092600"/>
            <a:ext cx="7920037" cy="928688"/>
            <a:chOff x="684213" y="857232"/>
            <a:chExt cx="7920037" cy="928694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684213" y="857232"/>
              <a:ext cx="7920037" cy="928694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矩形 4"/>
            <p:cNvSpPr>
              <a:spLocks noChangeArrowheads="1"/>
            </p:cNvSpPr>
            <p:nvPr/>
          </p:nvSpPr>
          <p:spPr bwMode="auto">
            <a:xfrm>
              <a:off x="928662" y="1038509"/>
              <a:ext cx="6934719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40404"/>
                  </a:solidFill>
                  <a:latin typeface="宋体" pitchFamily="2" charset="-122"/>
                </a:rPr>
                <a:t>方法：对</a:t>
              </a:r>
              <a:r>
                <a:rPr lang="en-US" altLang="zh-CN" sz="2400" b="1" i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400" b="1" i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sz="2400" b="1">
                  <a:solidFill>
                    <a:srgbClr val="0000FF"/>
                  </a:solidFill>
                  <a:latin typeface="宋体" pitchFamily="2" charset="-122"/>
                </a:rPr>
                <a:t>最简与或非式</a:t>
              </a:r>
              <a:r>
                <a:rPr lang="zh-CN" altLang="en-US" sz="2400" b="1">
                  <a:solidFill>
                    <a:srgbClr val="040404"/>
                  </a:solidFill>
                  <a:latin typeface="宋体" pitchFamily="2" charset="-122"/>
                </a:rPr>
                <a:t>中的乘积项二次取反。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5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57188" y="185738"/>
            <a:ext cx="6032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四、 逻辑函数的化简方法</a:t>
            </a:r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481013" y="1398588"/>
            <a:ext cx="7032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</a:rPr>
              <a:t>包含的</a:t>
            </a:r>
            <a:r>
              <a:rPr kumimoji="1" lang="zh-CN" altLang="en-US" sz="2400" b="1">
                <a:solidFill>
                  <a:srgbClr val="FF3300"/>
                </a:solidFill>
              </a:rPr>
              <a:t>与项</a:t>
            </a:r>
            <a:r>
              <a:rPr kumimoji="1" lang="zh-CN" altLang="en-US" sz="2400" b="1">
                <a:solidFill>
                  <a:srgbClr val="000000"/>
                </a:solidFill>
              </a:rPr>
              <a:t>最少；　        </a:t>
            </a:r>
            <a:r>
              <a:rPr kumimoji="1" lang="zh-CN" altLang="en-US" sz="24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－－门最少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</a:rPr>
              <a:t>各与项中的</a:t>
            </a:r>
            <a:r>
              <a:rPr kumimoji="1" lang="zh-CN" altLang="en-US" sz="2400" b="1">
                <a:solidFill>
                  <a:srgbClr val="FF3300"/>
                </a:solidFill>
              </a:rPr>
              <a:t>变量数</a:t>
            </a:r>
            <a:r>
              <a:rPr kumimoji="1" lang="zh-CN" altLang="en-US" sz="2400" b="1">
                <a:solidFill>
                  <a:srgbClr val="000000"/>
                </a:solidFill>
              </a:rPr>
              <a:t>最少。 </a:t>
            </a:r>
            <a:r>
              <a:rPr kumimoji="1" lang="zh-CN" altLang="en-US" sz="24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－－门的输入端最少</a:t>
            </a:r>
          </a:p>
        </p:txBody>
      </p:sp>
      <p:sp>
        <p:nvSpPr>
          <p:cNvPr id="30724" name="矩形 8"/>
          <p:cNvSpPr>
            <a:spLocks noChangeArrowheads="1"/>
          </p:cNvSpPr>
          <p:nvPr/>
        </p:nvSpPr>
        <p:spPr bwMode="auto">
          <a:xfrm>
            <a:off x="500063" y="877888"/>
            <a:ext cx="35877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最简“与或”式的标准：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61963" y="2205038"/>
            <a:ext cx="2693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宋体" pitchFamily="2" charset="-122"/>
                <a:sym typeface="Symbol" pitchFamily="18" charset="2"/>
              </a:rPr>
              <a:t>一、公式化简法</a:t>
            </a:r>
            <a:endParaRPr kumimoji="1" lang="zh-CN" altLang="en-US" sz="2400" b="1">
              <a:solidFill>
                <a:srgbClr val="006600"/>
              </a:solidFill>
              <a:latin typeface="宋体" pitchFamily="2" charset="-122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68313" y="2740025"/>
            <a:ext cx="4062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二、卡诺图化简法</a:t>
            </a:r>
            <a:endParaRPr kumimoji="1" lang="zh-CN" altLang="en-US" sz="2400" b="1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571500" y="4359275"/>
            <a:ext cx="82867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① 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任何一个合并圈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即卡诺圈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所含的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方格数为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baseline="5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个。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② 必须按照相邻规则画卡诺圈，几何位置相邻包括三种情况：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相接：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即紧挨着的方格相邻；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相对：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即一行（或一列）的两头、两边、四角相邻；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相重：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即以对称轴为中心对折起来重合的位置相邻。 </a:t>
            </a:r>
            <a:endParaRPr kumimoji="1"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③ 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baseline="5000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个方格合并，消去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个变量。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541338" y="3238500"/>
            <a:ext cx="4316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卡诺图中最小项合并规律</a:t>
            </a:r>
          </a:p>
        </p:txBody>
      </p:sp>
      <p:grpSp>
        <p:nvGrpSpPr>
          <p:cNvPr id="30729" name="组合 46"/>
          <p:cNvGrpSpPr>
            <a:grpSpLocks/>
          </p:cNvGrpSpPr>
          <p:nvPr/>
        </p:nvGrpSpPr>
        <p:grpSpPr bwMode="auto">
          <a:xfrm>
            <a:off x="500063" y="3738563"/>
            <a:ext cx="8429625" cy="3003550"/>
            <a:chOff x="500061" y="1071546"/>
            <a:chExt cx="8429658" cy="3003567"/>
          </a:xfrm>
        </p:grpSpPr>
        <p:sp>
          <p:nvSpPr>
            <p:cNvPr id="30730" name="Rectangle 7"/>
            <p:cNvSpPr>
              <a:spLocks noChangeArrowheads="1"/>
            </p:cNvSpPr>
            <p:nvPr/>
          </p:nvSpPr>
          <p:spPr bwMode="auto">
            <a:xfrm>
              <a:off x="571499" y="1192118"/>
              <a:ext cx="72202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几何位置相邻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（逻辑相邻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的最小项均可以合并。</a:t>
              </a:r>
            </a:p>
          </p:txBody>
        </p:sp>
        <p:sp>
          <p:nvSpPr>
            <p:cNvPr id="30731" name="Rectangle 10"/>
            <p:cNvSpPr>
              <a:spLocks noChangeArrowheads="1"/>
            </p:cNvSpPr>
            <p:nvPr/>
          </p:nvSpPr>
          <p:spPr bwMode="auto">
            <a:xfrm>
              <a:off x="500061" y="1071546"/>
              <a:ext cx="8429658" cy="3003567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2"/>
          <p:cNvSpPr>
            <a:spLocks noChangeArrowheads="1"/>
          </p:cNvSpPr>
          <p:nvPr/>
        </p:nvSpPr>
        <p:spPr bwMode="auto">
          <a:xfrm>
            <a:off x="3176588" y="357188"/>
            <a:ext cx="1341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3600" b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600" b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章</a:t>
            </a:r>
          </a:p>
        </p:txBody>
      </p:sp>
      <p:sp>
        <p:nvSpPr>
          <p:cNvPr id="31747" name="矩形 4"/>
          <p:cNvSpPr>
            <a:spLocks noChangeArrowheads="1"/>
          </p:cNvSpPr>
          <p:nvPr/>
        </p:nvSpPr>
        <p:spPr bwMode="auto">
          <a:xfrm>
            <a:off x="571500" y="11430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理解二极管、三极管和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MOS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管的开关特性。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8" name="矩形 5"/>
          <p:cNvSpPr>
            <a:spLocks noChangeArrowheads="1"/>
          </p:cNvSpPr>
          <p:nvPr/>
        </p:nvSpPr>
        <p:spPr bwMode="auto">
          <a:xfrm>
            <a:off x="554038" y="1844675"/>
            <a:ext cx="792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熟练掌握常见逻辑门电路的电路结构、逻辑功能等。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9" name="矩形 6"/>
          <p:cNvSpPr>
            <a:spLocks noChangeArrowheads="1"/>
          </p:cNvSpPr>
          <p:nvPr/>
        </p:nvSpPr>
        <p:spPr bwMode="auto">
          <a:xfrm>
            <a:off x="571500" y="2565400"/>
            <a:ext cx="7929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理解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TTL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门和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COMS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门的外特性。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0" name="矩形 7"/>
          <p:cNvSpPr>
            <a:spLocks noChangeArrowheads="1"/>
          </p:cNvSpPr>
          <p:nvPr/>
        </p:nvSpPr>
        <p:spPr bwMode="auto">
          <a:xfrm>
            <a:off x="611188" y="3284538"/>
            <a:ext cx="8072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理解集成逻辑门电路的使用注意事项。</a:t>
            </a:r>
          </a:p>
        </p:txBody>
      </p:sp>
      <p:sp>
        <p:nvSpPr>
          <p:cNvPr id="31751" name="矩形 8"/>
          <p:cNvSpPr>
            <a:spLocks noChangeArrowheads="1"/>
          </p:cNvSpPr>
          <p:nvPr/>
        </p:nvSpPr>
        <p:spPr bwMode="auto">
          <a:xfrm>
            <a:off x="611188" y="3933825"/>
            <a:ext cx="8072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了解集成逻辑门电路的命名方式。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728663" y="928688"/>
            <a:ext cx="7772400" cy="3724275"/>
          </a:xfrm>
          <a:prstGeom prst="rect">
            <a:avLst/>
          </a:prstGeom>
        </p:spPr>
        <p:txBody>
          <a:bodyPr/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高电平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V</a:t>
            </a:r>
            <a:r>
              <a:rPr lang="en-US" altLang="zh-CN" sz="2400" b="1" kern="0" baseline="-2500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H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：</a:t>
            </a:r>
          </a:p>
          <a:p>
            <a:pPr marL="1027113" lvl="1" indent="-455613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输入高电平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V</a:t>
            </a:r>
            <a:r>
              <a:rPr lang="en-US" altLang="zh-CN" sz="2400" b="1" kern="0" baseline="-200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IH</a:t>
            </a:r>
          </a:p>
          <a:p>
            <a:pPr marL="1027113" lvl="1" indent="-455613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输出高电平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V</a:t>
            </a:r>
            <a:r>
              <a:rPr lang="en-US" altLang="zh-CN" sz="2400" b="1" kern="0" baseline="-200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OH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低电平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V</a:t>
            </a:r>
            <a:r>
              <a:rPr lang="en-US" altLang="zh-CN" sz="2400" b="1" kern="0" baseline="-2500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L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：</a:t>
            </a:r>
          </a:p>
          <a:p>
            <a:pPr marL="1027113" lvl="1" indent="-455613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输入低电平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V</a:t>
            </a:r>
            <a:r>
              <a:rPr lang="en-US" altLang="zh-CN" sz="2400" b="1" kern="0" baseline="-200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IL</a:t>
            </a:r>
          </a:p>
          <a:p>
            <a:pPr marL="1027113" lvl="1" indent="-455613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输出低电平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V</a:t>
            </a:r>
            <a:r>
              <a:rPr lang="en-US" altLang="zh-CN" sz="2400" b="1" kern="0" baseline="-200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OL</a:t>
            </a:r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714375" y="357188"/>
            <a:ext cx="270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</a:rPr>
              <a:t>一、一些概念：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04863" y="4640263"/>
            <a:ext cx="505301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二极管的单向导电性：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①外加正向电压（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二极管导通，导通压降约为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0.7V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②外加反向电压，二极管截止。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500188" y="1341438"/>
            <a:ext cx="6672262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数字逻辑电路的特点。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几种常用数制及数制间的转换。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几种常用的代码的构成。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几种机器数的表示方法。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矩形 2"/>
          <p:cNvSpPr>
            <a:spLocks noChangeArrowheads="1"/>
          </p:cNvSpPr>
          <p:nvPr/>
        </p:nvSpPr>
        <p:spPr bwMode="auto">
          <a:xfrm>
            <a:off x="3176588" y="357188"/>
            <a:ext cx="1343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solidFill>
                  <a:srgbClr val="D60093"/>
                </a:solidFill>
                <a:latin typeface="宋体" pitchFamily="2" charset="-122"/>
              </a:rPr>
              <a:t>第</a:t>
            </a:r>
            <a:r>
              <a:rPr lang="en-US" altLang="zh-CN" sz="3600" b="1" smtClean="0">
                <a:solidFill>
                  <a:srgbClr val="D60093"/>
                </a:solidFill>
                <a:latin typeface="宋体" pitchFamily="2" charset="-122"/>
              </a:rPr>
              <a:t>1</a:t>
            </a:r>
            <a:r>
              <a:rPr lang="zh-CN" altLang="en-US" sz="3600" b="1" smtClean="0">
                <a:solidFill>
                  <a:srgbClr val="D60093"/>
                </a:solidFill>
                <a:latin typeface="宋体" pitchFamily="2" charset="-122"/>
              </a:rPr>
              <a:t>章</a:t>
            </a:r>
            <a:endParaRPr lang="zh-CN" altLang="en-US" sz="3600" b="1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Rot="1" noChangeArrowheads="1"/>
          </p:cNvSpPr>
          <p:nvPr/>
        </p:nvSpPr>
        <p:spPr bwMode="auto">
          <a:xfrm>
            <a:off x="357188" y="0"/>
            <a:ext cx="4105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双极型三极管输出特性</a:t>
            </a:r>
          </a:p>
        </p:txBody>
      </p:sp>
      <p:sp>
        <p:nvSpPr>
          <p:cNvPr id="33795" name="矩形 64"/>
          <p:cNvSpPr>
            <a:spLocks noChangeArrowheads="1"/>
          </p:cNvSpPr>
          <p:nvPr/>
        </p:nvSpPr>
        <p:spPr bwMode="auto">
          <a:xfrm>
            <a:off x="857250" y="4230688"/>
            <a:ext cx="742950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放大区：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发射结正偏，集电结反偏；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&gt;u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起放大作用，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b="1" i="1" baseline="-250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l-GR" altLang="zh-CN" sz="2400" b="1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b="1" i="1" baseline="-250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33796" name="矩形 65"/>
          <p:cNvSpPr>
            <a:spLocks noChangeArrowheads="1"/>
          </p:cNvSpPr>
          <p:nvPr/>
        </p:nvSpPr>
        <p:spPr bwMode="auto">
          <a:xfrm>
            <a:off x="857250" y="5072063"/>
            <a:ext cx="7929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截止区：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发射结、集电极均反偏，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&lt;0V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&lt;0V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000" b="1" baseline="-2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&lt;0.7V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0mA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0mA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；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三极管截止。</a:t>
            </a:r>
          </a:p>
        </p:txBody>
      </p:sp>
      <p:sp>
        <p:nvSpPr>
          <p:cNvPr id="33797" name="矩形 66"/>
          <p:cNvSpPr>
            <a:spLocks noChangeArrowheads="1"/>
          </p:cNvSpPr>
          <p:nvPr/>
        </p:nvSpPr>
        <p:spPr bwMode="auto">
          <a:xfrm>
            <a:off x="857250" y="5929313"/>
            <a:ext cx="70008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饱和区：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发射结、集电极均正偏；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&gt;V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&gt;V</a:t>
            </a:r>
            <a:r>
              <a:rPr kumimoji="1" lang="en-US" altLang="zh-CN" sz="2000" b="1" baseline="-2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深度饱和状态下，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饱和压降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0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CES 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约为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0.3V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33798" name="组合 92"/>
          <p:cNvGrpSpPr>
            <a:grpSpLocks/>
          </p:cNvGrpSpPr>
          <p:nvPr/>
        </p:nvGrpSpPr>
        <p:grpSpPr bwMode="auto">
          <a:xfrm>
            <a:off x="711200" y="457200"/>
            <a:ext cx="7861300" cy="3729038"/>
            <a:chOff x="854075" y="457200"/>
            <a:chExt cx="7861329" cy="3729038"/>
          </a:xfrm>
        </p:grpSpPr>
        <p:grpSp>
          <p:nvGrpSpPr>
            <p:cNvPr id="33799" name="组合 88"/>
            <p:cNvGrpSpPr>
              <a:grpSpLocks/>
            </p:cNvGrpSpPr>
            <p:nvPr/>
          </p:nvGrpSpPr>
          <p:grpSpPr bwMode="auto">
            <a:xfrm>
              <a:off x="854075" y="457200"/>
              <a:ext cx="7861329" cy="3729038"/>
              <a:chOff x="854075" y="457200"/>
              <a:chExt cx="7861329" cy="3729038"/>
            </a:xfrm>
          </p:grpSpPr>
          <p:grpSp>
            <p:nvGrpSpPr>
              <p:cNvPr id="33801" name="组合 85"/>
              <p:cNvGrpSpPr>
                <a:grpSpLocks/>
              </p:cNvGrpSpPr>
              <p:nvPr/>
            </p:nvGrpSpPr>
            <p:grpSpPr bwMode="auto">
              <a:xfrm>
                <a:off x="854075" y="457200"/>
                <a:ext cx="7861329" cy="3729038"/>
                <a:chOff x="854065" y="457200"/>
                <a:chExt cx="7861363" cy="3729092"/>
              </a:xfrm>
            </p:grpSpPr>
            <p:grpSp>
              <p:nvGrpSpPr>
                <p:cNvPr id="33808" name="组合 5"/>
                <p:cNvGrpSpPr>
                  <a:grpSpLocks/>
                </p:cNvGrpSpPr>
                <p:nvPr/>
              </p:nvGrpSpPr>
              <p:grpSpPr bwMode="auto">
                <a:xfrm>
                  <a:off x="2981415" y="457200"/>
                  <a:ext cx="5734013" cy="3729092"/>
                  <a:chOff x="3684653" y="142852"/>
                  <a:chExt cx="5734888" cy="3729173"/>
                </a:xfrm>
              </p:grpSpPr>
              <p:grpSp>
                <p:nvGrpSpPr>
                  <p:cNvPr id="33826" name="组合 85"/>
                  <p:cNvGrpSpPr>
                    <a:grpSpLocks/>
                  </p:cNvGrpSpPr>
                  <p:nvPr/>
                </p:nvGrpSpPr>
                <p:grpSpPr bwMode="auto">
                  <a:xfrm>
                    <a:off x="3684653" y="142852"/>
                    <a:ext cx="5734888" cy="3729173"/>
                    <a:chOff x="3684653" y="142852"/>
                    <a:chExt cx="5734888" cy="3729173"/>
                  </a:xfrm>
                </p:grpSpPr>
                <p:grpSp>
                  <p:nvGrpSpPr>
                    <p:cNvPr id="33828" name="组合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5875" y="142852"/>
                      <a:ext cx="4723666" cy="3400506"/>
                      <a:chOff x="4695875" y="142852"/>
                      <a:chExt cx="6835281" cy="3400506"/>
                    </a:xfrm>
                  </p:grpSpPr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 flipV="1">
                        <a:off x="5130244" y="3356068"/>
                        <a:ext cx="5210792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 rot="5400000" flipH="1" flipV="1">
                        <a:off x="3720578" y="1950286"/>
                        <a:ext cx="281474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875" name="矩形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282750" y="3143248"/>
                        <a:ext cx="1248406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1" lang="en-US" altLang="zh-CN" sz="2000" b="1" i="1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V</a:t>
                        </a:r>
                        <a:r>
                          <a:rPr kumimoji="1" lang="en-US" altLang="zh-CN" sz="2000" b="1" i="1" baseline="-3000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ce</a:t>
                        </a:r>
                        <a:r>
                          <a:rPr kumimoji="1" lang="en-US" altLang="zh-CN" sz="2000" b="1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(V)</a:t>
                        </a:r>
                        <a:endParaRPr lang="zh-CN" altLang="en-US" sz="20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3876" name="矩形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95875" y="142852"/>
                        <a:ext cx="1301754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1" lang="en-US" altLang="zh-CN" sz="2000" b="1" i="1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i</a:t>
                        </a:r>
                        <a:r>
                          <a:rPr kumimoji="1" lang="en-US" altLang="zh-CN" sz="2000" b="1" i="1" baseline="-3000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c</a:t>
                        </a:r>
                        <a:r>
                          <a:rPr kumimoji="1" lang="en-US" altLang="zh-CN" sz="2000" b="1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(mA)</a:t>
                        </a:r>
                        <a:endParaRPr lang="zh-CN" altLang="en-US" sz="20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8" name="任意多边形 57"/>
                      <p:cNvSpPr/>
                      <p:nvPr/>
                    </p:nvSpPr>
                    <p:spPr>
                      <a:xfrm>
                        <a:off x="5130244" y="714373"/>
                        <a:ext cx="3584143" cy="2613120"/>
                      </a:xfrm>
                      <a:custGeom>
                        <a:avLst/>
                        <a:gdLst>
                          <a:gd name="connsiteX0" fmla="*/ 0 w 3454400"/>
                          <a:gd name="connsiteY0" fmla="*/ 2675467 h 2675467"/>
                          <a:gd name="connsiteX1" fmla="*/ 584200 w 3454400"/>
                          <a:gd name="connsiteY1" fmla="*/ 541867 h 2675467"/>
                          <a:gd name="connsiteX2" fmla="*/ 1384300 w 3454400"/>
                          <a:gd name="connsiteY2" fmla="*/ 84667 h 2675467"/>
                          <a:gd name="connsiteX3" fmla="*/ 3454400 w 3454400"/>
                          <a:gd name="connsiteY3" fmla="*/ 33867 h 26754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54400" h="2675467">
                            <a:moveTo>
                              <a:pt x="0" y="2675467"/>
                            </a:moveTo>
                            <a:cubicBezTo>
                              <a:pt x="176741" y="1824567"/>
                              <a:pt x="353483" y="973667"/>
                              <a:pt x="584200" y="541867"/>
                            </a:cubicBezTo>
                            <a:cubicBezTo>
                              <a:pt x="814917" y="110067"/>
                              <a:pt x="905933" y="169334"/>
                              <a:pt x="1384300" y="84667"/>
                            </a:cubicBezTo>
                            <a:cubicBezTo>
                              <a:pt x="1862667" y="0"/>
                              <a:pt x="2658533" y="16933"/>
                              <a:pt x="3454400" y="33867"/>
                            </a:cubicBezTo>
                          </a:path>
                        </a:pathLst>
                      </a:cu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9" name="任意多边形 58"/>
                      <p:cNvSpPr/>
                      <p:nvPr/>
                    </p:nvSpPr>
                    <p:spPr>
                      <a:xfrm>
                        <a:off x="5564478" y="1143013"/>
                        <a:ext cx="3143018" cy="479442"/>
                      </a:xfrm>
                      <a:custGeom>
                        <a:avLst/>
                        <a:gdLst>
                          <a:gd name="connsiteX0" fmla="*/ 0 w 3454400"/>
                          <a:gd name="connsiteY0" fmla="*/ 2675467 h 2675467"/>
                          <a:gd name="connsiteX1" fmla="*/ 584200 w 3454400"/>
                          <a:gd name="connsiteY1" fmla="*/ 541867 h 2675467"/>
                          <a:gd name="connsiteX2" fmla="*/ 1384300 w 3454400"/>
                          <a:gd name="connsiteY2" fmla="*/ 84667 h 2675467"/>
                          <a:gd name="connsiteX3" fmla="*/ 3454400 w 3454400"/>
                          <a:gd name="connsiteY3" fmla="*/ 33867 h 26754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54400" h="2675467">
                            <a:moveTo>
                              <a:pt x="0" y="2675467"/>
                            </a:moveTo>
                            <a:cubicBezTo>
                              <a:pt x="176741" y="1824567"/>
                              <a:pt x="353483" y="973667"/>
                              <a:pt x="584200" y="541867"/>
                            </a:cubicBezTo>
                            <a:cubicBezTo>
                              <a:pt x="814917" y="110067"/>
                              <a:pt x="905933" y="169334"/>
                              <a:pt x="1384300" y="84667"/>
                            </a:cubicBezTo>
                            <a:cubicBezTo>
                              <a:pt x="1862667" y="0"/>
                              <a:pt x="2658533" y="16933"/>
                              <a:pt x="3454400" y="33867"/>
                            </a:cubicBezTo>
                          </a:path>
                        </a:pathLst>
                      </a:cu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60" name="任意多边形 59"/>
                      <p:cNvSpPr/>
                      <p:nvPr/>
                    </p:nvSpPr>
                    <p:spPr>
                      <a:xfrm>
                        <a:off x="5454197" y="1520852"/>
                        <a:ext cx="3287761" cy="479442"/>
                      </a:xfrm>
                      <a:custGeom>
                        <a:avLst/>
                        <a:gdLst>
                          <a:gd name="connsiteX0" fmla="*/ 0 w 3454400"/>
                          <a:gd name="connsiteY0" fmla="*/ 2675467 h 2675467"/>
                          <a:gd name="connsiteX1" fmla="*/ 584200 w 3454400"/>
                          <a:gd name="connsiteY1" fmla="*/ 541867 h 2675467"/>
                          <a:gd name="connsiteX2" fmla="*/ 1384300 w 3454400"/>
                          <a:gd name="connsiteY2" fmla="*/ 84667 h 2675467"/>
                          <a:gd name="connsiteX3" fmla="*/ 3454400 w 3454400"/>
                          <a:gd name="connsiteY3" fmla="*/ 33867 h 26754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54400" h="2675467">
                            <a:moveTo>
                              <a:pt x="0" y="2675467"/>
                            </a:moveTo>
                            <a:cubicBezTo>
                              <a:pt x="176741" y="1824567"/>
                              <a:pt x="353483" y="973667"/>
                              <a:pt x="584200" y="541867"/>
                            </a:cubicBezTo>
                            <a:cubicBezTo>
                              <a:pt x="814917" y="110067"/>
                              <a:pt x="905933" y="169334"/>
                              <a:pt x="1384300" y="84667"/>
                            </a:cubicBezTo>
                            <a:cubicBezTo>
                              <a:pt x="1862667" y="0"/>
                              <a:pt x="2658533" y="16933"/>
                              <a:pt x="3454400" y="33867"/>
                            </a:cubicBezTo>
                          </a:path>
                        </a:pathLst>
                      </a:cu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61" name="任意多边形 60"/>
                      <p:cNvSpPr/>
                      <p:nvPr/>
                    </p:nvSpPr>
                    <p:spPr>
                      <a:xfrm>
                        <a:off x="5346212" y="1949492"/>
                        <a:ext cx="3356688" cy="479442"/>
                      </a:xfrm>
                      <a:custGeom>
                        <a:avLst/>
                        <a:gdLst>
                          <a:gd name="connsiteX0" fmla="*/ 0 w 3454400"/>
                          <a:gd name="connsiteY0" fmla="*/ 2675467 h 2675467"/>
                          <a:gd name="connsiteX1" fmla="*/ 584200 w 3454400"/>
                          <a:gd name="connsiteY1" fmla="*/ 541867 h 2675467"/>
                          <a:gd name="connsiteX2" fmla="*/ 1384300 w 3454400"/>
                          <a:gd name="connsiteY2" fmla="*/ 84667 h 2675467"/>
                          <a:gd name="connsiteX3" fmla="*/ 3454400 w 3454400"/>
                          <a:gd name="connsiteY3" fmla="*/ 33867 h 26754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54400" h="2675467">
                            <a:moveTo>
                              <a:pt x="0" y="2675467"/>
                            </a:moveTo>
                            <a:cubicBezTo>
                              <a:pt x="176741" y="1824567"/>
                              <a:pt x="353483" y="973667"/>
                              <a:pt x="584200" y="541867"/>
                            </a:cubicBezTo>
                            <a:cubicBezTo>
                              <a:pt x="814917" y="110067"/>
                              <a:pt x="905933" y="169334"/>
                              <a:pt x="1384300" y="84667"/>
                            </a:cubicBezTo>
                            <a:cubicBezTo>
                              <a:pt x="1862667" y="0"/>
                              <a:pt x="2658533" y="16933"/>
                              <a:pt x="3454400" y="33867"/>
                            </a:cubicBezTo>
                          </a:path>
                        </a:pathLst>
                      </a:cu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62" name="任意多边形 61"/>
                      <p:cNvSpPr/>
                      <p:nvPr/>
                    </p:nvSpPr>
                    <p:spPr>
                      <a:xfrm>
                        <a:off x="5254311" y="2357495"/>
                        <a:ext cx="3499135" cy="479442"/>
                      </a:xfrm>
                      <a:custGeom>
                        <a:avLst/>
                        <a:gdLst>
                          <a:gd name="connsiteX0" fmla="*/ 0 w 3454400"/>
                          <a:gd name="connsiteY0" fmla="*/ 2675467 h 2675467"/>
                          <a:gd name="connsiteX1" fmla="*/ 584200 w 3454400"/>
                          <a:gd name="connsiteY1" fmla="*/ 541867 h 2675467"/>
                          <a:gd name="connsiteX2" fmla="*/ 1384300 w 3454400"/>
                          <a:gd name="connsiteY2" fmla="*/ 84667 h 2675467"/>
                          <a:gd name="connsiteX3" fmla="*/ 3454400 w 3454400"/>
                          <a:gd name="connsiteY3" fmla="*/ 33867 h 26754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54400" h="2675467">
                            <a:moveTo>
                              <a:pt x="0" y="2675467"/>
                            </a:moveTo>
                            <a:cubicBezTo>
                              <a:pt x="176741" y="1824567"/>
                              <a:pt x="353483" y="973667"/>
                              <a:pt x="584200" y="541867"/>
                            </a:cubicBezTo>
                            <a:cubicBezTo>
                              <a:pt x="814917" y="110067"/>
                              <a:pt x="905933" y="169334"/>
                              <a:pt x="1384300" y="84667"/>
                            </a:cubicBezTo>
                            <a:cubicBezTo>
                              <a:pt x="1862667" y="0"/>
                              <a:pt x="2658533" y="16933"/>
                              <a:pt x="3454400" y="33867"/>
                            </a:cubicBezTo>
                          </a:path>
                        </a:pathLst>
                      </a:cu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63" name="任意多边形 62"/>
                      <p:cNvSpPr/>
                      <p:nvPr/>
                    </p:nvSpPr>
                    <p:spPr>
                      <a:xfrm>
                        <a:off x="5155518" y="2786136"/>
                        <a:ext cx="3572654" cy="479442"/>
                      </a:xfrm>
                      <a:custGeom>
                        <a:avLst/>
                        <a:gdLst>
                          <a:gd name="connsiteX0" fmla="*/ 0 w 3454400"/>
                          <a:gd name="connsiteY0" fmla="*/ 2675467 h 2675467"/>
                          <a:gd name="connsiteX1" fmla="*/ 584200 w 3454400"/>
                          <a:gd name="connsiteY1" fmla="*/ 541867 h 2675467"/>
                          <a:gd name="connsiteX2" fmla="*/ 1384300 w 3454400"/>
                          <a:gd name="connsiteY2" fmla="*/ 84667 h 2675467"/>
                          <a:gd name="connsiteX3" fmla="*/ 3454400 w 3454400"/>
                          <a:gd name="connsiteY3" fmla="*/ 33867 h 26754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54400" h="2675467">
                            <a:moveTo>
                              <a:pt x="0" y="2675467"/>
                            </a:moveTo>
                            <a:cubicBezTo>
                              <a:pt x="176741" y="1824567"/>
                              <a:pt x="353483" y="973667"/>
                              <a:pt x="584200" y="541867"/>
                            </a:cubicBezTo>
                            <a:cubicBezTo>
                              <a:pt x="814917" y="110067"/>
                              <a:pt x="905933" y="169334"/>
                              <a:pt x="1384300" y="84667"/>
                            </a:cubicBezTo>
                            <a:cubicBezTo>
                              <a:pt x="1862667" y="0"/>
                              <a:pt x="2658533" y="16933"/>
                              <a:pt x="3454400" y="33867"/>
                            </a:cubicBezTo>
                          </a:path>
                        </a:pathLst>
                      </a:cu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64" name="任意多边形 63"/>
                      <p:cNvSpPr/>
                      <p:nvPr/>
                    </p:nvSpPr>
                    <p:spPr>
                      <a:xfrm>
                        <a:off x="5144030" y="3143336"/>
                        <a:ext cx="3570358" cy="193682"/>
                      </a:xfrm>
                      <a:custGeom>
                        <a:avLst/>
                        <a:gdLst>
                          <a:gd name="connsiteX0" fmla="*/ 0 w 3454400"/>
                          <a:gd name="connsiteY0" fmla="*/ 2675467 h 2675467"/>
                          <a:gd name="connsiteX1" fmla="*/ 584200 w 3454400"/>
                          <a:gd name="connsiteY1" fmla="*/ 541867 h 2675467"/>
                          <a:gd name="connsiteX2" fmla="*/ 1384300 w 3454400"/>
                          <a:gd name="connsiteY2" fmla="*/ 84667 h 2675467"/>
                          <a:gd name="connsiteX3" fmla="*/ 3454400 w 3454400"/>
                          <a:gd name="connsiteY3" fmla="*/ 33867 h 26754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54400" h="2675467">
                            <a:moveTo>
                              <a:pt x="0" y="2675467"/>
                            </a:moveTo>
                            <a:cubicBezTo>
                              <a:pt x="176741" y="1824567"/>
                              <a:pt x="353483" y="973667"/>
                              <a:pt x="584200" y="541867"/>
                            </a:cubicBezTo>
                            <a:cubicBezTo>
                              <a:pt x="814917" y="110067"/>
                              <a:pt x="905933" y="169334"/>
                              <a:pt x="1384300" y="84667"/>
                            </a:cubicBezTo>
                            <a:cubicBezTo>
                              <a:pt x="1862667" y="0"/>
                              <a:pt x="2658533" y="16933"/>
                              <a:pt x="3454400" y="33867"/>
                            </a:cubicBezTo>
                          </a:path>
                        </a:pathLst>
                      </a:custGeom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0" name="任意多边形 9"/>
                    <p:cNvSpPr/>
                    <p:nvPr/>
                  </p:nvSpPr>
                  <p:spPr>
                    <a:xfrm>
                      <a:off x="5003995" y="634995"/>
                      <a:ext cx="571592" cy="2717898"/>
                    </a:xfrm>
                    <a:custGeom>
                      <a:avLst/>
                      <a:gdLst>
                        <a:gd name="connsiteX0" fmla="*/ 0 w 698500"/>
                        <a:gd name="connsiteY0" fmla="*/ 2717800 h 2717800"/>
                        <a:gd name="connsiteX1" fmla="*/ 266700 w 698500"/>
                        <a:gd name="connsiteY1" fmla="*/ 2514600 h 2717800"/>
                        <a:gd name="connsiteX2" fmla="*/ 393700 w 698500"/>
                        <a:gd name="connsiteY2" fmla="*/ 2146300 h 2717800"/>
                        <a:gd name="connsiteX3" fmla="*/ 698500 w 698500"/>
                        <a:gd name="connsiteY3" fmla="*/ 0 h 271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98500" h="2717800">
                          <a:moveTo>
                            <a:pt x="0" y="2717800"/>
                          </a:moveTo>
                          <a:cubicBezTo>
                            <a:pt x="100541" y="2663825"/>
                            <a:pt x="201083" y="2609850"/>
                            <a:pt x="266700" y="2514600"/>
                          </a:cubicBezTo>
                          <a:cubicBezTo>
                            <a:pt x="332317" y="2419350"/>
                            <a:pt x="321733" y="2565400"/>
                            <a:pt x="393700" y="2146300"/>
                          </a:cubicBezTo>
                          <a:cubicBezTo>
                            <a:pt x="465667" y="1727200"/>
                            <a:pt x="698500" y="0"/>
                            <a:pt x="698500" y="0"/>
                          </a:cubicBezTo>
                        </a:path>
                      </a:pathLst>
                    </a:custGeom>
                    <a:ln w="1905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3830" name="矩形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29520" y="2928934"/>
                      <a:ext cx="678391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1" lang="en-US" altLang="zh-CN" sz="2000" b="1" i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1" lang="en-US" altLang="zh-CN" sz="2000" b="1" i="1" baseline="-3000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0</a:t>
                      </a:r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33831" name="矩形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8691" y="3329081"/>
                      <a:ext cx="678391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1" lang="en-US" altLang="zh-CN" sz="2000" b="1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1" i="1" baseline="-30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CES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3832" name="矩形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5074" y="1571612"/>
                      <a:ext cx="958917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1" lang="zh-CN" altLang="en-US" sz="2000" b="1">
                          <a:solidFill>
                            <a:srgbClr val="0066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放大区</a:t>
                      </a:r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p:txBody>
                </p:sp>
                <p:sp>
                  <p:nvSpPr>
                    <p:cNvPr id="33833" name="矩形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4653" y="1785926"/>
                      <a:ext cx="958917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1" lang="zh-CN" altLang="en-US" sz="20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饱和区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3834" name="矩形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6512" y="3471915"/>
                      <a:ext cx="958917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1" lang="zh-CN" altLang="en-US" sz="2000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截止区</a:t>
                      </a:r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  <p:grpSp>
                  <p:nvGrpSpPr>
                    <p:cNvPr id="33835" name="组合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72132" y="3214686"/>
                      <a:ext cx="1714512" cy="71438"/>
                      <a:chOff x="4286248" y="4286256"/>
                      <a:chExt cx="1714512" cy="142876"/>
                    </a:xfrm>
                  </p:grpSpPr>
                  <p:cxnSp>
                    <p:nvCxnSpPr>
                      <p:cNvPr id="42" name="直接连接符 41"/>
                      <p:cNvCxnSpPr/>
                      <p:nvPr/>
                    </p:nvCxnSpPr>
                    <p:spPr>
                      <a:xfrm rot="5400000">
                        <a:off x="4286536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直接连接符 42"/>
                      <p:cNvCxnSpPr/>
                      <p:nvPr/>
                    </p:nvCxnSpPr>
                    <p:spPr>
                      <a:xfrm rot="5400000">
                        <a:off x="4438960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直接连接符 43"/>
                      <p:cNvCxnSpPr/>
                      <p:nvPr/>
                    </p:nvCxnSpPr>
                    <p:spPr>
                      <a:xfrm rot="5400000">
                        <a:off x="4562805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直接连接符 44"/>
                      <p:cNvCxnSpPr/>
                      <p:nvPr/>
                    </p:nvCxnSpPr>
                    <p:spPr>
                      <a:xfrm rot="5400000">
                        <a:off x="4715230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直接连接符 45"/>
                      <p:cNvCxnSpPr/>
                      <p:nvPr/>
                    </p:nvCxnSpPr>
                    <p:spPr>
                      <a:xfrm rot="5400000">
                        <a:off x="5429719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直接连接符 46"/>
                      <p:cNvCxnSpPr/>
                      <p:nvPr/>
                    </p:nvCxnSpPr>
                    <p:spPr>
                      <a:xfrm rot="5400000">
                        <a:off x="5582144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直接连接符 47"/>
                      <p:cNvCxnSpPr/>
                      <p:nvPr/>
                    </p:nvCxnSpPr>
                    <p:spPr>
                      <a:xfrm rot="5400000">
                        <a:off x="5705989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直接连接符 48"/>
                      <p:cNvCxnSpPr/>
                      <p:nvPr/>
                    </p:nvCxnSpPr>
                    <p:spPr>
                      <a:xfrm rot="5400000">
                        <a:off x="5858413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直接连接符 49"/>
                      <p:cNvCxnSpPr/>
                      <p:nvPr/>
                    </p:nvCxnSpPr>
                    <p:spPr>
                      <a:xfrm rot="5400000">
                        <a:off x="4858128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连接符 50"/>
                      <p:cNvCxnSpPr/>
                      <p:nvPr/>
                    </p:nvCxnSpPr>
                    <p:spPr>
                      <a:xfrm rot="5400000">
                        <a:off x="5010552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 rot="5400000">
                        <a:off x="5134397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 rot="5400000">
                        <a:off x="5286821" y="4286427"/>
                        <a:ext cx="142880" cy="142898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836" name="组合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00628" y="704832"/>
                      <a:ext cx="500066" cy="428628"/>
                      <a:chOff x="2928926" y="4143380"/>
                      <a:chExt cx="571504" cy="428628"/>
                    </a:xfrm>
                  </p:grpSpPr>
                  <p:cxnSp>
                    <p:nvCxnSpPr>
                      <p:cNvPr id="38" name="直接连接符 37"/>
                      <p:cNvCxnSpPr/>
                      <p:nvPr/>
                    </p:nvCxnSpPr>
                    <p:spPr>
                      <a:xfrm>
                        <a:off x="2929144" y="4143395"/>
                        <a:ext cx="571591" cy="1588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连接符 38"/>
                      <p:cNvCxnSpPr/>
                      <p:nvPr/>
                    </p:nvCxnSpPr>
                    <p:spPr>
                      <a:xfrm>
                        <a:off x="2929144" y="4295801"/>
                        <a:ext cx="571591" cy="1588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直接连接符 39"/>
                      <p:cNvCxnSpPr/>
                      <p:nvPr/>
                    </p:nvCxnSpPr>
                    <p:spPr>
                      <a:xfrm>
                        <a:off x="2929144" y="4427569"/>
                        <a:ext cx="571591" cy="1587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直接连接符 40"/>
                      <p:cNvCxnSpPr/>
                      <p:nvPr/>
                    </p:nvCxnSpPr>
                    <p:spPr>
                      <a:xfrm>
                        <a:off x="2929144" y="4570449"/>
                        <a:ext cx="571591" cy="1587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837" name="组合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00628" y="1276336"/>
                      <a:ext cx="428628" cy="573092"/>
                      <a:chOff x="2928926" y="4714884"/>
                      <a:chExt cx="571504" cy="573092"/>
                    </a:xfrm>
                  </p:grpSpPr>
                  <p:cxnSp>
                    <p:nvCxnSpPr>
                      <p:cNvPr id="33" name="直接连接符 32"/>
                      <p:cNvCxnSpPr/>
                      <p:nvPr/>
                    </p:nvCxnSpPr>
                    <p:spPr>
                      <a:xfrm>
                        <a:off x="2929181" y="4714916"/>
                        <a:ext cx="571592" cy="1588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连接符 33"/>
                      <p:cNvCxnSpPr/>
                      <p:nvPr/>
                    </p:nvCxnSpPr>
                    <p:spPr>
                      <a:xfrm>
                        <a:off x="2929181" y="4867322"/>
                        <a:ext cx="571592" cy="1588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/>
                      <p:cNvCxnSpPr/>
                      <p:nvPr/>
                    </p:nvCxnSpPr>
                    <p:spPr>
                      <a:xfrm>
                        <a:off x="2929181" y="4999089"/>
                        <a:ext cx="571592" cy="1587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>
                        <a:off x="2929181" y="5141970"/>
                        <a:ext cx="571592" cy="1587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接连接符 36"/>
                      <p:cNvCxnSpPr/>
                      <p:nvPr/>
                    </p:nvCxnSpPr>
                    <p:spPr>
                      <a:xfrm>
                        <a:off x="2929181" y="5286437"/>
                        <a:ext cx="571592" cy="1588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" name="直接连接符 18"/>
                    <p:cNvCxnSpPr/>
                    <p:nvPr/>
                  </p:nvCxnSpPr>
                  <p:spPr>
                    <a:xfrm>
                      <a:off x="5000819" y="2000294"/>
                      <a:ext cx="428694" cy="1588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连接符 19"/>
                    <p:cNvCxnSpPr/>
                    <p:nvPr/>
                  </p:nvCxnSpPr>
                  <p:spPr>
                    <a:xfrm>
                      <a:off x="5000819" y="2132062"/>
                      <a:ext cx="428694" cy="1587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3840" name="组合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00628" y="2274880"/>
                      <a:ext cx="288000" cy="574680"/>
                      <a:chOff x="5000628" y="2274880"/>
                      <a:chExt cx="428628" cy="574680"/>
                    </a:xfrm>
                  </p:grpSpPr>
                  <p:cxnSp>
                    <p:nvCxnSpPr>
                      <p:cNvPr id="28" name="直接连接符 27"/>
                      <p:cNvCxnSpPr/>
                      <p:nvPr/>
                    </p:nvCxnSpPr>
                    <p:spPr>
                      <a:xfrm>
                        <a:off x="5000912" y="2274942"/>
                        <a:ext cx="427710" cy="1587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连接符 28"/>
                      <p:cNvCxnSpPr/>
                      <p:nvPr/>
                    </p:nvCxnSpPr>
                    <p:spPr>
                      <a:xfrm>
                        <a:off x="5000912" y="2420997"/>
                        <a:ext cx="427710" cy="1587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连接符 29"/>
                      <p:cNvCxnSpPr/>
                      <p:nvPr/>
                    </p:nvCxnSpPr>
                    <p:spPr>
                      <a:xfrm>
                        <a:off x="5000912" y="2573403"/>
                        <a:ext cx="394627" cy="1587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连接符 30"/>
                      <p:cNvCxnSpPr/>
                      <p:nvPr/>
                    </p:nvCxnSpPr>
                    <p:spPr>
                      <a:xfrm>
                        <a:off x="5000912" y="2705170"/>
                        <a:ext cx="427710" cy="1588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连接符 31"/>
                      <p:cNvCxnSpPr/>
                      <p:nvPr/>
                    </p:nvCxnSpPr>
                    <p:spPr>
                      <a:xfrm>
                        <a:off x="5000912" y="2848050"/>
                        <a:ext cx="427710" cy="1588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841" name="组合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00628" y="3000372"/>
                      <a:ext cx="216000" cy="285752"/>
                      <a:chOff x="5000628" y="2420932"/>
                      <a:chExt cx="321471" cy="285752"/>
                    </a:xfrm>
                  </p:grpSpPr>
                  <p:cxnSp>
                    <p:nvCxnSpPr>
                      <p:cNvPr id="25" name="直接连接符 24"/>
                      <p:cNvCxnSpPr/>
                      <p:nvPr/>
                    </p:nvCxnSpPr>
                    <p:spPr>
                      <a:xfrm>
                        <a:off x="5000912" y="2421015"/>
                        <a:ext cx="321374" cy="1588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直接连接符 25"/>
                      <p:cNvCxnSpPr/>
                      <p:nvPr/>
                    </p:nvCxnSpPr>
                    <p:spPr>
                      <a:xfrm>
                        <a:off x="5000912" y="2573420"/>
                        <a:ext cx="267023" cy="1588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直接连接符 26"/>
                      <p:cNvCxnSpPr/>
                      <p:nvPr/>
                    </p:nvCxnSpPr>
                    <p:spPr>
                      <a:xfrm>
                        <a:off x="5000912" y="2705188"/>
                        <a:ext cx="215036" cy="1587"/>
                      </a:xfrm>
                      <a:prstGeom prst="line">
                        <a:avLst/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" name="直接箭头连接符 22"/>
                    <p:cNvCxnSpPr/>
                    <p:nvPr/>
                  </p:nvCxnSpPr>
                  <p:spPr>
                    <a:xfrm rot="16200000" flipV="1">
                      <a:off x="6526670" y="3303666"/>
                      <a:ext cx="285760" cy="193706"/>
                    </a:xfrm>
                    <a:prstGeom prst="straightConnector1">
                      <a:avLst/>
                    </a:prstGeom>
                    <a:ln w="25400">
                      <a:solidFill>
                        <a:srgbClr val="0000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箭头连接符 23"/>
                    <p:cNvCxnSpPr>
                      <a:stCxn id="33833" idx="3"/>
                    </p:cNvCxnSpPr>
                    <p:nvPr/>
                  </p:nvCxnSpPr>
                  <p:spPr>
                    <a:xfrm flipV="1">
                      <a:off x="4643574" y="1500214"/>
                      <a:ext cx="469975" cy="485793"/>
                    </a:xfrm>
                    <a:prstGeom prst="straightConnector1">
                      <a:avLst/>
                    </a:prstGeom>
                    <a:ln w="254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827" name="矩形 7"/>
                  <p:cNvSpPr>
                    <a:spLocks noChangeArrowheads="1"/>
                  </p:cNvSpPr>
                  <p:nvPr/>
                </p:nvSpPr>
                <p:spPr bwMode="auto">
                  <a:xfrm>
                    <a:off x="4643438" y="3286124"/>
                    <a:ext cx="3129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zh-CN" altLang="en-US" sz="20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3809" name="组合 6"/>
                <p:cNvGrpSpPr>
                  <a:grpSpLocks/>
                </p:cNvGrpSpPr>
                <p:nvPr/>
              </p:nvGrpSpPr>
              <p:grpSpPr bwMode="auto">
                <a:xfrm>
                  <a:off x="854065" y="571480"/>
                  <a:ext cx="2226672" cy="3071879"/>
                  <a:chOff x="3844892" y="571480"/>
                  <a:chExt cx="2227306" cy="3071950"/>
                </a:xfrm>
              </p:grpSpPr>
              <p:cxnSp>
                <p:nvCxnSpPr>
                  <p:cNvPr id="69" name="直接连接符 68"/>
                  <p:cNvCxnSpPr/>
                  <p:nvPr/>
                </p:nvCxnSpPr>
                <p:spPr>
                  <a:xfrm rot="5400000">
                    <a:off x="5073310" y="1570871"/>
                    <a:ext cx="99857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 rot="5400000">
                    <a:off x="5073310" y="3142555"/>
                    <a:ext cx="99857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 rot="5400000">
                    <a:off x="4989888" y="2355919"/>
                    <a:ext cx="569933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 rot="10800000" flipV="1">
                    <a:off x="5277236" y="2071746"/>
                    <a:ext cx="295361" cy="2143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 rot="10800000">
                    <a:off x="5277236" y="2428947"/>
                    <a:ext cx="295361" cy="21432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4286346" y="2357507"/>
                    <a:ext cx="99883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椭圆 74"/>
                  <p:cNvSpPr/>
                  <p:nvPr/>
                </p:nvSpPr>
                <p:spPr>
                  <a:xfrm>
                    <a:off x="5526547" y="1000143"/>
                    <a:ext cx="107982" cy="10795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>
                    <a:off x="4181541" y="2298767"/>
                    <a:ext cx="107982" cy="10795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4500722" y="2500387"/>
                    <a:ext cx="49862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/>
                  <p:nvPr/>
                </p:nvCxnSpPr>
                <p:spPr>
                  <a:xfrm rot="5400000">
                    <a:off x="5466267" y="1535151"/>
                    <a:ext cx="49849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820" name="矩形 17"/>
                  <p:cNvSpPr>
                    <a:spLocks noChangeArrowheads="1"/>
                  </p:cNvSpPr>
                  <p:nvPr/>
                </p:nvSpPr>
                <p:spPr bwMode="auto">
                  <a:xfrm>
                    <a:off x="4500562" y="2500306"/>
                    <a:ext cx="36901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 b="1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</a:t>
                    </a:r>
                    <a:r>
                      <a:rPr kumimoji="1" lang="en-US" altLang="zh-CN" sz="2000" b="1" i="1" baseline="-25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B</a:t>
                    </a:r>
                    <a:endParaRPr lang="zh-CN" altLang="en-US" sz="2000" i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21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5703186" y="1214422"/>
                    <a:ext cx="36901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 b="1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</a:t>
                    </a:r>
                    <a:r>
                      <a:rPr kumimoji="1" lang="en-US" altLang="zh-CN" sz="2000" b="1" i="1" baseline="-25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endParaRPr lang="zh-CN" altLang="en-US" sz="2000" i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5428093" y="3643430"/>
                    <a:ext cx="28901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823" name="矩形 21"/>
                  <p:cNvSpPr>
                    <a:spLocks noChangeArrowheads="1"/>
                  </p:cNvSpPr>
                  <p:nvPr/>
                </p:nvSpPr>
                <p:spPr bwMode="auto">
                  <a:xfrm>
                    <a:off x="5429256" y="571480"/>
                    <a:ext cx="29848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endParaRPr lang="zh-CN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24" name="矩形 22"/>
                  <p:cNvSpPr>
                    <a:spLocks noChangeArrowheads="1"/>
                  </p:cNvSpPr>
                  <p:nvPr/>
                </p:nvSpPr>
                <p:spPr bwMode="auto">
                  <a:xfrm>
                    <a:off x="3844892" y="2143116"/>
                    <a:ext cx="32733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b</a:t>
                    </a:r>
                    <a:endParaRPr lang="zh-CN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25" name="矩形 23"/>
                  <p:cNvSpPr>
                    <a:spLocks noChangeArrowheads="1"/>
                  </p:cNvSpPr>
                  <p:nvPr/>
                </p:nvSpPr>
                <p:spPr bwMode="auto">
                  <a:xfrm>
                    <a:off x="5572132" y="3143248"/>
                    <a:ext cx="29848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e</a:t>
                    </a:r>
                    <a:endParaRPr lang="zh-CN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33802" name="矩形 10"/>
              <p:cNvSpPr>
                <a:spLocks noChangeArrowheads="1"/>
              </p:cNvSpPr>
              <p:nvPr/>
            </p:nvSpPr>
            <p:spPr bwMode="auto">
              <a:xfrm>
                <a:off x="6715140" y="2857496"/>
                <a:ext cx="11400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 i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kumimoji="1" lang="en-US" altLang="zh-CN" sz="2000" b="1" i="1" baseline="-3000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0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10µA</a:t>
                </a:r>
                <a:endParaRPr lang="zh-CN" altLang="en-US" sz="2000">
                  <a:solidFill>
                    <a:srgbClr val="7030A0"/>
                  </a:solidFill>
                </a:endParaRPr>
              </a:p>
            </p:txBody>
          </p:sp>
          <p:sp>
            <p:nvSpPr>
              <p:cNvPr id="33803" name="矩形 10"/>
              <p:cNvSpPr>
                <a:spLocks noChangeArrowheads="1"/>
              </p:cNvSpPr>
              <p:nvPr/>
            </p:nvSpPr>
            <p:spPr bwMode="auto">
              <a:xfrm>
                <a:off x="6715140" y="2428868"/>
                <a:ext cx="11400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 i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kumimoji="1" lang="en-US" altLang="zh-CN" sz="2000" b="1" i="1" baseline="-3000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0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20µA</a:t>
                </a:r>
                <a:endParaRPr lang="zh-CN" altLang="en-US" sz="2000">
                  <a:solidFill>
                    <a:srgbClr val="7030A0"/>
                  </a:solidFill>
                </a:endParaRPr>
              </a:p>
            </p:txBody>
          </p:sp>
          <p:sp>
            <p:nvSpPr>
              <p:cNvPr id="33804" name="矩形 10"/>
              <p:cNvSpPr>
                <a:spLocks noChangeArrowheads="1"/>
              </p:cNvSpPr>
              <p:nvPr/>
            </p:nvSpPr>
            <p:spPr bwMode="auto">
              <a:xfrm>
                <a:off x="6715140" y="2071678"/>
                <a:ext cx="11400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 i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kumimoji="1" lang="en-US" altLang="zh-CN" sz="2000" b="1" i="1" baseline="-3000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0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30µA</a:t>
                </a:r>
                <a:endParaRPr lang="zh-CN" altLang="en-US" sz="2000">
                  <a:solidFill>
                    <a:srgbClr val="7030A0"/>
                  </a:solidFill>
                </a:endParaRPr>
              </a:p>
            </p:txBody>
          </p:sp>
          <p:sp>
            <p:nvSpPr>
              <p:cNvPr id="33805" name="矩形 10"/>
              <p:cNvSpPr>
                <a:spLocks noChangeArrowheads="1"/>
              </p:cNvSpPr>
              <p:nvPr/>
            </p:nvSpPr>
            <p:spPr bwMode="auto">
              <a:xfrm>
                <a:off x="6715140" y="1643050"/>
                <a:ext cx="11400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 i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kumimoji="1" lang="en-US" altLang="zh-CN" sz="2000" b="1" i="1" baseline="-3000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0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40µA</a:t>
                </a:r>
                <a:endParaRPr lang="zh-CN" altLang="en-US" sz="2000">
                  <a:solidFill>
                    <a:srgbClr val="7030A0"/>
                  </a:solidFill>
                </a:endParaRPr>
              </a:p>
            </p:txBody>
          </p:sp>
          <p:sp>
            <p:nvSpPr>
              <p:cNvPr id="33806" name="矩形 10"/>
              <p:cNvSpPr>
                <a:spLocks noChangeArrowheads="1"/>
              </p:cNvSpPr>
              <p:nvPr/>
            </p:nvSpPr>
            <p:spPr bwMode="auto">
              <a:xfrm>
                <a:off x="6715140" y="1242940"/>
                <a:ext cx="11400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 i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kumimoji="1" lang="en-US" altLang="zh-CN" sz="2000" b="1" i="1" baseline="-3000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0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50µA</a:t>
                </a:r>
                <a:endParaRPr lang="zh-CN" altLang="en-US" sz="2000">
                  <a:solidFill>
                    <a:srgbClr val="7030A0"/>
                  </a:solidFill>
                </a:endParaRPr>
              </a:p>
            </p:txBody>
          </p:sp>
          <p:sp>
            <p:nvSpPr>
              <p:cNvPr id="33807" name="矩形 10"/>
              <p:cNvSpPr>
                <a:spLocks noChangeArrowheads="1"/>
              </p:cNvSpPr>
              <p:nvPr/>
            </p:nvSpPr>
            <p:spPr bwMode="auto">
              <a:xfrm>
                <a:off x="6715140" y="857232"/>
                <a:ext cx="11400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 i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kumimoji="1" lang="en-US" altLang="zh-CN" sz="2000" b="1" i="1" baseline="-3000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0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70µA</a:t>
                </a:r>
                <a:endParaRPr lang="zh-CN" altLang="en-US" sz="200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1" name="直接连接符 90"/>
            <p:cNvCxnSpPr/>
            <p:nvPr/>
          </p:nvCxnSpPr>
          <p:spPr>
            <a:xfrm rot="5400000">
              <a:off x="3534584" y="2393157"/>
              <a:ext cx="2644775" cy="1587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288" y="142875"/>
            <a:ext cx="3048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2. MOS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晶体管的符号</a:t>
            </a:r>
          </a:p>
        </p:txBody>
      </p:sp>
      <p:sp>
        <p:nvSpPr>
          <p:cNvPr id="8" name="矩形 7"/>
          <p:cNvSpPr/>
          <p:nvPr/>
        </p:nvSpPr>
        <p:spPr>
          <a:xfrm>
            <a:off x="382588" y="714375"/>
            <a:ext cx="37369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NMOS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晶体管的符号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5963" y="714375"/>
            <a:ext cx="3702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PMOS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晶体管的符号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4821" name="组合 6"/>
          <p:cNvGrpSpPr>
            <a:grpSpLocks/>
          </p:cNvGrpSpPr>
          <p:nvPr/>
        </p:nvGrpSpPr>
        <p:grpSpPr bwMode="auto">
          <a:xfrm>
            <a:off x="1454150" y="1143000"/>
            <a:ext cx="2155825" cy="1400175"/>
            <a:chOff x="5715008" y="3500438"/>
            <a:chExt cx="2156620" cy="1400261"/>
          </a:xfrm>
        </p:grpSpPr>
        <p:grpSp>
          <p:nvGrpSpPr>
            <p:cNvPr id="34901" name="组合 44"/>
            <p:cNvGrpSpPr>
              <a:grpSpLocks/>
            </p:cNvGrpSpPr>
            <p:nvPr/>
          </p:nvGrpSpPr>
          <p:grpSpPr bwMode="auto">
            <a:xfrm flipV="1">
              <a:off x="6072198" y="3857628"/>
              <a:ext cx="1439862" cy="858837"/>
              <a:chOff x="1714480" y="3284547"/>
              <a:chExt cx="1439862" cy="858837"/>
            </a:xfrm>
          </p:grpSpPr>
          <p:grpSp>
            <p:nvGrpSpPr>
              <p:cNvPr id="34905" name="组合 165"/>
              <p:cNvGrpSpPr>
                <a:grpSpLocks/>
              </p:cNvGrpSpPr>
              <p:nvPr/>
            </p:nvGrpSpPr>
            <p:grpSpPr bwMode="auto">
              <a:xfrm rot="16200000" flipV="1">
                <a:off x="2354241" y="3463809"/>
                <a:ext cx="144464" cy="500063"/>
                <a:chOff x="6286517" y="4143362"/>
                <a:chExt cx="144464" cy="500078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 rot="16200000" flipH="1">
                  <a:off x="6124445" y="4319160"/>
                  <a:ext cx="32397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rot="5400000">
                  <a:off x="6179981" y="4392214"/>
                  <a:ext cx="50026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连接符 14"/>
              <p:cNvCxnSpPr/>
              <p:nvPr/>
            </p:nvCxnSpPr>
            <p:spPr bwMode="auto">
              <a:xfrm rot="16200000" flipV="1">
                <a:off x="2257790" y="3963966"/>
                <a:ext cx="357209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 bwMode="auto">
              <a:xfrm rot="16200000" flipV="1">
                <a:off x="2444390" y="3464666"/>
                <a:ext cx="3572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 bwMode="auto">
              <a:xfrm rot="16200000" flipV="1">
                <a:off x="2107716" y="3464666"/>
                <a:ext cx="3572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 bwMode="auto">
              <a:xfrm rot="16200000" flipV="1">
                <a:off x="2276053" y="3464666"/>
                <a:ext cx="3572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 bwMode="auto">
              <a:xfrm rot="10800000">
                <a:off x="1714610" y="3286061"/>
                <a:ext cx="57171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 bwMode="auto">
              <a:xfrm rot="10800000" flipV="1">
                <a:off x="2615054" y="3284474"/>
                <a:ext cx="539949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02" name="矩形 75"/>
            <p:cNvSpPr>
              <a:spLocks noChangeArrowheads="1"/>
            </p:cNvSpPr>
            <p:nvPr/>
          </p:nvSpPr>
          <p:spPr bwMode="auto">
            <a:xfrm>
              <a:off x="6572264" y="3500438"/>
              <a:ext cx="3834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4903" name="矩形 75"/>
            <p:cNvSpPr>
              <a:spLocks noChangeArrowheads="1"/>
            </p:cNvSpPr>
            <p:nvPr/>
          </p:nvSpPr>
          <p:spPr bwMode="auto">
            <a:xfrm>
              <a:off x="5715008" y="4500570"/>
              <a:ext cx="327384" cy="400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4904" name="矩形 75"/>
            <p:cNvSpPr>
              <a:spLocks noChangeArrowheads="1"/>
            </p:cNvSpPr>
            <p:nvPr/>
          </p:nvSpPr>
          <p:spPr bwMode="auto">
            <a:xfrm>
              <a:off x="7500958" y="4500570"/>
              <a:ext cx="370670" cy="400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34822" name="组合 22"/>
          <p:cNvGrpSpPr>
            <a:grpSpLocks/>
          </p:cNvGrpSpPr>
          <p:nvPr/>
        </p:nvGrpSpPr>
        <p:grpSpPr bwMode="auto">
          <a:xfrm>
            <a:off x="5668963" y="1100138"/>
            <a:ext cx="2112962" cy="1400175"/>
            <a:chOff x="6173492" y="1000108"/>
            <a:chExt cx="2113284" cy="1400242"/>
          </a:xfrm>
        </p:grpSpPr>
        <p:grpSp>
          <p:nvGrpSpPr>
            <p:cNvPr id="34888" name="组合 42"/>
            <p:cNvGrpSpPr>
              <a:grpSpLocks/>
            </p:cNvGrpSpPr>
            <p:nvPr/>
          </p:nvGrpSpPr>
          <p:grpSpPr bwMode="auto">
            <a:xfrm>
              <a:off x="6500826" y="1357298"/>
              <a:ext cx="1416060" cy="871549"/>
              <a:chOff x="1714480" y="1285861"/>
              <a:chExt cx="1416060" cy="871549"/>
            </a:xfrm>
          </p:grpSpPr>
          <p:grpSp>
            <p:nvGrpSpPr>
              <p:cNvPr id="34892" name="组合 159"/>
              <p:cNvGrpSpPr>
                <a:grpSpLocks/>
              </p:cNvGrpSpPr>
              <p:nvPr/>
            </p:nvGrpSpPr>
            <p:grpSpPr bwMode="auto">
              <a:xfrm rot="5400000">
                <a:off x="2379638" y="1465387"/>
                <a:ext cx="144464" cy="500063"/>
                <a:chOff x="6286517" y="4143341"/>
                <a:chExt cx="144464" cy="500078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 rot="16200000" flipH="1">
                  <a:off x="6124457" y="4319691"/>
                  <a:ext cx="3239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rot="5400000">
                  <a:off x="6180009" y="4392729"/>
                  <a:ext cx="500154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连接符 6"/>
              <p:cNvCxnSpPr/>
              <p:nvPr/>
            </p:nvCxnSpPr>
            <p:spPr bwMode="auto">
              <a:xfrm rot="5400000">
                <a:off x="2282651" y="1463683"/>
                <a:ext cx="357205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 bwMode="auto">
              <a:xfrm rot="5400000">
                <a:off x="2463654" y="1963771"/>
                <a:ext cx="357204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auto">
              <a:xfrm rot="5400000">
                <a:off x="2114351" y="1963771"/>
                <a:ext cx="357204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 bwMode="auto">
              <a:xfrm rot="5400000">
                <a:off x="2282651" y="1963771"/>
                <a:ext cx="357204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 bwMode="auto">
              <a:xfrm rot="10800000">
                <a:off x="2630348" y="2155867"/>
                <a:ext cx="500139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 bwMode="auto">
              <a:xfrm rot="10800000" flipV="1">
                <a:off x="1714221" y="2155867"/>
                <a:ext cx="56999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89" name="矩形 75"/>
            <p:cNvSpPr>
              <a:spLocks noChangeArrowheads="1"/>
            </p:cNvSpPr>
            <p:nvPr/>
          </p:nvSpPr>
          <p:spPr bwMode="auto">
            <a:xfrm>
              <a:off x="7030748" y="1000108"/>
              <a:ext cx="3834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4890" name="矩形 75"/>
            <p:cNvSpPr>
              <a:spLocks noChangeArrowheads="1"/>
            </p:cNvSpPr>
            <p:nvPr/>
          </p:nvSpPr>
          <p:spPr bwMode="auto">
            <a:xfrm>
              <a:off x="6173492" y="200024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4891" name="矩形 75"/>
            <p:cNvSpPr>
              <a:spLocks noChangeArrowheads="1"/>
            </p:cNvSpPr>
            <p:nvPr/>
          </p:nvSpPr>
          <p:spPr bwMode="auto">
            <a:xfrm>
              <a:off x="7959442" y="200024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357188" y="2752725"/>
            <a:ext cx="36687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3. MOS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晶体管的开关特性</a:t>
            </a:r>
          </a:p>
        </p:txBody>
      </p:sp>
      <p:sp>
        <p:nvSpPr>
          <p:cNvPr id="39" name="矩形 38"/>
          <p:cNvSpPr/>
          <p:nvPr/>
        </p:nvSpPr>
        <p:spPr>
          <a:xfrm>
            <a:off x="382588" y="3181350"/>
            <a:ext cx="40465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NMOS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工作于开关状态</a:t>
            </a:r>
          </a:p>
        </p:txBody>
      </p:sp>
      <p:sp>
        <p:nvSpPr>
          <p:cNvPr id="40" name="矩形 39"/>
          <p:cNvSpPr/>
          <p:nvPr/>
        </p:nvSpPr>
        <p:spPr>
          <a:xfrm>
            <a:off x="4525963" y="3181350"/>
            <a:ext cx="40116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PMOS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工作于开关状态</a:t>
            </a:r>
          </a:p>
        </p:txBody>
      </p:sp>
      <p:grpSp>
        <p:nvGrpSpPr>
          <p:cNvPr id="34826" name="组合 112"/>
          <p:cNvGrpSpPr>
            <a:grpSpLocks/>
          </p:cNvGrpSpPr>
          <p:nvPr/>
        </p:nvGrpSpPr>
        <p:grpSpPr bwMode="auto">
          <a:xfrm>
            <a:off x="2036763" y="3714750"/>
            <a:ext cx="1746250" cy="1585913"/>
            <a:chOff x="2225542" y="3786190"/>
            <a:chExt cx="1745698" cy="1586038"/>
          </a:xfrm>
        </p:grpSpPr>
        <p:grpSp>
          <p:nvGrpSpPr>
            <p:cNvPr id="34877" name="组合 108"/>
            <p:cNvGrpSpPr>
              <a:grpSpLocks/>
            </p:cNvGrpSpPr>
            <p:nvPr/>
          </p:nvGrpSpPr>
          <p:grpSpPr bwMode="auto">
            <a:xfrm>
              <a:off x="3143240" y="3786190"/>
              <a:ext cx="828000" cy="1586038"/>
              <a:chOff x="3286116" y="4886278"/>
              <a:chExt cx="828000" cy="1586038"/>
            </a:xfrm>
          </p:grpSpPr>
          <p:cxnSp>
            <p:nvCxnSpPr>
              <p:cNvPr id="83" name="直接连接符 82"/>
              <p:cNvCxnSpPr/>
              <p:nvPr/>
            </p:nvCxnSpPr>
            <p:spPr bwMode="auto">
              <a:xfrm rot="16200000" flipH="1">
                <a:off x="3357019" y="5572174"/>
                <a:ext cx="500102" cy="2142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80" name="矩形 75"/>
              <p:cNvSpPr>
                <a:spLocks noChangeArrowheads="1"/>
              </p:cNvSpPr>
              <p:nvPr/>
            </p:nvSpPr>
            <p:spPr bwMode="auto">
              <a:xfrm>
                <a:off x="3725398" y="4886278"/>
                <a:ext cx="2750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81" name="矩形 75"/>
              <p:cNvSpPr>
                <a:spLocks noChangeArrowheads="1"/>
              </p:cNvSpPr>
              <p:nvPr/>
            </p:nvSpPr>
            <p:spPr bwMode="auto">
              <a:xfrm>
                <a:off x="3725398" y="6072206"/>
                <a:ext cx="2429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S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0" name="直接连接符 89"/>
              <p:cNvCxnSpPr/>
              <p:nvPr/>
            </p:nvCxnSpPr>
            <p:spPr bwMode="auto">
              <a:xfrm rot="16200000" flipH="1">
                <a:off x="3506213" y="5208566"/>
                <a:ext cx="41595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 bwMode="auto">
              <a:xfrm>
                <a:off x="3664995" y="5392731"/>
                <a:ext cx="107916" cy="1079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 bwMode="auto">
              <a:xfrm>
                <a:off x="3664995" y="5846792"/>
                <a:ext cx="107916" cy="1079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 bwMode="auto">
              <a:xfrm rot="10800000" flipV="1">
                <a:off x="3725301" y="5942049"/>
                <a:ext cx="0" cy="4143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椭圆 105"/>
              <p:cNvSpPr/>
              <p:nvPr/>
            </p:nvSpPr>
            <p:spPr>
              <a:xfrm>
                <a:off x="3285703" y="5286360"/>
                <a:ext cx="828413" cy="8287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3390445" y="5594359"/>
                <a:ext cx="444359" cy="209567"/>
              </a:xfrm>
              <a:custGeom>
                <a:avLst/>
                <a:gdLst>
                  <a:gd name="connsiteX0" fmla="*/ 0 w 444500"/>
                  <a:gd name="connsiteY0" fmla="*/ 209550 h 209550"/>
                  <a:gd name="connsiteX1" fmla="*/ 152400 w 444500"/>
                  <a:gd name="connsiteY1" fmla="*/ 31750 h 209550"/>
                  <a:gd name="connsiteX2" fmla="*/ 444500 w 444500"/>
                  <a:gd name="connsiteY2" fmla="*/ 19050 h 209550"/>
                  <a:gd name="connsiteX3" fmla="*/ 444500 w 444500"/>
                  <a:gd name="connsiteY3" fmla="*/ 190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0" h="209550">
                    <a:moveTo>
                      <a:pt x="0" y="209550"/>
                    </a:moveTo>
                    <a:cubicBezTo>
                      <a:pt x="39158" y="136525"/>
                      <a:pt x="78317" y="63500"/>
                      <a:pt x="152400" y="31750"/>
                    </a:cubicBezTo>
                    <a:cubicBezTo>
                      <a:pt x="226483" y="0"/>
                      <a:pt x="444500" y="19050"/>
                      <a:pt x="444500" y="19050"/>
                    </a:cubicBezTo>
                    <a:lnTo>
                      <a:pt x="444500" y="19050"/>
                    </a:ln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2" name="右箭头 111"/>
            <p:cNvSpPr/>
            <p:nvPr/>
          </p:nvSpPr>
          <p:spPr>
            <a:xfrm rot="19906399">
              <a:off x="2225542" y="4791157"/>
              <a:ext cx="941089" cy="455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4827" name="组合 113"/>
          <p:cNvGrpSpPr>
            <a:grpSpLocks/>
          </p:cNvGrpSpPr>
          <p:nvPr/>
        </p:nvGrpSpPr>
        <p:grpSpPr bwMode="auto">
          <a:xfrm>
            <a:off x="6423025" y="3714750"/>
            <a:ext cx="1746250" cy="1585913"/>
            <a:chOff x="2225542" y="3786190"/>
            <a:chExt cx="1745698" cy="1586070"/>
          </a:xfrm>
        </p:grpSpPr>
        <p:grpSp>
          <p:nvGrpSpPr>
            <p:cNvPr id="34866" name="组合 108"/>
            <p:cNvGrpSpPr>
              <a:grpSpLocks/>
            </p:cNvGrpSpPr>
            <p:nvPr/>
          </p:nvGrpSpPr>
          <p:grpSpPr bwMode="auto">
            <a:xfrm>
              <a:off x="3142827" y="3786190"/>
              <a:ext cx="828413" cy="1586070"/>
              <a:chOff x="3285703" y="4886278"/>
              <a:chExt cx="828413" cy="1586070"/>
            </a:xfrm>
          </p:grpSpPr>
          <p:cxnSp>
            <p:nvCxnSpPr>
              <p:cNvPr id="117" name="直接连接符 116"/>
              <p:cNvCxnSpPr/>
              <p:nvPr/>
            </p:nvCxnSpPr>
            <p:spPr bwMode="auto">
              <a:xfrm rot="16200000" flipH="1">
                <a:off x="3357014" y="5572191"/>
                <a:ext cx="500113" cy="21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69" name="矩形 75"/>
              <p:cNvSpPr>
                <a:spLocks noChangeArrowheads="1"/>
              </p:cNvSpPr>
              <p:nvPr/>
            </p:nvSpPr>
            <p:spPr bwMode="auto">
              <a:xfrm>
                <a:off x="3725398" y="4886278"/>
                <a:ext cx="327231" cy="400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S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0" name="矩形 75"/>
              <p:cNvSpPr>
                <a:spLocks noChangeArrowheads="1"/>
              </p:cNvSpPr>
              <p:nvPr/>
            </p:nvSpPr>
            <p:spPr bwMode="auto">
              <a:xfrm>
                <a:off x="3725398" y="6072206"/>
                <a:ext cx="370497" cy="400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0" name="直接连接符 119"/>
              <p:cNvCxnSpPr/>
              <p:nvPr/>
            </p:nvCxnSpPr>
            <p:spPr bwMode="auto">
              <a:xfrm rot="16200000" flipH="1">
                <a:off x="3506209" y="5208573"/>
                <a:ext cx="4159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椭圆 120"/>
              <p:cNvSpPr/>
              <p:nvPr/>
            </p:nvSpPr>
            <p:spPr bwMode="auto">
              <a:xfrm>
                <a:off x="3664996" y="5392741"/>
                <a:ext cx="107916" cy="1079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 bwMode="auto">
              <a:xfrm>
                <a:off x="3664996" y="5846811"/>
                <a:ext cx="107916" cy="1079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3" name="直接连接符 122"/>
              <p:cNvCxnSpPr/>
              <p:nvPr/>
            </p:nvCxnSpPr>
            <p:spPr bwMode="auto">
              <a:xfrm rot="10800000" flipV="1">
                <a:off x="3725302" y="5942071"/>
                <a:ext cx="0" cy="41437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3285703" y="5286368"/>
                <a:ext cx="828413" cy="8287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任意多边形 124"/>
              <p:cNvSpPr/>
              <p:nvPr/>
            </p:nvSpPr>
            <p:spPr>
              <a:xfrm>
                <a:off x="3390445" y="5594373"/>
                <a:ext cx="444359" cy="209571"/>
              </a:xfrm>
              <a:custGeom>
                <a:avLst/>
                <a:gdLst>
                  <a:gd name="connsiteX0" fmla="*/ 0 w 444500"/>
                  <a:gd name="connsiteY0" fmla="*/ 209550 h 209550"/>
                  <a:gd name="connsiteX1" fmla="*/ 152400 w 444500"/>
                  <a:gd name="connsiteY1" fmla="*/ 31750 h 209550"/>
                  <a:gd name="connsiteX2" fmla="*/ 444500 w 444500"/>
                  <a:gd name="connsiteY2" fmla="*/ 19050 h 209550"/>
                  <a:gd name="connsiteX3" fmla="*/ 444500 w 444500"/>
                  <a:gd name="connsiteY3" fmla="*/ 190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0" h="209550">
                    <a:moveTo>
                      <a:pt x="0" y="209550"/>
                    </a:moveTo>
                    <a:cubicBezTo>
                      <a:pt x="39158" y="136525"/>
                      <a:pt x="78317" y="63500"/>
                      <a:pt x="152400" y="31750"/>
                    </a:cubicBezTo>
                    <a:cubicBezTo>
                      <a:pt x="226483" y="0"/>
                      <a:pt x="444500" y="19050"/>
                      <a:pt x="444500" y="19050"/>
                    </a:cubicBezTo>
                    <a:lnTo>
                      <a:pt x="444500" y="19050"/>
                    </a:ln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6" name="右箭头 115"/>
            <p:cNvSpPr/>
            <p:nvPr/>
          </p:nvSpPr>
          <p:spPr>
            <a:xfrm rot="19906399">
              <a:off x="2225542" y="4791177"/>
              <a:ext cx="941090" cy="4556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2311400" y="5319713"/>
            <a:ext cx="2214563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000" b="1" kern="0" baseline="-250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=H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导通。</a:t>
            </a:r>
            <a:endParaRPr lang="en-US" altLang="zh-CN" sz="2000" b="1" kern="0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相当于开关闭合。</a:t>
            </a:r>
            <a:endParaRPr lang="en-US" altLang="zh-CN" sz="2000" b="1" kern="0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000" b="1" kern="0" baseline="-250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=L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T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截止。</a:t>
            </a:r>
            <a:endParaRPr lang="en-US" altLang="zh-CN" sz="2000" b="1" kern="0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相当于开关断开。 </a:t>
            </a:r>
            <a:endParaRPr lang="zh-CN" alt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69088" y="5319713"/>
            <a:ext cx="2214562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000" b="1" kern="0" baseline="-2500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=L</a:t>
            </a:r>
            <a:r>
              <a:rPr lang="zh-CN" altLang="en-US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r>
              <a:rPr lang="zh-CN" altLang="en-US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导通。</a:t>
            </a:r>
            <a:endParaRPr lang="en-US" altLang="zh-CN" sz="2000" b="1" kern="0" dirty="0">
              <a:solidFill>
                <a:srgbClr val="0066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相当于开关闭合。</a:t>
            </a:r>
            <a:endParaRPr lang="en-US" altLang="zh-CN" sz="2000" b="1" kern="0" dirty="0">
              <a:solidFill>
                <a:srgbClr val="0066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000" b="1" kern="0" baseline="-2500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=H</a:t>
            </a:r>
            <a:r>
              <a:rPr lang="zh-CN" altLang="en-US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T</a:t>
            </a:r>
            <a:r>
              <a:rPr lang="zh-CN" altLang="en-US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截止。</a:t>
            </a:r>
            <a:endParaRPr lang="en-US" altLang="zh-CN" sz="2000" b="1" kern="0" dirty="0">
              <a:solidFill>
                <a:srgbClr val="0066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kern="0" dirty="0">
                <a:solidFill>
                  <a:srgbClr val="0066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相当于开关断开。 </a:t>
            </a:r>
            <a:endParaRPr lang="zh-CN" altLang="en-US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830" name="组合 130"/>
          <p:cNvGrpSpPr>
            <a:grpSpLocks/>
          </p:cNvGrpSpPr>
          <p:nvPr/>
        </p:nvGrpSpPr>
        <p:grpSpPr bwMode="auto">
          <a:xfrm>
            <a:off x="668338" y="3571875"/>
            <a:ext cx="1266825" cy="2716213"/>
            <a:chOff x="857224" y="3643314"/>
            <a:chExt cx="1267248" cy="2716231"/>
          </a:xfrm>
        </p:grpSpPr>
        <p:grpSp>
          <p:nvGrpSpPr>
            <p:cNvPr id="34849" name="组合 40"/>
            <p:cNvGrpSpPr>
              <a:grpSpLocks/>
            </p:cNvGrpSpPr>
            <p:nvPr/>
          </p:nvGrpSpPr>
          <p:grpSpPr bwMode="auto">
            <a:xfrm>
              <a:off x="857224" y="3643314"/>
              <a:ext cx="1214446" cy="2716231"/>
              <a:chOff x="6021146" y="1643050"/>
              <a:chExt cx="1636112" cy="2716231"/>
            </a:xfrm>
          </p:grpSpPr>
          <p:grpSp>
            <p:nvGrpSpPr>
              <p:cNvPr id="34851" name="组合 165"/>
              <p:cNvGrpSpPr>
                <a:grpSpLocks/>
              </p:cNvGrpSpPr>
              <p:nvPr/>
            </p:nvGrpSpPr>
            <p:grpSpPr bwMode="auto">
              <a:xfrm>
                <a:off x="6786700" y="3081323"/>
                <a:ext cx="144464" cy="500063"/>
                <a:chOff x="6286517" y="4143362"/>
                <a:chExt cx="144464" cy="500078"/>
              </a:xfrm>
            </p:grpSpPr>
            <p:cxnSp>
              <p:nvCxnSpPr>
                <p:cNvPr id="55" name="直接连接符 54"/>
                <p:cNvCxnSpPr/>
                <p:nvPr/>
              </p:nvCxnSpPr>
              <p:spPr>
                <a:xfrm rot="16200000" flipH="1">
                  <a:off x="6124939" y="4376745"/>
                  <a:ext cx="32386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rot="5400000">
                  <a:off x="6179100" y="4392345"/>
                  <a:ext cx="500081" cy="213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直接连接符 42"/>
              <p:cNvCxnSpPr/>
              <p:nvPr/>
            </p:nvCxnSpPr>
            <p:spPr bwMode="auto">
              <a:xfrm>
                <a:off x="6429772" y="3321049"/>
                <a:ext cx="357282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6930393" y="3135310"/>
                <a:ext cx="3572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6930393" y="3471862"/>
                <a:ext cx="3572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6930393" y="3303586"/>
                <a:ext cx="3572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auto">
              <a:xfrm rot="5400000">
                <a:off x="6760621" y="3830639"/>
                <a:ext cx="10541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7092988" y="4357693"/>
                <a:ext cx="389372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58" name="矩形 75"/>
              <p:cNvSpPr>
                <a:spLocks noChangeArrowheads="1"/>
              </p:cNvSpPr>
              <p:nvPr/>
            </p:nvSpPr>
            <p:spPr bwMode="auto">
              <a:xfrm>
                <a:off x="6021146" y="3100328"/>
                <a:ext cx="38343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9" name="矩形 75"/>
              <p:cNvSpPr>
                <a:spLocks noChangeArrowheads="1"/>
              </p:cNvSpPr>
              <p:nvPr/>
            </p:nvSpPr>
            <p:spPr bwMode="auto">
              <a:xfrm>
                <a:off x="7286644" y="2571744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0" name="矩形 75"/>
              <p:cNvSpPr>
                <a:spLocks noChangeArrowheads="1"/>
              </p:cNvSpPr>
              <p:nvPr/>
            </p:nvSpPr>
            <p:spPr bwMode="auto">
              <a:xfrm>
                <a:off x="7286644" y="3528956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S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 bwMode="auto">
              <a:xfrm rot="16200000" flipH="1" flipV="1">
                <a:off x="6783639" y="2626514"/>
                <a:ext cx="1008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 bwMode="auto">
              <a:xfrm>
                <a:off x="7206377" y="2043103"/>
                <a:ext cx="145480" cy="10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863" name="矩形 76"/>
              <p:cNvSpPr>
                <a:spLocks noChangeArrowheads="1"/>
              </p:cNvSpPr>
              <p:nvPr/>
            </p:nvSpPr>
            <p:spPr bwMode="auto">
              <a:xfrm>
                <a:off x="7013592" y="1643050"/>
                <a:ext cx="617473" cy="400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40404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25000">
                    <a:solidFill>
                      <a:srgbClr val="040404"/>
                    </a:solidFill>
                    <a:latin typeface="Times New Roman" pitchFamily="18" charset="0"/>
                  </a:rPr>
                  <a:t>DD</a:t>
                </a:r>
                <a:endParaRPr lang="zh-CN" altLang="en-US" sz="2000" baseline="-25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850" name="矩形 75"/>
            <p:cNvSpPr>
              <a:spLocks noChangeArrowheads="1"/>
            </p:cNvSpPr>
            <p:nvPr/>
          </p:nvSpPr>
          <p:spPr bwMode="auto">
            <a:xfrm>
              <a:off x="1785918" y="513137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1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831" name="组合 131"/>
          <p:cNvGrpSpPr>
            <a:grpSpLocks/>
          </p:cNvGrpSpPr>
          <p:nvPr/>
        </p:nvGrpSpPr>
        <p:grpSpPr bwMode="auto">
          <a:xfrm>
            <a:off x="5097463" y="3571875"/>
            <a:ext cx="1309687" cy="2752725"/>
            <a:chOff x="5286380" y="3643314"/>
            <a:chExt cx="1310087" cy="2752742"/>
          </a:xfrm>
        </p:grpSpPr>
        <p:grpSp>
          <p:nvGrpSpPr>
            <p:cNvPr id="34832" name="组合 77"/>
            <p:cNvGrpSpPr>
              <a:grpSpLocks/>
            </p:cNvGrpSpPr>
            <p:nvPr/>
          </p:nvGrpSpPr>
          <p:grpSpPr bwMode="auto">
            <a:xfrm>
              <a:off x="5286380" y="3643314"/>
              <a:ext cx="1310087" cy="2752742"/>
              <a:chOff x="5286380" y="3643314"/>
              <a:chExt cx="1310087" cy="2752742"/>
            </a:xfrm>
          </p:grpSpPr>
          <p:grpSp>
            <p:nvGrpSpPr>
              <p:cNvPr id="34834" name="组合 165"/>
              <p:cNvGrpSpPr>
                <a:grpSpLocks/>
              </p:cNvGrpSpPr>
              <p:nvPr/>
            </p:nvGrpSpPr>
            <p:grpSpPr bwMode="auto">
              <a:xfrm>
                <a:off x="5854632" y="5081587"/>
                <a:ext cx="107232" cy="500063"/>
                <a:chOff x="6286517" y="4143362"/>
                <a:chExt cx="144464" cy="500078"/>
              </a:xfrm>
            </p:grpSpPr>
            <p:cxnSp>
              <p:nvCxnSpPr>
                <p:cNvPr id="71" name="直接连接符 70"/>
                <p:cNvCxnSpPr/>
                <p:nvPr/>
              </p:nvCxnSpPr>
              <p:spPr>
                <a:xfrm rot="16200000" flipH="1">
                  <a:off x="6124919" y="4376744"/>
                  <a:ext cx="32386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rot="5400000">
                  <a:off x="6179076" y="4392344"/>
                  <a:ext cx="500081" cy="213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接连接符 58"/>
              <p:cNvCxnSpPr/>
              <p:nvPr/>
            </p:nvCxnSpPr>
            <p:spPr bwMode="auto">
              <a:xfrm>
                <a:off x="5589685" y="5321312"/>
                <a:ext cx="265194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 bwMode="auto">
              <a:xfrm>
                <a:off x="5961273" y="5135573"/>
                <a:ext cx="26519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 bwMode="auto">
              <a:xfrm>
                <a:off x="5961273" y="5472125"/>
                <a:ext cx="26519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 bwMode="auto">
              <a:xfrm>
                <a:off x="5961273" y="5303849"/>
                <a:ext cx="26519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 bwMode="auto">
              <a:xfrm rot="16200000" flipH="1">
                <a:off x="5751004" y="5931710"/>
                <a:ext cx="92869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 bwMode="auto">
              <a:xfrm>
                <a:off x="6069256" y="6383356"/>
                <a:ext cx="287426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41" name="矩形 75"/>
              <p:cNvSpPr>
                <a:spLocks noChangeArrowheads="1"/>
              </p:cNvSpPr>
              <p:nvPr/>
            </p:nvSpPr>
            <p:spPr bwMode="auto">
              <a:xfrm>
                <a:off x="5286380" y="5100592"/>
                <a:ext cx="28461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2" name="矩形 75"/>
              <p:cNvSpPr>
                <a:spLocks noChangeArrowheads="1"/>
              </p:cNvSpPr>
              <p:nvPr/>
            </p:nvSpPr>
            <p:spPr bwMode="auto">
              <a:xfrm>
                <a:off x="6225729" y="4572008"/>
                <a:ext cx="327443" cy="400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S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3" name="矩形 75"/>
              <p:cNvSpPr>
                <a:spLocks noChangeArrowheads="1"/>
              </p:cNvSpPr>
              <p:nvPr/>
            </p:nvSpPr>
            <p:spPr bwMode="auto">
              <a:xfrm>
                <a:off x="6225729" y="5529220"/>
                <a:ext cx="370738" cy="400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8" name="直接连接符 67"/>
              <p:cNvCxnSpPr/>
              <p:nvPr/>
            </p:nvCxnSpPr>
            <p:spPr bwMode="auto">
              <a:xfrm rot="16200000" flipH="1">
                <a:off x="5608925" y="4689483"/>
                <a:ext cx="123508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/>
              <p:cNvSpPr/>
              <p:nvPr/>
            </p:nvSpPr>
            <p:spPr bwMode="auto">
              <a:xfrm>
                <a:off x="6178827" y="4043366"/>
                <a:ext cx="107983" cy="10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846" name="矩形 76"/>
              <p:cNvSpPr>
                <a:spLocks noChangeArrowheads="1"/>
              </p:cNvSpPr>
              <p:nvPr/>
            </p:nvSpPr>
            <p:spPr bwMode="auto">
              <a:xfrm>
                <a:off x="6023048" y="3643314"/>
                <a:ext cx="458335" cy="400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40404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25000">
                    <a:solidFill>
                      <a:srgbClr val="040404"/>
                    </a:solidFill>
                    <a:latin typeface="Times New Roman" pitchFamily="18" charset="0"/>
                  </a:rPr>
                  <a:t>DD</a:t>
                </a:r>
                <a:endParaRPr lang="zh-CN" altLang="en-US" sz="2000" baseline="-25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833" name="矩形 75"/>
            <p:cNvSpPr>
              <a:spLocks noChangeArrowheads="1"/>
            </p:cNvSpPr>
            <p:nvPr/>
          </p:nvSpPr>
          <p:spPr bwMode="auto">
            <a:xfrm>
              <a:off x="6215074" y="514351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1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"/>
          <p:cNvSpPr>
            <a:spLocks noChangeArrowheads="1"/>
          </p:cNvSpPr>
          <p:nvPr/>
        </p:nvSpPr>
        <p:spPr bwMode="auto">
          <a:xfrm>
            <a:off x="544513" y="428625"/>
            <a:ext cx="28130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）电压传输特性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6"/>
          <p:cNvSpPr>
            <a:spLocks noRot="1" noChangeArrowheads="1"/>
          </p:cNvSpPr>
          <p:nvPr/>
        </p:nvSpPr>
        <p:spPr bwMode="auto">
          <a:xfrm>
            <a:off x="428625" y="0"/>
            <a:ext cx="48180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TTL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与非门的外特性及其参数</a:t>
            </a:r>
          </a:p>
        </p:txBody>
      </p:sp>
      <p:sp>
        <p:nvSpPr>
          <p:cNvPr id="35844" name="Text Box 89"/>
          <p:cNvSpPr txBox="1">
            <a:spLocks noChangeArrowheads="1"/>
          </p:cNvSpPr>
          <p:nvPr/>
        </p:nvSpPr>
        <p:spPr bwMode="auto">
          <a:xfrm>
            <a:off x="485775" y="459105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   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开门电平</a:t>
            </a:r>
            <a:r>
              <a:rPr lang="zh-CN" altLang="en-GB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输出低电平的最大值（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0.8V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）时，对应的输入电压，即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输入高电平的最小值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IHmin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5" name="Text Box 98"/>
          <p:cNvSpPr txBox="1">
            <a:spLocks noChangeArrowheads="1"/>
          </p:cNvSpPr>
          <p:nvPr/>
        </p:nvSpPr>
        <p:spPr bwMode="auto">
          <a:xfrm>
            <a:off x="517525" y="3929063"/>
            <a:ext cx="8340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off 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关门电平</a:t>
            </a:r>
            <a:r>
              <a:rPr lang="zh-CN" altLang="en-GB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zh-CN" altLang="en-GB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高电平的最小值（ </a:t>
            </a:r>
            <a:r>
              <a:rPr lang="en-GB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）时，对应的输入电压，即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输入低电平的最大值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ILmax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846" name="组合 243"/>
          <p:cNvGrpSpPr>
            <a:grpSpLocks/>
          </p:cNvGrpSpPr>
          <p:nvPr/>
        </p:nvGrpSpPr>
        <p:grpSpPr bwMode="auto">
          <a:xfrm>
            <a:off x="500063" y="5176838"/>
            <a:ext cx="4424362" cy="1609725"/>
            <a:chOff x="785786" y="5080000"/>
            <a:chExt cx="4424389" cy="1609428"/>
          </a:xfrm>
        </p:grpSpPr>
        <p:grpSp>
          <p:nvGrpSpPr>
            <p:cNvPr id="35943" name="Group 107"/>
            <p:cNvGrpSpPr>
              <a:grpSpLocks/>
            </p:cNvGrpSpPr>
            <p:nvPr/>
          </p:nvGrpSpPr>
          <p:grpSpPr bwMode="auto">
            <a:xfrm>
              <a:off x="2328863" y="5080000"/>
              <a:ext cx="2881312" cy="1458913"/>
              <a:chOff x="-11" y="3265"/>
              <a:chExt cx="1815" cy="919"/>
            </a:xfrm>
          </p:grpSpPr>
          <p:sp>
            <p:nvSpPr>
              <p:cNvPr id="35946" name="Line 100"/>
              <p:cNvSpPr>
                <a:spLocks noChangeShapeType="1"/>
              </p:cNvSpPr>
              <p:nvPr/>
            </p:nvSpPr>
            <p:spPr bwMode="auto">
              <a:xfrm>
                <a:off x="424" y="4043"/>
                <a:ext cx="9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47" name="Line 101"/>
              <p:cNvSpPr>
                <a:spLocks noChangeShapeType="1"/>
              </p:cNvSpPr>
              <p:nvPr/>
            </p:nvSpPr>
            <p:spPr bwMode="auto">
              <a:xfrm>
                <a:off x="424" y="3402"/>
                <a:ext cx="0" cy="7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48" name="Text Box 102"/>
              <p:cNvSpPr txBox="1">
                <a:spLocks noChangeArrowheads="1"/>
              </p:cNvSpPr>
              <p:nvPr/>
            </p:nvSpPr>
            <p:spPr bwMode="auto">
              <a:xfrm>
                <a:off x="1348" y="3851"/>
                <a:ext cx="4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i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</a:p>
            </p:txBody>
          </p:sp>
          <p:sp>
            <p:nvSpPr>
              <p:cNvPr id="35949" name="Text Box 103"/>
              <p:cNvSpPr txBox="1">
                <a:spLocks noChangeArrowheads="1"/>
              </p:cNvSpPr>
              <p:nvPr/>
            </p:nvSpPr>
            <p:spPr bwMode="auto">
              <a:xfrm>
                <a:off x="425" y="3265"/>
                <a:ext cx="4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i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  <p:sp>
            <p:nvSpPr>
              <p:cNvPr id="35950" name="Freeform 104"/>
              <p:cNvSpPr>
                <a:spLocks/>
              </p:cNvSpPr>
              <p:nvPr/>
            </p:nvSpPr>
            <p:spPr bwMode="auto">
              <a:xfrm>
                <a:off x="424" y="3619"/>
                <a:ext cx="804" cy="391"/>
              </a:xfrm>
              <a:custGeom>
                <a:avLst/>
                <a:gdLst>
                  <a:gd name="T0" fmla="*/ 0 w 804"/>
                  <a:gd name="T1" fmla="*/ 0 h 391"/>
                  <a:gd name="T2" fmla="*/ 522 w 804"/>
                  <a:gd name="T3" fmla="*/ 0 h 391"/>
                  <a:gd name="T4" fmla="*/ 522 w 804"/>
                  <a:gd name="T5" fmla="*/ 391 h 391"/>
                  <a:gd name="T6" fmla="*/ 804 w 804"/>
                  <a:gd name="T7" fmla="*/ 391 h 3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4"/>
                  <a:gd name="T13" fmla="*/ 0 h 391"/>
                  <a:gd name="T14" fmla="*/ 804 w 804"/>
                  <a:gd name="T15" fmla="*/ 391 h 3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4" h="391">
                    <a:moveTo>
                      <a:pt x="0" y="0"/>
                    </a:moveTo>
                    <a:lnTo>
                      <a:pt x="522" y="0"/>
                    </a:lnTo>
                    <a:lnTo>
                      <a:pt x="522" y="391"/>
                    </a:lnTo>
                    <a:lnTo>
                      <a:pt x="804" y="391"/>
                    </a:lnTo>
                  </a:path>
                </a:pathLst>
              </a:cu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51" name="Text Box 105"/>
              <p:cNvSpPr txBox="1">
                <a:spLocks noChangeArrowheads="1"/>
              </p:cNvSpPr>
              <p:nvPr/>
            </p:nvSpPr>
            <p:spPr bwMode="auto">
              <a:xfrm>
                <a:off x="-11" y="3390"/>
                <a:ext cx="6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OH</a:t>
                </a:r>
              </a:p>
            </p:txBody>
          </p:sp>
          <p:sp>
            <p:nvSpPr>
              <p:cNvPr id="35952" name="Text Box 106"/>
              <p:cNvSpPr txBox="1">
                <a:spLocks noChangeArrowheads="1"/>
              </p:cNvSpPr>
              <p:nvPr/>
            </p:nvSpPr>
            <p:spPr bwMode="auto">
              <a:xfrm>
                <a:off x="10" y="3836"/>
                <a:ext cx="51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OL</a:t>
                </a:r>
              </a:p>
            </p:txBody>
          </p:sp>
        </p:grpSp>
        <p:sp>
          <p:nvSpPr>
            <p:cNvPr id="35944" name="Text Box 108"/>
            <p:cNvSpPr txBox="1">
              <a:spLocks noChangeArrowheads="1"/>
            </p:cNvSpPr>
            <p:nvPr/>
          </p:nvSpPr>
          <p:spPr bwMode="auto">
            <a:xfrm>
              <a:off x="785786" y="5500702"/>
              <a:ext cx="150017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理想化</a:t>
              </a:r>
            </a:p>
          </p:txBody>
        </p:sp>
        <p:sp>
          <p:nvSpPr>
            <p:cNvPr id="35945" name="Text Box 109"/>
            <p:cNvSpPr txBox="1">
              <a:spLocks noChangeArrowheads="1"/>
            </p:cNvSpPr>
            <p:nvPr/>
          </p:nvSpPr>
          <p:spPr bwMode="auto">
            <a:xfrm>
              <a:off x="3605213" y="6227763"/>
              <a:ext cx="7064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</p:grpSp>
      <p:grpSp>
        <p:nvGrpSpPr>
          <p:cNvPr id="35847" name="组合 244"/>
          <p:cNvGrpSpPr>
            <a:grpSpLocks/>
          </p:cNvGrpSpPr>
          <p:nvPr/>
        </p:nvGrpSpPr>
        <p:grpSpPr bwMode="auto">
          <a:xfrm>
            <a:off x="4795838" y="5332413"/>
            <a:ext cx="4141787" cy="1311275"/>
            <a:chOff x="4795838" y="5330825"/>
            <a:chExt cx="4141787" cy="1311275"/>
          </a:xfrm>
        </p:grpSpPr>
        <p:sp>
          <p:nvSpPr>
            <p:cNvPr id="35940" name="Rectangle 112"/>
            <p:cNvSpPr>
              <a:spLocks noChangeArrowheads="1"/>
            </p:cNvSpPr>
            <p:nvPr/>
          </p:nvSpPr>
          <p:spPr bwMode="auto">
            <a:xfrm>
              <a:off x="5589588" y="5883275"/>
              <a:ext cx="1898650" cy="758825"/>
            </a:xfrm>
            <a:prstGeom prst="rect">
              <a:avLst/>
            </a:prstGeom>
            <a:solidFill>
              <a:schemeClr val="accent1"/>
            </a:solidFill>
            <a:ln w="38100" cmpd="thickThin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41" name="Text Box 110"/>
            <p:cNvSpPr txBox="1">
              <a:spLocks noChangeArrowheads="1"/>
            </p:cNvSpPr>
            <p:nvPr/>
          </p:nvSpPr>
          <p:spPr bwMode="auto">
            <a:xfrm>
              <a:off x="4795838" y="5330825"/>
              <a:ext cx="41417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n"/>
              </a:pPr>
              <a:r>
                <a:rPr lang="en-US" altLang="zh-CN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 </a:t>
              </a:r>
              <a:r>
                <a:rPr lang="en-US" altLang="zh-CN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—</a:t>
              </a:r>
              <a:r>
                <a:rPr lang="zh-CN" alt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阈值电压</a:t>
              </a:r>
              <a:r>
                <a:rPr lang="en-US" altLang="zh-CN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门槛电平</a:t>
              </a:r>
              <a:r>
                <a:rPr lang="en-US" altLang="zh-CN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35942" name="Text Box 111"/>
            <p:cNvSpPr txBox="1">
              <a:spLocks noChangeArrowheads="1"/>
            </p:cNvSpPr>
            <p:nvPr/>
          </p:nvSpPr>
          <p:spPr bwMode="auto">
            <a:xfrm>
              <a:off x="5808682" y="6039169"/>
              <a:ext cx="16208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=1.4V</a:t>
              </a:r>
            </a:p>
          </p:txBody>
        </p:sp>
      </p:grpSp>
      <p:grpSp>
        <p:nvGrpSpPr>
          <p:cNvPr id="35848" name="组合 81"/>
          <p:cNvGrpSpPr>
            <a:grpSpLocks/>
          </p:cNvGrpSpPr>
          <p:nvPr/>
        </p:nvGrpSpPr>
        <p:grpSpPr bwMode="auto">
          <a:xfrm>
            <a:off x="942975" y="792163"/>
            <a:ext cx="3414713" cy="2994025"/>
            <a:chOff x="357188" y="214313"/>
            <a:chExt cx="3414712" cy="2994025"/>
          </a:xfrm>
        </p:grpSpPr>
        <p:grpSp>
          <p:nvGrpSpPr>
            <p:cNvPr id="35904" name="组合 41"/>
            <p:cNvGrpSpPr>
              <a:grpSpLocks/>
            </p:cNvGrpSpPr>
            <p:nvPr/>
          </p:nvGrpSpPr>
          <p:grpSpPr bwMode="auto">
            <a:xfrm>
              <a:off x="357188" y="214318"/>
              <a:ext cx="3414711" cy="2994043"/>
              <a:chOff x="357158" y="857232"/>
              <a:chExt cx="3415161" cy="2994043"/>
            </a:xfrm>
          </p:grpSpPr>
          <p:sp>
            <p:nvSpPr>
              <p:cNvPr id="35906" name="Line 7"/>
              <p:cNvSpPr>
                <a:spLocks noChangeShapeType="1"/>
              </p:cNvSpPr>
              <p:nvPr/>
            </p:nvSpPr>
            <p:spPr bwMode="auto">
              <a:xfrm flipH="1">
                <a:off x="875033" y="2549516"/>
                <a:ext cx="1008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7" name="Line 10"/>
              <p:cNvSpPr>
                <a:spLocks noChangeShapeType="1"/>
              </p:cNvSpPr>
              <p:nvPr/>
            </p:nvSpPr>
            <p:spPr bwMode="auto">
              <a:xfrm flipH="1">
                <a:off x="798842" y="1489076"/>
                <a:ext cx="12952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8" name="Line 11"/>
              <p:cNvSpPr>
                <a:spLocks noChangeShapeType="1"/>
              </p:cNvSpPr>
              <p:nvPr/>
            </p:nvSpPr>
            <p:spPr bwMode="auto">
              <a:xfrm>
                <a:off x="798842" y="1489076"/>
                <a:ext cx="0" cy="990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9" name="Line 12"/>
              <p:cNvSpPr>
                <a:spLocks noChangeShapeType="1"/>
              </p:cNvSpPr>
              <p:nvPr/>
            </p:nvSpPr>
            <p:spPr bwMode="auto">
              <a:xfrm>
                <a:off x="2094102" y="3165475"/>
                <a:ext cx="0" cy="68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0" name="Line 14"/>
              <p:cNvSpPr>
                <a:spLocks noChangeShapeType="1"/>
              </p:cNvSpPr>
              <p:nvPr/>
            </p:nvSpPr>
            <p:spPr bwMode="auto">
              <a:xfrm>
                <a:off x="798842" y="3617914"/>
                <a:ext cx="23619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1" name="Line 15"/>
              <p:cNvSpPr>
                <a:spLocks noChangeShapeType="1"/>
              </p:cNvSpPr>
              <p:nvPr/>
            </p:nvSpPr>
            <p:spPr bwMode="auto">
              <a:xfrm>
                <a:off x="1332185" y="2562216"/>
                <a:ext cx="0" cy="288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2" name="Oval 18"/>
              <p:cNvSpPr>
                <a:spLocks noChangeArrowheads="1"/>
              </p:cNvSpPr>
              <p:nvPr/>
            </p:nvSpPr>
            <p:spPr bwMode="auto">
              <a:xfrm>
                <a:off x="2538551" y="2403475"/>
                <a:ext cx="152384" cy="1524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13" name="Line 19"/>
              <p:cNvSpPr>
                <a:spLocks noChangeShapeType="1"/>
              </p:cNvSpPr>
              <p:nvPr/>
            </p:nvSpPr>
            <p:spPr bwMode="auto">
              <a:xfrm>
                <a:off x="2703636" y="2479675"/>
                <a:ext cx="76191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4" name="Rectangle 21"/>
              <p:cNvSpPr>
                <a:spLocks noChangeArrowheads="1"/>
              </p:cNvSpPr>
              <p:nvPr/>
            </p:nvSpPr>
            <p:spPr bwMode="auto">
              <a:xfrm>
                <a:off x="3428992" y="2143116"/>
                <a:ext cx="34332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5915" name="Rectangle 22"/>
              <p:cNvSpPr>
                <a:spLocks noChangeArrowheads="1"/>
              </p:cNvSpPr>
              <p:nvPr/>
            </p:nvSpPr>
            <p:spPr bwMode="auto">
              <a:xfrm>
                <a:off x="1142976" y="2071678"/>
                <a:ext cx="36416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35916" name="Line 23"/>
              <p:cNvSpPr>
                <a:spLocks noChangeShapeType="1"/>
              </p:cNvSpPr>
              <p:nvPr/>
            </p:nvSpPr>
            <p:spPr bwMode="auto">
              <a:xfrm>
                <a:off x="3160787" y="2479675"/>
                <a:ext cx="0" cy="360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7" name="Line 25"/>
              <p:cNvSpPr>
                <a:spLocks noChangeShapeType="1"/>
              </p:cNvSpPr>
              <p:nvPr/>
            </p:nvSpPr>
            <p:spPr bwMode="auto">
              <a:xfrm>
                <a:off x="3160787" y="3241675"/>
                <a:ext cx="0" cy="381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8" name="Rectangle 26"/>
              <p:cNvSpPr>
                <a:spLocks noChangeArrowheads="1"/>
              </p:cNvSpPr>
              <p:nvPr/>
            </p:nvSpPr>
            <p:spPr bwMode="auto">
              <a:xfrm>
                <a:off x="1785918" y="857232"/>
                <a:ext cx="6430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+5V</a:t>
                </a:r>
              </a:p>
            </p:txBody>
          </p:sp>
          <p:sp>
            <p:nvSpPr>
              <p:cNvPr id="35919" name="Line 28"/>
              <p:cNvSpPr>
                <a:spLocks noChangeShapeType="1"/>
              </p:cNvSpPr>
              <p:nvPr/>
            </p:nvSpPr>
            <p:spPr bwMode="auto">
              <a:xfrm>
                <a:off x="1941719" y="3851275"/>
                <a:ext cx="304767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0" name="Oval 30"/>
              <p:cNvSpPr>
                <a:spLocks noChangeArrowheads="1"/>
              </p:cNvSpPr>
              <p:nvPr/>
            </p:nvSpPr>
            <p:spPr bwMode="auto">
              <a:xfrm>
                <a:off x="3125868" y="243998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21" name="Rectangle 33"/>
              <p:cNvSpPr>
                <a:spLocks noChangeArrowheads="1"/>
              </p:cNvSpPr>
              <p:nvPr/>
            </p:nvSpPr>
            <p:spPr bwMode="auto">
              <a:xfrm>
                <a:off x="357158" y="2428868"/>
                <a:ext cx="33210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R</a:t>
                </a:r>
              </a:p>
            </p:txBody>
          </p:sp>
          <p:grpSp>
            <p:nvGrpSpPr>
              <p:cNvPr id="35922" name="组合 218"/>
              <p:cNvGrpSpPr>
                <a:grpSpLocks/>
              </p:cNvGrpSpPr>
              <p:nvPr/>
            </p:nvGrpSpPr>
            <p:grpSpPr bwMode="auto">
              <a:xfrm>
                <a:off x="1643200" y="2195502"/>
                <a:ext cx="881178" cy="512766"/>
                <a:chOff x="7465146" y="1701788"/>
                <a:chExt cx="1022277" cy="512766"/>
              </a:xfrm>
            </p:grpSpPr>
            <p:sp>
              <p:nvSpPr>
                <p:cNvPr id="114" name="弧形 113"/>
                <p:cNvSpPr/>
                <p:nvPr/>
              </p:nvSpPr>
              <p:spPr>
                <a:xfrm>
                  <a:off x="7986418" y="1701775"/>
                  <a:ext cx="501008" cy="500063"/>
                </a:xfrm>
                <a:prstGeom prst="arc">
                  <a:avLst>
                    <a:gd name="adj1" fmla="val 16200000"/>
                    <a:gd name="adj2" fmla="val 5439051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7715652" y="1701775"/>
                  <a:ext cx="536006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7715652" y="2200250"/>
                  <a:ext cx="536006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 rot="5400000">
                  <a:off x="7481277" y="1963586"/>
                  <a:ext cx="500063" cy="18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7465148" y="1857350"/>
                  <a:ext cx="25050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 rot="5400000">
                  <a:off x="7368123" y="1963586"/>
                  <a:ext cx="214313" cy="184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923" name="Line 11"/>
              <p:cNvSpPr>
                <a:spLocks noChangeShapeType="1"/>
              </p:cNvSpPr>
              <p:nvPr/>
            </p:nvSpPr>
            <p:spPr bwMode="auto">
              <a:xfrm>
                <a:off x="2097070" y="1214422"/>
                <a:ext cx="0" cy="990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4" name="Line 11"/>
              <p:cNvSpPr>
                <a:spLocks noChangeShapeType="1"/>
              </p:cNvSpPr>
              <p:nvPr/>
            </p:nvSpPr>
            <p:spPr bwMode="auto">
              <a:xfrm>
                <a:off x="798815" y="2633661"/>
                <a:ext cx="0" cy="990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5" name="Line 25"/>
              <p:cNvSpPr>
                <a:spLocks noChangeShapeType="1"/>
              </p:cNvSpPr>
              <p:nvPr/>
            </p:nvSpPr>
            <p:spPr bwMode="auto">
              <a:xfrm>
                <a:off x="1332162" y="3240086"/>
                <a:ext cx="0" cy="381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6" name="Line 11"/>
              <p:cNvSpPr>
                <a:spLocks noChangeShapeType="1"/>
              </p:cNvSpPr>
              <p:nvPr/>
            </p:nvSpPr>
            <p:spPr bwMode="auto">
              <a:xfrm>
                <a:off x="2097259" y="2709861"/>
                <a:ext cx="0" cy="990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7" name="Oval 16"/>
              <p:cNvSpPr>
                <a:spLocks noChangeArrowheads="1"/>
              </p:cNvSpPr>
              <p:nvPr/>
            </p:nvSpPr>
            <p:spPr bwMode="auto">
              <a:xfrm>
                <a:off x="1103609" y="2828924"/>
                <a:ext cx="457151" cy="4572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</a:p>
            </p:txBody>
          </p:sp>
          <p:sp>
            <p:nvSpPr>
              <p:cNvPr id="35928" name="Oval 24"/>
              <p:cNvSpPr>
                <a:spLocks noChangeArrowheads="1"/>
              </p:cNvSpPr>
              <p:nvPr/>
            </p:nvSpPr>
            <p:spPr bwMode="auto">
              <a:xfrm>
                <a:off x="2933799" y="2828924"/>
                <a:ext cx="457151" cy="4572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  <p:sp>
            <p:nvSpPr>
              <p:cNvPr id="35929" name="Rectangle 8"/>
              <p:cNvSpPr>
                <a:spLocks noChangeArrowheads="1"/>
              </p:cNvSpPr>
              <p:nvPr/>
            </p:nvSpPr>
            <p:spPr bwMode="auto">
              <a:xfrm>
                <a:off x="703607" y="2236782"/>
                <a:ext cx="180000" cy="685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30" name="Oval 30"/>
              <p:cNvSpPr>
                <a:spLocks noChangeArrowheads="1"/>
              </p:cNvSpPr>
              <p:nvPr/>
            </p:nvSpPr>
            <p:spPr bwMode="auto">
              <a:xfrm>
                <a:off x="2063732" y="14541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31" name="Oval 30"/>
              <p:cNvSpPr>
                <a:spLocks noChangeArrowheads="1"/>
              </p:cNvSpPr>
              <p:nvPr/>
            </p:nvSpPr>
            <p:spPr bwMode="auto">
              <a:xfrm>
                <a:off x="1293790" y="35845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32" name="Oval 30"/>
              <p:cNvSpPr>
                <a:spLocks noChangeArrowheads="1"/>
              </p:cNvSpPr>
              <p:nvPr/>
            </p:nvSpPr>
            <p:spPr bwMode="auto">
              <a:xfrm>
                <a:off x="1298552" y="25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33" name="Oval 30"/>
              <p:cNvSpPr>
                <a:spLocks noChangeArrowheads="1"/>
              </p:cNvSpPr>
              <p:nvPr/>
            </p:nvSpPr>
            <p:spPr bwMode="auto">
              <a:xfrm>
                <a:off x="2058970" y="35845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5905" name="Oval 30"/>
            <p:cNvSpPr>
              <a:spLocks noChangeArrowheads="1"/>
            </p:cNvSpPr>
            <p:nvPr/>
          </p:nvSpPr>
          <p:spPr bwMode="auto">
            <a:xfrm>
              <a:off x="1617642" y="1870064"/>
              <a:ext cx="71991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849" name="组合 174"/>
          <p:cNvGrpSpPr>
            <a:grpSpLocks/>
          </p:cNvGrpSpPr>
          <p:nvPr/>
        </p:nvGrpSpPr>
        <p:grpSpPr bwMode="auto">
          <a:xfrm>
            <a:off x="4643438" y="2038350"/>
            <a:ext cx="1873250" cy="1497013"/>
            <a:chOff x="4643429" y="2038363"/>
            <a:chExt cx="1873316" cy="1496478"/>
          </a:xfrm>
        </p:grpSpPr>
        <p:sp>
          <p:nvSpPr>
            <p:cNvPr id="35900" name="Rectangle 84"/>
            <p:cNvSpPr>
              <a:spLocks noChangeArrowheads="1"/>
            </p:cNvSpPr>
            <p:nvPr/>
          </p:nvSpPr>
          <p:spPr bwMode="auto">
            <a:xfrm>
              <a:off x="4643429" y="2038363"/>
              <a:ext cx="10715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OHmin</a:t>
              </a:r>
            </a:p>
          </p:txBody>
        </p:sp>
        <p:grpSp>
          <p:nvGrpSpPr>
            <p:cNvPr id="35901" name="组合 125"/>
            <p:cNvGrpSpPr>
              <a:grpSpLocks/>
            </p:cNvGrpSpPr>
            <p:nvPr/>
          </p:nvGrpSpPr>
          <p:grpSpPr bwMode="auto">
            <a:xfrm>
              <a:off x="5541993" y="2344753"/>
              <a:ext cx="974752" cy="1190088"/>
              <a:chOff x="4470427" y="5092712"/>
              <a:chExt cx="974752" cy="1190088"/>
            </a:xfrm>
          </p:grpSpPr>
          <p:sp>
            <p:nvSpPr>
              <p:cNvPr id="35902" name="Line 86"/>
              <p:cNvSpPr>
                <a:spLocks noChangeShapeType="1"/>
              </p:cNvSpPr>
              <p:nvPr/>
            </p:nvSpPr>
            <p:spPr bwMode="auto">
              <a:xfrm>
                <a:off x="5445179" y="5130800"/>
                <a:ext cx="0" cy="115200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3" name="Line 86"/>
              <p:cNvSpPr>
                <a:spLocks noChangeShapeType="1"/>
              </p:cNvSpPr>
              <p:nvPr/>
            </p:nvSpPr>
            <p:spPr bwMode="auto">
              <a:xfrm rot="5400000">
                <a:off x="4956427" y="4606712"/>
                <a:ext cx="0" cy="97200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5850" name="组合 173"/>
          <p:cNvGrpSpPr>
            <a:grpSpLocks/>
          </p:cNvGrpSpPr>
          <p:nvPr/>
        </p:nvGrpSpPr>
        <p:grpSpPr bwMode="auto">
          <a:xfrm>
            <a:off x="4786313" y="795338"/>
            <a:ext cx="4143375" cy="3133725"/>
            <a:chOff x="4786376" y="795359"/>
            <a:chExt cx="4143342" cy="3133707"/>
          </a:xfrm>
        </p:grpSpPr>
        <p:grpSp>
          <p:nvGrpSpPr>
            <p:cNvPr id="35864" name="Group 80"/>
            <p:cNvGrpSpPr>
              <a:grpSpLocks/>
            </p:cNvGrpSpPr>
            <p:nvPr/>
          </p:nvGrpSpPr>
          <p:grpSpPr bwMode="auto">
            <a:xfrm>
              <a:off x="5542020" y="1752604"/>
              <a:ext cx="2265363" cy="1660525"/>
              <a:chOff x="2697" y="2482"/>
              <a:chExt cx="1427" cy="1046"/>
            </a:xfrm>
          </p:grpSpPr>
          <p:sp>
            <p:nvSpPr>
              <p:cNvPr id="35896" name="Line 37"/>
              <p:cNvSpPr>
                <a:spLocks noChangeShapeType="1"/>
              </p:cNvSpPr>
              <p:nvPr/>
            </p:nvSpPr>
            <p:spPr bwMode="auto">
              <a:xfrm>
                <a:off x="2697" y="24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7" name="Line 38"/>
              <p:cNvSpPr>
                <a:spLocks noChangeShapeType="1"/>
              </p:cNvSpPr>
              <p:nvPr/>
            </p:nvSpPr>
            <p:spPr bwMode="auto">
              <a:xfrm>
                <a:off x="3070" y="2483"/>
                <a:ext cx="240" cy="384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8" name="Line 39"/>
              <p:cNvSpPr>
                <a:spLocks noChangeShapeType="1"/>
              </p:cNvSpPr>
              <p:nvPr/>
            </p:nvSpPr>
            <p:spPr bwMode="auto">
              <a:xfrm>
                <a:off x="3309" y="2856"/>
                <a:ext cx="144" cy="672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9" name="Line 40"/>
              <p:cNvSpPr>
                <a:spLocks noChangeShapeType="1"/>
              </p:cNvSpPr>
              <p:nvPr/>
            </p:nvSpPr>
            <p:spPr bwMode="auto">
              <a:xfrm>
                <a:off x="3444" y="3516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65" name="组合 132"/>
            <p:cNvGrpSpPr>
              <a:grpSpLocks/>
            </p:cNvGrpSpPr>
            <p:nvPr/>
          </p:nvGrpSpPr>
          <p:grpSpPr bwMode="auto">
            <a:xfrm>
              <a:off x="4786376" y="795359"/>
              <a:ext cx="4143342" cy="3133707"/>
              <a:chOff x="3714810" y="3543318"/>
              <a:chExt cx="4143342" cy="3133707"/>
            </a:xfrm>
          </p:grpSpPr>
          <p:grpSp>
            <p:nvGrpSpPr>
              <p:cNvPr id="35866" name="组合 76"/>
              <p:cNvGrpSpPr>
                <a:grpSpLocks/>
              </p:cNvGrpSpPr>
              <p:nvPr/>
            </p:nvGrpSpPr>
            <p:grpSpPr bwMode="auto">
              <a:xfrm>
                <a:off x="3714810" y="3543322"/>
                <a:ext cx="1008064" cy="2738416"/>
                <a:chOff x="3714810" y="3543322"/>
                <a:chExt cx="1008064" cy="2738416"/>
              </a:xfrm>
            </p:grpSpPr>
            <p:grpSp>
              <p:nvGrpSpPr>
                <p:cNvPr id="35879" name="Group 82"/>
                <p:cNvGrpSpPr>
                  <a:grpSpLocks/>
                </p:cNvGrpSpPr>
                <p:nvPr/>
              </p:nvGrpSpPr>
              <p:grpSpPr bwMode="auto">
                <a:xfrm>
                  <a:off x="3714810" y="3543322"/>
                  <a:ext cx="1008064" cy="2457452"/>
                  <a:chOff x="2254" y="1933"/>
                  <a:chExt cx="635" cy="1548"/>
                </a:xfrm>
              </p:grpSpPr>
              <p:sp>
                <p:nvSpPr>
                  <p:cNvPr id="3588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4" y="1933"/>
                    <a:ext cx="535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v</a:t>
                    </a:r>
                    <a:r>
                      <a:rPr lang="en-US" altLang="zh-CN" sz="2400" b="1" baseline="-250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o </a:t>
                    </a: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/V</a:t>
                    </a:r>
                  </a:p>
                </p:txBody>
              </p:sp>
              <p:sp>
                <p:nvSpPr>
                  <p:cNvPr id="3588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97" y="2408"/>
                    <a:ext cx="48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697" y="3032"/>
                    <a:ext cx="48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697" y="2716"/>
                    <a:ext cx="48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889" y="3128"/>
                    <a:ext cx="0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697" y="3328"/>
                    <a:ext cx="48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3193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itchFamily="18" charset="0"/>
                        <a:ea typeface="幼圆" pitchFamily="49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589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905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itchFamily="18" charset="0"/>
                        <a:ea typeface="幼圆" pitchFamily="49" charset="-122"/>
                        <a:cs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3589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56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itchFamily="18" charset="0"/>
                        <a:ea typeface="幼圆" pitchFamily="49" charset="-122"/>
                        <a:cs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3589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233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itchFamily="18" charset="0"/>
                        <a:ea typeface="幼圆" pitchFamily="49" charset="-122"/>
                        <a:cs typeface="Times New Roman" pitchFamily="18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35880" name="组合 74"/>
                <p:cNvGrpSpPr>
                  <a:grpSpLocks/>
                </p:cNvGrpSpPr>
                <p:nvPr/>
              </p:nvGrpSpPr>
              <p:grpSpPr bwMode="auto">
                <a:xfrm>
                  <a:off x="4470427" y="3643313"/>
                  <a:ext cx="108000" cy="2638425"/>
                  <a:chOff x="4470427" y="3643313"/>
                  <a:chExt cx="108000" cy="2638425"/>
                </a:xfrm>
              </p:grpSpPr>
              <p:sp>
                <p:nvSpPr>
                  <p:cNvPr id="35881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0454" y="3643313"/>
                    <a:ext cx="0" cy="263842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4470454" y="5786442"/>
                    <a:ext cx="107949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4470454" y="5286383"/>
                    <a:ext cx="107949" cy="158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4470454" y="4786323"/>
                    <a:ext cx="107949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4470454" y="4286263"/>
                    <a:ext cx="107949" cy="158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867" name="组合 77"/>
              <p:cNvGrpSpPr>
                <a:grpSpLocks/>
              </p:cNvGrpSpPr>
              <p:nvPr/>
            </p:nvGrpSpPr>
            <p:grpSpPr bwMode="auto">
              <a:xfrm>
                <a:off x="4113239" y="6214520"/>
                <a:ext cx="3744913" cy="462505"/>
                <a:chOff x="4113239" y="6214520"/>
                <a:chExt cx="3744913" cy="462505"/>
              </a:xfrm>
            </p:grpSpPr>
            <p:grpSp>
              <p:nvGrpSpPr>
                <p:cNvPr id="35868" name="Group 81"/>
                <p:cNvGrpSpPr>
                  <a:grpSpLocks/>
                </p:cNvGrpSpPr>
                <p:nvPr/>
              </p:nvGrpSpPr>
              <p:grpSpPr bwMode="auto">
                <a:xfrm>
                  <a:off x="4113239" y="6215063"/>
                  <a:ext cx="3744913" cy="461962"/>
                  <a:chOff x="2505" y="3440"/>
                  <a:chExt cx="2359" cy="461800"/>
                </a:xfrm>
              </p:grpSpPr>
              <p:sp>
                <p:nvSpPr>
                  <p:cNvPr id="3587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4" y="3440"/>
                    <a:ext cx="72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v</a:t>
                    </a:r>
                    <a:r>
                      <a:rPr lang="en-US" altLang="zh-CN" sz="2400" b="1" baseline="-250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 </a:t>
                    </a: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/V</a:t>
                    </a:r>
                  </a:p>
                </p:txBody>
              </p:sp>
              <p:sp>
                <p:nvSpPr>
                  <p:cNvPr id="3587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3529"/>
                    <a:ext cx="213" cy="4616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itchFamily="18" charset="0"/>
                        <a:ea typeface="幼圆" pitchFamily="49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3587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177" y="3560"/>
                    <a:ext cx="0" cy="48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05" y="3560"/>
                    <a:ext cx="0" cy="48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081" y="3576"/>
                    <a:ext cx="213" cy="4616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itchFamily="18" charset="0"/>
                        <a:ea typeface="幼圆" pitchFamily="49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587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568" y="3576"/>
                    <a:ext cx="213" cy="4616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itchFamily="18" charset="0"/>
                        <a:ea typeface="幼圆" pitchFamily="49" charset="-122"/>
                        <a:cs typeface="Times New Roman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35869" name="组合 75"/>
                <p:cNvGrpSpPr>
                  <a:grpSpLocks/>
                </p:cNvGrpSpPr>
                <p:nvPr/>
              </p:nvGrpSpPr>
              <p:grpSpPr bwMode="auto">
                <a:xfrm>
                  <a:off x="4470454" y="6214520"/>
                  <a:ext cx="2638425" cy="72562"/>
                  <a:chOff x="4470454" y="6214520"/>
                  <a:chExt cx="2638425" cy="72562"/>
                </a:xfrm>
              </p:grpSpPr>
              <p:sp>
                <p:nvSpPr>
                  <p:cNvPr id="3587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70454" y="6286500"/>
                    <a:ext cx="26384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139" name="直接连接符 138"/>
                  <p:cNvCxnSpPr/>
                  <p:nvPr/>
                </p:nvCxnSpPr>
                <p:spPr>
                  <a:xfrm rot="5400000">
                    <a:off x="5127672" y="6270628"/>
                    <a:ext cx="112713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 rot="5400000">
                    <a:off x="5915066" y="6270628"/>
                    <a:ext cx="112713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5851" name="Rectangle 70"/>
          <p:cNvSpPr>
            <a:spLocks noChangeArrowheads="1"/>
          </p:cNvSpPr>
          <p:nvPr/>
        </p:nvSpPr>
        <p:spPr bwMode="auto">
          <a:xfrm>
            <a:off x="4849813" y="1495425"/>
            <a:ext cx="72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OH</a:t>
            </a:r>
          </a:p>
        </p:txBody>
      </p:sp>
      <p:grpSp>
        <p:nvGrpSpPr>
          <p:cNvPr id="35852" name="组合 176"/>
          <p:cNvGrpSpPr>
            <a:grpSpLocks/>
          </p:cNvGrpSpPr>
          <p:nvPr/>
        </p:nvGrpSpPr>
        <p:grpSpPr bwMode="auto">
          <a:xfrm>
            <a:off x="4572000" y="2836863"/>
            <a:ext cx="2112963" cy="701675"/>
            <a:chOff x="4571996" y="2836881"/>
            <a:chExt cx="2113005" cy="701680"/>
          </a:xfrm>
        </p:grpSpPr>
        <p:grpSp>
          <p:nvGrpSpPr>
            <p:cNvPr id="35860" name="组合 129"/>
            <p:cNvGrpSpPr>
              <a:grpSpLocks/>
            </p:cNvGrpSpPr>
            <p:nvPr/>
          </p:nvGrpSpPr>
          <p:grpSpPr bwMode="auto">
            <a:xfrm>
              <a:off x="5569001" y="3135333"/>
              <a:ext cx="1116000" cy="403228"/>
              <a:chOff x="4497435" y="5883292"/>
              <a:chExt cx="1116000" cy="403228"/>
            </a:xfrm>
          </p:grpSpPr>
          <p:sp>
            <p:nvSpPr>
              <p:cNvPr id="35862" name="Line 86"/>
              <p:cNvSpPr>
                <a:spLocks noChangeShapeType="1"/>
              </p:cNvSpPr>
              <p:nvPr/>
            </p:nvSpPr>
            <p:spPr bwMode="auto">
              <a:xfrm>
                <a:off x="5613435" y="5890520"/>
                <a:ext cx="0" cy="3960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Line 86"/>
              <p:cNvSpPr>
                <a:spLocks noChangeShapeType="1"/>
              </p:cNvSpPr>
              <p:nvPr/>
            </p:nvSpPr>
            <p:spPr bwMode="auto">
              <a:xfrm rot="5400000">
                <a:off x="5055435" y="5325292"/>
                <a:ext cx="0" cy="11160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61" name="Text Box 91"/>
            <p:cNvSpPr txBox="1">
              <a:spLocks noChangeArrowheads="1"/>
            </p:cNvSpPr>
            <p:nvPr/>
          </p:nvSpPr>
          <p:spPr bwMode="auto">
            <a:xfrm>
              <a:off x="4571996" y="2836881"/>
              <a:ext cx="12080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0Lmax</a:t>
              </a:r>
            </a:p>
          </p:txBody>
        </p:sp>
      </p:grpSp>
      <p:grpSp>
        <p:nvGrpSpPr>
          <p:cNvPr id="35853" name="组合 175"/>
          <p:cNvGrpSpPr>
            <a:grpSpLocks/>
          </p:cNvGrpSpPr>
          <p:nvPr/>
        </p:nvGrpSpPr>
        <p:grpSpPr bwMode="auto">
          <a:xfrm>
            <a:off x="4945063" y="3181350"/>
            <a:ext cx="1811337" cy="400050"/>
            <a:chOff x="4945066" y="3181371"/>
            <a:chExt cx="1811373" cy="400110"/>
          </a:xfrm>
        </p:grpSpPr>
        <p:sp>
          <p:nvSpPr>
            <p:cNvPr id="35858" name="Line 86"/>
            <p:cNvSpPr>
              <a:spLocks noChangeShapeType="1"/>
            </p:cNvSpPr>
            <p:nvPr/>
          </p:nvSpPr>
          <p:spPr bwMode="auto">
            <a:xfrm rot="5400000">
              <a:off x="6162439" y="2801685"/>
              <a:ext cx="0" cy="118800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Rectangle 72"/>
            <p:cNvSpPr>
              <a:spLocks noChangeArrowheads="1"/>
            </p:cNvSpPr>
            <p:nvPr/>
          </p:nvSpPr>
          <p:spPr bwMode="auto">
            <a:xfrm>
              <a:off x="4945066" y="3181371"/>
              <a:ext cx="698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OL</a:t>
              </a:r>
            </a:p>
          </p:txBody>
        </p:sp>
      </p:grpSp>
      <p:sp>
        <p:nvSpPr>
          <p:cNvPr id="35854" name="Text Box 96"/>
          <p:cNvSpPr txBox="1">
            <a:spLocks noChangeArrowheads="1"/>
          </p:cNvSpPr>
          <p:nvPr/>
        </p:nvSpPr>
        <p:spPr bwMode="auto">
          <a:xfrm>
            <a:off x="6572250" y="3467100"/>
            <a:ext cx="708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35855" name="Text Box 87"/>
          <p:cNvSpPr txBox="1">
            <a:spLocks noChangeArrowheads="1"/>
          </p:cNvSpPr>
          <p:nvPr/>
        </p:nvSpPr>
        <p:spPr bwMode="auto">
          <a:xfrm>
            <a:off x="6221413" y="3467100"/>
            <a:ext cx="708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off</a:t>
            </a:r>
          </a:p>
        </p:txBody>
      </p:sp>
      <p:sp>
        <p:nvSpPr>
          <p:cNvPr id="171" name="右箭头 170"/>
          <p:cNvSpPr/>
          <p:nvPr/>
        </p:nvSpPr>
        <p:spPr>
          <a:xfrm>
            <a:off x="7072313" y="2181225"/>
            <a:ext cx="1071562" cy="21431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2" name="右箭头 171"/>
          <p:cNvSpPr/>
          <p:nvPr/>
        </p:nvSpPr>
        <p:spPr>
          <a:xfrm rot="10800000">
            <a:off x="7072313" y="2967038"/>
            <a:ext cx="107156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291"/>
          <p:cNvSpPr>
            <a:spLocks noChangeArrowheads="1"/>
          </p:cNvSpPr>
          <p:nvPr/>
        </p:nvSpPr>
        <p:spPr bwMode="auto">
          <a:xfrm>
            <a:off x="544513" y="285750"/>
            <a:ext cx="281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）输入伏安特性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Text Box 56"/>
          <p:cNvSpPr txBox="1">
            <a:spLocks noChangeArrowheads="1"/>
          </p:cNvSpPr>
          <p:nvPr/>
        </p:nvSpPr>
        <p:spPr bwMode="auto">
          <a:xfrm>
            <a:off x="1285875" y="4522788"/>
            <a:ext cx="655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IH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输入高电平电流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，即输入漏电流， 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A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。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Text Box 57"/>
          <p:cNvSpPr txBox="1">
            <a:spLocks noChangeArrowheads="1"/>
          </p:cNvSpPr>
          <p:nvPr/>
        </p:nvSpPr>
        <p:spPr bwMode="auto">
          <a:xfrm>
            <a:off x="1285875" y="5681663"/>
            <a:ext cx="5659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输入短路电流 </a:t>
            </a:r>
            <a:r>
              <a:rPr lang="en-US" altLang="zh-CN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–1.6mA</a:t>
            </a:r>
            <a:r>
              <a:rPr lang="zh-CN" alt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9" name="Text Box 60"/>
          <p:cNvSpPr txBox="1">
            <a:spLocks noChangeArrowheads="1"/>
          </p:cNvSpPr>
          <p:nvPr/>
        </p:nvSpPr>
        <p:spPr bwMode="auto">
          <a:xfrm>
            <a:off x="1285875" y="5110163"/>
            <a:ext cx="4951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250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输入低电平电流。</a:t>
            </a:r>
          </a:p>
        </p:txBody>
      </p:sp>
      <p:grpSp>
        <p:nvGrpSpPr>
          <p:cNvPr id="36870" name="组合 31"/>
          <p:cNvGrpSpPr>
            <a:grpSpLocks/>
          </p:cNvGrpSpPr>
          <p:nvPr/>
        </p:nvGrpSpPr>
        <p:grpSpPr bwMode="auto">
          <a:xfrm>
            <a:off x="785813" y="928688"/>
            <a:ext cx="3006725" cy="2938462"/>
            <a:chOff x="571472" y="1000108"/>
            <a:chExt cx="3006740" cy="2938480"/>
          </a:xfrm>
        </p:grpSpPr>
        <p:grpSp>
          <p:nvGrpSpPr>
            <p:cNvPr id="36899" name="组合 218"/>
            <p:cNvGrpSpPr>
              <a:grpSpLocks/>
            </p:cNvGrpSpPr>
            <p:nvPr/>
          </p:nvGrpSpPr>
          <p:grpSpPr bwMode="auto">
            <a:xfrm>
              <a:off x="1546188" y="2332029"/>
              <a:ext cx="906467" cy="514353"/>
              <a:chOff x="7465227" y="1701770"/>
              <a:chExt cx="1051513" cy="514353"/>
            </a:xfrm>
          </p:grpSpPr>
          <p:sp>
            <p:nvSpPr>
              <p:cNvPr id="81" name="弧形 80"/>
              <p:cNvSpPr/>
              <p:nvPr/>
            </p:nvSpPr>
            <p:spPr>
              <a:xfrm>
                <a:off x="7986396" y="1701769"/>
                <a:ext cx="530361" cy="500066"/>
              </a:xfrm>
              <a:prstGeom prst="arc">
                <a:avLst>
                  <a:gd name="adj1" fmla="val 16200000"/>
                  <a:gd name="adj2" fmla="val 5439051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7715691" y="1701769"/>
                <a:ext cx="535885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7715691" y="2200247"/>
                <a:ext cx="535885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7481312" y="1965169"/>
                <a:ext cx="500065" cy="1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7465243" y="1857345"/>
                <a:ext cx="25044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7465243" y="2070071"/>
                <a:ext cx="25044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5400000">
                <a:off x="7368215" y="1965168"/>
                <a:ext cx="214313" cy="18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00" name="Line 9"/>
            <p:cNvSpPr>
              <a:spLocks noChangeShapeType="1"/>
            </p:cNvSpPr>
            <p:nvPr/>
          </p:nvSpPr>
          <p:spPr bwMode="auto">
            <a:xfrm>
              <a:off x="1206496" y="3709988"/>
              <a:ext cx="7619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11"/>
            <p:cNvSpPr>
              <a:spLocks noChangeShapeType="1"/>
            </p:cNvSpPr>
            <p:nvPr/>
          </p:nvSpPr>
          <p:spPr bwMode="auto">
            <a:xfrm>
              <a:off x="1206496" y="3413125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Oval 12"/>
            <p:cNvSpPr>
              <a:spLocks noChangeArrowheads="1"/>
            </p:cNvSpPr>
            <p:nvPr/>
          </p:nvSpPr>
          <p:spPr bwMode="auto">
            <a:xfrm>
              <a:off x="2463787" y="2516188"/>
              <a:ext cx="152399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903" name="Line 13"/>
            <p:cNvSpPr>
              <a:spLocks noChangeShapeType="1"/>
            </p:cNvSpPr>
            <p:nvPr/>
          </p:nvSpPr>
          <p:spPr bwMode="auto">
            <a:xfrm>
              <a:off x="2603486" y="2592388"/>
              <a:ext cx="4683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Rectangle 15"/>
            <p:cNvSpPr>
              <a:spLocks noChangeArrowheads="1"/>
            </p:cNvSpPr>
            <p:nvPr/>
          </p:nvSpPr>
          <p:spPr bwMode="auto">
            <a:xfrm>
              <a:off x="3071802" y="2285992"/>
              <a:ext cx="5064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6905" name="Rectangle 16"/>
            <p:cNvSpPr>
              <a:spLocks noChangeArrowheads="1"/>
            </p:cNvSpPr>
            <p:nvPr/>
          </p:nvSpPr>
          <p:spPr bwMode="auto">
            <a:xfrm>
              <a:off x="1643042" y="1000108"/>
              <a:ext cx="6447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+5V</a:t>
              </a:r>
            </a:p>
          </p:txBody>
        </p:sp>
        <p:sp>
          <p:nvSpPr>
            <p:cNvPr id="36906" name="Oval 17"/>
            <p:cNvSpPr>
              <a:spLocks noChangeArrowheads="1"/>
            </p:cNvSpPr>
            <p:nvPr/>
          </p:nvSpPr>
          <p:spPr bwMode="auto">
            <a:xfrm>
              <a:off x="1928803" y="36703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907" name="Line 18"/>
            <p:cNvSpPr>
              <a:spLocks noChangeShapeType="1"/>
            </p:cNvSpPr>
            <p:nvPr/>
          </p:nvSpPr>
          <p:spPr bwMode="auto">
            <a:xfrm>
              <a:off x="1803391" y="3938588"/>
              <a:ext cx="30479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Line 19"/>
            <p:cNvSpPr>
              <a:spLocks noChangeShapeType="1"/>
            </p:cNvSpPr>
            <p:nvPr/>
          </p:nvSpPr>
          <p:spPr bwMode="auto">
            <a:xfrm>
              <a:off x="1206496" y="2701937"/>
              <a:ext cx="3809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20"/>
            <p:cNvSpPr>
              <a:spLocks noChangeShapeType="1"/>
            </p:cNvSpPr>
            <p:nvPr/>
          </p:nvSpPr>
          <p:spPr bwMode="auto">
            <a:xfrm flipV="1">
              <a:off x="1028697" y="3067876"/>
              <a:ext cx="360000" cy="50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Text Box 21"/>
            <p:cNvSpPr txBox="1">
              <a:spLocks noChangeArrowheads="1"/>
            </p:cNvSpPr>
            <p:nvPr/>
          </p:nvSpPr>
          <p:spPr bwMode="auto">
            <a:xfrm>
              <a:off x="571472" y="3000372"/>
              <a:ext cx="5715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6911" name="Line 22"/>
            <p:cNvSpPr>
              <a:spLocks noChangeShapeType="1"/>
            </p:cNvSpPr>
            <p:nvPr/>
          </p:nvSpPr>
          <p:spPr bwMode="auto">
            <a:xfrm>
              <a:off x="1009631" y="3252788"/>
              <a:ext cx="3809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Line 23"/>
            <p:cNvSpPr>
              <a:spLocks noChangeShapeType="1"/>
            </p:cNvSpPr>
            <p:nvPr/>
          </p:nvSpPr>
          <p:spPr bwMode="auto">
            <a:xfrm>
              <a:off x="1092195" y="3405188"/>
              <a:ext cx="21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3" name="Line 24"/>
            <p:cNvSpPr>
              <a:spLocks noChangeShapeType="1"/>
            </p:cNvSpPr>
            <p:nvPr/>
          </p:nvSpPr>
          <p:spPr bwMode="auto">
            <a:xfrm>
              <a:off x="1077910" y="2571761"/>
              <a:ext cx="38099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Rectangle 25"/>
            <p:cNvSpPr>
              <a:spLocks noChangeArrowheads="1"/>
            </p:cNvSpPr>
            <p:nvPr/>
          </p:nvSpPr>
          <p:spPr bwMode="auto">
            <a:xfrm>
              <a:off x="1050908" y="2000224"/>
              <a:ext cx="520696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6915" name="Line 7"/>
            <p:cNvSpPr>
              <a:spLocks noChangeShapeType="1"/>
            </p:cNvSpPr>
            <p:nvPr/>
          </p:nvSpPr>
          <p:spPr bwMode="auto">
            <a:xfrm flipH="1">
              <a:off x="1974849" y="1428736"/>
              <a:ext cx="0" cy="8953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6" name="Line 7"/>
            <p:cNvSpPr>
              <a:spLocks noChangeShapeType="1"/>
            </p:cNvSpPr>
            <p:nvPr/>
          </p:nvSpPr>
          <p:spPr bwMode="auto">
            <a:xfrm flipH="1">
              <a:off x="1962109" y="2844813"/>
              <a:ext cx="0" cy="1084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7" name="Line 7"/>
            <p:cNvSpPr>
              <a:spLocks noChangeShapeType="1"/>
            </p:cNvSpPr>
            <p:nvPr/>
          </p:nvSpPr>
          <p:spPr bwMode="auto">
            <a:xfrm>
              <a:off x="1214438" y="271463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8" name="Line 7"/>
            <p:cNvSpPr>
              <a:spLocks noChangeShapeType="1"/>
            </p:cNvSpPr>
            <p:nvPr/>
          </p:nvSpPr>
          <p:spPr bwMode="auto">
            <a:xfrm>
              <a:off x="1214438" y="2786075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1" name="组合 230"/>
          <p:cNvGrpSpPr>
            <a:grpSpLocks/>
          </p:cNvGrpSpPr>
          <p:nvPr/>
        </p:nvGrpSpPr>
        <p:grpSpPr bwMode="auto">
          <a:xfrm>
            <a:off x="4627563" y="2268538"/>
            <a:ext cx="500062" cy="642937"/>
            <a:chOff x="4714876" y="2500306"/>
            <a:chExt cx="500066" cy="642942"/>
          </a:xfrm>
        </p:grpSpPr>
        <p:sp>
          <p:nvSpPr>
            <p:cNvPr id="36897" name="Line 86"/>
            <p:cNvSpPr>
              <a:spLocks noChangeShapeType="1"/>
            </p:cNvSpPr>
            <p:nvPr/>
          </p:nvSpPr>
          <p:spPr bwMode="auto">
            <a:xfrm>
              <a:off x="5214941" y="2500306"/>
              <a:ext cx="0" cy="642942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Rectangle 52"/>
            <p:cNvSpPr>
              <a:spLocks noChangeArrowheads="1"/>
            </p:cNvSpPr>
            <p:nvPr/>
          </p:nvSpPr>
          <p:spPr bwMode="auto">
            <a:xfrm>
              <a:off x="4714876" y="2740020"/>
              <a:ext cx="5000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IL</a:t>
              </a:r>
            </a:p>
          </p:txBody>
        </p:sp>
      </p:grpSp>
      <p:grpSp>
        <p:nvGrpSpPr>
          <p:cNvPr id="36872" name="组合 228"/>
          <p:cNvGrpSpPr>
            <a:grpSpLocks/>
          </p:cNvGrpSpPr>
          <p:nvPr/>
        </p:nvGrpSpPr>
        <p:grpSpPr bwMode="auto">
          <a:xfrm>
            <a:off x="4562475" y="1868488"/>
            <a:ext cx="1208088" cy="400050"/>
            <a:chOff x="4649792" y="2100196"/>
            <a:chExt cx="1208092" cy="400110"/>
          </a:xfrm>
        </p:grpSpPr>
        <p:sp>
          <p:nvSpPr>
            <p:cNvPr id="36895" name="Rectangle 46"/>
            <p:cNvSpPr>
              <a:spLocks noChangeArrowheads="1"/>
            </p:cNvSpPr>
            <p:nvPr/>
          </p:nvSpPr>
          <p:spPr bwMode="auto">
            <a:xfrm>
              <a:off x="4649792" y="2100196"/>
              <a:ext cx="636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IH</a:t>
              </a:r>
            </a:p>
          </p:txBody>
        </p:sp>
        <p:sp>
          <p:nvSpPr>
            <p:cNvPr id="36896" name="Line 86"/>
            <p:cNvSpPr>
              <a:spLocks noChangeShapeType="1"/>
            </p:cNvSpPr>
            <p:nvPr/>
          </p:nvSpPr>
          <p:spPr bwMode="auto">
            <a:xfrm rot="5400000">
              <a:off x="5479884" y="1979430"/>
              <a:ext cx="0" cy="7560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3" name="Line 51"/>
          <p:cNvSpPr>
            <a:spLocks noChangeShapeType="1"/>
          </p:cNvSpPr>
          <p:nvPr/>
        </p:nvSpPr>
        <p:spPr bwMode="auto">
          <a:xfrm>
            <a:off x="5124450" y="2252663"/>
            <a:ext cx="0" cy="6731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74" name="组合 232"/>
          <p:cNvGrpSpPr>
            <a:grpSpLocks/>
          </p:cNvGrpSpPr>
          <p:nvPr/>
        </p:nvGrpSpPr>
        <p:grpSpPr bwMode="auto">
          <a:xfrm>
            <a:off x="4598988" y="1143000"/>
            <a:ext cx="4116387" cy="2697163"/>
            <a:chOff x="4599017" y="1142984"/>
            <a:chExt cx="4116387" cy="2697165"/>
          </a:xfrm>
        </p:grpSpPr>
        <p:sp>
          <p:nvSpPr>
            <p:cNvPr id="36878" name="Text Box 40"/>
            <p:cNvSpPr txBox="1">
              <a:spLocks noChangeArrowheads="1"/>
            </p:cNvSpPr>
            <p:nvPr/>
          </p:nvSpPr>
          <p:spPr bwMode="auto">
            <a:xfrm>
              <a:off x="4721254" y="218279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grpSp>
          <p:nvGrpSpPr>
            <p:cNvPr id="36879" name="组合 227"/>
            <p:cNvGrpSpPr>
              <a:grpSpLocks/>
            </p:cNvGrpSpPr>
            <p:nvPr/>
          </p:nvGrpSpPr>
          <p:grpSpPr bwMode="auto">
            <a:xfrm>
              <a:off x="4599017" y="1142984"/>
              <a:ext cx="4116387" cy="2697165"/>
              <a:chOff x="4686301" y="1374775"/>
              <a:chExt cx="4116387" cy="2697165"/>
            </a:xfrm>
          </p:grpSpPr>
          <p:grpSp>
            <p:nvGrpSpPr>
              <p:cNvPr id="36880" name="Group 50"/>
              <p:cNvGrpSpPr>
                <a:grpSpLocks/>
              </p:cNvGrpSpPr>
              <p:nvPr/>
            </p:nvGrpSpPr>
            <p:grpSpPr bwMode="auto">
              <a:xfrm>
                <a:off x="4686301" y="2362202"/>
                <a:ext cx="2332038" cy="1709738"/>
                <a:chOff x="1191" y="3238"/>
                <a:chExt cx="1469" cy="1077"/>
              </a:xfrm>
            </p:grpSpPr>
            <p:sp>
              <p:nvSpPr>
                <p:cNvPr id="36888" name="Line 31"/>
                <p:cNvSpPr>
                  <a:spLocks noChangeShapeType="1"/>
                </p:cNvSpPr>
                <p:nvPr/>
              </p:nvSpPr>
              <p:spPr bwMode="auto">
                <a:xfrm>
                  <a:off x="1940" y="3238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8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844" y="3329"/>
                  <a:ext cx="48" cy="24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0" name="Arc 33"/>
                <p:cNvSpPr>
                  <a:spLocks/>
                </p:cNvSpPr>
                <p:nvPr/>
              </p:nvSpPr>
              <p:spPr bwMode="auto">
                <a:xfrm flipH="1">
                  <a:off x="1892" y="3238"/>
                  <a:ext cx="48" cy="9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1" name="Arc 34"/>
                <p:cNvSpPr>
                  <a:spLocks/>
                </p:cNvSpPr>
                <p:nvPr/>
              </p:nvSpPr>
              <p:spPr bwMode="auto">
                <a:xfrm flipV="1">
                  <a:off x="1723" y="3559"/>
                  <a:ext cx="118" cy="192"/>
                </a:xfrm>
                <a:custGeom>
                  <a:avLst/>
                  <a:gdLst>
                    <a:gd name="T0" fmla="*/ 0 w 26447"/>
                    <a:gd name="T1" fmla="*/ 0 h 21600"/>
                    <a:gd name="T2" fmla="*/ 0 w 26447"/>
                    <a:gd name="T3" fmla="*/ 0 h 21600"/>
                    <a:gd name="T4" fmla="*/ 0 w 2644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447"/>
                    <a:gd name="T10" fmla="*/ 0 h 21600"/>
                    <a:gd name="T11" fmla="*/ 26447 w 2644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447" h="21600" fill="none" extrusionOk="0">
                      <a:moveTo>
                        <a:pt x="-1" y="550"/>
                      </a:moveTo>
                      <a:cubicBezTo>
                        <a:pt x="1589" y="184"/>
                        <a:pt x="3215" y="-1"/>
                        <a:pt x="4847" y="0"/>
                      </a:cubicBezTo>
                      <a:cubicBezTo>
                        <a:pt x="16776" y="0"/>
                        <a:pt x="26447" y="9670"/>
                        <a:pt x="26447" y="21600"/>
                      </a:cubicBezTo>
                    </a:path>
                    <a:path w="26447" h="21600" stroke="0" extrusionOk="0">
                      <a:moveTo>
                        <a:pt x="-1" y="550"/>
                      </a:moveTo>
                      <a:cubicBezTo>
                        <a:pt x="1589" y="184"/>
                        <a:pt x="3215" y="-1"/>
                        <a:pt x="4847" y="0"/>
                      </a:cubicBezTo>
                      <a:cubicBezTo>
                        <a:pt x="16776" y="0"/>
                        <a:pt x="26447" y="9670"/>
                        <a:pt x="26447" y="21600"/>
                      </a:cubicBezTo>
                      <a:lnTo>
                        <a:pt x="4847" y="21600"/>
                      </a:lnTo>
                      <a:lnTo>
                        <a:pt x="-1" y="55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68" y="3751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191" y="3766"/>
                  <a:ext cx="29" cy="549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4" name="Arc 37"/>
                <p:cNvSpPr>
                  <a:spLocks/>
                </p:cNvSpPr>
                <p:nvPr/>
              </p:nvSpPr>
              <p:spPr bwMode="auto">
                <a:xfrm flipH="1">
                  <a:off x="1220" y="3751"/>
                  <a:ext cx="48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81" name="Rectangle 42"/>
              <p:cNvSpPr>
                <a:spLocks noChangeArrowheads="1"/>
              </p:cNvSpPr>
              <p:nvPr/>
            </p:nvSpPr>
            <p:spPr bwMode="auto">
              <a:xfrm>
                <a:off x="6011863" y="2397125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6882" name="Rectangle 41"/>
              <p:cNvSpPr>
                <a:spLocks noChangeArrowheads="1"/>
              </p:cNvSpPr>
              <p:nvPr/>
            </p:nvSpPr>
            <p:spPr bwMode="auto">
              <a:xfrm>
                <a:off x="5424488" y="2398713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6883" name="Text Box 39"/>
              <p:cNvSpPr txBox="1">
                <a:spLocks noChangeArrowheads="1"/>
              </p:cNvSpPr>
              <p:nvPr/>
            </p:nvSpPr>
            <p:spPr bwMode="auto">
              <a:xfrm>
                <a:off x="7507288" y="2241550"/>
                <a:ext cx="1295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/V</a:t>
                </a:r>
              </a:p>
            </p:txBody>
          </p:sp>
          <p:sp>
            <p:nvSpPr>
              <p:cNvPr id="36884" name="Line 27"/>
              <p:cNvSpPr>
                <a:spLocks noChangeShapeType="1"/>
              </p:cNvSpPr>
              <p:nvPr/>
            </p:nvSpPr>
            <p:spPr bwMode="auto">
              <a:xfrm rot="10800000">
                <a:off x="5095875" y="1728788"/>
                <a:ext cx="1588" cy="2286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Line 28"/>
              <p:cNvSpPr>
                <a:spLocks noChangeShapeType="1"/>
              </p:cNvSpPr>
              <p:nvPr/>
            </p:nvSpPr>
            <p:spPr bwMode="auto">
              <a:xfrm>
                <a:off x="4867275" y="2490788"/>
                <a:ext cx="2667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Text Box 38"/>
              <p:cNvSpPr txBox="1">
                <a:spLocks noChangeArrowheads="1"/>
              </p:cNvSpPr>
              <p:nvPr/>
            </p:nvSpPr>
            <p:spPr bwMode="auto">
              <a:xfrm>
                <a:off x="5029200" y="1374775"/>
                <a:ext cx="1295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/mA</a:t>
                </a:r>
              </a:p>
            </p:txBody>
          </p:sp>
          <p:sp>
            <p:nvSpPr>
              <p:cNvPr id="36887" name="Rectangle 61"/>
              <p:cNvSpPr>
                <a:spLocks noChangeArrowheads="1"/>
              </p:cNvSpPr>
              <p:nvPr/>
            </p:nvSpPr>
            <p:spPr bwMode="auto">
              <a:xfrm>
                <a:off x="5715008" y="2428868"/>
                <a:ext cx="4844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lang="en-US" altLang="zh-CN" sz="2000" b="1" baseline="-25000">
                    <a:solidFill>
                      <a:srgbClr val="0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T</a:t>
                </a:r>
              </a:p>
            </p:txBody>
          </p:sp>
        </p:grpSp>
      </p:grpSp>
      <p:grpSp>
        <p:nvGrpSpPr>
          <p:cNvPr id="36875" name="组合 231"/>
          <p:cNvGrpSpPr>
            <a:grpSpLocks/>
          </p:cNvGrpSpPr>
          <p:nvPr/>
        </p:nvGrpSpPr>
        <p:grpSpPr bwMode="auto">
          <a:xfrm>
            <a:off x="4627563" y="2911475"/>
            <a:ext cx="928687" cy="400050"/>
            <a:chOff x="4714875" y="3143248"/>
            <a:chExt cx="928695" cy="400110"/>
          </a:xfrm>
        </p:grpSpPr>
        <p:sp>
          <p:nvSpPr>
            <p:cNvPr id="36876" name="Rectangle 45"/>
            <p:cNvSpPr>
              <a:spLocks noChangeArrowheads="1"/>
            </p:cNvSpPr>
            <p:nvPr/>
          </p:nvSpPr>
          <p:spPr bwMode="auto">
            <a:xfrm>
              <a:off x="5054608" y="3143248"/>
              <a:ext cx="5889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IS</a:t>
              </a:r>
            </a:p>
          </p:txBody>
        </p:sp>
        <p:sp>
          <p:nvSpPr>
            <p:cNvPr id="36877" name="Line 86"/>
            <p:cNvSpPr>
              <a:spLocks noChangeShapeType="1"/>
            </p:cNvSpPr>
            <p:nvPr/>
          </p:nvSpPr>
          <p:spPr bwMode="auto">
            <a:xfrm rot="5400000" flipH="1">
              <a:off x="4893470" y="3107529"/>
              <a:ext cx="0" cy="35719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291"/>
          <p:cNvSpPr>
            <a:spLocks noChangeArrowheads="1"/>
          </p:cNvSpPr>
          <p:nvPr/>
        </p:nvSpPr>
        <p:spPr bwMode="auto">
          <a:xfrm>
            <a:off x="214313" y="71438"/>
            <a:ext cx="2813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）输入负载特性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891" name="组合 80"/>
          <p:cNvGrpSpPr>
            <a:grpSpLocks/>
          </p:cNvGrpSpPr>
          <p:nvPr/>
        </p:nvGrpSpPr>
        <p:grpSpPr bwMode="auto">
          <a:xfrm>
            <a:off x="4564063" y="857250"/>
            <a:ext cx="3794125" cy="962025"/>
            <a:chOff x="4572000" y="1285860"/>
            <a:chExt cx="3794126" cy="961553"/>
          </a:xfrm>
        </p:grpSpPr>
        <p:sp>
          <p:nvSpPr>
            <p:cNvPr id="37956" name="Text Box 75"/>
            <p:cNvSpPr txBox="1">
              <a:spLocks noChangeArrowheads="1"/>
            </p:cNvSpPr>
            <p:nvPr/>
          </p:nvSpPr>
          <p:spPr bwMode="auto">
            <a:xfrm>
              <a:off x="4572000" y="1579548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  <p:sp>
          <p:nvSpPr>
            <p:cNvPr id="37957" name="Line 76"/>
            <p:cNvSpPr>
              <a:spLocks noChangeShapeType="1"/>
            </p:cNvSpPr>
            <p:nvPr/>
          </p:nvSpPr>
          <p:spPr bwMode="auto">
            <a:xfrm>
              <a:off x="5194300" y="1820848"/>
              <a:ext cx="1068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Text Box 77"/>
            <p:cNvSpPr txBox="1">
              <a:spLocks noChangeArrowheads="1"/>
            </p:cNvSpPr>
            <p:nvPr/>
          </p:nvSpPr>
          <p:spPr bwMode="auto">
            <a:xfrm>
              <a:off x="5284801" y="1785748"/>
              <a:ext cx="12239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7959" name="Text Box 78"/>
            <p:cNvSpPr txBox="1">
              <a:spLocks noChangeArrowheads="1"/>
            </p:cNvSpPr>
            <p:nvPr/>
          </p:nvSpPr>
          <p:spPr bwMode="auto">
            <a:xfrm>
              <a:off x="5464187" y="1285860"/>
              <a:ext cx="758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960" name="Text Box 79"/>
            <p:cNvSpPr txBox="1">
              <a:spLocks noChangeArrowheads="1"/>
            </p:cNvSpPr>
            <p:nvPr/>
          </p:nvSpPr>
          <p:spPr bwMode="auto">
            <a:xfrm>
              <a:off x="6211888" y="1544623"/>
              <a:ext cx="2154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(5–V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be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892" name="Text Box 73"/>
          <p:cNvSpPr txBox="1">
            <a:spLocks noChangeArrowheads="1"/>
          </p:cNvSpPr>
          <p:nvPr/>
        </p:nvSpPr>
        <p:spPr bwMode="auto">
          <a:xfrm>
            <a:off x="3929063" y="2214563"/>
            <a:ext cx="485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较大时，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，相当于输入为逻辑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“1”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893" name="组合 164"/>
          <p:cNvGrpSpPr>
            <a:grpSpLocks/>
          </p:cNvGrpSpPr>
          <p:nvPr/>
        </p:nvGrpSpPr>
        <p:grpSpPr bwMode="auto">
          <a:xfrm>
            <a:off x="3929063" y="2643188"/>
            <a:ext cx="4865687" cy="962025"/>
            <a:chOff x="4071938" y="2643188"/>
            <a:chExt cx="4865687" cy="961870"/>
          </a:xfrm>
        </p:grpSpPr>
        <p:sp>
          <p:nvSpPr>
            <p:cNvPr id="37950" name="Text Box 74"/>
            <p:cNvSpPr txBox="1">
              <a:spLocks noChangeArrowheads="1"/>
            </p:cNvSpPr>
            <p:nvPr/>
          </p:nvSpPr>
          <p:spPr bwMode="auto">
            <a:xfrm>
              <a:off x="4071938" y="2928938"/>
              <a:ext cx="14509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7030A0"/>
                  </a:solidFill>
                </a:rPr>
                <a:t>临界时：</a:t>
              </a:r>
            </a:p>
          </p:txBody>
        </p:sp>
        <p:sp>
          <p:nvSpPr>
            <p:cNvPr id="37951" name="Text Box 75"/>
            <p:cNvSpPr txBox="1">
              <a:spLocks noChangeArrowheads="1"/>
            </p:cNvSpPr>
            <p:nvPr/>
          </p:nvSpPr>
          <p:spPr bwMode="auto">
            <a:xfrm>
              <a:off x="5143500" y="2936968"/>
              <a:ext cx="914400" cy="46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i="1" baseline="-2500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altLang="zh-CN" sz="24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  <p:sp>
          <p:nvSpPr>
            <p:cNvPr id="37952" name="Line 76"/>
            <p:cNvSpPr>
              <a:spLocks noChangeShapeType="1"/>
            </p:cNvSpPr>
            <p:nvPr/>
          </p:nvSpPr>
          <p:spPr bwMode="auto">
            <a:xfrm>
              <a:off x="5765800" y="3178344"/>
              <a:ext cx="106838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Text Box 77"/>
            <p:cNvSpPr txBox="1">
              <a:spLocks noChangeArrowheads="1"/>
            </p:cNvSpPr>
            <p:nvPr/>
          </p:nvSpPr>
          <p:spPr bwMode="auto">
            <a:xfrm>
              <a:off x="5848367" y="3143248"/>
              <a:ext cx="1223963" cy="46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4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+R</a:t>
              </a:r>
              <a:r>
                <a:rPr lang="en-US" altLang="zh-CN" sz="2400" b="1" baseline="-2500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7954" name="Text Box 78"/>
            <p:cNvSpPr txBox="1">
              <a:spLocks noChangeArrowheads="1"/>
            </p:cNvSpPr>
            <p:nvPr/>
          </p:nvSpPr>
          <p:spPr bwMode="auto">
            <a:xfrm>
              <a:off x="6027753" y="2643188"/>
              <a:ext cx="758825" cy="46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955" name="Text Box 79"/>
            <p:cNvSpPr txBox="1">
              <a:spLocks noChangeArrowheads="1"/>
            </p:cNvSpPr>
            <p:nvPr/>
          </p:nvSpPr>
          <p:spPr bwMode="auto">
            <a:xfrm>
              <a:off x="6783388" y="2902032"/>
              <a:ext cx="2154237" cy="46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(5–V</a:t>
              </a:r>
              <a:r>
                <a:rPr lang="en-US" altLang="zh-CN" sz="2400" b="1" baseline="-2500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be</a:t>
              </a:r>
              <a:r>
                <a:rPr lang="en-US" altLang="zh-CN" sz="24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=1.4v</a:t>
              </a:r>
              <a:endParaRPr lang="en-US" altLang="zh-CN" sz="2400" b="1" baseline="-250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894" name="Text Box 81"/>
          <p:cNvSpPr txBox="1">
            <a:spLocks noChangeArrowheads="1"/>
          </p:cNvSpPr>
          <p:nvPr/>
        </p:nvSpPr>
        <p:spPr bwMode="auto">
          <a:xfrm>
            <a:off x="3962400" y="3786188"/>
            <a:ext cx="42148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开门电阻，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(2.5K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)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为高电平。</a:t>
            </a:r>
          </a:p>
        </p:txBody>
      </p:sp>
      <p:sp>
        <p:nvSpPr>
          <p:cNvPr id="37895" name="Text Box 82"/>
          <p:cNvSpPr txBox="1">
            <a:spLocks noChangeArrowheads="1"/>
          </p:cNvSpPr>
          <p:nvPr/>
        </p:nvSpPr>
        <p:spPr bwMode="auto">
          <a:xfrm>
            <a:off x="4000500" y="4786313"/>
            <a:ext cx="3819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baseline="-250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off 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关门电阻，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(0.8K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)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为低电平。</a:t>
            </a:r>
          </a:p>
        </p:txBody>
      </p:sp>
      <p:sp>
        <p:nvSpPr>
          <p:cNvPr id="37896" name="Text Box 83"/>
          <p:cNvSpPr txBox="1">
            <a:spLocks noChangeArrowheads="1"/>
          </p:cNvSpPr>
          <p:nvPr/>
        </p:nvSpPr>
        <p:spPr bwMode="auto">
          <a:xfrm>
            <a:off x="4000500" y="578643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TTL</a:t>
            </a:r>
            <a:r>
              <a:rPr lang="zh-CN" altLang="en-US" sz="20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门电路输入端悬空时相当于“</a:t>
            </a:r>
            <a:r>
              <a:rPr lang="en-US" altLang="zh-CN" sz="20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zh-CN" altLang="en-US" sz="20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37897" name="Text Box 72"/>
          <p:cNvSpPr txBox="1">
            <a:spLocks noChangeArrowheads="1"/>
          </p:cNvSpPr>
          <p:nvPr/>
        </p:nvSpPr>
        <p:spPr bwMode="auto">
          <a:xfrm>
            <a:off x="3929063" y="1785938"/>
            <a:ext cx="4786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i="1" baseline="-25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较小时，</a:t>
            </a:r>
            <a:r>
              <a:rPr lang="en-US" altLang="zh-CN" sz="2000" b="1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i="1" baseline="-25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000" b="1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&lt;V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，相当于输入为逻辑</a:t>
            </a: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“0”</a:t>
            </a: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898" name="组合 70"/>
          <p:cNvGrpSpPr>
            <a:grpSpLocks/>
          </p:cNvGrpSpPr>
          <p:nvPr/>
        </p:nvGrpSpPr>
        <p:grpSpPr bwMode="auto">
          <a:xfrm>
            <a:off x="428625" y="571500"/>
            <a:ext cx="2928938" cy="2900363"/>
            <a:chOff x="714375" y="1038208"/>
            <a:chExt cx="2928938" cy="2900380"/>
          </a:xfrm>
        </p:grpSpPr>
        <p:grpSp>
          <p:nvGrpSpPr>
            <p:cNvPr id="37926" name="组合 218"/>
            <p:cNvGrpSpPr>
              <a:grpSpLocks/>
            </p:cNvGrpSpPr>
            <p:nvPr/>
          </p:nvGrpSpPr>
          <p:grpSpPr bwMode="auto">
            <a:xfrm>
              <a:off x="1546225" y="2332029"/>
              <a:ext cx="879475" cy="512765"/>
              <a:chOff x="7465239" y="1701779"/>
              <a:chExt cx="1021119" cy="513563"/>
            </a:xfrm>
          </p:grpSpPr>
          <p:sp>
            <p:nvSpPr>
              <p:cNvPr id="132" name="弧形 131"/>
              <p:cNvSpPr/>
              <p:nvPr/>
            </p:nvSpPr>
            <p:spPr>
              <a:xfrm>
                <a:off x="7986858" y="1701779"/>
                <a:ext cx="499500" cy="504023"/>
              </a:xfrm>
              <a:prstGeom prst="arc">
                <a:avLst>
                  <a:gd name="adj1" fmla="val 16200000"/>
                  <a:gd name="adj2" fmla="val 5439051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3" name="直接连接符 132"/>
              <p:cNvCxnSpPr/>
              <p:nvPr/>
            </p:nvCxnSpPr>
            <p:spPr>
              <a:xfrm>
                <a:off x="7715911" y="1701779"/>
                <a:ext cx="534521" cy="15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7730656" y="2213753"/>
                <a:ext cx="534521" cy="15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rot="5400000">
                <a:off x="7481157" y="1963999"/>
                <a:ext cx="500843" cy="18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465239" y="1857597"/>
                <a:ext cx="250672" cy="15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927" name="Line 8"/>
            <p:cNvSpPr>
              <a:spLocks noChangeShapeType="1"/>
            </p:cNvSpPr>
            <p:nvPr/>
          </p:nvSpPr>
          <p:spPr bwMode="auto">
            <a:xfrm>
              <a:off x="1968500" y="2849064"/>
              <a:ext cx="0" cy="1080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9"/>
            <p:cNvSpPr>
              <a:spLocks noChangeShapeType="1"/>
            </p:cNvSpPr>
            <p:nvPr/>
          </p:nvSpPr>
          <p:spPr bwMode="auto">
            <a:xfrm>
              <a:off x="1206500" y="3709988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11"/>
            <p:cNvSpPr>
              <a:spLocks noChangeShapeType="1"/>
            </p:cNvSpPr>
            <p:nvPr/>
          </p:nvSpPr>
          <p:spPr bwMode="auto">
            <a:xfrm>
              <a:off x="1206500" y="3413125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Oval 12"/>
            <p:cNvSpPr>
              <a:spLocks noChangeArrowheads="1"/>
            </p:cNvSpPr>
            <p:nvPr/>
          </p:nvSpPr>
          <p:spPr bwMode="auto">
            <a:xfrm>
              <a:off x="2438400" y="2503488"/>
              <a:ext cx="152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931" name="Line 13"/>
            <p:cNvSpPr>
              <a:spLocks noChangeShapeType="1"/>
            </p:cNvSpPr>
            <p:nvPr/>
          </p:nvSpPr>
          <p:spPr bwMode="auto">
            <a:xfrm>
              <a:off x="2590800" y="2579688"/>
              <a:ext cx="4683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Rectangle 15"/>
            <p:cNvSpPr>
              <a:spLocks noChangeArrowheads="1"/>
            </p:cNvSpPr>
            <p:nvPr/>
          </p:nvSpPr>
          <p:spPr bwMode="auto">
            <a:xfrm>
              <a:off x="3136900" y="2262188"/>
              <a:ext cx="5064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7933" name="Rectangle 16"/>
            <p:cNvSpPr>
              <a:spLocks noChangeArrowheads="1"/>
            </p:cNvSpPr>
            <p:nvPr/>
          </p:nvSpPr>
          <p:spPr bwMode="auto">
            <a:xfrm>
              <a:off x="1674813" y="1038208"/>
              <a:ext cx="7350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+5V</a:t>
              </a:r>
            </a:p>
          </p:txBody>
        </p:sp>
        <p:sp>
          <p:nvSpPr>
            <p:cNvPr id="37934" name="Oval 17"/>
            <p:cNvSpPr>
              <a:spLocks noChangeArrowheads="1"/>
            </p:cNvSpPr>
            <p:nvPr/>
          </p:nvSpPr>
          <p:spPr bwMode="auto">
            <a:xfrm>
              <a:off x="1928813" y="36703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935" name="Line 18"/>
            <p:cNvSpPr>
              <a:spLocks noChangeShapeType="1"/>
            </p:cNvSpPr>
            <p:nvPr/>
          </p:nvSpPr>
          <p:spPr bwMode="auto">
            <a:xfrm>
              <a:off x="1816100" y="3938588"/>
              <a:ext cx="304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Line 19"/>
            <p:cNvSpPr>
              <a:spLocks noChangeShapeType="1"/>
            </p:cNvSpPr>
            <p:nvPr/>
          </p:nvSpPr>
          <p:spPr bwMode="auto">
            <a:xfrm>
              <a:off x="1206500" y="2701925"/>
              <a:ext cx="57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Text Box 21"/>
            <p:cNvSpPr txBox="1">
              <a:spLocks noChangeArrowheads="1"/>
            </p:cNvSpPr>
            <p:nvPr/>
          </p:nvSpPr>
          <p:spPr bwMode="auto">
            <a:xfrm>
              <a:off x="785813" y="2333625"/>
              <a:ext cx="838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938" name="Line 23"/>
            <p:cNvSpPr>
              <a:spLocks noChangeShapeType="1"/>
            </p:cNvSpPr>
            <p:nvPr/>
          </p:nvSpPr>
          <p:spPr bwMode="auto">
            <a:xfrm>
              <a:off x="1130300" y="3405188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Line 7"/>
            <p:cNvSpPr>
              <a:spLocks noChangeShapeType="1"/>
            </p:cNvSpPr>
            <p:nvPr/>
          </p:nvSpPr>
          <p:spPr bwMode="auto">
            <a:xfrm>
              <a:off x="1974850" y="1466836"/>
              <a:ext cx="0" cy="8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Line 7"/>
            <p:cNvSpPr>
              <a:spLocks noChangeShapeType="1"/>
            </p:cNvSpPr>
            <p:nvPr/>
          </p:nvSpPr>
          <p:spPr bwMode="auto">
            <a:xfrm>
              <a:off x="1214438" y="2714625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7"/>
            <p:cNvSpPr>
              <a:spLocks noChangeShapeType="1"/>
            </p:cNvSpPr>
            <p:nvPr/>
          </p:nvSpPr>
          <p:spPr bwMode="auto">
            <a:xfrm>
              <a:off x="1214438" y="2701918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Text Box 21"/>
            <p:cNvSpPr txBox="1">
              <a:spLocks noChangeArrowheads="1"/>
            </p:cNvSpPr>
            <p:nvPr/>
          </p:nvSpPr>
          <p:spPr bwMode="auto">
            <a:xfrm>
              <a:off x="714375" y="2928938"/>
              <a:ext cx="8382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800" b="1" i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943" name="Rectangle 8"/>
            <p:cNvSpPr>
              <a:spLocks noChangeArrowheads="1"/>
            </p:cNvSpPr>
            <p:nvPr/>
          </p:nvSpPr>
          <p:spPr bwMode="auto">
            <a:xfrm>
              <a:off x="1143000" y="2992438"/>
              <a:ext cx="142851" cy="5715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44" name="Line 20"/>
            <p:cNvSpPr>
              <a:spLocks noChangeShapeType="1"/>
            </p:cNvSpPr>
            <p:nvPr/>
          </p:nvSpPr>
          <p:spPr bwMode="auto">
            <a:xfrm flipV="1">
              <a:off x="977900" y="3000370"/>
              <a:ext cx="457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69"/>
          <p:cNvGrpSpPr>
            <a:grpSpLocks/>
          </p:cNvGrpSpPr>
          <p:nvPr/>
        </p:nvGrpSpPr>
        <p:grpSpPr bwMode="auto">
          <a:xfrm>
            <a:off x="500063" y="3705225"/>
            <a:ext cx="2949575" cy="2828925"/>
            <a:chOff x="4429124" y="3143248"/>
            <a:chExt cx="2949576" cy="2828940"/>
          </a:xfrm>
        </p:grpSpPr>
        <p:sp>
          <p:nvSpPr>
            <p:cNvPr id="37903" name="Text Box 47"/>
            <p:cNvSpPr txBox="1">
              <a:spLocks noChangeArrowheads="1"/>
            </p:cNvSpPr>
            <p:nvPr/>
          </p:nvSpPr>
          <p:spPr bwMode="auto">
            <a:xfrm>
              <a:off x="5776915" y="3906837"/>
              <a:ext cx="793751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grpSp>
          <p:nvGrpSpPr>
            <p:cNvPr id="37904" name="Group 50"/>
            <p:cNvGrpSpPr>
              <a:grpSpLocks/>
            </p:cNvGrpSpPr>
            <p:nvPr/>
          </p:nvGrpSpPr>
          <p:grpSpPr bwMode="auto">
            <a:xfrm>
              <a:off x="5273674" y="3286121"/>
              <a:ext cx="2105026" cy="1857376"/>
              <a:chOff x="674" y="2596"/>
              <a:chExt cx="1326" cy="1170"/>
            </a:xfrm>
          </p:grpSpPr>
          <p:grpSp>
            <p:nvGrpSpPr>
              <p:cNvPr id="37916" name="Group 38"/>
              <p:cNvGrpSpPr>
                <a:grpSpLocks/>
              </p:cNvGrpSpPr>
              <p:nvPr/>
            </p:nvGrpSpPr>
            <p:grpSpPr bwMode="auto">
              <a:xfrm>
                <a:off x="674" y="3035"/>
                <a:ext cx="548" cy="560"/>
                <a:chOff x="4059" y="2688"/>
                <a:chExt cx="680" cy="560"/>
              </a:xfrm>
            </p:grpSpPr>
            <p:sp>
              <p:nvSpPr>
                <p:cNvPr id="3792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59" y="3067"/>
                  <a:ext cx="226" cy="1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195" y="3067"/>
                  <a:ext cx="226" cy="1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3" name="Line 34"/>
                <p:cNvSpPr>
                  <a:spLocks noChangeShapeType="1"/>
                </p:cNvSpPr>
                <p:nvPr/>
              </p:nvSpPr>
              <p:spPr bwMode="auto">
                <a:xfrm>
                  <a:off x="4195" y="3067"/>
                  <a:ext cx="45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4" name="Line 35"/>
                <p:cNvSpPr>
                  <a:spLocks noChangeShapeType="1"/>
                </p:cNvSpPr>
                <p:nvPr/>
              </p:nvSpPr>
              <p:spPr bwMode="auto">
                <a:xfrm>
                  <a:off x="4512" y="3067"/>
                  <a:ext cx="227" cy="1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416" y="2688"/>
                  <a:ext cx="0" cy="36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917" name="Freeform 39"/>
              <p:cNvSpPr>
                <a:spLocks/>
              </p:cNvSpPr>
              <p:nvPr/>
            </p:nvSpPr>
            <p:spPr bwMode="auto">
              <a:xfrm>
                <a:off x="968" y="2782"/>
                <a:ext cx="315" cy="403"/>
              </a:xfrm>
              <a:custGeom>
                <a:avLst/>
                <a:gdLst>
                  <a:gd name="T0" fmla="*/ 0 w 315"/>
                  <a:gd name="T1" fmla="*/ 403 h 403"/>
                  <a:gd name="T2" fmla="*/ 0 w 315"/>
                  <a:gd name="T3" fmla="*/ 0 h 403"/>
                  <a:gd name="T4" fmla="*/ 315 w 315"/>
                  <a:gd name="T5" fmla="*/ 0 h 403"/>
                  <a:gd name="T6" fmla="*/ 0 60000 65536"/>
                  <a:gd name="T7" fmla="*/ 0 60000 65536"/>
                  <a:gd name="T8" fmla="*/ 0 60000 65536"/>
                  <a:gd name="T9" fmla="*/ 0 w 315"/>
                  <a:gd name="T10" fmla="*/ 0 h 403"/>
                  <a:gd name="T11" fmla="*/ 315 w 315"/>
                  <a:gd name="T12" fmla="*/ 403 h 4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5" h="403">
                    <a:moveTo>
                      <a:pt x="0" y="403"/>
                    </a:moveTo>
                    <a:lnTo>
                      <a:pt x="0" y="0"/>
                    </a:lnTo>
                    <a:lnTo>
                      <a:pt x="315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Rectangle 40"/>
              <p:cNvSpPr>
                <a:spLocks noChangeArrowheads="1"/>
              </p:cNvSpPr>
              <p:nvPr/>
            </p:nvSpPr>
            <p:spPr bwMode="auto">
              <a:xfrm>
                <a:off x="914" y="2977"/>
                <a:ext cx="109" cy="3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919" name="Text Box 46"/>
              <p:cNvSpPr txBox="1">
                <a:spLocks noChangeArrowheads="1"/>
              </p:cNvSpPr>
              <p:nvPr/>
            </p:nvSpPr>
            <p:spPr bwMode="auto">
              <a:xfrm>
                <a:off x="882" y="3475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24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7920" name="Text Box 48"/>
              <p:cNvSpPr txBox="1">
                <a:spLocks noChangeArrowheads="1"/>
              </p:cNvSpPr>
              <p:nvPr/>
            </p:nvSpPr>
            <p:spPr bwMode="auto">
              <a:xfrm>
                <a:off x="1272" y="2596"/>
                <a:ext cx="7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+5V</a:t>
                </a:r>
                <a:endPara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7905" name="Line 19"/>
            <p:cNvSpPr>
              <a:spLocks noChangeShapeType="1"/>
            </p:cNvSpPr>
            <p:nvPr/>
          </p:nvSpPr>
          <p:spPr bwMode="auto">
            <a:xfrm>
              <a:off x="4921249" y="4835543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Text Box 21"/>
            <p:cNvSpPr txBox="1">
              <a:spLocks noChangeArrowheads="1"/>
            </p:cNvSpPr>
            <p:nvPr/>
          </p:nvSpPr>
          <p:spPr bwMode="auto">
            <a:xfrm>
              <a:off x="4519618" y="4572008"/>
              <a:ext cx="838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907" name="Line 23"/>
            <p:cNvSpPr>
              <a:spLocks noChangeShapeType="1"/>
            </p:cNvSpPr>
            <p:nvPr/>
          </p:nvSpPr>
          <p:spPr bwMode="auto">
            <a:xfrm>
              <a:off x="4845049" y="5538806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7"/>
            <p:cNvSpPr>
              <a:spLocks noChangeShapeType="1"/>
            </p:cNvSpPr>
            <p:nvPr/>
          </p:nvSpPr>
          <p:spPr bwMode="auto">
            <a:xfrm>
              <a:off x="4929187" y="4848243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Line 7"/>
            <p:cNvSpPr>
              <a:spLocks noChangeShapeType="1"/>
            </p:cNvSpPr>
            <p:nvPr/>
          </p:nvSpPr>
          <p:spPr bwMode="auto">
            <a:xfrm>
              <a:off x="4929187" y="4830781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Text Box 21"/>
            <p:cNvSpPr txBox="1">
              <a:spLocks noChangeArrowheads="1"/>
            </p:cNvSpPr>
            <p:nvPr/>
          </p:nvSpPr>
          <p:spPr bwMode="auto">
            <a:xfrm>
              <a:off x="4429124" y="5062556"/>
              <a:ext cx="8382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800" b="1" i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911" name="Line 18"/>
            <p:cNvSpPr>
              <a:spLocks noChangeShapeType="1"/>
            </p:cNvSpPr>
            <p:nvPr/>
          </p:nvSpPr>
          <p:spPr bwMode="auto">
            <a:xfrm>
              <a:off x="4776790" y="5972188"/>
              <a:ext cx="304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Line 7"/>
            <p:cNvSpPr>
              <a:spLocks noChangeShapeType="1"/>
            </p:cNvSpPr>
            <p:nvPr/>
          </p:nvSpPr>
          <p:spPr bwMode="auto">
            <a:xfrm>
              <a:off x="4929190" y="5500702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5286374" y="3143248"/>
              <a:ext cx="1857376" cy="228601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14" name="Rectangle 8"/>
            <p:cNvSpPr>
              <a:spLocks noChangeArrowheads="1"/>
            </p:cNvSpPr>
            <p:nvPr/>
          </p:nvSpPr>
          <p:spPr bwMode="auto">
            <a:xfrm>
              <a:off x="4857749" y="5126056"/>
              <a:ext cx="142879" cy="5715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5" name="Line 20"/>
            <p:cNvSpPr>
              <a:spLocks noChangeShapeType="1"/>
            </p:cNvSpPr>
            <p:nvPr/>
          </p:nvSpPr>
          <p:spPr bwMode="auto">
            <a:xfrm flipV="1">
              <a:off x="4692649" y="5143523"/>
              <a:ext cx="457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Group 85"/>
          <p:cNvGrpSpPr>
            <a:grpSpLocks/>
          </p:cNvGrpSpPr>
          <p:nvPr/>
        </p:nvGrpSpPr>
        <p:grpSpPr bwMode="auto">
          <a:xfrm>
            <a:off x="928688" y="4276725"/>
            <a:ext cx="642937" cy="1241425"/>
            <a:chOff x="4119" y="2413"/>
            <a:chExt cx="391" cy="782"/>
          </a:xfrm>
        </p:grpSpPr>
        <p:sp>
          <p:nvSpPr>
            <p:cNvPr id="37901" name="Text Box 70"/>
            <p:cNvSpPr txBox="1">
              <a:spLocks noChangeArrowheads="1"/>
            </p:cNvSpPr>
            <p:nvPr/>
          </p:nvSpPr>
          <p:spPr bwMode="auto">
            <a:xfrm>
              <a:off x="4183" y="2728"/>
              <a:ext cx="2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902" name="Freeform 84"/>
            <p:cNvSpPr>
              <a:spLocks/>
            </p:cNvSpPr>
            <p:nvPr/>
          </p:nvSpPr>
          <p:spPr bwMode="auto">
            <a:xfrm>
              <a:off x="4119" y="2413"/>
              <a:ext cx="391" cy="782"/>
            </a:xfrm>
            <a:custGeom>
              <a:avLst/>
              <a:gdLst>
                <a:gd name="T0" fmla="*/ 391 w 391"/>
                <a:gd name="T1" fmla="*/ 0 h 782"/>
                <a:gd name="T2" fmla="*/ 391 w 391"/>
                <a:gd name="T3" fmla="*/ 445 h 782"/>
                <a:gd name="T4" fmla="*/ 206 w 391"/>
                <a:gd name="T5" fmla="*/ 630 h 782"/>
                <a:gd name="T6" fmla="*/ 0 w 391"/>
                <a:gd name="T7" fmla="*/ 630 h 782"/>
                <a:gd name="T8" fmla="*/ 0 w 391"/>
                <a:gd name="T9" fmla="*/ 782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1"/>
                <a:gd name="T16" fmla="*/ 0 h 782"/>
                <a:gd name="T17" fmla="*/ 391 w 391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1" h="782">
                  <a:moveTo>
                    <a:pt x="391" y="0"/>
                  </a:moveTo>
                  <a:lnTo>
                    <a:pt x="391" y="445"/>
                  </a:lnTo>
                  <a:lnTo>
                    <a:pt x="206" y="630"/>
                  </a:lnTo>
                  <a:lnTo>
                    <a:pt x="0" y="630"/>
                  </a:lnTo>
                  <a:lnTo>
                    <a:pt x="0" y="782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291"/>
          <p:cNvSpPr>
            <a:spLocks noChangeArrowheads="1"/>
          </p:cNvSpPr>
          <p:nvPr/>
        </p:nvSpPr>
        <p:spPr bwMode="auto">
          <a:xfrm>
            <a:off x="571500" y="71438"/>
            <a:ext cx="2813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）输出负载特性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Text Box 30"/>
          <p:cNvSpPr txBox="1">
            <a:spLocks noChangeArrowheads="1"/>
          </p:cNvSpPr>
          <p:nvPr/>
        </p:nvSpPr>
        <p:spPr bwMode="auto">
          <a:xfrm>
            <a:off x="857250" y="3214688"/>
            <a:ext cx="828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</a:rPr>
              <a:t>输出高电平时，为</a:t>
            </a:r>
            <a:r>
              <a:rPr lang="zh-CN" altLang="en-US" sz="2000" b="1">
                <a:solidFill>
                  <a:srgbClr val="FF0000"/>
                </a:solidFill>
              </a:rPr>
              <a:t>拉电流</a:t>
            </a:r>
            <a:r>
              <a:rPr lang="zh-CN" altLang="en-US" sz="2000" b="1">
                <a:solidFill>
                  <a:srgbClr val="0000FF"/>
                </a:solidFill>
              </a:rPr>
              <a:t>负载，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OH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=400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A</a:t>
            </a:r>
            <a:r>
              <a:rPr lang="zh-CN" altLang="en-US" sz="2000" b="1">
                <a:solidFill>
                  <a:srgbClr val="0000FF"/>
                </a:solidFill>
              </a:rPr>
              <a:t>。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38916" name="Text Box 30"/>
          <p:cNvSpPr txBox="1">
            <a:spLocks noChangeArrowheads="1"/>
          </p:cNvSpPr>
          <p:nvPr/>
        </p:nvSpPr>
        <p:spPr bwMode="auto">
          <a:xfrm>
            <a:off x="857250" y="6315075"/>
            <a:ext cx="828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6600"/>
                </a:solidFill>
              </a:rPr>
              <a:t>输出低电平时，为</a:t>
            </a:r>
            <a:r>
              <a:rPr lang="zh-CN" altLang="en-US" sz="2000" b="1">
                <a:solidFill>
                  <a:srgbClr val="FF0000"/>
                </a:solidFill>
              </a:rPr>
              <a:t>灌电流</a:t>
            </a:r>
            <a:r>
              <a:rPr lang="zh-CN" altLang="en-US" sz="2000" b="1">
                <a:solidFill>
                  <a:srgbClr val="006600"/>
                </a:solidFill>
              </a:rPr>
              <a:t>负载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250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OL 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=16m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000" b="1">
                <a:solidFill>
                  <a:srgbClr val="006600"/>
                </a:solidFill>
              </a:rPr>
              <a:t>。</a:t>
            </a:r>
            <a:endParaRPr lang="en-US" altLang="zh-CN" sz="2000" b="1">
              <a:solidFill>
                <a:srgbClr val="006600"/>
              </a:solidFill>
            </a:endParaRPr>
          </a:p>
        </p:txBody>
      </p:sp>
      <p:grpSp>
        <p:nvGrpSpPr>
          <p:cNvPr id="38917" name="组合 162"/>
          <p:cNvGrpSpPr>
            <a:grpSpLocks/>
          </p:cNvGrpSpPr>
          <p:nvPr/>
        </p:nvGrpSpPr>
        <p:grpSpPr bwMode="auto">
          <a:xfrm>
            <a:off x="1069975" y="717550"/>
            <a:ext cx="2241550" cy="2211388"/>
            <a:chOff x="355593" y="571480"/>
            <a:chExt cx="2241549" cy="2211388"/>
          </a:xfrm>
        </p:grpSpPr>
        <p:sp>
          <p:nvSpPr>
            <p:cNvPr id="39037" name="Line 7"/>
            <p:cNvSpPr>
              <a:spLocks noChangeShapeType="1"/>
            </p:cNvSpPr>
            <p:nvPr/>
          </p:nvSpPr>
          <p:spPr bwMode="auto">
            <a:xfrm>
              <a:off x="2357423" y="1139792"/>
              <a:ext cx="0" cy="457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038" name="组合 55"/>
            <p:cNvGrpSpPr>
              <a:grpSpLocks/>
            </p:cNvGrpSpPr>
            <p:nvPr/>
          </p:nvGrpSpPr>
          <p:grpSpPr bwMode="auto">
            <a:xfrm>
              <a:off x="2357422" y="1428736"/>
              <a:ext cx="0" cy="1347798"/>
              <a:chOff x="2357422" y="1428736"/>
              <a:chExt cx="0" cy="1347798"/>
            </a:xfrm>
          </p:grpSpPr>
          <p:sp>
            <p:nvSpPr>
              <p:cNvPr id="39059" name="Line 7"/>
              <p:cNvSpPr>
                <a:spLocks noChangeShapeType="1"/>
              </p:cNvSpPr>
              <p:nvPr/>
            </p:nvSpPr>
            <p:spPr bwMode="auto">
              <a:xfrm>
                <a:off x="2357422" y="1428736"/>
                <a:ext cx="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60" name="Line 7"/>
              <p:cNvSpPr>
                <a:spLocks noChangeShapeType="1"/>
              </p:cNvSpPr>
              <p:nvPr/>
            </p:nvSpPr>
            <p:spPr bwMode="auto">
              <a:xfrm>
                <a:off x="2357422" y="1862130"/>
                <a:ext cx="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61" name="Line 7"/>
              <p:cNvSpPr>
                <a:spLocks noChangeShapeType="1"/>
              </p:cNvSpPr>
              <p:nvPr/>
            </p:nvSpPr>
            <p:spPr bwMode="auto">
              <a:xfrm>
                <a:off x="2357422" y="2319334"/>
                <a:ext cx="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39" name="Oval 65"/>
            <p:cNvSpPr>
              <a:spLocks noChangeArrowheads="1"/>
            </p:cNvSpPr>
            <p:nvPr/>
          </p:nvSpPr>
          <p:spPr bwMode="auto">
            <a:xfrm>
              <a:off x="1751005" y="1055669"/>
              <a:ext cx="138113" cy="138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40" name="Line 66"/>
            <p:cNvSpPr>
              <a:spLocks noChangeShapeType="1"/>
            </p:cNvSpPr>
            <p:nvPr/>
          </p:nvSpPr>
          <p:spPr bwMode="auto">
            <a:xfrm>
              <a:off x="357160" y="1123931"/>
              <a:ext cx="517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1" name="Text Box 68"/>
            <p:cNvSpPr txBox="1">
              <a:spLocks noChangeArrowheads="1"/>
            </p:cNvSpPr>
            <p:nvPr/>
          </p:nvSpPr>
          <p:spPr bwMode="auto">
            <a:xfrm>
              <a:off x="355593" y="709593"/>
              <a:ext cx="862012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“0”</a:t>
              </a:r>
            </a:p>
          </p:txBody>
        </p:sp>
        <p:sp>
          <p:nvSpPr>
            <p:cNvPr id="39042" name="Text Box 69"/>
            <p:cNvSpPr txBox="1">
              <a:spLocks noChangeArrowheads="1"/>
            </p:cNvSpPr>
            <p:nvPr/>
          </p:nvSpPr>
          <p:spPr bwMode="auto">
            <a:xfrm>
              <a:off x="1735130" y="571480"/>
              <a:ext cx="862012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“1”</a:t>
              </a:r>
            </a:p>
          </p:txBody>
        </p:sp>
        <p:sp>
          <p:nvSpPr>
            <p:cNvPr id="39043" name="Rectangle 74"/>
            <p:cNvSpPr>
              <a:spLocks noChangeArrowheads="1"/>
            </p:cNvSpPr>
            <p:nvPr/>
          </p:nvSpPr>
          <p:spPr bwMode="auto">
            <a:xfrm>
              <a:off x="2285985" y="1282668"/>
              <a:ext cx="142869" cy="4022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44" name="Text Box 75"/>
            <p:cNvSpPr txBox="1">
              <a:spLocks noChangeArrowheads="1"/>
            </p:cNvSpPr>
            <p:nvPr/>
          </p:nvSpPr>
          <p:spPr bwMode="auto">
            <a:xfrm>
              <a:off x="1928795" y="1282668"/>
              <a:ext cx="482600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045" name="组合 218"/>
            <p:cNvGrpSpPr>
              <a:grpSpLocks/>
            </p:cNvGrpSpPr>
            <p:nvPr/>
          </p:nvGrpSpPr>
          <p:grpSpPr bwMode="auto">
            <a:xfrm>
              <a:off x="857244" y="854055"/>
              <a:ext cx="882650" cy="514349"/>
              <a:chOff x="7465259" y="1701795"/>
              <a:chExt cx="1023881" cy="514348"/>
            </a:xfrm>
          </p:grpSpPr>
          <p:sp>
            <p:nvSpPr>
              <p:cNvPr id="163" name="弧形 162"/>
              <p:cNvSpPr/>
              <p:nvPr/>
            </p:nvSpPr>
            <p:spPr>
              <a:xfrm>
                <a:off x="7986406" y="1701795"/>
                <a:ext cx="502732" cy="500062"/>
              </a:xfrm>
              <a:prstGeom prst="arc">
                <a:avLst>
                  <a:gd name="adj1" fmla="val 16200000"/>
                  <a:gd name="adj2" fmla="val 5439051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4" name="直接连接符 163"/>
              <p:cNvCxnSpPr/>
              <p:nvPr/>
            </p:nvCxnSpPr>
            <p:spPr>
              <a:xfrm>
                <a:off x="7715704" y="1701795"/>
                <a:ext cx="53588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7715704" y="2200269"/>
                <a:ext cx="53588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rot="5400000">
                <a:off x="7481326" y="1965192"/>
                <a:ext cx="500061" cy="18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7465258" y="1857370"/>
                <a:ext cx="25044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7465258" y="2070094"/>
                <a:ext cx="25044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rot="5400000">
                <a:off x="7368231" y="1965193"/>
                <a:ext cx="214312" cy="1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46" name="Line 13"/>
            <p:cNvSpPr>
              <a:spLocks noChangeShapeType="1"/>
            </p:cNvSpPr>
            <p:nvPr/>
          </p:nvSpPr>
          <p:spPr bwMode="auto">
            <a:xfrm>
              <a:off x="1889113" y="1139792"/>
              <a:ext cx="4683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Line 18"/>
            <p:cNvSpPr>
              <a:spLocks noChangeShapeType="1"/>
            </p:cNvSpPr>
            <p:nvPr/>
          </p:nvSpPr>
          <p:spPr bwMode="auto">
            <a:xfrm>
              <a:off x="2201847" y="2782868"/>
              <a:ext cx="30479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Text Box 70"/>
            <p:cNvSpPr txBox="1">
              <a:spLocks noChangeArrowheads="1"/>
            </p:cNvSpPr>
            <p:nvPr/>
          </p:nvSpPr>
          <p:spPr bwMode="auto">
            <a:xfrm>
              <a:off x="1785919" y="1841530"/>
              <a:ext cx="482600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49" name="Oval 71"/>
            <p:cNvSpPr>
              <a:spLocks noChangeArrowheads="1"/>
            </p:cNvSpPr>
            <p:nvPr/>
          </p:nvSpPr>
          <p:spPr bwMode="auto">
            <a:xfrm>
              <a:off x="2165331" y="1841530"/>
              <a:ext cx="396875" cy="39687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50" name="Line 72"/>
            <p:cNvSpPr>
              <a:spLocks noChangeShapeType="1"/>
            </p:cNvSpPr>
            <p:nvPr/>
          </p:nvSpPr>
          <p:spPr bwMode="auto">
            <a:xfrm flipH="1">
              <a:off x="2225656" y="1909792"/>
              <a:ext cx="276225" cy="276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Line 73"/>
            <p:cNvSpPr>
              <a:spLocks noChangeShapeType="1"/>
            </p:cNvSpPr>
            <p:nvPr/>
          </p:nvSpPr>
          <p:spPr bwMode="auto">
            <a:xfrm>
              <a:off x="2225656" y="1925667"/>
              <a:ext cx="276225" cy="276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18" name="组合 163"/>
          <p:cNvGrpSpPr>
            <a:grpSpLocks/>
          </p:cNvGrpSpPr>
          <p:nvPr/>
        </p:nvGrpSpPr>
        <p:grpSpPr bwMode="auto">
          <a:xfrm>
            <a:off x="2928938" y="1143000"/>
            <a:ext cx="1357312" cy="1017588"/>
            <a:chOff x="2214547" y="996916"/>
            <a:chExt cx="1357321" cy="1017589"/>
          </a:xfrm>
        </p:grpSpPr>
        <p:sp>
          <p:nvSpPr>
            <p:cNvPr id="39035" name="Text Box 34"/>
            <p:cNvSpPr txBox="1">
              <a:spLocks noChangeArrowheads="1"/>
            </p:cNvSpPr>
            <p:nvPr/>
          </p:nvSpPr>
          <p:spPr bwMode="auto">
            <a:xfrm>
              <a:off x="2657469" y="1496982"/>
              <a:ext cx="914399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OH</a:t>
              </a:r>
            </a:p>
          </p:txBody>
        </p:sp>
        <p:sp>
          <p:nvSpPr>
            <p:cNvPr id="39036" name="Freeform 31"/>
            <p:cNvSpPr>
              <a:spLocks/>
            </p:cNvSpPr>
            <p:nvPr/>
          </p:nvSpPr>
          <p:spPr bwMode="auto">
            <a:xfrm>
              <a:off x="2214547" y="996916"/>
              <a:ext cx="466725" cy="1017589"/>
            </a:xfrm>
            <a:custGeom>
              <a:avLst/>
              <a:gdLst>
                <a:gd name="T0" fmla="*/ 0 w 294"/>
                <a:gd name="T1" fmla="*/ 0 h 641"/>
                <a:gd name="T2" fmla="*/ 2147483647 w 294"/>
                <a:gd name="T3" fmla="*/ 0 h 641"/>
                <a:gd name="T4" fmla="*/ 2147483647 w 294"/>
                <a:gd name="T5" fmla="*/ 2147483647 h 641"/>
                <a:gd name="T6" fmla="*/ 0 60000 65536"/>
                <a:gd name="T7" fmla="*/ 0 60000 65536"/>
                <a:gd name="T8" fmla="*/ 0 60000 65536"/>
                <a:gd name="T9" fmla="*/ 0 w 294"/>
                <a:gd name="T10" fmla="*/ 0 h 641"/>
                <a:gd name="T11" fmla="*/ 294 w 294"/>
                <a:gd name="T12" fmla="*/ 641 h 6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" h="641">
                  <a:moveTo>
                    <a:pt x="0" y="0"/>
                  </a:moveTo>
                  <a:lnTo>
                    <a:pt x="294" y="0"/>
                  </a:lnTo>
                  <a:lnTo>
                    <a:pt x="294" y="64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19" name="组合 167"/>
          <p:cNvGrpSpPr>
            <a:grpSpLocks/>
          </p:cNvGrpSpPr>
          <p:nvPr/>
        </p:nvGrpSpPr>
        <p:grpSpPr bwMode="auto">
          <a:xfrm>
            <a:off x="6854825" y="857250"/>
            <a:ext cx="1285875" cy="1751013"/>
            <a:chOff x="6142048" y="2786851"/>
            <a:chExt cx="1814672" cy="2014080"/>
          </a:xfrm>
        </p:grpSpPr>
        <p:sp>
          <p:nvSpPr>
            <p:cNvPr id="39031" name="Freeform 31"/>
            <p:cNvSpPr>
              <a:spLocks/>
            </p:cNvSpPr>
            <p:nvPr/>
          </p:nvSpPr>
          <p:spPr bwMode="auto">
            <a:xfrm>
              <a:off x="6643703" y="4015110"/>
              <a:ext cx="466725" cy="785821"/>
            </a:xfrm>
            <a:custGeom>
              <a:avLst/>
              <a:gdLst>
                <a:gd name="T0" fmla="*/ 0 w 294"/>
                <a:gd name="T1" fmla="*/ 0 h 641"/>
                <a:gd name="T2" fmla="*/ 2147483647 w 294"/>
                <a:gd name="T3" fmla="*/ 0 h 641"/>
                <a:gd name="T4" fmla="*/ 2147483647 w 294"/>
                <a:gd name="T5" fmla="*/ 2147483647 h 641"/>
                <a:gd name="T6" fmla="*/ 0 60000 65536"/>
                <a:gd name="T7" fmla="*/ 0 60000 65536"/>
                <a:gd name="T8" fmla="*/ 0 60000 65536"/>
                <a:gd name="T9" fmla="*/ 0 w 294"/>
                <a:gd name="T10" fmla="*/ 0 h 641"/>
                <a:gd name="T11" fmla="*/ 294 w 294"/>
                <a:gd name="T12" fmla="*/ 641 h 6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" h="641">
                  <a:moveTo>
                    <a:pt x="0" y="0"/>
                  </a:moveTo>
                  <a:lnTo>
                    <a:pt x="294" y="0"/>
                  </a:lnTo>
                  <a:lnTo>
                    <a:pt x="294" y="64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2" name="Text Box 34"/>
            <p:cNvSpPr txBox="1">
              <a:spLocks noChangeArrowheads="1"/>
            </p:cNvSpPr>
            <p:nvPr/>
          </p:nvSpPr>
          <p:spPr bwMode="auto">
            <a:xfrm>
              <a:off x="7158062" y="4143380"/>
              <a:ext cx="798658" cy="46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OH</a:t>
              </a:r>
            </a:p>
          </p:txBody>
        </p:sp>
        <p:cxnSp>
          <p:nvCxnSpPr>
            <p:cNvPr id="219" name="直接连接符 218"/>
            <p:cNvCxnSpPr/>
            <p:nvPr/>
          </p:nvCxnSpPr>
          <p:spPr>
            <a:xfrm rot="5400000">
              <a:off x="5536023" y="3392876"/>
              <a:ext cx="1214291" cy="22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endCxn id="39031" idx="0"/>
            </p:cNvCxnSpPr>
            <p:nvPr/>
          </p:nvCxnSpPr>
          <p:spPr>
            <a:xfrm flipV="1">
              <a:off x="6144289" y="4015750"/>
              <a:ext cx="4995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0" name="组合 86"/>
          <p:cNvGrpSpPr>
            <a:grpSpLocks/>
          </p:cNvGrpSpPr>
          <p:nvPr/>
        </p:nvGrpSpPr>
        <p:grpSpPr bwMode="auto">
          <a:xfrm>
            <a:off x="857250" y="3786188"/>
            <a:ext cx="2520950" cy="2216150"/>
            <a:chOff x="714348" y="2500306"/>
            <a:chExt cx="2520441" cy="2216164"/>
          </a:xfrm>
        </p:grpSpPr>
        <p:sp>
          <p:nvSpPr>
            <p:cNvPr id="39008" name="Line 7"/>
            <p:cNvSpPr>
              <a:spLocks noChangeShapeType="1"/>
            </p:cNvSpPr>
            <p:nvPr/>
          </p:nvSpPr>
          <p:spPr bwMode="auto">
            <a:xfrm>
              <a:off x="2857488" y="2928934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9" name="Line 7"/>
            <p:cNvSpPr>
              <a:spLocks noChangeShapeType="1"/>
            </p:cNvSpPr>
            <p:nvPr/>
          </p:nvSpPr>
          <p:spPr bwMode="auto">
            <a:xfrm>
              <a:off x="2857488" y="357187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Rectangle 16"/>
            <p:cNvSpPr>
              <a:spLocks noChangeArrowheads="1"/>
            </p:cNvSpPr>
            <p:nvPr/>
          </p:nvSpPr>
          <p:spPr bwMode="auto">
            <a:xfrm>
              <a:off x="2500298" y="2500306"/>
              <a:ext cx="7344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+5V</a:t>
              </a:r>
            </a:p>
          </p:txBody>
        </p:sp>
        <p:sp>
          <p:nvSpPr>
            <p:cNvPr id="39011" name="Line 7"/>
            <p:cNvSpPr>
              <a:spLocks noChangeShapeType="1"/>
            </p:cNvSpPr>
            <p:nvPr/>
          </p:nvSpPr>
          <p:spPr bwMode="auto">
            <a:xfrm>
              <a:off x="2857488" y="404337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2" name="Oval 65"/>
            <p:cNvSpPr>
              <a:spLocks noChangeArrowheads="1"/>
            </p:cNvSpPr>
            <p:nvPr/>
          </p:nvSpPr>
          <p:spPr bwMode="auto">
            <a:xfrm>
              <a:off x="2252637" y="4416447"/>
              <a:ext cx="138113" cy="138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3" name="Line 66"/>
            <p:cNvSpPr>
              <a:spLocks noChangeShapeType="1"/>
            </p:cNvSpPr>
            <p:nvPr/>
          </p:nvSpPr>
          <p:spPr bwMode="auto">
            <a:xfrm>
              <a:off x="858791" y="4484709"/>
              <a:ext cx="517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4" name="Text Box 68"/>
            <p:cNvSpPr txBox="1">
              <a:spLocks noChangeArrowheads="1"/>
            </p:cNvSpPr>
            <p:nvPr/>
          </p:nvSpPr>
          <p:spPr bwMode="auto">
            <a:xfrm>
              <a:off x="714348" y="4100460"/>
              <a:ext cx="8620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“1”</a:t>
              </a:r>
            </a:p>
          </p:txBody>
        </p:sp>
        <p:sp>
          <p:nvSpPr>
            <p:cNvPr id="39015" name="Text Box 69"/>
            <p:cNvSpPr txBox="1">
              <a:spLocks noChangeArrowheads="1"/>
            </p:cNvSpPr>
            <p:nvPr/>
          </p:nvSpPr>
          <p:spPr bwMode="auto">
            <a:xfrm>
              <a:off x="2285984" y="4143380"/>
              <a:ext cx="8620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“0”</a:t>
              </a:r>
            </a:p>
          </p:txBody>
        </p:sp>
        <p:sp>
          <p:nvSpPr>
            <p:cNvPr id="39016" name="Text Box 70"/>
            <p:cNvSpPr txBox="1">
              <a:spLocks noChangeArrowheads="1"/>
            </p:cNvSpPr>
            <p:nvPr/>
          </p:nvSpPr>
          <p:spPr bwMode="auto">
            <a:xfrm>
              <a:off x="2357422" y="3814708"/>
              <a:ext cx="482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7" name="Oval 71"/>
            <p:cNvSpPr>
              <a:spLocks noChangeArrowheads="1"/>
            </p:cNvSpPr>
            <p:nvPr/>
          </p:nvSpPr>
          <p:spPr bwMode="auto">
            <a:xfrm>
              <a:off x="2666963" y="3814708"/>
              <a:ext cx="396875" cy="39687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8" name="Line 72"/>
            <p:cNvSpPr>
              <a:spLocks noChangeShapeType="1"/>
            </p:cNvSpPr>
            <p:nvPr/>
          </p:nvSpPr>
          <p:spPr bwMode="auto">
            <a:xfrm flipH="1">
              <a:off x="2727282" y="3882970"/>
              <a:ext cx="276225" cy="276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9" name="Line 73"/>
            <p:cNvSpPr>
              <a:spLocks noChangeShapeType="1"/>
            </p:cNvSpPr>
            <p:nvPr/>
          </p:nvSpPr>
          <p:spPr bwMode="auto">
            <a:xfrm>
              <a:off x="2727293" y="3886145"/>
              <a:ext cx="276225" cy="276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" name="Rectangle 74"/>
            <p:cNvSpPr>
              <a:spLocks noChangeArrowheads="1"/>
            </p:cNvSpPr>
            <p:nvPr/>
          </p:nvSpPr>
          <p:spPr bwMode="auto">
            <a:xfrm>
              <a:off x="2785603" y="3214686"/>
              <a:ext cx="143971" cy="36000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21" name="Text Box 75"/>
            <p:cNvSpPr txBox="1">
              <a:spLocks noChangeArrowheads="1"/>
            </p:cNvSpPr>
            <p:nvPr/>
          </p:nvSpPr>
          <p:spPr bwMode="auto">
            <a:xfrm>
              <a:off x="2428860" y="3214686"/>
              <a:ext cx="482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022" name="组合 218"/>
            <p:cNvGrpSpPr>
              <a:grpSpLocks/>
            </p:cNvGrpSpPr>
            <p:nvPr/>
          </p:nvGrpSpPr>
          <p:grpSpPr bwMode="auto">
            <a:xfrm>
              <a:off x="1358741" y="4214816"/>
              <a:ext cx="882471" cy="501654"/>
              <a:chOff x="7465104" y="1701777"/>
              <a:chExt cx="1023672" cy="501654"/>
            </a:xfrm>
          </p:grpSpPr>
          <p:sp>
            <p:nvSpPr>
              <p:cNvPr id="238" name="弧形 237"/>
              <p:cNvSpPr/>
              <p:nvPr/>
            </p:nvSpPr>
            <p:spPr>
              <a:xfrm>
                <a:off x="7986149" y="1701778"/>
                <a:ext cx="502630" cy="500065"/>
              </a:xfrm>
              <a:prstGeom prst="arc">
                <a:avLst>
                  <a:gd name="adj1" fmla="val 16200000"/>
                  <a:gd name="adj2" fmla="val 5439051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39" name="直接连接符 238"/>
              <p:cNvCxnSpPr/>
              <p:nvPr/>
            </p:nvCxnSpPr>
            <p:spPr>
              <a:xfrm>
                <a:off x="7715501" y="1701778"/>
                <a:ext cx="535772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>
                <a:off x="7715501" y="2200256"/>
                <a:ext cx="535772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rot="5400000">
                <a:off x="7481118" y="1952478"/>
                <a:ext cx="500066" cy="18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7465106" y="1857354"/>
                <a:ext cx="250395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7465106" y="2070080"/>
                <a:ext cx="250395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 rot="5400000">
                <a:off x="7368076" y="1965178"/>
                <a:ext cx="214314" cy="1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23" name="Line 13"/>
            <p:cNvSpPr>
              <a:spLocks noChangeShapeType="1"/>
            </p:cNvSpPr>
            <p:nvPr/>
          </p:nvSpPr>
          <p:spPr bwMode="auto">
            <a:xfrm>
              <a:off x="2390745" y="4500570"/>
              <a:ext cx="4683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1" name="Group 59"/>
          <p:cNvGrpSpPr>
            <a:grpSpLocks/>
          </p:cNvGrpSpPr>
          <p:nvPr/>
        </p:nvGrpSpPr>
        <p:grpSpPr bwMode="auto">
          <a:xfrm>
            <a:off x="2757488" y="5049838"/>
            <a:ext cx="1171575" cy="879475"/>
            <a:chOff x="1924" y="2576"/>
            <a:chExt cx="738" cy="554"/>
          </a:xfrm>
        </p:grpSpPr>
        <p:sp>
          <p:nvSpPr>
            <p:cNvPr id="39006" name="Freeform 57"/>
            <p:cNvSpPr>
              <a:spLocks/>
            </p:cNvSpPr>
            <p:nvPr/>
          </p:nvSpPr>
          <p:spPr bwMode="auto">
            <a:xfrm>
              <a:off x="1924" y="2576"/>
              <a:ext cx="370" cy="554"/>
            </a:xfrm>
            <a:custGeom>
              <a:avLst/>
              <a:gdLst>
                <a:gd name="T0" fmla="*/ 370 w 370"/>
                <a:gd name="T1" fmla="*/ 0 h 554"/>
                <a:gd name="T2" fmla="*/ 370 w 370"/>
                <a:gd name="T3" fmla="*/ 554 h 554"/>
                <a:gd name="T4" fmla="*/ 0 w 370"/>
                <a:gd name="T5" fmla="*/ 554 h 554"/>
                <a:gd name="T6" fmla="*/ 0 60000 65536"/>
                <a:gd name="T7" fmla="*/ 0 60000 65536"/>
                <a:gd name="T8" fmla="*/ 0 60000 65536"/>
                <a:gd name="T9" fmla="*/ 0 w 370"/>
                <a:gd name="T10" fmla="*/ 0 h 554"/>
                <a:gd name="T11" fmla="*/ 370 w 370"/>
                <a:gd name="T12" fmla="*/ 554 h 5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0" h="554">
                  <a:moveTo>
                    <a:pt x="370" y="0"/>
                  </a:moveTo>
                  <a:lnTo>
                    <a:pt x="370" y="554"/>
                  </a:lnTo>
                  <a:lnTo>
                    <a:pt x="0" y="55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7" name="Text Box 58"/>
            <p:cNvSpPr txBox="1">
              <a:spLocks noChangeArrowheads="1"/>
            </p:cNvSpPr>
            <p:nvPr/>
          </p:nvSpPr>
          <p:spPr bwMode="auto">
            <a:xfrm>
              <a:off x="2300" y="2792"/>
              <a:ext cx="3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OL</a:t>
              </a:r>
            </a:p>
          </p:txBody>
        </p:sp>
      </p:grpSp>
      <p:grpSp>
        <p:nvGrpSpPr>
          <p:cNvPr id="38922" name="组合 299"/>
          <p:cNvGrpSpPr>
            <a:grpSpLocks/>
          </p:cNvGrpSpPr>
          <p:nvPr/>
        </p:nvGrpSpPr>
        <p:grpSpPr bwMode="auto">
          <a:xfrm>
            <a:off x="6497638" y="4624388"/>
            <a:ext cx="2074862" cy="1571625"/>
            <a:chOff x="5929322" y="1928802"/>
            <a:chExt cx="2074870" cy="1571636"/>
          </a:xfrm>
        </p:grpSpPr>
        <p:grpSp>
          <p:nvGrpSpPr>
            <p:cNvPr id="39001" name="组合 102"/>
            <p:cNvGrpSpPr>
              <a:grpSpLocks/>
            </p:cNvGrpSpPr>
            <p:nvPr/>
          </p:nvGrpSpPr>
          <p:grpSpPr bwMode="auto">
            <a:xfrm>
              <a:off x="5927731" y="1928801"/>
              <a:ext cx="1143004" cy="1571637"/>
              <a:chOff x="7570632" y="1500965"/>
              <a:chExt cx="716043" cy="1785951"/>
            </a:xfrm>
          </p:grpSpPr>
          <p:cxnSp>
            <p:nvCxnSpPr>
              <p:cNvPr id="289" name="直接连接符 288"/>
              <p:cNvCxnSpPr/>
              <p:nvPr/>
            </p:nvCxnSpPr>
            <p:spPr>
              <a:xfrm rot="5400000">
                <a:off x="7857235" y="1928418"/>
                <a:ext cx="856895" cy="198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 rot="10800000">
                <a:off x="7571629" y="2357861"/>
                <a:ext cx="714054" cy="180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290"/>
              <p:cNvCxnSpPr/>
              <p:nvPr/>
            </p:nvCxnSpPr>
            <p:spPr>
              <a:xfrm rot="5400000">
                <a:off x="7107101" y="2821394"/>
                <a:ext cx="929055" cy="198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02" name="Text Box 58"/>
            <p:cNvSpPr txBox="1">
              <a:spLocks noChangeArrowheads="1"/>
            </p:cNvSpPr>
            <p:nvPr/>
          </p:nvSpPr>
          <p:spPr bwMode="auto">
            <a:xfrm>
              <a:off x="7072330" y="2071678"/>
              <a:ext cx="9318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OL</a:t>
              </a:r>
            </a:p>
          </p:txBody>
        </p:sp>
      </p:grpSp>
      <p:grpSp>
        <p:nvGrpSpPr>
          <p:cNvPr id="38923" name="组合 293"/>
          <p:cNvGrpSpPr>
            <a:grpSpLocks/>
          </p:cNvGrpSpPr>
          <p:nvPr/>
        </p:nvGrpSpPr>
        <p:grpSpPr bwMode="auto">
          <a:xfrm>
            <a:off x="4143375" y="500063"/>
            <a:ext cx="3997325" cy="2805112"/>
            <a:chOff x="4071934" y="500065"/>
            <a:chExt cx="3997377" cy="2805110"/>
          </a:xfrm>
        </p:grpSpPr>
        <p:grpSp>
          <p:nvGrpSpPr>
            <p:cNvPr id="38962" name="组合 166"/>
            <p:cNvGrpSpPr>
              <a:grpSpLocks/>
            </p:cNvGrpSpPr>
            <p:nvPr/>
          </p:nvGrpSpPr>
          <p:grpSpPr bwMode="auto">
            <a:xfrm>
              <a:off x="5211774" y="500065"/>
              <a:ext cx="2857537" cy="2805110"/>
              <a:chOff x="5357904" y="500045"/>
              <a:chExt cx="2857445" cy="2804711"/>
            </a:xfrm>
          </p:grpSpPr>
          <p:grpSp>
            <p:nvGrpSpPr>
              <p:cNvPr id="38964" name="组合 115"/>
              <p:cNvGrpSpPr>
                <a:grpSpLocks/>
              </p:cNvGrpSpPr>
              <p:nvPr/>
            </p:nvGrpSpPr>
            <p:grpSpPr bwMode="auto">
              <a:xfrm>
                <a:off x="5357904" y="500045"/>
                <a:ext cx="2304619" cy="2804711"/>
                <a:chOff x="4714839" y="2275282"/>
                <a:chExt cx="2304619" cy="3225420"/>
              </a:xfrm>
            </p:grpSpPr>
            <p:sp>
              <p:nvSpPr>
                <p:cNvPr id="38966" name="Line 7"/>
                <p:cNvSpPr>
                  <a:spLocks noChangeShapeType="1"/>
                </p:cNvSpPr>
                <p:nvPr/>
              </p:nvSpPr>
              <p:spPr bwMode="auto">
                <a:xfrm>
                  <a:off x="6826257" y="4714888"/>
                  <a:ext cx="0" cy="4572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67" name="组合 38"/>
                <p:cNvGrpSpPr>
                  <a:grpSpLocks/>
                </p:cNvGrpSpPr>
                <p:nvPr/>
              </p:nvGrpSpPr>
              <p:grpSpPr bwMode="auto">
                <a:xfrm>
                  <a:off x="5000631" y="2275282"/>
                  <a:ext cx="1368639" cy="2868239"/>
                  <a:chOff x="5111769" y="951475"/>
                  <a:chExt cx="2100468" cy="4192037"/>
                </a:xfrm>
              </p:grpSpPr>
              <p:grpSp>
                <p:nvGrpSpPr>
                  <p:cNvPr id="38979" name="Group 3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5164148" y="2641606"/>
                    <a:ext cx="847724" cy="869952"/>
                    <a:chOff x="4076" y="2700"/>
                    <a:chExt cx="663" cy="548"/>
                  </a:xfrm>
                </p:grpSpPr>
                <p:sp>
                  <p:nvSpPr>
                    <p:cNvPr id="38997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76" y="3067"/>
                      <a:ext cx="226" cy="181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stealth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98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95" y="3067"/>
                      <a:ext cx="45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99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3067"/>
                      <a:ext cx="227" cy="181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00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16" y="2700"/>
                      <a:ext cx="0" cy="363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98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6000750" y="2214563"/>
                    <a:ext cx="0" cy="4572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8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6000750" y="1471613"/>
                    <a:ext cx="0" cy="4572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8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879030" y="1791815"/>
                    <a:ext cx="220999" cy="604991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983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72190" y="1791815"/>
                    <a:ext cx="1140047" cy="6724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R</a:t>
                    </a:r>
                    <a:r>
                      <a:rPr lang="en-US" altLang="zh-CN" sz="2000" b="1" baseline="-250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3898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643572" y="951475"/>
                    <a:ext cx="989477" cy="6723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  <a:ea typeface="幼圆" pitchFamily="49" charset="-122"/>
                        <a:cs typeface="Times New Roman" pitchFamily="18" charset="0"/>
                      </a:rPr>
                      <a:t>+5V</a:t>
                    </a:r>
                  </a:p>
                </p:txBody>
              </p:sp>
              <p:grpSp>
                <p:nvGrpSpPr>
                  <p:cNvPr id="38985" name="Group 3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5132408" y="3846526"/>
                    <a:ext cx="847724" cy="889002"/>
                    <a:chOff x="4076" y="2688"/>
                    <a:chExt cx="663" cy="560"/>
                  </a:xfrm>
                </p:grpSpPr>
                <p:sp>
                  <p:nvSpPr>
                    <p:cNvPr id="38993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76" y="3067"/>
                      <a:ext cx="226" cy="181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stealth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94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95" y="3067"/>
                      <a:ext cx="45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95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3067"/>
                      <a:ext cx="227" cy="181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96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16" y="2688"/>
                      <a:ext cx="0" cy="363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98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6000760" y="3441700"/>
                    <a:ext cx="0" cy="4572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87" name="Line 36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6304770" y="3393283"/>
                    <a:ext cx="0" cy="57626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8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5949963" y="3616327"/>
                    <a:ext cx="110500" cy="12099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98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748175" y="5143512"/>
                    <a:ext cx="441989" cy="0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9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978536" y="4672024"/>
                    <a:ext cx="0" cy="4572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9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02375" y="2697009"/>
                    <a:ext cx="1029021" cy="6724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r>
                      <a:rPr lang="en-US" altLang="zh-CN" sz="2000" b="1" baseline="-250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3899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5192" y="3897717"/>
                    <a:ext cx="1240107" cy="6724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r>
                      <a:rPr lang="en-US" altLang="zh-CN" sz="2000" b="1" baseline="-250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3896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449954" y="4246666"/>
                  <a:ext cx="482600" cy="46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en-US" altLang="zh-CN" sz="20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969" name="Line 13"/>
                <p:cNvSpPr>
                  <a:spLocks noChangeShapeType="1"/>
                </p:cNvSpPr>
                <p:nvPr/>
              </p:nvSpPr>
              <p:spPr bwMode="auto">
                <a:xfrm>
                  <a:off x="6357950" y="4143378"/>
                  <a:ext cx="46831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0" name="Line 18"/>
                <p:cNvSpPr>
                  <a:spLocks noChangeShapeType="1"/>
                </p:cNvSpPr>
                <p:nvPr/>
              </p:nvSpPr>
              <p:spPr bwMode="auto">
                <a:xfrm>
                  <a:off x="6683381" y="5500702"/>
                  <a:ext cx="304798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1" name="Line 7"/>
                <p:cNvSpPr>
                  <a:spLocks noChangeShapeType="1"/>
                </p:cNvSpPr>
                <p:nvPr/>
              </p:nvSpPr>
              <p:spPr bwMode="auto">
                <a:xfrm>
                  <a:off x="6845210" y="5043502"/>
                  <a:ext cx="0" cy="4572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2" name="Oval 71"/>
                <p:cNvSpPr>
                  <a:spLocks noChangeArrowheads="1"/>
                </p:cNvSpPr>
                <p:nvPr/>
              </p:nvSpPr>
              <p:spPr bwMode="auto">
                <a:xfrm>
                  <a:off x="6659470" y="4845117"/>
                  <a:ext cx="359988" cy="413941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973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6707192" y="4913378"/>
                  <a:ext cx="276225" cy="27622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4" name="Line 73"/>
                <p:cNvSpPr>
                  <a:spLocks noChangeShapeType="1"/>
                </p:cNvSpPr>
                <p:nvPr/>
              </p:nvSpPr>
              <p:spPr bwMode="auto">
                <a:xfrm>
                  <a:off x="6707193" y="4929252"/>
                  <a:ext cx="276225" cy="27622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矩形 189"/>
                <p:cNvSpPr/>
                <p:nvPr/>
              </p:nvSpPr>
              <p:spPr bwMode="auto">
                <a:xfrm>
                  <a:off x="4714839" y="2357423"/>
                  <a:ext cx="1714467" cy="300090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76" name="Line 13"/>
                <p:cNvSpPr>
                  <a:spLocks noChangeShapeType="1"/>
                </p:cNvSpPr>
                <p:nvPr/>
              </p:nvSpPr>
              <p:spPr bwMode="auto">
                <a:xfrm>
                  <a:off x="5961078" y="4143380"/>
                  <a:ext cx="46831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7" name="Line 7"/>
                <p:cNvSpPr>
                  <a:spLocks noChangeShapeType="1"/>
                </p:cNvSpPr>
                <p:nvPr/>
              </p:nvSpPr>
              <p:spPr bwMode="auto">
                <a:xfrm>
                  <a:off x="6826260" y="4143378"/>
                  <a:ext cx="0" cy="45720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8" name="Rectangle 74"/>
                <p:cNvSpPr>
                  <a:spLocks noChangeArrowheads="1"/>
                </p:cNvSpPr>
                <p:nvPr/>
              </p:nvSpPr>
              <p:spPr bwMode="auto">
                <a:xfrm>
                  <a:off x="6754821" y="4286253"/>
                  <a:ext cx="144001" cy="41394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8965" name="Text Box 70"/>
              <p:cNvSpPr txBox="1">
                <a:spLocks noChangeArrowheads="1"/>
              </p:cNvSpPr>
              <p:nvPr/>
            </p:nvSpPr>
            <p:spPr bwMode="auto">
              <a:xfrm>
                <a:off x="7732750" y="2714620"/>
                <a:ext cx="482599" cy="40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92" name="右箭头 291"/>
            <p:cNvSpPr/>
            <p:nvPr/>
          </p:nvSpPr>
          <p:spPr>
            <a:xfrm>
              <a:off x="4071934" y="1857376"/>
              <a:ext cx="714384" cy="285750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8924" name="组合 294"/>
          <p:cNvGrpSpPr>
            <a:grpSpLocks/>
          </p:cNvGrpSpPr>
          <p:nvPr/>
        </p:nvGrpSpPr>
        <p:grpSpPr bwMode="auto">
          <a:xfrm>
            <a:off x="4143375" y="3606800"/>
            <a:ext cx="3622675" cy="2679700"/>
            <a:chOff x="4071934" y="3606800"/>
            <a:chExt cx="3622706" cy="2679700"/>
          </a:xfrm>
        </p:grpSpPr>
        <p:grpSp>
          <p:nvGrpSpPr>
            <p:cNvPr id="38925" name="组合 263"/>
            <p:cNvGrpSpPr>
              <a:grpSpLocks/>
            </p:cNvGrpSpPr>
            <p:nvPr/>
          </p:nvGrpSpPr>
          <p:grpSpPr bwMode="auto">
            <a:xfrm>
              <a:off x="5211769" y="3606800"/>
              <a:ext cx="2482871" cy="2679700"/>
              <a:chOff x="4714856" y="910038"/>
              <a:chExt cx="2482884" cy="2680475"/>
            </a:xfrm>
          </p:grpSpPr>
          <p:sp>
            <p:nvSpPr>
              <p:cNvPr id="38927" name="Line 7"/>
              <p:cNvSpPr>
                <a:spLocks noChangeShapeType="1"/>
              </p:cNvSpPr>
              <p:nvPr/>
            </p:nvSpPr>
            <p:spPr bwMode="auto">
              <a:xfrm>
                <a:off x="6562009" y="1875728"/>
                <a:ext cx="0" cy="3975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28" name="组合 38"/>
              <p:cNvGrpSpPr>
                <a:grpSpLocks/>
              </p:cNvGrpSpPr>
              <p:nvPr/>
            </p:nvGrpSpPr>
            <p:grpSpPr bwMode="auto">
              <a:xfrm>
                <a:off x="4961659" y="910038"/>
                <a:ext cx="1181976" cy="2494121"/>
                <a:chOff x="5111769" y="951475"/>
                <a:chExt cx="2100480" cy="4192037"/>
              </a:xfrm>
            </p:grpSpPr>
            <p:grpSp>
              <p:nvGrpSpPr>
                <p:cNvPr id="38941" name="Group 38"/>
                <p:cNvGrpSpPr>
                  <a:grpSpLocks/>
                </p:cNvGrpSpPr>
                <p:nvPr/>
              </p:nvGrpSpPr>
              <p:grpSpPr bwMode="auto">
                <a:xfrm rot="-5400000">
                  <a:off x="5154623" y="2632081"/>
                  <a:ext cx="847724" cy="889002"/>
                  <a:chOff x="4076" y="2688"/>
                  <a:chExt cx="663" cy="560"/>
                </a:xfrm>
              </p:grpSpPr>
              <p:sp>
                <p:nvSpPr>
                  <p:cNvPr id="3895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76" y="3067"/>
                    <a:ext cx="226" cy="18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195" y="3067"/>
                    <a:ext cx="45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067"/>
                    <a:ext cx="227" cy="18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1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2688"/>
                    <a:ext cx="0" cy="36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42" name="Line 7"/>
                <p:cNvSpPr>
                  <a:spLocks noChangeShapeType="1"/>
                </p:cNvSpPr>
                <p:nvPr/>
              </p:nvSpPr>
              <p:spPr bwMode="auto">
                <a:xfrm>
                  <a:off x="6000750" y="2214563"/>
                  <a:ext cx="0" cy="4572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3" name="Line 7"/>
                <p:cNvSpPr>
                  <a:spLocks noChangeShapeType="1"/>
                </p:cNvSpPr>
                <p:nvPr/>
              </p:nvSpPr>
              <p:spPr bwMode="auto">
                <a:xfrm>
                  <a:off x="6000750" y="1471613"/>
                  <a:ext cx="0" cy="4572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4" name="Rectangle 40"/>
                <p:cNvSpPr>
                  <a:spLocks noChangeArrowheads="1"/>
                </p:cNvSpPr>
                <p:nvPr/>
              </p:nvSpPr>
              <p:spPr bwMode="auto">
                <a:xfrm>
                  <a:off x="5883486" y="1848878"/>
                  <a:ext cx="255902" cy="60525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94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072202" y="1853602"/>
                  <a:ext cx="1140047" cy="672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lang="en-US" altLang="zh-CN" sz="2000" b="1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38946" name="Rectangle 16"/>
                <p:cNvSpPr>
                  <a:spLocks noChangeArrowheads="1"/>
                </p:cNvSpPr>
                <p:nvPr/>
              </p:nvSpPr>
              <p:spPr bwMode="auto">
                <a:xfrm>
                  <a:off x="5643572" y="951475"/>
                  <a:ext cx="1145740" cy="672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itchFamily="18" charset="0"/>
                      <a:ea typeface="幼圆" pitchFamily="49" charset="-122"/>
                      <a:cs typeface="Times New Roman" pitchFamily="18" charset="0"/>
                    </a:rPr>
                    <a:t>+5V</a:t>
                  </a:r>
                </a:p>
              </p:txBody>
            </p:sp>
            <p:grpSp>
              <p:nvGrpSpPr>
                <p:cNvPr id="38947" name="Group 38"/>
                <p:cNvGrpSpPr>
                  <a:grpSpLocks/>
                </p:cNvGrpSpPr>
                <p:nvPr/>
              </p:nvGrpSpPr>
              <p:grpSpPr bwMode="auto">
                <a:xfrm rot="-5400000">
                  <a:off x="5132408" y="3846526"/>
                  <a:ext cx="847724" cy="889002"/>
                  <a:chOff x="4076" y="2688"/>
                  <a:chExt cx="663" cy="560"/>
                </a:xfrm>
              </p:grpSpPr>
              <p:sp>
                <p:nvSpPr>
                  <p:cNvPr id="38954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76" y="3067"/>
                    <a:ext cx="226" cy="18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195" y="3067"/>
                    <a:ext cx="45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067"/>
                    <a:ext cx="227" cy="18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7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2688"/>
                    <a:ext cx="0" cy="36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48" name="Line 7"/>
                <p:cNvSpPr>
                  <a:spLocks noChangeShapeType="1"/>
                </p:cNvSpPr>
                <p:nvPr/>
              </p:nvSpPr>
              <p:spPr bwMode="auto">
                <a:xfrm>
                  <a:off x="6000760" y="3441700"/>
                  <a:ext cx="0" cy="4572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9" name="Oval 30"/>
                <p:cNvSpPr>
                  <a:spLocks noChangeArrowheads="1"/>
                </p:cNvSpPr>
                <p:nvPr/>
              </p:nvSpPr>
              <p:spPr bwMode="auto">
                <a:xfrm>
                  <a:off x="5949975" y="3637679"/>
                  <a:ext cx="127951" cy="121050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950" name="Line 18"/>
                <p:cNvSpPr>
                  <a:spLocks noChangeShapeType="1"/>
                </p:cNvSpPr>
                <p:nvPr/>
              </p:nvSpPr>
              <p:spPr bwMode="auto">
                <a:xfrm>
                  <a:off x="5735858" y="5143512"/>
                  <a:ext cx="51180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1" name="Line 7"/>
                <p:cNvSpPr>
                  <a:spLocks noChangeShapeType="1"/>
                </p:cNvSpPr>
                <p:nvPr/>
              </p:nvSpPr>
              <p:spPr bwMode="auto">
                <a:xfrm>
                  <a:off x="5978536" y="4672024"/>
                  <a:ext cx="0" cy="4572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02375" y="2697009"/>
                  <a:ext cx="1029021" cy="672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2000" b="1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895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45192" y="3897717"/>
                  <a:ext cx="1240107" cy="672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2000" b="1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</a:p>
              </p:txBody>
            </p:sp>
          </p:grpSp>
          <p:sp>
            <p:nvSpPr>
              <p:cNvPr id="38929" name="Text Box 75"/>
              <p:cNvSpPr txBox="1">
                <a:spLocks noChangeArrowheads="1"/>
              </p:cNvSpPr>
              <p:nvPr/>
            </p:nvSpPr>
            <p:spPr bwMode="auto">
              <a:xfrm>
                <a:off x="6643702" y="1500174"/>
                <a:ext cx="41677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30" name="Line 7"/>
              <p:cNvSpPr>
                <a:spLocks noChangeShapeType="1"/>
              </p:cNvSpPr>
              <p:nvPr/>
            </p:nvSpPr>
            <p:spPr bwMode="auto">
              <a:xfrm>
                <a:off x="6574051" y="1266948"/>
                <a:ext cx="0" cy="3975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Line 7"/>
              <p:cNvSpPr>
                <a:spLocks noChangeShapeType="1"/>
              </p:cNvSpPr>
              <p:nvPr/>
            </p:nvSpPr>
            <p:spPr bwMode="auto">
              <a:xfrm>
                <a:off x="6572976" y="2161479"/>
                <a:ext cx="0" cy="3975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Oval 71"/>
              <p:cNvSpPr>
                <a:spLocks noChangeArrowheads="1"/>
              </p:cNvSpPr>
              <p:nvPr/>
            </p:nvSpPr>
            <p:spPr bwMode="auto">
              <a:xfrm>
                <a:off x="6399583" y="1988969"/>
                <a:ext cx="342745" cy="34511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33" name="Line 72"/>
              <p:cNvSpPr>
                <a:spLocks noChangeShapeType="1"/>
              </p:cNvSpPr>
              <p:nvPr/>
            </p:nvSpPr>
            <p:spPr bwMode="auto">
              <a:xfrm flipH="1">
                <a:off x="6455146" y="2035624"/>
                <a:ext cx="238551" cy="240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4" name="Line 73"/>
              <p:cNvSpPr>
                <a:spLocks noChangeShapeType="1"/>
              </p:cNvSpPr>
              <p:nvPr/>
            </p:nvSpPr>
            <p:spPr bwMode="auto">
              <a:xfrm>
                <a:off x="6454800" y="2036725"/>
                <a:ext cx="238551" cy="240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 bwMode="auto">
              <a:xfrm>
                <a:off x="4714856" y="981497"/>
                <a:ext cx="1481158" cy="260901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6" name="Rectangle 16"/>
              <p:cNvSpPr>
                <a:spLocks noChangeArrowheads="1"/>
              </p:cNvSpPr>
              <p:nvPr/>
            </p:nvSpPr>
            <p:spPr bwMode="auto">
              <a:xfrm>
                <a:off x="6215074" y="962834"/>
                <a:ext cx="644729" cy="40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+5V</a:t>
                </a:r>
              </a:p>
            </p:txBody>
          </p:sp>
          <p:sp>
            <p:nvSpPr>
              <p:cNvPr id="38937" name="Rectangle 74"/>
              <p:cNvSpPr>
                <a:spLocks noChangeArrowheads="1"/>
              </p:cNvSpPr>
              <p:nvPr/>
            </p:nvSpPr>
            <p:spPr bwMode="auto">
              <a:xfrm>
                <a:off x="6499713" y="1503002"/>
                <a:ext cx="144001" cy="3601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38" name="Text Box 70"/>
              <p:cNvSpPr txBox="1">
                <a:spLocks noChangeArrowheads="1"/>
              </p:cNvSpPr>
              <p:nvPr/>
            </p:nvSpPr>
            <p:spPr bwMode="auto">
              <a:xfrm>
                <a:off x="6715140" y="1957319"/>
                <a:ext cx="482600" cy="40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39" name="Line 19"/>
              <p:cNvSpPr>
                <a:spLocks noChangeShapeType="1"/>
              </p:cNvSpPr>
              <p:nvPr/>
            </p:nvSpPr>
            <p:spPr bwMode="auto">
              <a:xfrm>
                <a:off x="5487994" y="2546344"/>
                <a:ext cx="76191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0" name="Line 36"/>
              <p:cNvSpPr>
                <a:spLocks noChangeShapeType="1"/>
              </p:cNvSpPr>
              <p:nvPr/>
            </p:nvSpPr>
            <p:spPr bwMode="auto">
              <a:xfrm rot="16200000" flipV="1">
                <a:off x="6410127" y="2384207"/>
                <a:ext cx="0" cy="3242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" name="右箭头 292"/>
            <p:cNvSpPr/>
            <p:nvPr/>
          </p:nvSpPr>
          <p:spPr>
            <a:xfrm>
              <a:off x="4071934" y="4929188"/>
              <a:ext cx="714381" cy="285750"/>
            </a:xfrm>
            <a:prstGeom prst="rightArrow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 txBox="1">
            <a:spLocks noChangeArrowheads="1"/>
          </p:cNvSpPr>
          <p:nvPr/>
        </p:nvSpPr>
        <p:spPr>
          <a:xfrm>
            <a:off x="461963" y="142875"/>
            <a:ext cx="3681412" cy="504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5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）负载能力的计算</a:t>
            </a:r>
          </a:p>
        </p:txBody>
      </p:sp>
      <p:sp>
        <p:nvSpPr>
          <p:cNvPr id="39939" name="Text Box 60"/>
          <p:cNvSpPr txBox="1">
            <a:spLocks noChangeArrowheads="1"/>
          </p:cNvSpPr>
          <p:nvPr/>
        </p:nvSpPr>
        <p:spPr bwMode="auto">
          <a:xfrm>
            <a:off x="2317750" y="4365625"/>
            <a:ext cx="1931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=N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IH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0" name="Text Box 61"/>
          <p:cNvSpPr txBox="1">
            <a:spLocks noChangeArrowheads="1"/>
          </p:cNvSpPr>
          <p:nvPr/>
        </p:nvSpPr>
        <p:spPr bwMode="auto">
          <a:xfrm>
            <a:off x="1820863" y="4724400"/>
            <a:ext cx="1928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得：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=I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/I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IH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1" name="Text Box 115"/>
          <p:cNvSpPr txBox="1">
            <a:spLocks noChangeArrowheads="1"/>
          </p:cNvSpPr>
          <p:nvPr/>
        </p:nvSpPr>
        <p:spPr bwMode="auto">
          <a:xfrm>
            <a:off x="6375400" y="4346575"/>
            <a:ext cx="1931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25000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CN" sz="2000" b="1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=N</a:t>
            </a:r>
            <a:r>
              <a:rPr lang="en-US" altLang="zh-CN" sz="2000" b="1" baseline="-25000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000" b="1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25000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endParaRPr lang="en-US" altLang="zh-CN" sz="2000" b="1">
              <a:solidFill>
                <a:srgbClr val="2D2D8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2" name="Text Box 116"/>
          <p:cNvSpPr txBox="1">
            <a:spLocks noChangeArrowheads="1"/>
          </p:cNvSpPr>
          <p:nvPr/>
        </p:nvSpPr>
        <p:spPr bwMode="auto">
          <a:xfrm>
            <a:off x="5902325" y="4775200"/>
            <a:ext cx="2603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得：</a:t>
            </a:r>
            <a:r>
              <a:rPr lang="en-US" altLang="zh-CN" sz="2000" b="1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baseline="-25000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=I</a:t>
            </a:r>
            <a:r>
              <a:rPr lang="en-US" altLang="zh-CN" sz="2000" b="1" baseline="-25000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CN" sz="2000" b="1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/I</a:t>
            </a:r>
            <a:r>
              <a:rPr lang="en-US" altLang="zh-CN" sz="2000" b="1" baseline="-25000">
                <a:solidFill>
                  <a:srgbClr val="2D2D8A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endParaRPr lang="en-US" altLang="zh-CN" sz="2000" b="1">
              <a:solidFill>
                <a:srgbClr val="2D2D8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943" name="组合 167"/>
          <p:cNvGrpSpPr>
            <a:grpSpLocks/>
          </p:cNvGrpSpPr>
          <p:nvPr/>
        </p:nvGrpSpPr>
        <p:grpSpPr bwMode="auto">
          <a:xfrm>
            <a:off x="1785938" y="5913438"/>
            <a:ext cx="6643687" cy="900112"/>
            <a:chOff x="1428707" y="5753417"/>
            <a:chExt cx="6643734" cy="900176"/>
          </a:xfrm>
        </p:grpSpPr>
        <p:sp>
          <p:nvSpPr>
            <p:cNvPr id="40104" name="Text Box 117"/>
            <p:cNvSpPr txBox="1">
              <a:spLocks noChangeArrowheads="1"/>
            </p:cNvSpPr>
            <p:nvPr/>
          </p:nvSpPr>
          <p:spPr bwMode="auto">
            <a:xfrm>
              <a:off x="1428707" y="6191928"/>
              <a:ext cx="66437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取 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 ＝</a:t>
              </a:r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en-US" altLang="zh-CN" sz="2400" b="1" baseline="-2500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en-US" altLang="zh-CN" sz="2400" b="1" baseline="-2500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 —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称为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扇出系数。</a:t>
              </a:r>
            </a:p>
          </p:txBody>
        </p:sp>
        <p:sp>
          <p:nvSpPr>
            <p:cNvPr id="40105" name="矩形 166"/>
            <p:cNvSpPr>
              <a:spLocks noChangeArrowheads="1"/>
            </p:cNvSpPr>
            <p:nvPr/>
          </p:nvSpPr>
          <p:spPr bwMode="auto">
            <a:xfrm>
              <a:off x="1428728" y="5753417"/>
              <a:ext cx="6635197" cy="46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反映出门电路能够驱动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同类门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的数量。 </a:t>
              </a:r>
              <a:endParaRPr lang="zh-CN" altLang="en-US" sz="24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1493838" y="2417763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“1”</a:t>
            </a:r>
          </a:p>
        </p:txBody>
      </p:sp>
      <p:grpSp>
        <p:nvGrpSpPr>
          <p:cNvPr id="39945" name="Group 54"/>
          <p:cNvGrpSpPr>
            <a:grpSpLocks/>
          </p:cNvGrpSpPr>
          <p:nvPr/>
        </p:nvGrpSpPr>
        <p:grpSpPr bwMode="auto">
          <a:xfrm>
            <a:off x="1639888" y="903288"/>
            <a:ext cx="1147762" cy="2857500"/>
            <a:chOff x="880" y="819"/>
            <a:chExt cx="771" cy="1996"/>
          </a:xfrm>
        </p:grpSpPr>
        <p:sp>
          <p:nvSpPr>
            <p:cNvPr id="40098" name="Line 36"/>
            <p:cNvSpPr>
              <a:spLocks noChangeShapeType="1"/>
            </p:cNvSpPr>
            <p:nvPr/>
          </p:nvSpPr>
          <p:spPr bwMode="auto">
            <a:xfrm>
              <a:off x="880" y="1807"/>
              <a:ext cx="31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9" name="Line 37"/>
            <p:cNvSpPr>
              <a:spLocks noChangeShapeType="1"/>
            </p:cNvSpPr>
            <p:nvPr/>
          </p:nvSpPr>
          <p:spPr bwMode="auto">
            <a:xfrm>
              <a:off x="1197" y="819"/>
              <a:ext cx="0" cy="199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0" name="Line 38"/>
            <p:cNvSpPr>
              <a:spLocks noChangeShapeType="1"/>
            </p:cNvSpPr>
            <p:nvPr/>
          </p:nvSpPr>
          <p:spPr bwMode="auto">
            <a:xfrm>
              <a:off x="1197" y="828"/>
              <a:ext cx="45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1" name="Line 39"/>
            <p:cNvSpPr>
              <a:spLocks noChangeShapeType="1"/>
            </p:cNvSpPr>
            <p:nvPr/>
          </p:nvSpPr>
          <p:spPr bwMode="auto">
            <a:xfrm>
              <a:off x="1197" y="1454"/>
              <a:ext cx="45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2" name="Line 40"/>
            <p:cNvSpPr>
              <a:spLocks noChangeShapeType="1"/>
            </p:cNvSpPr>
            <p:nvPr/>
          </p:nvSpPr>
          <p:spPr bwMode="auto">
            <a:xfrm>
              <a:off x="1197" y="2135"/>
              <a:ext cx="45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3" name="Line 41"/>
            <p:cNvSpPr>
              <a:spLocks noChangeShapeType="1"/>
            </p:cNvSpPr>
            <p:nvPr/>
          </p:nvSpPr>
          <p:spPr bwMode="auto">
            <a:xfrm>
              <a:off x="1197" y="2806"/>
              <a:ext cx="45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6" name="组合 241"/>
          <p:cNvGrpSpPr>
            <a:grpSpLocks/>
          </p:cNvGrpSpPr>
          <p:nvPr/>
        </p:nvGrpSpPr>
        <p:grpSpPr bwMode="auto">
          <a:xfrm>
            <a:off x="1571625" y="460375"/>
            <a:ext cx="1427163" cy="3232150"/>
            <a:chOff x="6002357" y="785813"/>
            <a:chExt cx="1427163" cy="3231809"/>
          </a:xfrm>
        </p:grpSpPr>
        <p:sp>
          <p:nvSpPr>
            <p:cNvPr id="40093" name="Text Box 53"/>
            <p:cNvSpPr txBox="1">
              <a:spLocks noChangeArrowheads="1"/>
            </p:cNvSpPr>
            <p:nvPr/>
          </p:nvSpPr>
          <p:spPr bwMode="auto">
            <a:xfrm>
              <a:off x="6002357" y="2214403"/>
              <a:ext cx="7463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OH</a:t>
              </a:r>
            </a:p>
          </p:txBody>
        </p:sp>
        <p:sp>
          <p:nvSpPr>
            <p:cNvPr id="40094" name="Text Box 55"/>
            <p:cNvSpPr txBox="1">
              <a:spLocks noChangeArrowheads="1"/>
            </p:cNvSpPr>
            <p:nvPr/>
          </p:nvSpPr>
          <p:spPr bwMode="auto">
            <a:xfrm>
              <a:off x="6779997" y="785813"/>
              <a:ext cx="6495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 H</a:t>
              </a:r>
            </a:p>
          </p:txBody>
        </p:sp>
        <p:sp>
          <p:nvSpPr>
            <p:cNvPr id="40095" name="Text Box 56"/>
            <p:cNvSpPr txBox="1">
              <a:spLocks noChangeArrowheads="1"/>
            </p:cNvSpPr>
            <p:nvPr/>
          </p:nvSpPr>
          <p:spPr bwMode="auto">
            <a:xfrm>
              <a:off x="6763610" y="1703467"/>
              <a:ext cx="6495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 H</a:t>
              </a:r>
            </a:p>
          </p:txBody>
        </p:sp>
        <p:sp>
          <p:nvSpPr>
            <p:cNvPr id="40096" name="Text Box 57"/>
            <p:cNvSpPr txBox="1">
              <a:spLocks noChangeArrowheads="1"/>
            </p:cNvSpPr>
            <p:nvPr/>
          </p:nvSpPr>
          <p:spPr bwMode="auto">
            <a:xfrm>
              <a:off x="6763610" y="2668363"/>
              <a:ext cx="6495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 H</a:t>
              </a:r>
            </a:p>
          </p:txBody>
        </p:sp>
        <p:sp>
          <p:nvSpPr>
            <p:cNvPr id="40097" name="Text Box 58"/>
            <p:cNvSpPr txBox="1">
              <a:spLocks noChangeArrowheads="1"/>
            </p:cNvSpPr>
            <p:nvPr/>
          </p:nvSpPr>
          <p:spPr bwMode="auto">
            <a:xfrm>
              <a:off x="6747223" y="3617512"/>
              <a:ext cx="6495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 H</a:t>
              </a:r>
            </a:p>
          </p:txBody>
        </p:sp>
      </p:grpSp>
      <p:sp>
        <p:nvSpPr>
          <p:cNvPr id="39947" name="Text Box 42"/>
          <p:cNvSpPr txBox="1">
            <a:spLocks noChangeArrowheads="1"/>
          </p:cNvSpPr>
          <p:nvPr/>
        </p:nvSpPr>
        <p:spPr bwMode="auto">
          <a:xfrm>
            <a:off x="5903913" y="2460625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“0”</a:t>
            </a:r>
          </a:p>
        </p:txBody>
      </p:sp>
      <p:grpSp>
        <p:nvGrpSpPr>
          <p:cNvPr id="39948" name="Group 114"/>
          <p:cNvGrpSpPr>
            <a:grpSpLocks/>
          </p:cNvGrpSpPr>
          <p:nvPr/>
        </p:nvGrpSpPr>
        <p:grpSpPr bwMode="auto">
          <a:xfrm>
            <a:off x="6065838" y="966788"/>
            <a:ext cx="1066800" cy="2805112"/>
            <a:chOff x="3380" y="612"/>
            <a:chExt cx="771" cy="1996"/>
          </a:xfrm>
        </p:grpSpPr>
        <p:sp>
          <p:nvSpPr>
            <p:cNvPr id="40087" name="Line 63"/>
            <p:cNvSpPr>
              <a:spLocks noChangeShapeType="1"/>
            </p:cNvSpPr>
            <p:nvPr/>
          </p:nvSpPr>
          <p:spPr bwMode="auto">
            <a:xfrm>
              <a:off x="3380" y="1573"/>
              <a:ext cx="31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8" name="Line 64"/>
            <p:cNvSpPr>
              <a:spLocks noChangeShapeType="1"/>
            </p:cNvSpPr>
            <p:nvPr/>
          </p:nvSpPr>
          <p:spPr bwMode="auto">
            <a:xfrm>
              <a:off x="3697" y="612"/>
              <a:ext cx="0" cy="199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9" name="Line 65"/>
            <p:cNvSpPr>
              <a:spLocks noChangeShapeType="1"/>
            </p:cNvSpPr>
            <p:nvPr/>
          </p:nvSpPr>
          <p:spPr bwMode="auto">
            <a:xfrm flipH="1">
              <a:off x="3697" y="612"/>
              <a:ext cx="45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0" name="Line 66"/>
            <p:cNvSpPr>
              <a:spLocks noChangeShapeType="1"/>
            </p:cNvSpPr>
            <p:nvPr/>
          </p:nvSpPr>
          <p:spPr bwMode="auto">
            <a:xfrm flipH="1">
              <a:off x="3697" y="1247"/>
              <a:ext cx="45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1" name="Line 67"/>
            <p:cNvSpPr>
              <a:spLocks noChangeShapeType="1"/>
            </p:cNvSpPr>
            <p:nvPr/>
          </p:nvSpPr>
          <p:spPr bwMode="auto">
            <a:xfrm flipH="1">
              <a:off x="3697" y="1928"/>
              <a:ext cx="45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2" name="Line 68"/>
            <p:cNvSpPr>
              <a:spLocks noChangeShapeType="1"/>
            </p:cNvSpPr>
            <p:nvPr/>
          </p:nvSpPr>
          <p:spPr bwMode="auto">
            <a:xfrm flipH="1">
              <a:off x="3697" y="2608"/>
              <a:ext cx="45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9" name="组合 343"/>
          <p:cNvGrpSpPr>
            <a:grpSpLocks/>
          </p:cNvGrpSpPr>
          <p:nvPr/>
        </p:nvGrpSpPr>
        <p:grpSpPr bwMode="auto">
          <a:xfrm>
            <a:off x="6000750" y="531813"/>
            <a:ext cx="1323975" cy="3179762"/>
            <a:chOff x="3929058" y="857250"/>
            <a:chExt cx="1323975" cy="3179710"/>
          </a:xfrm>
        </p:grpSpPr>
        <p:sp>
          <p:nvSpPr>
            <p:cNvPr id="40082" name="Text Box 109"/>
            <p:cNvSpPr txBox="1">
              <a:spLocks noChangeArrowheads="1"/>
            </p:cNvSpPr>
            <p:nvPr/>
          </p:nvSpPr>
          <p:spPr bwMode="auto">
            <a:xfrm>
              <a:off x="3929058" y="2214531"/>
              <a:ext cx="6923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OL</a:t>
              </a:r>
            </a:p>
          </p:txBody>
        </p:sp>
        <p:sp>
          <p:nvSpPr>
            <p:cNvPr id="40083" name="Text Box 110"/>
            <p:cNvSpPr txBox="1">
              <a:spLocks noChangeArrowheads="1"/>
            </p:cNvSpPr>
            <p:nvPr/>
          </p:nvSpPr>
          <p:spPr bwMode="auto">
            <a:xfrm>
              <a:off x="4650472" y="857250"/>
              <a:ext cx="602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 L</a:t>
              </a:r>
            </a:p>
          </p:txBody>
        </p:sp>
        <p:sp>
          <p:nvSpPr>
            <p:cNvPr id="40084" name="Text Box 111"/>
            <p:cNvSpPr txBox="1">
              <a:spLocks noChangeArrowheads="1"/>
            </p:cNvSpPr>
            <p:nvPr/>
          </p:nvSpPr>
          <p:spPr bwMode="auto">
            <a:xfrm>
              <a:off x="4635270" y="1758020"/>
              <a:ext cx="602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 L</a:t>
              </a:r>
            </a:p>
          </p:txBody>
        </p:sp>
        <p:sp>
          <p:nvSpPr>
            <p:cNvPr id="40085" name="Text Box 112"/>
            <p:cNvSpPr txBox="1">
              <a:spLocks noChangeArrowheads="1"/>
            </p:cNvSpPr>
            <p:nvPr/>
          </p:nvSpPr>
          <p:spPr bwMode="auto">
            <a:xfrm>
              <a:off x="4635270" y="2705164"/>
              <a:ext cx="602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 L</a:t>
              </a:r>
            </a:p>
          </p:txBody>
        </p:sp>
        <p:sp>
          <p:nvSpPr>
            <p:cNvPr id="40086" name="Text Box 113"/>
            <p:cNvSpPr txBox="1">
              <a:spLocks noChangeArrowheads="1"/>
            </p:cNvSpPr>
            <p:nvPr/>
          </p:nvSpPr>
          <p:spPr bwMode="auto">
            <a:xfrm>
              <a:off x="4620068" y="3636850"/>
              <a:ext cx="602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I L</a:t>
              </a:r>
            </a:p>
          </p:txBody>
        </p:sp>
      </p:grpSp>
      <p:grpSp>
        <p:nvGrpSpPr>
          <p:cNvPr id="39950" name="组合 323"/>
          <p:cNvGrpSpPr>
            <a:grpSpLocks/>
          </p:cNvGrpSpPr>
          <p:nvPr/>
        </p:nvGrpSpPr>
        <p:grpSpPr bwMode="auto">
          <a:xfrm>
            <a:off x="428625" y="960438"/>
            <a:ext cx="3844925" cy="3405187"/>
            <a:chOff x="226982" y="1303305"/>
            <a:chExt cx="4416456" cy="3846526"/>
          </a:xfrm>
        </p:grpSpPr>
        <p:sp>
          <p:nvSpPr>
            <p:cNvPr id="40018" name="Line 16"/>
            <p:cNvSpPr>
              <a:spLocks noChangeShapeType="1"/>
            </p:cNvSpPr>
            <p:nvPr/>
          </p:nvSpPr>
          <p:spPr bwMode="auto">
            <a:xfrm>
              <a:off x="1614492" y="2993268"/>
              <a:ext cx="7016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Line 17"/>
            <p:cNvSpPr>
              <a:spLocks noChangeShapeType="1"/>
            </p:cNvSpPr>
            <p:nvPr/>
          </p:nvSpPr>
          <p:spPr bwMode="auto">
            <a:xfrm flipH="1">
              <a:off x="2303467" y="1404919"/>
              <a:ext cx="1008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Line 18"/>
            <p:cNvSpPr>
              <a:spLocks noChangeShapeType="1"/>
            </p:cNvSpPr>
            <p:nvPr/>
          </p:nvSpPr>
          <p:spPr bwMode="auto">
            <a:xfrm>
              <a:off x="2303467" y="1404919"/>
              <a:ext cx="0" cy="3168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1" name="Line 19"/>
            <p:cNvSpPr>
              <a:spLocks noChangeShapeType="1"/>
            </p:cNvSpPr>
            <p:nvPr/>
          </p:nvSpPr>
          <p:spPr bwMode="auto">
            <a:xfrm flipH="1">
              <a:off x="2303467" y="2412981"/>
              <a:ext cx="1008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2" name="Line 20"/>
            <p:cNvSpPr>
              <a:spLocks noChangeShapeType="1"/>
            </p:cNvSpPr>
            <p:nvPr/>
          </p:nvSpPr>
          <p:spPr bwMode="auto">
            <a:xfrm flipH="1">
              <a:off x="2303467" y="3492481"/>
              <a:ext cx="1008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3" name="Line 21"/>
            <p:cNvSpPr>
              <a:spLocks noChangeShapeType="1"/>
            </p:cNvSpPr>
            <p:nvPr/>
          </p:nvSpPr>
          <p:spPr bwMode="auto">
            <a:xfrm flipH="1">
              <a:off x="2303467" y="4573569"/>
              <a:ext cx="1008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4" name="Line 22"/>
            <p:cNvSpPr>
              <a:spLocks noChangeShapeType="1"/>
            </p:cNvSpPr>
            <p:nvPr/>
          </p:nvSpPr>
          <p:spPr bwMode="auto">
            <a:xfrm flipH="1">
              <a:off x="2951167" y="1692256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5" name="Line 23"/>
            <p:cNvSpPr>
              <a:spLocks noChangeShapeType="1"/>
            </p:cNvSpPr>
            <p:nvPr/>
          </p:nvSpPr>
          <p:spPr bwMode="auto">
            <a:xfrm>
              <a:off x="2951167" y="1692256"/>
              <a:ext cx="0" cy="288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6" name="Line 24"/>
            <p:cNvSpPr>
              <a:spLocks noChangeShapeType="1"/>
            </p:cNvSpPr>
            <p:nvPr/>
          </p:nvSpPr>
          <p:spPr bwMode="auto">
            <a:xfrm flipH="1">
              <a:off x="2951167" y="2700319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7" name="Line 25"/>
            <p:cNvSpPr>
              <a:spLocks noChangeShapeType="1"/>
            </p:cNvSpPr>
            <p:nvPr/>
          </p:nvSpPr>
          <p:spPr bwMode="auto">
            <a:xfrm>
              <a:off x="2951167" y="2700319"/>
              <a:ext cx="0" cy="288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8" name="Line 26"/>
            <p:cNvSpPr>
              <a:spLocks noChangeShapeType="1"/>
            </p:cNvSpPr>
            <p:nvPr/>
          </p:nvSpPr>
          <p:spPr bwMode="auto">
            <a:xfrm flipH="1">
              <a:off x="2951167" y="3781406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9" name="Line 27"/>
            <p:cNvSpPr>
              <a:spLocks noChangeShapeType="1"/>
            </p:cNvSpPr>
            <p:nvPr/>
          </p:nvSpPr>
          <p:spPr bwMode="auto">
            <a:xfrm>
              <a:off x="2951167" y="3781406"/>
              <a:ext cx="0" cy="288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0" name="Line 28"/>
            <p:cNvSpPr>
              <a:spLocks noChangeShapeType="1"/>
            </p:cNvSpPr>
            <p:nvPr/>
          </p:nvSpPr>
          <p:spPr bwMode="auto">
            <a:xfrm flipH="1">
              <a:off x="2951167" y="4860906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1" name="Line 29"/>
            <p:cNvSpPr>
              <a:spLocks noChangeShapeType="1"/>
            </p:cNvSpPr>
            <p:nvPr/>
          </p:nvSpPr>
          <p:spPr bwMode="auto">
            <a:xfrm>
              <a:off x="2951167" y="4860906"/>
              <a:ext cx="0" cy="288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2" name="Line 34"/>
            <p:cNvSpPr>
              <a:spLocks noChangeShapeType="1"/>
            </p:cNvSpPr>
            <p:nvPr/>
          </p:nvSpPr>
          <p:spPr bwMode="auto">
            <a:xfrm flipH="1">
              <a:off x="226982" y="2978922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3" name="Oval 47"/>
            <p:cNvSpPr>
              <a:spLocks noChangeArrowheads="1"/>
            </p:cNvSpPr>
            <p:nvPr/>
          </p:nvSpPr>
          <p:spPr bwMode="auto">
            <a:xfrm>
              <a:off x="2252966" y="2947702"/>
              <a:ext cx="88901" cy="88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34" name="Oval 48"/>
            <p:cNvSpPr>
              <a:spLocks noChangeArrowheads="1"/>
            </p:cNvSpPr>
            <p:nvPr/>
          </p:nvSpPr>
          <p:spPr bwMode="auto">
            <a:xfrm>
              <a:off x="2254254" y="2355831"/>
              <a:ext cx="88900" cy="88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35" name="Oval 49"/>
            <p:cNvSpPr>
              <a:spLocks noChangeArrowheads="1"/>
            </p:cNvSpPr>
            <p:nvPr/>
          </p:nvSpPr>
          <p:spPr bwMode="auto">
            <a:xfrm>
              <a:off x="2254254" y="3443269"/>
              <a:ext cx="88900" cy="88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0036" name="组合 250"/>
            <p:cNvGrpSpPr>
              <a:grpSpLocks/>
            </p:cNvGrpSpPr>
            <p:nvPr/>
          </p:nvGrpSpPr>
          <p:grpSpPr bwMode="auto">
            <a:xfrm>
              <a:off x="3299536" y="1303305"/>
              <a:ext cx="1343902" cy="514664"/>
              <a:chOff x="4286968" y="2357430"/>
              <a:chExt cx="1343902" cy="514664"/>
            </a:xfrm>
          </p:grpSpPr>
          <p:sp>
            <p:nvSpPr>
              <p:cNvPr id="40074" name="Line 66"/>
              <p:cNvSpPr>
                <a:spLocks noChangeShapeType="1"/>
              </p:cNvSpPr>
              <p:nvPr/>
            </p:nvSpPr>
            <p:spPr bwMode="auto">
              <a:xfrm>
                <a:off x="5113345" y="2630482"/>
                <a:ext cx="517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075" name="组合 97"/>
              <p:cNvGrpSpPr>
                <a:grpSpLocks/>
              </p:cNvGrpSpPr>
              <p:nvPr/>
            </p:nvGrpSpPr>
            <p:grpSpPr bwMode="auto">
              <a:xfrm>
                <a:off x="4286968" y="2357430"/>
                <a:ext cx="816841" cy="514664"/>
                <a:chOff x="3788486" y="1496997"/>
                <a:chExt cx="816841" cy="514664"/>
              </a:xfrm>
            </p:grpSpPr>
            <p:sp>
              <p:nvSpPr>
                <p:cNvPr id="40076" name="Oval 65"/>
                <p:cNvSpPr>
                  <a:spLocks noChangeArrowheads="1"/>
                </p:cNvSpPr>
                <p:nvPr/>
              </p:nvSpPr>
              <p:spPr bwMode="auto">
                <a:xfrm>
                  <a:off x="4467214" y="1698611"/>
                  <a:ext cx="138113" cy="13811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0077" name="组合 218"/>
                <p:cNvGrpSpPr>
                  <a:grpSpLocks/>
                </p:cNvGrpSpPr>
                <p:nvPr/>
              </p:nvGrpSpPr>
              <p:grpSpPr bwMode="auto">
                <a:xfrm>
                  <a:off x="3788486" y="1496997"/>
                  <a:ext cx="667392" cy="514664"/>
                  <a:chOff x="7714689" y="1701795"/>
                  <a:chExt cx="774179" cy="514663"/>
                </a:xfrm>
              </p:grpSpPr>
              <p:sp>
                <p:nvSpPr>
                  <p:cNvPr id="407" name="弧形 406"/>
                  <p:cNvSpPr/>
                  <p:nvPr/>
                </p:nvSpPr>
                <p:spPr>
                  <a:xfrm>
                    <a:off x="7985441" y="1701795"/>
                    <a:ext cx="503428" cy="500316"/>
                  </a:xfrm>
                  <a:prstGeom prst="arc">
                    <a:avLst>
                      <a:gd name="adj1" fmla="val 16200000"/>
                      <a:gd name="adj2" fmla="val 5439051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7714690" y="1701795"/>
                    <a:ext cx="537272" cy="17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7714690" y="2200318"/>
                    <a:ext cx="537272" cy="17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直接连接符 409"/>
                  <p:cNvCxnSpPr/>
                  <p:nvPr/>
                </p:nvCxnSpPr>
                <p:spPr>
                  <a:xfrm rot="5400000">
                    <a:off x="7480396" y="1965241"/>
                    <a:ext cx="500316" cy="211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037" name="组合 259"/>
            <p:cNvGrpSpPr>
              <a:grpSpLocks/>
            </p:cNvGrpSpPr>
            <p:nvPr/>
          </p:nvGrpSpPr>
          <p:grpSpPr bwMode="auto">
            <a:xfrm>
              <a:off x="3299536" y="2303940"/>
              <a:ext cx="1343902" cy="500318"/>
              <a:chOff x="4286968" y="2357933"/>
              <a:chExt cx="1343902" cy="500318"/>
            </a:xfrm>
          </p:grpSpPr>
          <p:sp>
            <p:nvSpPr>
              <p:cNvPr id="40066" name="Line 66"/>
              <p:cNvSpPr>
                <a:spLocks noChangeShapeType="1"/>
              </p:cNvSpPr>
              <p:nvPr/>
            </p:nvSpPr>
            <p:spPr bwMode="auto">
              <a:xfrm>
                <a:off x="5113345" y="2630482"/>
                <a:ext cx="517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067" name="组合 97"/>
              <p:cNvGrpSpPr>
                <a:grpSpLocks/>
              </p:cNvGrpSpPr>
              <p:nvPr/>
            </p:nvGrpSpPr>
            <p:grpSpPr bwMode="auto">
              <a:xfrm>
                <a:off x="4286968" y="2357933"/>
                <a:ext cx="816841" cy="500318"/>
                <a:chOff x="3788486" y="1497500"/>
                <a:chExt cx="816841" cy="500318"/>
              </a:xfrm>
            </p:grpSpPr>
            <p:sp>
              <p:nvSpPr>
                <p:cNvPr id="40068" name="Oval 65"/>
                <p:cNvSpPr>
                  <a:spLocks noChangeArrowheads="1"/>
                </p:cNvSpPr>
                <p:nvPr/>
              </p:nvSpPr>
              <p:spPr bwMode="auto">
                <a:xfrm>
                  <a:off x="4467214" y="1698611"/>
                  <a:ext cx="138113" cy="13811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0069" name="组合 218"/>
                <p:cNvGrpSpPr>
                  <a:grpSpLocks/>
                </p:cNvGrpSpPr>
                <p:nvPr/>
              </p:nvGrpSpPr>
              <p:grpSpPr bwMode="auto">
                <a:xfrm>
                  <a:off x="3788486" y="1497500"/>
                  <a:ext cx="667392" cy="500318"/>
                  <a:chOff x="7714689" y="1702298"/>
                  <a:chExt cx="774179" cy="500317"/>
                </a:xfrm>
              </p:grpSpPr>
              <p:sp>
                <p:nvSpPr>
                  <p:cNvPr id="399" name="弧形 398"/>
                  <p:cNvSpPr/>
                  <p:nvPr/>
                </p:nvSpPr>
                <p:spPr>
                  <a:xfrm>
                    <a:off x="7985441" y="1702298"/>
                    <a:ext cx="503428" cy="500316"/>
                  </a:xfrm>
                  <a:prstGeom prst="arc">
                    <a:avLst>
                      <a:gd name="adj1" fmla="val 16200000"/>
                      <a:gd name="adj2" fmla="val 5439051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00" name="直接连接符 399"/>
                  <p:cNvCxnSpPr/>
                  <p:nvPr/>
                </p:nvCxnSpPr>
                <p:spPr>
                  <a:xfrm>
                    <a:off x="7714690" y="1702298"/>
                    <a:ext cx="537272" cy="17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00"/>
                  <p:cNvCxnSpPr/>
                  <p:nvPr/>
                </p:nvCxnSpPr>
                <p:spPr>
                  <a:xfrm>
                    <a:off x="7714690" y="2200821"/>
                    <a:ext cx="537272" cy="17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 rot="5400000">
                    <a:off x="7480396" y="1951398"/>
                    <a:ext cx="500316" cy="211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038" name="组合 268"/>
            <p:cNvGrpSpPr>
              <a:grpSpLocks/>
            </p:cNvGrpSpPr>
            <p:nvPr/>
          </p:nvGrpSpPr>
          <p:grpSpPr bwMode="auto">
            <a:xfrm>
              <a:off x="3299536" y="3374512"/>
              <a:ext cx="1343902" cy="500317"/>
              <a:chOff x="4286968" y="2356935"/>
              <a:chExt cx="1343902" cy="500317"/>
            </a:xfrm>
          </p:grpSpPr>
          <p:sp>
            <p:nvSpPr>
              <p:cNvPr id="40058" name="Line 66"/>
              <p:cNvSpPr>
                <a:spLocks noChangeShapeType="1"/>
              </p:cNvSpPr>
              <p:nvPr/>
            </p:nvSpPr>
            <p:spPr bwMode="auto">
              <a:xfrm>
                <a:off x="5113345" y="2630482"/>
                <a:ext cx="517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059" name="组合 97"/>
              <p:cNvGrpSpPr>
                <a:grpSpLocks/>
              </p:cNvGrpSpPr>
              <p:nvPr/>
            </p:nvGrpSpPr>
            <p:grpSpPr bwMode="auto">
              <a:xfrm>
                <a:off x="4286968" y="2356935"/>
                <a:ext cx="816841" cy="500317"/>
                <a:chOff x="3788486" y="1496502"/>
                <a:chExt cx="816841" cy="500317"/>
              </a:xfrm>
            </p:grpSpPr>
            <p:sp>
              <p:nvSpPr>
                <p:cNvPr id="40060" name="Oval 65"/>
                <p:cNvSpPr>
                  <a:spLocks noChangeArrowheads="1"/>
                </p:cNvSpPr>
                <p:nvPr/>
              </p:nvSpPr>
              <p:spPr bwMode="auto">
                <a:xfrm>
                  <a:off x="4467214" y="1698611"/>
                  <a:ext cx="138113" cy="13811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0061" name="组合 218"/>
                <p:cNvGrpSpPr>
                  <a:grpSpLocks/>
                </p:cNvGrpSpPr>
                <p:nvPr/>
              </p:nvGrpSpPr>
              <p:grpSpPr bwMode="auto">
                <a:xfrm>
                  <a:off x="3788486" y="1496502"/>
                  <a:ext cx="667392" cy="500317"/>
                  <a:chOff x="7714689" y="1701300"/>
                  <a:chExt cx="774179" cy="500316"/>
                </a:xfrm>
              </p:grpSpPr>
              <p:sp>
                <p:nvSpPr>
                  <p:cNvPr id="391" name="弧形 390"/>
                  <p:cNvSpPr/>
                  <p:nvPr/>
                </p:nvSpPr>
                <p:spPr>
                  <a:xfrm>
                    <a:off x="7985441" y="1701299"/>
                    <a:ext cx="503428" cy="500317"/>
                  </a:xfrm>
                  <a:prstGeom prst="arc">
                    <a:avLst>
                      <a:gd name="adj1" fmla="val 16200000"/>
                      <a:gd name="adj2" fmla="val 5439051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7714690" y="1701299"/>
                    <a:ext cx="537272" cy="17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7714690" y="2199822"/>
                    <a:ext cx="537272" cy="17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直接连接符 393"/>
                  <p:cNvCxnSpPr/>
                  <p:nvPr/>
                </p:nvCxnSpPr>
                <p:spPr>
                  <a:xfrm rot="5400000">
                    <a:off x="7480395" y="1950400"/>
                    <a:ext cx="500317" cy="211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039" name="组合 277"/>
            <p:cNvGrpSpPr>
              <a:grpSpLocks/>
            </p:cNvGrpSpPr>
            <p:nvPr/>
          </p:nvGrpSpPr>
          <p:grpSpPr bwMode="auto">
            <a:xfrm>
              <a:off x="3299536" y="4446876"/>
              <a:ext cx="1343902" cy="500317"/>
              <a:chOff x="4286968" y="2357729"/>
              <a:chExt cx="1343902" cy="500317"/>
            </a:xfrm>
          </p:grpSpPr>
          <p:sp>
            <p:nvSpPr>
              <p:cNvPr id="40050" name="Line 66"/>
              <p:cNvSpPr>
                <a:spLocks noChangeShapeType="1"/>
              </p:cNvSpPr>
              <p:nvPr/>
            </p:nvSpPr>
            <p:spPr bwMode="auto">
              <a:xfrm>
                <a:off x="5113345" y="2630482"/>
                <a:ext cx="517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051" name="组合 97"/>
              <p:cNvGrpSpPr>
                <a:grpSpLocks/>
              </p:cNvGrpSpPr>
              <p:nvPr/>
            </p:nvGrpSpPr>
            <p:grpSpPr bwMode="auto">
              <a:xfrm>
                <a:off x="4286968" y="2357729"/>
                <a:ext cx="816841" cy="500317"/>
                <a:chOff x="3788486" y="1497296"/>
                <a:chExt cx="816841" cy="500317"/>
              </a:xfrm>
            </p:grpSpPr>
            <p:sp>
              <p:nvSpPr>
                <p:cNvPr id="40052" name="Oval 65"/>
                <p:cNvSpPr>
                  <a:spLocks noChangeArrowheads="1"/>
                </p:cNvSpPr>
                <p:nvPr/>
              </p:nvSpPr>
              <p:spPr bwMode="auto">
                <a:xfrm>
                  <a:off x="4467214" y="1698611"/>
                  <a:ext cx="138113" cy="13811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0053" name="组合 218"/>
                <p:cNvGrpSpPr>
                  <a:grpSpLocks/>
                </p:cNvGrpSpPr>
                <p:nvPr/>
              </p:nvGrpSpPr>
              <p:grpSpPr bwMode="auto">
                <a:xfrm>
                  <a:off x="3788486" y="1497296"/>
                  <a:ext cx="667392" cy="500317"/>
                  <a:chOff x="7714689" y="1702094"/>
                  <a:chExt cx="774179" cy="500316"/>
                </a:xfrm>
              </p:grpSpPr>
              <p:sp>
                <p:nvSpPr>
                  <p:cNvPr id="383" name="弧形 382"/>
                  <p:cNvSpPr/>
                  <p:nvPr/>
                </p:nvSpPr>
                <p:spPr>
                  <a:xfrm>
                    <a:off x="7985441" y="1702094"/>
                    <a:ext cx="503428" cy="500317"/>
                  </a:xfrm>
                  <a:prstGeom prst="arc">
                    <a:avLst>
                      <a:gd name="adj1" fmla="val 16200000"/>
                      <a:gd name="adj2" fmla="val 5439051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7714690" y="1702094"/>
                    <a:ext cx="537272" cy="17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7714690" y="2200617"/>
                    <a:ext cx="537272" cy="17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 rot="5400000">
                    <a:off x="7480395" y="1951195"/>
                    <a:ext cx="500317" cy="211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040" name="组合 286"/>
            <p:cNvGrpSpPr>
              <a:grpSpLocks/>
            </p:cNvGrpSpPr>
            <p:nvPr/>
          </p:nvGrpSpPr>
          <p:grpSpPr bwMode="auto">
            <a:xfrm>
              <a:off x="586206" y="2728926"/>
              <a:ext cx="1031430" cy="498524"/>
              <a:chOff x="3573897" y="2279676"/>
              <a:chExt cx="1031430" cy="498524"/>
            </a:xfrm>
          </p:grpSpPr>
          <p:sp>
            <p:nvSpPr>
              <p:cNvPr id="40041" name="Oval 65"/>
              <p:cNvSpPr>
                <a:spLocks noChangeArrowheads="1"/>
              </p:cNvSpPr>
              <p:nvPr/>
            </p:nvSpPr>
            <p:spPr bwMode="auto">
              <a:xfrm>
                <a:off x="4467214" y="2480451"/>
                <a:ext cx="138113" cy="138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0042" name="组合 218"/>
              <p:cNvGrpSpPr>
                <a:grpSpLocks/>
              </p:cNvGrpSpPr>
              <p:nvPr/>
            </p:nvGrpSpPr>
            <p:grpSpPr bwMode="auto">
              <a:xfrm>
                <a:off x="3573897" y="2279676"/>
                <a:ext cx="882562" cy="498524"/>
                <a:chOff x="7465768" y="2484471"/>
                <a:chExt cx="1023778" cy="498523"/>
              </a:xfrm>
            </p:grpSpPr>
            <p:sp>
              <p:nvSpPr>
                <p:cNvPr id="372" name="弧形 371"/>
                <p:cNvSpPr/>
                <p:nvPr/>
              </p:nvSpPr>
              <p:spPr>
                <a:xfrm>
                  <a:off x="7986119" y="2484486"/>
                  <a:ext cx="503428" cy="498523"/>
                </a:xfrm>
                <a:prstGeom prst="arc">
                  <a:avLst>
                    <a:gd name="adj1" fmla="val 16200000"/>
                    <a:gd name="adj2" fmla="val 5439051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73" name="直接连接符 372"/>
                <p:cNvCxnSpPr/>
                <p:nvPr/>
              </p:nvCxnSpPr>
              <p:spPr>
                <a:xfrm>
                  <a:off x="7715368" y="2484486"/>
                  <a:ext cx="537272" cy="17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接连接符 373"/>
                <p:cNvCxnSpPr/>
                <p:nvPr/>
              </p:nvCxnSpPr>
              <p:spPr>
                <a:xfrm>
                  <a:off x="7715368" y="2981216"/>
                  <a:ext cx="537272" cy="179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接连接符 374"/>
                <p:cNvCxnSpPr/>
                <p:nvPr/>
              </p:nvCxnSpPr>
              <p:spPr>
                <a:xfrm rot="5400000">
                  <a:off x="7481970" y="2732690"/>
                  <a:ext cx="498523" cy="211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接连接符 375"/>
                <p:cNvCxnSpPr/>
                <p:nvPr/>
              </p:nvCxnSpPr>
              <p:spPr>
                <a:xfrm>
                  <a:off x="7465769" y="2640499"/>
                  <a:ext cx="24959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直接连接符 376"/>
                <p:cNvCxnSpPr/>
                <p:nvPr/>
              </p:nvCxnSpPr>
              <p:spPr>
                <a:xfrm>
                  <a:off x="7465769" y="2852102"/>
                  <a:ext cx="249599" cy="179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/>
                <p:nvPr/>
              </p:nvCxnSpPr>
              <p:spPr>
                <a:xfrm rot="5400000">
                  <a:off x="7367693" y="2738069"/>
                  <a:ext cx="215190" cy="21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951" name="组合 323"/>
          <p:cNvGrpSpPr>
            <a:grpSpLocks/>
          </p:cNvGrpSpPr>
          <p:nvPr/>
        </p:nvGrpSpPr>
        <p:grpSpPr bwMode="auto">
          <a:xfrm>
            <a:off x="4786313" y="960438"/>
            <a:ext cx="3844925" cy="3405187"/>
            <a:chOff x="226982" y="1303305"/>
            <a:chExt cx="4416456" cy="3846526"/>
          </a:xfrm>
        </p:grpSpPr>
        <p:sp>
          <p:nvSpPr>
            <p:cNvPr id="39954" name="Line 16"/>
            <p:cNvSpPr>
              <a:spLocks noChangeShapeType="1"/>
            </p:cNvSpPr>
            <p:nvPr/>
          </p:nvSpPr>
          <p:spPr bwMode="auto">
            <a:xfrm>
              <a:off x="1614492" y="2993268"/>
              <a:ext cx="7016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17"/>
            <p:cNvSpPr>
              <a:spLocks noChangeShapeType="1"/>
            </p:cNvSpPr>
            <p:nvPr/>
          </p:nvSpPr>
          <p:spPr bwMode="auto">
            <a:xfrm flipH="1">
              <a:off x="2303467" y="1404919"/>
              <a:ext cx="1008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18"/>
            <p:cNvSpPr>
              <a:spLocks noChangeShapeType="1"/>
            </p:cNvSpPr>
            <p:nvPr/>
          </p:nvSpPr>
          <p:spPr bwMode="auto">
            <a:xfrm>
              <a:off x="2303467" y="1404919"/>
              <a:ext cx="0" cy="3168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19"/>
            <p:cNvSpPr>
              <a:spLocks noChangeShapeType="1"/>
            </p:cNvSpPr>
            <p:nvPr/>
          </p:nvSpPr>
          <p:spPr bwMode="auto">
            <a:xfrm flipH="1">
              <a:off x="2303467" y="2412981"/>
              <a:ext cx="1008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20"/>
            <p:cNvSpPr>
              <a:spLocks noChangeShapeType="1"/>
            </p:cNvSpPr>
            <p:nvPr/>
          </p:nvSpPr>
          <p:spPr bwMode="auto">
            <a:xfrm flipH="1">
              <a:off x="2303467" y="3492481"/>
              <a:ext cx="1008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21"/>
            <p:cNvSpPr>
              <a:spLocks noChangeShapeType="1"/>
            </p:cNvSpPr>
            <p:nvPr/>
          </p:nvSpPr>
          <p:spPr bwMode="auto">
            <a:xfrm flipH="1">
              <a:off x="2303467" y="4573569"/>
              <a:ext cx="1008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22"/>
            <p:cNvSpPr>
              <a:spLocks noChangeShapeType="1"/>
            </p:cNvSpPr>
            <p:nvPr/>
          </p:nvSpPr>
          <p:spPr bwMode="auto">
            <a:xfrm flipH="1">
              <a:off x="2951167" y="1692256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23"/>
            <p:cNvSpPr>
              <a:spLocks noChangeShapeType="1"/>
            </p:cNvSpPr>
            <p:nvPr/>
          </p:nvSpPr>
          <p:spPr bwMode="auto">
            <a:xfrm>
              <a:off x="2951167" y="1692256"/>
              <a:ext cx="0" cy="288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24"/>
            <p:cNvSpPr>
              <a:spLocks noChangeShapeType="1"/>
            </p:cNvSpPr>
            <p:nvPr/>
          </p:nvSpPr>
          <p:spPr bwMode="auto">
            <a:xfrm flipH="1">
              <a:off x="2951167" y="2700319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25"/>
            <p:cNvSpPr>
              <a:spLocks noChangeShapeType="1"/>
            </p:cNvSpPr>
            <p:nvPr/>
          </p:nvSpPr>
          <p:spPr bwMode="auto">
            <a:xfrm>
              <a:off x="2951167" y="2700319"/>
              <a:ext cx="0" cy="288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26"/>
            <p:cNvSpPr>
              <a:spLocks noChangeShapeType="1"/>
            </p:cNvSpPr>
            <p:nvPr/>
          </p:nvSpPr>
          <p:spPr bwMode="auto">
            <a:xfrm flipH="1">
              <a:off x="2951167" y="3781406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Line 27"/>
            <p:cNvSpPr>
              <a:spLocks noChangeShapeType="1"/>
            </p:cNvSpPr>
            <p:nvPr/>
          </p:nvSpPr>
          <p:spPr bwMode="auto">
            <a:xfrm>
              <a:off x="2951167" y="3781406"/>
              <a:ext cx="0" cy="288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28"/>
            <p:cNvSpPr>
              <a:spLocks noChangeShapeType="1"/>
            </p:cNvSpPr>
            <p:nvPr/>
          </p:nvSpPr>
          <p:spPr bwMode="auto">
            <a:xfrm flipH="1">
              <a:off x="2951167" y="4860906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Line 29"/>
            <p:cNvSpPr>
              <a:spLocks noChangeShapeType="1"/>
            </p:cNvSpPr>
            <p:nvPr/>
          </p:nvSpPr>
          <p:spPr bwMode="auto">
            <a:xfrm>
              <a:off x="2951167" y="4860906"/>
              <a:ext cx="0" cy="288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Line 34"/>
            <p:cNvSpPr>
              <a:spLocks noChangeShapeType="1"/>
            </p:cNvSpPr>
            <p:nvPr/>
          </p:nvSpPr>
          <p:spPr bwMode="auto">
            <a:xfrm flipH="1">
              <a:off x="226982" y="2978922"/>
              <a:ext cx="360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Oval 47"/>
            <p:cNvSpPr>
              <a:spLocks noChangeArrowheads="1"/>
            </p:cNvSpPr>
            <p:nvPr/>
          </p:nvSpPr>
          <p:spPr bwMode="auto">
            <a:xfrm>
              <a:off x="2252966" y="2947702"/>
              <a:ext cx="88901" cy="88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0" name="Oval 48"/>
            <p:cNvSpPr>
              <a:spLocks noChangeArrowheads="1"/>
            </p:cNvSpPr>
            <p:nvPr/>
          </p:nvSpPr>
          <p:spPr bwMode="auto">
            <a:xfrm>
              <a:off x="2254254" y="2355831"/>
              <a:ext cx="88900" cy="88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1" name="Oval 49"/>
            <p:cNvSpPr>
              <a:spLocks noChangeArrowheads="1"/>
            </p:cNvSpPr>
            <p:nvPr/>
          </p:nvSpPr>
          <p:spPr bwMode="auto">
            <a:xfrm>
              <a:off x="2254254" y="3443269"/>
              <a:ext cx="88900" cy="88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972" name="组合 250"/>
            <p:cNvGrpSpPr>
              <a:grpSpLocks/>
            </p:cNvGrpSpPr>
            <p:nvPr/>
          </p:nvGrpSpPr>
          <p:grpSpPr bwMode="auto">
            <a:xfrm>
              <a:off x="3299536" y="1303305"/>
              <a:ext cx="1343902" cy="500318"/>
              <a:chOff x="4286968" y="2357430"/>
              <a:chExt cx="1343902" cy="500318"/>
            </a:xfrm>
          </p:grpSpPr>
          <p:sp>
            <p:nvSpPr>
              <p:cNvPr id="40010" name="Line 66"/>
              <p:cNvSpPr>
                <a:spLocks noChangeShapeType="1"/>
              </p:cNvSpPr>
              <p:nvPr/>
            </p:nvSpPr>
            <p:spPr bwMode="auto">
              <a:xfrm>
                <a:off x="5113345" y="2630482"/>
                <a:ext cx="517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011" name="组合 97"/>
              <p:cNvGrpSpPr>
                <a:grpSpLocks/>
              </p:cNvGrpSpPr>
              <p:nvPr/>
            </p:nvGrpSpPr>
            <p:grpSpPr bwMode="auto">
              <a:xfrm>
                <a:off x="4286968" y="2357430"/>
                <a:ext cx="816841" cy="500318"/>
                <a:chOff x="3788486" y="1496997"/>
                <a:chExt cx="816841" cy="500318"/>
              </a:xfrm>
            </p:grpSpPr>
            <p:sp>
              <p:nvSpPr>
                <p:cNvPr id="40012" name="Oval 65"/>
                <p:cNvSpPr>
                  <a:spLocks noChangeArrowheads="1"/>
                </p:cNvSpPr>
                <p:nvPr/>
              </p:nvSpPr>
              <p:spPr bwMode="auto">
                <a:xfrm>
                  <a:off x="4467214" y="1698611"/>
                  <a:ext cx="138113" cy="13811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0013" name="组合 218"/>
                <p:cNvGrpSpPr>
                  <a:grpSpLocks/>
                </p:cNvGrpSpPr>
                <p:nvPr/>
              </p:nvGrpSpPr>
              <p:grpSpPr bwMode="auto">
                <a:xfrm>
                  <a:off x="3788486" y="1496997"/>
                  <a:ext cx="667392" cy="500318"/>
                  <a:chOff x="7714689" y="1701795"/>
                  <a:chExt cx="774179" cy="500317"/>
                </a:xfrm>
              </p:grpSpPr>
              <p:sp>
                <p:nvSpPr>
                  <p:cNvPr id="472" name="弧形 471"/>
                  <p:cNvSpPr/>
                  <p:nvPr/>
                </p:nvSpPr>
                <p:spPr>
                  <a:xfrm>
                    <a:off x="7985440" y="1701795"/>
                    <a:ext cx="503428" cy="500316"/>
                  </a:xfrm>
                  <a:prstGeom prst="arc">
                    <a:avLst>
                      <a:gd name="adj1" fmla="val 16200000"/>
                      <a:gd name="adj2" fmla="val 5439051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73" name="直接连接符 472"/>
                  <p:cNvCxnSpPr/>
                  <p:nvPr/>
                </p:nvCxnSpPr>
                <p:spPr>
                  <a:xfrm>
                    <a:off x="7714689" y="1701795"/>
                    <a:ext cx="537272" cy="17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直接连接符 473"/>
                  <p:cNvCxnSpPr/>
                  <p:nvPr/>
                </p:nvCxnSpPr>
                <p:spPr>
                  <a:xfrm>
                    <a:off x="7714689" y="2200318"/>
                    <a:ext cx="537272" cy="17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直接连接符 474"/>
                  <p:cNvCxnSpPr/>
                  <p:nvPr/>
                </p:nvCxnSpPr>
                <p:spPr>
                  <a:xfrm rot="5400000">
                    <a:off x="7480396" y="1950895"/>
                    <a:ext cx="500316" cy="211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973" name="组合 259"/>
            <p:cNvGrpSpPr>
              <a:grpSpLocks/>
            </p:cNvGrpSpPr>
            <p:nvPr/>
          </p:nvGrpSpPr>
          <p:grpSpPr bwMode="auto">
            <a:xfrm>
              <a:off x="3299536" y="2303940"/>
              <a:ext cx="1343902" cy="500318"/>
              <a:chOff x="4286968" y="2357933"/>
              <a:chExt cx="1343902" cy="500318"/>
            </a:xfrm>
          </p:grpSpPr>
          <p:sp>
            <p:nvSpPr>
              <p:cNvPr id="40002" name="Line 66"/>
              <p:cNvSpPr>
                <a:spLocks noChangeShapeType="1"/>
              </p:cNvSpPr>
              <p:nvPr/>
            </p:nvSpPr>
            <p:spPr bwMode="auto">
              <a:xfrm>
                <a:off x="5113345" y="2630482"/>
                <a:ext cx="517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003" name="组合 97"/>
              <p:cNvGrpSpPr>
                <a:grpSpLocks/>
              </p:cNvGrpSpPr>
              <p:nvPr/>
            </p:nvGrpSpPr>
            <p:grpSpPr bwMode="auto">
              <a:xfrm>
                <a:off x="4286968" y="2357933"/>
                <a:ext cx="816841" cy="500318"/>
                <a:chOff x="3788486" y="1497500"/>
                <a:chExt cx="816841" cy="500318"/>
              </a:xfrm>
            </p:grpSpPr>
            <p:sp>
              <p:nvSpPr>
                <p:cNvPr id="40004" name="Oval 65"/>
                <p:cNvSpPr>
                  <a:spLocks noChangeArrowheads="1"/>
                </p:cNvSpPr>
                <p:nvPr/>
              </p:nvSpPr>
              <p:spPr bwMode="auto">
                <a:xfrm>
                  <a:off x="4467214" y="1698611"/>
                  <a:ext cx="138113" cy="13811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0005" name="组合 218"/>
                <p:cNvGrpSpPr>
                  <a:grpSpLocks/>
                </p:cNvGrpSpPr>
                <p:nvPr/>
              </p:nvGrpSpPr>
              <p:grpSpPr bwMode="auto">
                <a:xfrm>
                  <a:off x="3788486" y="1497500"/>
                  <a:ext cx="667392" cy="500318"/>
                  <a:chOff x="7714689" y="1702298"/>
                  <a:chExt cx="774179" cy="500317"/>
                </a:xfrm>
              </p:grpSpPr>
              <p:sp>
                <p:nvSpPr>
                  <p:cNvPr id="464" name="弧形 463"/>
                  <p:cNvSpPr/>
                  <p:nvPr/>
                </p:nvSpPr>
                <p:spPr>
                  <a:xfrm>
                    <a:off x="7985440" y="1702298"/>
                    <a:ext cx="503428" cy="500316"/>
                  </a:xfrm>
                  <a:prstGeom prst="arc">
                    <a:avLst>
                      <a:gd name="adj1" fmla="val 16200000"/>
                      <a:gd name="adj2" fmla="val 5439051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65" name="直接连接符 464"/>
                  <p:cNvCxnSpPr/>
                  <p:nvPr/>
                </p:nvCxnSpPr>
                <p:spPr>
                  <a:xfrm>
                    <a:off x="7714689" y="1702298"/>
                    <a:ext cx="537272" cy="17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直接连接符 465"/>
                  <p:cNvCxnSpPr/>
                  <p:nvPr/>
                </p:nvCxnSpPr>
                <p:spPr>
                  <a:xfrm>
                    <a:off x="7714689" y="2200821"/>
                    <a:ext cx="537272" cy="17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直接连接符 466"/>
                  <p:cNvCxnSpPr/>
                  <p:nvPr/>
                </p:nvCxnSpPr>
                <p:spPr>
                  <a:xfrm rot="5400000">
                    <a:off x="7480396" y="1951398"/>
                    <a:ext cx="500316" cy="211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974" name="组合 268"/>
            <p:cNvGrpSpPr>
              <a:grpSpLocks/>
            </p:cNvGrpSpPr>
            <p:nvPr/>
          </p:nvGrpSpPr>
          <p:grpSpPr bwMode="auto">
            <a:xfrm>
              <a:off x="3299536" y="3374512"/>
              <a:ext cx="1343902" cy="500317"/>
              <a:chOff x="4286968" y="2356935"/>
              <a:chExt cx="1343902" cy="500317"/>
            </a:xfrm>
          </p:grpSpPr>
          <p:sp>
            <p:nvSpPr>
              <p:cNvPr id="39994" name="Line 66"/>
              <p:cNvSpPr>
                <a:spLocks noChangeShapeType="1"/>
              </p:cNvSpPr>
              <p:nvPr/>
            </p:nvSpPr>
            <p:spPr bwMode="auto">
              <a:xfrm>
                <a:off x="5113345" y="2630482"/>
                <a:ext cx="517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995" name="组合 97"/>
              <p:cNvGrpSpPr>
                <a:grpSpLocks/>
              </p:cNvGrpSpPr>
              <p:nvPr/>
            </p:nvGrpSpPr>
            <p:grpSpPr bwMode="auto">
              <a:xfrm>
                <a:off x="4286968" y="2356935"/>
                <a:ext cx="816841" cy="500317"/>
                <a:chOff x="3788486" y="1496502"/>
                <a:chExt cx="816841" cy="500317"/>
              </a:xfrm>
            </p:grpSpPr>
            <p:sp>
              <p:nvSpPr>
                <p:cNvPr id="39996" name="Oval 65"/>
                <p:cNvSpPr>
                  <a:spLocks noChangeArrowheads="1"/>
                </p:cNvSpPr>
                <p:nvPr/>
              </p:nvSpPr>
              <p:spPr bwMode="auto">
                <a:xfrm>
                  <a:off x="4467214" y="1698611"/>
                  <a:ext cx="138113" cy="13811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9997" name="组合 218"/>
                <p:cNvGrpSpPr>
                  <a:grpSpLocks/>
                </p:cNvGrpSpPr>
                <p:nvPr/>
              </p:nvGrpSpPr>
              <p:grpSpPr bwMode="auto">
                <a:xfrm>
                  <a:off x="3788486" y="1496502"/>
                  <a:ext cx="667392" cy="500317"/>
                  <a:chOff x="7714689" y="1701300"/>
                  <a:chExt cx="774179" cy="500316"/>
                </a:xfrm>
              </p:grpSpPr>
              <p:sp>
                <p:nvSpPr>
                  <p:cNvPr id="456" name="弧形 455"/>
                  <p:cNvSpPr/>
                  <p:nvPr/>
                </p:nvSpPr>
                <p:spPr>
                  <a:xfrm>
                    <a:off x="7985440" y="1701299"/>
                    <a:ext cx="503428" cy="500317"/>
                  </a:xfrm>
                  <a:prstGeom prst="arc">
                    <a:avLst>
                      <a:gd name="adj1" fmla="val 16200000"/>
                      <a:gd name="adj2" fmla="val 5439051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57" name="直接连接符 456"/>
                  <p:cNvCxnSpPr/>
                  <p:nvPr/>
                </p:nvCxnSpPr>
                <p:spPr>
                  <a:xfrm>
                    <a:off x="7714689" y="1701299"/>
                    <a:ext cx="537272" cy="17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直接连接符 457"/>
                  <p:cNvCxnSpPr/>
                  <p:nvPr/>
                </p:nvCxnSpPr>
                <p:spPr>
                  <a:xfrm>
                    <a:off x="7714689" y="2199822"/>
                    <a:ext cx="537272" cy="17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直接连接符 458"/>
                  <p:cNvCxnSpPr/>
                  <p:nvPr/>
                </p:nvCxnSpPr>
                <p:spPr>
                  <a:xfrm rot="5400000">
                    <a:off x="7480395" y="1950400"/>
                    <a:ext cx="500317" cy="211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975" name="组合 277"/>
            <p:cNvGrpSpPr>
              <a:grpSpLocks/>
            </p:cNvGrpSpPr>
            <p:nvPr/>
          </p:nvGrpSpPr>
          <p:grpSpPr bwMode="auto">
            <a:xfrm>
              <a:off x="3299536" y="4446876"/>
              <a:ext cx="1343902" cy="500317"/>
              <a:chOff x="4286968" y="2357729"/>
              <a:chExt cx="1343902" cy="500317"/>
            </a:xfrm>
          </p:grpSpPr>
          <p:sp>
            <p:nvSpPr>
              <p:cNvPr id="39986" name="Line 66"/>
              <p:cNvSpPr>
                <a:spLocks noChangeShapeType="1"/>
              </p:cNvSpPr>
              <p:nvPr/>
            </p:nvSpPr>
            <p:spPr bwMode="auto">
              <a:xfrm>
                <a:off x="5113345" y="2630482"/>
                <a:ext cx="517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987" name="组合 97"/>
              <p:cNvGrpSpPr>
                <a:grpSpLocks/>
              </p:cNvGrpSpPr>
              <p:nvPr/>
            </p:nvGrpSpPr>
            <p:grpSpPr bwMode="auto">
              <a:xfrm>
                <a:off x="4286968" y="2357729"/>
                <a:ext cx="816841" cy="500317"/>
                <a:chOff x="3788486" y="1497296"/>
                <a:chExt cx="816841" cy="500317"/>
              </a:xfrm>
            </p:grpSpPr>
            <p:sp>
              <p:nvSpPr>
                <p:cNvPr id="39988" name="Oval 65"/>
                <p:cNvSpPr>
                  <a:spLocks noChangeArrowheads="1"/>
                </p:cNvSpPr>
                <p:nvPr/>
              </p:nvSpPr>
              <p:spPr bwMode="auto">
                <a:xfrm>
                  <a:off x="4467214" y="1698611"/>
                  <a:ext cx="138113" cy="13811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9989" name="组合 218"/>
                <p:cNvGrpSpPr>
                  <a:grpSpLocks/>
                </p:cNvGrpSpPr>
                <p:nvPr/>
              </p:nvGrpSpPr>
              <p:grpSpPr bwMode="auto">
                <a:xfrm>
                  <a:off x="3788486" y="1497296"/>
                  <a:ext cx="667392" cy="500317"/>
                  <a:chOff x="7714689" y="1702094"/>
                  <a:chExt cx="774179" cy="500316"/>
                </a:xfrm>
              </p:grpSpPr>
              <p:sp>
                <p:nvSpPr>
                  <p:cNvPr id="448" name="弧形 447"/>
                  <p:cNvSpPr/>
                  <p:nvPr/>
                </p:nvSpPr>
                <p:spPr>
                  <a:xfrm>
                    <a:off x="7985440" y="1702094"/>
                    <a:ext cx="503428" cy="500317"/>
                  </a:xfrm>
                  <a:prstGeom prst="arc">
                    <a:avLst>
                      <a:gd name="adj1" fmla="val 16200000"/>
                      <a:gd name="adj2" fmla="val 5439051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49" name="直接连接符 448"/>
                  <p:cNvCxnSpPr/>
                  <p:nvPr/>
                </p:nvCxnSpPr>
                <p:spPr>
                  <a:xfrm>
                    <a:off x="7714689" y="1702094"/>
                    <a:ext cx="537272" cy="17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直接连接符 449"/>
                  <p:cNvCxnSpPr/>
                  <p:nvPr/>
                </p:nvCxnSpPr>
                <p:spPr>
                  <a:xfrm>
                    <a:off x="7714689" y="2200617"/>
                    <a:ext cx="537272" cy="17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直接连接符 450"/>
                  <p:cNvCxnSpPr/>
                  <p:nvPr/>
                </p:nvCxnSpPr>
                <p:spPr>
                  <a:xfrm rot="5400000">
                    <a:off x="7480395" y="1951195"/>
                    <a:ext cx="500317" cy="211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976" name="组合 286"/>
            <p:cNvGrpSpPr>
              <a:grpSpLocks/>
            </p:cNvGrpSpPr>
            <p:nvPr/>
          </p:nvGrpSpPr>
          <p:grpSpPr bwMode="auto">
            <a:xfrm>
              <a:off x="586206" y="2728926"/>
              <a:ext cx="1031430" cy="498524"/>
              <a:chOff x="3573897" y="2279676"/>
              <a:chExt cx="1031430" cy="498524"/>
            </a:xfrm>
          </p:grpSpPr>
          <p:sp>
            <p:nvSpPr>
              <p:cNvPr id="39977" name="Oval 65"/>
              <p:cNvSpPr>
                <a:spLocks noChangeArrowheads="1"/>
              </p:cNvSpPr>
              <p:nvPr/>
            </p:nvSpPr>
            <p:spPr bwMode="auto">
              <a:xfrm>
                <a:off x="4467214" y="2480451"/>
                <a:ext cx="138113" cy="138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978" name="组合 218"/>
              <p:cNvGrpSpPr>
                <a:grpSpLocks/>
              </p:cNvGrpSpPr>
              <p:nvPr/>
            </p:nvGrpSpPr>
            <p:grpSpPr bwMode="auto">
              <a:xfrm>
                <a:off x="3573897" y="2279676"/>
                <a:ext cx="882562" cy="498524"/>
                <a:chOff x="7465768" y="2484471"/>
                <a:chExt cx="1023778" cy="498523"/>
              </a:xfrm>
            </p:grpSpPr>
            <p:sp>
              <p:nvSpPr>
                <p:cNvPr id="437" name="弧形 436"/>
                <p:cNvSpPr/>
                <p:nvPr/>
              </p:nvSpPr>
              <p:spPr>
                <a:xfrm>
                  <a:off x="7986118" y="2484486"/>
                  <a:ext cx="503428" cy="498523"/>
                </a:xfrm>
                <a:prstGeom prst="arc">
                  <a:avLst>
                    <a:gd name="adj1" fmla="val 16200000"/>
                    <a:gd name="adj2" fmla="val 5439051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38" name="直接连接符 437"/>
                <p:cNvCxnSpPr/>
                <p:nvPr/>
              </p:nvCxnSpPr>
              <p:spPr>
                <a:xfrm>
                  <a:off x="7715367" y="2484486"/>
                  <a:ext cx="537272" cy="17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直接连接符 438"/>
                <p:cNvCxnSpPr/>
                <p:nvPr/>
              </p:nvCxnSpPr>
              <p:spPr>
                <a:xfrm>
                  <a:off x="7715367" y="2981216"/>
                  <a:ext cx="537272" cy="179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直接连接符 439"/>
                <p:cNvCxnSpPr/>
                <p:nvPr/>
              </p:nvCxnSpPr>
              <p:spPr>
                <a:xfrm rot="5400000">
                  <a:off x="7481970" y="2732690"/>
                  <a:ext cx="498523" cy="21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直接连接符 440"/>
                <p:cNvCxnSpPr/>
                <p:nvPr/>
              </p:nvCxnSpPr>
              <p:spPr>
                <a:xfrm>
                  <a:off x="7465768" y="2640499"/>
                  <a:ext cx="24959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连接符 441"/>
                <p:cNvCxnSpPr/>
                <p:nvPr/>
              </p:nvCxnSpPr>
              <p:spPr>
                <a:xfrm>
                  <a:off x="7465768" y="2852102"/>
                  <a:ext cx="249599" cy="179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直接连接符 442"/>
                <p:cNvCxnSpPr/>
                <p:nvPr/>
              </p:nvCxnSpPr>
              <p:spPr>
                <a:xfrm rot="5400000">
                  <a:off x="7367692" y="2738069"/>
                  <a:ext cx="215190" cy="211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952" name="TextBox 7"/>
          <p:cNvSpPr txBox="1">
            <a:spLocks noChangeArrowheads="1"/>
          </p:cNvSpPr>
          <p:nvPr/>
        </p:nvSpPr>
        <p:spPr bwMode="auto">
          <a:xfrm>
            <a:off x="328613" y="5197475"/>
            <a:ext cx="4481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输出高电平电流</a:t>
            </a:r>
            <a:r>
              <a:rPr lang="en-US" altLang="zh-CN" sz="2000" b="1">
                <a:solidFill>
                  <a:srgbClr val="FF0000"/>
                </a:solidFill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</a:rPr>
              <a:t>OH</a:t>
            </a:r>
            <a:r>
              <a:rPr lang="zh-CN" altLang="en-US" sz="2000" b="1">
                <a:solidFill>
                  <a:srgbClr val="FF0000"/>
                </a:solidFill>
              </a:rPr>
              <a:t>时，负载门的输入端不导通，因此</a:t>
            </a:r>
            <a:r>
              <a:rPr lang="en-US" altLang="zh-CN" sz="2000" b="1">
                <a:solidFill>
                  <a:srgbClr val="FF0000"/>
                </a:solidFill>
              </a:rPr>
              <a:t>N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zh-CN" altLang="en-US" sz="2000" b="1">
                <a:solidFill>
                  <a:srgbClr val="FF0000"/>
                </a:solidFill>
              </a:rPr>
              <a:t>为输入端的个数</a:t>
            </a:r>
          </a:p>
        </p:txBody>
      </p:sp>
      <p:sp>
        <p:nvSpPr>
          <p:cNvPr id="39953" name="TextBox 168"/>
          <p:cNvSpPr txBox="1">
            <a:spLocks noChangeArrowheads="1"/>
          </p:cNvSpPr>
          <p:nvPr/>
        </p:nvSpPr>
        <p:spPr bwMode="auto">
          <a:xfrm>
            <a:off x="4772025" y="5157788"/>
            <a:ext cx="4479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输出低电平电流</a:t>
            </a:r>
            <a:r>
              <a:rPr lang="en-US" altLang="zh-CN" sz="2000" b="1">
                <a:solidFill>
                  <a:srgbClr val="FF0000"/>
                </a:solidFill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</a:rPr>
              <a:t>OL</a:t>
            </a:r>
            <a:r>
              <a:rPr lang="zh-CN" altLang="en-US" sz="2000" b="1">
                <a:solidFill>
                  <a:srgbClr val="FF0000"/>
                </a:solidFill>
              </a:rPr>
              <a:t>时，负载门的输入端导通，因此</a:t>
            </a:r>
            <a:r>
              <a:rPr lang="en-US" altLang="zh-CN" sz="2000" b="1">
                <a:solidFill>
                  <a:srgbClr val="FF0000"/>
                </a:solidFill>
              </a:rPr>
              <a:t>N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  <a:r>
              <a:rPr lang="zh-CN" altLang="en-US" sz="2000" b="1">
                <a:solidFill>
                  <a:srgbClr val="FF0000"/>
                </a:solidFill>
              </a:rPr>
              <a:t>为负载门的个数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Rot="1" noChangeArrowheads="1"/>
          </p:cNvSpPr>
          <p:nvPr/>
        </p:nvSpPr>
        <p:spPr bwMode="auto">
          <a:xfrm>
            <a:off x="706438" y="638175"/>
            <a:ext cx="35321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一、二极管门电路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66688" y="33338"/>
            <a:ext cx="5691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二、</a:t>
            </a:r>
            <a:r>
              <a:rPr kumimoji="1" lang="en-US" altLang="zh-CN" sz="3600" b="1">
                <a:solidFill>
                  <a:srgbClr val="FF0066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FF0066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分立元件门电路</a:t>
            </a:r>
            <a:endParaRPr kumimoji="1" lang="zh-CN" altLang="en-US" sz="36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0600" y="1214438"/>
            <a:ext cx="20383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1.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二极管与门</a:t>
            </a:r>
            <a:endParaRPr lang="zh-CN" altLang="en-US" sz="2400" b="1" kern="0" dirty="0">
              <a:solidFill>
                <a:srgbClr val="FF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5" name="Text Box 13"/>
          <p:cNvSpPr txBox="1">
            <a:spLocks noChangeArrowheads="1"/>
          </p:cNvSpPr>
          <p:nvPr/>
        </p:nvSpPr>
        <p:spPr bwMode="auto">
          <a:xfrm>
            <a:off x="1657350" y="4849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= ab</a:t>
            </a:r>
            <a:endParaRPr kumimoji="1" lang="en-US" altLang="zh-CN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40966" name="Group 31"/>
          <p:cNvGrpSpPr>
            <a:grpSpLocks/>
          </p:cNvGrpSpPr>
          <p:nvPr/>
        </p:nvGrpSpPr>
        <p:grpSpPr bwMode="auto">
          <a:xfrm>
            <a:off x="1166813" y="5575300"/>
            <a:ext cx="2571750" cy="925513"/>
            <a:chOff x="1242" y="2688"/>
            <a:chExt cx="1393" cy="417"/>
          </a:xfrm>
        </p:grpSpPr>
        <p:sp>
          <p:nvSpPr>
            <p:cNvPr id="41016" name="Line 32"/>
            <p:cNvSpPr>
              <a:spLocks noChangeShapeType="1"/>
            </p:cNvSpPr>
            <p:nvPr/>
          </p:nvSpPr>
          <p:spPr bwMode="auto">
            <a:xfrm>
              <a:off x="2063" y="2880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Text Box 33"/>
            <p:cNvSpPr txBox="1">
              <a:spLocks noChangeArrowheads="1"/>
            </p:cNvSpPr>
            <p:nvPr/>
          </p:nvSpPr>
          <p:spPr bwMode="auto">
            <a:xfrm>
              <a:off x="2338" y="2751"/>
              <a:ext cx="29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1018" name="Text Box 34"/>
            <p:cNvSpPr txBox="1">
              <a:spLocks noChangeArrowheads="1"/>
            </p:cNvSpPr>
            <p:nvPr/>
          </p:nvSpPr>
          <p:spPr bwMode="auto">
            <a:xfrm>
              <a:off x="1254" y="268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019" name="Text Box 35"/>
            <p:cNvSpPr txBox="1">
              <a:spLocks noChangeArrowheads="1"/>
            </p:cNvSpPr>
            <p:nvPr/>
          </p:nvSpPr>
          <p:spPr bwMode="auto">
            <a:xfrm>
              <a:off x="1242" y="28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020" name="AutoShape 36"/>
            <p:cNvSpPr>
              <a:spLocks noChangeArrowheads="1"/>
            </p:cNvSpPr>
            <p:nvPr/>
          </p:nvSpPr>
          <p:spPr bwMode="auto">
            <a:xfrm>
              <a:off x="1737" y="2781"/>
              <a:ext cx="315" cy="198"/>
            </a:xfrm>
            <a:prstGeom prst="flowChartDelay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41021" name="Line 37"/>
            <p:cNvSpPr>
              <a:spLocks noChangeShapeType="1"/>
            </p:cNvSpPr>
            <p:nvPr/>
          </p:nvSpPr>
          <p:spPr bwMode="auto">
            <a:xfrm>
              <a:off x="1473" y="2928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2" name="Line 38"/>
            <p:cNvSpPr>
              <a:spLocks noChangeShapeType="1"/>
            </p:cNvSpPr>
            <p:nvPr/>
          </p:nvSpPr>
          <p:spPr bwMode="auto">
            <a:xfrm>
              <a:off x="1479" y="2829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7" name="组合 21"/>
          <p:cNvGrpSpPr>
            <a:grpSpLocks/>
          </p:cNvGrpSpPr>
          <p:nvPr/>
        </p:nvGrpSpPr>
        <p:grpSpPr bwMode="auto">
          <a:xfrm>
            <a:off x="1095375" y="1714500"/>
            <a:ext cx="2892425" cy="2786063"/>
            <a:chOff x="1000100" y="1571624"/>
            <a:chExt cx="2892650" cy="2786070"/>
          </a:xfrm>
        </p:grpSpPr>
        <p:cxnSp>
          <p:nvCxnSpPr>
            <p:cNvPr id="23" name="直接连接符 22"/>
            <p:cNvCxnSpPr/>
            <p:nvPr/>
          </p:nvCxnSpPr>
          <p:spPr bwMode="auto">
            <a:xfrm rot="16200000" flipH="1">
              <a:off x="1813835" y="3117060"/>
              <a:ext cx="20875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2786177" y="2500314"/>
              <a:ext cx="142886" cy="428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2808404" y="2000250"/>
              <a:ext cx="107958" cy="107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 rot="5400000">
              <a:off x="1874102" y="3386936"/>
              <a:ext cx="3952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 rot="10800000" flipV="1">
              <a:off x="1357316" y="3390904"/>
              <a:ext cx="22020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 bwMode="auto">
            <a:xfrm>
              <a:off x="2819517" y="3352803"/>
              <a:ext cx="71444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005" name="矩形 14"/>
            <p:cNvSpPr>
              <a:spLocks noChangeArrowheads="1"/>
            </p:cNvSpPr>
            <p:nvPr/>
          </p:nvSpPr>
          <p:spPr bwMode="auto">
            <a:xfrm>
              <a:off x="1018736" y="314325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400" i="1">
                <a:solidFill>
                  <a:srgbClr val="FF0000"/>
                </a:solidFill>
              </a:endParaRPr>
            </a:p>
          </p:txBody>
        </p:sp>
        <p:sp>
          <p:nvSpPr>
            <p:cNvPr id="41006" name="矩形 15"/>
            <p:cNvSpPr>
              <a:spLocks noChangeArrowheads="1"/>
            </p:cNvSpPr>
            <p:nvPr/>
          </p:nvSpPr>
          <p:spPr bwMode="auto">
            <a:xfrm>
              <a:off x="3571828" y="317176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400" i="1">
                <a:solidFill>
                  <a:srgbClr val="FF0000"/>
                </a:solidFill>
              </a:endParaRPr>
            </a:p>
          </p:txBody>
        </p:sp>
        <p:sp>
          <p:nvSpPr>
            <p:cNvPr id="41007" name="矩形 16"/>
            <p:cNvSpPr>
              <a:spLocks noChangeArrowheads="1"/>
            </p:cNvSpPr>
            <p:nvPr/>
          </p:nvSpPr>
          <p:spPr bwMode="auto">
            <a:xfrm>
              <a:off x="2571721" y="1571624"/>
              <a:ext cx="617462" cy="40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en-US" altLang="zh-CN" sz="2000" b="1" baseline="-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CC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 bwMode="auto">
            <a:xfrm rot="16200000">
              <a:off x="2036039" y="3224998"/>
              <a:ext cx="395288" cy="3238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 rot="5400000">
              <a:off x="1874102" y="4160050"/>
              <a:ext cx="3952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 rot="10800000" flipV="1">
              <a:off x="1357316" y="4151318"/>
              <a:ext cx="1500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等腰三角形 34"/>
            <p:cNvSpPr/>
            <p:nvPr/>
          </p:nvSpPr>
          <p:spPr bwMode="auto">
            <a:xfrm rot="16200000">
              <a:off x="2036039" y="3985412"/>
              <a:ext cx="395289" cy="3238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012" name="矩形 14"/>
            <p:cNvSpPr>
              <a:spLocks noChangeArrowheads="1"/>
            </p:cNvSpPr>
            <p:nvPr/>
          </p:nvSpPr>
          <p:spPr bwMode="auto">
            <a:xfrm>
              <a:off x="1928794" y="2786058"/>
              <a:ext cx="6415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VD</a:t>
              </a:r>
              <a:r>
                <a:rPr kumimoji="1" lang="en-US" altLang="zh-CN" sz="2000" b="1" baseline="-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41013" name="矩形 14"/>
            <p:cNvSpPr>
              <a:spLocks noChangeArrowheads="1"/>
            </p:cNvSpPr>
            <p:nvPr/>
          </p:nvSpPr>
          <p:spPr bwMode="auto">
            <a:xfrm>
              <a:off x="1928794" y="3600394"/>
              <a:ext cx="6415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VD</a:t>
              </a:r>
              <a:r>
                <a:rPr kumimoji="1" lang="en-US" altLang="zh-CN" sz="2000" b="1" baseline="-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41014" name="矩形 14"/>
            <p:cNvSpPr>
              <a:spLocks noChangeArrowheads="1"/>
            </p:cNvSpPr>
            <p:nvPr/>
          </p:nvSpPr>
          <p:spPr bwMode="auto">
            <a:xfrm>
              <a:off x="1000100" y="389602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400" i="1">
                <a:solidFill>
                  <a:srgbClr val="FF0000"/>
                </a:solidFill>
              </a:endParaRPr>
            </a:p>
          </p:txBody>
        </p:sp>
        <p:sp>
          <p:nvSpPr>
            <p:cNvPr id="41015" name="矩形 14"/>
            <p:cNvSpPr>
              <a:spLocks noChangeArrowheads="1"/>
            </p:cNvSpPr>
            <p:nvPr/>
          </p:nvSpPr>
          <p:spPr bwMode="auto">
            <a:xfrm>
              <a:off x="2928926" y="2500306"/>
              <a:ext cx="4347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 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40968" name="Rectangle 6"/>
          <p:cNvSpPr>
            <a:spLocks noRot="1" noChangeArrowheads="1"/>
          </p:cNvSpPr>
          <p:nvPr/>
        </p:nvSpPr>
        <p:spPr bwMode="auto">
          <a:xfrm>
            <a:off x="4424363" y="1171575"/>
            <a:ext cx="25923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二极管或门</a:t>
            </a:r>
          </a:p>
        </p:txBody>
      </p:sp>
      <p:sp>
        <p:nvSpPr>
          <p:cNvPr id="40969" name="Text Box 15"/>
          <p:cNvSpPr txBox="1">
            <a:spLocks noChangeArrowheads="1"/>
          </p:cNvSpPr>
          <p:nvPr/>
        </p:nvSpPr>
        <p:spPr bwMode="auto">
          <a:xfrm>
            <a:off x="5380038" y="4849813"/>
            <a:ext cx="1854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itchFamily="18" charset="0"/>
              </a:rPr>
              <a:t>y = a</a:t>
            </a:r>
            <a:r>
              <a:rPr kumimoji="1" lang="en-US" altLang="zh-CN" b="1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+b</a:t>
            </a:r>
            <a:endParaRPr kumimoji="1" lang="en-US" altLang="zh-CN" b="1" i="1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40970" name="Group 28"/>
          <p:cNvGrpSpPr>
            <a:grpSpLocks/>
          </p:cNvGrpSpPr>
          <p:nvPr/>
        </p:nvGrpSpPr>
        <p:grpSpPr bwMode="auto">
          <a:xfrm>
            <a:off x="4884738" y="5575300"/>
            <a:ext cx="2927350" cy="1109663"/>
            <a:chOff x="933" y="3266"/>
            <a:chExt cx="1403" cy="469"/>
          </a:xfrm>
        </p:grpSpPr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2039" y="3359"/>
              <a:ext cx="29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0990" name="Text Box 30"/>
            <p:cNvSpPr txBox="1">
              <a:spLocks noChangeArrowheads="1"/>
            </p:cNvSpPr>
            <p:nvPr/>
          </p:nvSpPr>
          <p:spPr bwMode="auto">
            <a:xfrm>
              <a:off x="945" y="326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91" name="Text Box 31"/>
            <p:cNvSpPr txBox="1">
              <a:spLocks noChangeArrowheads="1"/>
            </p:cNvSpPr>
            <p:nvPr/>
          </p:nvSpPr>
          <p:spPr bwMode="auto">
            <a:xfrm>
              <a:off x="933" y="344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40992" name="Group 32"/>
            <p:cNvGrpSpPr>
              <a:grpSpLocks/>
            </p:cNvGrpSpPr>
            <p:nvPr/>
          </p:nvGrpSpPr>
          <p:grpSpPr bwMode="auto">
            <a:xfrm>
              <a:off x="1404" y="3339"/>
              <a:ext cx="330" cy="249"/>
              <a:chOff x="1404" y="3312"/>
              <a:chExt cx="330" cy="330"/>
            </a:xfrm>
          </p:grpSpPr>
          <p:sp>
            <p:nvSpPr>
              <p:cNvPr id="40997" name="Freeform 33"/>
              <p:cNvSpPr>
                <a:spLocks/>
              </p:cNvSpPr>
              <p:nvPr/>
            </p:nvSpPr>
            <p:spPr bwMode="auto">
              <a:xfrm>
                <a:off x="1404" y="3312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98" name="Freeform 34"/>
              <p:cNvSpPr>
                <a:spLocks/>
              </p:cNvSpPr>
              <p:nvPr/>
            </p:nvSpPr>
            <p:spPr bwMode="auto">
              <a:xfrm flipV="1">
                <a:off x="1410" y="3480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0993" name="Freeform 35"/>
            <p:cNvSpPr>
              <a:spLocks/>
            </p:cNvSpPr>
            <p:nvPr/>
          </p:nvSpPr>
          <p:spPr bwMode="auto">
            <a:xfrm>
              <a:off x="1392" y="3339"/>
              <a:ext cx="65" cy="252"/>
            </a:xfrm>
            <a:custGeom>
              <a:avLst/>
              <a:gdLst>
                <a:gd name="T0" fmla="*/ 0 w 56"/>
                <a:gd name="T1" fmla="*/ 0 h 252"/>
                <a:gd name="T2" fmla="*/ 229045 w 56"/>
                <a:gd name="T3" fmla="*/ 135 h 252"/>
                <a:gd name="T4" fmla="*/ 39101 w 56"/>
                <a:gd name="T5" fmla="*/ 252 h 252"/>
                <a:gd name="T6" fmla="*/ 0 60000 65536"/>
                <a:gd name="T7" fmla="*/ 0 60000 65536"/>
                <a:gd name="T8" fmla="*/ 0 60000 65536"/>
                <a:gd name="T9" fmla="*/ 0 w 56"/>
                <a:gd name="T10" fmla="*/ 0 h 252"/>
                <a:gd name="T11" fmla="*/ 56 w 56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252">
                  <a:moveTo>
                    <a:pt x="0" y="0"/>
                  </a:moveTo>
                  <a:cubicBezTo>
                    <a:pt x="26" y="46"/>
                    <a:pt x="52" y="93"/>
                    <a:pt x="54" y="135"/>
                  </a:cubicBezTo>
                  <a:cubicBezTo>
                    <a:pt x="56" y="177"/>
                    <a:pt x="32" y="214"/>
                    <a:pt x="9" y="252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36"/>
            <p:cNvSpPr>
              <a:spLocks noChangeShapeType="1"/>
            </p:cNvSpPr>
            <p:nvPr/>
          </p:nvSpPr>
          <p:spPr bwMode="auto">
            <a:xfrm>
              <a:off x="1737" y="3466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5" name="Line 37"/>
            <p:cNvSpPr>
              <a:spLocks noChangeShapeType="1"/>
            </p:cNvSpPr>
            <p:nvPr/>
          </p:nvSpPr>
          <p:spPr bwMode="auto">
            <a:xfrm>
              <a:off x="1170" y="3546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38"/>
            <p:cNvSpPr>
              <a:spLocks noChangeShapeType="1"/>
            </p:cNvSpPr>
            <p:nvPr/>
          </p:nvSpPr>
          <p:spPr bwMode="auto">
            <a:xfrm>
              <a:off x="1167" y="3399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71" name="组合 39"/>
          <p:cNvGrpSpPr>
            <a:grpSpLocks/>
          </p:cNvGrpSpPr>
          <p:nvPr/>
        </p:nvGrpSpPr>
        <p:grpSpPr bwMode="auto">
          <a:xfrm>
            <a:off x="4813300" y="1885950"/>
            <a:ext cx="2892425" cy="2676525"/>
            <a:chOff x="1000100" y="2786058"/>
            <a:chExt cx="2892650" cy="2676545"/>
          </a:xfrm>
        </p:grpSpPr>
        <p:grpSp>
          <p:nvGrpSpPr>
            <p:cNvPr id="40972" name="组合 31"/>
            <p:cNvGrpSpPr>
              <a:grpSpLocks/>
            </p:cNvGrpSpPr>
            <p:nvPr/>
          </p:nvGrpSpPr>
          <p:grpSpPr bwMode="auto">
            <a:xfrm>
              <a:off x="1000100" y="2786058"/>
              <a:ext cx="2892650" cy="2676545"/>
              <a:chOff x="1000100" y="2786058"/>
              <a:chExt cx="2892650" cy="2676545"/>
            </a:xfrm>
          </p:grpSpPr>
          <p:cxnSp>
            <p:nvCxnSpPr>
              <p:cNvPr id="68" name="直接连接符 2"/>
              <p:cNvCxnSpPr/>
              <p:nvPr/>
            </p:nvCxnSpPr>
            <p:spPr bwMode="auto">
              <a:xfrm rot="16200000" flipH="1">
                <a:off x="1813831" y="4418814"/>
                <a:ext cx="20875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/>
              <p:cNvSpPr/>
              <p:nvPr/>
            </p:nvSpPr>
            <p:spPr bwMode="auto">
              <a:xfrm>
                <a:off x="2786177" y="4572009"/>
                <a:ext cx="142886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 bwMode="auto">
              <a:xfrm rot="5400000">
                <a:off x="2197976" y="3374231"/>
                <a:ext cx="39529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 bwMode="auto">
              <a:xfrm rot="10800000">
                <a:off x="1357316" y="3378200"/>
                <a:ext cx="15003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椭圆 71"/>
              <p:cNvSpPr/>
              <p:nvPr/>
            </p:nvSpPr>
            <p:spPr bwMode="auto">
              <a:xfrm>
                <a:off x="2819517" y="4110043"/>
                <a:ext cx="71444" cy="71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979" name="矩形 14"/>
              <p:cNvSpPr>
                <a:spLocks noChangeArrowheads="1"/>
              </p:cNvSpPr>
              <p:nvPr/>
            </p:nvSpPr>
            <p:spPr bwMode="auto">
              <a:xfrm>
                <a:off x="1018736" y="314325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4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0980" name="矩形 15"/>
              <p:cNvSpPr>
                <a:spLocks noChangeArrowheads="1"/>
              </p:cNvSpPr>
              <p:nvPr/>
            </p:nvSpPr>
            <p:spPr bwMode="auto">
              <a:xfrm>
                <a:off x="3571828" y="3896029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zh-CN" altLang="en-US" sz="24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等腰三角形 74"/>
              <p:cNvSpPr/>
              <p:nvPr/>
            </p:nvSpPr>
            <p:spPr bwMode="auto">
              <a:xfrm rot="5400000" flipH="1">
                <a:off x="2036038" y="3224994"/>
                <a:ext cx="395291" cy="32387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 bwMode="auto">
              <a:xfrm rot="5400000">
                <a:off x="2197976" y="4160050"/>
                <a:ext cx="3952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40980" idx="1"/>
              </p:cNvCxnSpPr>
              <p:nvPr/>
            </p:nvCxnSpPr>
            <p:spPr bwMode="auto">
              <a:xfrm rot="10800000" flipV="1">
                <a:off x="1357316" y="4151318"/>
                <a:ext cx="22147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等腰三角形 77"/>
              <p:cNvSpPr/>
              <p:nvPr/>
            </p:nvSpPr>
            <p:spPr bwMode="auto">
              <a:xfrm rot="5400000" flipH="1">
                <a:off x="2036038" y="3985413"/>
                <a:ext cx="395290" cy="32387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985" name="矩形 14"/>
              <p:cNvSpPr>
                <a:spLocks noChangeArrowheads="1"/>
              </p:cNvSpPr>
              <p:nvPr/>
            </p:nvSpPr>
            <p:spPr bwMode="auto">
              <a:xfrm>
                <a:off x="1928794" y="2786058"/>
                <a:ext cx="64152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kumimoji="1" lang="en-US" altLang="zh-CN" sz="2000" b="1" baseline="-30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/>
              </a:p>
            </p:txBody>
          </p:sp>
          <p:sp>
            <p:nvSpPr>
              <p:cNvPr id="40986" name="矩形 14"/>
              <p:cNvSpPr>
                <a:spLocks noChangeArrowheads="1"/>
              </p:cNvSpPr>
              <p:nvPr/>
            </p:nvSpPr>
            <p:spPr bwMode="auto">
              <a:xfrm>
                <a:off x="1928794" y="3600394"/>
                <a:ext cx="64152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kumimoji="1" lang="en-US" altLang="zh-CN" sz="2000" b="1" baseline="-30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000"/>
              </a:p>
            </p:txBody>
          </p:sp>
          <p:sp>
            <p:nvSpPr>
              <p:cNvPr id="40987" name="矩形 14"/>
              <p:cNvSpPr>
                <a:spLocks noChangeArrowheads="1"/>
              </p:cNvSpPr>
              <p:nvPr/>
            </p:nvSpPr>
            <p:spPr bwMode="auto">
              <a:xfrm>
                <a:off x="1000100" y="389602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24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0988" name="矩形 14"/>
              <p:cNvSpPr>
                <a:spLocks noChangeArrowheads="1"/>
              </p:cNvSpPr>
              <p:nvPr/>
            </p:nvSpPr>
            <p:spPr bwMode="auto">
              <a:xfrm>
                <a:off x="2928926" y="4572005"/>
                <a:ext cx="4347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itchFamily="18" charset="0"/>
                    <a:cs typeface="Times New Roman" pitchFamily="18" charset="0"/>
                  </a:rPr>
                  <a:t>R </a:t>
                </a:r>
                <a:endParaRPr lang="zh-CN" altLang="en-US" sz="2000"/>
              </a:p>
            </p:txBody>
          </p:sp>
        </p:grpSp>
        <p:cxnSp>
          <p:nvCxnSpPr>
            <p:cNvPr id="67" name="直接连接符 66"/>
            <p:cNvCxnSpPr/>
            <p:nvPr/>
          </p:nvCxnSpPr>
          <p:spPr bwMode="auto">
            <a:xfrm rot="10800000">
              <a:off x="2713146" y="5441966"/>
              <a:ext cx="287359" cy="15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Rot="1" noChangeArrowheads="1"/>
          </p:cNvSpPr>
          <p:nvPr/>
        </p:nvSpPr>
        <p:spPr bwMode="auto">
          <a:xfrm>
            <a:off x="611188" y="142875"/>
            <a:ext cx="481806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二、三极管门电路</a:t>
            </a:r>
          </a:p>
        </p:txBody>
      </p:sp>
      <p:sp>
        <p:nvSpPr>
          <p:cNvPr id="41987" name="Rectangle 6"/>
          <p:cNvSpPr>
            <a:spLocks noRot="1" noChangeArrowheads="1"/>
          </p:cNvSpPr>
          <p:nvPr/>
        </p:nvSpPr>
        <p:spPr bwMode="auto">
          <a:xfrm>
            <a:off x="857250" y="711200"/>
            <a:ext cx="48180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三极管非门（反相器）</a:t>
            </a:r>
          </a:p>
        </p:txBody>
      </p:sp>
      <p:grpSp>
        <p:nvGrpSpPr>
          <p:cNvPr id="41988" name="组合 30"/>
          <p:cNvGrpSpPr>
            <a:grpSpLocks/>
          </p:cNvGrpSpPr>
          <p:nvPr/>
        </p:nvGrpSpPr>
        <p:grpSpPr bwMode="auto">
          <a:xfrm>
            <a:off x="857250" y="1285875"/>
            <a:ext cx="3700463" cy="3409950"/>
            <a:chOff x="1142976" y="732992"/>
            <a:chExt cx="3700950" cy="3410388"/>
          </a:xfrm>
        </p:grpSpPr>
        <p:cxnSp>
          <p:nvCxnSpPr>
            <p:cNvPr id="33" name="直接连接符 32"/>
            <p:cNvCxnSpPr/>
            <p:nvPr/>
          </p:nvCxnSpPr>
          <p:spPr>
            <a:xfrm rot="5400000">
              <a:off x="2856910" y="3713906"/>
              <a:ext cx="85736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2535400" y="1963463"/>
              <a:ext cx="150038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051" name="组合 24"/>
            <p:cNvGrpSpPr>
              <a:grpSpLocks/>
            </p:cNvGrpSpPr>
            <p:nvPr/>
          </p:nvGrpSpPr>
          <p:grpSpPr bwMode="auto">
            <a:xfrm>
              <a:off x="1500211" y="2704920"/>
              <a:ext cx="1786172" cy="581100"/>
              <a:chOff x="1500211" y="2704920"/>
              <a:chExt cx="1786172" cy="581100"/>
            </a:xfrm>
          </p:grpSpPr>
          <p:cxnSp>
            <p:nvCxnSpPr>
              <p:cNvPr id="50" name="直接连接符 49"/>
              <p:cNvCxnSpPr/>
              <p:nvPr/>
            </p:nvCxnSpPr>
            <p:spPr>
              <a:xfrm rot="5400000">
                <a:off x="2715603" y="2999439"/>
                <a:ext cx="57157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3000595" y="2704920"/>
                <a:ext cx="285788" cy="2238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002184" y="3071680"/>
                <a:ext cx="284199" cy="21434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500211" y="3000233"/>
                <a:ext cx="1500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接连接符 37"/>
            <p:cNvCxnSpPr/>
            <p:nvPr/>
          </p:nvCxnSpPr>
          <p:spPr>
            <a:xfrm>
              <a:off x="3143489" y="4140205"/>
              <a:ext cx="287376" cy="15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2000339" y="2928787"/>
              <a:ext cx="571575" cy="142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5400000">
              <a:off x="3000597" y="1857086"/>
              <a:ext cx="571573" cy="142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55" name="矩形 40"/>
            <p:cNvSpPr>
              <a:spLocks noChangeArrowheads="1"/>
            </p:cNvSpPr>
            <p:nvPr/>
          </p:nvSpPr>
          <p:spPr bwMode="auto">
            <a:xfrm>
              <a:off x="2071670" y="2590605"/>
              <a:ext cx="407538" cy="338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en-US" altLang="zh-CN" sz="1600" b="1" baseline="-25000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6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56" name="矩形 41"/>
            <p:cNvSpPr>
              <a:spLocks noChangeArrowheads="1"/>
            </p:cNvSpPr>
            <p:nvPr/>
          </p:nvSpPr>
          <p:spPr bwMode="auto">
            <a:xfrm>
              <a:off x="3357554" y="1785926"/>
              <a:ext cx="393108" cy="338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en-US" altLang="zh-CN" sz="1600" b="1" baseline="-25000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6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3286383" y="2500107"/>
              <a:ext cx="121459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240340" y="2439774"/>
              <a:ext cx="107964" cy="107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214937" y="1071173"/>
              <a:ext cx="144481" cy="1444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2060" name="矩形 45"/>
            <p:cNvSpPr>
              <a:spLocks noChangeArrowheads="1"/>
            </p:cNvSpPr>
            <p:nvPr/>
          </p:nvSpPr>
          <p:spPr bwMode="auto">
            <a:xfrm>
              <a:off x="3214678" y="2814576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</a:rPr>
                <a:t>T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42061" name="矩形 46"/>
            <p:cNvSpPr>
              <a:spLocks noChangeArrowheads="1"/>
            </p:cNvSpPr>
            <p:nvPr/>
          </p:nvSpPr>
          <p:spPr bwMode="auto">
            <a:xfrm>
              <a:off x="4500562" y="2214554"/>
              <a:ext cx="3433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zh-CN" altLang="en-US" sz="2800" i="1">
                <a:solidFill>
                  <a:srgbClr val="FF0000"/>
                </a:solidFill>
              </a:endParaRPr>
            </a:p>
          </p:txBody>
        </p:sp>
        <p:sp>
          <p:nvSpPr>
            <p:cNvPr id="42062" name="矩形 47"/>
            <p:cNvSpPr>
              <a:spLocks noChangeArrowheads="1"/>
            </p:cNvSpPr>
            <p:nvPr/>
          </p:nvSpPr>
          <p:spPr bwMode="auto">
            <a:xfrm>
              <a:off x="1142976" y="2714620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63" name="矩形 48"/>
            <p:cNvSpPr>
              <a:spLocks noChangeArrowheads="1"/>
            </p:cNvSpPr>
            <p:nvPr/>
          </p:nvSpPr>
          <p:spPr bwMode="auto">
            <a:xfrm>
              <a:off x="3000364" y="732992"/>
              <a:ext cx="5982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</a:rPr>
                <a:t>Vcc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41989" name="组合 57"/>
          <p:cNvGrpSpPr>
            <a:grpSpLocks/>
          </p:cNvGrpSpPr>
          <p:nvPr/>
        </p:nvGrpSpPr>
        <p:grpSpPr bwMode="auto">
          <a:xfrm>
            <a:off x="1071563" y="5000625"/>
            <a:ext cx="2571750" cy="1428750"/>
            <a:chOff x="785786" y="5214950"/>
            <a:chExt cx="2571750" cy="1428755"/>
          </a:xfrm>
        </p:grpSpPr>
        <p:grpSp>
          <p:nvGrpSpPr>
            <p:cNvPr id="42038" name="Group 30"/>
            <p:cNvGrpSpPr>
              <a:grpSpLocks/>
            </p:cNvGrpSpPr>
            <p:nvPr/>
          </p:nvGrpSpPr>
          <p:grpSpPr bwMode="auto">
            <a:xfrm>
              <a:off x="785786" y="6047166"/>
              <a:ext cx="2571750" cy="596539"/>
              <a:chOff x="3903" y="2493"/>
              <a:chExt cx="1485" cy="270"/>
            </a:xfrm>
          </p:grpSpPr>
          <p:sp>
            <p:nvSpPr>
              <p:cNvPr id="42042" name="Text Box 31"/>
              <p:cNvSpPr txBox="1">
                <a:spLocks noChangeArrowheads="1"/>
              </p:cNvSpPr>
              <p:nvPr/>
            </p:nvSpPr>
            <p:spPr bwMode="auto">
              <a:xfrm>
                <a:off x="5091" y="2494"/>
                <a:ext cx="297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 i="1">
                    <a:solidFill>
                      <a:srgbClr val="FF0000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903" y="2494"/>
                <a:ext cx="297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 i="1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grpSp>
            <p:nvGrpSpPr>
              <p:cNvPr id="42044" name="Group 33"/>
              <p:cNvGrpSpPr>
                <a:grpSpLocks/>
              </p:cNvGrpSpPr>
              <p:nvPr/>
            </p:nvGrpSpPr>
            <p:grpSpPr bwMode="auto">
              <a:xfrm>
                <a:off x="4119" y="2493"/>
                <a:ext cx="908" cy="270"/>
                <a:chOff x="2355" y="2421"/>
                <a:chExt cx="908" cy="270"/>
              </a:xfrm>
            </p:grpSpPr>
            <p:sp>
              <p:nvSpPr>
                <p:cNvPr id="42045" name="Line 34"/>
                <p:cNvSpPr>
                  <a:spLocks noChangeShapeType="1"/>
                </p:cNvSpPr>
                <p:nvPr/>
              </p:nvSpPr>
              <p:spPr bwMode="auto">
                <a:xfrm>
                  <a:off x="2355" y="2562"/>
                  <a:ext cx="261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46" name="AutoShape 35"/>
                <p:cNvSpPr>
                  <a:spLocks noChangeArrowheads="1"/>
                </p:cNvSpPr>
                <p:nvPr/>
              </p:nvSpPr>
              <p:spPr bwMode="auto">
                <a:xfrm rot="-5400000">
                  <a:off x="2628" y="2412"/>
                  <a:ext cx="270" cy="288"/>
                </a:xfrm>
                <a:prstGeom prst="flowChartMerg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047" name="Oval 36"/>
                <p:cNvSpPr>
                  <a:spLocks noChangeArrowheads="1"/>
                </p:cNvSpPr>
                <p:nvPr/>
              </p:nvSpPr>
              <p:spPr bwMode="auto">
                <a:xfrm>
                  <a:off x="2916" y="2520"/>
                  <a:ext cx="83" cy="65"/>
                </a:xfrm>
                <a:prstGeom prst="ellips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048" name="Line 37"/>
                <p:cNvSpPr>
                  <a:spLocks noChangeShapeType="1"/>
                </p:cNvSpPr>
                <p:nvPr/>
              </p:nvSpPr>
              <p:spPr bwMode="auto">
                <a:xfrm>
                  <a:off x="3002" y="2557"/>
                  <a:ext cx="261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2039" name="组合 56"/>
            <p:cNvGrpSpPr>
              <a:grpSpLocks/>
            </p:cNvGrpSpPr>
            <p:nvPr/>
          </p:nvGrpSpPr>
          <p:grpSpPr bwMode="auto">
            <a:xfrm>
              <a:off x="1482728" y="5214950"/>
              <a:ext cx="1114408" cy="584775"/>
              <a:chOff x="1063230" y="6128428"/>
              <a:chExt cx="1114408" cy="584775"/>
            </a:xfrm>
          </p:grpSpPr>
          <p:sp>
            <p:nvSpPr>
              <p:cNvPr id="42040" name="Line 17"/>
              <p:cNvSpPr>
                <a:spLocks noChangeShapeType="1"/>
              </p:cNvSpPr>
              <p:nvPr/>
            </p:nvSpPr>
            <p:spPr bwMode="auto">
              <a:xfrm>
                <a:off x="1890694" y="6286520"/>
                <a:ext cx="216000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1" name="矩形 55"/>
              <p:cNvSpPr>
                <a:spLocks noChangeArrowheads="1"/>
              </p:cNvSpPr>
              <p:nvPr/>
            </p:nvSpPr>
            <p:spPr bwMode="auto">
              <a:xfrm>
                <a:off x="1063230" y="6128428"/>
                <a:ext cx="111440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b="1" i="1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b="1" i="1">
                    <a:solidFill>
                      <a:srgbClr val="FF3300"/>
                    </a:solidFill>
                    <a:latin typeface="Times New Roman" pitchFamily="18" charset="0"/>
                  </a:rPr>
                  <a:t>y = a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1990" name="Rectangle 6"/>
          <p:cNvSpPr>
            <a:spLocks noRot="1" noChangeArrowheads="1"/>
          </p:cNvSpPr>
          <p:nvPr/>
        </p:nvSpPr>
        <p:spPr bwMode="auto">
          <a:xfrm>
            <a:off x="4608513" y="239713"/>
            <a:ext cx="25717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三极管或非门</a:t>
            </a:r>
          </a:p>
        </p:txBody>
      </p:sp>
      <p:graphicFrame>
        <p:nvGraphicFramePr>
          <p:cNvPr id="41991" name="Object 2"/>
          <p:cNvGraphicFramePr>
            <a:graphicFrameLocks noChangeAspect="1"/>
          </p:cNvGraphicFramePr>
          <p:nvPr/>
        </p:nvGraphicFramePr>
        <p:xfrm>
          <a:off x="5751513" y="4805363"/>
          <a:ext cx="15716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公式" r:id="rId3" imgW="476257" imgH="133475" progId="Equation.3">
                  <p:embed/>
                </p:oleObj>
              </mc:Choice>
              <mc:Fallback>
                <p:oleObj name="公式" r:id="rId3" imgW="476257" imgH="1334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4805363"/>
                        <a:ext cx="15716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2" name="Group 23"/>
          <p:cNvGrpSpPr>
            <a:grpSpLocks/>
          </p:cNvGrpSpPr>
          <p:nvPr/>
        </p:nvGrpSpPr>
        <p:grpSpPr bwMode="auto">
          <a:xfrm>
            <a:off x="5322888" y="5602288"/>
            <a:ext cx="2928937" cy="1066800"/>
            <a:chOff x="3552" y="3121"/>
            <a:chExt cx="1489" cy="481"/>
          </a:xfrm>
        </p:grpSpPr>
        <p:sp>
          <p:nvSpPr>
            <p:cNvPr id="42027" name="Text Box 24"/>
            <p:cNvSpPr txBox="1">
              <a:spLocks noChangeArrowheads="1"/>
            </p:cNvSpPr>
            <p:nvPr/>
          </p:nvSpPr>
          <p:spPr bwMode="auto">
            <a:xfrm>
              <a:off x="4744" y="3216"/>
              <a:ext cx="29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2028" name="Text Box 25"/>
            <p:cNvSpPr txBox="1">
              <a:spLocks noChangeArrowheads="1"/>
            </p:cNvSpPr>
            <p:nvPr/>
          </p:nvSpPr>
          <p:spPr bwMode="auto">
            <a:xfrm>
              <a:off x="3564" y="3121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2029" name="Text Box 26"/>
            <p:cNvSpPr txBox="1">
              <a:spLocks noChangeArrowheads="1"/>
            </p:cNvSpPr>
            <p:nvPr/>
          </p:nvSpPr>
          <p:spPr bwMode="auto">
            <a:xfrm>
              <a:off x="3552" y="331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42030" name="Group 27"/>
            <p:cNvGrpSpPr>
              <a:grpSpLocks/>
            </p:cNvGrpSpPr>
            <p:nvPr/>
          </p:nvGrpSpPr>
          <p:grpSpPr bwMode="auto">
            <a:xfrm>
              <a:off x="4023" y="3204"/>
              <a:ext cx="330" cy="249"/>
              <a:chOff x="1404" y="3312"/>
              <a:chExt cx="330" cy="330"/>
            </a:xfrm>
          </p:grpSpPr>
          <p:sp>
            <p:nvSpPr>
              <p:cNvPr id="42036" name="Freeform 28"/>
              <p:cNvSpPr>
                <a:spLocks/>
              </p:cNvSpPr>
              <p:nvPr/>
            </p:nvSpPr>
            <p:spPr bwMode="auto">
              <a:xfrm>
                <a:off x="1404" y="3312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37" name="Freeform 29"/>
              <p:cNvSpPr>
                <a:spLocks/>
              </p:cNvSpPr>
              <p:nvPr/>
            </p:nvSpPr>
            <p:spPr bwMode="auto">
              <a:xfrm flipV="1">
                <a:off x="1410" y="3480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31" name="Freeform 30"/>
            <p:cNvSpPr>
              <a:spLocks/>
            </p:cNvSpPr>
            <p:nvPr/>
          </p:nvSpPr>
          <p:spPr bwMode="auto">
            <a:xfrm>
              <a:off x="4019" y="3204"/>
              <a:ext cx="65" cy="252"/>
            </a:xfrm>
            <a:custGeom>
              <a:avLst/>
              <a:gdLst>
                <a:gd name="T0" fmla="*/ 0 w 56"/>
                <a:gd name="T1" fmla="*/ 0 h 252"/>
                <a:gd name="T2" fmla="*/ 197331 w 56"/>
                <a:gd name="T3" fmla="*/ 135 h 252"/>
                <a:gd name="T4" fmla="*/ 33687 w 56"/>
                <a:gd name="T5" fmla="*/ 252 h 252"/>
                <a:gd name="T6" fmla="*/ 0 60000 65536"/>
                <a:gd name="T7" fmla="*/ 0 60000 65536"/>
                <a:gd name="T8" fmla="*/ 0 60000 65536"/>
                <a:gd name="T9" fmla="*/ 0 w 56"/>
                <a:gd name="T10" fmla="*/ 0 h 252"/>
                <a:gd name="T11" fmla="*/ 56 w 56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252">
                  <a:moveTo>
                    <a:pt x="0" y="0"/>
                  </a:moveTo>
                  <a:cubicBezTo>
                    <a:pt x="26" y="46"/>
                    <a:pt x="52" y="93"/>
                    <a:pt x="54" y="135"/>
                  </a:cubicBezTo>
                  <a:cubicBezTo>
                    <a:pt x="56" y="177"/>
                    <a:pt x="32" y="214"/>
                    <a:pt x="9" y="252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2" name="Line 31"/>
            <p:cNvSpPr>
              <a:spLocks noChangeShapeType="1"/>
            </p:cNvSpPr>
            <p:nvPr/>
          </p:nvSpPr>
          <p:spPr bwMode="auto">
            <a:xfrm>
              <a:off x="4436" y="3331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3" name="Line 32"/>
            <p:cNvSpPr>
              <a:spLocks noChangeShapeType="1"/>
            </p:cNvSpPr>
            <p:nvPr/>
          </p:nvSpPr>
          <p:spPr bwMode="auto">
            <a:xfrm>
              <a:off x="3789" y="3411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4" name="Line 33"/>
            <p:cNvSpPr>
              <a:spLocks noChangeShapeType="1"/>
            </p:cNvSpPr>
            <p:nvPr/>
          </p:nvSpPr>
          <p:spPr bwMode="auto">
            <a:xfrm>
              <a:off x="3786" y="3264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5" name="Oval 34"/>
            <p:cNvSpPr>
              <a:spLocks noChangeArrowheads="1"/>
            </p:cNvSpPr>
            <p:nvPr/>
          </p:nvSpPr>
          <p:spPr bwMode="auto">
            <a:xfrm>
              <a:off x="4356" y="3300"/>
              <a:ext cx="73" cy="6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993" name="组合 32"/>
          <p:cNvGrpSpPr>
            <a:grpSpLocks/>
          </p:cNvGrpSpPr>
          <p:nvPr/>
        </p:nvGrpSpPr>
        <p:grpSpPr bwMode="auto">
          <a:xfrm>
            <a:off x="4522788" y="882650"/>
            <a:ext cx="4657725" cy="3487738"/>
            <a:chOff x="1136012" y="727056"/>
            <a:chExt cx="4657446" cy="3487762"/>
          </a:xfrm>
        </p:grpSpPr>
        <p:cxnSp>
          <p:nvCxnSpPr>
            <p:cNvPr id="70" name="直接连接符 69"/>
            <p:cNvCxnSpPr/>
            <p:nvPr/>
          </p:nvCxnSpPr>
          <p:spPr bwMode="auto">
            <a:xfrm rot="16200000" flipH="1">
              <a:off x="2561482" y="3562351"/>
              <a:ext cx="590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 rot="10800000" flipH="1" flipV="1">
              <a:off x="2856759" y="2339967"/>
              <a:ext cx="0" cy="355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 bwMode="auto">
            <a:xfrm rot="5400000">
              <a:off x="2286068" y="2980528"/>
              <a:ext cx="571504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 flipV="1">
              <a:off x="2571026" y="2686044"/>
              <a:ext cx="285733" cy="2238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 bwMode="auto">
            <a:xfrm>
              <a:off x="2572613" y="3052760"/>
              <a:ext cx="284146" cy="21431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 bwMode="auto">
            <a:xfrm>
              <a:off x="1420157" y="2981322"/>
              <a:ext cx="1150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 bwMode="auto">
            <a:xfrm>
              <a:off x="3283770" y="4213230"/>
              <a:ext cx="287321" cy="15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 bwMode="auto">
            <a:xfrm>
              <a:off x="1713827" y="2909884"/>
              <a:ext cx="571466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02" name="矩形 40"/>
            <p:cNvSpPr>
              <a:spLocks noChangeArrowheads="1"/>
            </p:cNvSpPr>
            <p:nvPr/>
          </p:nvSpPr>
          <p:spPr bwMode="auto">
            <a:xfrm>
              <a:off x="1735833" y="2500306"/>
              <a:ext cx="5501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en-US" altLang="zh-CN" sz="2000" b="1" baseline="-25000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b1</a:t>
              </a:r>
              <a:endParaRPr lang="zh-CN" altLang="en-US" sz="20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03" name="矩形 41"/>
            <p:cNvSpPr>
              <a:spLocks noChangeArrowheads="1"/>
            </p:cNvSpPr>
            <p:nvPr/>
          </p:nvSpPr>
          <p:spPr bwMode="auto">
            <a:xfrm>
              <a:off x="3505600" y="1643336"/>
              <a:ext cx="4459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en-US" altLang="zh-CN" sz="2000" b="1" baseline="-25000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856759" y="2346317"/>
              <a:ext cx="2358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 bwMode="auto">
            <a:xfrm>
              <a:off x="3391714" y="2285992"/>
              <a:ext cx="107944" cy="1079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3364728" y="1065196"/>
              <a:ext cx="144453" cy="1444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007" name="矩形 45"/>
            <p:cNvSpPr>
              <a:spLocks noChangeArrowheads="1"/>
            </p:cNvSpPr>
            <p:nvPr/>
          </p:nvSpPr>
          <p:spPr bwMode="auto">
            <a:xfrm>
              <a:off x="2785777" y="279567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000" b="1" baseline="-25000">
                  <a:solidFill>
                    <a:srgbClr val="040404"/>
                  </a:solidFill>
                  <a:latin typeface="Times New Roman" pitchFamily="18" charset="0"/>
                </a:rPr>
                <a:t>1</a:t>
              </a:r>
              <a:endParaRPr lang="zh-CN" altLang="en-US" sz="2000" baseline="-25000"/>
            </a:p>
          </p:txBody>
        </p:sp>
        <p:sp>
          <p:nvSpPr>
            <p:cNvPr id="42008" name="矩形 47"/>
            <p:cNvSpPr>
              <a:spLocks noChangeArrowheads="1"/>
            </p:cNvSpPr>
            <p:nvPr/>
          </p:nvSpPr>
          <p:spPr bwMode="auto">
            <a:xfrm>
              <a:off x="1136012" y="2695729"/>
              <a:ext cx="364154" cy="523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09" name="矩形 48"/>
            <p:cNvSpPr>
              <a:spLocks noChangeArrowheads="1"/>
            </p:cNvSpPr>
            <p:nvPr/>
          </p:nvSpPr>
          <p:spPr bwMode="auto">
            <a:xfrm>
              <a:off x="3149920" y="727056"/>
              <a:ext cx="598162" cy="40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</a:rPr>
                <a:t>Vcc</a:t>
              </a:r>
              <a:endParaRPr lang="zh-CN" altLang="en-US" sz="200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 rot="16200000" flipH="1">
              <a:off x="3771084" y="3562351"/>
              <a:ext cx="590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 bwMode="auto">
            <a:xfrm flipH="1">
              <a:off x="4067948" y="2339967"/>
              <a:ext cx="0" cy="355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 bwMode="auto">
            <a:xfrm rot="16200000" flipH="1">
              <a:off x="4065548" y="2980528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 bwMode="auto">
            <a:xfrm flipH="1" flipV="1">
              <a:off x="4066361" y="2686044"/>
              <a:ext cx="285733" cy="2238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4066361" y="3052760"/>
              <a:ext cx="284145" cy="21431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 bwMode="auto">
            <a:xfrm flipH="1">
              <a:off x="4352094" y="2981322"/>
              <a:ext cx="11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 flipH="1">
              <a:off x="4644177" y="2909884"/>
              <a:ext cx="571466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7" name="矩形 40"/>
            <p:cNvSpPr>
              <a:spLocks noChangeArrowheads="1"/>
            </p:cNvSpPr>
            <p:nvPr/>
          </p:nvSpPr>
          <p:spPr bwMode="auto">
            <a:xfrm flipH="1">
              <a:off x="4643438" y="2500306"/>
              <a:ext cx="5501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en-US" altLang="zh-CN" sz="2000" b="1" baseline="-25000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b2</a:t>
              </a:r>
              <a:endParaRPr lang="zh-CN" altLang="en-US" sz="20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 flipH="1">
              <a:off x="4017151" y="2298692"/>
              <a:ext cx="107944" cy="1079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019" name="矩形 45"/>
            <p:cNvSpPr>
              <a:spLocks noChangeArrowheads="1"/>
            </p:cNvSpPr>
            <p:nvPr/>
          </p:nvSpPr>
          <p:spPr bwMode="auto">
            <a:xfrm flipH="1">
              <a:off x="3782042" y="279567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000" b="1" baseline="-25000">
                  <a:solidFill>
                    <a:srgbClr val="040404"/>
                  </a:solidFill>
                  <a:latin typeface="Times New Roman" pitchFamily="18" charset="0"/>
                </a:rPr>
                <a:t>2</a:t>
              </a:r>
              <a:endParaRPr lang="zh-CN" altLang="en-US" sz="2000" baseline="-25000"/>
            </a:p>
          </p:txBody>
        </p:sp>
        <p:sp>
          <p:nvSpPr>
            <p:cNvPr id="42020" name="矩形 47"/>
            <p:cNvSpPr>
              <a:spLocks noChangeArrowheads="1"/>
            </p:cNvSpPr>
            <p:nvPr/>
          </p:nvSpPr>
          <p:spPr bwMode="auto">
            <a:xfrm flipH="1">
              <a:off x="5429256" y="2695729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21" name="矩形 46"/>
            <p:cNvSpPr>
              <a:spLocks noChangeArrowheads="1"/>
            </p:cNvSpPr>
            <p:nvPr/>
          </p:nvSpPr>
          <p:spPr bwMode="auto">
            <a:xfrm>
              <a:off x="5214942" y="2071678"/>
              <a:ext cx="343319" cy="523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zh-CN" altLang="en-US" sz="2800" i="1">
                <a:solidFill>
                  <a:srgbClr val="FF0000"/>
                </a:solidFill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2856759" y="3857628"/>
              <a:ext cx="12159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auto">
            <a:xfrm rot="16200000" flipH="1">
              <a:off x="2875770" y="1779576"/>
              <a:ext cx="1130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 bwMode="auto">
            <a:xfrm rot="5400000">
              <a:off x="3153585" y="1698619"/>
              <a:ext cx="576266" cy="179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 rot="10800000" flipH="1" flipV="1">
              <a:off x="3440924" y="3859216"/>
              <a:ext cx="0" cy="355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 bwMode="auto">
            <a:xfrm flipH="1">
              <a:off x="3382189" y="3798890"/>
              <a:ext cx="107944" cy="1079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Rot="1" noChangeArrowheads="1"/>
          </p:cNvSpPr>
          <p:nvPr/>
        </p:nvSpPr>
        <p:spPr bwMode="auto">
          <a:xfrm>
            <a:off x="611188" y="214313"/>
            <a:ext cx="48180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门电路</a:t>
            </a:r>
          </a:p>
        </p:txBody>
      </p:sp>
      <p:grpSp>
        <p:nvGrpSpPr>
          <p:cNvPr id="43011" name="组合 20"/>
          <p:cNvGrpSpPr>
            <a:grpSpLocks/>
          </p:cNvGrpSpPr>
          <p:nvPr/>
        </p:nvGrpSpPr>
        <p:grpSpPr bwMode="auto">
          <a:xfrm>
            <a:off x="931863" y="4429125"/>
            <a:ext cx="3497262" cy="1019175"/>
            <a:chOff x="5018086" y="1052513"/>
            <a:chExt cx="3497263" cy="1019175"/>
          </a:xfrm>
        </p:grpSpPr>
        <p:sp>
          <p:nvSpPr>
            <p:cNvPr id="43085" name="Text Box 16"/>
            <p:cNvSpPr txBox="1">
              <a:spLocks noChangeArrowheads="1"/>
            </p:cNvSpPr>
            <p:nvPr/>
          </p:nvSpPr>
          <p:spPr bwMode="auto">
            <a:xfrm>
              <a:off x="5018086" y="1052513"/>
              <a:ext cx="3497263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endParaRPr kumimoji="1"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b="1" i="1">
                  <a:solidFill>
                    <a:srgbClr val="800000"/>
                  </a:solidFill>
                  <a:latin typeface="Times New Roman" pitchFamily="18" charset="0"/>
                </a:rPr>
                <a:t>        </a:t>
              </a:r>
              <a:r>
                <a:rPr kumimoji="1" lang="en-US" altLang="zh-CN" b="1" i="1">
                  <a:solidFill>
                    <a:srgbClr val="FF3300"/>
                  </a:solidFill>
                  <a:latin typeface="Times New Roman" pitchFamily="18" charset="0"/>
                </a:rPr>
                <a:t>y =  a</a:t>
              </a:r>
            </a:p>
          </p:txBody>
        </p:sp>
        <p:sp>
          <p:nvSpPr>
            <p:cNvPr id="43086" name="Line 17"/>
            <p:cNvSpPr>
              <a:spLocks noChangeShapeType="1"/>
            </p:cNvSpPr>
            <p:nvPr/>
          </p:nvSpPr>
          <p:spPr bwMode="auto">
            <a:xfrm>
              <a:off x="6657961" y="1654175"/>
              <a:ext cx="216000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12" name="Group 30"/>
          <p:cNvGrpSpPr>
            <a:grpSpLocks/>
          </p:cNvGrpSpPr>
          <p:nvPr/>
        </p:nvGrpSpPr>
        <p:grpSpPr bwMode="auto">
          <a:xfrm>
            <a:off x="1428750" y="5689600"/>
            <a:ext cx="2571750" cy="668338"/>
            <a:chOff x="3903" y="2493"/>
            <a:chExt cx="1485" cy="302"/>
          </a:xfrm>
        </p:grpSpPr>
        <p:sp>
          <p:nvSpPr>
            <p:cNvPr id="43078" name="Text Box 31"/>
            <p:cNvSpPr txBox="1">
              <a:spLocks noChangeArrowheads="1"/>
            </p:cNvSpPr>
            <p:nvPr/>
          </p:nvSpPr>
          <p:spPr bwMode="auto">
            <a:xfrm>
              <a:off x="5091" y="250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3079" name="Text Box 32"/>
            <p:cNvSpPr txBox="1">
              <a:spLocks noChangeArrowheads="1"/>
            </p:cNvSpPr>
            <p:nvPr/>
          </p:nvSpPr>
          <p:spPr bwMode="auto">
            <a:xfrm>
              <a:off x="3903" y="250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43080" name="Group 33"/>
            <p:cNvGrpSpPr>
              <a:grpSpLocks/>
            </p:cNvGrpSpPr>
            <p:nvPr/>
          </p:nvGrpSpPr>
          <p:grpSpPr bwMode="auto">
            <a:xfrm>
              <a:off x="4119" y="2493"/>
              <a:ext cx="915" cy="270"/>
              <a:chOff x="2355" y="2421"/>
              <a:chExt cx="915" cy="270"/>
            </a:xfrm>
          </p:grpSpPr>
          <p:sp>
            <p:nvSpPr>
              <p:cNvPr id="43081" name="Line 34"/>
              <p:cNvSpPr>
                <a:spLocks noChangeShapeType="1"/>
              </p:cNvSpPr>
              <p:nvPr/>
            </p:nvSpPr>
            <p:spPr bwMode="auto">
              <a:xfrm>
                <a:off x="2355" y="2562"/>
                <a:ext cx="2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82" name="AutoShape 35"/>
              <p:cNvSpPr>
                <a:spLocks noChangeArrowheads="1"/>
              </p:cNvSpPr>
              <p:nvPr/>
            </p:nvSpPr>
            <p:spPr bwMode="auto">
              <a:xfrm rot="-5400000">
                <a:off x="2628" y="2412"/>
                <a:ext cx="270" cy="288"/>
              </a:xfrm>
              <a:prstGeom prst="flowChartMerg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3083" name="Oval 36"/>
              <p:cNvSpPr>
                <a:spLocks noChangeArrowheads="1"/>
              </p:cNvSpPr>
              <p:nvPr/>
            </p:nvSpPr>
            <p:spPr bwMode="auto">
              <a:xfrm>
                <a:off x="2916" y="2526"/>
                <a:ext cx="83" cy="65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3084" name="Line 37"/>
              <p:cNvSpPr>
                <a:spLocks noChangeShapeType="1"/>
              </p:cNvSpPr>
              <p:nvPr/>
            </p:nvSpPr>
            <p:spPr bwMode="auto">
              <a:xfrm>
                <a:off x="3009" y="2562"/>
                <a:ext cx="2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3013" name="Rectangle 6"/>
          <p:cNvSpPr>
            <a:spLocks noRot="1" noChangeArrowheads="1"/>
          </p:cNvSpPr>
          <p:nvPr/>
        </p:nvSpPr>
        <p:spPr bwMode="auto">
          <a:xfrm>
            <a:off x="857250" y="782638"/>
            <a:ext cx="48180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非门（反相器）</a:t>
            </a:r>
          </a:p>
        </p:txBody>
      </p:sp>
      <p:grpSp>
        <p:nvGrpSpPr>
          <p:cNvPr id="43014" name="组合 49"/>
          <p:cNvGrpSpPr>
            <a:grpSpLocks/>
          </p:cNvGrpSpPr>
          <p:nvPr/>
        </p:nvGrpSpPr>
        <p:grpSpPr bwMode="auto">
          <a:xfrm>
            <a:off x="1057275" y="1428750"/>
            <a:ext cx="2743200" cy="3144838"/>
            <a:chOff x="1057254" y="1500174"/>
            <a:chExt cx="2743212" cy="3144859"/>
          </a:xfrm>
        </p:grpSpPr>
        <p:grpSp>
          <p:nvGrpSpPr>
            <p:cNvPr id="43059" name="组合 30"/>
            <p:cNvGrpSpPr>
              <a:grpSpLocks/>
            </p:cNvGrpSpPr>
            <p:nvPr/>
          </p:nvGrpSpPr>
          <p:grpSpPr bwMode="auto">
            <a:xfrm>
              <a:off x="1428731" y="1500174"/>
              <a:ext cx="1857383" cy="3144859"/>
              <a:chOff x="857227" y="3214686"/>
              <a:chExt cx="1857383" cy="3144859"/>
            </a:xfrm>
          </p:grpSpPr>
          <p:cxnSp>
            <p:nvCxnSpPr>
              <p:cNvPr id="32" name="直接连接符 31"/>
              <p:cNvCxnSpPr/>
              <p:nvPr/>
            </p:nvCxnSpPr>
            <p:spPr bwMode="auto">
              <a:xfrm rot="16200000" flipH="1">
                <a:off x="1263628" y="5314963"/>
                <a:ext cx="3238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 bwMode="auto">
              <a:xfrm rot="5400000">
                <a:off x="1281884" y="5331632"/>
                <a:ext cx="5000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 bwMode="auto">
              <a:xfrm>
                <a:off x="857227" y="5311788"/>
                <a:ext cx="56832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1531918" y="5135574"/>
                <a:ext cx="2651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1531918" y="5472126"/>
                <a:ext cx="2651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1531918" y="5303850"/>
                <a:ext cx="2651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auto">
              <a:xfrm rot="5400000">
                <a:off x="1269978" y="5830903"/>
                <a:ext cx="10541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 bwMode="auto">
              <a:xfrm>
                <a:off x="1665268" y="6357957"/>
                <a:ext cx="287338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41" idx="4"/>
              </p:cNvCxnSpPr>
              <p:nvPr/>
            </p:nvCxnSpPr>
            <p:spPr bwMode="auto">
              <a:xfrm rot="16200000" flipH="1">
                <a:off x="1086619" y="4426751"/>
                <a:ext cx="14081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/>
              <p:cNvSpPr/>
              <p:nvPr/>
            </p:nvSpPr>
            <p:spPr bwMode="auto">
              <a:xfrm>
                <a:off x="1736706" y="3614739"/>
                <a:ext cx="107950" cy="10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072" name="矩形 76"/>
              <p:cNvSpPr>
                <a:spLocks noChangeArrowheads="1"/>
              </p:cNvSpPr>
              <p:nvPr/>
            </p:nvSpPr>
            <p:spPr bwMode="auto">
              <a:xfrm>
                <a:off x="1593892" y="3214686"/>
                <a:ext cx="458335" cy="400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40404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25000">
                    <a:solidFill>
                      <a:srgbClr val="040404"/>
                    </a:solidFill>
                    <a:latin typeface="Times New Roman" pitchFamily="18" charset="0"/>
                  </a:rPr>
                  <a:t>DD</a:t>
                </a:r>
                <a:endParaRPr lang="zh-CN" altLang="en-US" sz="2000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73" name="矩形 75"/>
              <p:cNvSpPr>
                <a:spLocks noChangeArrowheads="1"/>
              </p:cNvSpPr>
              <p:nvPr/>
            </p:nvSpPr>
            <p:spPr bwMode="auto">
              <a:xfrm>
                <a:off x="1858358" y="5131370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 bwMode="auto">
              <a:xfrm>
                <a:off x="1785919" y="4832360"/>
                <a:ext cx="92869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椭圆 44"/>
              <p:cNvSpPr/>
              <p:nvPr/>
            </p:nvSpPr>
            <p:spPr>
              <a:xfrm>
                <a:off x="1760519" y="4786321"/>
                <a:ext cx="71437" cy="71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714481" y="4000504"/>
                <a:ext cx="142876" cy="500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077" name="矩形 75"/>
              <p:cNvSpPr>
                <a:spLocks noChangeArrowheads="1"/>
              </p:cNvSpPr>
              <p:nvPr/>
            </p:nvSpPr>
            <p:spPr bwMode="auto">
              <a:xfrm>
                <a:off x="1857356" y="4071942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3060" name="Text Box 31"/>
            <p:cNvSpPr txBox="1">
              <a:spLocks noChangeArrowheads="1"/>
            </p:cNvSpPr>
            <p:nvPr/>
          </p:nvSpPr>
          <p:spPr bwMode="auto">
            <a:xfrm>
              <a:off x="3286116" y="2864128"/>
              <a:ext cx="514350" cy="63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3061" name="Text Box 32"/>
            <p:cNvSpPr txBox="1">
              <a:spLocks noChangeArrowheads="1"/>
            </p:cNvSpPr>
            <p:nvPr/>
          </p:nvSpPr>
          <p:spPr bwMode="auto">
            <a:xfrm>
              <a:off x="1057254" y="3357562"/>
              <a:ext cx="514350" cy="63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3015" name="Rectangle 6"/>
          <p:cNvSpPr>
            <a:spLocks noRot="1" noChangeArrowheads="1"/>
          </p:cNvSpPr>
          <p:nvPr/>
        </p:nvSpPr>
        <p:spPr bwMode="auto">
          <a:xfrm>
            <a:off x="4811713" y="454025"/>
            <a:ext cx="25717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与非门</a:t>
            </a:r>
          </a:p>
        </p:txBody>
      </p:sp>
      <p:graphicFrame>
        <p:nvGraphicFramePr>
          <p:cNvPr id="43016" name="Object 2"/>
          <p:cNvGraphicFramePr>
            <a:graphicFrameLocks noChangeAspect="1"/>
          </p:cNvGraphicFramePr>
          <p:nvPr/>
        </p:nvGraphicFramePr>
        <p:xfrm>
          <a:off x="5395913" y="5049838"/>
          <a:ext cx="148748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公式" r:id="rId3" imgW="418975" imgH="133475" progId="Equation.3">
                  <p:embed/>
                </p:oleObj>
              </mc:Choice>
              <mc:Fallback>
                <p:oleObj name="公式" r:id="rId3" imgW="418975" imgH="1334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5049838"/>
                        <a:ext cx="1487487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7" name="Group 26"/>
          <p:cNvGrpSpPr>
            <a:grpSpLocks/>
          </p:cNvGrpSpPr>
          <p:nvPr/>
        </p:nvGrpSpPr>
        <p:grpSpPr bwMode="auto">
          <a:xfrm>
            <a:off x="5168900" y="5743575"/>
            <a:ext cx="2643188" cy="925513"/>
            <a:chOff x="1026" y="2994"/>
            <a:chExt cx="1471" cy="417"/>
          </a:xfrm>
        </p:grpSpPr>
        <p:sp>
          <p:nvSpPr>
            <p:cNvPr id="43051" name="Line 27"/>
            <p:cNvSpPr>
              <a:spLocks noChangeShapeType="1"/>
            </p:cNvSpPr>
            <p:nvPr/>
          </p:nvSpPr>
          <p:spPr bwMode="auto">
            <a:xfrm>
              <a:off x="1922" y="3183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2" name="Text Box 28"/>
            <p:cNvSpPr txBox="1">
              <a:spLocks noChangeArrowheads="1"/>
            </p:cNvSpPr>
            <p:nvPr/>
          </p:nvSpPr>
          <p:spPr bwMode="auto">
            <a:xfrm>
              <a:off x="2200" y="3059"/>
              <a:ext cx="29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3053" name="Text Box 29"/>
            <p:cNvSpPr txBox="1">
              <a:spLocks noChangeArrowheads="1"/>
            </p:cNvSpPr>
            <p:nvPr/>
          </p:nvSpPr>
          <p:spPr bwMode="auto">
            <a:xfrm>
              <a:off x="1038" y="299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3054" name="Text Box 30"/>
            <p:cNvSpPr txBox="1">
              <a:spLocks noChangeArrowheads="1"/>
            </p:cNvSpPr>
            <p:nvPr/>
          </p:nvSpPr>
          <p:spPr bwMode="auto">
            <a:xfrm>
              <a:off x="1026" y="3123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3055" name="AutoShape 31"/>
            <p:cNvSpPr>
              <a:spLocks noChangeArrowheads="1"/>
            </p:cNvSpPr>
            <p:nvPr/>
          </p:nvSpPr>
          <p:spPr bwMode="auto">
            <a:xfrm>
              <a:off x="1521" y="3087"/>
              <a:ext cx="315" cy="198"/>
            </a:xfrm>
            <a:prstGeom prst="flowChartDelay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56" name="Line 32"/>
            <p:cNvSpPr>
              <a:spLocks noChangeShapeType="1"/>
            </p:cNvSpPr>
            <p:nvPr/>
          </p:nvSpPr>
          <p:spPr bwMode="auto">
            <a:xfrm>
              <a:off x="1257" y="3228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7" name="Line 33"/>
            <p:cNvSpPr>
              <a:spLocks noChangeShapeType="1"/>
            </p:cNvSpPr>
            <p:nvPr/>
          </p:nvSpPr>
          <p:spPr bwMode="auto">
            <a:xfrm>
              <a:off x="1256" y="3135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8" name="Oval 34"/>
            <p:cNvSpPr>
              <a:spLocks noChangeArrowheads="1"/>
            </p:cNvSpPr>
            <p:nvPr/>
          </p:nvSpPr>
          <p:spPr bwMode="auto">
            <a:xfrm>
              <a:off x="1840" y="3149"/>
              <a:ext cx="80" cy="6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018" name="组合 97"/>
          <p:cNvGrpSpPr>
            <a:grpSpLocks/>
          </p:cNvGrpSpPr>
          <p:nvPr/>
        </p:nvGrpSpPr>
        <p:grpSpPr bwMode="auto">
          <a:xfrm>
            <a:off x="4900613" y="1095375"/>
            <a:ext cx="2768600" cy="3716338"/>
            <a:chOff x="946150" y="998538"/>
            <a:chExt cx="2768600" cy="3716337"/>
          </a:xfrm>
        </p:grpSpPr>
        <p:grpSp>
          <p:nvGrpSpPr>
            <p:cNvPr id="43019" name="组合 29"/>
            <p:cNvGrpSpPr>
              <a:grpSpLocks/>
            </p:cNvGrpSpPr>
            <p:nvPr/>
          </p:nvGrpSpPr>
          <p:grpSpPr bwMode="auto">
            <a:xfrm>
              <a:off x="946150" y="998538"/>
              <a:ext cx="2768600" cy="3716337"/>
              <a:chOff x="4761385" y="1571612"/>
              <a:chExt cx="2768141" cy="3716363"/>
            </a:xfrm>
          </p:grpSpPr>
          <p:cxnSp>
            <p:nvCxnSpPr>
              <p:cNvPr id="70" name="直接连接符 69"/>
              <p:cNvCxnSpPr/>
              <p:nvPr/>
            </p:nvCxnSpPr>
            <p:spPr bwMode="auto">
              <a:xfrm rot="16200000" flipH="1">
                <a:off x="5564499" y="3671889"/>
                <a:ext cx="3238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 bwMode="auto">
              <a:xfrm rot="5400000">
                <a:off x="5582736" y="3688558"/>
                <a:ext cx="5000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 bwMode="auto">
              <a:xfrm>
                <a:off x="5158194" y="3668714"/>
                <a:ext cx="5682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 bwMode="auto">
              <a:xfrm>
                <a:off x="5832769" y="3492500"/>
                <a:ext cx="2650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 bwMode="auto">
              <a:xfrm>
                <a:off x="5832769" y="3854452"/>
                <a:ext cx="2650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5832769" y="3668714"/>
                <a:ext cx="52537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 bwMode="auto">
              <a:xfrm rot="5400000">
                <a:off x="5795372" y="4223549"/>
                <a:ext cx="11255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5916893" y="5286387"/>
                <a:ext cx="287289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79" idx="4"/>
              </p:cNvCxnSpPr>
              <p:nvPr/>
            </p:nvCxnSpPr>
            <p:spPr bwMode="auto">
              <a:xfrm rot="16200000" flipH="1">
                <a:off x="5387428" y="2783677"/>
                <a:ext cx="14081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椭圆 78"/>
              <p:cNvSpPr/>
              <p:nvPr/>
            </p:nvSpPr>
            <p:spPr bwMode="auto">
              <a:xfrm>
                <a:off x="6037523" y="1971665"/>
                <a:ext cx="107932" cy="10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031" name="矩形 76"/>
              <p:cNvSpPr>
                <a:spLocks noChangeArrowheads="1"/>
              </p:cNvSpPr>
              <p:nvPr/>
            </p:nvSpPr>
            <p:spPr bwMode="auto">
              <a:xfrm>
                <a:off x="5894456" y="1571612"/>
                <a:ext cx="458335" cy="400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40404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25000">
                    <a:solidFill>
                      <a:srgbClr val="040404"/>
                    </a:solidFill>
                    <a:latin typeface="Times New Roman" pitchFamily="18" charset="0"/>
                  </a:rPr>
                  <a:t>DD</a:t>
                </a:r>
                <a:endParaRPr lang="zh-CN" altLang="en-US" sz="2000" baseline="-25000"/>
              </a:p>
            </p:txBody>
          </p:sp>
          <p:sp>
            <p:nvSpPr>
              <p:cNvPr id="43032" name="矩形 75"/>
              <p:cNvSpPr>
                <a:spLocks noChangeArrowheads="1"/>
              </p:cNvSpPr>
              <p:nvPr/>
            </p:nvSpPr>
            <p:spPr bwMode="auto">
              <a:xfrm>
                <a:off x="6386701" y="3459101"/>
                <a:ext cx="441073" cy="400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2000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 b="1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 bwMode="auto">
              <a:xfrm>
                <a:off x="6086727" y="3189286"/>
                <a:ext cx="9285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6061331" y="3143248"/>
                <a:ext cx="71426" cy="71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015302" y="2357430"/>
                <a:ext cx="142851" cy="500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036" name="矩形 75"/>
              <p:cNvSpPr>
                <a:spLocks noChangeArrowheads="1"/>
              </p:cNvSpPr>
              <p:nvPr/>
            </p:nvSpPr>
            <p:spPr bwMode="auto">
              <a:xfrm>
                <a:off x="6157920" y="2428868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zh-CN" alt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037" name="Text Box 31"/>
              <p:cNvSpPr txBox="1">
                <a:spLocks noChangeArrowheads="1"/>
              </p:cNvSpPr>
              <p:nvPr/>
            </p:nvSpPr>
            <p:spPr bwMode="auto">
              <a:xfrm>
                <a:off x="7015176" y="2935566"/>
                <a:ext cx="514350" cy="636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3038" name="Text Box 32"/>
              <p:cNvSpPr txBox="1">
                <a:spLocks noChangeArrowheads="1"/>
              </p:cNvSpPr>
              <p:nvPr/>
            </p:nvSpPr>
            <p:spPr bwMode="auto">
              <a:xfrm>
                <a:off x="4786314" y="3429000"/>
                <a:ext cx="514350" cy="636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cxnSp>
            <p:nvCxnSpPr>
              <p:cNvPr id="88" name="直接连接符 87"/>
              <p:cNvCxnSpPr/>
              <p:nvPr/>
            </p:nvCxnSpPr>
            <p:spPr bwMode="auto">
              <a:xfrm rot="16200000" flipH="1">
                <a:off x="5539103" y="4321180"/>
                <a:ext cx="3238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 bwMode="auto">
              <a:xfrm rot="5400000">
                <a:off x="5558135" y="4337056"/>
                <a:ext cx="500065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5132798" y="4318005"/>
                <a:ext cx="5682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5807374" y="4141792"/>
                <a:ext cx="2650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 bwMode="auto">
              <a:xfrm>
                <a:off x="5807374" y="4478345"/>
                <a:ext cx="2650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 bwMode="auto">
              <a:xfrm flipV="1">
                <a:off x="5807374" y="4318005"/>
                <a:ext cx="5507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45" name="Text Box 32"/>
              <p:cNvSpPr txBox="1">
                <a:spLocks noChangeArrowheads="1"/>
              </p:cNvSpPr>
              <p:nvPr/>
            </p:nvSpPr>
            <p:spPr bwMode="auto">
              <a:xfrm>
                <a:off x="4761385" y="4078574"/>
                <a:ext cx="5143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cxnSp>
            <p:nvCxnSpPr>
              <p:cNvPr id="95" name="直接连接符 94"/>
              <p:cNvCxnSpPr/>
              <p:nvPr/>
            </p:nvCxnSpPr>
            <p:spPr bwMode="auto">
              <a:xfrm rot="5400000">
                <a:off x="5942265" y="4000503"/>
                <a:ext cx="2857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椭圆 95"/>
              <p:cNvSpPr/>
              <p:nvPr/>
            </p:nvSpPr>
            <p:spPr>
              <a:xfrm>
                <a:off x="6320052" y="4278318"/>
                <a:ext cx="71425" cy="714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97" name="直接连接符 96"/>
              <p:cNvCxnSpPr/>
              <p:nvPr/>
            </p:nvCxnSpPr>
            <p:spPr bwMode="auto">
              <a:xfrm rot="5400000">
                <a:off x="5680328" y="4879984"/>
                <a:ext cx="785817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 bwMode="auto">
              <a:xfrm>
                <a:off x="6072443" y="4773622"/>
                <a:ext cx="285703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/>
              <p:cNvSpPr/>
              <p:nvPr/>
            </p:nvSpPr>
            <p:spPr>
              <a:xfrm>
                <a:off x="6034349" y="4740283"/>
                <a:ext cx="71425" cy="71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43020" name="矩形 75"/>
            <p:cNvSpPr>
              <a:spLocks noChangeArrowheads="1"/>
            </p:cNvSpPr>
            <p:nvPr/>
          </p:nvSpPr>
          <p:spPr bwMode="auto">
            <a:xfrm>
              <a:off x="2571736" y="3571876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500188" y="1106488"/>
            <a:ext cx="66722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基本逻辑运算及复合逻辑运算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逻辑代数的基本定律和基本规则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逻辑函数的描述方法及相互间的转换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逻辑函数的化简方法</a:t>
            </a:r>
          </a:p>
        </p:txBody>
      </p:sp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3176588" y="496888"/>
            <a:ext cx="1341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3600" b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600" b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"/>
          <p:cNvSpPr txBox="1">
            <a:spLocks noChangeArrowheads="1"/>
          </p:cNvSpPr>
          <p:nvPr/>
        </p:nvSpPr>
        <p:spPr>
          <a:xfrm>
            <a:off x="392113" y="230188"/>
            <a:ext cx="6237287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2800" b="1" kern="0" dirty="0">
              <a:solidFill>
                <a:srgbClr val="FF0000"/>
              </a:solidFill>
              <a:latin typeface="Arial"/>
              <a:ea typeface="宋体"/>
            </a:endParaRPr>
          </a:p>
        </p:txBody>
      </p:sp>
      <p:sp>
        <p:nvSpPr>
          <p:cNvPr id="44035" name="矩形 1"/>
          <p:cNvSpPr>
            <a:spLocks noChangeArrowheads="1"/>
          </p:cNvSpPr>
          <p:nvPr/>
        </p:nvSpPr>
        <p:spPr bwMode="auto">
          <a:xfrm>
            <a:off x="192088" y="142875"/>
            <a:ext cx="5143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三、</a:t>
            </a:r>
            <a:r>
              <a:rPr kumimoji="1"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CMOS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逻辑门电路</a:t>
            </a:r>
          </a:p>
        </p:txBody>
      </p:sp>
      <p:sp>
        <p:nvSpPr>
          <p:cNvPr id="44036" name="Text Box 15"/>
          <p:cNvSpPr txBox="1">
            <a:spLocks noChangeArrowheads="1"/>
          </p:cNvSpPr>
          <p:nvPr/>
        </p:nvSpPr>
        <p:spPr bwMode="auto">
          <a:xfrm>
            <a:off x="242888" y="965200"/>
            <a:ext cx="428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一、典型的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CMOS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门电路</a:t>
            </a:r>
          </a:p>
        </p:txBody>
      </p:sp>
      <p:sp>
        <p:nvSpPr>
          <p:cNvPr id="44037" name="矩形 65"/>
          <p:cNvSpPr>
            <a:spLocks noChangeArrowheads="1"/>
          </p:cNvSpPr>
          <p:nvPr/>
        </p:nvSpPr>
        <p:spPr bwMode="auto">
          <a:xfrm>
            <a:off x="550863" y="1431925"/>
            <a:ext cx="203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CMOS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非门</a:t>
            </a:r>
          </a:p>
        </p:txBody>
      </p:sp>
      <p:grpSp>
        <p:nvGrpSpPr>
          <p:cNvPr id="44038" name="组合 77"/>
          <p:cNvGrpSpPr>
            <a:grpSpLocks/>
          </p:cNvGrpSpPr>
          <p:nvPr/>
        </p:nvGrpSpPr>
        <p:grpSpPr bwMode="auto">
          <a:xfrm>
            <a:off x="622300" y="1893888"/>
            <a:ext cx="2857500" cy="2517775"/>
            <a:chOff x="4071934" y="3314642"/>
            <a:chExt cx="2857520" cy="2517833"/>
          </a:xfrm>
        </p:grpSpPr>
        <p:sp>
          <p:nvSpPr>
            <p:cNvPr id="44112" name="Text Box 31"/>
            <p:cNvSpPr txBox="1">
              <a:spLocks noChangeArrowheads="1"/>
            </p:cNvSpPr>
            <p:nvPr/>
          </p:nvSpPr>
          <p:spPr bwMode="auto">
            <a:xfrm>
              <a:off x="6415104" y="4578640"/>
              <a:ext cx="514350" cy="63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4113" name="Text Box 32"/>
            <p:cNvSpPr txBox="1">
              <a:spLocks noChangeArrowheads="1"/>
            </p:cNvSpPr>
            <p:nvPr/>
          </p:nvSpPr>
          <p:spPr bwMode="auto">
            <a:xfrm>
              <a:off x="4071934" y="4578640"/>
              <a:ext cx="514350" cy="63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114" name="矩形 70"/>
            <p:cNvSpPr>
              <a:spLocks noChangeArrowheads="1"/>
            </p:cNvSpPr>
            <p:nvPr/>
          </p:nvSpPr>
          <p:spPr bwMode="auto">
            <a:xfrm>
              <a:off x="5929322" y="516214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40404"/>
                  </a:solidFill>
                  <a:latin typeface="Times New Roman" pitchFamily="18" charset="0"/>
                </a:rPr>
                <a:t>T1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44115" name="组合 73"/>
            <p:cNvGrpSpPr>
              <a:grpSpLocks/>
            </p:cNvGrpSpPr>
            <p:nvPr/>
          </p:nvGrpSpPr>
          <p:grpSpPr bwMode="auto">
            <a:xfrm>
              <a:off x="4500563" y="3714752"/>
              <a:ext cx="1857375" cy="2117723"/>
              <a:chOff x="4500563" y="3714752"/>
              <a:chExt cx="1857375" cy="2117723"/>
            </a:xfrm>
          </p:grpSpPr>
          <p:grpSp>
            <p:nvGrpSpPr>
              <p:cNvPr id="44118" name="组合 159"/>
              <p:cNvGrpSpPr>
                <a:grpSpLocks/>
              </p:cNvGrpSpPr>
              <p:nvPr/>
            </p:nvGrpSpPr>
            <p:grpSpPr bwMode="auto">
              <a:xfrm>
                <a:off x="5357813" y="4143375"/>
                <a:ext cx="144462" cy="500063"/>
                <a:chOff x="6286512" y="4143380"/>
                <a:chExt cx="144464" cy="500066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 rot="16200000" flipH="1">
                  <a:off x="6124587" y="4376710"/>
                  <a:ext cx="3238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rot="5400000">
                  <a:off x="6180150" y="4392585"/>
                  <a:ext cx="500077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5000629" y="4383053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rot="5400000">
                <a:off x="4543418" y="4827564"/>
                <a:ext cx="916009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121" name="组合 165"/>
              <p:cNvGrpSpPr>
                <a:grpSpLocks/>
              </p:cNvGrpSpPr>
              <p:nvPr/>
            </p:nvGrpSpPr>
            <p:grpSpPr bwMode="auto">
              <a:xfrm>
                <a:off x="5357813" y="5038725"/>
                <a:ext cx="144462" cy="500063"/>
                <a:chOff x="6286512" y="4143380"/>
                <a:chExt cx="144464" cy="500066"/>
              </a:xfrm>
            </p:grpSpPr>
            <p:cxnSp>
              <p:nvCxnSpPr>
                <p:cNvPr id="167" name="直接连接符 166"/>
                <p:cNvCxnSpPr/>
                <p:nvPr/>
              </p:nvCxnSpPr>
              <p:spPr>
                <a:xfrm rot="16200000" flipH="1">
                  <a:off x="6124587" y="4376731"/>
                  <a:ext cx="3238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 rot="5400000">
                  <a:off x="6180150" y="4392606"/>
                  <a:ext cx="500077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直接连接符 168"/>
              <p:cNvCxnSpPr/>
              <p:nvPr/>
            </p:nvCxnSpPr>
            <p:spPr>
              <a:xfrm>
                <a:off x="5000629" y="5278424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5500694" y="4214775"/>
                <a:ext cx="35719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5500694" y="4551332"/>
                <a:ext cx="35719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5500694" y="4383053"/>
                <a:ext cx="35719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5500694" y="5092683"/>
                <a:ext cx="35719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5500694" y="5429241"/>
                <a:ext cx="35719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5500694" y="5260962"/>
                <a:ext cx="35719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rot="16200000" flipH="1">
                <a:off x="5573715" y="5546718"/>
                <a:ext cx="5715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rot="16200000" flipH="1">
                <a:off x="5572128" y="4097297"/>
                <a:ext cx="5715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>
                <a:off x="4500562" y="4824389"/>
                <a:ext cx="500067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5857885" y="4824389"/>
                <a:ext cx="50006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rot="5400000">
                <a:off x="5588797" y="4829945"/>
                <a:ext cx="539762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5715009" y="5824537"/>
                <a:ext cx="287339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/>
              <p:cNvSpPr/>
              <p:nvPr/>
            </p:nvSpPr>
            <p:spPr>
              <a:xfrm>
                <a:off x="5799146" y="3714701"/>
                <a:ext cx="107951" cy="1079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5821371" y="4786288"/>
                <a:ext cx="71439" cy="7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967290" y="4787876"/>
                <a:ext cx="71439" cy="71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4116" name="矩形 75"/>
            <p:cNvSpPr>
              <a:spLocks noChangeArrowheads="1"/>
            </p:cNvSpPr>
            <p:nvPr/>
          </p:nvSpPr>
          <p:spPr bwMode="auto">
            <a:xfrm>
              <a:off x="5929322" y="421481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40404"/>
                  </a:solidFill>
                  <a:latin typeface="Times New Roman" pitchFamily="18" charset="0"/>
                </a:rPr>
                <a:t>T2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4117" name="矩形 76"/>
            <p:cNvSpPr>
              <a:spLocks noChangeArrowheads="1"/>
            </p:cNvSpPr>
            <p:nvPr/>
          </p:nvSpPr>
          <p:spPr bwMode="auto">
            <a:xfrm>
              <a:off x="5572132" y="3314642"/>
              <a:ext cx="6174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solidFill>
                    <a:srgbClr val="040404"/>
                  </a:solidFill>
                  <a:latin typeface="Times New Roman" pitchFamily="18" charset="0"/>
                </a:rPr>
                <a:t>DD</a:t>
              </a:r>
              <a:endParaRPr lang="zh-CN" altLang="en-US" sz="20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44039" name="组合 20"/>
          <p:cNvGrpSpPr>
            <a:grpSpLocks/>
          </p:cNvGrpSpPr>
          <p:nvPr/>
        </p:nvGrpSpPr>
        <p:grpSpPr bwMode="auto">
          <a:xfrm>
            <a:off x="550863" y="4375150"/>
            <a:ext cx="3497262" cy="1019175"/>
            <a:chOff x="4943475" y="1247791"/>
            <a:chExt cx="3497263" cy="1019175"/>
          </a:xfrm>
        </p:grpSpPr>
        <p:sp>
          <p:nvSpPr>
            <p:cNvPr id="44110" name="Text Box 16"/>
            <p:cNvSpPr txBox="1">
              <a:spLocks noChangeArrowheads="1"/>
            </p:cNvSpPr>
            <p:nvPr/>
          </p:nvSpPr>
          <p:spPr bwMode="auto">
            <a:xfrm>
              <a:off x="4943475" y="1247791"/>
              <a:ext cx="3497263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endParaRPr kumimoji="1"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b="1" i="1">
                  <a:solidFill>
                    <a:srgbClr val="800000"/>
                  </a:solidFill>
                  <a:latin typeface="Times New Roman" pitchFamily="18" charset="0"/>
                </a:rPr>
                <a:t>        </a:t>
              </a:r>
              <a:r>
                <a:rPr kumimoji="1" lang="en-US" altLang="zh-CN" b="1" i="1">
                  <a:solidFill>
                    <a:srgbClr val="FF3300"/>
                  </a:solidFill>
                  <a:latin typeface="Times New Roman" pitchFamily="18" charset="0"/>
                </a:rPr>
                <a:t>y =   a</a:t>
              </a:r>
            </a:p>
          </p:txBody>
        </p:sp>
        <p:sp>
          <p:nvSpPr>
            <p:cNvPr id="44111" name="Line 17"/>
            <p:cNvSpPr>
              <a:spLocks noChangeShapeType="1"/>
            </p:cNvSpPr>
            <p:nvPr/>
          </p:nvSpPr>
          <p:spPr bwMode="auto">
            <a:xfrm>
              <a:off x="6648450" y="1831975"/>
              <a:ext cx="288000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040" name="Group 30"/>
          <p:cNvGrpSpPr>
            <a:grpSpLocks/>
          </p:cNvGrpSpPr>
          <p:nvPr/>
        </p:nvGrpSpPr>
        <p:grpSpPr bwMode="auto">
          <a:xfrm>
            <a:off x="1265238" y="5465763"/>
            <a:ext cx="2571750" cy="642937"/>
            <a:chOff x="3903" y="2472"/>
            <a:chExt cx="1485" cy="291"/>
          </a:xfrm>
        </p:grpSpPr>
        <p:sp>
          <p:nvSpPr>
            <p:cNvPr id="44103" name="Text Box 31"/>
            <p:cNvSpPr txBox="1">
              <a:spLocks noChangeArrowheads="1"/>
            </p:cNvSpPr>
            <p:nvPr/>
          </p:nvSpPr>
          <p:spPr bwMode="auto">
            <a:xfrm>
              <a:off x="5091" y="247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4104" name="Text Box 32"/>
            <p:cNvSpPr txBox="1">
              <a:spLocks noChangeArrowheads="1"/>
            </p:cNvSpPr>
            <p:nvPr/>
          </p:nvSpPr>
          <p:spPr bwMode="auto">
            <a:xfrm>
              <a:off x="3903" y="247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44105" name="Group 33"/>
            <p:cNvGrpSpPr>
              <a:grpSpLocks/>
            </p:cNvGrpSpPr>
            <p:nvPr/>
          </p:nvGrpSpPr>
          <p:grpSpPr bwMode="auto">
            <a:xfrm>
              <a:off x="4119" y="2493"/>
              <a:ext cx="908" cy="270"/>
              <a:chOff x="2355" y="2421"/>
              <a:chExt cx="908" cy="270"/>
            </a:xfrm>
          </p:grpSpPr>
          <p:sp>
            <p:nvSpPr>
              <p:cNvPr id="44106" name="Line 34"/>
              <p:cNvSpPr>
                <a:spLocks noChangeShapeType="1"/>
              </p:cNvSpPr>
              <p:nvPr/>
            </p:nvSpPr>
            <p:spPr bwMode="auto">
              <a:xfrm>
                <a:off x="2355" y="2562"/>
                <a:ext cx="2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07" name="AutoShape 35"/>
              <p:cNvSpPr>
                <a:spLocks noChangeArrowheads="1"/>
              </p:cNvSpPr>
              <p:nvPr/>
            </p:nvSpPr>
            <p:spPr bwMode="auto">
              <a:xfrm rot="-5400000">
                <a:off x="2628" y="2412"/>
                <a:ext cx="270" cy="288"/>
              </a:xfrm>
              <a:prstGeom prst="flowChartMerg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108" name="Oval 36"/>
              <p:cNvSpPr>
                <a:spLocks noChangeArrowheads="1"/>
              </p:cNvSpPr>
              <p:nvPr/>
            </p:nvSpPr>
            <p:spPr bwMode="auto">
              <a:xfrm>
                <a:off x="2916" y="2526"/>
                <a:ext cx="83" cy="65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109" name="Line 37"/>
              <p:cNvSpPr>
                <a:spLocks noChangeShapeType="1"/>
              </p:cNvSpPr>
              <p:nvPr/>
            </p:nvSpPr>
            <p:spPr bwMode="auto">
              <a:xfrm>
                <a:off x="3002" y="2562"/>
                <a:ext cx="2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4041" name="组合 111"/>
          <p:cNvGrpSpPr>
            <a:grpSpLocks/>
          </p:cNvGrpSpPr>
          <p:nvPr/>
        </p:nvGrpSpPr>
        <p:grpSpPr bwMode="auto">
          <a:xfrm>
            <a:off x="4303713" y="1557338"/>
            <a:ext cx="4371975" cy="4157662"/>
            <a:chOff x="3986212" y="785794"/>
            <a:chExt cx="4372002" cy="4157691"/>
          </a:xfrm>
        </p:grpSpPr>
        <p:sp>
          <p:nvSpPr>
            <p:cNvPr id="44043" name="Text Box 31"/>
            <p:cNvSpPr txBox="1">
              <a:spLocks noChangeArrowheads="1"/>
            </p:cNvSpPr>
            <p:nvPr/>
          </p:nvSpPr>
          <p:spPr bwMode="auto">
            <a:xfrm>
              <a:off x="7843864" y="2571744"/>
              <a:ext cx="514350" cy="63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4044" name="Text Box 32"/>
            <p:cNvSpPr txBox="1">
              <a:spLocks noChangeArrowheads="1"/>
            </p:cNvSpPr>
            <p:nvPr/>
          </p:nvSpPr>
          <p:spPr bwMode="auto">
            <a:xfrm>
              <a:off x="3986212" y="3071810"/>
              <a:ext cx="514350" cy="63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44045" name="组合 109"/>
            <p:cNvGrpSpPr>
              <a:grpSpLocks/>
            </p:cNvGrpSpPr>
            <p:nvPr/>
          </p:nvGrpSpPr>
          <p:grpSpPr bwMode="auto">
            <a:xfrm>
              <a:off x="4357686" y="785794"/>
              <a:ext cx="3429024" cy="4157691"/>
              <a:chOff x="4357686" y="785794"/>
              <a:chExt cx="3429024" cy="4157691"/>
            </a:xfrm>
          </p:grpSpPr>
          <p:sp>
            <p:nvSpPr>
              <p:cNvPr id="44047" name="矩形 32"/>
              <p:cNvSpPr>
                <a:spLocks noChangeArrowheads="1"/>
              </p:cNvSpPr>
              <p:nvPr/>
            </p:nvSpPr>
            <p:spPr bwMode="auto">
              <a:xfrm>
                <a:off x="7000892" y="2143116"/>
                <a:ext cx="42351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solidFill>
                      <a:srgbClr val="040404"/>
                    </a:solidFill>
                    <a:latin typeface="Times New Roman" pitchFamily="18" charset="0"/>
                  </a:rPr>
                  <a:t>T2</a:t>
                </a:r>
                <a:endParaRPr lang="zh-CN" altLang="en-US" sz="1600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6143637" y="2319330"/>
                <a:ext cx="357190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5180018" y="3270248"/>
                <a:ext cx="1928825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50" name="组合 165"/>
              <p:cNvGrpSpPr>
                <a:grpSpLocks/>
              </p:cNvGrpSpPr>
              <p:nvPr/>
            </p:nvGrpSpPr>
            <p:grpSpPr bwMode="auto">
              <a:xfrm>
                <a:off x="6499329" y="4010075"/>
                <a:ext cx="144463" cy="500063"/>
                <a:chOff x="6286512" y="4143380"/>
                <a:chExt cx="144463" cy="500066"/>
              </a:xfrm>
            </p:grpSpPr>
            <p:cxnSp>
              <p:nvCxnSpPr>
                <p:cNvPr id="138" name="直接连接符 137"/>
                <p:cNvCxnSpPr/>
                <p:nvPr/>
              </p:nvCxnSpPr>
              <p:spPr>
                <a:xfrm rot="16200000" flipH="1">
                  <a:off x="6124495" y="4376699"/>
                  <a:ext cx="32385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 rot="5400000">
                  <a:off x="6180057" y="4392574"/>
                  <a:ext cx="500069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直接连接符 83"/>
              <p:cNvCxnSpPr/>
              <p:nvPr/>
            </p:nvCxnSpPr>
            <p:spPr>
              <a:xfrm>
                <a:off x="4357689" y="4240218"/>
                <a:ext cx="2143138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52" name="组合 60"/>
              <p:cNvGrpSpPr>
                <a:grpSpLocks/>
              </p:cNvGrpSpPr>
              <p:nvPr/>
            </p:nvGrpSpPr>
            <p:grpSpPr bwMode="auto">
              <a:xfrm>
                <a:off x="6499329" y="3114725"/>
                <a:ext cx="715877" cy="500063"/>
                <a:chOff x="5536776" y="3114725"/>
                <a:chExt cx="715877" cy="500063"/>
              </a:xfrm>
            </p:grpSpPr>
            <p:grpSp>
              <p:nvGrpSpPr>
                <p:cNvPr id="44095" name="组合 159"/>
                <p:cNvGrpSpPr>
                  <a:grpSpLocks/>
                </p:cNvGrpSpPr>
                <p:nvPr/>
              </p:nvGrpSpPr>
              <p:grpSpPr bwMode="auto">
                <a:xfrm>
                  <a:off x="5536776" y="3114725"/>
                  <a:ext cx="144463" cy="500063"/>
                  <a:chOff x="6286512" y="4143380"/>
                  <a:chExt cx="144463" cy="500066"/>
                </a:xfrm>
              </p:grpSpPr>
              <p:cxnSp>
                <p:nvCxnSpPr>
                  <p:cNvPr id="136" name="直接连接符 135"/>
                  <p:cNvCxnSpPr/>
                  <p:nvPr/>
                </p:nvCxnSpPr>
                <p:spPr>
                  <a:xfrm rot="16200000" flipH="1">
                    <a:off x="6124495" y="4376693"/>
                    <a:ext cx="32385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 rot="5400000">
                    <a:off x="6180057" y="4392568"/>
                    <a:ext cx="500069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5679562" y="3186110"/>
                  <a:ext cx="357190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5679562" y="3522662"/>
                  <a:ext cx="357190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5679562" y="3354386"/>
                  <a:ext cx="573091" cy="31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连接符 85"/>
              <p:cNvCxnSpPr/>
              <p:nvPr/>
            </p:nvCxnSpPr>
            <p:spPr>
              <a:xfrm>
                <a:off x="6642115" y="4064004"/>
                <a:ext cx="3571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6642115" y="4400556"/>
                <a:ext cx="3571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V="1">
                <a:off x="6642115" y="4214818"/>
                <a:ext cx="5730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rot="5400000">
                <a:off x="5392745" y="2051040"/>
                <a:ext cx="503242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rot="5400000">
                <a:off x="6466694" y="1770845"/>
                <a:ext cx="106998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5643572" y="2836858"/>
                <a:ext cx="21431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 flipH="1" flipV="1">
                <a:off x="6643703" y="2819395"/>
                <a:ext cx="714380" cy="3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rot="5400000">
                <a:off x="6730222" y="3801271"/>
                <a:ext cx="539754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6843729" y="4941898"/>
                <a:ext cx="287339" cy="158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椭圆 95"/>
              <p:cNvSpPr/>
              <p:nvPr/>
            </p:nvSpPr>
            <p:spPr>
              <a:xfrm>
                <a:off x="6942155" y="1185847"/>
                <a:ext cx="107951" cy="10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967555" y="1747826"/>
                <a:ext cx="71437" cy="714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740278" y="3311524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065" name="矩形 34"/>
              <p:cNvSpPr>
                <a:spLocks noChangeArrowheads="1"/>
              </p:cNvSpPr>
              <p:nvPr/>
            </p:nvSpPr>
            <p:spPr bwMode="auto">
              <a:xfrm>
                <a:off x="5643570" y="2143116"/>
                <a:ext cx="42351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solidFill>
                      <a:srgbClr val="040404"/>
                    </a:solidFill>
                    <a:latin typeface="Times New Roman" pitchFamily="18" charset="0"/>
                  </a:rPr>
                  <a:t>T1</a:t>
                </a:r>
                <a:endParaRPr lang="zh-CN" altLang="en-US" sz="1600"/>
              </a:p>
            </p:txBody>
          </p:sp>
          <p:sp>
            <p:nvSpPr>
              <p:cNvPr id="44066" name="矩形 35"/>
              <p:cNvSpPr>
                <a:spLocks noChangeArrowheads="1"/>
              </p:cNvSpPr>
              <p:nvPr/>
            </p:nvSpPr>
            <p:spPr bwMode="auto">
              <a:xfrm>
                <a:off x="6727840" y="785794"/>
                <a:ext cx="61747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40404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25000">
                    <a:solidFill>
                      <a:srgbClr val="040404"/>
                    </a:solidFill>
                    <a:latin typeface="Times New Roman" pitchFamily="18" charset="0"/>
                  </a:rPr>
                  <a:t>DD</a:t>
                </a:r>
                <a:endParaRPr lang="zh-CN" altLang="en-US" sz="2000" baseline="-25000"/>
              </a:p>
            </p:txBody>
          </p:sp>
          <p:grpSp>
            <p:nvGrpSpPr>
              <p:cNvPr id="44067" name="组合 61"/>
              <p:cNvGrpSpPr>
                <a:grpSpLocks/>
              </p:cNvGrpSpPr>
              <p:nvPr/>
            </p:nvGrpSpPr>
            <p:grpSpPr bwMode="auto">
              <a:xfrm>
                <a:off x="5143504" y="2071678"/>
                <a:ext cx="499975" cy="500063"/>
                <a:chOff x="5536776" y="3114725"/>
                <a:chExt cx="499975" cy="500063"/>
              </a:xfrm>
            </p:grpSpPr>
            <p:grpSp>
              <p:nvGrpSpPr>
                <p:cNvPr id="44089" name="组合 159"/>
                <p:cNvGrpSpPr>
                  <a:grpSpLocks/>
                </p:cNvGrpSpPr>
                <p:nvPr/>
              </p:nvGrpSpPr>
              <p:grpSpPr bwMode="auto">
                <a:xfrm>
                  <a:off x="5536776" y="3114725"/>
                  <a:ext cx="144463" cy="500063"/>
                  <a:chOff x="6286512" y="4143380"/>
                  <a:chExt cx="144463" cy="500066"/>
                </a:xfrm>
              </p:grpSpPr>
              <p:cxnSp>
                <p:nvCxnSpPr>
                  <p:cNvPr id="130" name="直接连接符 129"/>
                  <p:cNvCxnSpPr/>
                  <p:nvPr/>
                </p:nvCxnSpPr>
                <p:spPr>
                  <a:xfrm rot="16200000" flipH="1">
                    <a:off x="6124587" y="4376745"/>
                    <a:ext cx="32385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接连接符 130"/>
                  <p:cNvCxnSpPr/>
                  <p:nvPr/>
                </p:nvCxnSpPr>
                <p:spPr>
                  <a:xfrm rot="5400000">
                    <a:off x="6180150" y="4392620"/>
                    <a:ext cx="500068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679654" y="3186162"/>
                  <a:ext cx="35719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679654" y="3522714"/>
                  <a:ext cx="35719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5679654" y="3354438"/>
                  <a:ext cx="35719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068" name="组合 68"/>
              <p:cNvGrpSpPr>
                <a:grpSpLocks/>
              </p:cNvGrpSpPr>
              <p:nvPr/>
            </p:nvGrpSpPr>
            <p:grpSpPr bwMode="auto">
              <a:xfrm>
                <a:off x="6500826" y="2071678"/>
                <a:ext cx="499975" cy="500063"/>
                <a:chOff x="5536776" y="3114725"/>
                <a:chExt cx="499975" cy="500063"/>
              </a:xfrm>
            </p:grpSpPr>
            <p:grpSp>
              <p:nvGrpSpPr>
                <p:cNvPr id="44083" name="组合 159"/>
                <p:cNvGrpSpPr>
                  <a:grpSpLocks/>
                </p:cNvGrpSpPr>
                <p:nvPr/>
              </p:nvGrpSpPr>
              <p:grpSpPr bwMode="auto">
                <a:xfrm>
                  <a:off x="5536776" y="3114725"/>
                  <a:ext cx="144463" cy="500063"/>
                  <a:chOff x="6286512" y="4143380"/>
                  <a:chExt cx="144463" cy="500066"/>
                </a:xfrm>
              </p:grpSpPr>
              <p:cxnSp>
                <p:nvCxnSpPr>
                  <p:cNvPr id="124" name="直接连接符 123"/>
                  <p:cNvCxnSpPr/>
                  <p:nvPr/>
                </p:nvCxnSpPr>
                <p:spPr>
                  <a:xfrm rot="16200000" flipH="1">
                    <a:off x="6124586" y="4376745"/>
                    <a:ext cx="32385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 rot="5400000">
                    <a:off x="6180149" y="4392620"/>
                    <a:ext cx="500068" cy="158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5679653" y="3186162"/>
                  <a:ext cx="357189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5679653" y="3522714"/>
                  <a:ext cx="357189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5679653" y="3354438"/>
                  <a:ext cx="357189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直接连接符 102"/>
              <p:cNvCxnSpPr/>
              <p:nvPr/>
            </p:nvCxnSpPr>
            <p:spPr>
              <a:xfrm>
                <a:off x="4773617" y="2311392"/>
                <a:ext cx="357189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4357689" y="3357562"/>
                <a:ext cx="2143138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rot="5400000">
                <a:off x="4249737" y="2833683"/>
                <a:ext cx="107157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5643572" y="1785926"/>
                <a:ext cx="1357320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rot="5400000">
                <a:off x="5465771" y="2652707"/>
                <a:ext cx="357189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rot="5400000">
                <a:off x="6731809" y="4672814"/>
                <a:ext cx="53975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椭圆 111"/>
              <p:cNvSpPr/>
              <p:nvPr/>
            </p:nvSpPr>
            <p:spPr>
              <a:xfrm>
                <a:off x="6097600" y="4202118"/>
                <a:ext cx="71437" cy="714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6962792" y="2798758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7189806" y="4181480"/>
                <a:ext cx="71437" cy="71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 rot="5400000">
                <a:off x="6572264" y="4000503"/>
                <a:ext cx="1285884" cy="3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7013592" y="4629158"/>
                <a:ext cx="201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椭圆 116"/>
              <p:cNvSpPr/>
              <p:nvPr/>
            </p:nvSpPr>
            <p:spPr>
              <a:xfrm>
                <a:off x="6962792" y="4592646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081" name="矩形 107"/>
              <p:cNvSpPr>
                <a:spLocks noChangeArrowheads="1"/>
              </p:cNvSpPr>
              <p:nvPr/>
            </p:nvSpPr>
            <p:spPr bwMode="auto">
              <a:xfrm>
                <a:off x="7286644" y="3214686"/>
                <a:ext cx="42351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solidFill>
                      <a:srgbClr val="040404"/>
                    </a:solidFill>
                    <a:latin typeface="Times New Roman" pitchFamily="18" charset="0"/>
                  </a:rPr>
                  <a:t>T3</a:t>
                </a:r>
                <a:endParaRPr lang="zh-CN" altLang="en-US" sz="1600"/>
              </a:p>
            </p:txBody>
          </p:sp>
          <p:sp>
            <p:nvSpPr>
              <p:cNvPr id="44082" name="矩形 108"/>
              <p:cNvSpPr>
                <a:spLocks noChangeArrowheads="1"/>
              </p:cNvSpPr>
              <p:nvPr/>
            </p:nvSpPr>
            <p:spPr bwMode="auto">
              <a:xfrm>
                <a:off x="7286644" y="4019140"/>
                <a:ext cx="42351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solidFill>
                      <a:srgbClr val="040404"/>
                    </a:solidFill>
                    <a:latin typeface="Times New Roman" pitchFamily="18" charset="0"/>
                  </a:rPr>
                  <a:t>T4</a:t>
                </a:r>
                <a:endParaRPr lang="zh-CN" altLang="en-US" sz="1600"/>
              </a:p>
            </p:txBody>
          </p:sp>
        </p:grpSp>
        <p:sp>
          <p:nvSpPr>
            <p:cNvPr id="44046" name="Text Box 32"/>
            <p:cNvSpPr txBox="1">
              <a:spLocks noChangeArrowheads="1"/>
            </p:cNvSpPr>
            <p:nvPr/>
          </p:nvSpPr>
          <p:spPr bwMode="auto">
            <a:xfrm>
              <a:off x="4000496" y="4007136"/>
              <a:ext cx="514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aphicFrame>
        <p:nvGraphicFramePr>
          <p:cNvPr id="44042" name="Object 2"/>
          <p:cNvGraphicFramePr>
            <a:graphicFrameLocks noChangeAspect="1"/>
          </p:cNvGraphicFramePr>
          <p:nvPr/>
        </p:nvGraphicFramePr>
        <p:xfrm>
          <a:off x="5411788" y="5915025"/>
          <a:ext cx="14874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7" name="公式" r:id="rId4" imgW="418975" imgH="133475" progId="Equation.3">
                  <p:embed/>
                </p:oleObj>
              </mc:Choice>
              <mc:Fallback>
                <p:oleObj name="公式" r:id="rId4" imgW="418975" imgH="1334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5915025"/>
                        <a:ext cx="148748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1"/>
          <p:cNvSpPr>
            <a:spLocks noChangeArrowheads="1"/>
          </p:cNvSpPr>
          <p:nvPr/>
        </p:nvSpPr>
        <p:spPr bwMode="auto">
          <a:xfrm>
            <a:off x="571500" y="71438"/>
            <a:ext cx="2343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CMOS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或非门</a:t>
            </a:r>
          </a:p>
        </p:txBody>
      </p:sp>
      <p:grpSp>
        <p:nvGrpSpPr>
          <p:cNvPr id="45059" name="组合 64"/>
          <p:cNvGrpSpPr>
            <a:grpSpLocks/>
          </p:cNvGrpSpPr>
          <p:nvPr/>
        </p:nvGrpSpPr>
        <p:grpSpPr bwMode="auto">
          <a:xfrm>
            <a:off x="500063" y="642938"/>
            <a:ext cx="4371975" cy="4216400"/>
            <a:chOff x="2143108" y="1227122"/>
            <a:chExt cx="4372002" cy="4216426"/>
          </a:xfrm>
        </p:grpSpPr>
        <p:sp>
          <p:nvSpPr>
            <p:cNvPr id="45073" name="Text Box 31"/>
            <p:cNvSpPr txBox="1">
              <a:spLocks noChangeArrowheads="1"/>
            </p:cNvSpPr>
            <p:nvPr/>
          </p:nvSpPr>
          <p:spPr bwMode="auto">
            <a:xfrm>
              <a:off x="6000760" y="3578508"/>
              <a:ext cx="514350" cy="63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5074" name="Text Box 32"/>
            <p:cNvSpPr txBox="1">
              <a:spLocks noChangeArrowheads="1"/>
            </p:cNvSpPr>
            <p:nvPr/>
          </p:nvSpPr>
          <p:spPr bwMode="auto">
            <a:xfrm>
              <a:off x="2143108" y="2143116"/>
              <a:ext cx="514350" cy="63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075" name="矩形 7"/>
            <p:cNvSpPr>
              <a:spLocks noChangeArrowheads="1"/>
            </p:cNvSpPr>
            <p:nvPr/>
          </p:nvSpPr>
          <p:spPr bwMode="auto">
            <a:xfrm>
              <a:off x="3786182" y="421481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40404"/>
                  </a:solidFill>
                  <a:latin typeface="Times New Roman" pitchFamily="18" charset="0"/>
                </a:rPr>
                <a:t>T4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000626" y="5429260"/>
              <a:ext cx="287339" cy="15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097463" y="1627174"/>
              <a:ext cx="107951" cy="107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078" name="矩形 25"/>
            <p:cNvSpPr>
              <a:spLocks noChangeArrowheads="1"/>
            </p:cNvSpPr>
            <p:nvPr/>
          </p:nvSpPr>
          <p:spPr bwMode="auto">
            <a:xfrm>
              <a:off x="5214942" y="421481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40404"/>
                  </a:solidFill>
                  <a:latin typeface="Times New Roman" pitchFamily="18" charset="0"/>
                </a:rPr>
                <a:t>T3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5079" name="矩形 26"/>
            <p:cNvSpPr>
              <a:spLocks noChangeArrowheads="1"/>
            </p:cNvSpPr>
            <p:nvPr/>
          </p:nvSpPr>
          <p:spPr bwMode="auto">
            <a:xfrm>
              <a:off x="4883217" y="1227122"/>
              <a:ext cx="6174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40404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solidFill>
                    <a:srgbClr val="040404"/>
                  </a:solidFill>
                  <a:latin typeface="Times New Roman" pitchFamily="18" charset="0"/>
                </a:rPr>
                <a:t>DD</a:t>
              </a:r>
              <a:endParaRPr lang="zh-CN" altLang="en-US" sz="2000" baseline="-25000">
                <a:solidFill>
                  <a:srgbClr val="000000"/>
                </a:solidFill>
              </a:endParaRPr>
            </a:p>
          </p:txBody>
        </p:sp>
        <p:grpSp>
          <p:nvGrpSpPr>
            <p:cNvPr id="45080" name="组合 63"/>
            <p:cNvGrpSpPr>
              <a:grpSpLocks/>
            </p:cNvGrpSpPr>
            <p:nvPr/>
          </p:nvGrpSpPr>
          <p:grpSpPr bwMode="auto">
            <a:xfrm flipV="1">
              <a:off x="2514585" y="1736712"/>
              <a:ext cx="3429021" cy="3706836"/>
              <a:chOff x="2514585" y="1735920"/>
              <a:chExt cx="3429021" cy="370683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300533" y="2818602"/>
                <a:ext cx="35719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3336914" y="3769520"/>
                <a:ext cx="1928825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086" name="组合 165"/>
              <p:cNvGrpSpPr>
                <a:grpSpLocks/>
              </p:cNvGrpSpPr>
              <p:nvPr/>
            </p:nvGrpSpPr>
            <p:grpSpPr bwMode="auto">
              <a:xfrm>
                <a:off x="4656225" y="4510141"/>
                <a:ext cx="144463" cy="500063"/>
                <a:chOff x="6286512" y="4143380"/>
                <a:chExt cx="144463" cy="500066"/>
              </a:xfrm>
            </p:grpSpPr>
            <p:cxnSp>
              <p:nvCxnSpPr>
                <p:cNvPr id="62" name="直接连接符 56"/>
                <p:cNvCxnSpPr/>
                <p:nvPr/>
              </p:nvCxnSpPr>
              <p:spPr>
                <a:xfrm rot="16200000" flipH="1">
                  <a:off x="6124495" y="4355267"/>
                  <a:ext cx="32385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57"/>
                <p:cNvCxnSpPr/>
                <p:nvPr/>
              </p:nvCxnSpPr>
              <p:spPr>
                <a:xfrm rot="5400000">
                  <a:off x="6180057" y="4371141"/>
                  <a:ext cx="500069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接连接符 11"/>
              <p:cNvCxnSpPr/>
              <p:nvPr/>
            </p:nvCxnSpPr>
            <p:spPr>
              <a:xfrm>
                <a:off x="2514585" y="4739489"/>
                <a:ext cx="214313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088" name="组合 60"/>
              <p:cNvGrpSpPr>
                <a:grpSpLocks/>
              </p:cNvGrpSpPr>
              <p:nvPr/>
            </p:nvGrpSpPr>
            <p:grpSpPr bwMode="auto">
              <a:xfrm>
                <a:off x="4656225" y="3614791"/>
                <a:ext cx="715877" cy="500063"/>
                <a:chOff x="5536776" y="3114725"/>
                <a:chExt cx="715877" cy="500063"/>
              </a:xfrm>
            </p:grpSpPr>
            <p:grpSp>
              <p:nvGrpSpPr>
                <p:cNvPr id="45124" name="组合 159"/>
                <p:cNvGrpSpPr>
                  <a:grpSpLocks/>
                </p:cNvGrpSpPr>
                <p:nvPr/>
              </p:nvGrpSpPr>
              <p:grpSpPr bwMode="auto">
                <a:xfrm>
                  <a:off x="5536776" y="3114725"/>
                  <a:ext cx="144463" cy="500063"/>
                  <a:chOff x="6286512" y="4143380"/>
                  <a:chExt cx="144463" cy="500066"/>
                </a:xfrm>
              </p:grpSpPr>
              <p:cxnSp>
                <p:nvCxnSpPr>
                  <p:cNvPr id="60" name="直接连接符 59"/>
                  <p:cNvCxnSpPr/>
                  <p:nvPr/>
                </p:nvCxnSpPr>
                <p:spPr>
                  <a:xfrm rot="16200000" flipH="1">
                    <a:off x="6124495" y="4355262"/>
                    <a:ext cx="32385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 rot="5400000">
                    <a:off x="6180057" y="4371136"/>
                    <a:ext cx="500069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直接连接符 56"/>
                <p:cNvCxnSpPr/>
                <p:nvPr/>
              </p:nvCxnSpPr>
              <p:spPr>
                <a:xfrm>
                  <a:off x="5679562" y="3164679"/>
                  <a:ext cx="357190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42"/>
                <p:cNvCxnSpPr/>
                <p:nvPr/>
              </p:nvCxnSpPr>
              <p:spPr>
                <a:xfrm>
                  <a:off x="5679562" y="3501231"/>
                  <a:ext cx="357190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5679562" y="3332955"/>
                  <a:ext cx="573091" cy="31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直接连接符 13"/>
              <p:cNvCxnSpPr/>
              <p:nvPr/>
            </p:nvCxnSpPr>
            <p:spPr>
              <a:xfrm>
                <a:off x="4799011" y="4563276"/>
                <a:ext cx="3571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4799011" y="4899828"/>
                <a:ext cx="3571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4799011" y="4714088"/>
                <a:ext cx="5730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>
                <a:off x="3549641" y="2550313"/>
                <a:ext cx="503240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4623591" y="2270116"/>
                <a:ext cx="106998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800468" y="3336130"/>
                <a:ext cx="21431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5400000" flipH="1" flipV="1">
                <a:off x="4800599" y="3318668"/>
                <a:ext cx="714379" cy="3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>
                <a:off x="4887119" y="4300543"/>
                <a:ext cx="539753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5124451" y="2247098"/>
                <a:ext cx="71437" cy="730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897174" y="3810796"/>
                <a:ext cx="71438" cy="730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5099" name="组合 61"/>
              <p:cNvGrpSpPr>
                <a:grpSpLocks/>
              </p:cNvGrpSpPr>
              <p:nvPr/>
            </p:nvGrpSpPr>
            <p:grpSpPr bwMode="auto">
              <a:xfrm>
                <a:off x="3300400" y="2571744"/>
                <a:ext cx="499975" cy="500063"/>
                <a:chOff x="5536776" y="3114725"/>
                <a:chExt cx="499975" cy="500063"/>
              </a:xfrm>
            </p:grpSpPr>
            <p:grpSp>
              <p:nvGrpSpPr>
                <p:cNvPr id="45118" name="组合 159"/>
                <p:cNvGrpSpPr>
                  <a:grpSpLocks/>
                </p:cNvGrpSpPr>
                <p:nvPr/>
              </p:nvGrpSpPr>
              <p:grpSpPr bwMode="auto">
                <a:xfrm>
                  <a:off x="5536776" y="3114725"/>
                  <a:ext cx="144463" cy="500063"/>
                  <a:chOff x="6286512" y="4143380"/>
                  <a:chExt cx="144463" cy="500066"/>
                </a:xfrm>
              </p:grpSpPr>
              <p:cxnSp>
                <p:nvCxnSpPr>
                  <p:cNvPr id="54" name="直接连接符 53"/>
                  <p:cNvCxnSpPr/>
                  <p:nvPr/>
                </p:nvCxnSpPr>
                <p:spPr>
                  <a:xfrm rot="16200000" flipH="1">
                    <a:off x="6124587" y="4375952"/>
                    <a:ext cx="32385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 rot="5400000">
                    <a:off x="6179356" y="4391033"/>
                    <a:ext cx="501656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直接连接符 50"/>
                <p:cNvCxnSpPr/>
                <p:nvPr/>
              </p:nvCxnSpPr>
              <p:spPr>
                <a:xfrm>
                  <a:off x="5679654" y="3185369"/>
                  <a:ext cx="35719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5679654" y="3521921"/>
                  <a:ext cx="357190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5679654" y="3353645"/>
                  <a:ext cx="357190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100" name="组合 68"/>
              <p:cNvGrpSpPr>
                <a:grpSpLocks/>
              </p:cNvGrpSpPr>
              <p:nvPr/>
            </p:nvGrpSpPr>
            <p:grpSpPr bwMode="auto">
              <a:xfrm>
                <a:off x="4657722" y="2571744"/>
                <a:ext cx="499975" cy="500063"/>
                <a:chOff x="5536776" y="3114725"/>
                <a:chExt cx="499975" cy="500063"/>
              </a:xfrm>
            </p:grpSpPr>
            <p:grpSp>
              <p:nvGrpSpPr>
                <p:cNvPr id="45112" name="组合 159"/>
                <p:cNvGrpSpPr>
                  <a:grpSpLocks/>
                </p:cNvGrpSpPr>
                <p:nvPr/>
              </p:nvGrpSpPr>
              <p:grpSpPr bwMode="auto">
                <a:xfrm>
                  <a:off x="5536776" y="3114725"/>
                  <a:ext cx="144463" cy="500063"/>
                  <a:chOff x="6286512" y="4143380"/>
                  <a:chExt cx="144463" cy="500066"/>
                </a:xfrm>
              </p:grpSpPr>
              <p:cxnSp>
                <p:nvCxnSpPr>
                  <p:cNvPr id="48" name="直接连接符 47"/>
                  <p:cNvCxnSpPr/>
                  <p:nvPr/>
                </p:nvCxnSpPr>
                <p:spPr>
                  <a:xfrm rot="16200000" flipH="1">
                    <a:off x="6124586" y="4375952"/>
                    <a:ext cx="32385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rot="5400000">
                    <a:off x="6179355" y="4391034"/>
                    <a:ext cx="501656" cy="158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直接连接符 44"/>
                <p:cNvCxnSpPr/>
                <p:nvPr/>
              </p:nvCxnSpPr>
              <p:spPr>
                <a:xfrm>
                  <a:off x="5679653" y="3185369"/>
                  <a:ext cx="35718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5679653" y="3521921"/>
                  <a:ext cx="357189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5679653" y="3353645"/>
                  <a:ext cx="357189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/>
              <p:cNvCxnSpPr/>
              <p:nvPr/>
            </p:nvCxnSpPr>
            <p:spPr>
              <a:xfrm>
                <a:off x="2930513" y="2810665"/>
                <a:ext cx="357189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514585" y="3856833"/>
                <a:ext cx="214313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5400000">
                <a:off x="2406634" y="3332955"/>
                <a:ext cx="1071569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800468" y="2285198"/>
                <a:ext cx="135732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3622667" y="3151980"/>
                <a:ext cx="357190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4888706" y="5172085"/>
                <a:ext cx="539753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/>
              <p:cNvSpPr/>
              <p:nvPr/>
            </p:nvSpPr>
            <p:spPr>
              <a:xfrm>
                <a:off x="4254496" y="4701388"/>
                <a:ext cx="71437" cy="71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5119688" y="3298030"/>
                <a:ext cx="71438" cy="730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715666" y="4487868"/>
                <a:ext cx="1285883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5170488" y="5128429"/>
                <a:ext cx="201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/>
              <p:cNvSpPr/>
              <p:nvPr/>
            </p:nvSpPr>
            <p:spPr>
              <a:xfrm>
                <a:off x="5119688" y="509191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5081" name="矩形 41"/>
            <p:cNvSpPr>
              <a:spLocks noChangeArrowheads="1"/>
            </p:cNvSpPr>
            <p:nvPr/>
          </p:nvSpPr>
          <p:spPr bwMode="auto">
            <a:xfrm>
              <a:off x="5429256" y="2285992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40404"/>
                  </a:solidFill>
                  <a:latin typeface="Times New Roman" pitchFamily="18" charset="0"/>
                </a:rPr>
                <a:t>T1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5082" name="矩形 42"/>
            <p:cNvSpPr>
              <a:spLocks noChangeArrowheads="1"/>
            </p:cNvSpPr>
            <p:nvPr/>
          </p:nvSpPr>
          <p:spPr bwMode="auto">
            <a:xfrm>
              <a:off x="5357818" y="314324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40404"/>
                  </a:solidFill>
                  <a:latin typeface="Times New Roman" pitchFamily="18" charset="0"/>
                </a:rPr>
                <a:t>T2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5083" name="Text Box 32"/>
            <p:cNvSpPr txBox="1">
              <a:spLocks noChangeArrowheads="1"/>
            </p:cNvSpPr>
            <p:nvPr/>
          </p:nvSpPr>
          <p:spPr bwMode="auto">
            <a:xfrm>
              <a:off x="2157392" y="3078442"/>
              <a:ext cx="514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1374775" y="4953000"/>
          <a:ext cx="16700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公式" r:id="rId3" imgW="476257" imgH="133475" progId="Equation.3">
                  <p:embed/>
                </p:oleObj>
              </mc:Choice>
              <mc:Fallback>
                <p:oleObj name="公式" r:id="rId3" imgW="476257" imgH="1334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953000"/>
                        <a:ext cx="16700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Group 23"/>
          <p:cNvGrpSpPr>
            <a:grpSpLocks/>
          </p:cNvGrpSpPr>
          <p:nvPr/>
        </p:nvGrpSpPr>
        <p:grpSpPr bwMode="auto">
          <a:xfrm>
            <a:off x="1214438" y="5572125"/>
            <a:ext cx="2928937" cy="1071563"/>
            <a:chOff x="3552" y="3087"/>
            <a:chExt cx="1489" cy="483"/>
          </a:xfrm>
        </p:grpSpPr>
        <p:sp>
          <p:nvSpPr>
            <p:cNvPr id="45062" name="Text Box 24"/>
            <p:cNvSpPr txBox="1">
              <a:spLocks noChangeArrowheads="1"/>
            </p:cNvSpPr>
            <p:nvPr/>
          </p:nvSpPr>
          <p:spPr bwMode="auto">
            <a:xfrm>
              <a:off x="4744" y="3216"/>
              <a:ext cx="29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5063" name="Text Box 25"/>
            <p:cNvSpPr txBox="1">
              <a:spLocks noChangeArrowheads="1"/>
            </p:cNvSpPr>
            <p:nvPr/>
          </p:nvSpPr>
          <p:spPr bwMode="auto">
            <a:xfrm>
              <a:off x="3564" y="308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5064" name="Text Box 26"/>
            <p:cNvSpPr txBox="1">
              <a:spLocks noChangeArrowheads="1"/>
            </p:cNvSpPr>
            <p:nvPr/>
          </p:nvSpPr>
          <p:spPr bwMode="auto">
            <a:xfrm>
              <a:off x="3552" y="328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45065" name="Group 27"/>
            <p:cNvGrpSpPr>
              <a:grpSpLocks/>
            </p:cNvGrpSpPr>
            <p:nvPr/>
          </p:nvGrpSpPr>
          <p:grpSpPr bwMode="auto">
            <a:xfrm>
              <a:off x="4023" y="3204"/>
              <a:ext cx="330" cy="249"/>
              <a:chOff x="1404" y="3312"/>
              <a:chExt cx="330" cy="330"/>
            </a:xfrm>
          </p:grpSpPr>
          <p:sp>
            <p:nvSpPr>
              <p:cNvPr id="45071" name="Freeform 28"/>
              <p:cNvSpPr>
                <a:spLocks/>
              </p:cNvSpPr>
              <p:nvPr/>
            </p:nvSpPr>
            <p:spPr bwMode="auto">
              <a:xfrm>
                <a:off x="1404" y="3312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2" name="Freeform 29"/>
              <p:cNvSpPr>
                <a:spLocks/>
              </p:cNvSpPr>
              <p:nvPr/>
            </p:nvSpPr>
            <p:spPr bwMode="auto">
              <a:xfrm flipV="1">
                <a:off x="1410" y="3480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66" name="Freeform 30"/>
            <p:cNvSpPr>
              <a:spLocks/>
            </p:cNvSpPr>
            <p:nvPr/>
          </p:nvSpPr>
          <p:spPr bwMode="auto">
            <a:xfrm>
              <a:off x="4019" y="3204"/>
              <a:ext cx="65" cy="252"/>
            </a:xfrm>
            <a:custGeom>
              <a:avLst/>
              <a:gdLst>
                <a:gd name="T0" fmla="*/ 0 w 56"/>
                <a:gd name="T1" fmla="*/ 0 h 252"/>
                <a:gd name="T2" fmla="*/ 197331 w 56"/>
                <a:gd name="T3" fmla="*/ 135 h 252"/>
                <a:gd name="T4" fmla="*/ 33687 w 56"/>
                <a:gd name="T5" fmla="*/ 252 h 252"/>
                <a:gd name="T6" fmla="*/ 0 60000 65536"/>
                <a:gd name="T7" fmla="*/ 0 60000 65536"/>
                <a:gd name="T8" fmla="*/ 0 60000 65536"/>
                <a:gd name="T9" fmla="*/ 0 w 56"/>
                <a:gd name="T10" fmla="*/ 0 h 252"/>
                <a:gd name="T11" fmla="*/ 56 w 56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252">
                  <a:moveTo>
                    <a:pt x="0" y="0"/>
                  </a:moveTo>
                  <a:cubicBezTo>
                    <a:pt x="26" y="46"/>
                    <a:pt x="52" y="93"/>
                    <a:pt x="54" y="135"/>
                  </a:cubicBezTo>
                  <a:cubicBezTo>
                    <a:pt x="56" y="177"/>
                    <a:pt x="32" y="214"/>
                    <a:pt x="9" y="252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Line 31"/>
            <p:cNvSpPr>
              <a:spLocks noChangeShapeType="1"/>
            </p:cNvSpPr>
            <p:nvPr/>
          </p:nvSpPr>
          <p:spPr bwMode="auto">
            <a:xfrm>
              <a:off x="4436" y="3331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8" name="Line 32"/>
            <p:cNvSpPr>
              <a:spLocks noChangeShapeType="1"/>
            </p:cNvSpPr>
            <p:nvPr/>
          </p:nvSpPr>
          <p:spPr bwMode="auto">
            <a:xfrm>
              <a:off x="3789" y="3411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9" name="Line 33"/>
            <p:cNvSpPr>
              <a:spLocks noChangeShapeType="1"/>
            </p:cNvSpPr>
            <p:nvPr/>
          </p:nvSpPr>
          <p:spPr bwMode="auto">
            <a:xfrm>
              <a:off x="3786" y="3264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Oval 34"/>
            <p:cNvSpPr>
              <a:spLocks noChangeArrowheads="1"/>
            </p:cNvSpPr>
            <p:nvPr/>
          </p:nvSpPr>
          <p:spPr bwMode="auto">
            <a:xfrm>
              <a:off x="4356" y="3300"/>
              <a:ext cx="73" cy="6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6"/>
          <p:cNvSpPr>
            <a:spLocks noChangeArrowheads="1"/>
          </p:cNvSpPr>
          <p:nvPr/>
        </p:nvSpPr>
        <p:spPr bwMode="auto">
          <a:xfrm>
            <a:off x="500063" y="142875"/>
            <a:ext cx="5594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四、门电路多余输入端的处理方法</a:t>
            </a:r>
            <a:endParaRPr lang="zh-CN" altLang="en-US" sz="280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矩形 17"/>
          <p:cNvSpPr>
            <a:spLocks noChangeArrowheads="1"/>
          </p:cNvSpPr>
          <p:nvPr/>
        </p:nvSpPr>
        <p:spPr bwMode="auto">
          <a:xfrm>
            <a:off x="785813" y="714375"/>
            <a:ext cx="4211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TTL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门电路多余输入端处理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4" name="矩形 18"/>
          <p:cNvSpPr>
            <a:spLocks noChangeArrowheads="1"/>
          </p:cNvSpPr>
          <p:nvPr/>
        </p:nvSpPr>
        <p:spPr bwMode="auto">
          <a:xfrm>
            <a:off x="785813" y="1181100"/>
            <a:ext cx="297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接至固定电平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085" name="组合 89"/>
          <p:cNvGrpSpPr>
            <a:grpSpLocks/>
          </p:cNvGrpSpPr>
          <p:nvPr/>
        </p:nvGrpSpPr>
        <p:grpSpPr bwMode="auto">
          <a:xfrm>
            <a:off x="957263" y="1643063"/>
            <a:ext cx="3043237" cy="890587"/>
            <a:chOff x="957273" y="1714488"/>
            <a:chExt cx="3043223" cy="890583"/>
          </a:xfrm>
        </p:grpSpPr>
        <p:sp>
          <p:nvSpPr>
            <p:cNvPr id="46149" name="Line 130"/>
            <p:cNvSpPr>
              <a:spLocks noChangeShapeType="1"/>
            </p:cNvSpPr>
            <p:nvPr/>
          </p:nvSpPr>
          <p:spPr bwMode="auto">
            <a:xfrm>
              <a:off x="1385874" y="2000293"/>
              <a:ext cx="7143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0" name="Text Box 133"/>
            <p:cNvSpPr txBox="1">
              <a:spLocks noChangeArrowheads="1"/>
            </p:cNvSpPr>
            <p:nvPr/>
          </p:nvSpPr>
          <p:spPr bwMode="auto">
            <a:xfrm>
              <a:off x="966802" y="1714488"/>
              <a:ext cx="471482" cy="45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grpSp>
          <p:nvGrpSpPr>
            <p:cNvPr id="46151" name="组合 61"/>
            <p:cNvGrpSpPr>
              <a:grpSpLocks/>
            </p:cNvGrpSpPr>
            <p:nvPr/>
          </p:nvGrpSpPr>
          <p:grpSpPr bwMode="auto">
            <a:xfrm>
              <a:off x="2100255" y="1890690"/>
              <a:ext cx="1002912" cy="714381"/>
              <a:chOff x="4357683" y="1214404"/>
              <a:chExt cx="601033" cy="428643"/>
            </a:xfrm>
          </p:grpSpPr>
          <p:sp>
            <p:nvSpPr>
              <p:cNvPr id="46157" name="Oval 132"/>
              <p:cNvSpPr>
                <a:spLocks noChangeArrowheads="1"/>
              </p:cNvSpPr>
              <p:nvPr/>
            </p:nvSpPr>
            <p:spPr bwMode="auto">
              <a:xfrm>
                <a:off x="4872419" y="1382698"/>
                <a:ext cx="86297" cy="86403"/>
              </a:xfrm>
              <a:prstGeom prst="ellipse">
                <a:avLst/>
              </a:prstGeom>
              <a:noFill/>
              <a:ln w="28575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6158" name="组合 76"/>
              <p:cNvGrpSpPr>
                <a:grpSpLocks/>
              </p:cNvGrpSpPr>
              <p:nvPr/>
            </p:nvGrpSpPr>
            <p:grpSpPr bwMode="auto">
              <a:xfrm>
                <a:off x="4357683" y="1214404"/>
                <a:ext cx="501528" cy="428643"/>
                <a:chOff x="4284641" y="3500415"/>
                <a:chExt cx="726871" cy="558826"/>
              </a:xfrm>
            </p:grpSpPr>
            <p:sp>
              <p:nvSpPr>
                <p:cNvPr id="54" name="弧形 53"/>
                <p:cNvSpPr/>
                <p:nvPr/>
              </p:nvSpPr>
              <p:spPr bwMode="auto">
                <a:xfrm>
                  <a:off x="4430808" y="3500422"/>
                  <a:ext cx="580485" cy="558819"/>
                </a:xfrm>
                <a:prstGeom prst="arc">
                  <a:avLst>
                    <a:gd name="adj1" fmla="val 16144200"/>
                    <a:gd name="adj2" fmla="val 5427747"/>
                  </a:avLst>
                </a:prstGeom>
                <a:noFill/>
                <a:ln w="3810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6160" name="直接连接符 78"/>
                <p:cNvCxnSpPr>
                  <a:cxnSpLocks noChangeShapeType="1"/>
                  <a:stCxn id="54" idx="0"/>
                </p:cNvCxnSpPr>
                <p:nvPr/>
              </p:nvCxnSpPr>
              <p:spPr bwMode="auto">
                <a:xfrm rot="10800000">
                  <a:off x="4285447" y="3500438"/>
                  <a:ext cx="431048" cy="37"/>
                </a:xfrm>
                <a:prstGeom prst="line">
                  <a:avLst/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61" name="直接连接符 79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285447" y="4058467"/>
                  <a:ext cx="435764" cy="1"/>
                </a:xfrm>
                <a:prstGeom prst="line">
                  <a:avLst/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62" name="直接连接符 8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6433" y="3779420"/>
                  <a:ext cx="558029" cy="1614"/>
                </a:xfrm>
                <a:prstGeom prst="line">
                  <a:avLst/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6152" name="Text Box 138"/>
            <p:cNvSpPr txBox="1">
              <a:spLocks noChangeArrowheads="1"/>
            </p:cNvSpPr>
            <p:nvPr/>
          </p:nvSpPr>
          <p:spPr bwMode="auto">
            <a:xfrm>
              <a:off x="3529014" y="2000226"/>
              <a:ext cx="471482" cy="45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6153" name="Text Box 133"/>
            <p:cNvSpPr txBox="1">
              <a:spLocks noChangeArrowheads="1"/>
            </p:cNvSpPr>
            <p:nvPr/>
          </p:nvSpPr>
          <p:spPr bwMode="auto">
            <a:xfrm>
              <a:off x="957273" y="2000294"/>
              <a:ext cx="471482" cy="46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6154" name="Line 130"/>
            <p:cNvSpPr>
              <a:spLocks noChangeShapeType="1"/>
            </p:cNvSpPr>
            <p:nvPr/>
          </p:nvSpPr>
          <p:spPr bwMode="auto">
            <a:xfrm>
              <a:off x="3113086" y="2247881"/>
              <a:ext cx="4286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5" name="Line 130"/>
            <p:cNvSpPr>
              <a:spLocks noChangeShapeType="1"/>
            </p:cNvSpPr>
            <p:nvPr/>
          </p:nvSpPr>
          <p:spPr bwMode="auto">
            <a:xfrm>
              <a:off x="1385874" y="2235181"/>
              <a:ext cx="7143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6" name="Line 130"/>
            <p:cNvSpPr>
              <a:spLocks noChangeShapeType="1"/>
            </p:cNvSpPr>
            <p:nvPr/>
          </p:nvSpPr>
          <p:spPr bwMode="auto">
            <a:xfrm>
              <a:off x="1760518" y="2474890"/>
              <a:ext cx="3285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86" name="组合 66"/>
          <p:cNvGrpSpPr>
            <a:grpSpLocks/>
          </p:cNvGrpSpPr>
          <p:nvPr/>
        </p:nvGrpSpPr>
        <p:grpSpPr bwMode="auto">
          <a:xfrm>
            <a:off x="908050" y="2403475"/>
            <a:ext cx="928688" cy="819150"/>
            <a:chOff x="954062" y="2643177"/>
            <a:chExt cx="928694" cy="818860"/>
          </a:xfrm>
        </p:grpSpPr>
        <p:grpSp>
          <p:nvGrpSpPr>
            <p:cNvPr id="46145" name="组合 62"/>
            <p:cNvGrpSpPr>
              <a:grpSpLocks/>
            </p:cNvGrpSpPr>
            <p:nvPr/>
          </p:nvGrpSpPr>
          <p:grpSpPr bwMode="auto">
            <a:xfrm>
              <a:off x="954062" y="2643182"/>
              <a:ext cx="928694" cy="818855"/>
              <a:chOff x="714348" y="2643182"/>
              <a:chExt cx="928694" cy="818855"/>
            </a:xfrm>
          </p:grpSpPr>
          <p:sp>
            <p:nvSpPr>
              <p:cNvPr id="46147" name="Text Box 138"/>
              <p:cNvSpPr txBox="1">
                <a:spLocks noChangeArrowheads="1"/>
              </p:cNvSpPr>
              <p:nvPr/>
            </p:nvSpPr>
            <p:spPr bwMode="auto">
              <a:xfrm>
                <a:off x="714348" y="3000372"/>
                <a:ext cx="92869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1”</a:t>
                </a:r>
              </a:p>
            </p:txBody>
          </p:sp>
          <p:sp>
            <p:nvSpPr>
              <p:cNvPr id="46148" name="Line 130"/>
              <p:cNvSpPr>
                <a:spLocks noChangeShapeType="1"/>
              </p:cNvSpPr>
              <p:nvPr/>
            </p:nvSpPr>
            <p:spPr bwMode="auto">
              <a:xfrm rot="5400000">
                <a:off x="1000105" y="2857492"/>
                <a:ext cx="42861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46" name="Line 130"/>
            <p:cNvSpPr>
              <a:spLocks noChangeShapeType="1"/>
            </p:cNvSpPr>
            <p:nvPr/>
          </p:nvSpPr>
          <p:spPr bwMode="auto">
            <a:xfrm>
              <a:off x="1470038" y="2643177"/>
              <a:ext cx="3285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87" name="组合 90"/>
          <p:cNvGrpSpPr>
            <a:grpSpLocks/>
          </p:cNvGrpSpPr>
          <p:nvPr/>
        </p:nvGrpSpPr>
        <p:grpSpPr bwMode="auto">
          <a:xfrm>
            <a:off x="4676775" y="1714500"/>
            <a:ext cx="3038475" cy="1566863"/>
            <a:chOff x="1071538" y="3752863"/>
            <a:chExt cx="3038496" cy="1566563"/>
          </a:xfrm>
        </p:grpSpPr>
        <p:grpSp>
          <p:nvGrpSpPr>
            <p:cNvPr id="46128" name="组合 75"/>
            <p:cNvGrpSpPr>
              <a:grpSpLocks/>
            </p:cNvGrpSpPr>
            <p:nvPr/>
          </p:nvGrpSpPr>
          <p:grpSpPr bwMode="auto">
            <a:xfrm>
              <a:off x="1142976" y="3786195"/>
              <a:ext cx="2051735" cy="928509"/>
              <a:chOff x="1785918" y="3714757"/>
              <a:chExt cx="1767098" cy="928509"/>
            </a:xfrm>
          </p:grpSpPr>
          <p:sp>
            <p:nvSpPr>
              <p:cNvPr id="72" name="弧形 71"/>
              <p:cNvSpPr/>
              <p:nvPr/>
            </p:nvSpPr>
            <p:spPr>
              <a:xfrm>
                <a:off x="1785918" y="3786180"/>
                <a:ext cx="1643465" cy="857086"/>
              </a:xfrm>
              <a:prstGeom prst="arc">
                <a:avLst>
                  <a:gd name="adj1" fmla="val 16200000"/>
                  <a:gd name="adj2" fmla="val 21422029"/>
                </a:avLst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弧形 72"/>
              <p:cNvSpPr/>
              <p:nvPr/>
            </p:nvSpPr>
            <p:spPr>
              <a:xfrm flipV="1">
                <a:off x="1785918" y="3714757"/>
                <a:ext cx="1643465" cy="857086"/>
              </a:xfrm>
              <a:prstGeom prst="arc">
                <a:avLst>
                  <a:gd name="adj1" fmla="val 16200000"/>
                  <a:gd name="adj2" fmla="val 21422029"/>
                </a:avLst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弧形 73"/>
              <p:cNvSpPr/>
              <p:nvPr/>
            </p:nvSpPr>
            <p:spPr>
              <a:xfrm>
                <a:off x="2357439" y="3786180"/>
                <a:ext cx="427957" cy="785662"/>
              </a:xfrm>
              <a:prstGeom prst="arc">
                <a:avLst>
                  <a:gd name="adj1" fmla="val 16242697"/>
                  <a:gd name="adj2" fmla="val 5342907"/>
                </a:avLst>
              </a:prstGeom>
              <a:ln w="317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144" name="Oval 132"/>
              <p:cNvSpPr>
                <a:spLocks noChangeArrowheads="1"/>
              </p:cNvSpPr>
              <p:nvPr/>
            </p:nvSpPr>
            <p:spPr bwMode="auto">
              <a:xfrm>
                <a:off x="3428992" y="4097340"/>
                <a:ext cx="124024" cy="143972"/>
              </a:xfrm>
              <a:prstGeom prst="ellipse">
                <a:avLst/>
              </a:prstGeom>
              <a:noFill/>
              <a:ln w="28575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6129" name="Line 130"/>
            <p:cNvSpPr>
              <a:spLocks noChangeShapeType="1"/>
            </p:cNvSpPr>
            <p:nvPr/>
          </p:nvSpPr>
          <p:spPr bwMode="auto">
            <a:xfrm>
              <a:off x="1538274" y="4038668"/>
              <a:ext cx="7143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133"/>
            <p:cNvSpPr txBox="1">
              <a:spLocks noChangeArrowheads="1"/>
            </p:cNvSpPr>
            <p:nvPr/>
          </p:nvSpPr>
          <p:spPr bwMode="auto">
            <a:xfrm>
              <a:off x="1119202" y="3752863"/>
              <a:ext cx="471482" cy="45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6131" name="Text Box 133"/>
            <p:cNvSpPr txBox="1">
              <a:spLocks noChangeArrowheads="1"/>
            </p:cNvSpPr>
            <p:nvPr/>
          </p:nvSpPr>
          <p:spPr bwMode="auto">
            <a:xfrm>
              <a:off x="1109673" y="4038669"/>
              <a:ext cx="471482" cy="46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6132" name="Line 130"/>
            <p:cNvSpPr>
              <a:spLocks noChangeShapeType="1"/>
            </p:cNvSpPr>
            <p:nvPr/>
          </p:nvSpPr>
          <p:spPr bwMode="auto">
            <a:xfrm>
              <a:off x="1550974" y="4260854"/>
              <a:ext cx="7477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3" name="Line 130"/>
            <p:cNvSpPr>
              <a:spLocks noChangeShapeType="1"/>
            </p:cNvSpPr>
            <p:nvPr/>
          </p:nvSpPr>
          <p:spPr bwMode="auto">
            <a:xfrm>
              <a:off x="1912918" y="4500570"/>
              <a:ext cx="3285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134" name="组合 81"/>
            <p:cNvGrpSpPr>
              <a:grpSpLocks/>
            </p:cNvGrpSpPr>
            <p:nvPr/>
          </p:nvGrpSpPr>
          <p:grpSpPr bwMode="auto">
            <a:xfrm>
              <a:off x="1071538" y="4500570"/>
              <a:ext cx="928694" cy="818856"/>
              <a:chOff x="954062" y="2643181"/>
              <a:chExt cx="928694" cy="818856"/>
            </a:xfrm>
          </p:grpSpPr>
          <p:grpSp>
            <p:nvGrpSpPr>
              <p:cNvPr id="46137" name="组合 62"/>
              <p:cNvGrpSpPr>
                <a:grpSpLocks/>
              </p:cNvGrpSpPr>
              <p:nvPr/>
            </p:nvGrpSpPr>
            <p:grpSpPr bwMode="auto">
              <a:xfrm>
                <a:off x="954062" y="2643182"/>
                <a:ext cx="928694" cy="818855"/>
                <a:chOff x="714348" y="2643182"/>
                <a:chExt cx="928694" cy="818855"/>
              </a:xfrm>
            </p:grpSpPr>
            <p:sp>
              <p:nvSpPr>
                <p:cNvPr id="46139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714348" y="3000372"/>
                  <a:ext cx="92869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zh-CN" altLang="en-US" sz="2400" b="1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0”</a:t>
                  </a:r>
                </a:p>
              </p:txBody>
            </p:sp>
            <p:sp>
              <p:nvSpPr>
                <p:cNvPr id="46140" name="Line 130"/>
                <p:cNvSpPr>
                  <a:spLocks noChangeShapeType="1"/>
                </p:cNvSpPr>
                <p:nvPr/>
              </p:nvSpPr>
              <p:spPr bwMode="auto">
                <a:xfrm rot="5400000">
                  <a:off x="1000105" y="2857492"/>
                  <a:ext cx="428619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38" name="Line 130"/>
              <p:cNvSpPr>
                <a:spLocks noChangeShapeType="1"/>
              </p:cNvSpPr>
              <p:nvPr/>
            </p:nvSpPr>
            <p:spPr bwMode="auto">
              <a:xfrm>
                <a:off x="1457338" y="2643181"/>
                <a:ext cx="3285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35" name="Text Box 138"/>
            <p:cNvSpPr txBox="1">
              <a:spLocks noChangeArrowheads="1"/>
            </p:cNvSpPr>
            <p:nvPr/>
          </p:nvSpPr>
          <p:spPr bwMode="auto">
            <a:xfrm>
              <a:off x="3638552" y="3967124"/>
              <a:ext cx="471482" cy="45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6136" name="Line 130"/>
            <p:cNvSpPr>
              <a:spLocks noChangeShapeType="1"/>
            </p:cNvSpPr>
            <p:nvPr/>
          </p:nvSpPr>
          <p:spPr bwMode="auto">
            <a:xfrm>
              <a:off x="3197224" y="4252918"/>
              <a:ext cx="4286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88" name="矩形 91"/>
          <p:cNvSpPr>
            <a:spLocks noChangeArrowheads="1"/>
          </p:cNvSpPr>
          <p:nvPr/>
        </p:nvSpPr>
        <p:spPr bwMode="auto">
          <a:xfrm>
            <a:off x="785813" y="3252788"/>
            <a:ext cx="266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输入端并联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089" name="组合 92"/>
          <p:cNvGrpSpPr>
            <a:grpSpLocks/>
          </p:cNvGrpSpPr>
          <p:nvPr/>
        </p:nvGrpSpPr>
        <p:grpSpPr bwMode="auto">
          <a:xfrm>
            <a:off x="957263" y="3681413"/>
            <a:ext cx="3043237" cy="890587"/>
            <a:chOff x="957273" y="1714488"/>
            <a:chExt cx="3043223" cy="890580"/>
          </a:xfrm>
        </p:grpSpPr>
        <p:sp>
          <p:nvSpPr>
            <p:cNvPr id="46114" name="Line 130"/>
            <p:cNvSpPr>
              <a:spLocks noChangeShapeType="1"/>
            </p:cNvSpPr>
            <p:nvPr/>
          </p:nvSpPr>
          <p:spPr bwMode="auto">
            <a:xfrm>
              <a:off x="1385874" y="2000293"/>
              <a:ext cx="7143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Text Box 133"/>
            <p:cNvSpPr txBox="1">
              <a:spLocks noChangeArrowheads="1"/>
            </p:cNvSpPr>
            <p:nvPr/>
          </p:nvSpPr>
          <p:spPr bwMode="auto">
            <a:xfrm>
              <a:off x="966802" y="1714488"/>
              <a:ext cx="471482" cy="45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grpSp>
          <p:nvGrpSpPr>
            <p:cNvPr id="46116" name="组合 61"/>
            <p:cNvGrpSpPr>
              <a:grpSpLocks/>
            </p:cNvGrpSpPr>
            <p:nvPr/>
          </p:nvGrpSpPr>
          <p:grpSpPr bwMode="auto">
            <a:xfrm>
              <a:off x="2100255" y="1890688"/>
              <a:ext cx="1002912" cy="714380"/>
              <a:chOff x="4357683" y="1214404"/>
              <a:chExt cx="601033" cy="428643"/>
            </a:xfrm>
          </p:grpSpPr>
          <p:sp>
            <p:nvSpPr>
              <p:cNvPr id="46122" name="Oval 132"/>
              <p:cNvSpPr>
                <a:spLocks noChangeArrowheads="1"/>
              </p:cNvSpPr>
              <p:nvPr/>
            </p:nvSpPr>
            <p:spPr bwMode="auto">
              <a:xfrm>
                <a:off x="4872419" y="1382698"/>
                <a:ext cx="86297" cy="86403"/>
              </a:xfrm>
              <a:prstGeom prst="ellipse">
                <a:avLst/>
              </a:prstGeom>
              <a:noFill/>
              <a:ln w="28575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6123" name="组合 76"/>
              <p:cNvGrpSpPr>
                <a:grpSpLocks/>
              </p:cNvGrpSpPr>
              <p:nvPr/>
            </p:nvGrpSpPr>
            <p:grpSpPr bwMode="auto">
              <a:xfrm>
                <a:off x="4357683" y="1214404"/>
                <a:ext cx="501528" cy="428643"/>
                <a:chOff x="4284641" y="3500415"/>
                <a:chExt cx="726871" cy="558826"/>
              </a:xfrm>
            </p:grpSpPr>
            <p:sp>
              <p:nvSpPr>
                <p:cNvPr id="104" name="弧形 103"/>
                <p:cNvSpPr/>
                <p:nvPr/>
              </p:nvSpPr>
              <p:spPr bwMode="auto">
                <a:xfrm>
                  <a:off x="4430808" y="3500424"/>
                  <a:ext cx="580485" cy="558817"/>
                </a:xfrm>
                <a:prstGeom prst="arc">
                  <a:avLst>
                    <a:gd name="adj1" fmla="val 16144200"/>
                    <a:gd name="adj2" fmla="val 5427747"/>
                  </a:avLst>
                </a:prstGeom>
                <a:noFill/>
                <a:ln w="3810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6125" name="直接连接符 78"/>
                <p:cNvCxnSpPr>
                  <a:cxnSpLocks noChangeShapeType="1"/>
                  <a:stCxn id="104" idx="0"/>
                </p:cNvCxnSpPr>
                <p:nvPr/>
              </p:nvCxnSpPr>
              <p:spPr bwMode="auto">
                <a:xfrm rot="10800000">
                  <a:off x="4285447" y="3500438"/>
                  <a:ext cx="431048" cy="37"/>
                </a:xfrm>
                <a:prstGeom prst="line">
                  <a:avLst/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26" name="直接连接符 79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285447" y="4058467"/>
                  <a:ext cx="435764" cy="1"/>
                </a:xfrm>
                <a:prstGeom prst="line">
                  <a:avLst/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27" name="直接连接符 8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6433" y="3779420"/>
                  <a:ext cx="558029" cy="1614"/>
                </a:xfrm>
                <a:prstGeom prst="line">
                  <a:avLst/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6117" name="Text Box 138"/>
            <p:cNvSpPr txBox="1">
              <a:spLocks noChangeArrowheads="1"/>
            </p:cNvSpPr>
            <p:nvPr/>
          </p:nvSpPr>
          <p:spPr bwMode="auto">
            <a:xfrm>
              <a:off x="3529014" y="2000240"/>
              <a:ext cx="471482" cy="45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6118" name="Text Box 133"/>
            <p:cNvSpPr txBox="1">
              <a:spLocks noChangeArrowheads="1"/>
            </p:cNvSpPr>
            <p:nvPr/>
          </p:nvSpPr>
          <p:spPr bwMode="auto">
            <a:xfrm>
              <a:off x="957273" y="2000294"/>
              <a:ext cx="471482" cy="46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6119" name="Line 130"/>
            <p:cNvSpPr>
              <a:spLocks noChangeShapeType="1"/>
            </p:cNvSpPr>
            <p:nvPr/>
          </p:nvSpPr>
          <p:spPr bwMode="auto">
            <a:xfrm>
              <a:off x="3113086" y="2247881"/>
              <a:ext cx="4286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0" name="Line 130"/>
            <p:cNvSpPr>
              <a:spLocks noChangeShapeType="1"/>
            </p:cNvSpPr>
            <p:nvPr/>
          </p:nvSpPr>
          <p:spPr bwMode="auto">
            <a:xfrm>
              <a:off x="1385874" y="2235181"/>
              <a:ext cx="7143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1" name="Line 130"/>
            <p:cNvSpPr>
              <a:spLocks noChangeShapeType="1"/>
            </p:cNvSpPr>
            <p:nvPr/>
          </p:nvSpPr>
          <p:spPr bwMode="auto">
            <a:xfrm>
              <a:off x="1760518" y="2462195"/>
              <a:ext cx="3285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90" name="组合 109"/>
          <p:cNvGrpSpPr>
            <a:grpSpLocks/>
          </p:cNvGrpSpPr>
          <p:nvPr/>
        </p:nvGrpSpPr>
        <p:grpSpPr bwMode="auto">
          <a:xfrm>
            <a:off x="1727200" y="4164013"/>
            <a:ext cx="71438" cy="265112"/>
            <a:chOff x="1727180" y="4164018"/>
            <a:chExt cx="72000" cy="265116"/>
          </a:xfrm>
        </p:grpSpPr>
        <p:sp>
          <p:nvSpPr>
            <p:cNvPr id="46112" name="Line 130"/>
            <p:cNvSpPr>
              <a:spLocks noChangeShapeType="1"/>
            </p:cNvSpPr>
            <p:nvPr/>
          </p:nvSpPr>
          <p:spPr bwMode="auto">
            <a:xfrm rot="5400000" flipV="1">
              <a:off x="1653361" y="4321977"/>
              <a:ext cx="214315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3" name="Oval 132"/>
            <p:cNvSpPr>
              <a:spLocks noChangeArrowheads="1"/>
            </p:cNvSpPr>
            <p:nvPr/>
          </p:nvSpPr>
          <p:spPr bwMode="auto">
            <a:xfrm>
              <a:off x="1727180" y="4164018"/>
              <a:ext cx="72000" cy="72000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6091" name="矩形 110"/>
          <p:cNvSpPr>
            <a:spLocks noChangeArrowheads="1"/>
          </p:cNvSpPr>
          <p:nvPr/>
        </p:nvSpPr>
        <p:spPr bwMode="auto">
          <a:xfrm>
            <a:off x="4483100" y="3252788"/>
            <a:ext cx="266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输入端悬空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092" name="组合 127"/>
          <p:cNvGrpSpPr>
            <a:grpSpLocks/>
          </p:cNvGrpSpPr>
          <p:nvPr/>
        </p:nvGrpSpPr>
        <p:grpSpPr bwMode="auto">
          <a:xfrm>
            <a:off x="4500563" y="3681413"/>
            <a:ext cx="3357562" cy="1046162"/>
            <a:chOff x="4286248" y="3681425"/>
            <a:chExt cx="3357586" cy="1045601"/>
          </a:xfrm>
        </p:grpSpPr>
        <p:grpSp>
          <p:nvGrpSpPr>
            <p:cNvPr id="46096" name="组合 111"/>
            <p:cNvGrpSpPr>
              <a:grpSpLocks/>
            </p:cNvGrpSpPr>
            <p:nvPr/>
          </p:nvGrpSpPr>
          <p:grpSpPr bwMode="auto">
            <a:xfrm>
              <a:off x="4600611" y="3681425"/>
              <a:ext cx="3043223" cy="890580"/>
              <a:chOff x="957273" y="1714488"/>
              <a:chExt cx="3043223" cy="890580"/>
            </a:xfrm>
          </p:grpSpPr>
          <p:sp>
            <p:nvSpPr>
              <p:cNvPr id="46098" name="Line 130"/>
              <p:cNvSpPr>
                <a:spLocks noChangeShapeType="1"/>
              </p:cNvSpPr>
              <p:nvPr/>
            </p:nvSpPr>
            <p:spPr bwMode="auto">
              <a:xfrm>
                <a:off x="1385874" y="2000293"/>
                <a:ext cx="71435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99" name="Text Box 133"/>
              <p:cNvSpPr txBox="1">
                <a:spLocks noChangeArrowheads="1"/>
              </p:cNvSpPr>
              <p:nvPr/>
            </p:nvSpPr>
            <p:spPr bwMode="auto">
              <a:xfrm>
                <a:off x="966802" y="1714488"/>
                <a:ext cx="471482" cy="457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grpSp>
            <p:nvGrpSpPr>
              <p:cNvPr id="46100" name="组合 61"/>
              <p:cNvGrpSpPr>
                <a:grpSpLocks/>
              </p:cNvGrpSpPr>
              <p:nvPr/>
            </p:nvGrpSpPr>
            <p:grpSpPr bwMode="auto">
              <a:xfrm>
                <a:off x="2100256" y="1890688"/>
                <a:ext cx="1002909" cy="714380"/>
                <a:chOff x="4357683" y="1214404"/>
                <a:chExt cx="601031" cy="428643"/>
              </a:xfrm>
            </p:grpSpPr>
            <p:sp>
              <p:nvSpPr>
                <p:cNvPr id="46106" name="Oval 132"/>
                <p:cNvSpPr>
                  <a:spLocks noChangeArrowheads="1"/>
                </p:cNvSpPr>
                <p:nvPr/>
              </p:nvSpPr>
              <p:spPr bwMode="auto">
                <a:xfrm>
                  <a:off x="4872416" y="1382698"/>
                  <a:ext cx="86298" cy="86357"/>
                </a:xfrm>
                <a:prstGeom prst="ellips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6107" name="组合 76"/>
                <p:cNvGrpSpPr>
                  <a:grpSpLocks/>
                </p:cNvGrpSpPr>
                <p:nvPr/>
              </p:nvGrpSpPr>
              <p:grpSpPr bwMode="auto">
                <a:xfrm>
                  <a:off x="4357683" y="1214404"/>
                  <a:ext cx="501528" cy="428643"/>
                  <a:chOff x="4284641" y="3500415"/>
                  <a:chExt cx="726871" cy="558826"/>
                </a:xfrm>
              </p:grpSpPr>
              <p:sp>
                <p:nvSpPr>
                  <p:cNvPr id="123" name="弧形 122"/>
                  <p:cNvSpPr/>
                  <p:nvPr/>
                </p:nvSpPr>
                <p:spPr bwMode="auto">
                  <a:xfrm>
                    <a:off x="4430789" y="3500350"/>
                    <a:ext cx="580492" cy="558523"/>
                  </a:xfrm>
                  <a:prstGeom prst="arc">
                    <a:avLst>
                      <a:gd name="adj1" fmla="val 16144200"/>
                      <a:gd name="adj2" fmla="val 5427747"/>
                    </a:avLst>
                  </a:prstGeom>
                  <a:noFill/>
                  <a:ln w="38100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endParaRPr lang="zh-CN" altLang="en-US" sz="1800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6109" name="直接连接符 78"/>
                  <p:cNvCxnSpPr>
                    <a:cxnSpLocks noChangeShapeType="1"/>
                    <a:stCxn id="123" idx="0"/>
                  </p:cNvCxnSpPr>
                  <p:nvPr/>
                </p:nvCxnSpPr>
                <p:spPr bwMode="auto">
                  <a:xfrm rot="10800000">
                    <a:off x="4285447" y="3500438"/>
                    <a:ext cx="431048" cy="37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6110" name="直接连接符 79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4285447" y="4058467"/>
                    <a:ext cx="435764" cy="1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6111" name="直接连接符 80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06433" y="3779420"/>
                    <a:ext cx="558029" cy="1614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46101" name="Text Box 138"/>
              <p:cNvSpPr txBox="1">
                <a:spLocks noChangeArrowheads="1"/>
              </p:cNvSpPr>
              <p:nvPr/>
            </p:nvSpPr>
            <p:spPr bwMode="auto">
              <a:xfrm>
                <a:off x="3529014" y="2004522"/>
                <a:ext cx="471482" cy="457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46102" name="Text Box 133"/>
              <p:cNvSpPr txBox="1">
                <a:spLocks noChangeArrowheads="1"/>
              </p:cNvSpPr>
              <p:nvPr/>
            </p:nvSpPr>
            <p:spPr bwMode="auto">
              <a:xfrm>
                <a:off x="957273" y="2000294"/>
                <a:ext cx="471482" cy="461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46103" name="Line 130"/>
              <p:cNvSpPr>
                <a:spLocks noChangeShapeType="1"/>
              </p:cNvSpPr>
              <p:nvPr/>
            </p:nvSpPr>
            <p:spPr bwMode="auto">
              <a:xfrm>
                <a:off x="3113086" y="2247888"/>
                <a:ext cx="42861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4" name="Line 130"/>
              <p:cNvSpPr>
                <a:spLocks noChangeShapeType="1"/>
              </p:cNvSpPr>
              <p:nvPr/>
            </p:nvSpPr>
            <p:spPr bwMode="auto">
              <a:xfrm>
                <a:off x="1385874" y="2235181"/>
                <a:ext cx="71435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5" name="Line 130"/>
              <p:cNvSpPr>
                <a:spLocks noChangeShapeType="1"/>
              </p:cNvSpPr>
              <p:nvPr/>
            </p:nvSpPr>
            <p:spPr bwMode="auto">
              <a:xfrm>
                <a:off x="1760518" y="2462195"/>
                <a:ext cx="3285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97" name="Text Box 138"/>
            <p:cNvSpPr txBox="1">
              <a:spLocks noChangeArrowheads="1"/>
            </p:cNvSpPr>
            <p:nvPr/>
          </p:nvSpPr>
          <p:spPr bwMode="auto">
            <a:xfrm>
              <a:off x="4286248" y="4357694"/>
              <a:ext cx="1285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“无连接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”</a:t>
              </a:r>
            </a:p>
          </p:txBody>
        </p:sp>
      </p:grpSp>
      <p:sp>
        <p:nvSpPr>
          <p:cNvPr id="46093" name="矩形 128"/>
          <p:cNvSpPr>
            <a:spLocks noChangeArrowheads="1"/>
          </p:cNvSpPr>
          <p:nvPr/>
        </p:nvSpPr>
        <p:spPr bwMode="auto">
          <a:xfrm>
            <a:off x="785813" y="4824413"/>
            <a:ext cx="451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CMOS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门电路多余输入端处理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4" name="矩形 129"/>
          <p:cNvSpPr>
            <a:spLocks noChangeArrowheads="1"/>
          </p:cNvSpPr>
          <p:nvPr/>
        </p:nvSpPr>
        <p:spPr bwMode="auto">
          <a:xfrm>
            <a:off x="785813" y="5324475"/>
            <a:ext cx="6837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）多余输入端可接至固定电平或输入端并联。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5" name="矩形 130"/>
          <p:cNvSpPr>
            <a:spLocks noChangeArrowheads="1"/>
          </p:cNvSpPr>
          <p:nvPr/>
        </p:nvSpPr>
        <p:spPr bwMode="auto">
          <a:xfrm>
            <a:off x="785813" y="5824538"/>
            <a:ext cx="5980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CMOS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门电路多余输入端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不能悬空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785938" y="571500"/>
            <a:ext cx="518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第</a:t>
            </a:r>
            <a:r>
              <a:rPr lang="en-US" altLang="zh-CN" sz="3600" b="1">
                <a:solidFill>
                  <a:srgbClr val="7030A0"/>
                </a:solidFill>
                <a:latin typeface="宋体" pitchFamily="2" charset="-122"/>
              </a:rPr>
              <a:t>4</a:t>
            </a: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章</a:t>
            </a:r>
          </a:p>
        </p:txBody>
      </p:sp>
      <p:sp>
        <p:nvSpPr>
          <p:cNvPr id="47107" name="Rectangle 24"/>
          <p:cNvSpPr>
            <a:spLocks noChangeArrowheads="1"/>
          </p:cNvSpPr>
          <p:nvPr/>
        </p:nvSpPr>
        <p:spPr bwMode="auto">
          <a:xfrm>
            <a:off x="1000125" y="1952625"/>
            <a:ext cx="745807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</a:rPr>
              <a:t>1.</a:t>
            </a: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正确理解组合器件的工作原理。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</a:rPr>
              <a:t>2.</a:t>
            </a: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熟练掌握常用组合逻辑器件的逻辑功能及使用方法。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</a:rPr>
              <a:t>3.</a:t>
            </a: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重点学习用中规模集成电路器件设计组合逻辑电路。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</a:rPr>
              <a:t>4.</a:t>
            </a: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了解组合逻辑电路中的竞争与冒险。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2"/>
          <p:cNvSpPr>
            <a:spLocks noChangeArrowheads="1"/>
          </p:cNvSpPr>
          <p:nvPr/>
        </p:nvSpPr>
        <p:spPr bwMode="auto">
          <a:xfrm>
            <a:off x="677863" y="666750"/>
            <a:ext cx="487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一、组合逻辑电路的分析方法</a:t>
            </a:r>
            <a:endParaRPr lang="zh-CN" altLang="en-US" sz="2800">
              <a:solidFill>
                <a:srgbClr val="0066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8131" name="矩形 4"/>
          <p:cNvSpPr>
            <a:spLocks noChangeArrowheads="1"/>
          </p:cNvSpPr>
          <p:nvPr/>
        </p:nvSpPr>
        <p:spPr bwMode="auto">
          <a:xfrm>
            <a:off x="857250" y="2752725"/>
            <a:ext cx="451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组合逻辑电路分析的一般步骤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85813" y="3273425"/>
            <a:ext cx="75723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2800" indent="-8128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）根据给定的逻辑电路，从输入端开始，逐级推导出输出端的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逻辑函数表达式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，并加以化简。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）根据逻辑函数表达式列出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真值表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）用文字概括出电路的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逻辑功能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133" name="组合 19"/>
          <p:cNvGrpSpPr>
            <a:grpSpLocks/>
          </p:cNvGrpSpPr>
          <p:nvPr/>
        </p:nvGrpSpPr>
        <p:grpSpPr bwMode="auto">
          <a:xfrm>
            <a:off x="785813" y="1500188"/>
            <a:ext cx="7715250" cy="1012825"/>
            <a:chOff x="1142976" y="1500174"/>
            <a:chExt cx="7715304" cy="1012727"/>
          </a:xfrm>
        </p:grpSpPr>
        <p:sp>
          <p:nvSpPr>
            <p:cNvPr id="48142" name="矩形 3"/>
            <p:cNvSpPr>
              <a:spLocks noChangeArrowheads="1"/>
            </p:cNvSpPr>
            <p:nvPr/>
          </p:nvSpPr>
          <p:spPr bwMode="auto">
            <a:xfrm>
              <a:off x="1142976" y="1630455"/>
              <a:ext cx="771530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  组合逻辑电路的分析，就是从给定逻辑电路中找出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输出和输入之间的逻辑关系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，并确定电路的逻辑功能。</a:t>
              </a:r>
              <a:endParaRPr lang="zh-CN" alt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43" name="Rectangle 16"/>
            <p:cNvSpPr>
              <a:spLocks noChangeArrowheads="1"/>
            </p:cNvSpPr>
            <p:nvPr/>
          </p:nvSpPr>
          <p:spPr bwMode="auto">
            <a:xfrm>
              <a:off x="1142976" y="1500174"/>
              <a:ext cx="7572428" cy="1012727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134" name="组合 23"/>
          <p:cNvGrpSpPr>
            <a:grpSpLocks/>
          </p:cNvGrpSpPr>
          <p:nvPr/>
        </p:nvGrpSpPr>
        <p:grpSpPr bwMode="auto">
          <a:xfrm>
            <a:off x="1214438" y="5572125"/>
            <a:ext cx="6916737" cy="830263"/>
            <a:chOff x="1071538" y="5643578"/>
            <a:chExt cx="6916786" cy="830997"/>
          </a:xfrm>
        </p:grpSpPr>
        <p:sp>
          <p:nvSpPr>
            <p:cNvPr id="48135" name="Line 13"/>
            <p:cNvSpPr>
              <a:spLocks noChangeShapeType="1"/>
            </p:cNvSpPr>
            <p:nvPr/>
          </p:nvSpPr>
          <p:spPr bwMode="auto">
            <a:xfrm>
              <a:off x="2189146" y="6072206"/>
              <a:ext cx="71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6" name="矩形 17"/>
            <p:cNvSpPr>
              <a:spLocks noChangeArrowheads="1"/>
            </p:cNvSpPr>
            <p:nvPr/>
          </p:nvSpPr>
          <p:spPr bwMode="auto">
            <a:xfrm>
              <a:off x="1071538" y="5643578"/>
              <a:ext cx="1112805" cy="830997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给定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逻辑图</a:t>
              </a: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37" name="矩形 18"/>
            <p:cNvSpPr>
              <a:spLocks noChangeArrowheads="1"/>
            </p:cNvSpPr>
            <p:nvPr/>
          </p:nvSpPr>
          <p:spPr bwMode="auto">
            <a:xfrm>
              <a:off x="2887691" y="5643578"/>
              <a:ext cx="1112805" cy="830997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逻辑</a:t>
              </a:r>
              <a:endPara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函数式</a:t>
              </a: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38" name="矩形 19"/>
            <p:cNvSpPr>
              <a:spLocks noChangeArrowheads="1"/>
            </p:cNvSpPr>
            <p:nvPr/>
          </p:nvSpPr>
          <p:spPr bwMode="auto">
            <a:xfrm>
              <a:off x="4714876" y="5643578"/>
              <a:ext cx="1112805" cy="830997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逻辑</a:t>
              </a:r>
              <a:endPara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真值表</a:t>
              </a: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39" name="矩形 20"/>
            <p:cNvSpPr>
              <a:spLocks noChangeArrowheads="1"/>
            </p:cNvSpPr>
            <p:nvPr/>
          </p:nvSpPr>
          <p:spPr bwMode="auto">
            <a:xfrm>
              <a:off x="6566140" y="5643578"/>
              <a:ext cx="1422184" cy="830997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确定</a:t>
              </a:r>
              <a:endPara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逻辑功能</a:t>
              </a: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40" name="Line 13"/>
            <p:cNvSpPr>
              <a:spLocks noChangeShapeType="1"/>
            </p:cNvSpPr>
            <p:nvPr/>
          </p:nvSpPr>
          <p:spPr bwMode="auto">
            <a:xfrm>
              <a:off x="4000496" y="6072206"/>
              <a:ext cx="71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5845184" y="6072206"/>
              <a:ext cx="714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500063" y="214313"/>
            <a:ext cx="4670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组合逻辑电路设计的一般步骤</a:t>
            </a:r>
          </a:p>
        </p:txBody>
      </p:sp>
      <p:sp>
        <p:nvSpPr>
          <p:cNvPr id="49155" name="矩形 4"/>
          <p:cNvSpPr>
            <a:spLocks noChangeArrowheads="1"/>
          </p:cNvSpPr>
          <p:nvPr/>
        </p:nvSpPr>
        <p:spPr bwMode="auto">
          <a:xfrm>
            <a:off x="428625" y="681038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）逻辑抽象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将文字描述的逻辑命题转换成真值表叫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逻辑抽象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6" name="矩形 5"/>
          <p:cNvSpPr>
            <a:spLocks noChangeArrowheads="1"/>
          </p:cNvSpPr>
          <p:nvPr/>
        </p:nvSpPr>
        <p:spPr bwMode="auto">
          <a:xfrm>
            <a:off x="436563" y="2719388"/>
            <a:ext cx="699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）根据真值表，写出相应的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逻辑函数表达式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7" name="矩形 6"/>
          <p:cNvSpPr>
            <a:spLocks noChangeArrowheads="1"/>
          </p:cNvSpPr>
          <p:nvPr/>
        </p:nvSpPr>
        <p:spPr bwMode="auto">
          <a:xfrm>
            <a:off x="428625" y="3648075"/>
            <a:ext cx="7929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）将逻辑函数表达式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化简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变换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为适当的形式。 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8" name="矩形 7"/>
          <p:cNvSpPr>
            <a:spLocks noChangeArrowheads="1"/>
          </p:cNvSpPr>
          <p:nvPr/>
        </p:nvSpPr>
        <p:spPr bwMode="auto">
          <a:xfrm>
            <a:off x="428625" y="4148138"/>
            <a:ext cx="838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）根据化简或变换后的逻辑函数表达式画出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逻辑电路图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9" name="矩形 9"/>
          <p:cNvSpPr>
            <a:spLocks noChangeArrowheads="1"/>
          </p:cNvSpPr>
          <p:nvPr/>
        </p:nvSpPr>
        <p:spPr bwMode="auto">
          <a:xfrm>
            <a:off x="1214438" y="1538288"/>
            <a:ext cx="707231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分析因果关系，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确定输入、输出变量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kumimoji="1" lang="en-US" altLang="zh-CN" sz="2000" b="1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对输入、输出变量进行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逻辑赋值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，即确定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的具体含义；</a:t>
            </a:r>
            <a:endParaRPr kumimoji="1" lang="en-US" altLang="zh-CN" sz="2000" b="1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ts val="28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根据输出与输入之间的逻辑关系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列出真值表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49160" name="矩形 10"/>
          <p:cNvSpPr>
            <a:spLocks noChangeArrowheads="1"/>
          </p:cNvSpPr>
          <p:nvPr/>
        </p:nvSpPr>
        <p:spPr bwMode="auto">
          <a:xfrm>
            <a:off x="428625" y="3181350"/>
            <a:ext cx="7929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）选定器件的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类型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SSI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等）。 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161" name="组合 31"/>
          <p:cNvGrpSpPr>
            <a:grpSpLocks/>
          </p:cNvGrpSpPr>
          <p:nvPr/>
        </p:nvGrpSpPr>
        <p:grpSpPr bwMode="auto">
          <a:xfrm>
            <a:off x="571500" y="4714875"/>
            <a:ext cx="8072438" cy="1909763"/>
            <a:chOff x="428596" y="4876396"/>
            <a:chExt cx="8072494" cy="1910190"/>
          </a:xfrm>
        </p:grpSpPr>
        <p:sp>
          <p:nvSpPr>
            <p:cNvPr id="49162" name="矩形 11"/>
            <p:cNvSpPr>
              <a:spLocks noChangeArrowheads="1"/>
            </p:cNvSpPr>
            <p:nvPr/>
          </p:nvSpPr>
          <p:spPr bwMode="auto">
            <a:xfrm>
              <a:off x="428596" y="5500702"/>
              <a:ext cx="700833" cy="7078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逻辑</a:t>
              </a:r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命题</a:t>
              </a: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3" name="矩形 12"/>
            <p:cNvSpPr>
              <a:spLocks noChangeArrowheads="1"/>
            </p:cNvSpPr>
            <p:nvPr/>
          </p:nvSpPr>
          <p:spPr bwMode="auto">
            <a:xfrm>
              <a:off x="1571604" y="5500702"/>
              <a:ext cx="958917" cy="7078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逻辑</a:t>
              </a:r>
              <a:endParaRPr kumimoji="1"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真值表</a:t>
              </a: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4" name="矩形 14"/>
            <p:cNvSpPr>
              <a:spLocks noChangeArrowheads="1"/>
            </p:cNvSpPr>
            <p:nvPr/>
          </p:nvSpPr>
          <p:spPr bwMode="auto">
            <a:xfrm>
              <a:off x="2970141" y="5500702"/>
              <a:ext cx="958917" cy="7078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逻辑</a:t>
              </a:r>
              <a:endParaRPr kumimoji="1"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函数式</a:t>
              </a:r>
              <a:endParaRPr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5" name="矩形 15"/>
            <p:cNvSpPr>
              <a:spLocks noChangeArrowheads="1"/>
            </p:cNvSpPr>
            <p:nvPr/>
          </p:nvSpPr>
          <p:spPr bwMode="auto">
            <a:xfrm>
              <a:off x="4355132" y="5500702"/>
              <a:ext cx="1217000" cy="7078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选定</a:t>
              </a:r>
              <a:endParaRPr kumimoji="1"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器件类型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6" name="矩形 16"/>
            <p:cNvSpPr>
              <a:spLocks noChangeArrowheads="1"/>
            </p:cNvSpPr>
            <p:nvPr/>
          </p:nvSpPr>
          <p:spPr bwMode="auto">
            <a:xfrm>
              <a:off x="7513658" y="4929198"/>
              <a:ext cx="958917" cy="7078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逻辑</a:t>
              </a:r>
              <a:endParaRPr kumimoji="1" lang="en-US" altLang="zh-CN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电路图</a:t>
              </a: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7" name="Line 13"/>
            <p:cNvSpPr>
              <a:spLocks noChangeShapeType="1"/>
            </p:cNvSpPr>
            <p:nvPr/>
          </p:nvSpPr>
          <p:spPr bwMode="auto">
            <a:xfrm flipV="1">
              <a:off x="1142976" y="5857892"/>
              <a:ext cx="428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13"/>
            <p:cNvSpPr>
              <a:spLocks noChangeShapeType="1"/>
            </p:cNvSpPr>
            <p:nvPr/>
          </p:nvSpPr>
          <p:spPr bwMode="auto">
            <a:xfrm flipV="1">
              <a:off x="2533635" y="5857892"/>
              <a:ext cx="4320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13"/>
            <p:cNvSpPr>
              <a:spLocks noChangeShapeType="1"/>
            </p:cNvSpPr>
            <p:nvPr/>
          </p:nvSpPr>
          <p:spPr bwMode="auto">
            <a:xfrm flipV="1">
              <a:off x="3929058" y="5857892"/>
              <a:ext cx="428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矩形 20"/>
            <p:cNvSpPr>
              <a:spLocks noChangeArrowheads="1"/>
            </p:cNvSpPr>
            <p:nvPr/>
          </p:nvSpPr>
          <p:spPr bwMode="auto">
            <a:xfrm>
              <a:off x="7542173" y="6078700"/>
              <a:ext cx="958917" cy="7078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逻辑</a:t>
              </a:r>
              <a:endParaRPr kumimoji="1" lang="en-US" altLang="zh-CN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电路图</a:t>
              </a: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71" name="矩形 21"/>
            <p:cNvSpPr>
              <a:spLocks noChangeArrowheads="1"/>
            </p:cNvSpPr>
            <p:nvPr/>
          </p:nvSpPr>
          <p:spPr bwMode="auto">
            <a:xfrm>
              <a:off x="6143636" y="4929198"/>
              <a:ext cx="958917" cy="7078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函数式</a:t>
              </a:r>
              <a:endParaRPr kumimoji="1"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化简</a:t>
              </a:r>
              <a:endPara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72" name="Line 13"/>
            <p:cNvSpPr>
              <a:spLocks noChangeShapeType="1"/>
            </p:cNvSpPr>
            <p:nvPr/>
          </p:nvSpPr>
          <p:spPr bwMode="auto">
            <a:xfrm flipV="1">
              <a:off x="7097730" y="5286388"/>
              <a:ext cx="428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Line 13"/>
            <p:cNvSpPr>
              <a:spLocks noChangeShapeType="1"/>
            </p:cNvSpPr>
            <p:nvPr/>
          </p:nvSpPr>
          <p:spPr bwMode="auto">
            <a:xfrm flipV="1">
              <a:off x="7110430" y="6429396"/>
              <a:ext cx="428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4" name="矩形 24"/>
            <p:cNvSpPr>
              <a:spLocks noChangeArrowheads="1"/>
            </p:cNvSpPr>
            <p:nvPr/>
          </p:nvSpPr>
          <p:spPr bwMode="auto">
            <a:xfrm>
              <a:off x="6143636" y="6078700"/>
              <a:ext cx="958917" cy="7078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函数式</a:t>
              </a:r>
              <a:endParaRPr kumimoji="1"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变换</a:t>
              </a:r>
              <a:endPara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75" name="Line 13"/>
            <p:cNvSpPr>
              <a:spLocks noChangeShapeType="1"/>
            </p:cNvSpPr>
            <p:nvPr/>
          </p:nvSpPr>
          <p:spPr bwMode="auto">
            <a:xfrm>
              <a:off x="5857884" y="5214950"/>
              <a:ext cx="285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6" name="Line 13"/>
            <p:cNvSpPr>
              <a:spLocks noChangeShapeType="1"/>
            </p:cNvSpPr>
            <p:nvPr/>
          </p:nvSpPr>
          <p:spPr bwMode="auto">
            <a:xfrm>
              <a:off x="5857884" y="6429396"/>
              <a:ext cx="285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7" name="Line 13"/>
            <p:cNvSpPr>
              <a:spLocks noChangeShapeType="1"/>
            </p:cNvSpPr>
            <p:nvPr/>
          </p:nvSpPr>
          <p:spPr bwMode="auto">
            <a:xfrm>
              <a:off x="5577830" y="5857892"/>
              <a:ext cx="2880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8" name="Line 13"/>
            <p:cNvSpPr>
              <a:spLocks noChangeShapeType="1"/>
            </p:cNvSpPr>
            <p:nvPr/>
          </p:nvSpPr>
          <p:spPr bwMode="auto">
            <a:xfrm>
              <a:off x="5870584" y="5214950"/>
              <a:ext cx="0" cy="12144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9" name="矩形 29"/>
            <p:cNvSpPr>
              <a:spLocks noChangeArrowheads="1"/>
            </p:cNvSpPr>
            <p:nvPr/>
          </p:nvSpPr>
          <p:spPr bwMode="auto">
            <a:xfrm>
              <a:off x="5579755" y="4876396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SSI</a:t>
              </a:r>
              <a:endParaRPr lang="zh-CN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80" name="矩形 30"/>
            <p:cNvSpPr>
              <a:spLocks noChangeArrowheads="1"/>
            </p:cNvSpPr>
            <p:nvPr/>
          </p:nvSpPr>
          <p:spPr bwMode="auto">
            <a:xfrm>
              <a:off x="4955490" y="6429396"/>
              <a:ext cx="11881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MSI</a:t>
              </a:r>
              <a:r>
                <a:rPr kumimoji="1" lang="zh-CN" altLang="en-US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PLD</a:t>
              </a:r>
              <a:endParaRPr lang="zh-CN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/>
          <p:cNvSpPr>
            <a:spLocks noChangeArrowheads="1"/>
          </p:cNvSpPr>
          <p:nvPr/>
        </p:nvSpPr>
        <p:spPr bwMode="auto">
          <a:xfrm>
            <a:off x="61913" y="68263"/>
            <a:ext cx="53959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三、 常用的</a:t>
            </a:r>
            <a:r>
              <a:rPr kumimoji="1"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组合逻辑电路</a:t>
            </a:r>
            <a:endParaRPr lang="zh-CN" altLang="en-US" sz="36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0179" name="矩形 2"/>
          <p:cNvSpPr>
            <a:spLocks noChangeArrowheads="1"/>
          </p:cNvSpPr>
          <p:nvPr/>
        </p:nvSpPr>
        <p:spPr bwMode="auto">
          <a:xfrm>
            <a:off x="584200" y="642938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一、编码器</a:t>
            </a:r>
            <a:endParaRPr lang="zh-CN" altLang="en-US" sz="2800">
              <a:solidFill>
                <a:srgbClr val="0066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50180" name="组合 10"/>
          <p:cNvGrpSpPr>
            <a:grpSpLocks/>
          </p:cNvGrpSpPr>
          <p:nvPr/>
        </p:nvGrpSpPr>
        <p:grpSpPr bwMode="auto">
          <a:xfrm>
            <a:off x="642938" y="1143000"/>
            <a:ext cx="7858125" cy="1285875"/>
            <a:chOff x="714350" y="1142767"/>
            <a:chExt cx="7858237" cy="1286083"/>
          </a:xfrm>
        </p:grpSpPr>
        <p:sp>
          <p:nvSpPr>
            <p:cNvPr id="50188" name="矩形 3"/>
            <p:cNvSpPr>
              <a:spLocks noChangeArrowheads="1"/>
            </p:cNvSpPr>
            <p:nvPr/>
          </p:nvSpPr>
          <p:spPr bwMode="auto">
            <a:xfrm>
              <a:off x="785786" y="1228521"/>
              <a:ext cx="771530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用数码表示特定对象的过程称为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编码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。在数字电路中用二进制代码表示有关的信号称为二进制编码。实现编码操作的电路就是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编码器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89" name="Rectangle 16"/>
            <p:cNvSpPr>
              <a:spLocks noChangeArrowheads="1"/>
            </p:cNvSpPr>
            <p:nvPr/>
          </p:nvSpPr>
          <p:spPr bwMode="auto">
            <a:xfrm>
              <a:off x="714350" y="1142767"/>
              <a:ext cx="7858237" cy="1286076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714375" y="2420938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普通编码器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22313" y="2871788"/>
            <a:ext cx="7778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特点：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66700" algn="just">
              <a:spcBef>
                <a:spcPts val="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任意时刻输入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b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～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b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当中只允许一个输入变量有效，即取值为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（高电平有效）。</a:t>
            </a: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539750" y="4005263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二进制优先编码器</a:t>
            </a:r>
          </a:p>
        </p:txBody>
      </p:sp>
      <p:grpSp>
        <p:nvGrpSpPr>
          <p:cNvPr id="50184" name="组合 48"/>
          <p:cNvGrpSpPr>
            <a:grpSpLocks/>
          </p:cNvGrpSpPr>
          <p:nvPr/>
        </p:nvGrpSpPr>
        <p:grpSpPr bwMode="auto">
          <a:xfrm>
            <a:off x="539750" y="4533900"/>
            <a:ext cx="8001000" cy="1285875"/>
            <a:chOff x="571472" y="600052"/>
            <a:chExt cx="8001056" cy="1285884"/>
          </a:xfrm>
        </p:grpSpPr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642910" y="668331"/>
              <a:ext cx="784859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优先编码器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：允许同时在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个输入端有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多个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输入信号有效，编码器按输入端编号的大小来排列优先级，只对同时输入的多个信号中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优先权最高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的一个进行编码。</a:t>
              </a:r>
            </a:p>
          </p:txBody>
        </p:sp>
        <p:sp>
          <p:nvSpPr>
            <p:cNvPr id="50187" name="Rectangle 16"/>
            <p:cNvSpPr>
              <a:spLocks noChangeArrowheads="1"/>
            </p:cNvSpPr>
            <p:nvPr/>
          </p:nvSpPr>
          <p:spPr bwMode="auto">
            <a:xfrm>
              <a:off x="571472" y="600052"/>
              <a:ext cx="8001056" cy="1285884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185" name="Text Box 5"/>
          <p:cNvSpPr txBox="1">
            <a:spLocks noChangeArrowheads="1"/>
          </p:cNvSpPr>
          <p:nvPr/>
        </p:nvSpPr>
        <p:spPr bwMode="auto">
          <a:xfrm>
            <a:off x="468313" y="6062663"/>
            <a:ext cx="748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常用的集成编码器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74LS148/74LS147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1"/>
          <p:cNvSpPr>
            <a:spLocks noChangeArrowheads="1"/>
          </p:cNvSpPr>
          <p:nvPr/>
        </p:nvSpPr>
        <p:spPr bwMode="auto">
          <a:xfrm>
            <a:off x="428625" y="214313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二、译码器</a:t>
            </a:r>
            <a:endParaRPr lang="zh-CN" altLang="en-US" sz="2800">
              <a:solidFill>
                <a:srgbClr val="0066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51203" name="组合 25"/>
          <p:cNvGrpSpPr>
            <a:grpSpLocks/>
          </p:cNvGrpSpPr>
          <p:nvPr/>
        </p:nvGrpSpPr>
        <p:grpSpPr bwMode="auto">
          <a:xfrm>
            <a:off x="500063" y="785813"/>
            <a:ext cx="8143875" cy="1714500"/>
            <a:chOff x="571472" y="857232"/>
            <a:chExt cx="8143932" cy="1714512"/>
          </a:xfrm>
        </p:grpSpPr>
        <p:sp>
          <p:nvSpPr>
            <p:cNvPr id="51209" name="Rectangle 16"/>
            <p:cNvSpPr>
              <a:spLocks noChangeArrowheads="1"/>
            </p:cNvSpPr>
            <p:nvPr/>
          </p:nvSpPr>
          <p:spPr bwMode="auto">
            <a:xfrm>
              <a:off x="571472" y="857232"/>
              <a:ext cx="8143932" cy="1714512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10" name="Rectangle 30"/>
            <p:cNvSpPr>
              <a:spLocks noChangeArrowheads="1"/>
            </p:cNvSpPr>
            <p:nvPr/>
          </p:nvSpPr>
          <p:spPr bwMode="auto">
            <a:xfrm>
              <a:off x="611188" y="947731"/>
              <a:ext cx="80645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译码是编码的逆过程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，即将具有特定含义的一组代码“翻译”出其原意的过程叫译码。实现译码功能的逻辑电路称为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译码器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。数字电路中，常用的译码器有二进制译码器、二－十进制译码器和显示译码器。</a:t>
              </a:r>
            </a:p>
          </p:txBody>
        </p:sp>
      </p:grpSp>
      <p:sp>
        <p:nvSpPr>
          <p:cNvPr id="51204" name="Text Box 31"/>
          <p:cNvSpPr txBox="1">
            <a:spLocks noChangeArrowheads="1"/>
          </p:cNvSpPr>
          <p:nvPr/>
        </p:nvSpPr>
        <p:spPr bwMode="auto">
          <a:xfrm>
            <a:off x="684213" y="2624138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二进制译码器</a:t>
            </a:r>
          </a:p>
        </p:txBody>
      </p:sp>
      <p:sp>
        <p:nvSpPr>
          <p:cNvPr id="51205" name="Rectangle 32"/>
          <p:cNvSpPr>
            <a:spLocks noChangeArrowheads="1"/>
          </p:cNvSpPr>
          <p:nvPr/>
        </p:nvSpPr>
        <p:spPr bwMode="auto">
          <a:xfrm>
            <a:off x="642938" y="3070225"/>
            <a:ext cx="7929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设二进制译码器的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输入端为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个，则输出端为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baseline="5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，且对应于输入代码的每一种状态，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baseline="5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输出中只有一个有效（为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或为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，其余全无效（为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）。</a:t>
            </a:r>
          </a:p>
        </p:txBody>
      </p:sp>
      <p:sp>
        <p:nvSpPr>
          <p:cNvPr id="51206" name="Text Box 21"/>
          <p:cNvSpPr txBox="1">
            <a:spLocks noChangeArrowheads="1"/>
          </p:cNvSpPr>
          <p:nvPr/>
        </p:nvSpPr>
        <p:spPr bwMode="auto">
          <a:xfrm>
            <a:off x="476250" y="4292600"/>
            <a:ext cx="5103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集成</a:t>
            </a:r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线－</a:t>
            </a:r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线译码器</a:t>
            </a:r>
            <a:r>
              <a:rPr lang="en-US" altLang="zh-CN" sz="2400" b="1">
                <a:solidFill>
                  <a:srgbClr val="FF3300"/>
                </a:solidFill>
                <a:latin typeface="宋体" pitchFamily="2" charset="-122"/>
              </a:rPr>
              <a:t>74LS138</a:t>
            </a:r>
            <a:endParaRPr lang="zh-CN" altLang="en-US" sz="2400" b="1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684213" y="5013325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二－十进制译码器</a:t>
            </a:r>
          </a:p>
        </p:txBody>
      </p:sp>
      <p:sp>
        <p:nvSpPr>
          <p:cNvPr id="51208" name="Text Box 5"/>
          <p:cNvSpPr txBox="1">
            <a:spLocks noChangeArrowheads="1"/>
          </p:cNvSpPr>
          <p:nvPr/>
        </p:nvSpPr>
        <p:spPr bwMode="auto">
          <a:xfrm>
            <a:off x="684213" y="5708650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显示译码器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357188" y="142875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三、数据选择器（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Data Selector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pSp>
        <p:nvGrpSpPr>
          <p:cNvPr id="52227" name="组合 5"/>
          <p:cNvGrpSpPr>
            <a:grpSpLocks/>
          </p:cNvGrpSpPr>
          <p:nvPr/>
        </p:nvGrpSpPr>
        <p:grpSpPr bwMode="auto">
          <a:xfrm>
            <a:off x="357188" y="785813"/>
            <a:ext cx="8358187" cy="1285875"/>
            <a:chOff x="428596" y="928670"/>
            <a:chExt cx="8358246" cy="1571636"/>
          </a:xfrm>
        </p:grpSpPr>
        <p:sp>
          <p:nvSpPr>
            <p:cNvPr id="52240" name="Text Box 6"/>
            <p:cNvSpPr txBox="1">
              <a:spLocks noChangeArrowheads="1"/>
            </p:cNvSpPr>
            <p:nvPr/>
          </p:nvSpPr>
          <p:spPr bwMode="auto">
            <a:xfrm>
              <a:off x="468313" y="1098457"/>
              <a:ext cx="8175653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数据选择器又称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多路选择器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Multiplexer, 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简称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）。每次在地址输入的控制下，从多路输入数据中选择一路输出。</a:t>
              </a:r>
            </a:p>
          </p:txBody>
        </p:sp>
        <p:sp>
          <p:nvSpPr>
            <p:cNvPr id="52241" name="Rectangle 16"/>
            <p:cNvSpPr>
              <a:spLocks noChangeArrowheads="1"/>
            </p:cNvSpPr>
            <p:nvPr/>
          </p:nvSpPr>
          <p:spPr bwMode="auto">
            <a:xfrm>
              <a:off x="428596" y="928670"/>
              <a:ext cx="8358246" cy="1571636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2228" name="矩形 34"/>
          <p:cNvSpPr>
            <a:spLocks noChangeArrowheads="1"/>
          </p:cNvSpPr>
          <p:nvPr/>
        </p:nvSpPr>
        <p:spPr bwMode="auto">
          <a:xfrm>
            <a:off x="673100" y="2205038"/>
            <a:ext cx="7623175" cy="461962"/>
          </a:xfrm>
          <a:prstGeom prst="rect">
            <a:avLst/>
          </a:prstGeom>
          <a:noFill/>
          <a:ln w="2540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输入数据的路数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与地址位数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之间满足：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N=2</a:t>
            </a:r>
            <a:r>
              <a:rPr kumimoji="1" lang="en-US" altLang="zh-CN" sz="2400" b="1" baseline="30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4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。</a:t>
            </a:r>
            <a:endParaRPr lang="zh-CN" altLang="en-US" sz="24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9900" y="2679700"/>
            <a:ext cx="48164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集成双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数据选择器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74HC153</a:t>
            </a:r>
            <a:endParaRPr lang="zh-CN" altLang="en-US" sz="2400" b="1" kern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0" name="矩形 6"/>
          <p:cNvSpPr>
            <a:spLocks noChangeArrowheads="1"/>
          </p:cNvSpPr>
          <p:nvPr/>
        </p:nvSpPr>
        <p:spPr bwMode="auto">
          <a:xfrm>
            <a:off x="468313" y="3141663"/>
            <a:ext cx="4421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PMingLiU-ExtB" pitchFamily="18" charset="-120"/>
                <a:cs typeface="Times New Roman" pitchFamily="18" charset="0"/>
              </a:rPr>
              <a:t>2.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PMingLiU-ExtB" pitchFamily="18" charset="-120"/>
                <a:cs typeface="Times New Roman" pitchFamily="18" charset="0"/>
              </a:rPr>
              <a:t> 集成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PMingLiU-ExtB" pitchFamily="18" charset="-120"/>
                <a:cs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PMingLiU-ExtB" pitchFamily="18" charset="-120"/>
                <a:cs typeface="Times New Roman" pitchFamily="18" charset="0"/>
              </a:rPr>
              <a:t>选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PMingLiU-ExtB" pitchFamily="18" charset="-12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PMingLiU-ExtB" pitchFamily="18" charset="-120"/>
                <a:cs typeface="Times New Roman" pitchFamily="18" charset="0"/>
              </a:rPr>
              <a:t>数据选择器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PMingLiU-ExtB" pitchFamily="18" charset="-120"/>
                <a:cs typeface="Times New Roman" pitchFamily="18" charset="0"/>
              </a:rPr>
              <a:t>74LS151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ea typeface="PMingLiU-ExtB" pitchFamily="18" charset="-120"/>
              <a:cs typeface="Times New Roman" pitchFamily="18" charset="0"/>
            </a:endParaRP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323850" y="3573463"/>
            <a:ext cx="3675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四、加法器（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Adder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52232" name="Rectangle 6"/>
          <p:cNvSpPr>
            <a:spLocks noChangeArrowheads="1"/>
          </p:cNvSpPr>
          <p:nvPr/>
        </p:nvSpPr>
        <p:spPr bwMode="auto">
          <a:xfrm>
            <a:off x="179388" y="4645025"/>
            <a:ext cx="188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）半加器</a:t>
            </a:r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538163" y="414496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一位加法器</a:t>
            </a:r>
          </a:p>
        </p:txBody>
      </p:sp>
      <p:sp>
        <p:nvSpPr>
          <p:cNvPr id="52234" name="矩形 29"/>
          <p:cNvSpPr>
            <a:spLocks noChangeArrowheads="1"/>
          </p:cNvSpPr>
          <p:nvPr/>
        </p:nvSpPr>
        <p:spPr bwMode="auto">
          <a:xfrm>
            <a:off x="2124075" y="4622800"/>
            <a:ext cx="711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不考虑低位进位，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将两个一位二进制数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相加。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235" name="组合 16"/>
          <p:cNvGrpSpPr>
            <a:grpSpLocks/>
          </p:cNvGrpSpPr>
          <p:nvPr/>
        </p:nvGrpSpPr>
        <p:grpSpPr bwMode="auto">
          <a:xfrm>
            <a:off x="1123950" y="5356225"/>
            <a:ext cx="2593975" cy="1235075"/>
            <a:chOff x="5357818" y="3929066"/>
            <a:chExt cx="2593974" cy="1234782"/>
          </a:xfrm>
        </p:grpSpPr>
        <p:graphicFrame>
          <p:nvGraphicFramePr>
            <p:cNvPr id="52237" name="Object 3"/>
            <p:cNvGraphicFramePr>
              <a:graphicFrameLocks noChangeAspect="1"/>
            </p:cNvGraphicFramePr>
            <p:nvPr/>
          </p:nvGraphicFramePr>
          <p:xfrm>
            <a:off x="5572132" y="4357694"/>
            <a:ext cx="2379660" cy="380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2" name="公式" r:id="rId3" imgW="1473200" imgH="215900" progId="Equation.3">
                    <p:embed/>
                  </p:oleObj>
                </mc:Choice>
                <mc:Fallback>
                  <p:oleObj name="公式" r:id="rId3" imgW="14732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4357694"/>
                          <a:ext cx="2379660" cy="380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8" name="Object 4"/>
            <p:cNvGraphicFramePr>
              <a:graphicFrameLocks noChangeAspect="1"/>
            </p:cNvGraphicFramePr>
            <p:nvPr/>
          </p:nvGraphicFramePr>
          <p:xfrm>
            <a:off x="5586407" y="4857760"/>
            <a:ext cx="1008063" cy="30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3" name="公式" r:id="rId5" imgW="647419" imgH="177723" progId="Equation.3">
                    <p:embed/>
                  </p:oleObj>
                </mc:Choice>
                <mc:Fallback>
                  <p:oleObj name="公式" r:id="rId5" imgW="647419" imgH="17772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407" y="4857760"/>
                          <a:ext cx="1008063" cy="30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9" name="Text Box 10"/>
            <p:cNvSpPr txBox="1">
              <a:spLocks noChangeArrowheads="1"/>
            </p:cNvSpPr>
            <p:nvPr/>
          </p:nvSpPr>
          <p:spPr bwMode="auto">
            <a:xfrm>
              <a:off x="5357818" y="3929066"/>
              <a:ext cx="25304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n"/>
              </a:pPr>
              <a:r>
                <a:rPr kumimoji="1"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逻辑函数式</a:t>
              </a:r>
            </a:p>
          </p:txBody>
        </p:sp>
      </p:grpSp>
      <p:pic>
        <p:nvPicPr>
          <p:cNvPr id="522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084763"/>
            <a:ext cx="2578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ChangeArrowheads="1"/>
          </p:cNvSpPr>
          <p:nvPr/>
        </p:nvSpPr>
        <p:spPr bwMode="auto">
          <a:xfrm>
            <a:off x="285750" y="142875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）全加器</a:t>
            </a:r>
          </a:p>
        </p:txBody>
      </p:sp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1071563" y="571500"/>
            <a:ext cx="6991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考虑低位进位，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将两个加数和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低位进位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一起相加。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/>
        </p:nvGraphicFramePr>
        <p:xfrm>
          <a:off x="1252538" y="1628775"/>
          <a:ext cx="19081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公式" r:id="rId3" imgW="1205977" imgH="177723" progId="Equation.3">
                  <p:embed/>
                </p:oleObj>
              </mc:Choice>
              <mc:Fallback>
                <p:oleObj name="公式" r:id="rId3" imgW="1205977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628775"/>
                        <a:ext cx="19081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4"/>
          <p:cNvGraphicFramePr>
            <a:graphicFrameLocks noChangeAspect="1"/>
          </p:cNvGraphicFramePr>
          <p:nvPr/>
        </p:nvGraphicFramePr>
        <p:xfrm>
          <a:off x="1228725" y="2060575"/>
          <a:ext cx="22240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公式" r:id="rId5" imgW="1497950" imgH="203112" progId="Equation.3">
                  <p:embed/>
                </p:oleObj>
              </mc:Choice>
              <mc:Fallback>
                <p:oleObj name="公式" r:id="rId5" imgW="149795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060575"/>
                        <a:ext cx="22240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10"/>
          <p:cNvSpPr txBox="1">
            <a:spLocks noChangeArrowheads="1"/>
          </p:cNvSpPr>
          <p:nvPr/>
        </p:nvSpPr>
        <p:spPr bwMode="auto">
          <a:xfrm>
            <a:off x="468313" y="1062038"/>
            <a:ext cx="253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逻辑函数式</a:t>
            </a:r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033463"/>
            <a:ext cx="2657475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250825" y="2774950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五、数值比较器（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Comparator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pSp>
        <p:nvGrpSpPr>
          <p:cNvPr id="53257" name="组合 18"/>
          <p:cNvGrpSpPr>
            <a:grpSpLocks/>
          </p:cNvGrpSpPr>
          <p:nvPr/>
        </p:nvGrpSpPr>
        <p:grpSpPr bwMode="auto">
          <a:xfrm>
            <a:off x="465138" y="3508375"/>
            <a:ext cx="7715250" cy="1000125"/>
            <a:chOff x="714375" y="785813"/>
            <a:chExt cx="7715250" cy="1000125"/>
          </a:xfrm>
        </p:grpSpPr>
        <p:sp>
          <p:nvSpPr>
            <p:cNvPr id="53258" name="Rectangle 4"/>
            <p:cNvSpPr>
              <a:spLocks noChangeArrowheads="1"/>
            </p:cNvSpPr>
            <p:nvPr/>
          </p:nvSpPr>
          <p:spPr bwMode="auto">
            <a:xfrm>
              <a:off x="755650" y="868363"/>
              <a:ext cx="76327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用来将两个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同样位数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的二进制数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进行比较，并能判别其大小关系的逻辑器件，叫做数值比较器。</a:t>
              </a:r>
            </a:p>
          </p:txBody>
        </p:sp>
        <p:sp>
          <p:nvSpPr>
            <p:cNvPr id="53259" name="Rectangle 16"/>
            <p:cNvSpPr>
              <a:spLocks noChangeArrowheads="1"/>
            </p:cNvSpPr>
            <p:nvPr/>
          </p:nvSpPr>
          <p:spPr bwMode="auto">
            <a:xfrm>
              <a:off x="714375" y="785813"/>
              <a:ext cx="7715250" cy="1000125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2"/>
          <p:cNvGrpSpPr>
            <a:grpSpLocks/>
          </p:cNvGrpSpPr>
          <p:nvPr/>
        </p:nvGrpSpPr>
        <p:grpSpPr bwMode="auto">
          <a:xfrm>
            <a:off x="346075" y="941388"/>
            <a:ext cx="1839913" cy="766762"/>
            <a:chOff x="855" y="1299"/>
            <a:chExt cx="1311" cy="483"/>
          </a:xfrm>
        </p:grpSpPr>
        <p:grpSp>
          <p:nvGrpSpPr>
            <p:cNvPr id="18620" name="Group 23"/>
            <p:cNvGrpSpPr>
              <a:grpSpLocks/>
            </p:cNvGrpSpPr>
            <p:nvPr/>
          </p:nvGrpSpPr>
          <p:grpSpPr bwMode="auto">
            <a:xfrm>
              <a:off x="1068" y="1404"/>
              <a:ext cx="813" cy="291"/>
              <a:chOff x="1068" y="1404"/>
              <a:chExt cx="813" cy="291"/>
            </a:xfrm>
          </p:grpSpPr>
          <p:sp>
            <p:nvSpPr>
              <p:cNvPr id="18624" name="Text Box 24"/>
              <p:cNvSpPr txBox="1">
                <a:spLocks noChangeArrowheads="1"/>
              </p:cNvSpPr>
              <p:nvPr/>
            </p:nvSpPr>
            <p:spPr bwMode="auto">
              <a:xfrm>
                <a:off x="1350" y="1404"/>
                <a:ext cx="270" cy="291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&amp;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625" name="Line 25"/>
              <p:cNvSpPr>
                <a:spLocks noChangeShapeType="1"/>
              </p:cNvSpPr>
              <p:nvPr/>
            </p:nvSpPr>
            <p:spPr bwMode="auto">
              <a:xfrm flipV="1">
                <a:off x="1638" y="1548"/>
                <a:ext cx="24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626" name="Line 26"/>
              <p:cNvSpPr>
                <a:spLocks noChangeShapeType="1"/>
              </p:cNvSpPr>
              <p:nvPr/>
            </p:nvSpPr>
            <p:spPr bwMode="auto">
              <a:xfrm>
                <a:off x="1068" y="1608"/>
                <a:ext cx="27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627" name="Line 27"/>
              <p:cNvSpPr>
                <a:spLocks noChangeShapeType="1"/>
              </p:cNvSpPr>
              <p:nvPr/>
            </p:nvSpPr>
            <p:spPr bwMode="auto">
              <a:xfrm>
                <a:off x="1083" y="1488"/>
                <a:ext cx="2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621" name="Text Box 28"/>
            <p:cNvSpPr txBox="1">
              <a:spLocks noChangeArrowheads="1"/>
            </p:cNvSpPr>
            <p:nvPr/>
          </p:nvSpPr>
          <p:spPr bwMode="auto">
            <a:xfrm>
              <a:off x="867" y="1299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622" name="Text Box 29"/>
            <p:cNvSpPr txBox="1">
              <a:spLocks noChangeArrowheads="1"/>
            </p:cNvSpPr>
            <p:nvPr/>
          </p:nvSpPr>
          <p:spPr bwMode="auto">
            <a:xfrm>
              <a:off x="1869" y="1419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8623" name="Text Box 30"/>
            <p:cNvSpPr txBox="1">
              <a:spLocks noChangeArrowheads="1"/>
            </p:cNvSpPr>
            <p:nvPr/>
          </p:nvSpPr>
          <p:spPr bwMode="auto">
            <a:xfrm>
              <a:off x="855" y="149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8435" name="Group 31"/>
          <p:cNvGrpSpPr>
            <a:grpSpLocks/>
          </p:cNvGrpSpPr>
          <p:nvPr/>
        </p:nvGrpSpPr>
        <p:grpSpPr bwMode="auto">
          <a:xfrm>
            <a:off x="323850" y="1771650"/>
            <a:ext cx="1908175" cy="766763"/>
            <a:chOff x="1242" y="2622"/>
            <a:chExt cx="1359" cy="483"/>
          </a:xfrm>
        </p:grpSpPr>
        <p:sp>
          <p:nvSpPr>
            <p:cNvPr id="18613" name="Line 32"/>
            <p:cNvSpPr>
              <a:spLocks noChangeShapeType="1"/>
            </p:cNvSpPr>
            <p:nvPr/>
          </p:nvSpPr>
          <p:spPr bwMode="auto">
            <a:xfrm>
              <a:off x="2070" y="2880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14" name="Text Box 33"/>
            <p:cNvSpPr txBox="1">
              <a:spLocks noChangeArrowheads="1"/>
            </p:cNvSpPr>
            <p:nvPr/>
          </p:nvSpPr>
          <p:spPr bwMode="auto">
            <a:xfrm>
              <a:off x="2304" y="272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8615" name="Text Box 34"/>
            <p:cNvSpPr txBox="1">
              <a:spLocks noChangeArrowheads="1"/>
            </p:cNvSpPr>
            <p:nvPr/>
          </p:nvSpPr>
          <p:spPr bwMode="auto">
            <a:xfrm>
              <a:off x="1254" y="262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616" name="Text Box 35"/>
            <p:cNvSpPr txBox="1">
              <a:spLocks noChangeArrowheads="1"/>
            </p:cNvSpPr>
            <p:nvPr/>
          </p:nvSpPr>
          <p:spPr bwMode="auto">
            <a:xfrm>
              <a:off x="1242" y="28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617" name="AutoShape 36"/>
            <p:cNvSpPr>
              <a:spLocks noChangeArrowheads="1"/>
            </p:cNvSpPr>
            <p:nvPr/>
          </p:nvSpPr>
          <p:spPr bwMode="auto">
            <a:xfrm>
              <a:off x="1737" y="2781"/>
              <a:ext cx="315" cy="198"/>
            </a:xfrm>
            <a:prstGeom prst="flowChartDelay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/>
            </a:p>
          </p:txBody>
        </p:sp>
        <p:sp>
          <p:nvSpPr>
            <p:cNvPr id="18618" name="Line 37"/>
            <p:cNvSpPr>
              <a:spLocks noChangeShapeType="1"/>
            </p:cNvSpPr>
            <p:nvPr/>
          </p:nvSpPr>
          <p:spPr bwMode="auto">
            <a:xfrm>
              <a:off x="1473" y="2922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19" name="Line 38"/>
            <p:cNvSpPr>
              <a:spLocks noChangeShapeType="1"/>
            </p:cNvSpPr>
            <p:nvPr/>
          </p:nvSpPr>
          <p:spPr bwMode="auto">
            <a:xfrm>
              <a:off x="1479" y="2829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36" name="Group 19"/>
          <p:cNvGrpSpPr>
            <a:grpSpLocks/>
          </p:cNvGrpSpPr>
          <p:nvPr/>
        </p:nvGrpSpPr>
        <p:grpSpPr bwMode="auto">
          <a:xfrm>
            <a:off x="2339975" y="941388"/>
            <a:ext cx="2071688" cy="766762"/>
            <a:chOff x="2325" y="1230"/>
            <a:chExt cx="1305" cy="483"/>
          </a:xfrm>
        </p:grpSpPr>
        <p:sp>
          <p:nvSpPr>
            <p:cNvPr id="18605" name="Text Box 20"/>
            <p:cNvSpPr txBox="1">
              <a:spLocks noChangeArrowheads="1"/>
            </p:cNvSpPr>
            <p:nvPr/>
          </p:nvSpPr>
          <p:spPr bwMode="auto">
            <a:xfrm>
              <a:off x="2808" y="1332"/>
              <a:ext cx="3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FF0000"/>
                  </a:solidFill>
                  <a:latin typeface="宋体" pitchFamily="2" charset="-122"/>
                </a:rPr>
                <a:t>≥1</a:t>
              </a:r>
              <a:r>
                <a:rPr kumimoji="1" lang="en-US" altLang="zh-CN" sz="16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8606" name="Text Box 21"/>
            <p:cNvSpPr txBox="1">
              <a:spLocks noChangeArrowheads="1"/>
            </p:cNvSpPr>
            <p:nvPr/>
          </p:nvSpPr>
          <p:spPr bwMode="auto">
            <a:xfrm>
              <a:off x="2832" y="1338"/>
              <a:ext cx="270" cy="291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607" name="Line 22"/>
            <p:cNvSpPr>
              <a:spLocks noChangeShapeType="1"/>
            </p:cNvSpPr>
            <p:nvPr/>
          </p:nvSpPr>
          <p:spPr bwMode="auto">
            <a:xfrm flipV="1">
              <a:off x="3120" y="1482"/>
              <a:ext cx="2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08" name="Line 23"/>
            <p:cNvSpPr>
              <a:spLocks noChangeShapeType="1"/>
            </p:cNvSpPr>
            <p:nvPr/>
          </p:nvSpPr>
          <p:spPr bwMode="auto">
            <a:xfrm>
              <a:off x="2568" y="1542"/>
              <a:ext cx="2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09" name="Line 24"/>
            <p:cNvSpPr>
              <a:spLocks noChangeShapeType="1"/>
            </p:cNvSpPr>
            <p:nvPr/>
          </p:nvSpPr>
          <p:spPr bwMode="auto">
            <a:xfrm>
              <a:off x="2565" y="1422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10" name="Text Box 25"/>
            <p:cNvSpPr txBox="1">
              <a:spLocks noChangeArrowheads="1"/>
            </p:cNvSpPr>
            <p:nvPr/>
          </p:nvSpPr>
          <p:spPr bwMode="auto">
            <a:xfrm>
              <a:off x="2337" y="123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611" name="Text Box 26"/>
            <p:cNvSpPr txBox="1">
              <a:spLocks noChangeArrowheads="1"/>
            </p:cNvSpPr>
            <p:nvPr/>
          </p:nvSpPr>
          <p:spPr bwMode="auto">
            <a:xfrm>
              <a:off x="2325" y="1425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612" name="Text Box 27"/>
            <p:cNvSpPr txBox="1">
              <a:spLocks noChangeArrowheads="1"/>
            </p:cNvSpPr>
            <p:nvPr/>
          </p:nvSpPr>
          <p:spPr bwMode="auto">
            <a:xfrm>
              <a:off x="3333" y="134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8437" name="Group 28"/>
          <p:cNvGrpSpPr>
            <a:grpSpLocks/>
          </p:cNvGrpSpPr>
          <p:nvPr/>
        </p:nvGrpSpPr>
        <p:grpSpPr bwMode="auto">
          <a:xfrm>
            <a:off x="2339975" y="1806575"/>
            <a:ext cx="2119313" cy="766763"/>
            <a:chOff x="933" y="3222"/>
            <a:chExt cx="1335" cy="483"/>
          </a:xfrm>
        </p:grpSpPr>
        <p:sp>
          <p:nvSpPr>
            <p:cNvPr id="18595" name="Text Box 29"/>
            <p:cNvSpPr txBox="1">
              <a:spLocks noChangeArrowheads="1"/>
            </p:cNvSpPr>
            <p:nvPr/>
          </p:nvSpPr>
          <p:spPr bwMode="auto">
            <a:xfrm>
              <a:off x="1971" y="333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8596" name="Text Box 30"/>
            <p:cNvSpPr txBox="1">
              <a:spLocks noChangeArrowheads="1"/>
            </p:cNvSpPr>
            <p:nvPr/>
          </p:nvSpPr>
          <p:spPr bwMode="auto">
            <a:xfrm>
              <a:off x="945" y="322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597" name="Text Box 31"/>
            <p:cNvSpPr txBox="1">
              <a:spLocks noChangeArrowheads="1"/>
            </p:cNvSpPr>
            <p:nvPr/>
          </p:nvSpPr>
          <p:spPr bwMode="auto">
            <a:xfrm>
              <a:off x="933" y="34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8598" name="Group 32"/>
            <p:cNvGrpSpPr>
              <a:grpSpLocks/>
            </p:cNvGrpSpPr>
            <p:nvPr/>
          </p:nvGrpSpPr>
          <p:grpSpPr bwMode="auto">
            <a:xfrm>
              <a:off x="1404" y="3339"/>
              <a:ext cx="330" cy="249"/>
              <a:chOff x="1404" y="3312"/>
              <a:chExt cx="330" cy="330"/>
            </a:xfrm>
          </p:grpSpPr>
          <p:sp>
            <p:nvSpPr>
              <p:cNvPr id="18603" name="Freeform 33"/>
              <p:cNvSpPr>
                <a:spLocks/>
              </p:cNvSpPr>
              <p:nvPr/>
            </p:nvSpPr>
            <p:spPr bwMode="auto">
              <a:xfrm>
                <a:off x="1404" y="3312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604" name="Freeform 34"/>
              <p:cNvSpPr>
                <a:spLocks/>
              </p:cNvSpPr>
              <p:nvPr/>
            </p:nvSpPr>
            <p:spPr bwMode="auto">
              <a:xfrm flipV="1">
                <a:off x="1410" y="3480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599" name="Freeform 35"/>
            <p:cNvSpPr>
              <a:spLocks/>
            </p:cNvSpPr>
            <p:nvPr/>
          </p:nvSpPr>
          <p:spPr bwMode="auto">
            <a:xfrm>
              <a:off x="1386" y="3339"/>
              <a:ext cx="65" cy="252"/>
            </a:xfrm>
            <a:custGeom>
              <a:avLst/>
              <a:gdLst>
                <a:gd name="T0" fmla="*/ 0 w 56"/>
                <a:gd name="T1" fmla="*/ 0 h 252"/>
                <a:gd name="T2" fmla="*/ 13494 w 56"/>
                <a:gd name="T3" fmla="*/ 135 h 252"/>
                <a:gd name="T4" fmla="*/ 2303 w 56"/>
                <a:gd name="T5" fmla="*/ 252 h 252"/>
                <a:gd name="T6" fmla="*/ 0 60000 65536"/>
                <a:gd name="T7" fmla="*/ 0 60000 65536"/>
                <a:gd name="T8" fmla="*/ 0 60000 65536"/>
                <a:gd name="T9" fmla="*/ 0 w 56"/>
                <a:gd name="T10" fmla="*/ 0 h 252"/>
                <a:gd name="T11" fmla="*/ 56 w 56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252">
                  <a:moveTo>
                    <a:pt x="0" y="0"/>
                  </a:moveTo>
                  <a:cubicBezTo>
                    <a:pt x="26" y="46"/>
                    <a:pt x="52" y="93"/>
                    <a:pt x="54" y="135"/>
                  </a:cubicBezTo>
                  <a:cubicBezTo>
                    <a:pt x="56" y="177"/>
                    <a:pt x="32" y="214"/>
                    <a:pt x="9" y="252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00" name="Line 36"/>
            <p:cNvSpPr>
              <a:spLocks noChangeShapeType="1"/>
            </p:cNvSpPr>
            <p:nvPr/>
          </p:nvSpPr>
          <p:spPr bwMode="auto">
            <a:xfrm>
              <a:off x="1749" y="3477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01" name="Line 37"/>
            <p:cNvSpPr>
              <a:spLocks noChangeShapeType="1"/>
            </p:cNvSpPr>
            <p:nvPr/>
          </p:nvSpPr>
          <p:spPr bwMode="auto">
            <a:xfrm>
              <a:off x="1170" y="3546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02" name="Line 38"/>
            <p:cNvSpPr>
              <a:spLocks noChangeShapeType="1"/>
            </p:cNvSpPr>
            <p:nvPr/>
          </p:nvSpPr>
          <p:spPr bwMode="auto">
            <a:xfrm>
              <a:off x="1167" y="3399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38" name="Group 21"/>
          <p:cNvGrpSpPr>
            <a:grpSpLocks/>
          </p:cNvGrpSpPr>
          <p:nvPr/>
        </p:nvGrpSpPr>
        <p:grpSpPr bwMode="auto">
          <a:xfrm>
            <a:off x="4427538" y="1103313"/>
            <a:ext cx="2152650" cy="509587"/>
            <a:chOff x="1053" y="2817"/>
            <a:chExt cx="1356" cy="321"/>
          </a:xfrm>
        </p:grpSpPr>
        <p:grpSp>
          <p:nvGrpSpPr>
            <p:cNvPr id="18587" name="Group 22"/>
            <p:cNvGrpSpPr>
              <a:grpSpLocks/>
            </p:cNvGrpSpPr>
            <p:nvPr/>
          </p:nvGrpSpPr>
          <p:grpSpPr bwMode="auto">
            <a:xfrm>
              <a:off x="1264" y="2823"/>
              <a:ext cx="875" cy="291"/>
              <a:chOff x="1264" y="2823"/>
              <a:chExt cx="875" cy="291"/>
            </a:xfrm>
          </p:grpSpPr>
          <p:sp>
            <p:nvSpPr>
              <p:cNvPr id="18590" name="Text Box 23"/>
              <p:cNvSpPr txBox="1">
                <a:spLocks noChangeArrowheads="1"/>
              </p:cNvSpPr>
              <p:nvPr/>
            </p:nvSpPr>
            <p:spPr bwMode="auto">
              <a:xfrm>
                <a:off x="1536" y="2823"/>
                <a:ext cx="270" cy="291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kumimoji="1" lang="zh-CN" altLang="zh-CN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91" name="Line 24"/>
              <p:cNvSpPr>
                <a:spLocks noChangeShapeType="1"/>
              </p:cNvSpPr>
              <p:nvPr/>
            </p:nvSpPr>
            <p:spPr bwMode="auto">
              <a:xfrm flipV="1">
                <a:off x="1896" y="2985"/>
                <a:ext cx="24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92" name="Line 25"/>
              <p:cNvSpPr>
                <a:spLocks noChangeShapeType="1"/>
              </p:cNvSpPr>
              <p:nvPr/>
            </p:nvSpPr>
            <p:spPr bwMode="auto">
              <a:xfrm>
                <a:off x="1264" y="2982"/>
                <a:ext cx="27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93" name="Text Box 26"/>
              <p:cNvSpPr txBox="1">
                <a:spLocks noChangeArrowheads="1"/>
              </p:cNvSpPr>
              <p:nvPr/>
            </p:nvSpPr>
            <p:spPr bwMode="auto">
              <a:xfrm>
                <a:off x="1572" y="2846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8594" name="Oval 27"/>
              <p:cNvSpPr>
                <a:spLocks noChangeArrowheads="1"/>
              </p:cNvSpPr>
              <p:nvPr/>
            </p:nvSpPr>
            <p:spPr bwMode="auto">
              <a:xfrm>
                <a:off x="1809" y="2952"/>
                <a:ext cx="74" cy="74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1"/>
              </a:p>
            </p:txBody>
          </p:sp>
        </p:grpSp>
        <p:sp>
          <p:nvSpPr>
            <p:cNvPr id="18588" name="Text Box 28"/>
            <p:cNvSpPr txBox="1">
              <a:spLocks noChangeArrowheads="1"/>
            </p:cNvSpPr>
            <p:nvPr/>
          </p:nvSpPr>
          <p:spPr bwMode="auto">
            <a:xfrm>
              <a:off x="1053" y="28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589" name="Text Box 29"/>
            <p:cNvSpPr txBox="1">
              <a:spLocks noChangeArrowheads="1"/>
            </p:cNvSpPr>
            <p:nvPr/>
          </p:nvSpPr>
          <p:spPr bwMode="auto">
            <a:xfrm>
              <a:off x="2112" y="285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8439" name="Group 30"/>
          <p:cNvGrpSpPr>
            <a:grpSpLocks/>
          </p:cNvGrpSpPr>
          <p:nvPr/>
        </p:nvGrpSpPr>
        <p:grpSpPr bwMode="auto">
          <a:xfrm>
            <a:off x="4427538" y="1978025"/>
            <a:ext cx="2214562" cy="500063"/>
            <a:chOff x="3903" y="2472"/>
            <a:chExt cx="1395" cy="315"/>
          </a:xfrm>
        </p:grpSpPr>
        <p:sp>
          <p:nvSpPr>
            <p:cNvPr id="18580" name="Text Box 31"/>
            <p:cNvSpPr txBox="1">
              <a:spLocks noChangeArrowheads="1"/>
            </p:cNvSpPr>
            <p:nvPr/>
          </p:nvSpPr>
          <p:spPr bwMode="auto">
            <a:xfrm>
              <a:off x="5001" y="2499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8581" name="Text Box 32"/>
            <p:cNvSpPr txBox="1">
              <a:spLocks noChangeArrowheads="1"/>
            </p:cNvSpPr>
            <p:nvPr/>
          </p:nvSpPr>
          <p:spPr bwMode="auto">
            <a:xfrm>
              <a:off x="3903" y="247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8582" name="Group 33"/>
            <p:cNvGrpSpPr>
              <a:grpSpLocks/>
            </p:cNvGrpSpPr>
            <p:nvPr/>
          </p:nvGrpSpPr>
          <p:grpSpPr bwMode="auto">
            <a:xfrm>
              <a:off x="4119" y="2493"/>
              <a:ext cx="915" cy="270"/>
              <a:chOff x="2355" y="2421"/>
              <a:chExt cx="915" cy="270"/>
            </a:xfrm>
          </p:grpSpPr>
          <p:sp>
            <p:nvSpPr>
              <p:cNvPr id="18583" name="Line 34"/>
              <p:cNvSpPr>
                <a:spLocks noChangeShapeType="1"/>
              </p:cNvSpPr>
              <p:nvPr/>
            </p:nvSpPr>
            <p:spPr bwMode="auto">
              <a:xfrm>
                <a:off x="2355" y="2562"/>
                <a:ext cx="2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84" name="AutoShape 35"/>
              <p:cNvSpPr>
                <a:spLocks noChangeArrowheads="1"/>
              </p:cNvSpPr>
              <p:nvPr/>
            </p:nvSpPr>
            <p:spPr bwMode="auto">
              <a:xfrm rot="-5400000">
                <a:off x="2628" y="2412"/>
                <a:ext cx="270" cy="288"/>
              </a:xfrm>
              <a:prstGeom prst="flowChartMerg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1"/>
              </a:p>
            </p:txBody>
          </p:sp>
          <p:sp>
            <p:nvSpPr>
              <p:cNvPr id="18585" name="Oval 36"/>
              <p:cNvSpPr>
                <a:spLocks noChangeArrowheads="1"/>
              </p:cNvSpPr>
              <p:nvPr/>
            </p:nvSpPr>
            <p:spPr bwMode="auto">
              <a:xfrm>
                <a:off x="2916" y="2520"/>
                <a:ext cx="72" cy="72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1"/>
              </a:p>
            </p:txBody>
          </p:sp>
          <p:sp>
            <p:nvSpPr>
              <p:cNvPr id="18586" name="Line 37"/>
              <p:cNvSpPr>
                <a:spLocks noChangeShapeType="1"/>
              </p:cNvSpPr>
              <p:nvPr/>
            </p:nvSpPr>
            <p:spPr bwMode="auto">
              <a:xfrm>
                <a:off x="3009" y="2568"/>
                <a:ext cx="2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440" name="Group 17"/>
          <p:cNvGrpSpPr>
            <a:grpSpLocks/>
          </p:cNvGrpSpPr>
          <p:nvPr/>
        </p:nvGrpSpPr>
        <p:grpSpPr bwMode="auto">
          <a:xfrm>
            <a:off x="6678613" y="954088"/>
            <a:ext cx="2181225" cy="766762"/>
            <a:chOff x="1143" y="1542"/>
            <a:chExt cx="1374" cy="483"/>
          </a:xfrm>
        </p:grpSpPr>
        <p:sp>
          <p:nvSpPr>
            <p:cNvPr id="18572" name="Text Box 18"/>
            <p:cNvSpPr txBox="1">
              <a:spLocks noChangeArrowheads="1"/>
            </p:cNvSpPr>
            <p:nvPr/>
          </p:nvSpPr>
          <p:spPr bwMode="auto">
            <a:xfrm>
              <a:off x="1638" y="1647"/>
              <a:ext cx="270" cy="291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8573" name="Line 19"/>
            <p:cNvSpPr>
              <a:spLocks noChangeShapeType="1"/>
            </p:cNvSpPr>
            <p:nvPr/>
          </p:nvSpPr>
          <p:spPr bwMode="auto">
            <a:xfrm flipV="1">
              <a:off x="2007" y="1791"/>
              <a:ext cx="2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74" name="Line 20"/>
            <p:cNvSpPr>
              <a:spLocks noChangeShapeType="1"/>
            </p:cNvSpPr>
            <p:nvPr/>
          </p:nvSpPr>
          <p:spPr bwMode="auto">
            <a:xfrm>
              <a:off x="1356" y="1851"/>
              <a:ext cx="27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75" name="Line 21"/>
            <p:cNvSpPr>
              <a:spLocks noChangeShapeType="1"/>
            </p:cNvSpPr>
            <p:nvPr/>
          </p:nvSpPr>
          <p:spPr bwMode="auto">
            <a:xfrm>
              <a:off x="1371" y="1731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76" name="Text Box 22"/>
            <p:cNvSpPr txBox="1">
              <a:spLocks noChangeArrowheads="1"/>
            </p:cNvSpPr>
            <p:nvPr/>
          </p:nvSpPr>
          <p:spPr bwMode="auto">
            <a:xfrm>
              <a:off x="1155" y="154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577" name="Text Box 23"/>
            <p:cNvSpPr txBox="1">
              <a:spLocks noChangeArrowheads="1"/>
            </p:cNvSpPr>
            <p:nvPr/>
          </p:nvSpPr>
          <p:spPr bwMode="auto">
            <a:xfrm>
              <a:off x="2220" y="166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8578" name="Text Box 24"/>
            <p:cNvSpPr txBox="1">
              <a:spLocks noChangeArrowheads="1"/>
            </p:cNvSpPr>
            <p:nvPr/>
          </p:nvSpPr>
          <p:spPr bwMode="auto">
            <a:xfrm>
              <a:off x="1143" y="173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579" name="Oval 25"/>
            <p:cNvSpPr>
              <a:spLocks noChangeArrowheads="1"/>
            </p:cNvSpPr>
            <p:nvPr/>
          </p:nvSpPr>
          <p:spPr bwMode="auto">
            <a:xfrm>
              <a:off x="1917" y="1755"/>
              <a:ext cx="72" cy="72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1" name="Group 26"/>
          <p:cNvGrpSpPr>
            <a:grpSpLocks/>
          </p:cNvGrpSpPr>
          <p:nvPr/>
        </p:nvGrpSpPr>
        <p:grpSpPr bwMode="auto">
          <a:xfrm>
            <a:off x="6659563" y="1817688"/>
            <a:ext cx="2271712" cy="766762"/>
            <a:chOff x="1026" y="2928"/>
            <a:chExt cx="1431" cy="483"/>
          </a:xfrm>
        </p:grpSpPr>
        <p:sp>
          <p:nvSpPr>
            <p:cNvPr id="18564" name="Line 27"/>
            <p:cNvSpPr>
              <a:spLocks noChangeShapeType="1"/>
            </p:cNvSpPr>
            <p:nvPr/>
          </p:nvSpPr>
          <p:spPr bwMode="auto">
            <a:xfrm>
              <a:off x="1926" y="3177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65" name="Text Box 28"/>
            <p:cNvSpPr txBox="1">
              <a:spLocks noChangeArrowheads="1"/>
            </p:cNvSpPr>
            <p:nvPr/>
          </p:nvSpPr>
          <p:spPr bwMode="auto">
            <a:xfrm>
              <a:off x="2160" y="3033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8566" name="Text Box 29"/>
            <p:cNvSpPr txBox="1">
              <a:spLocks noChangeArrowheads="1"/>
            </p:cNvSpPr>
            <p:nvPr/>
          </p:nvSpPr>
          <p:spPr bwMode="auto">
            <a:xfrm>
              <a:off x="1038" y="292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567" name="Text Box 30"/>
            <p:cNvSpPr txBox="1">
              <a:spLocks noChangeArrowheads="1"/>
            </p:cNvSpPr>
            <p:nvPr/>
          </p:nvSpPr>
          <p:spPr bwMode="auto">
            <a:xfrm>
              <a:off x="1026" y="3123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568" name="AutoShape 31"/>
            <p:cNvSpPr>
              <a:spLocks noChangeArrowheads="1"/>
            </p:cNvSpPr>
            <p:nvPr/>
          </p:nvSpPr>
          <p:spPr bwMode="auto">
            <a:xfrm>
              <a:off x="1521" y="3087"/>
              <a:ext cx="315" cy="198"/>
            </a:xfrm>
            <a:prstGeom prst="flowChartDelay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69" name="Line 32"/>
            <p:cNvSpPr>
              <a:spLocks noChangeShapeType="1"/>
            </p:cNvSpPr>
            <p:nvPr/>
          </p:nvSpPr>
          <p:spPr bwMode="auto">
            <a:xfrm>
              <a:off x="1257" y="3228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70" name="Line 33"/>
            <p:cNvSpPr>
              <a:spLocks noChangeShapeType="1"/>
            </p:cNvSpPr>
            <p:nvPr/>
          </p:nvSpPr>
          <p:spPr bwMode="auto">
            <a:xfrm>
              <a:off x="1263" y="3135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71" name="Oval 34"/>
            <p:cNvSpPr>
              <a:spLocks noChangeArrowheads="1"/>
            </p:cNvSpPr>
            <p:nvPr/>
          </p:nvSpPr>
          <p:spPr bwMode="auto">
            <a:xfrm>
              <a:off x="1833" y="3138"/>
              <a:ext cx="72" cy="72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2" name="Group 13"/>
          <p:cNvGrpSpPr>
            <a:grpSpLocks/>
          </p:cNvGrpSpPr>
          <p:nvPr/>
        </p:nvGrpSpPr>
        <p:grpSpPr bwMode="auto">
          <a:xfrm>
            <a:off x="374650" y="2660650"/>
            <a:ext cx="2200275" cy="766763"/>
            <a:chOff x="3405" y="2139"/>
            <a:chExt cx="1386" cy="483"/>
          </a:xfrm>
        </p:grpSpPr>
        <p:sp>
          <p:nvSpPr>
            <p:cNvPr id="18555" name="Text Box 14"/>
            <p:cNvSpPr txBox="1">
              <a:spLocks noChangeArrowheads="1"/>
            </p:cNvSpPr>
            <p:nvPr/>
          </p:nvSpPr>
          <p:spPr bwMode="auto">
            <a:xfrm>
              <a:off x="3888" y="2241"/>
              <a:ext cx="3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≥1 </a:t>
              </a:r>
            </a:p>
          </p:txBody>
        </p:sp>
        <p:sp>
          <p:nvSpPr>
            <p:cNvPr id="18556" name="Text Box 15"/>
            <p:cNvSpPr txBox="1">
              <a:spLocks noChangeArrowheads="1"/>
            </p:cNvSpPr>
            <p:nvPr/>
          </p:nvSpPr>
          <p:spPr bwMode="auto">
            <a:xfrm>
              <a:off x="3912" y="2247"/>
              <a:ext cx="270" cy="291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57" name="Line 16"/>
            <p:cNvSpPr>
              <a:spLocks noChangeShapeType="1"/>
            </p:cNvSpPr>
            <p:nvPr/>
          </p:nvSpPr>
          <p:spPr bwMode="auto">
            <a:xfrm flipV="1">
              <a:off x="4272" y="2400"/>
              <a:ext cx="2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58" name="Line 17"/>
            <p:cNvSpPr>
              <a:spLocks noChangeShapeType="1"/>
            </p:cNvSpPr>
            <p:nvPr/>
          </p:nvSpPr>
          <p:spPr bwMode="auto">
            <a:xfrm>
              <a:off x="3648" y="2451"/>
              <a:ext cx="2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59" name="Line 18"/>
            <p:cNvSpPr>
              <a:spLocks noChangeShapeType="1"/>
            </p:cNvSpPr>
            <p:nvPr/>
          </p:nvSpPr>
          <p:spPr bwMode="auto">
            <a:xfrm>
              <a:off x="3645" y="2331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60" name="Text Box 19"/>
            <p:cNvSpPr txBox="1">
              <a:spLocks noChangeArrowheads="1"/>
            </p:cNvSpPr>
            <p:nvPr/>
          </p:nvSpPr>
          <p:spPr bwMode="auto">
            <a:xfrm>
              <a:off x="3417" y="2139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561" name="Text Box 20"/>
            <p:cNvSpPr txBox="1">
              <a:spLocks noChangeArrowheads="1"/>
            </p:cNvSpPr>
            <p:nvPr/>
          </p:nvSpPr>
          <p:spPr bwMode="auto">
            <a:xfrm>
              <a:off x="3405" y="233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562" name="Text Box 21"/>
            <p:cNvSpPr txBox="1">
              <a:spLocks noChangeArrowheads="1"/>
            </p:cNvSpPr>
            <p:nvPr/>
          </p:nvSpPr>
          <p:spPr bwMode="auto">
            <a:xfrm>
              <a:off x="4494" y="2253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8563" name="Oval 22"/>
            <p:cNvSpPr>
              <a:spLocks noChangeArrowheads="1"/>
            </p:cNvSpPr>
            <p:nvPr/>
          </p:nvSpPr>
          <p:spPr bwMode="auto">
            <a:xfrm>
              <a:off x="4185" y="2367"/>
              <a:ext cx="72" cy="72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3" name="Group 23"/>
          <p:cNvGrpSpPr>
            <a:grpSpLocks/>
          </p:cNvGrpSpPr>
          <p:nvPr/>
        </p:nvGrpSpPr>
        <p:grpSpPr bwMode="auto">
          <a:xfrm>
            <a:off x="358775" y="3525838"/>
            <a:ext cx="2247900" cy="766762"/>
            <a:chOff x="3552" y="3087"/>
            <a:chExt cx="1416" cy="483"/>
          </a:xfrm>
        </p:grpSpPr>
        <p:sp>
          <p:nvSpPr>
            <p:cNvPr id="18544" name="Text Box 24"/>
            <p:cNvSpPr txBox="1">
              <a:spLocks noChangeArrowheads="1"/>
            </p:cNvSpPr>
            <p:nvPr/>
          </p:nvSpPr>
          <p:spPr bwMode="auto">
            <a:xfrm>
              <a:off x="4671" y="318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8545" name="Text Box 25"/>
            <p:cNvSpPr txBox="1">
              <a:spLocks noChangeArrowheads="1"/>
            </p:cNvSpPr>
            <p:nvPr/>
          </p:nvSpPr>
          <p:spPr bwMode="auto">
            <a:xfrm>
              <a:off x="3564" y="308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546" name="Text Box 26"/>
            <p:cNvSpPr txBox="1">
              <a:spLocks noChangeArrowheads="1"/>
            </p:cNvSpPr>
            <p:nvPr/>
          </p:nvSpPr>
          <p:spPr bwMode="auto">
            <a:xfrm>
              <a:off x="3552" y="328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18547" name="Group 27"/>
            <p:cNvGrpSpPr>
              <a:grpSpLocks/>
            </p:cNvGrpSpPr>
            <p:nvPr/>
          </p:nvGrpSpPr>
          <p:grpSpPr bwMode="auto">
            <a:xfrm>
              <a:off x="4023" y="3204"/>
              <a:ext cx="330" cy="249"/>
              <a:chOff x="1404" y="3312"/>
              <a:chExt cx="330" cy="330"/>
            </a:xfrm>
          </p:grpSpPr>
          <p:sp>
            <p:nvSpPr>
              <p:cNvPr id="18553" name="Freeform 28"/>
              <p:cNvSpPr>
                <a:spLocks/>
              </p:cNvSpPr>
              <p:nvPr/>
            </p:nvSpPr>
            <p:spPr bwMode="auto">
              <a:xfrm>
                <a:off x="1404" y="3312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54" name="Freeform 29"/>
              <p:cNvSpPr>
                <a:spLocks/>
              </p:cNvSpPr>
              <p:nvPr/>
            </p:nvSpPr>
            <p:spPr bwMode="auto">
              <a:xfrm flipV="1">
                <a:off x="1410" y="3480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548" name="Freeform 30"/>
            <p:cNvSpPr>
              <a:spLocks/>
            </p:cNvSpPr>
            <p:nvPr/>
          </p:nvSpPr>
          <p:spPr bwMode="auto">
            <a:xfrm>
              <a:off x="4005" y="3204"/>
              <a:ext cx="65" cy="252"/>
            </a:xfrm>
            <a:custGeom>
              <a:avLst/>
              <a:gdLst>
                <a:gd name="T0" fmla="*/ 0 w 56"/>
                <a:gd name="T1" fmla="*/ 0 h 252"/>
                <a:gd name="T2" fmla="*/ 13494 w 56"/>
                <a:gd name="T3" fmla="*/ 135 h 252"/>
                <a:gd name="T4" fmla="*/ 2303 w 56"/>
                <a:gd name="T5" fmla="*/ 252 h 252"/>
                <a:gd name="T6" fmla="*/ 0 60000 65536"/>
                <a:gd name="T7" fmla="*/ 0 60000 65536"/>
                <a:gd name="T8" fmla="*/ 0 60000 65536"/>
                <a:gd name="T9" fmla="*/ 0 w 56"/>
                <a:gd name="T10" fmla="*/ 0 h 252"/>
                <a:gd name="T11" fmla="*/ 56 w 56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252">
                  <a:moveTo>
                    <a:pt x="0" y="0"/>
                  </a:moveTo>
                  <a:cubicBezTo>
                    <a:pt x="26" y="46"/>
                    <a:pt x="52" y="93"/>
                    <a:pt x="54" y="135"/>
                  </a:cubicBezTo>
                  <a:cubicBezTo>
                    <a:pt x="56" y="177"/>
                    <a:pt x="32" y="214"/>
                    <a:pt x="9" y="252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9" name="Line 31"/>
            <p:cNvSpPr>
              <a:spLocks noChangeShapeType="1"/>
            </p:cNvSpPr>
            <p:nvPr/>
          </p:nvSpPr>
          <p:spPr bwMode="auto">
            <a:xfrm>
              <a:off x="4441" y="3326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50" name="Line 32"/>
            <p:cNvSpPr>
              <a:spLocks noChangeShapeType="1"/>
            </p:cNvSpPr>
            <p:nvPr/>
          </p:nvSpPr>
          <p:spPr bwMode="auto">
            <a:xfrm>
              <a:off x="3789" y="3411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51" name="Line 33"/>
            <p:cNvSpPr>
              <a:spLocks noChangeShapeType="1"/>
            </p:cNvSpPr>
            <p:nvPr/>
          </p:nvSpPr>
          <p:spPr bwMode="auto">
            <a:xfrm>
              <a:off x="3786" y="3264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52" name="Oval 34"/>
            <p:cNvSpPr>
              <a:spLocks noChangeArrowheads="1"/>
            </p:cNvSpPr>
            <p:nvPr/>
          </p:nvSpPr>
          <p:spPr bwMode="auto">
            <a:xfrm>
              <a:off x="4356" y="3294"/>
              <a:ext cx="72" cy="72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4" name="Group 18"/>
          <p:cNvGrpSpPr>
            <a:grpSpLocks/>
          </p:cNvGrpSpPr>
          <p:nvPr/>
        </p:nvGrpSpPr>
        <p:grpSpPr bwMode="auto">
          <a:xfrm>
            <a:off x="3127375" y="3598863"/>
            <a:ext cx="1971675" cy="766762"/>
            <a:chOff x="3462" y="2727"/>
            <a:chExt cx="1242" cy="483"/>
          </a:xfrm>
        </p:grpSpPr>
        <p:grpSp>
          <p:nvGrpSpPr>
            <p:cNvPr id="18532" name="Group 19"/>
            <p:cNvGrpSpPr>
              <a:grpSpLocks/>
            </p:cNvGrpSpPr>
            <p:nvPr/>
          </p:nvGrpSpPr>
          <p:grpSpPr bwMode="auto">
            <a:xfrm>
              <a:off x="3462" y="2727"/>
              <a:ext cx="1242" cy="483"/>
              <a:chOff x="933" y="3222"/>
              <a:chExt cx="1242" cy="483"/>
            </a:xfrm>
          </p:grpSpPr>
          <p:sp>
            <p:nvSpPr>
              <p:cNvPr id="18534" name="Text Box 20"/>
              <p:cNvSpPr txBox="1">
                <a:spLocks noChangeArrowheads="1"/>
              </p:cNvSpPr>
              <p:nvPr/>
            </p:nvSpPr>
            <p:spPr bwMode="auto">
              <a:xfrm>
                <a:off x="1878" y="3299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18535" name="Text Box 21"/>
              <p:cNvSpPr txBox="1">
                <a:spLocks noChangeArrowheads="1"/>
              </p:cNvSpPr>
              <p:nvPr/>
            </p:nvSpPr>
            <p:spPr bwMode="auto">
              <a:xfrm>
                <a:off x="945" y="3222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8536" name="Text Box 22"/>
              <p:cNvSpPr txBox="1">
                <a:spLocks noChangeArrowheads="1"/>
              </p:cNvSpPr>
              <p:nvPr/>
            </p:nvSpPr>
            <p:spPr bwMode="auto">
              <a:xfrm>
                <a:off x="933" y="3417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grpSp>
            <p:nvGrpSpPr>
              <p:cNvPr id="18537" name="Group 23"/>
              <p:cNvGrpSpPr>
                <a:grpSpLocks/>
              </p:cNvGrpSpPr>
              <p:nvPr/>
            </p:nvGrpSpPr>
            <p:grpSpPr bwMode="auto">
              <a:xfrm>
                <a:off x="1404" y="3339"/>
                <a:ext cx="330" cy="249"/>
                <a:chOff x="1404" y="3312"/>
                <a:chExt cx="330" cy="330"/>
              </a:xfrm>
            </p:grpSpPr>
            <p:sp>
              <p:nvSpPr>
                <p:cNvPr id="18542" name="Freeform 24"/>
                <p:cNvSpPr>
                  <a:spLocks/>
                </p:cNvSpPr>
                <p:nvPr/>
              </p:nvSpPr>
              <p:spPr bwMode="auto">
                <a:xfrm>
                  <a:off x="1404" y="3312"/>
                  <a:ext cx="324" cy="162"/>
                </a:xfrm>
                <a:custGeom>
                  <a:avLst/>
                  <a:gdLst>
                    <a:gd name="T0" fmla="*/ 0 w 405"/>
                    <a:gd name="T1" fmla="*/ 0 h 198"/>
                    <a:gd name="T2" fmla="*/ 2 w 405"/>
                    <a:gd name="T3" fmla="*/ 2 h 198"/>
                    <a:gd name="T4" fmla="*/ 2 w 405"/>
                    <a:gd name="T5" fmla="*/ 2 h 198"/>
                    <a:gd name="T6" fmla="*/ 0 60000 65536"/>
                    <a:gd name="T7" fmla="*/ 0 60000 65536"/>
                    <a:gd name="T8" fmla="*/ 0 60000 65536"/>
                    <a:gd name="T9" fmla="*/ 0 w 405"/>
                    <a:gd name="T10" fmla="*/ 0 h 198"/>
                    <a:gd name="T11" fmla="*/ 405 w 405"/>
                    <a:gd name="T12" fmla="*/ 198 h 1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5" h="198">
                      <a:moveTo>
                        <a:pt x="0" y="0"/>
                      </a:moveTo>
                      <a:cubicBezTo>
                        <a:pt x="115" y="19"/>
                        <a:pt x="230" y="39"/>
                        <a:pt x="297" y="72"/>
                      </a:cubicBezTo>
                      <a:cubicBezTo>
                        <a:pt x="364" y="105"/>
                        <a:pt x="384" y="151"/>
                        <a:pt x="405" y="198"/>
                      </a:cubicBezTo>
                    </a:path>
                  </a:pathLst>
                </a:cu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543" name="Freeform 25"/>
                <p:cNvSpPr>
                  <a:spLocks/>
                </p:cNvSpPr>
                <p:nvPr/>
              </p:nvSpPr>
              <p:spPr bwMode="auto">
                <a:xfrm flipV="1">
                  <a:off x="1410" y="3480"/>
                  <a:ext cx="324" cy="162"/>
                </a:xfrm>
                <a:custGeom>
                  <a:avLst/>
                  <a:gdLst>
                    <a:gd name="T0" fmla="*/ 0 w 405"/>
                    <a:gd name="T1" fmla="*/ 0 h 198"/>
                    <a:gd name="T2" fmla="*/ 2 w 405"/>
                    <a:gd name="T3" fmla="*/ 2 h 198"/>
                    <a:gd name="T4" fmla="*/ 2 w 405"/>
                    <a:gd name="T5" fmla="*/ 2 h 198"/>
                    <a:gd name="T6" fmla="*/ 0 60000 65536"/>
                    <a:gd name="T7" fmla="*/ 0 60000 65536"/>
                    <a:gd name="T8" fmla="*/ 0 60000 65536"/>
                    <a:gd name="T9" fmla="*/ 0 w 405"/>
                    <a:gd name="T10" fmla="*/ 0 h 198"/>
                    <a:gd name="T11" fmla="*/ 405 w 405"/>
                    <a:gd name="T12" fmla="*/ 198 h 1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5" h="198">
                      <a:moveTo>
                        <a:pt x="0" y="0"/>
                      </a:moveTo>
                      <a:cubicBezTo>
                        <a:pt x="115" y="19"/>
                        <a:pt x="230" y="39"/>
                        <a:pt x="297" y="72"/>
                      </a:cubicBezTo>
                      <a:cubicBezTo>
                        <a:pt x="364" y="105"/>
                        <a:pt x="384" y="151"/>
                        <a:pt x="405" y="198"/>
                      </a:cubicBezTo>
                    </a:path>
                  </a:pathLst>
                </a:cu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8538" name="Freeform 26"/>
              <p:cNvSpPr>
                <a:spLocks/>
              </p:cNvSpPr>
              <p:nvPr/>
            </p:nvSpPr>
            <p:spPr bwMode="auto">
              <a:xfrm>
                <a:off x="1386" y="3339"/>
                <a:ext cx="65" cy="252"/>
              </a:xfrm>
              <a:custGeom>
                <a:avLst/>
                <a:gdLst>
                  <a:gd name="T0" fmla="*/ 0 w 56"/>
                  <a:gd name="T1" fmla="*/ 0 h 252"/>
                  <a:gd name="T2" fmla="*/ 13494 w 56"/>
                  <a:gd name="T3" fmla="*/ 135 h 252"/>
                  <a:gd name="T4" fmla="*/ 2303 w 56"/>
                  <a:gd name="T5" fmla="*/ 252 h 252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252"/>
                  <a:gd name="T11" fmla="*/ 56 w 56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252">
                    <a:moveTo>
                      <a:pt x="0" y="0"/>
                    </a:moveTo>
                    <a:cubicBezTo>
                      <a:pt x="26" y="46"/>
                      <a:pt x="52" y="93"/>
                      <a:pt x="54" y="135"/>
                    </a:cubicBezTo>
                    <a:cubicBezTo>
                      <a:pt x="56" y="177"/>
                      <a:pt x="32" y="214"/>
                      <a:pt x="9" y="252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39" name="Line 27"/>
              <p:cNvSpPr>
                <a:spLocks noChangeShapeType="1"/>
              </p:cNvSpPr>
              <p:nvPr/>
            </p:nvSpPr>
            <p:spPr bwMode="auto">
              <a:xfrm>
                <a:off x="1741" y="3469"/>
                <a:ext cx="18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40" name="Line 28"/>
              <p:cNvSpPr>
                <a:spLocks noChangeShapeType="1"/>
              </p:cNvSpPr>
              <p:nvPr/>
            </p:nvSpPr>
            <p:spPr bwMode="auto">
              <a:xfrm>
                <a:off x="1170" y="3546"/>
                <a:ext cx="2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41" name="Line 29"/>
              <p:cNvSpPr>
                <a:spLocks noChangeShapeType="1"/>
              </p:cNvSpPr>
              <p:nvPr/>
            </p:nvSpPr>
            <p:spPr bwMode="auto">
              <a:xfrm>
                <a:off x="1167" y="3399"/>
                <a:ext cx="2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533" name="Freeform 30"/>
            <p:cNvSpPr>
              <a:spLocks/>
            </p:cNvSpPr>
            <p:nvPr/>
          </p:nvSpPr>
          <p:spPr bwMode="auto">
            <a:xfrm>
              <a:off x="3879" y="2862"/>
              <a:ext cx="63" cy="234"/>
            </a:xfrm>
            <a:custGeom>
              <a:avLst/>
              <a:gdLst>
                <a:gd name="T0" fmla="*/ 0 w 63"/>
                <a:gd name="T1" fmla="*/ 0 h 234"/>
                <a:gd name="T2" fmla="*/ 63 w 63"/>
                <a:gd name="T3" fmla="*/ 117 h 234"/>
                <a:gd name="T4" fmla="*/ 0 w 63"/>
                <a:gd name="T5" fmla="*/ 234 h 234"/>
                <a:gd name="T6" fmla="*/ 0 60000 65536"/>
                <a:gd name="T7" fmla="*/ 0 60000 65536"/>
                <a:gd name="T8" fmla="*/ 0 60000 65536"/>
                <a:gd name="T9" fmla="*/ 0 w 63"/>
                <a:gd name="T10" fmla="*/ 0 h 234"/>
                <a:gd name="T11" fmla="*/ 63 w 63"/>
                <a:gd name="T12" fmla="*/ 234 h 2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234">
                  <a:moveTo>
                    <a:pt x="0" y="0"/>
                  </a:moveTo>
                  <a:cubicBezTo>
                    <a:pt x="31" y="39"/>
                    <a:pt x="63" y="78"/>
                    <a:pt x="63" y="117"/>
                  </a:cubicBezTo>
                  <a:cubicBezTo>
                    <a:pt x="63" y="156"/>
                    <a:pt x="31" y="195"/>
                    <a:pt x="0" y="234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45" name="Group 31"/>
          <p:cNvGrpSpPr>
            <a:grpSpLocks/>
          </p:cNvGrpSpPr>
          <p:nvPr/>
        </p:nvGrpSpPr>
        <p:grpSpPr bwMode="auto">
          <a:xfrm>
            <a:off x="3144838" y="2730500"/>
            <a:ext cx="1919287" cy="776288"/>
            <a:chOff x="2955" y="1944"/>
            <a:chExt cx="1209" cy="489"/>
          </a:xfrm>
        </p:grpSpPr>
        <p:sp>
          <p:nvSpPr>
            <p:cNvPr id="18525" name="Text Box 32"/>
            <p:cNvSpPr txBox="1">
              <a:spLocks noChangeArrowheads="1"/>
            </p:cNvSpPr>
            <p:nvPr/>
          </p:nvSpPr>
          <p:spPr bwMode="auto">
            <a:xfrm>
              <a:off x="3402" y="2061"/>
              <a:ext cx="306" cy="252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=1</a:t>
              </a:r>
            </a:p>
          </p:txBody>
        </p:sp>
        <p:sp>
          <p:nvSpPr>
            <p:cNvPr id="18526" name="Line 33"/>
            <p:cNvSpPr>
              <a:spLocks noChangeShapeType="1"/>
            </p:cNvSpPr>
            <p:nvPr/>
          </p:nvSpPr>
          <p:spPr bwMode="auto">
            <a:xfrm>
              <a:off x="3186" y="2142"/>
              <a:ext cx="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7" name="Line 34"/>
            <p:cNvSpPr>
              <a:spLocks noChangeShapeType="1"/>
            </p:cNvSpPr>
            <p:nvPr/>
          </p:nvSpPr>
          <p:spPr bwMode="auto">
            <a:xfrm>
              <a:off x="3174" y="2256"/>
              <a:ext cx="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8" name="Line 35"/>
            <p:cNvSpPr>
              <a:spLocks noChangeShapeType="1"/>
            </p:cNvSpPr>
            <p:nvPr/>
          </p:nvSpPr>
          <p:spPr bwMode="auto">
            <a:xfrm>
              <a:off x="3720" y="2199"/>
              <a:ext cx="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9" name="Text Box 36"/>
            <p:cNvSpPr txBox="1">
              <a:spLocks noChangeArrowheads="1"/>
            </p:cNvSpPr>
            <p:nvPr/>
          </p:nvSpPr>
          <p:spPr bwMode="auto">
            <a:xfrm>
              <a:off x="2979" y="1944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530" name="Text Box 37"/>
            <p:cNvSpPr txBox="1">
              <a:spLocks noChangeArrowheads="1"/>
            </p:cNvSpPr>
            <p:nvPr/>
          </p:nvSpPr>
          <p:spPr bwMode="auto">
            <a:xfrm>
              <a:off x="3921" y="2040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8531" name="Text Box 38"/>
            <p:cNvSpPr txBox="1">
              <a:spLocks noChangeArrowheads="1"/>
            </p:cNvSpPr>
            <p:nvPr/>
          </p:nvSpPr>
          <p:spPr bwMode="auto">
            <a:xfrm>
              <a:off x="2955" y="2145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18446" name="Group 57"/>
          <p:cNvGrpSpPr>
            <a:grpSpLocks/>
          </p:cNvGrpSpPr>
          <p:nvPr/>
        </p:nvGrpSpPr>
        <p:grpSpPr bwMode="auto">
          <a:xfrm>
            <a:off x="439738" y="4405313"/>
            <a:ext cx="1919287" cy="776287"/>
            <a:chOff x="3848" y="738"/>
            <a:chExt cx="1209" cy="489"/>
          </a:xfrm>
        </p:grpSpPr>
        <p:sp>
          <p:nvSpPr>
            <p:cNvPr id="18518" name="Text Box 16"/>
            <p:cNvSpPr txBox="1">
              <a:spLocks noChangeArrowheads="1"/>
            </p:cNvSpPr>
            <p:nvPr/>
          </p:nvSpPr>
          <p:spPr bwMode="auto">
            <a:xfrm>
              <a:off x="4295" y="826"/>
              <a:ext cx="306" cy="330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19" name="Line 17"/>
            <p:cNvSpPr>
              <a:spLocks noChangeShapeType="1"/>
            </p:cNvSpPr>
            <p:nvPr/>
          </p:nvSpPr>
          <p:spPr bwMode="auto">
            <a:xfrm>
              <a:off x="4079" y="936"/>
              <a:ext cx="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0" name="Line 18"/>
            <p:cNvSpPr>
              <a:spLocks noChangeShapeType="1"/>
            </p:cNvSpPr>
            <p:nvPr/>
          </p:nvSpPr>
          <p:spPr bwMode="auto">
            <a:xfrm>
              <a:off x="4067" y="1050"/>
              <a:ext cx="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1" name="Line 19"/>
            <p:cNvSpPr>
              <a:spLocks noChangeShapeType="1"/>
            </p:cNvSpPr>
            <p:nvPr/>
          </p:nvSpPr>
          <p:spPr bwMode="auto">
            <a:xfrm>
              <a:off x="4613" y="993"/>
              <a:ext cx="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2" name="Text Box 20"/>
            <p:cNvSpPr txBox="1">
              <a:spLocks noChangeArrowheads="1"/>
            </p:cNvSpPr>
            <p:nvPr/>
          </p:nvSpPr>
          <p:spPr bwMode="auto">
            <a:xfrm>
              <a:off x="3872" y="738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523" name="Text Box 21"/>
            <p:cNvSpPr txBox="1">
              <a:spLocks noChangeArrowheads="1"/>
            </p:cNvSpPr>
            <p:nvPr/>
          </p:nvSpPr>
          <p:spPr bwMode="auto">
            <a:xfrm>
              <a:off x="4814" y="834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8524" name="Text Box 22"/>
            <p:cNvSpPr txBox="1">
              <a:spLocks noChangeArrowheads="1"/>
            </p:cNvSpPr>
            <p:nvPr/>
          </p:nvSpPr>
          <p:spPr bwMode="auto">
            <a:xfrm>
              <a:off x="3848" y="939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18447" name="Group 23"/>
          <p:cNvGrpSpPr>
            <a:grpSpLocks/>
          </p:cNvGrpSpPr>
          <p:nvPr/>
        </p:nvGrpSpPr>
        <p:grpSpPr bwMode="auto">
          <a:xfrm>
            <a:off x="3070225" y="4629150"/>
            <a:ext cx="2176463" cy="766763"/>
            <a:chOff x="3462" y="2727"/>
            <a:chExt cx="1371" cy="483"/>
          </a:xfrm>
        </p:grpSpPr>
        <p:sp>
          <p:nvSpPr>
            <p:cNvPr id="18506" name="Text Box 24"/>
            <p:cNvSpPr txBox="1">
              <a:spLocks noChangeArrowheads="1"/>
            </p:cNvSpPr>
            <p:nvPr/>
          </p:nvSpPr>
          <p:spPr bwMode="auto">
            <a:xfrm>
              <a:off x="4536" y="282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8507" name="Text Box 25"/>
            <p:cNvSpPr txBox="1">
              <a:spLocks noChangeArrowheads="1"/>
            </p:cNvSpPr>
            <p:nvPr/>
          </p:nvSpPr>
          <p:spPr bwMode="auto">
            <a:xfrm>
              <a:off x="3474" y="272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508" name="Text Box 26"/>
            <p:cNvSpPr txBox="1">
              <a:spLocks noChangeArrowheads="1"/>
            </p:cNvSpPr>
            <p:nvPr/>
          </p:nvSpPr>
          <p:spPr bwMode="auto">
            <a:xfrm>
              <a:off x="3462" y="292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18509" name="Group 27"/>
            <p:cNvGrpSpPr>
              <a:grpSpLocks/>
            </p:cNvGrpSpPr>
            <p:nvPr/>
          </p:nvGrpSpPr>
          <p:grpSpPr bwMode="auto">
            <a:xfrm>
              <a:off x="3933" y="2844"/>
              <a:ext cx="330" cy="249"/>
              <a:chOff x="1404" y="3312"/>
              <a:chExt cx="330" cy="330"/>
            </a:xfrm>
          </p:grpSpPr>
          <p:sp>
            <p:nvSpPr>
              <p:cNvPr id="18516" name="Freeform 28"/>
              <p:cNvSpPr>
                <a:spLocks/>
              </p:cNvSpPr>
              <p:nvPr/>
            </p:nvSpPr>
            <p:spPr bwMode="auto">
              <a:xfrm>
                <a:off x="1404" y="3312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17" name="Freeform 29"/>
              <p:cNvSpPr>
                <a:spLocks/>
              </p:cNvSpPr>
              <p:nvPr/>
            </p:nvSpPr>
            <p:spPr bwMode="auto">
              <a:xfrm flipV="1">
                <a:off x="1410" y="3480"/>
                <a:ext cx="324" cy="162"/>
              </a:xfrm>
              <a:custGeom>
                <a:avLst/>
                <a:gdLst>
                  <a:gd name="T0" fmla="*/ 0 w 405"/>
                  <a:gd name="T1" fmla="*/ 0 h 198"/>
                  <a:gd name="T2" fmla="*/ 2 w 405"/>
                  <a:gd name="T3" fmla="*/ 2 h 198"/>
                  <a:gd name="T4" fmla="*/ 2 w 405"/>
                  <a:gd name="T5" fmla="*/ 2 h 198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198"/>
                  <a:gd name="T11" fmla="*/ 405 w 405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198">
                    <a:moveTo>
                      <a:pt x="0" y="0"/>
                    </a:moveTo>
                    <a:cubicBezTo>
                      <a:pt x="115" y="19"/>
                      <a:pt x="230" y="39"/>
                      <a:pt x="297" y="72"/>
                    </a:cubicBezTo>
                    <a:cubicBezTo>
                      <a:pt x="364" y="105"/>
                      <a:pt x="384" y="151"/>
                      <a:pt x="405" y="198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510" name="Freeform 30"/>
            <p:cNvSpPr>
              <a:spLocks/>
            </p:cNvSpPr>
            <p:nvPr/>
          </p:nvSpPr>
          <p:spPr bwMode="auto">
            <a:xfrm>
              <a:off x="3915" y="2844"/>
              <a:ext cx="65" cy="252"/>
            </a:xfrm>
            <a:custGeom>
              <a:avLst/>
              <a:gdLst>
                <a:gd name="T0" fmla="*/ 0 w 56"/>
                <a:gd name="T1" fmla="*/ 0 h 252"/>
                <a:gd name="T2" fmla="*/ 13494 w 56"/>
                <a:gd name="T3" fmla="*/ 135 h 252"/>
                <a:gd name="T4" fmla="*/ 2303 w 56"/>
                <a:gd name="T5" fmla="*/ 252 h 252"/>
                <a:gd name="T6" fmla="*/ 0 60000 65536"/>
                <a:gd name="T7" fmla="*/ 0 60000 65536"/>
                <a:gd name="T8" fmla="*/ 0 60000 65536"/>
                <a:gd name="T9" fmla="*/ 0 w 56"/>
                <a:gd name="T10" fmla="*/ 0 h 252"/>
                <a:gd name="T11" fmla="*/ 56 w 56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252">
                  <a:moveTo>
                    <a:pt x="0" y="0"/>
                  </a:moveTo>
                  <a:cubicBezTo>
                    <a:pt x="26" y="46"/>
                    <a:pt x="52" y="93"/>
                    <a:pt x="54" y="135"/>
                  </a:cubicBezTo>
                  <a:cubicBezTo>
                    <a:pt x="56" y="177"/>
                    <a:pt x="32" y="214"/>
                    <a:pt x="9" y="252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1" name="Line 31"/>
            <p:cNvSpPr>
              <a:spLocks noChangeShapeType="1"/>
            </p:cNvSpPr>
            <p:nvPr/>
          </p:nvSpPr>
          <p:spPr bwMode="auto">
            <a:xfrm>
              <a:off x="4314" y="2982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2" name="Line 32"/>
            <p:cNvSpPr>
              <a:spLocks noChangeShapeType="1"/>
            </p:cNvSpPr>
            <p:nvPr/>
          </p:nvSpPr>
          <p:spPr bwMode="auto">
            <a:xfrm>
              <a:off x="3699" y="3051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3" name="Line 33"/>
            <p:cNvSpPr>
              <a:spLocks noChangeShapeType="1"/>
            </p:cNvSpPr>
            <p:nvPr/>
          </p:nvSpPr>
          <p:spPr bwMode="auto">
            <a:xfrm>
              <a:off x="3696" y="2904"/>
              <a:ext cx="2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4" name="Freeform 34"/>
            <p:cNvSpPr>
              <a:spLocks/>
            </p:cNvSpPr>
            <p:nvPr/>
          </p:nvSpPr>
          <p:spPr bwMode="auto">
            <a:xfrm>
              <a:off x="3879" y="2862"/>
              <a:ext cx="63" cy="234"/>
            </a:xfrm>
            <a:custGeom>
              <a:avLst/>
              <a:gdLst>
                <a:gd name="T0" fmla="*/ 0 w 63"/>
                <a:gd name="T1" fmla="*/ 0 h 234"/>
                <a:gd name="T2" fmla="*/ 63 w 63"/>
                <a:gd name="T3" fmla="*/ 117 h 234"/>
                <a:gd name="T4" fmla="*/ 0 w 63"/>
                <a:gd name="T5" fmla="*/ 234 h 234"/>
                <a:gd name="T6" fmla="*/ 0 60000 65536"/>
                <a:gd name="T7" fmla="*/ 0 60000 65536"/>
                <a:gd name="T8" fmla="*/ 0 60000 65536"/>
                <a:gd name="T9" fmla="*/ 0 w 63"/>
                <a:gd name="T10" fmla="*/ 0 h 234"/>
                <a:gd name="T11" fmla="*/ 63 w 63"/>
                <a:gd name="T12" fmla="*/ 234 h 2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234">
                  <a:moveTo>
                    <a:pt x="0" y="0"/>
                  </a:moveTo>
                  <a:cubicBezTo>
                    <a:pt x="31" y="39"/>
                    <a:pt x="63" y="78"/>
                    <a:pt x="63" y="117"/>
                  </a:cubicBezTo>
                  <a:cubicBezTo>
                    <a:pt x="63" y="156"/>
                    <a:pt x="31" y="195"/>
                    <a:pt x="0" y="234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5" name="Oval 35"/>
            <p:cNvSpPr>
              <a:spLocks noChangeArrowheads="1"/>
            </p:cNvSpPr>
            <p:nvPr/>
          </p:nvSpPr>
          <p:spPr bwMode="auto">
            <a:xfrm>
              <a:off x="4257" y="2943"/>
              <a:ext cx="56" cy="56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196975" y="4545013"/>
            <a:ext cx="485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18449" name="Text Box 13"/>
          <p:cNvSpPr txBox="1">
            <a:spLocks noChangeArrowheads="1"/>
          </p:cNvSpPr>
          <p:nvPr/>
        </p:nvSpPr>
        <p:spPr bwMode="auto">
          <a:xfrm>
            <a:off x="620713" y="301625"/>
            <a:ext cx="5824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一、基本门电路的逻辑符号</a:t>
            </a:r>
          </a:p>
        </p:txBody>
      </p:sp>
      <p:grpSp>
        <p:nvGrpSpPr>
          <p:cNvPr id="18450" name="组合 48"/>
          <p:cNvGrpSpPr>
            <a:grpSpLocks/>
          </p:cNvGrpSpPr>
          <p:nvPr/>
        </p:nvGrpSpPr>
        <p:grpSpPr bwMode="auto">
          <a:xfrm>
            <a:off x="333375" y="5603875"/>
            <a:ext cx="2622550" cy="747713"/>
            <a:chOff x="3857620" y="4643446"/>
            <a:chExt cx="2622568" cy="747559"/>
          </a:xfrm>
        </p:grpSpPr>
        <p:sp>
          <p:nvSpPr>
            <p:cNvPr id="18492" name="Line 130"/>
            <p:cNvSpPr>
              <a:spLocks noChangeShapeType="1"/>
            </p:cNvSpPr>
            <p:nvPr/>
          </p:nvSpPr>
          <p:spPr bwMode="auto">
            <a:xfrm>
              <a:off x="4357685" y="4929252"/>
              <a:ext cx="4286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3" name="Text Box 133"/>
            <p:cNvSpPr txBox="1">
              <a:spLocks noChangeArrowheads="1"/>
            </p:cNvSpPr>
            <p:nvPr/>
          </p:nvSpPr>
          <p:spPr bwMode="auto">
            <a:xfrm>
              <a:off x="3867149" y="4643446"/>
              <a:ext cx="471482" cy="45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8494" name="组合 61"/>
            <p:cNvGrpSpPr>
              <a:grpSpLocks/>
            </p:cNvGrpSpPr>
            <p:nvPr/>
          </p:nvGrpSpPr>
          <p:grpSpPr bwMode="auto">
            <a:xfrm>
              <a:off x="4786289" y="4786330"/>
              <a:ext cx="785812" cy="500178"/>
              <a:chOff x="4357683" y="1214404"/>
              <a:chExt cx="638182" cy="428643"/>
            </a:xfrm>
          </p:grpSpPr>
          <p:sp>
            <p:nvSpPr>
              <p:cNvPr id="18500" name="Oval 132"/>
              <p:cNvSpPr>
                <a:spLocks noChangeArrowheads="1"/>
              </p:cNvSpPr>
              <p:nvPr/>
            </p:nvSpPr>
            <p:spPr bwMode="auto">
              <a:xfrm>
                <a:off x="4878390" y="1382698"/>
                <a:ext cx="117475" cy="117475"/>
              </a:xfrm>
              <a:prstGeom prst="ellipse">
                <a:avLst/>
              </a:prstGeom>
              <a:noFill/>
              <a:ln w="28575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grpSp>
            <p:nvGrpSpPr>
              <p:cNvPr id="18501" name="组合 76"/>
              <p:cNvGrpSpPr>
                <a:grpSpLocks/>
              </p:cNvGrpSpPr>
              <p:nvPr/>
            </p:nvGrpSpPr>
            <p:grpSpPr bwMode="auto">
              <a:xfrm>
                <a:off x="4357683" y="1214404"/>
                <a:ext cx="501528" cy="428643"/>
                <a:chOff x="4284641" y="3500415"/>
                <a:chExt cx="726871" cy="558826"/>
              </a:xfrm>
            </p:grpSpPr>
            <p:sp>
              <p:nvSpPr>
                <p:cNvPr id="151" name="弧形 150"/>
                <p:cNvSpPr/>
                <p:nvPr/>
              </p:nvSpPr>
              <p:spPr bwMode="auto">
                <a:xfrm>
                  <a:off x="4430417" y="3500373"/>
                  <a:ext cx="581118" cy="558582"/>
                </a:xfrm>
                <a:prstGeom prst="arc">
                  <a:avLst>
                    <a:gd name="adj1" fmla="val 16144200"/>
                    <a:gd name="adj2" fmla="val 5427747"/>
                  </a:avLst>
                </a:prstGeom>
                <a:noFill/>
                <a:ln w="3810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1800" b="1">
                    <a:latin typeface="Arial" charset="0"/>
                  </a:endParaRPr>
                </a:p>
              </p:txBody>
            </p:sp>
            <p:cxnSp>
              <p:nvCxnSpPr>
                <p:cNvPr id="18503" name="直接连接符 78"/>
                <p:cNvCxnSpPr>
                  <a:cxnSpLocks noChangeShapeType="1"/>
                  <a:stCxn id="151" idx="0"/>
                </p:cNvCxnSpPr>
                <p:nvPr/>
              </p:nvCxnSpPr>
              <p:spPr bwMode="auto">
                <a:xfrm rot="10800000">
                  <a:off x="4285447" y="3500438"/>
                  <a:ext cx="431048" cy="37"/>
                </a:xfrm>
                <a:prstGeom prst="line">
                  <a:avLst/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504" name="直接连接符 79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285447" y="4058467"/>
                  <a:ext cx="435764" cy="1"/>
                </a:xfrm>
                <a:prstGeom prst="line">
                  <a:avLst/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505" name="直接连接符 8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6433" y="3779420"/>
                  <a:ext cx="558029" cy="1614"/>
                </a:xfrm>
                <a:prstGeom prst="line">
                  <a:avLst/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8495" name="Text Box 138"/>
            <p:cNvSpPr txBox="1">
              <a:spLocks noChangeArrowheads="1"/>
            </p:cNvSpPr>
            <p:nvPr/>
          </p:nvSpPr>
          <p:spPr bwMode="auto">
            <a:xfrm>
              <a:off x="6008706" y="4778384"/>
              <a:ext cx="471482" cy="45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8496" name="Line 130"/>
            <p:cNvSpPr>
              <a:spLocks noChangeShapeType="1"/>
            </p:cNvSpPr>
            <p:nvPr/>
          </p:nvSpPr>
          <p:spPr bwMode="auto">
            <a:xfrm>
              <a:off x="4348156" y="5143606"/>
              <a:ext cx="4286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7" name="Text Box 133"/>
            <p:cNvSpPr txBox="1">
              <a:spLocks noChangeArrowheads="1"/>
            </p:cNvSpPr>
            <p:nvPr/>
          </p:nvSpPr>
          <p:spPr bwMode="auto">
            <a:xfrm>
              <a:off x="3857620" y="4929252"/>
              <a:ext cx="471482" cy="46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98" name="Text Box 133"/>
            <p:cNvSpPr txBox="1">
              <a:spLocks noChangeArrowheads="1"/>
            </p:cNvSpPr>
            <p:nvPr/>
          </p:nvSpPr>
          <p:spPr bwMode="auto">
            <a:xfrm>
              <a:off x="4786314" y="4857760"/>
              <a:ext cx="6857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solidFill>
                    <a:srgbClr val="0000FF"/>
                  </a:solidFill>
                  <a:latin typeface="Times New Roman" pitchFamily="18" charset="0"/>
                </a:rPr>
                <a:t>OC</a:t>
              </a:r>
            </a:p>
          </p:txBody>
        </p:sp>
        <p:sp>
          <p:nvSpPr>
            <p:cNvPr id="18499" name="Line 130"/>
            <p:cNvSpPr>
              <a:spLocks noChangeShapeType="1"/>
            </p:cNvSpPr>
            <p:nvPr/>
          </p:nvSpPr>
          <p:spPr bwMode="auto">
            <a:xfrm>
              <a:off x="5572132" y="5046674"/>
              <a:ext cx="4286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51" name="组合 68"/>
          <p:cNvGrpSpPr>
            <a:grpSpLocks/>
          </p:cNvGrpSpPr>
          <p:nvPr/>
        </p:nvGrpSpPr>
        <p:grpSpPr bwMode="auto">
          <a:xfrm>
            <a:off x="3035300" y="5675313"/>
            <a:ext cx="2286000" cy="1000125"/>
            <a:chOff x="6072198" y="3286124"/>
            <a:chExt cx="2286016" cy="1000132"/>
          </a:xfrm>
        </p:grpSpPr>
        <p:grpSp>
          <p:nvGrpSpPr>
            <p:cNvPr id="18482" name="组合 44"/>
            <p:cNvGrpSpPr>
              <a:grpSpLocks/>
            </p:cNvGrpSpPr>
            <p:nvPr/>
          </p:nvGrpSpPr>
          <p:grpSpPr bwMode="auto">
            <a:xfrm>
              <a:off x="6442088" y="3286124"/>
              <a:ext cx="1585608" cy="831856"/>
              <a:chOff x="2727312" y="1571612"/>
              <a:chExt cx="1585608" cy="831856"/>
            </a:xfrm>
          </p:grpSpPr>
          <p:sp>
            <p:nvSpPr>
              <p:cNvPr id="160" name="等腰三角形 159"/>
              <p:cNvSpPr/>
              <p:nvPr/>
            </p:nvSpPr>
            <p:spPr>
              <a:xfrm rot="5400000">
                <a:off x="3143241" y="1643050"/>
                <a:ext cx="647705" cy="50482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3727445" y="1844664"/>
                <a:ext cx="107951" cy="1079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 flipV="1">
                <a:off x="3844921" y="1895464"/>
                <a:ext cx="46831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2727313" y="1908164"/>
                <a:ext cx="46831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2746363" y="2401880"/>
                <a:ext cx="754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rot="5400000" flipH="1" flipV="1">
                <a:off x="3322629" y="2224079"/>
                <a:ext cx="35719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83" name="矩形 61"/>
            <p:cNvSpPr>
              <a:spLocks noChangeArrowheads="1"/>
            </p:cNvSpPr>
            <p:nvPr/>
          </p:nvSpPr>
          <p:spPr bwMode="auto">
            <a:xfrm>
              <a:off x="6072198" y="3886146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en</a:t>
              </a:r>
              <a:endParaRPr lang="zh-CN" altLang="en-US" sz="2000"/>
            </a:p>
          </p:txBody>
        </p:sp>
        <p:sp>
          <p:nvSpPr>
            <p:cNvPr id="18484" name="矩形 63"/>
            <p:cNvSpPr>
              <a:spLocks noChangeArrowheads="1"/>
            </p:cNvSpPr>
            <p:nvPr/>
          </p:nvSpPr>
          <p:spPr bwMode="auto">
            <a:xfrm>
              <a:off x="6072198" y="3357562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x</a:t>
              </a:r>
              <a:endParaRPr lang="zh-CN" altLang="en-US" sz="2400" b="1" i="1"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sp>
          <p:nvSpPr>
            <p:cNvPr id="18485" name="矩形 65"/>
            <p:cNvSpPr>
              <a:spLocks noChangeArrowheads="1"/>
            </p:cNvSpPr>
            <p:nvPr/>
          </p:nvSpPr>
          <p:spPr bwMode="auto">
            <a:xfrm>
              <a:off x="8001024" y="3357562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f</a:t>
              </a:r>
              <a:endParaRPr lang="zh-CN" altLang="en-US" sz="2400" b="1" i="1"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8452" name="组合 81"/>
          <p:cNvGrpSpPr>
            <a:grpSpLocks/>
          </p:cNvGrpSpPr>
          <p:nvPr/>
        </p:nvGrpSpPr>
        <p:grpSpPr bwMode="auto">
          <a:xfrm>
            <a:off x="5472113" y="3259138"/>
            <a:ext cx="1501775" cy="2116137"/>
            <a:chOff x="5214942" y="1855776"/>
            <a:chExt cx="1501785" cy="2116201"/>
          </a:xfrm>
        </p:grpSpPr>
        <p:cxnSp>
          <p:nvCxnSpPr>
            <p:cNvPr id="167" name="直接连接符 166"/>
            <p:cNvCxnSpPr/>
            <p:nvPr/>
          </p:nvCxnSpPr>
          <p:spPr bwMode="auto">
            <a:xfrm rot="16200000" flipH="1">
              <a:off x="5572118" y="2428880"/>
              <a:ext cx="114303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73" name="组合 53"/>
            <p:cNvGrpSpPr>
              <a:grpSpLocks/>
            </p:cNvGrpSpPr>
            <p:nvPr/>
          </p:nvGrpSpPr>
          <p:grpSpPr bwMode="auto">
            <a:xfrm>
              <a:off x="5891222" y="2936896"/>
              <a:ext cx="500066" cy="550874"/>
              <a:chOff x="5857884" y="3008334"/>
              <a:chExt cx="500066" cy="550874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5857884" y="3130576"/>
                <a:ext cx="500065" cy="428638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6059497" y="3008334"/>
                <a:ext cx="107951" cy="1079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9" name="直接连接符 168"/>
            <p:cNvCxnSpPr/>
            <p:nvPr/>
          </p:nvCxnSpPr>
          <p:spPr bwMode="auto">
            <a:xfrm rot="10800000">
              <a:off x="6143635" y="1855776"/>
              <a:ext cx="571504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 bwMode="auto">
            <a:xfrm rot="10800000">
              <a:off x="5572131" y="3786234"/>
              <a:ext cx="1143008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 bwMode="auto">
            <a:xfrm rot="5400000">
              <a:off x="6394454" y="3463962"/>
              <a:ext cx="642957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 bwMode="auto">
            <a:xfrm rot="5400000">
              <a:off x="6001550" y="3642561"/>
              <a:ext cx="285759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6118235" y="3752895"/>
              <a:ext cx="71438" cy="7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79" name="矩形 75"/>
            <p:cNvSpPr>
              <a:spLocks noChangeArrowheads="1"/>
            </p:cNvSpPr>
            <p:nvPr/>
          </p:nvSpPr>
          <p:spPr bwMode="auto">
            <a:xfrm>
              <a:off x="5214942" y="3571876"/>
              <a:ext cx="327332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6600"/>
                  </a:solidFill>
                  <a:latin typeface="Times New Roman" pitchFamily="18" charset="0"/>
                </a:rPr>
                <a:t>S</a:t>
              </a:r>
              <a:endParaRPr lang="zh-CN" altLang="en-US" sz="2000" i="1">
                <a:solidFill>
                  <a:srgbClr val="006600"/>
                </a:solidFill>
              </a:endParaRPr>
            </a:p>
          </p:txBody>
        </p:sp>
      </p:grpSp>
      <p:grpSp>
        <p:nvGrpSpPr>
          <p:cNvPr id="18453" name="组合 82"/>
          <p:cNvGrpSpPr>
            <a:grpSpLocks/>
          </p:cNvGrpSpPr>
          <p:nvPr/>
        </p:nvGrpSpPr>
        <p:grpSpPr bwMode="auto">
          <a:xfrm>
            <a:off x="5329238" y="3189288"/>
            <a:ext cx="3155950" cy="1543050"/>
            <a:chOff x="5072066" y="1785926"/>
            <a:chExt cx="3157548" cy="1543109"/>
          </a:xfrm>
        </p:grpSpPr>
        <p:grpSp>
          <p:nvGrpSpPr>
            <p:cNvPr id="18457" name="组合 61"/>
            <p:cNvGrpSpPr>
              <a:grpSpLocks/>
            </p:cNvGrpSpPr>
            <p:nvPr/>
          </p:nvGrpSpPr>
          <p:grpSpPr bwMode="auto">
            <a:xfrm>
              <a:off x="5072066" y="1857364"/>
              <a:ext cx="3157548" cy="1331922"/>
              <a:chOff x="5072066" y="1857364"/>
              <a:chExt cx="3157548" cy="1331922"/>
            </a:xfrm>
          </p:grpSpPr>
          <p:grpSp>
            <p:nvGrpSpPr>
              <p:cNvPr id="18461" name="组合 47"/>
              <p:cNvGrpSpPr>
                <a:grpSpLocks/>
              </p:cNvGrpSpPr>
              <p:nvPr/>
            </p:nvGrpSpPr>
            <p:grpSpPr bwMode="auto">
              <a:xfrm>
                <a:off x="6429389" y="2357430"/>
                <a:ext cx="571512" cy="428630"/>
                <a:chOff x="5715009" y="2285992"/>
                <a:chExt cx="1071570" cy="857257"/>
              </a:xfrm>
            </p:grpSpPr>
            <p:grpSp>
              <p:nvGrpSpPr>
                <p:cNvPr id="18468" name="组合 45"/>
                <p:cNvGrpSpPr>
                  <a:grpSpLocks/>
                </p:cNvGrpSpPr>
                <p:nvPr/>
              </p:nvGrpSpPr>
              <p:grpSpPr bwMode="auto">
                <a:xfrm>
                  <a:off x="5715009" y="2285992"/>
                  <a:ext cx="1071570" cy="857257"/>
                  <a:chOff x="5715009" y="2143116"/>
                  <a:chExt cx="857256" cy="1000133"/>
                </a:xfrm>
              </p:grpSpPr>
              <p:sp>
                <p:nvSpPr>
                  <p:cNvPr id="191" name="等腰三角形 190"/>
                  <p:cNvSpPr/>
                  <p:nvPr/>
                </p:nvSpPr>
                <p:spPr>
                  <a:xfrm rot="5400000">
                    <a:off x="5643589" y="2215592"/>
                    <a:ext cx="1000159" cy="85529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2" name="等腰三角形 191"/>
                  <p:cNvSpPr/>
                  <p:nvPr/>
                </p:nvSpPr>
                <p:spPr>
                  <a:xfrm rot="16200000">
                    <a:off x="5643589" y="2215592"/>
                    <a:ext cx="1000159" cy="85529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90" name="椭圆 189"/>
                <p:cNvSpPr/>
                <p:nvPr/>
              </p:nvSpPr>
              <p:spPr bwMode="auto">
                <a:xfrm rot="5400000">
                  <a:off x="6163419" y="2304641"/>
                  <a:ext cx="177806" cy="17868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83" name="直接连接符 182"/>
              <p:cNvCxnSpPr/>
              <p:nvPr/>
            </p:nvCxnSpPr>
            <p:spPr bwMode="auto">
              <a:xfrm rot="10800000" flipV="1">
                <a:off x="7000267" y="2571768"/>
                <a:ext cx="71473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auto">
              <a:xfrm rot="10800000">
                <a:off x="5572381" y="2571768"/>
                <a:ext cx="85768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 bwMode="auto">
              <a:xfrm rot="5400000">
                <a:off x="6465125" y="2106613"/>
                <a:ext cx="50008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 bwMode="auto">
              <a:xfrm rot="5400000">
                <a:off x="6465125" y="2938495"/>
                <a:ext cx="50008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66" name="Text Box 32"/>
              <p:cNvSpPr txBox="1">
                <a:spLocks noChangeArrowheads="1"/>
              </p:cNvSpPr>
              <p:nvPr/>
            </p:nvSpPr>
            <p:spPr bwMode="auto">
              <a:xfrm>
                <a:off x="5072066" y="2292654"/>
                <a:ext cx="514342" cy="636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8467" name="Text Box 31"/>
              <p:cNvSpPr txBox="1">
                <a:spLocks noChangeArrowheads="1"/>
              </p:cNvSpPr>
              <p:nvPr/>
            </p:nvSpPr>
            <p:spPr bwMode="auto">
              <a:xfrm>
                <a:off x="7715272" y="2285992"/>
                <a:ext cx="514342" cy="636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18458" name="矩形 75"/>
            <p:cNvSpPr>
              <a:spLocks noChangeArrowheads="1"/>
            </p:cNvSpPr>
            <p:nvPr/>
          </p:nvSpPr>
          <p:spPr bwMode="auto">
            <a:xfrm>
              <a:off x="6786578" y="2928934"/>
              <a:ext cx="327332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</a:rPr>
                <a:t>S</a:t>
              </a:r>
              <a:endParaRPr lang="zh-CN" altLang="en-US" sz="2000"/>
            </a:p>
          </p:txBody>
        </p:sp>
        <p:cxnSp>
          <p:nvCxnSpPr>
            <p:cNvPr id="180" name="直接连接符 179"/>
            <p:cNvCxnSpPr/>
            <p:nvPr/>
          </p:nvCxnSpPr>
          <p:spPr bwMode="auto">
            <a:xfrm rot="10800000" flipV="1">
              <a:off x="6755668" y="1785926"/>
              <a:ext cx="25254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0" name="矩形 75"/>
            <p:cNvSpPr>
              <a:spLocks noChangeArrowheads="1"/>
            </p:cNvSpPr>
            <p:nvPr/>
          </p:nvSpPr>
          <p:spPr bwMode="auto">
            <a:xfrm>
              <a:off x="6715140" y="1785926"/>
              <a:ext cx="327332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</a:rPr>
                <a:t>S</a:t>
              </a:r>
              <a:endParaRPr lang="zh-CN" altLang="en-US" sz="2000"/>
            </a:p>
          </p:txBody>
        </p:sp>
      </p:grpSp>
      <p:grpSp>
        <p:nvGrpSpPr>
          <p:cNvPr id="18454" name="组合 102"/>
          <p:cNvGrpSpPr>
            <a:grpSpLocks/>
          </p:cNvGrpSpPr>
          <p:nvPr/>
        </p:nvGrpSpPr>
        <p:grpSpPr bwMode="auto">
          <a:xfrm>
            <a:off x="5970588" y="3046413"/>
            <a:ext cx="2559050" cy="2378075"/>
            <a:chOff x="5715008" y="1584374"/>
            <a:chExt cx="2557524" cy="2377729"/>
          </a:xfrm>
        </p:grpSpPr>
        <p:sp>
          <p:nvSpPr>
            <p:cNvPr id="194" name="矩形 193"/>
            <p:cNvSpPr/>
            <p:nvPr/>
          </p:nvSpPr>
          <p:spPr>
            <a:xfrm>
              <a:off x="5715008" y="1584374"/>
              <a:ext cx="1786459" cy="23570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56" name="矩形 75"/>
            <p:cNvSpPr>
              <a:spLocks noChangeArrowheads="1"/>
            </p:cNvSpPr>
            <p:nvPr/>
          </p:nvSpPr>
          <p:spPr bwMode="auto">
            <a:xfrm>
              <a:off x="7643834" y="3500438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TG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2"/>
          <p:cNvSpPr>
            <a:spLocks noChangeArrowheads="1"/>
          </p:cNvSpPr>
          <p:nvPr/>
        </p:nvSpPr>
        <p:spPr bwMode="auto">
          <a:xfrm>
            <a:off x="0" y="142875"/>
            <a:ext cx="8870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四、 </a:t>
            </a:r>
            <a:r>
              <a:rPr lang="zh-CN" altLang="en-US" sz="3600" b="1">
                <a:solidFill>
                  <a:srgbClr val="FF0066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用中规模集成电路实现组合电路设计 </a:t>
            </a:r>
          </a:p>
        </p:txBody>
      </p:sp>
      <p:sp>
        <p:nvSpPr>
          <p:cNvPr id="54275" name="Text Box 23"/>
          <p:cNvSpPr txBox="1">
            <a:spLocks noChangeArrowheads="1"/>
          </p:cNvSpPr>
          <p:nvPr/>
        </p:nvSpPr>
        <p:spPr bwMode="auto">
          <a:xfrm>
            <a:off x="523875" y="833438"/>
            <a:ext cx="660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宋体" pitchFamily="2" charset="-122"/>
              </a:rPr>
              <a:t>一、用译码器设计组合逻辑电路</a:t>
            </a:r>
          </a:p>
        </p:txBody>
      </p:sp>
      <p:sp>
        <p:nvSpPr>
          <p:cNvPr id="54276" name="Rectangle 25"/>
          <p:cNvSpPr>
            <a:spLocks noChangeArrowheads="1"/>
          </p:cNvSpPr>
          <p:nvPr/>
        </p:nvSpPr>
        <p:spPr bwMode="auto">
          <a:xfrm>
            <a:off x="904875" y="4410075"/>
            <a:ext cx="77231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solidFill>
                  <a:srgbClr val="000000"/>
                </a:solidFill>
                <a:latin typeface="宋体" pitchFamily="2" charset="-122"/>
              </a:rPr>
              <a:t>①</a:t>
            </a:r>
            <a:r>
              <a:rPr kumimoji="1" lang="zh-CN" altLang="en-US" sz="2600" b="1">
                <a:solidFill>
                  <a:srgbClr val="000000"/>
                </a:solidFill>
                <a:latin typeface="宋体" pitchFamily="2" charset="-122"/>
              </a:rPr>
              <a:t>写出函数的</a:t>
            </a:r>
            <a:r>
              <a:rPr kumimoji="1" lang="zh-CN" altLang="en-US" sz="2600" b="1">
                <a:solidFill>
                  <a:srgbClr val="FF0000"/>
                </a:solidFill>
                <a:latin typeface="宋体" pitchFamily="2" charset="-122"/>
              </a:rPr>
              <a:t>标准与或表达式（最小项之和）</a:t>
            </a:r>
            <a:r>
              <a:rPr kumimoji="1" lang="zh-CN" altLang="en-US" sz="2600" b="1">
                <a:solidFill>
                  <a:srgbClr val="000000"/>
                </a:solidFill>
                <a:latin typeface="宋体" pitchFamily="2" charset="-122"/>
              </a:rPr>
              <a:t>，并变换为</a:t>
            </a:r>
            <a:r>
              <a:rPr kumimoji="1" lang="zh-CN" altLang="en-US" sz="2600" b="1">
                <a:solidFill>
                  <a:srgbClr val="FF0000"/>
                </a:solidFill>
                <a:latin typeface="宋体" pitchFamily="2" charset="-122"/>
              </a:rPr>
              <a:t>与非</a:t>
            </a:r>
            <a:r>
              <a:rPr kumimoji="1" lang="en-US" altLang="zh-CN" sz="2600" b="1">
                <a:solidFill>
                  <a:srgbClr val="FF0000"/>
                </a:solidFill>
                <a:latin typeface="宋体" pitchFamily="2" charset="-122"/>
              </a:rPr>
              <a:t>-</a:t>
            </a:r>
            <a:r>
              <a:rPr kumimoji="1" lang="zh-CN" altLang="en-US" sz="2600" b="1">
                <a:solidFill>
                  <a:srgbClr val="FF0000"/>
                </a:solidFill>
                <a:latin typeface="宋体" pitchFamily="2" charset="-122"/>
              </a:rPr>
              <a:t>与非形式。</a:t>
            </a:r>
          </a:p>
        </p:txBody>
      </p:sp>
      <p:sp>
        <p:nvSpPr>
          <p:cNvPr id="54277" name="Text Box 26"/>
          <p:cNvSpPr txBox="1">
            <a:spLocks noChangeArrowheads="1"/>
          </p:cNvSpPr>
          <p:nvPr/>
        </p:nvSpPr>
        <p:spPr bwMode="auto">
          <a:xfrm>
            <a:off x="887413" y="5329238"/>
            <a:ext cx="77406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②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画出用二进制译码器和与非门实现这些函数的接线图。</a:t>
            </a:r>
          </a:p>
        </p:txBody>
      </p:sp>
      <p:sp>
        <p:nvSpPr>
          <p:cNvPr id="54278" name="Text Box 30"/>
          <p:cNvSpPr txBox="1">
            <a:spLocks noChangeArrowheads="1"/>
          </p:cNvSpPr>
          <p:nvPr/>
        </p:nvSpPr>
        <p:spPr bwMode="auto">
          <a:xfrm>
            <a:off x="739775" y="3889375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</a:rPr>
              <a:t>一般步骤：</a:t>
            </a:r>
          </a:p>
        </p:txBody>
      </p:sp>
      <p:grpSp>
        <p:nvGrpSpPr>
          <p:cNvPr id="54279" name="组合 10"/>
          <p:cNvGrpSpPr>
            <a:grpSpLocks/>
          </p:cNvGrpSpPr>
          <p:nvPr/>
        </p:nvGrpSpPr>
        <p:grpSpPr bwMode="auto">
          <a:xfrm>
            <a:off x="484188" y="1360488"/>
            <a:ext cx="8215312" cy="2308225"/>
            <a:chOff x="571472" y="1360488"/>
            <a:chExt cx="8215370" cy="2308225"/>
          </a:xfrm>
        </p:grpSpPr>
        <p:grpSp>
          <p:nvGrpSpPr>
            <p:cNvPr id="54280" name="Group 31"/>
            <p:cNvGrpSpPr>
              <a:grpSpLocks/>
            </p:cNvGrpSpPr>
            <p:nvPr/>
          </p:nvGrpSpPr>
          <p:grpSpPr bwMode="auto">
            <a:xfrm>
              <a:off x="658812" y="1360488"/>
              <a:ext cx="7975601" cy="2308225"/>
              <a:chOff x="415" y="754"/>
              <a:chExt cx="5024" cy="1454"/>
            </a:xfrm>
          </p:grpSpPr>
          <p:sp>
            <p:nvSpPr>
              <p:cNvPr id="54282" name="Text Box 24"/>
              <p:cNvSpPr txBox="1">
                <a:spLocks noChangeArrowheads="1"/>
              </p:cNvSpPr>
              <p:nvPr/>
            </p:nvSpPr>
            <p:spPr bwMode="auto">
              <a:xfrm>
                <a:off x="415" y="754"/>
                <a:ext cx="5024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宋体" pitchFamily="2" charset="-122"/>
                  </a:rPr>
                  <a:t>    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宋体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000000"/>
                    </a:solidFill>
                    <a:latin typeface="宋体" pitchFamily="2" charset="-122"/>
                  </a:rPr>
                  <a:t>n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宋体" pitchFamily="2" charset="-122"/>
                  </a:rPr>
                  <a:t>线</a:t>
                </a:r>
                <a:r>
                  <a:rPr kumimoji="1" lang="en-US" altLang="zh-CN" sz="2400" b="1">
                    <a:solidFill>
                      <a:srgbClr val="000000"/>
                    </a:solidFill>
                    <a:latin typeface="宋体" pitchFamily="2" charset="-122"/>
                  </a:rPr>
                  <a:t>—2</a:t>
                </a:r>
                <a:r>
                  <a:rPr kumimoji="1" lang="en-US" altLang="zh-CN" sz="2400" b="1" baseline="50000">
                    <a:solidFill>
                      <a:srgbClr val="000000"/>
                    </a:solidFill>
                    <a:latin typeface="宋体" pitchFamily="2" charset="-122"/>
                  </a:rPr>
                  <a:t>n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宋体" pitchFamily="2" charset="-122"/>
                  </a:rPr>
                  <a:t>线译码器有</a:t>
                </a:r>
                <a:r>
                  <a:rPr kumimoji="1" lang="en-US" altLang="zh-CN" sz="2400" b="1">
                    <a:solidFill>
                      <a:srgbClr val="000000"/>
                    </a:solidFill>
                    <a:latin typeface="宋体" pitchFamily="2" charset="-122"/>
                  </a:rPr>
                  <a:t>2</a:t>
                </a:r>
                <a:r>
                  <a:rPr kumimoji="1" lang="en-US" altLang="zh-CN" sz="2400" b="1" baseline="50000">
                    <a:solidFill>
                      <a:srgbClr val="000000"/>
                    </a:solidFill>
                    <a:latin typeface="宋体" pitchFamily="2" charset="-122"/>
                  </a:rPr>
                  <a:t>n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宋体" pitchFamily="2" charset="-122"/>
                  </a:rPr>
                  <a:t>个代码组合，包含了</a:t>
                </a:r>
                <a:r>
                  <a:rPr kumimoji="1" lang="en-US" altLang="zh-CN" sz="2400" b="1">
                    <a:solidFill>
                      <a:srgbClr val="000000"/>
                    </a:solidFill>
                    <a:latin typeface="宋体" pitchFamily="2" charset="-122"/>
                  </a:rPr>
                  <a:t>n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宋体" pitchFamily="2" charset="-122"/>
                  </a:rPr>
                  <a:t>变量函数的全部最小项。当译码器的</a:t>
                </a:r>
                <a:r>
                  <a:rPr kumimoji="1" lang="zh-CN" altLang="en-US" sz="2400" b="1">
                    <a:solidFill>
                      <a:srgbClr val="FF0000"/>
                    </a:solidFill>
                    <a:latin typeface="宋体" pitchFamily="2" charset="-122"/>
                  </a:rPr>
                  <a:t>使能端有效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宋体" pitchFamily="2" charset="-122"/>
                  </a:rPr>
                  <a:t>时，每个输出</a:t>
                </a:r>
                <a:r>
                  <a:rPr kumimoji="1" lang="zh-CN" altLang="en-US" sz="2400" b="1">
                    <a:solidFill>
                      <a:srgbClr val="FF0000"/>
                    </a:solidFill>
                    <a:latin typeface="宋体" pitchFamily="2" charset="-122"/>
                  </a:rPr>
                  <a:t>（一般为低电平输出）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宋体" pitchFamily="2" charset="-122"/>
                  </a:rPr>
                  <a:t>对应相应的最小项</a:t>
                </a:r>
                <a:r>
                  <a:rPr kumimoji="1" lang="en-US" altLang="zh-CN" sz="2400" b="1">
                    <a:solidFill>
                      <a:srgbClr val="000000"/>
                    </a:solidFill>
                    <a:latin typeface="宋体" pitchFamily="2" charset="-122"/>
                  </a:rPr>
                  <a:t>,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宋体" pitchFamily="2" charset="-122"/>
                  </a:rPr>
                  <a:t>即             。因此只要将函数的输入变量加至译码器的地址输入端，并在输出端辅以少量的门电路，便可以实现逻辑函数。 </a:t>
                </a:r>
              </a:p>
            </p:txBody>
          </p:sp>
          <p:graphicFrame>
            <p:nvGraphicFramePr>
              <p:cNvPr id="54283" name="Object 17"/>
              <p:cNvGraphicFramePr>
                <a:graphicFrameLocks noChangeAspect="1"/>
              </p:cNvGraphicFramePr>
              <p:nvPr/>
            </p:nvGraphicFramePr>
            <p:xfrm>
              <a:off x="3961" y="1344"/>
              <a:ext cx="1179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89" name="公式" r:id="rId3" imgW="809583" imgH="142756" progId="Equation.3">
                      <p:embed/>
                    </p:oleObj>
                  </mc:Choice>
                  <mc:Fallback>
                    <p:oleObj name="公式" r:id="rId3" imgW="809583" imgH="142756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1" y="1344"/>
                            <a:ext cx="1179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281" name="Rectangle 16"/>
            <p:cNvSpPr>
              <a:spLocks noChangeArrowheads="1"/>
            </p:cNvSpPr>
            <p:nvPr/>
          </p:nvSpPr>
          <p:spPr bwMode="auto">
            <a:xfrm>
              <a:off x="571472" y="1428736"/>
              <a:ext cx="8215370" cy="2214578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6"/>
          <p:cNvSpPr txBox="1">
            <a:spLocks noChangeArrowheads="1"/>
          </p:cNvSpPr>
          <p:nvPr/>
        </p:nvSpPr>
        <p:spPr bwMode="auto">
          <a:xfrm>
            <a:off x="500063" y="285750"/>
            <a:ext cx="6532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二、用数据选择器设计组合逻辑电路</a:t>
            </a: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3246438" y="2393950"/>
          <a:ext cx="215106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公式" r:id="rId3" imgW="676198" imgH="342832" progId="Equation.3">
                  <p:embed/>
                </p:oleObj>
              </mc:Choice>
              <mc:Fallback>
                <p:oleObj name="公式" r:id="rId3" imgW="676198" imgH="34283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2393950"/>
                        <a:ext cx="2151062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684213" y="4144963"/>
            <a:ext cx="7888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因为任何组合逻辑函数总可以用最小项之和的标准形式构成。所以，可利用数据选择器的输入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来选择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地址变量组成的最小项</a:t>
            </a:r>
            <a:r>
              <a:rPr kumimoji="1" lang="en-US" altLang="zh-CN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，可以实现任何所需的组合逻辑函数。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715963" y="1000125"/>
            <a:ext cx="78565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如果一个数据选择器的地址变量个数为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，则对这个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5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的数据选择器的输出具有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标准与或表达式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1"/>
          <p:cNvSpPr>
            <a:spLocks noChangeArrowheads="1"/>
          </p:cNvSpPr>
          <p:nvPr/>
        </p:nvSpPr>
        <p:spPr bwMode="auto">
          <a:xfrm>
            <a:off x="128588" y="71438"/>
            <a:ext cx="6900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五、</a:t>
            </a: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组合逻辑电路的竞争和冒险 </a:t>
            </a:r>
            <a:endParaRPr lang="zh-CN" altLang="en-US" sz="3600">
              <a:solidFill>
                <a:srgbClr val="FF0066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6323" name="Text Box 10"/>
          <p:cNvSpPr txBox="1">
            <a:spLocks noChangeArrowheads="1"/>
          </p:cNvSpPr>
          <p:nvPr/>
        </p:nvSpPr>
        <p:spPr bwMode="auto">
          <a:xfrm>
            <a:off x="611188" y="642938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一、竞争与冒险现象</a:t>
            </a:r>
          </a:p>
        </p:txBody>
      </p:sp>
      <p:sp>
        <p:nvSpPr>
          <p:cNvPr id="56324" name="Rectangle 11"/>
          <p:cNvSpPr>
            <a:spLocks noChangeArrowheads="1"/>
          </p:cNvSpPr>
          <p:nvPr/>
        </p:nvSpPr>
        <p:spPr bwMode="auto">
          <a:xfrm>
            <a:off x="611188" y="1171575"/>
            <a:ext cx="806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在组合电路中，某一输入变量经不同途径传输后，由于门电路的传输延迟时间的不同，则到达电路中某一会合点的时间有先有后，这种现象称为</a:t>
            </a: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竞争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56325" name="Rectangle 113"/>
          <p:cNvSpPr>
            <a:spLocks noChangeArrowheads="1"/>
          </p:cNvSpPr>
          <p:nvPr/>
        </p:nvSpPr>
        <p:spPr bwMode="auto">
          <a:xfrm>
            <a:off x="611188" y="2393950"/>
            <a:ext cx="8064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由于竞争而使电路输出出现不符合门电路稳态下的逻辑功能的现象，即出现了</a:t>
            </a: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尖峰脉冲（毛刺）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，这种现象称为</a:t>
            </a: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冒险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56326" name="Rectangle 116"/>
          <p:cNvSpPr>
            <a:spLocks noChangeArrowheads="1"/>
          </p:cNvSpPr>
          <p:nvPr/>
        </p:nvSpPr>
        <p:spPr bwMode="auto">
          <a:xfrm>
            <a:off x="611188" y="3922713"/>
            <a:ext cx="6075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注意：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竞争的存在不一定都会产生毛刺。</a:t>
            </a:r>
          </a:p>
        </p:txBody>
      </p:sp>
      <p:sp>
        <p:nvSpPr>
          <p:cNvPr id="56327" name="Rectangle 117"/>
          <p:cNvSpPr>
            <a:spLocks noChangeArrowheads="1"/>
          </p:cNvSpPr>
          <p:nvPr/>
        </p:nvSpPr>
        <p:spPr bwMode="auto">
          <a:xfrm>
            <a:off x="611188" y="4643438"/>
            <a:ext cx="8715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由于不同传输路径的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门电路延迟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造成的竞争－－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自竞争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6"/>
          <p:cNvSpPr txBox="1">
            <a:spLocks noChangeArrowheads="1"/>
          </p:cNvSpPr>
          <p:nvPr/>
        </p:nvSpPr>
        <p:spPr bwMode="auto">
          <a:xfrm>
            <a:off x="357188" y="300038"/>
            <a:ext cx="5184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二、竞争－冒险现象的检查方法</a:t>
            </a: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630238" y="1014413"/>
            <a:ext cx="2116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代数识别法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85875" y="2443163"/>
            <a:ext cx="7505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57349" name="矩形 6"/>
          <p:cNvSpPr>
            <a:spLocks noChangeArrowheads="1"/>
          </p:cNvSpPr>
          <p:nvPr/>
        </p:nvSpPr>
        <p:spPr bwMode="auto">
          <a:xfrm>
            <a:off x="960438" y="1587500"/>
            <a:ext cx="72151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一个变量以原变量和反变量出现在逻辑函数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中时，则该变量是具有竞争条件的变量。如果消去其他变量（令其他变量为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），留下具有竞争条件的变量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350" name="组合 8"/>
          <p:cNvGrpSpPr>
            <a:grpSpLocks/>
          </p:cNvGrpSpPr>
          <p:nvPr/>
        </p:nvGrpSpPr>
        <p:grpSpPr bwMode="auto">
          <a:xfrm>
            <a:off x="1031875" y="3243263"/>
            <a:ext cx="7143750" cy="1130300"/>
            <a:chOff x="1285852" y="2833513"/>
            <a:chExt cx="7143800" cy="1130246"/>
          </a:xfrm>
        </p:grpSpPr>
        <p:graphicFrame>
          <p:nvGraphicFramePr>
            <p:cNvPr id="57354" name="Object 2"/>
            <p:cNvGraphicFramePr>
              <a:graphicFrameLocks noChangeAspect="1"/>
            </p:cNvGraphicFramePr>
            <p:nvPr/>
          </p:nvGraphicFramePr>
          <p:xfrm>
            <a:off x="3357554" y="2928934"/>
            <a:ext cx="144145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6" name="公式" r:id="rId3" imgW="581001" imgH="85708" progId="Equation.3">
                    <p:embed/>
                  </p:oleObj>
                </mc:Choice>
                <mc:Fallback>
                  <p:oleObj name="公式" r:id="rId3" imgW="581001" imgH="85708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554" y="2928934"/>
                          <a:ext cx="144145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矩形 7"/>
            <p:cNvSpPr>
              <a:spLocks noChangeArrowheads="1"/>
            </p:cNvSpPr>
            <p:nvPr/>
          </p:nvSpPr>
          <p:spPr bwMode="auto">
            <a:xfrm>
              <a:off x="1285852" y="2833513"/>
              <a:ext cx="7143800" cy="1130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①若函数出现</a:t>
              </a:r>
            </a:p>
            <a:p>
              <a:pPr indent="355600" algn="just">
                <a:lnSpc>
                  <a:spcPct val="150000"/>
                </a:lnSpc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产生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负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的尖峰脉冲的冒险现象，－－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0”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型冒险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</p:grpSp>
      <p:grpSp>
        <p:nvGrpSpPr>
          <p:cNvPr id="57351" name="组合 12"/>
          <p:cNvGrpSpPr>
            <a:grpSpLocks/>
          </p:cNvGrpSpPr>
          <p:nvPr/>
        </p:nvGrpSpPr>
        <p:grpSpPr bwMode="auto">
          <a:xfrm>
            <a:off x="1000125" y="4800600"/>
            <a:ext cx="7429500" cy="1200150"/>
            <a:chOff x="1285852" y="4643446"/>
            <a:chExt cx="7429552" cy="1200272"/>
          </a:xfrm>
        </p:grpSpPr>
        <p:graphicFrame>
          <p:nvGraphicFramePr>
            <p:cNvPr id="57352" name="Object 3"/>
            <p:cNvGraphicFramePr>
              <a:graphicFrameLocks noChangeAspect="1"/>
            </p:cNvGraphicFramePr>
            <p:nvPr/>
          </p:nvGraphicFramePr>
          <p:xfrm>
            <a:off x="3357554" y="4714884"/>
            <a:ext cx="1337984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7" name="公式" r:id="rId5" imgW="523992" imgH="85708" progId="Equation.3">
                    <p:embed/>
                  </p:oleObj>
                </mc:Choice>
                <mc:Fallback>
                  <p:oleObj name="公式" r:id="rId5" imgW="523992" imgH="8570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554" y="4714884"/>
                          <a:ext cx="1337984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矩形 10"/>
            <p:cNvSpPr>
              <a:spLocks noChangeArrowheads="1"/>
            </p:cNvSpPr>
            <p:nvPr/>
          </p:nvSpPr>
          <p:spPr bwMode="auto">
            <a:xfrm>
              <a:off x="1285852" y="4643446"/>
              <a:ext cx="7429552" cy="1200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②若函数出现</a:t>
              </a:r>
            </a:p>
            <a:p>
              <a:pPr indent="355600" algn="just">
                <a:lnSpc>
                  <a:spcPct val="150000"/>
                </a:lnSpc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产生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正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的尖峰脉冲的冒险现象， －－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1”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型冒险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6"/>
          <p:cNvSpPr txBox="1">
            <a:spLocks noChangeArrowheads="1"/>
          </p:cNvSpPr>
          <p:nvPr/>
        </p:nvSpPr>
        <p:spPr bwMode="auto">
          <a:xfrm>
            <a:off x="428625" y="357188"/>
            <a:ext cx="6246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三、竞争－冒险现象的消除</a:t>
            </a:r>
          </a:p>
        </p:txBody>
      </p:sp>
      <p:sp>
        <p:nvSpPr>
          <p:cNvPr id="58371" name="Rectangle 7"/>
          <p:cNvSpPr>
            <a:spLocks noChangeArrowheads="1"/>
          </p:cNvSpPr>
          <p:nvPr/>
        </p:nvSpPr>
        <p:spPr bwMode="auto">
          <a:xfrm>
            <a:off x="720725" y="1000125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接入滤波电容法</a:t>
            </a: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755650" y="15319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引入选通脉冲法</a:t>
            </a: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998538" y="2592388"/>
            <a:ext cx="74612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只要在其卡诺图上两卡诺圈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相切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处加一个卡诺圈，即增加了一个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冗余项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，就可消除逻辑冒险。</a:t>
            </a:r>
          </a:p>
        </p:txBody>
      </p:sp>
      <p:sp>
        <p:nvSpPr>
          <p:cNvPr id="58374" name="Rectangle 8"/>
          <p:cNvSpPr>
            <a:spLocks noChangeArrowheads="1"/>
          </p:cNvSpPr>
          <p:nvPr/>
        </p:nvSpPr>
        <p:spPr bwMode="auto">
          <a:xfrm>
            <a:off x="785813" y="2020888"/>
            <a:ext cx="568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修改逻辑设计法－－增加冗余项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1658938" y="1428750"/>
            <a:ext cx="598487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正确理解常用触发器的工作原理。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熟练掌握触发器的逻辑功能及动作特点。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重点掌握各种触发器的波形图的画法。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1601788" y="549275"/>
            <a:ext cx="518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第</a:t>
            </a:r>
            <a:r>
              <a:rPr lang="en-US" altLang="zh-CN" sz="3600" b="1">
                <a:solidFill>
                  <a:srgbClr val="7030A0"/>
                </a:solidFill>
                <a:latin typeface="宋体" pitchFamily="2" charset="-122"/>
              </a:rPr>
              <a:t>5</a:t>
            </a: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755650" y="765175"/>
            <a:ext cx="7632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触发器是构成时序逻辑电路的基本单元。它是一种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具有记忆功能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，能储存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位二进制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信息的逻辑电路。</a:t>
            </a:r>
          </a:p>
        </p:txBody>
      </p:sp>
      <p:sp>
        <p:nvSpPr>
          <p:cNvPr id="60419" name="Text Box 6"/>
          <p:cNvSpPr txBox="1">
            <a:spLocks noChangeArrowheads="1"/>
          </p:cNvSpPr>
          <p:nvPr/>
        </p:nvSpPr>
        <p:spPr bwMode="auto">
          <a:xfrm>
            <a:off x="500063" y="1819275"/>
            <a:ext cx="2665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触发器的特点</a:t>
            </a:r>
          </a:p>
        </p:txBody>
      </p:sp>
      <p:sp>
        <p:nvSpPr>
          <p:cNvPr id="60420" name="Rectangle 14"/>
          <p:cNvSpPr>
            <a:spLocks noChangeArrowheads="1"/>
          </p:cNvSpPr>
          <p:nvPr/>
        </p:nvSpPr>
        <p:spPr bwMode="auto">
          <a:xfrm>
            <a:off x="323850" y="2305050"/>
            <a:ext cx="835183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具有两个稳定的状态，用来表示电路的两个逻辑状态；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②在输入信号作用下，可以被置成“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状态或“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状态；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③当输入信号撤消后，所置成的状态能够保持不变。</a:t>
            </a:r>
          </a:p>
        </p:txBody>
      </p:sp>
      <p:sp>
        <p:nvSpPr>
          <p:cNvPr id="60421" name="矩形 30"/>
          <p:cNvSpPr>
            <a:spLocks noChangeArrowheads="1"/>
          </p:cNvSpPr>
          <p:nvPr/>
        </p:nvSpPr>
        <p:spPr bwMode="auto">
          <a:xfrm>
            <a:off x="500063" y="4000500"/>
            <a:ext cx="191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状态说明</a:t>
            </a:r>
            <a:endParaRPr lang="zh-CN" altLang="en-US" sz="2800">
              <a:solidFill>
                <a:srgbClr val="C00000"/>
              </a:solidFill>
            </a:endParaRPr>
          </a:p>
        </p:txBody>
      </p:sp>
      <p:grpSp>
        <p:nvGrpSpPr>
          <p:cNvPr id="60422" name="组合 35"/>
          <p:cNvGrpSpPr>
            <a:grpSpLocks/>
          </p:cNvGrpSpPr>
          <p:nvPr/>
        </p:nvGrpSpPr>
        <p:grpSpPr bwMode="auto">
          <a:xfrm>
            <a:off x="928688" y="4714875"/>
            <a:ext cx="7643812" cy="461963"/>
            <a:chOff x="928662" y="4714884"/>
            <a:chExt cx="7643866" cy="461665"/>
          </a:xfrm>
        </p:grpSpPr>
        <p:sp>
          <p:nvSpPr>
            <p:cNvPr id="60426" name="矩形 31"/>
            <p:cNvSpPr>
              <a:spLocks noChangeArrowheads="1"/>
            </p:cNvSpPr>
            <p:nvPr/>
          </p:nvSpPr>
          <p:spPr bwMode="auto">
            <a:xfrm>
              <a:off x="928662" y="4714884"/>
              <a:ext cx="76438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输入信号作用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前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的触发器状态称为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现态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，用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en-US" altLang="zh-CN" sz="2400" b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en-US" altLang="zh-CN" sz="2400" b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表示。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27" name="Line 9"/>
            <p:cNvSpPr>
              <a:spLocks noChangeShapeType="1"/>
            </p:cNvSpPr>
            <p:nvPr/>
          </p:nvSpPr>
          <p:spPr bwMode="auto">
            <a:xfrm>
              <a:off x="7505721" y="4786322"/>
              <a:ext cx="217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23" name="组合 36"/>
          <p:cNvGrpSpPr>
            <a:grpSpLocks/>
          </p:cNvGrpSpPr>
          <p:nvPr/>
        </p:nvGrpSpPr>
        <p:grpSpPr bwMode="auto">
          <a:xfrm>
            <a:off x="928688" y="5357813"/>
            <a:ext cx="8072437" cy="534987"/>
            <a:chOff x="928662" y="5357826"/>
            <a:chExt cx="8072494" cy="535531"/>
          </a:xfrm>
        </p:grpSpPr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928662" y="5357826"/>
              <a:ext cx="8072494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输入信号作用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后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触发器的状态称为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次态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，用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en-US" altLang="zh-CN" sz="2400" b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n+1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en-US" altLang="zh-CN" sz="2400" b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n+1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表示。</a:t>
              </a:r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7715272" y="5429264"/>
              <a:ext cx="217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0"/>
          <p:cNvSpPr>
            <a:spLocks noChangeArrowheads="1"/>
          </p:cNvSpPr>
          <p:nvPr/>
        </p:nvSpPr>
        <p:spPr bwMode="auto">
          <a:xfrm>
            <a:off x="122238" y="71438"/>
            <a:ext cx="516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各种触发器的特性方程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61443" name="矩形 2"/>
          <p:cNvSpPr>
            <a:spLocks noChangeArrowheads="1"/>
          </p:cNvSpPr>
          <p:nvPr/>
        </p:nvSpPr>
        <p:spPr bwMode="auto">
          <a:xfrm>
            <a:off x="571500" y="690563"/>
            <a:ext cx="244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grpSp>
        <p:nvGrpSpPr>
          <p:cNvPr id="61444" name="组合 7"/>
          <p:cNvGrpSpPr>
            <a:grpSpLocks/>
          </p:cNvGrpSpPr>
          <p:nvPr/>
        </p:nvGrpSpPr>
        <p:grpSpPr bwMode="auto">
          <a:xfrm>
            <a:off x="971550" y="1341438"/>
            <a:ext cx="2536825" cy="892175"/>
            <a:chOff x="1357290" y="1360488"/>
            <a:chExt cx="2536848" cy="892175"/>
          </a:xfrm>
        </p:grpSpPr>
        <p:graphicFrame>
          <p:nvGraphicFramePr>
            <p:cNvPr id="61453" name="Object 12"/>
            <p:cNvGraphicFramePr>
              <a:graphicFrameLocks noChangeAspect="1"/>
            </p:cNvGraphicFramePr>
            <p:nvPr/>
          </p:nvGraphicFramePr>
          <p:xfrm>
            <a:off x="1622425" y="1360488"/>
            <a:ext cx="2271713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3" name="公式" r:id="rId3" imgW="1066805" imgH="409706" progId="Equation.3">
                    <p:embed/>
                  </p:oleObj>
                </mc:Choice>
                <mc:Fallback>
                  <p:oleObj name="公式" r:id="rId3" imgW="1066805" imgH="4097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425" y="1360488"/>
                          <a:ext cx="2271713" cy="89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左大括号 6"/>
            <p:cNvSpPr/>
            <p:nvPr/>
          </p:nvSpPr>
          <p:spPr>
            <a:xfrm>
              <a:off x="1357290" y="1500188"/>
              <a:ext cx="214315" cy="642937"/>
            </a:xfrm>
            <a:prstGeom prst="leftBrace">
              <a:avLst>
                <a:gd name="adj1" fmla="val 23571"/>
                <a:gd name="adj2" fmla="val 5254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1445" name="矩形 1"/>
          <p:cNvSpPr>
            <a:spLocks noChangeArrowheads="1"/>
          </p:cNvSpPr>
          <p:nvPr/>
        </p:nvSpPr>
        <p:spPr bwMode="auto">
          <a:xfrm>
            <a:off x="4559300" y="692150"/>
            <a:ext cx="2446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graphicFrame>
        <p:nvGraphicFramePr>
          <p:cNvPr id="61446" name="Object 12"/>
          <p:cNvGraphicFramePr>
            <a:graphicFrameLocks noChangeAspect="1"/>
          </p:cNvGraphicFramePr>
          <p:nvPr/>
        </p:nvGraphicFramePr>
        <p:xfrm>
          <a:off x="5003800" y="1635125"/>
          <a:ext cx="2322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公式" r:id="rId5" imgW="1095446" imgH="200076" progId="Equation.3">
                  <p:embed/>
                </p:oleObj>
              </mc:Choice>
              <mc:Fallback>
                <p:oleObj name="公式" r:id="rId5" imgW="1095446" imgH="200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635125"/>
                        <a:ext cx="23225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矩形 22"/>
          <p:cNvSpPr>
            <a:spLocks noChangeArrowheads="1"/>
          </p:cNvSpPr>
          <p:nvPr/>
        </p:nvSpPr>
        <p:spPr bwMode="auto">
          <a:xfrm>
            <a:off x="500063" y="2360613"/>
            <a:ext cx="224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graphicFrame>
        <p:nvGraphicFramePr>
          <p:cNvPr id="61448" name="Object 12"/>
          <p:cNvGraphicFramePr>
            <a:graphicFrameLocks noChangeAspect="1"/>
          </p:cNvGraphicFramePr>
          <p:nvPr/>
        </p:nvGraphicFramePr>
        <p:xfrm>
          <a:off x="1185863" y="3068638"/>
          <a:ext cx="1162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公式" r:id="rId7" imgW="504898" imgH="180969" progId="Equation.3">
                  <p:embed/>
                </p:oleObj>
              </mc:Choice>
              <mc:Fallback>
                <p:oleObj name="公式" r:id="rId7" imgW="504898" imgH="1809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068638"/>
                        <a:ext cx="1162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矩形 1"/>
          <p:cNvSpPr>
            <a:spLocks noChangeArrowheads="1"/>
          </p:cNvSpPr>
          <p:nvPr/>
        </p:nvSpPr>
        <p:spPr bwMode="auto">
          <a:xfrm>
            <a:off x="4559300" y="2360613"/>
            <a:ext cx="2227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四、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graphicFrame>
        <p:nvGraphicFramePr>
          <p:cNvPr id="61450" name="对象 5"/>
          <p:cNvGraphicFramePr>
            <a:graphicFrameLocks noChangeAspect="1"/>
          </p:cNvGraphicFramePr>
          <p:nvPr/>
        </p:nvGraphicFramePr>
        <p:xfrm>
          <a:off x="4932363" y="2997200"/>
          <a:ext cx="24145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公式" r:id="rId9" imgW="1218671" imgH="253890" progId="Equation.3">
                  <p:embed/>
                </p:oleObj>
              </mc:Choice>
              <mc:Fallback>
                <p:oleObj name="公式" r:id="rId9" imgW="121867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997200"/>
                        <a:ext cx="24145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Rectangle 48"/>
          <p:cNvSpPr>
            <a:spLocks noChangeArrowheads="1"/>
          </p:cNvSpPr>
          <p:nvPr/>
        </p:nvSpPr>
        <p:spPr bwMode="auto">
          <a:xfrm>
            <a:off x="182563" y="3819525"/>
            <a:ext cx="2417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五、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T′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graphicFrame>
        <p:nvGraphicFramePr>
          <p:cNvPr id="61452" name="Object 6"/>
          <p:cNvGraphicFramePr>
            <a:graphicFrameLocks noChangeAspect="1"/>
          </p:cNvGraphicFramePr>
          <p:nvPr/>
        </p:nvGraphicFramePr>
        <p:xfrm>
          <a:off x="1320800" y="4508500"/>
          <a:ext cx="12827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公式" r:id="rId11" imgW="647419" imgH="253890" progId="Equation.3">
                  <p:embed/>
                </p:oleObj>
              </mc:Choice>
              <mc:Fallback>
                <p:oleObj name="公式" r:id="rId11" imgW="64741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508500"/>
                        <a:ext cx="12827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2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249238" y="199022"/>
            <a:ext cx="5493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触发器转换为其他类型触发器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5525" y="620688"/>
            <a:ext cx="389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触发器转换为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3" name="组合 67"/>
          <p:cNvGrpSpPr>
            <a:grpSpLocks/>
          </p:cNvGrpSpPr>
          <p:nvPr/>
        </p:nvGrpSpPr>
        <p:grpSpPr bwMode="auto">
          <a:xfrm>
            <a:off x="1311275" y="1185838"/>
            <a:ext cx="3192463" cy="1041400"/>
            <a:chOff x="1142976" y="1928802"/>
            <a:chExt cx="3191899" cy="1041404"/>
          </a:xfrm>
        </p:grpSpPr>
        <p:sp>
          <p:nvSpPr>
            <p:cNvPr id="36935" name="矩形 4"/>
            <p:cNvSpPr>
              <a:spLocks noChangeArrowheads="1"/>
            </p:cNvSpPr>
            <p:nvPr/>
          </p:nvSpPr>
          <p:spPr bwMode="auto">
            <a:xfrm>
              <a:off x="1142976" y="1928802"/>
              <a:ext cx="31918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触发器的特性方程：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aphicFrame>
          <p:nvGraphicFramePr>
            <p:cNvPr id="36936" name="Object 2"/>
            <p:cNvGraphicFramePr>
              <a:graphicFrameLocks noChangeAspect="1"/>
            </p:cNvGraphicFramePr>
            <p:nvPr/>
          </p:nvGraphicFramePr>
          <p:xfrm>
            <a:off x="2071670" y="2500306"/>
            <a:ext cx="11620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1" name="公式" r:id="rId3" imgW="495351" imgH="171416" progId="Equation.3">
                    <p:embed/>
                  </p:oleObj>
                </mc:Choice>
                <mc:Fallback>
                  <p:oleObj name="公式" r:id="rId3" imgW="495351" imgH="1714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2500306"/>
                          <a:ext cx="11620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742118"/>
              </p:ext>
            </p:extLst>
          </p:nvPr>
        </p:nvGraphicFramePr>
        <p:xfrm>
          <a:off x="5632450" y="1739875"/>
          <a:ext cx="2322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公式" r:id="rId5" imgW="1085899" imgH="190523" progId="Equation.3">
                  <p:embed/>
                </p:oleObj>
              </mc:Choice>
              <mc:Fallback>
                <p:oleObj name="公式" r:id="rId5" imgW="1085899" imgH="1905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739875"/>
                        <a:ext cx="23225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240338" y="1185838"/>
            <a:ext cx="3362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097338" y="1828775"/>
            <a:ext cx="1000125" cy="357188"/>
          </a:xfrm>
          <a:prstGeom prst="rightArrow">
            <a:avLst/>
          </a:prstGeom>
          <a:solidFill>
            <a:srgbClr val="FF33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1454150" y="2597125"/>
            <a:ext cx="2884488" cy="517525"/>
            <a:chOff x="1285852" y="3340103"/>
            <a:chExt cx="2884511" cy="517525"/>
          </a:xfrm>
        </p:grpSpPr>
        <p:sp>
          <p:nvSpPr>
            <p:cNvPr id="36933" name="矩形 9"/>
            <p:cNvSpPr>
              <a:spLocks noChangeArrowheads="1"/>
            </p:cNvSpPr>
            <p:nvPr/>
          </p:nvSpPr>
          <p:spPr bwMode="auto">
            <a:xfrm>
              <a:off x="1285852" y="3357562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令：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36934" name="Object 6"/>
            <p:cNvGraphicFramePr>
              <a:graphicFrameLocks noChangeAspect="1"/>
            </p:cNvGraphicFramePr>
            <p:nvPr/>
          </p:nvGraphicFramePr>
          <p:xfrm>
            <a:off x="2151063" y="3340103"/>
            <a:ext cx="20193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3" name="公式" r:id="rId7" imgW="933420" imgH="190523" progId="Equation.3">
                    <p:embed/>
                  </p:oleObj>
                </mc:Choice>
                <mc:Fallback>
                  <p:oleObj name="公式" r:id="rId7" imgW="933420" imgH="1905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063" y="3340103"/>
                          <a:ext cx="20193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矩形 1"/>
          <p:cNvSpPr>
            <a:spLocks noChangeArrowheads="1"/>
          </p:cNvSpPr>
          <p:nvPr/>
        </p:nvSpPr>
        <p:spPr bwMode="auto">
          <a:xfrm>
            <a:off x="611560" y="3454102"/>
            <a:ext cx="4383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触发器转换为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T′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76" name="组合 2"/>
          <p:cNvGrpSpPr>
            <a:grpSpLocks/>
          </p:cNvGrpSpPr>
          <p:nvPr/>
        </p:nvGrpSpPr>
        <p:grpSpPr bwMode="auto">
          <a:xfrm>
            <a:off x="897310" y="4097040"/>
            <a:ext cx="3192462" cy="1041400"/>
            <a:chOff x="1142976" y="1928802"/>
            <a:chExt cx="3191899" cy="1041404"/>
          </a:xfrm>
        </p:grpSpPr>
        <p:sp>
          <p:nvSpPr>
            <p:cNvPr id="77" name="矩形 3"/>
            <p:cNvSpPr>
              <a:spLocks noChangeArrowheads="1"/>
            </p:cNvSpPr>
            <p:nvPr/>
          </p:nvSpPr>
          <p:spPr bwMode="auto">
            <a:xfrm>
              <a:off x="1142976" y="1928802"/>
              <a:ext cx="31918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触发器的特性方程：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aphicFrame>
          <p:nvGraphicFramePr>
            <p:cNvPr id="78" name="Object 2"/>
            <p:cNvGraphicFramePr>
              <a:graphicFrameLocks noChangeAspect="1"/>
            </p:cNvGraphicFramePr>
            <p:nvPr/>
          </p:nvGraphicFramePr>
          <p:xfrm>
            <a:off x="2071670" y="2500306"/>
            <a:ext cx="11620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4" name="公式" r:id="rId9" imgW="495351" imgH="171416" progId="Equation.3">
                    <p:embed/>
                  </p:oleObj>
                </mc:Choice>
                <mc:Fallback>
                  <p:oleObj name="公式" r:id="rId9" imgW="495351" imgH="1714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2500306"/>
                          <a:ext cx="11620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075750"/>
              </p:ext>
            </p:extLst>
          </p:nvPr>
        </p:nvGraphicFramePr>
        <p:xfrm>
          <a:off x="5035922" y="4651077"/>
          <a:ext cx="34337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公式" r:id="rId11" imgW="1638259" imgH="190523" progId="Equation.3">
                  <p:embed/>
                </p:oleObj>
              </mc:Choice>
              <mc:Fallback>
                <p:oleObj name="公式" r:id="rId11" imgW="1638259" imgH="1905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922" y="4651077"/>
                        <a:ext cx="34337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4826372" y="4097040"/>
            <a:ext cx="317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81" name="右箭头 80"/>
          <p:cNvSpPr/>
          <p:nvPr/>
        </p:nvSpPr>
        <p:spPr>
          <a:xfrm>
            <a:off x="3683372" y="4739977"/>
            <a:ext cx="1000125" cy="357188"/>
          </a:xfrm>
          <a:prstGeom prst="rightArrow">
            <a:avLst/>
          </a:prstGeom>
          <a:solidFill>
            <a:srgbClr val="FF33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2" name="组合 12"/>
          <p:cNvGrpSpPr>
            <a:grpSpLocks/>
          </p:cNvGrpSpPr>
          <p:nvPr/>
        </p:nvGrpSpPr>
        <p:grpSpPr bwMode="auto">
          <a:xfrm>
            <a:off x="1040185" y="5525790"/>
            <a:ext cx="2205037" cy="500062"/>
            <a:chOff x="1285852" y="2357430"/>
            <a:chExt cx="2205043" cy="500066"/>
          </a:xfrm>
        </p:grpSpPr>
        <p:sp>
          <p:nvSpPr>
            <p:cNvPr id="83" name="矩形 9"/>
            <p:cNvSpPr>
              <a:spLocks noChangeArrowheads="1"/>
            </p:cNvSpPr>
            <p:nvPr/>
          </p:nvSpPr>
          <p:spPr bwMode="auto">
            <a:xfrm>
              <a:off x="1285852" y="2357430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令：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84" name="Object 17"/>
            <p:cNvGraphicFramePr>
              <a:graphicFrameLocks noChangeAspect="1"/>
            </p:cNvGraphicFramePr>
            <p:nvPr/>
          </p:nvGraphicFramePr>
          <p:xfrm>
            <a:off x="2000232" y="2387596"/>
            <a:ext cx="149066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6" name="公式" r:id="rId13" imgW="666651" imgH="171416" progId="Equation.3">
                    <p:embed/>
                  </p:oleObj>
                </mc:Choice>
                <mc:Fallback>
                  <p:oleObj name="公式" r:id="rId13" imgW="666651" imgH="1714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2387596"/>
                          <a:ext cx="149066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799821"/>
              </p:ext>
            </p:extLst>
          </p:nvPr>
        </p:nvGraphicFramePr>
        <p:xfrm>
          <a:off x="5755060" y="6079827"/>
          <a:ext cx="12874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name="公式" r:id="rId15" imgW="561907" imgH="190523" progId="Equation.3">
                  <p:embed/>
                </p:oleObj>
              </mc:Choice>
              <mc:Fallback>
                <p:oleObj name="公式" r:id="rId15" imgW="561907" imgH="1905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060" y="6079827"/>
                        <a:ext cx="12874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4826372" y="5525790"/>
            <a:ext cx="3338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T′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285750" y="214313"/>
            <a:ext cx="5692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触发器转换为其他类型触发器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42938" y="863600"/>
            <a:ext cx="389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JK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触发器转换为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142875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214438" y="3244850"/>
          <a:ext cx="1162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8" name="公式" r:id="rId3" imgW="495351" imgH="171416" progId="Equation.3">
                  <p:embed/>
                </p:oleObj>
              </mc:Choice>
              <mc:Fallback>
                <p:oleObj name="公式" r:id="rId3" imgW="495351" imgH="171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244850"/>
                        <a:ext cx="1162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177925" y="1982788"/>
          <a:ext cx="2322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9" name="公式" r:id="rId5" imgW="1085899" imgH="190523" progId="Equation.3">
                  <p:embed/>
                </p:oleObj>
              </mc:Choice>
              <mc:Fallback>
                <p:oleObj name="公式" r:id="rId5" imgW="1085899" imgH="1905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982788"/>
                        <a:ext cx="23225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28688" y="2673350"/>
            <a:ext cx="3192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1071563" y="3929063"/>
            <a:ext cx="2652712" cy="465137"/>
            <a:chOff x="1285852" y="3357562"/>
            <a:chExt cx="2652718" cy="465142"/>
          </a:xfrm>
        </p:grpSpPr>
        <p:sp>
          <p:nvSpPr>
            <p:cNvPr id="38966" name="矩形 10"/>
            <p:cNvSpPr>
              <a:spLocks noChangeArrowheads="1"/>
            </p:cNvSpPr>
            <p:nvPr/>
          </p:nvSpPr>
          <p:spPr bwMode="auto">
            <a:xfrm>
              <a:off x="1285852" y="3357562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令：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38967" name="Object 19"/>
            <p:cNvGraphicFramePr>
              <a:graphicFrameLocks noChangeAspect="1"/>
            </p:cNvGraphicFramePr>
            <p:nvPr/>
          </p:nvGraphicFramePr>
          <p:xfrm>
            <a:off x="2071670" y="3375029"/>
            <a:ext cx="18669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0" name="公式" r:id="rId7" imgW="857317" imgH="152309" progId="Equation.3">
                    <p:embed/>
                  </p:oleObj>
                </mc:Choice>
                <mc:Fallback>
                  <p:oleObj name="公式" r:id="rId7" imgW="857317" imgH="1523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3375029"/>
                          <a:ext cx="186690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12"/>
          <p:cNvGrpSpPr>
            <a:grpSpLocks/>
          </p:cNvGrpSpPr>
          <p:nvPr/>
        </p:nvGrpSpPr>
        <p:grpSpPr bwMode="auto">
          <a:xfrm>
            <a:off x="785813" y="4714875"/>
            <a:ext cx="3600450" cy="1500188"/>
            <a:chOff x="3552825" y="3643312"/>
            <a:chExt cx="3599969" cy="1500186"/>
          </a:xfrm>
        </p:grpSpPr>
        <p:cxnSp>
          <p:nvCxnSpPr>
            <p:cNvPr id="18" name="直接连接符 17"/>
            <p:cNvCxnSpPr/>
            <p:nvPr/>
          </p:nvCxnSpPr>
          <p:spPr bwMode="auto">
            <a:xfrm rot="10800000" flipV="1">
              <a:off x="4919479" y="4841873"/>
              <a:ext cx="5809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948" name="组合 20"/>
            <p:cNvGrpSpPr>
              <a:grpSpLocks/>
            </p:cNvGrpSpPr>
            <p:nvPr/>
          </p:nvGrpSpPr>
          <p:grpSpPr bwMode="auto">
            <a:xfrm>
              <a:off x="5500690" y="3643312"/>
              <a:ext cx="1071561" cy="1500186"/>
              <a:chOff x="2143108" y="2500306"/>
              <a:chExt cx="1071570" cy="1500198"/>
            </a:xfrm>
          </p:grpSpPr>
          <p:graphicFrame>
            <p:nvGraphicFramePr>
              <p:cNvPr id="38961" name="Object 8"/>
              <p:cNvGraphicFramePr>
                <a:graphicFrameLocks noChangeAspect="1"/>
              </p:cNvGraphicFramePr>
              <p:nvPr/>
            </p:nvGraphicFramePr>
            <p:xfrm>
              <a:off x="2928931" y="3484575"/>
              <a:ext cx="238125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1" name="公式" r:id="rId9" imgW="152334" imgH="241195" progId="Equation.3">
                      <p:embed/>
                    </p:oleObj>
                  </mc:Choice>
                  <mc:Fallback>
                    <p:oleObj name="公式" r:id="rId9" imgW="152334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31" y="3484575"/>
                            <a:ext cx="238125" cy="373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2" name="Object 9"/>
              <p:cNvGraphicFramePr>
                <a:graphicFrameLocks noChangeAspect="1"/>
              </p:cNvGraphicFramePr>
              <p:nvPr/>
            </p:nvGraphicFramePr>
            <p:xfrm>
              <a:off x="2928926" y="2686050"/>
              <a:ext cx="23653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2" name="公式" r:id="rId11" imgW="152268" imgH="203024" progId="Equation.3">
                      <p:embed/>
                    </p:oleObj>
                  </mc:Choice>
                  <mc:Fallback>
                    <p:oleObj name="公式" r:id="rId11" imgW="152268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2686050"/>
                            <a:ext cx="23653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矩形 4"/>
              <p:cNvSpPr/>
              <p:nvPr/>
            </p:nvSpPr>
            <p:spPr>
              <a:xfrm rot="5400000">
                <a:off x="1928461" y="2714690"/>
                <a:ext cx="1500198" cy="1071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38964" name="Object 7"/>
              <p:cNvGraphicFramePr>
                <a:graphicFrameLocks noChangeAspect="1"/>
              </p:cNvGraphicFramePr>
              <p:nvPr/>
            </p:nvGraphicFramePr>
            <p:xfrm>
              <a:off x="2214546" y="3530602"/>
              <a:ext cx="255588" cy="255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3" name="公式" r:id="rId13" imgW="164885" imgH="164885" progId="Equation.3">
                      <p:embed/>
                    </p:oleObj>
                  </mc:Choice>
                  <mc:Fallback>
                    <p:oleObj name="公式" r:id="rId13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530602"/>
                            <a:ext cx="255588" cy="255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5" name="Object 5"/>
              <p:cNvGraphicFramePr>
                <a:graphicFrameLocks noChangeAspect="1"/>
              </p:cNvGraphicFramePr>
              <p:nvPr/>
            </p:nvGraphicFramePr>
            <p:xfrm>
              <a:off x="2214546" y="3154369"/>
              <a:ext cx="37465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4" name="公式" r:id="rId15" imgW="241091" imgH="177646" progId="Equation.3">
                      <p:embed/>
                    </p:oleObj>
                  </mc:Choice>
                  <mc:Fallback>
                    <p:oleObj name="公式" r:id="rId15" imgW="241091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154369"/>
                            <a:ext cx="374650" cy="274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949" name="Object 10"/>
            <p:cNvGraphicFramePr>
              <a:graphicFrameLocks noChangeAspect="1"/>
            </p:cNvGraphicFramePr>
            <p:nvPr/>
          </p:nvGraphicFramePr>
          <p:xfrm>
            <a:off x="5621338" y="3848100"/>
            <a:ext cx="215900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5" name="公式" r:id="rId17" imgW="139579" imgH="177646" progId="Equation.3">
                    <p:embed/>
                  </p:oleObj>
                </mc:Choice>
                <mc:Fallback>
                  <p:oleObj name="公式" r:id="rId17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1338" y="3848100"/>
                          <a:ext cx="215900" cy="274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50" name="组合 40"/>
            <p:cNvGrpSpPr>
              <a:grpSpLocks/>
            </p:cNvGrpSpPr>
            <p:nvPr/>
          </p:nvGrpSpPr>
          <p:grpSpPr bwMode="auto">
            <a:xfrm rot="5400000">
              <a:off x="4465485" y="4611723"/>
              <a:ext cx="525462" cy="446020"/>
              <a:chOff x="2857488" y="4667225"/>
              <a:chExt cx="500063" cy="546806"/>
            </a:xfrm>
          </p:grpSpPr>
          <p:sp>
            <p:nvSpPr>
              <p:cNvPr id="27" name="等腰三角形 26"/>
              <p:cNvSpPr/>
              <p:nvPr/>
            </p:nvSpPr>
            <p:spPr bwMode="auto">
              <a:xfrm>
                <a:off x="2857485" y="4764525"/>
                <a:ext cx="500062" cy="42811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 bwMode="auto">
              <a:xfrm>
                <a:off x="3058416" y="4645821"/>
                <a:ext cx="102732" cy="132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 bwMode="auto">
            <a:xfrm rot="10800000">
              <a:off x="3857584" y="4000500"/>
              <a:ext cx="1642842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rot="10800000" flipV="1">
              <a:off x="4214724" y="4845048"/>
              <a:ext cx="2952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 rot="10800000" flipV="1">
              <a:off x="6571847" y="4000500"/>
              <a:ext cx="5809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 rot="10800000" flipV="1">
              <a:off x="6571847" y="4824410"/>
              <a:ext cx="5809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 rot="5400000">
              <a:off x="3786893" y="4429917"/>
              <a:ext cx="857249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956" name="Object 14"/>
            <p:cNvGraphicFramePr>
              <a:graphicFrameLocks noChangeAspect="1"/>
            </p:cNvGraphicFramePr>
            <p:nvPr/>
          </p:nvGraphicFramePr>
          <p:xfrm>
            <a:off x="3552825" y="3867150"/>
            <a:ext cx="2555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6" name="公式" r:id="rId19" imgW="164885" imgH="164885" progId="Equation.3">
                    <p:embed/>
                  </p:oleObj>
                </mc:Choice>
                <mc:Fallback>
                  <p:oleObj name="公式" r:id="rId1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825" y="3867150"/>
                          <a:ext cx="255588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接连接符 23"/>
            <p:cNvCxnSpPr/>
            <p:nvPr/>
          </p:nvCxnSpPr>
          <p:spPr bwMode="auto">
            <a:xfrm rot="10800000" flipV="1">
              <a:off x="4929003" y="4429124"/>
              <a:ext cx="5809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176629" y="3962400"/>
              <a:ext cx="71428" cy="714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rot="5400000">
            <a:off x="1821657" y="3750469"/>
            <a:ext cx="5645150" cy="1587"/>
          </a:xfrm>
          <a:prstGeom prst="line">
            <a:avLst/>
          </a:prstGeom>
          <a:ln w="190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822825" y="838200"/>
            <a:ext cx="3875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JK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触发器转换为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108575" y="140335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37" name="Object 11"/>
          <p:cNvGraphicFramePr>
            <a:graphicFrameLocks noChangeAspect="1"/>
          </p:cNvGraphicFramePr>
          <p:nvPr/>
        </p:nvGraphicFramePr>
        <p:xfrm>
          <a:off x="5357813" y="1957388"/>
          <a:ext cx="2322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公式" r:id="rId21" imgW="1085899" imgH="190523" progId="Equation.3">
                  <p:embed/>
                </p:oleObj>
              </mc:Choice>
              <mc:Fallback>
                <p:oleObj name="公式" r:id="rId21" imgW="1085899" imgH="1905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957388"/>
                        <a:ext cx="23225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108575" y="2647950"/>
            <a:ext cx="317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5357813" y="3143250"/>
          <a:ext cx="2247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公式" r:id="rId23" imgW="1047711" imgH="190523" progId="Equation.3">
                  <p:embed/>
                </p:oleObj>
              </mc:Choice>
              <mc:Fallback>
                <p:oleObj name="公式" r:id="rId23" imgW="1047711" imgH="1905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143250"/>
                        <a:ext cx="2247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39"/>
          <p:cNvGrpSpPr>
            <a:grpSpLocks/>
          </p:cNvGrpSpPr>
          <p:nvPr/>
        </p:nvGrpSpPr>
        <p:grpSpPr bwMode="auto">
          <a:xfrm>
            <a:off x="5062538" y="3925888"/>
            <a:ext cx="2374900" cy="461962"/>
            <a:chOff x="1285852" y="3357562"/>
            <a:chExt cx="2374884" cy="461665"/>
          </a:xfrm>
        </p:grpSpPr>
        <p:sp>
          <p:nvSpPr>
            <p:cNvPr id="38945" name="矩形 40"/>
            <p:cNvSpPr>
              <a:spLocks noChangeArrowheads="1"/>
            </p:cNvSpPr>
            <p:nvPr/>
          </p:nvSpPr>
          <p:spPr bwMode="auto">
            <a:xfrm>
              <a:off x="1285852" y="3357562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令：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38946" name="Object 14"/>
            <p:cNvGraphicFramePr>
              <a:graphicFrameLocks noChangeAspect="1"/>
            </p:cNvGraphicFramePr>
            <p:nvPr/>
          </p:nvGraphicFramePr>
          <p:xfrm>
            <a:off x="2349461" y="3433760"/>
            <a:ext cx="131127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9" name="公式" r:id="rId25" imgW="571454" imgH="95261" progId="Equation.3">
                    <p:embed/>
                  </p:oleObj>
                </mc:Choice>
                <mc:Fallback>
                  <p:oleObj name="公式" r:id="rId25" imgW="571454" imgH="952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9461" y="3433760"/>
                          <a:ext cx="131127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42"/>
          <p:cNvGrpSpPr>
            <a:grpSpLocks/>
          </p:cNvGrpSpPr>
          <p:nvPr/>
        </p:nvGrpSpPr>
        <p:grpSpPr bwMode="auto">
          <a:xfrm>
            <a:off x="5062538" y="4714875"/>
            <a:ext cx="3581400" cy="1500188"/>
            <a:chOff x="3571366" y="3643312"/>
            <a:chExt cx="3581428" cy="1500186"/>
          </a:xfrm>
        </p:grpSpPr>
        <p:grpSp>
          <p:nvGrpSpPr>
            <p:cNvPr id="38930" name="组合 20"/>
            <p:cNvGrpSpPr>
              <a:grpSpLocks/>
            </p:cNvGrpSpPr>
            <p:nvPr/>
          </p:nvGrpSpPr>
          <p:grpSpPr bwMode="auto">
            <a:xfrm>
              <a:off x="5500690" y="3643312"/>
              <a:ext cx="1071561" cy="1500186"/>
              <a:chOff x="2143108" y="2500306"/>
              <a:chExt cx="1071570" cy="1500198"/>
            </a:xfrm>
          </p:grpSpPr>
          <p:graphicFrame>
            <p:nvGraphicFramePr>
              <p:cNvPr id="38940" name="Object 15"/>
              <p:cNvGraphicFramePr>
                <a:graphicFrameLocks noChangeAspect="1"/>
              </p:cNvGraphicFramePr>
              <p:nvPr/>
            </p:nvGraphicFramePr>
            <p:xfrm>
              <a:off x="2928931" y="3484575"/>
              <a:ext cx="238125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0" name="公式" r:id="rId27" imgW="152334" imgH="241195" progId="Equation.3">
                      <p:embed/>
                    </p:oleObj>
                  </mc:Choice>
                  <mc:Fallback>
                    <p:oleObj name="公式" r:id="rId27" imgW="152334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31" y="3484575"/>
                            <a:ext cx="238125" cy="373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1" name="Object 16"/>
              <p:cNvGraphicFramePr>
                <a:graphicFrameLocks noChangeAspect="1"/>
              </p:cNvGraphicFramePr>
              <p:nvPr/>
            </p:nvGraphicFramePr>
            <p:xfrm>
              <a:off x="2928926" y="2686050"/>
              <a:ext cx="23653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1" name="公式" r:id="rId28" imgW="152268" imgH="203024" progId="Equation.3">
                      <p:embed/>
                    </p:oleObj>
                  </mc:Choice>
                  <mc:Fallback>
                    <p:oleObj name="公式" r:id="rId28" imgW="152268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2686050"/>
                            <a:ext cx="23653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矩形 4"/>
              <p:cNvSpPr/>
              <p:nvPr/>
            </p:nvSpPr>
            <p:spPr>
              <a:xfrm rot="5400000">
                <a:off x="1928302" y="2714614"/>
                <a:ext cx="1500198" cy="1071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38943" name="Object 17"/>
              <p:cNvGraphicFramePr>
                <a:graphicFrameLocks noChangeAspect="1"/>
              </p:cNvGraphicFramePr>
              <p:nvPr/>
            </p:nvGraphicFramePr>
            <p:xfrm>
              <a:off x="2214546" y="3530602"/>
              <a:ext cx="255588" cy="255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2" name="公式" r:id="rId29" imgW="164885" imgH="164885" progId="Equation.3">
                      <p:embed/>
                    </p:oleObj>
                  </mc:Choice>
                  <mc:Fallback>
                    <p:oleObj name="公式" r:id="rId29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530602"/>
                            <a:ext cx="255588" cy="255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4" name="Object 18"/>
              <p:cNvGraphicFramePr>
                <a:graphicFrameLocks noChangeAspect="1"/>
              </p:cNvGraphicFramePr>
              <p:nvPr/>
            </p:nvGraphicFramePr>
            <p:xfrm>
              <a:off x="2214546" y="3154369"/>
              <a:ext cx="37465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3" name="公式" r:id="rId30" imgW="241091" imgH="177646" progId="Equation.3">
                      <p:embed/>
                    </p:oleObj>
                  </mc:Choice>
                  <mc:Fallback>
                    <p:oleObj name="公式" r:id="rId30" imgW="241091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154369"/>
                            <a:ext cx="374650" cy="274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931" name="Object 19"/>
            <p:cNvGraphicFramePr>
              <a:graphicFrameLocks noChangeAspect="1"/>
            </p:cNvGraphicFramePr>
            <p:nvPr/>
          </p:nvGraphicFramePr>
          <p:xfrm>
            <a:off x="5621338" y="3848100"/>
            <a:ext cx="215900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4" name="公式" r:id="rId31" imgW="139579" imgH="177646" progId="Equation.3">
                    <p:embed/>
                  </p:oleObj>
                </mc:Choice>
                <mc:Fallback>
                  <p:oleObj name="公式" r:id="rId31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1338" y="3848100"/>
                          <a:ext cx="215900" cy="274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直接连接符 46"/>
            <p:cNvCxnSpPr/>
            <p:nvPr/>
          </p:nvCxnSpPr>
          <p:spPr bwMode="auto">
            <a:xfrm rot="10800000">
              <a:off x="3857118" y="4000500"/>
              <a:ext cx="1643075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10800000" flipV="1">
              <a:off x="4581024" y="4857748"/>
              <a:ext cx="91916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 bwMode="auto">
            <a:xfrm rot="10800000" flipV="1">
              <a:off x="6571764" y="4000500"/>
              <a:ext cx="5810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 bwMode="auto">
            <a:xfrm rot="10800000" flipV="1">
              <a:off x="6571764" y="4824410"/>
              <a:ext cx="5810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153193" y="4429917"/>
              <a:ext cx="857249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937" name="Object 20"/>
            <p:cNvGraphicFramePr>
              <a:graphicFrameLocks noChangeAspect="1"/>
            </p:cNvGraphicFramePr>
            <p:nvPr/>
          </p:nvGraphicFramePr>
          <p:xfrm>
            <a:off x="3571366" y="3867143"/>
            <a:ext cx="215900" cy="25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5" name="公式" r:id="rId32" imgW="139579" imgH="164957" progId="Equation.3">
                    <p:embed/>
                  </p:oleObj>
                </mc:Choice>
                <mc:Fallback>
                  <p:oleObj name="公式" r:id="rId32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366" y="3867143"/>
                          <a:ext cx="215900" cy="255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直接连接符 53"/>
            <p:cNvCxnSpPr/>
            <p:nvPr/>
          </p:nvCxnSpPr>
          <p:spPr bwMode="auto">
            <a:xfrm rot="10800000" flipV="1">
              <a:off x="4928689" y="4429124"/>
              <a:ext cx="5810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541336" y="3962400"/>
              <a:ext cx="73026" cy="714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8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68375" y="142875"/>
            <a:ext cx="524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逻辑代数基本定律的对偶式描述</a:t>
            </a:r>
          </a:p>
        </p:txBody>
      </p:sp>
      <p:grpSp>
        <p:nvGrpSpPr>
          <p:cNvPr id="19459" name="组合 7"/>
          <p:cNvGrpSpPr>
            <a:grpSpLocks/>
          </p:cNvGrpSpPr>
          <p:nvPr/>
        </p:nvGrpSpPr>
        <p:grpSpPr bwMode="auto">
          <a:xfrm>
            <a:off x="857250" y="690563"/>
            <a:ext cx="7572375" cy="6045200"/>
            <a:chOff x="857224" y="690544"/>
            <a:chExt cx="7572428" cy="6045200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714356"/>
              <a:ext cx="7204934" cy="600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857224" y="690544"/>
              <a:ext cx="7572428" cy="6045200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组合 17"/>
          <p:cNvGrpSpPr>
            <a:grpSpLocks/>
          </p:cNvGrpSpPr>
          <p:nvPr/>
        </p:nvGrpSpPr>
        <p:grpSpPr bwMode="auto">
          <a:xfrm>
            <a:off x="3500438" y="2071688"/>
            <a:ext cx="2214562" cy="2857500"/>
            <a:chOff x="3571868" y="2071678"/>
            <a:chExt cx="2214578" cy="2857520"/>
          </a:xfrm>
        </p:grpSpPr>
        <p:sp>
          <p:nvSpPr>
            <p:cNvPr id="13" name="矩形 12"/>
            <p:cNvSpPr/>
            <p:nvPr/>
          </p:nvSpPr>
          <p:spPr>
            <a:xfrm>
              <a:off x="3714744" y="2143115"/>
              <a:ext cx="2000264" cy="278608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492" name="Text Box 7"/>
            <p:cNvSpPr txBox="1">
              <a:spLocks noChangeArrowheads="1"/>
            </p:cNvSpPr>
            <p:nvPr/>
          </p:nvSpPr>
          <p:spPr bwMode="auto">
            <a:xfrm>
              <a:off x="3571868" y="2071678"/>
              <a:ext cx="2214578" cy="277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基本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结构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同步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结构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主从结构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维持阻塞结构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边沿结构</a:t>
              </a:r>
            </a:p>
          </p:txBody>
        </p:sp>
      </p:grpSp>
      <p:grpSp>
        <p:nvGrpSpPr>
          <p:cNvPr id="62467" name="组合 18"/>
          <p:cNvGrpSpPr>
            <a:grpSpLocks/>
          </p:cNvGrpSpPr>
          <p:nvPr/>
        </p:nvGrpSpPr>
        <p:grpSpPr bwMode="auto">
          <a:xfrm>
            <a:off x="857250" y="2071688"/>
            <a:ext cx="2000250" cy="2862262"/>
            <a:chOff x="928662" y="2071678"/>
            <a:chExt cx="2000264" cy="2862322"/>
          </a:xfrm>
        </p:grpSpPr>
        <p:sp>
          <p:nvSpPr>
            <p:cNvPr id="14" name="矩形 13"/>
            <p:cNvSpPr/>
            <p:nvPr/>
          </p:nvSpPr>
          <p:spPr>
            <a:xfrm>
              <a:off x="928662" y="2143116"/>
              <a:ext cx="2000264" cy="2786121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490" name="Text Box 8"/>
            <p:cNvSpPr txBox="1">
              <a:spLocks noChangeArrowheads="1"/>
            </p:cNvSpPr>
            <p:nvPr/>
          </p:nvSpPr>
          <p:spPr bwMode="auto">
            <a:xfrm>
              <a:off x="1000100" y="2071678"/>
              <a:ext cx="1714512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JK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T'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</p:txBody>
        </p:sp>
      </p:grpSp>
      <p:grpSp>
        <p:nvGrpSpPr>
          <p:cNvPr id="62468" name="组合 19"/>
          <p:cNvGrpSpPr>
            <a:grpSpLocks/>
          </p:cNvGrpSpPr>
          <p:nvPr/>
        </p:nvGrpSpPr>
        <p:grpSpPr bwMode="auto">
          <a:xfrm>
            <a:off x="6357938" y="2071688"/>
            <a:ext cx="2000250" cy="2857500"/>
            <a:chOff x="6429388" y="2071678"/>
            <a:chExt cx="2000264" cy="2857520"/>
          </a:xfrm>
        </p:grpSpPr>
        <p:sp>
          <p:nvSpPr>
            <p:cNvPr id="15" name="矩形 14"/>
            <p:cNvSpPr/>
            <p:nvPr/>
          </p:nvSpPr>
          <p:spPr>
            <a:xfrm>
              <a:off x="6429388" y="2143115"/>
              <a:ext cx="2000264" cy="2786083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488" name="Text Box 16"/>
            <p:cNvSpPr txBox="1">
              <a:spLocks noChangeArrowheads="1"/>
            </p:cNvSpPr>
            <p:nvPr/>
          </p:nvSpPr>
          <p:spPr bwMode="auto">
            <a:xfrm>
              <a:off x="6715140" y="2071678"/>
              <a:ext cx="1500198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电平触发</a:t>
              </a: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脉冲触发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边沿触发</a:t>
              </a:r>
            </a:p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en-US" sz="24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3571875" y="1500188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电路结构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785813" y="1500188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逻辑功能</a:t>
            </a:r>
          </a:p>
        </p:txBody>
      </p:sp>
      <p:sp>
        <p:nvSpPr>
          <p:cNvPr id="62471" name="Text Box 12"/>
          <p:cNvSpPr txBox="1">
            <a:spLocks noChangeArrowheads="1"/>
          </p:cNvSpPr>
          <p:nvPr/>
        </p:nvSpPr>
        <p:spPr bwMode="auto">
          <a:xfrm>
            <a:off x="6429375" y="1500188"/>
            <a:ext cx="207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触发方式</a:t>
            </a:r>
          </a:p>
        </p:txBody>
      </p:sp>
      <p:sp>
        <p:nvSpPr>
          <p:cNvPr id="62472" name="Text Box 3"/>
          <p:cNvSpPr txBox="1">
            <a:spLocks noChangeArrowheads="1"/>
          </p:cNvSpPr>
          <p:nvPr/>
        </p:nvSpPr>
        <p:spPr bwMode="auto">
          <a:xfrm>
            <a:off x="642938" y="523875"/>
            <a:ext cx="764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</a:rPr>
              <a:t>电路结构、逻辑功能、触发方式的关系</a:t>
            </a:r>
          </a:p>
        </p:txBody>
      </p:sp>
      <p:sp>
        <p:nvSpPr>
          <p:cNvPr id="16" name="右箭头 15"/>
          <p:cNvSpPr/>
          <p:nvPr/>
        </p:nvSpPr>
        <p:spPr>
          <a:xfrm>
            <a:off x="5715000" y="1571625"/>
            <a:ext cx="642938" cy="428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2786063" y="1571625"/>
            <a:ext cx="928687" cy="428625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2475" name="组合 54"/>
          <p:cNvGrpSpPr>
            <a:grpSpLocks/>
          </p:cNvGrpSpPr>
          <p:nvPr/>
        </p:nvGrpSpPr>
        <p:grpSpPr bwMode="auto">
          <a:xfrm>
            <a:off x="5500688" y="2428875"/>
            <a:ext cx="1143000" cy="500063"/>
            <a:chOff x="5572132" y="2428868"/>
            <a:chExt cx="1143008" cy="500066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5572132" y="2428868"/>
              <a:ext cx="1143008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5572132" y="2500306"/>
              <a:ext cx="1143008" cy="4286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 flipV="1">
            <a:off x="5429250" y="3000375"/>
            <a:ext cx="1285875" cy="500063"/>
          </a:xfrm>
          <a:prstGeom prst="straightConnector1">
            <a:avLst/>
          </a:prstGeom>
          <a:ln w="508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477" name="组合 55"/>
          <p:cNvGrpSpPr>
            <a:grpSpLocks/>
          </p:cNvGrpSpPr>
          <p:nvPr/>
        </p:nvGrpSpPr>
        <p:grpSpPr bwMode="auto">
          <a:xfrm>
            <a:off x="5429250" y="3571875"/>
            <a:ext cx="1357313" cy="1071563"/>
            <a:chOff x="5500694" y="3571876"/>
            <a:chExt cx="1357322" cy="1071570"/>
          </a:xfrm>
        </p:grpSpPr>
        <p:cxnSp>
          <p:nvCxnSpPr>
            <p:cNvPr id="51" name="直接箭头连接符 50"/>
            <p:cNvCxnSpPr/>
            <p:nvPr/>
          </p:nvCxnSpPr>
          <p:spPr>
            <a:xfrm flipV="1">
              <a:off x="5643570" y="3571876"/>
              <a:ext cx="1214446" cy="500066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500694" y="3643314"/>
              <a:ext cx="1357322" cy="1000132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478" name="组合 60"/>
          <p:cNvGrpSpPr>
            <a:grpSpLocks/>
          </p:cNvGrpSpPr>
          <p:nvPr/>
        </p:nvGrpSpPr>
        <p:grpSpPr bwMode="auto">
          <a:xfrm>
            <a:off x="642938" y="5643563"/>
            <a:ext cx="8072437" cy="928687"/>
            <a:chOff x="714348" y="5643578"/>
            <a:chExt cx="8072494" cy="928694"/>
          </a:xfrm>
        </p:grpSpPr>
        <p:sp>
          <p:nvSpPr>
            <p:cNvPr id="58" name="圆角矩形 57"/>
            <p:cNvSpPr/>
            <p:nvPr/>
          </p:nvSpPr>
          <p:spPr>
            <a:xfrm>
              <a:off x="714348" y="5643578"/>
              <a:ext cx="8072494" cy="928694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482" name="矩形 56"/>
            <p:cNvSpPr>
              <a:spLocks noChangeArrowheads="1"/>
            </p:cNvSpPr>
            <p:nvPr/>
          </p:nvSpPr>
          <p:spPr bwMode="auto">
            <a:xfrm>
              <a:off x="857224" y="5669837"/>
              <a:ext cx="77867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触发器作为一个独立的功能模块，使用者主要关注触发器的</a:t>
              </a:r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逻辑功能和触发方式</a:t>
              </a:r>
              <a:r>
                <a:rPr lang="zh-CN" altLang="en-US" sz="2400" b="1">
                  <a:solidFill>
                    <a:srgbClr val="FFFF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。</a:t>
              </a:r>
              <a:endParaRPr lang="zh-CN" altLang="en-US" sz="2400">
                <a:solidFill>
                  <a:srgbClr val="FFFF00"/>
                </a:solidFill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59" name="右箭头 58"/>
          <p:cNvSpPr/>
          <p:nvPr/>
        </p:nvSpPr>
        <p:spPr>
          <a:xfrm rot="16200000">
            <a:off x="1535907" y="5107781"/>
            <a:ext cx="642938" cy="428625"/>
          </a:xfrm>
          <a:prstGeom prst="rightArrow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 rot="16200000">
            <a:off x="7108032" y="5107781"/>
            <a:ext cx="642938" cy="428625"/>
          </a:xfrm>
          <a:prstGeom prst="rightArrow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49288" y="2133600"/>
            <a:ext cx="81375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熟练掌握时序逻辑电路的基本分析和设计方法。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熟练掌握寄存器的逻辑功能和使用方法。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熟练掌握计数器的逻辑功能和使用方法。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熟练掌握利用中规模集成器件设计时序逻辑电路的方法。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857500" y="428625"/>
            <a:ext cx="2738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6600CC"/>
                </a:solidFill>
                <a:latin typeface="宋体" pitchFamily="2" charset="-122"/>
              </a:rPr>
              <a:t>第</a:t>
            </a:r>
            <a:r>
              <a:rPr lang="en-US" altLang="zh-CN" sz="3600" b="1">
                <a:solidFill>
                  <a:srgbClr val="6600CC"/>
                </a:solidFill>
                <a:latin typeface="宋体" pitchFamily="2" charset="-122"/>
              </a:rPr>
              <a:t>6</a:t>
            </a:r>
            <a:r>
              <a:rPr lang="zh-CN" altLang="en-US" sz="3600" b="1">
                <a:solidFill>
                  <a:srgbClr val="6600CC"/>
                </a:solidFill>
                <a:latin typeface="宋体" pitchFamily="2" charset="-122"/>
              </a:rPr>
              <a:t>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03"/>
          <p:cNvSpPr txBox="1">
            <a:spLocks noChangeArrowheads="1"/>
          </p:cNvSpPr>
          <p:nvPr/>
        </p:nvSpPr>
        <p:spPr bwMode="auto">
          <a:xfrm>
            <a:off x="428625" y="195263"/>
            <a:ext cx="5038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一、时序逻辑功能的描述方法</a:t>
            </a:r>
          </a:p>
        </p:txBody>
      </p:sp>
      <p:sp>
        <p:nvSpPr>
          <p:cNvPr id="64515" name="Text Box 104"/>
          <p:cNvSpPr txBox="1">
            <a:spLocks noChangeArrowheads="1"/>
          </p:cNvSpPr>
          <p:nvPr/>
        </p:nvSpPr>
        <p:spPr bwMode="auto">
          <a:xfrm>
            <a:off x="701675" y="785813"/>
            <a:ext cx="2039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逻辑方程式</a:t>
            </a:r>
          </a:p>
        </p:txBody>
      </p:sp>
      <p:grpSp>
        <p:nvGrpSpPr>
          <p:cNvPr id="64516" name="Group 105"/>
          <p:cNvGrpSpPr>
            <a:grpSpLocks/>
          </p:cNvGrpSpPr>
          <p:nvPr/>
        </p:nvGrpSpPr>
        <p:grpSpPr bwMode="auto">
          <a:xfrm>
            <a:off x="1143000" y="1314450"/>
            <a:ext cx="2497138" cy="1312863"/>
            <a:chOff x="1382" y="3294"/>
            <a:chExt cx="1573" cy="827"/>
          </a:xfrm>
        </p:grpSpPr>
        <p:graphicFrame>
          <p:nvGraphicFramePr>
            <p:cNvPr id="64530" name="Object 2"/>
            <p:cNvGraphicFramePr>
              <a:graphicFrameLocks noChangeAspect="1"/>
            </p:cNvGraphicFramePr>
            <p:nvPr/>
          </p:nvGraphicFramePr>
          <p:xfrm>
            <a:off x="1556" y="3294"/>
            <a:ext cx="131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9" name="公式" r:id="rId3" imgW="962061" imgH="95261" progId="Equation.3">
                    <p:embed/>
                  </p:oleObj>
                </mc:Choice>
                <mc:Fallback>
                  <p:oleObj name="公式" r:id="rId3" imgW="962061" imgH="95261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3294"/>
                          <a:ext cx="131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1" name="Object 3"/>
            <p:cNvGraphicFramePr>
              <a:graphicFrameLocks noChangeAspect="1"/>
            </p:cNvGraphicFramePr>
            <p:nvPr/>
          </p:nvGraphicFramePr>
          <p:xfrm>
            <a:off x="1549" y="3849"/>
            <a:ext cx="14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0" name="公式" r:id="rId5" imgW="1047711" imgH="95261" progId="Equation.3">
                    <p:embed/>
                  </p:oleObj>
                </mc:Choice>
                <mc:Fallback>
                  <p:oleObj name="公式" r:id="rId5" imgW="1047711" imgH="95261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3849"/>
                          <a:ext cx="140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2" name="Object 4"/>
            <p:cNvGraphicFramePr>
              <a:graphicFrameLocks noChangeAspect="1"/>
            </p:cNvGraphicFramePr>
            <p:nvPr/>
          </p:nvGraphicFramePr>
          <p:xfrm>
            <a:off x="1565" y="3566"/>
            <a:ext cx="127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1" name="公式" r:id="rId7" imgW="933420" imgH="95261" progId="Equation.3">
                    <p:embed/>
                  </p:oleObj>
                </mc:Choice>
                <mc:Fallback>
                  <p:oleObj name="公式" r:id="rId7" imgW="933420" imgH="9526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566"/>
                          <a:ext cx="127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3" name="AutoShape 109"/>
            <p:cNvSpPr>
              <a:spLocks/>
            </p:cNvSpPr>
            <p:nvPr/>
          </p:nvSpPr>
          <p:spPr bwMode="auto">
            <a:xfrm>
              <a:off x="1382" y="3430"/>
              <a:ext cx="133" cy="590"/>
            </a:xfrm>
            <a:prstGeom prst="leftBrace">
              <a:avLst>
                <a:gd name="adj1" fmla="val 58655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4517" name="Rectangle 113"/>
          <p:cNvSpPr>
            <a:spLocks noChangeArrowheads="1"/>
          </p:cNvSpPr>
          <p:nvPr/>
        </p:nvSpPr>
        <p:spPr bwMode="auto">
          <a:xfrm>
            <a:off x="4097338" y="136207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输出方程</a:t>
            </a:r>
          </a:p>
        </p:txBody>
      </p:sp>
      <p:sp>
        <p:nvSpPr>
          <p:cNvPr id="64518" name="Rectangle 114"/>
          <p:cNvSpPr>
            <a:spLocks noChangeArrowheads="1"/>
          </p:cNvSpPr>
          <p:nvPr/>
        </p:nvSpPr>
        <p:spPr bwMode="auto">
          <a:xfrm>
            <a:off x="4073525" y="1822450"/>
            <a:ext cx="441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驱动方程（激励方程、输入方程）</a:t>
            </a:r>
          </a:p>
        </p:txBody>
      </p:sp>
      <p:sp>
        <p:nvSpPr>
          <p:cNvPr id="64519" name="Rectangle 115"/>
          <p:cNvSpPr>
            <a:spLocks noChangeArrowheads="1"/>
          </p:cNvSpPr>
          <p:nvPr/>
        </p:nvSpPr>
        <p:spPr bwMode="auto">
          <a:xfrm>
            <a:off x="4097338" y="2257425"/>
            <a:ext cx="165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状态方程</a:t>
            </a:r>
          </a:p>
        </p:txBody>
      </p:sp>
      <p:sp>
        <p:nvSpPr>
          <p:cNvPr id="64520" name="Text Box 116"/>
          <p:cNvSpPr txBox="1">
            <a:spLocks noChangeArrowheads="1"/>
          </p:cNvSpPr>
          <p:nvPr/>
        </p:nvSpPr>
        <p:spPr bwMode="auto">
          <a:xfrm>
            <a:off x="711200" y="2895600"/>
            <a:ext cx="203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状态转换表</a:t>
            </a:r>
          </a:p>
        </p:txBody>
      </p:sp>
      <p:sp>
        <p:nvSpPr>
          <p:cNvPr id="64521" name="Rectangle 117"/>
          <p:cNvSpPr>
            <a:spLocks noChangeArrowheads="1"/>
          </p:cNvSpPr>
          <p:nvPr/>
        </p:nvSpPr>
        <p:spPr bwMode="auto">
          <a:xfrm>
            <a:off x="858838" y="3286125"/>
            <a:ext cx="7672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简称状态表，是用列表的方式来描述时序逻辑电路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输出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次态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zh-CN" sz="2400" b="1" baseline="5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外部输入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现态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zh-CN" sz="2400" b="1" baseline="5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之间的逻辑关系。</a:t>
            </a:r>
          </a:p>
        </p:txBody>
      </p:sp>
      <p:grpSp>
        <p:nvGrpSpPr>
          <p:cNvPr id="64522" name="组合 20"/>
          <p:cNvGrpSpPr>
            <a:grpSpLocks/>
          </p:cNvGrpSpPr>
          <p:nvPr/>
        </p:nvGrpSpPr>
        <p:grpSpPr bwMode="auto">
          <a:xfrm>
            <a:off x="971550" y="4214813"/>
            <a:ext cx="3457575" cy="2257425"/>
            <a:chOff x="971549" y="4214813"/>
            <a:chExt cx="3457575" cy="2257446"/>
          </a:xfrm>
        </p:grpSpPr>
        <p:sp>
          <p:nvSpPr>
            <p:cNvPr id="64528" name="Text Box 185"/>
            <p:cNvSpPr txBox="1">
              <a:spLocks noChangeArrowheads="1"/>
            </p:cNvSpPr>
            <p:nvPr/>
          </p:nvSpPr>
          <p:spPr bwMode="auto">
            <a:xfrm>
              <a:off x="1392236" y="4214813"/>
              <a:ext cx="2520946" cy="39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时序逻辑电路状态表</a:t>
              </a:r>
            </a:p>
          </p:txBody>
        </p:sp>
        <p:pic>
          <p:nvPicPr>
            <p:cNvPr id="64529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49" y="4643459"/>
              <a:ext cx="34575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23" name="组合 21"/>
          <p:cNvGrpSpPr>
            <a:grpSpLocks/>
          </p:cNvGrpSpPr>
          <p:nvPr/>
        </p:nvGrpSpPr>
        <p:grpSpPr bwMode="auto">
          <a:xfrm>
            <a:off x="5102225" y="4214813"/>
            <a:ext cx="3257550" cy="2244725"/>
            <a:chOff x="5102225" y="4214813"/>
            <a:chExt cx="3257550" cy="2244725"/>
          </a:xfrm>
        </p:grpSpPr>
        <p:grpSp>
          <p:nvGrpSpPr>
            <p:cNvPr id="64524" name="组合 31"/>
            <p:cNvGrpSpPr>
              <a:grpSpLocks/>
            </p:cNvGrpSpPr>
            <p:nvPr/>
          </p:nvGrpSpPr>
          <p:grpSpPr bwMode="auto">
            <a:xfrm>
              <a:off x="5102225" y="4214813"/>
              <a:ext cx="3257550" cy="2244725"/>
              <a:chOff x="5500694" y="4286256"/>
              <a:chExt cx="3257556" cy="2244844"/>
            </a:xfrm>
          </p:grpSpPr>
          <p:sp>
            <p:nvSpPr>
              <p:cNvPr id="64526" name="Text Box 185"/>
              <p:cNvSpPr txBox="1">
                <a:spLocks noChangeArrowheads="1"/>
              </p:cNvSpPr>
              <p:nvPr/>
            </p:nvSpPr>
            <p:spPr bwMode="auto">
              <a:xfrm>
                <a:off x="5857884" y="4286256"/>
                <a:ext cx="25209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</a:rPr>
                  <a:t>时序逻辑电路状态表</a:t>
                </a:r>
              </a:p>
            </p:txBody>
          </p:sp>
          <p:pic>
            <p:nvPicPr>
              <p:cNvPr id="64527" name="Picture 6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0694" y="4714884"/>
                <a:ext cx="3257556" cy="1816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1" name="直接连接符 20"/>
            <p:cNvCxnSpPr/>
            <p:nvPr/>
          </p:nvCxnSpPr>
          <p:spPr>
            <a:xfrm rot="16200000" flipH="1">
              <a:off x="5819776" y="5557837"/>
              <a:ext cx="1765300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8"/>
          <p:cNvSpPr txBox="1">
            <a:spLocks noChangeArrowheads="1"/>
          </p:cNvSpPr>
          <p:nvPr/>
        </p:nvSpPr>
        <p:spPr bwMode="auto">
          <a:xfrm>
            <a:off x="571500" y="142875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状态转换图</a:t>
            </a:r>
          </a:p>
        </p:txBody>
      </p:sp>
      <p:sp>
        <p:nvSpPr>
          <p:cNvPr id="65539" name="Rectangle 160"/>
          <p:cNvSpPr>
            <a:spLocks noChangeArrowheads="1"/>
          </p:cNvSpPr>
          <p:nvPr/>
        </p:nvSpPr>
        <p:spPr bwMode="auto">
          <a:xfrm>
            <a:off x="900113" y="533400"/>
            <a:ext cx="7632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简称状态图，是用几何图形的方式来描述时序逻辑电路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输入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、输出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以及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状态转移规律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之间的逻辑关系。</a:t>
            </a:r>
          </a:p>
        </p:txBody>
      </p:sp>
      <p:sp>
        <p:nvSpPr>
          <p:cNvPr id="65540" name="Text Box 161"/>
          <p:cNvSpPr txBox="1">
            <a:spLocks noChangeArrowheads="1"/>
          </p:cNvSpPr>
          <p:nvPr/>
        </p:nvSpPr>
        <p:spPr bwMode="auto">
          <a:xfrm>
            <a:off x="644525" y="4714875"/>
            <a:ext cx="142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时序图</a:t>
            </a:r>
          </a:p>
        </p:txBody>
      </p:sp>
      <p:sp>
        <p:nvSpPr>
          <p:cNvPr id="65541" name="Rectangle 162"/>
          <p:cNvSpPr>
            <a:spLocks noChangeArrowheads="1"/>
          </p:cNvSpPr>
          <p:nvPr/>
        </p:nvSpPr>
        <p:spPr bwMode="auto">
          <a:xfrm>
            <a:off x="889000" y="5157788"/>
            <a:ext cx="7761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时序图即为时序电路的工作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波形图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，它以波形的形式描述时序电路内部状态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、外部输出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随输入信号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变化的规律。</a:t>
            </a:r>
          </a:p>
        </p:txBody>
      </p:sp>
      <p:grpSp>
        <p:nvGrpSpPr>
          <p:cNvPr id="65542" name="组合 7"/>
          <p:cNvGrpSpPr>
            <a:grpSpLocks/>
          </p:cNvGrpSpPr>
          <p:nvPr/>
        </p:nvGrpSpPr>
        <p:grpSpPr bwMode="auto">
          <a:xfrm>
            <a:off x="1928813" y="1609725"/>
            <a:ext cx="3638550" cy="2605088"/>
            <a:chOff x="1928794" y="1571612"/>
            <a:chExt cx="3638570" cy="2605087"/>
          </a:xfrm>
        </p:grpSpPr>
        <p:pic>
          <p:nvPicPr>
            <p:cNvPr id="6554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94" y="1571612"/>
              <a:ext cx="2798762" cy="260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2714620"/>
              <a:ext cx="78105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8" name="矩形 10"/>
            <p:cNvSpPr>
              <a:spLocks noChangeArrowheads="1"/>
            </p:cNvSpPr>
            <p:nvPr/>
          </p:nvSpPr>
          <p:spPr bwMode="auto">
            <a:xfrm>
              <a:off x="4857752" y="2376066"/>
              <a:ext cx="6286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 / Z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65543" name="组合 13"/>
          <p:cNvGrpSpPr>
            <a:grpSpLocks/>
          </p:cNvGrpSpPr>
          <p:nvPr/>
        </p:nvGrpSpPr>
        <p:grpSpPr bwMode="auto">
          <a:xfrm>
            <a:off x="5715000" y="1538288"/>
            <a:ext cx="2786063" cy="1000125"/>
            <a:chOff x="5715008" y="1714488"/>
            <a:chExt cx="2786082" cy="1000132"/>
          </a:xfrm>
        </p:grpSpPr>
        <p:sp>
          <p:nvSpPr>
            <p:cNvPr id="12" name="圆角矩形标注 11"/>
            <p:cNvSpPr/>
            <p:nvPr/>
          </p:nvSpPr>
          <p:spPr>
            <a:xfrm>
              <a:off x="5715008" y="1714488"/>
              <a:ext cx="2714644" cy="1000132"/>
            </a:xfrm>
            <a:prstGeom prst="wedgeRoundRectCallout">
              <a:avLst>
                <a:gd name="adj1" fmla="val -60833"/>
                <a:gd name="adj2" fmla="val 102500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5545" name="矩形 12"/>
            <p:cNvSpPr>
              <a:spLocks noChangeArrowheads="1"/>
            </p:cNvSpPr>
            <p:nvPr/>
          </p:nvSpPr>
          <p:spPr bwMode="auto">
            <a:xfrm>
              <a:off x="5786446" y="1857364"/>
              <a:ext cx="271464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电路状态是多个触发器的状态组合。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7"/>
          <p:cNvSpPr txBox="1">
            <a:spLocks noChangeArrowheads="1"/>
          </p:cNvSpPr>
          <p:nvPr/>
        </p:nvSpPr>
        <p:spPr bwMode="auto">
          <a:xfrm>
            <a:off x="357188" y="20638"/>
            <a:ext cx="7561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二、</a:t>
            </a:r>
            <a:r>
              <a:rPr lang="zh-CN" altLang="en-US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时序逻辑电路的分析方法</a:t>
            </a:r>
          </a:p>
        </p:txBody>
      </p:sp>
      <p:grpSp>
        <p:nvGrpSpPr>
          <p:cNvPr id="66563" name="组合 4"/>
          <p:cNvGrpSpPr>
            <a:grpSpLocks/>
          </p:cNvGrpSpPr>
          <p:nvPr/>
        </p:nvGrpSpPr>
        <p:grpSpPr bwMode="auto">
          <a:xfrm>
            <a:off x="571500" y="692150"/>
            <a:ext cx="8001000" cy="1593850"/>
            <a:chOff x="571472" y="692150"/>
            <a:chExt cx="8001056" cy="1593842"/>
          </a:xfrm>
        </p:grpSpPr>
        <p:sp>
          <p:nvSpPr>
            <p:cNvPr id="66566" name="Text Box 9"/>
            <p:cNvSpPr txBox="1">
              <a:spLocks noChangeArrowheads="1"/>
            </p:cNvSpPr>
            <p:nvPr/>
          </p:nvSpPr>
          <p:spPr bwMode="auto">
            <a:xfrm>
              <a:off x="611188" y="692150"/>
              <a:ext cx="7921625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宋体" pitchFamily="2" charset="-122"/>
                </a:rPr>
                <a:t>    </a:t>
              </a: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时序逻辑电路的分析，就是根据给定的时序逻辑电路图，</a:t>
              </a:r>
              <a:r>
                <a:rPr lang="zh-CN" altLang="en-US" sz="2400" b="1">
                  <a:solidFill>
                    <a:srgbClr val="FF0000"/>
                  </a:solidFill>
                  <a:latin typeface="宋体" pitchFamily="2" charset="-122"/>
                </a:rPr>
                <a:t>找出该时序逻辑电路在输入信号及时钟信号作用下，电路的状态及输出的变化规律</a:t>
              </a: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，从而了解该时序逻辑电路的逻辑功能。</a:t>
              </a:r>
            </a:p>
          </p:txBody>
        </p:sp>
        <p:sp>
          <p:nvSpPr>
            <p:cNvPr id="66567" name="Rectangle 16"/>
            <p:cNvSpPr>
              <a:spLocks noChangeArrowheads="1"/>
            </p:cNvSpPr>
            <p:nvPr/>
          </p:nvSpPr>
          <p:spPr bwMode="auto">
            <a:xfrm>
              <a:off x="571472" y="714356"/>
              <a:ext cx="8001056" cy="1571636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6564" name="Text Box 8"/>
          <p:cNvSpPr txBox="1">
            <a:spLocks noChangeArrowheads="1"/>
          </p:cNvSpPr>
          <p:nvPr/>
        </p:nvSpPr>
        <p:spPr bwMode="auto">
          <a:xfrm>
            <a:off x="468313" y="2409825"/>
            <a:ext cx="6175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分析时序逻辑电路的基本步骤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71500" y="2928938"/>
            <a:ext cx="80010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9625" indent="-809625">
              <a:lnSpc>
                <a:spcPct val="120000"/>
              </a:lnSpc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  ① 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根据给定逻辑图，写出时序电路的输出方程和各触发器的驱动方程； </a:t>
            </a:r>
          </a:p>
          <a:p>
            <a:pPr marL="809625" indent="-809625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  ② 将驱动方程代入所用触发器的特征方程，获得时序电路的状态方程； </a:t>
            </a:r>
          </a:p>
          <a:p>
            <a:pPr marL="809625" indent="-809625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  ③ 根据时序电路的状态方程和输出方程，建立状态转换表； 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  ④ 由状态转换表画出状态图，进而画出波形图。 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  ⑤ 分析电路的逻辑功能。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7"/>
          <p:cNvSpPr txBox="1">
            <a:spLocks noChangeArrowheads="1"/>
          </p:cNvSpPr>
          <p:nvPr/>
        </p:nvSpPr>
        <p:spPr bwMode="auto">
          <a:xfrm>
            <a:off x="0" y="68263"/>
            <a:ext cx="756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三、</a:t>
            </a:r>
            <a:r>
              <a:rPr lang="zh-CN" altLang="en-US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常用的时序逻辑电路</a:t>
            </a:r>
          </a:p>
        </p:txBody>
      </p:sp>
      <p:sp>
        <p:nvSpPr>
          <p:cNvPr id="67587" name="Text Box 7"/>
          <p:cNvSpPr txBox="1">
            <a:spLocks noChangeArrowheads="1"/>
          </p:cNvSpPr>
          <p:nvPr/>
        </p:nvSpPr>
        <p:spPr bwMode="auto">
          <a:xfrm>
            <a:off x="590550" y="714375"/>
            <a:ext cx="686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6600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006600"/>
                </a:solidFill>
                <a:latin typeface="宋体" pitchFamily="2" charset="-122"/>
              </a:rPr>
              <a:t>、数据寄存器和移位寄存器</a:t>
            </a:r>
          </a:p>
        </p:txBody>
      </p:sp>
      <p:sp>
        <p:nvSpPr>
          <p:cNvPr id="67588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2909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6600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rgbClr val="006600"/>
                </a:solidFill>
                <a:latin typeface="宋体" pitchFamily="2" charset="-122"/>
              </a:rPr>
              <a:t>、计数器</a:t>
            </a:r>
          </a:p>
        </p:txBody>
      </p:sp>
      <p:sp>
        <p:nvSpPr>
          <p:cNvPr id="67589" name="Text Box 8"/>
          <p:cNvSpPr txBox="1">
            <a:spLocks noChangeArrowheads="1"/>
          </p:cNvSpPr>
          <p:nvPr/>
        </p:nvSpPr>
        <p:spPr bwMode="auto">
          <a:xfrm>
            <a:off x="1231900" y="2205038"/>
            <a:ext cx="7146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）由触发器构成的同步、异步计数器（二、十）</a:t>
            </a:r>
          </a:p>
        </p:txBody>
      </p:sp>
      <p:sp>
        <p:nvSpPr>
          <p:cNvPr id="67590" name="Text Box 8"/>
          <p:cNvSpPr txBox="1">
            <a:spLocks noChangeArrowheads="1"/>
          </p:cNvSpPr>
          <p:nvPr/>
        </p:nvSpPr>
        <p:spPr bwMode="auto">
          <a:xfrm>
            <a:off x="1258888" y="28527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）集成计数器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1258888" y="33988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）任意进制计数器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258888" y="4048125"/>
            <a:ext cx="7148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）由寄存器器构成的环形、扭环形计数器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8"/>
          <p:cNvSpPr txBox="1">
            <a:spLocks noChangeArrowheads="1"/>
          </p:cNvSpPr>
          <p:nvPr/>
        </p:nvSpPr>
        <p:spPr bwMode="auto">
          <a:xfrm>
            <a:off x="214313" y="142875"/>
            <a:ext cx="3614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四、任意进制计数器</a:t>
            </a:r>
          </a:p>
        </p:txBody>
      </p:sp>
      <p:sp>
        <p:nvSpPr>
          <p:cNvPr id="68611" name="Rectangle 7"/>
          <p:cNvSpPr>
            <a:spLocks noChangeArrowheads="1"/>
          </p:cNvSpPr>
          <p:nvPr/>
        </p:nvSpPr>
        <p:spPr bwMode="auto">
          <a:xfrm>
            <a:off x="676275" y="571500"/>
            <a:ext cx="781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假定已有的是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计数器，而需要得到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计数器。</a:t>
            </a:r>
          </a:p>
        </p:txBody>
      </p:sp>
      <p:sp>
        <p:nvSpPr>
          <p:cNvPr id="68612" name="Rectangle 8"/>
          <p:cNvSpPr>
            <a:spLocks noChangeArrowheads="1"/>
          </p:cNvSpPr>
          <p:nvPr/>
        </p:nvSpPr>
        <p:spPr bwMode="auto">
          <a:xfrm>
            <a:off x="398463" y="1000125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）当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M&lt;N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endParaRPr kumimoji="1"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使计数过程跳过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个状态，在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个状态中循环。</a:t>
            </a:r>
          </a:p>
        </p:txBody>
      </p:sp>
      <p:sp>
        <p:nvSpPr>
          <p:cNvPr id="68613" name="Text Box 9"/>
          <p:cNvSpPr txBox="1">
            <a:spLocks noChangeArrowheads="1"/>
          </p:cNvSpPr>
          <p:nvPr/>
        </p:nvSpPr>
        <p:spPr bwMode="auto">
          <a:xfrm>
            <a:off x="731838" y="1857375"/>
            <a:ext cx="684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）置零法（清零法或复位法）</a:t>
            </a:r>
            <a:endParaRPr lang="zh-CN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8614" name="组合 146"/>
          <p:cNvGrpSpPr>
            <a:grpSpLocks/>
          </p:cNvGrpSpPr>
          <p:nvPr/>
        </p:nvGrpSpPr>
        <p:grpSpPr bwMode="auto">
          <a:xfrm>
            <a:off x="714375" y="3571875"/>
            <a:ext cx="3168650" cy="2736850"/>
            <a:chOff x="857224" y="3763984"/>
            <a:chExt cx="3168650" cy="2736850"/>
          </a:xfrm>
        </p:grpSpPr>
        <p:grpSp>
          <p:nvGrpSpPr>
            <p:cNvPr id="68642" name="组合 144"/>
            <p:cNvGrpSpPr>
              <a:grpSpLocks/>
            </p:cNvGrpSpPr>
            <p:nvPr/>
          </p:nvGrpSpPr>
          <p:grpSpPr bwMode="auto">
            <a:xfrm>
              <a:off x="868867" y="6029996"/>
              <a:ext cx="2679849" cy="470838"/>
              <a:chOff x="868867" y="6029996"/>
              <a:chExt cx="2679849" cy="470838"/>
            </a:xfrm>
          </p:grpSpPr>
          <p:sp>
            <p:nvSpPr>
              <p:cNvPr id="68686" name="Oval 52"/>
              <p:cNvSpPr>
                <a:spLocks noChangeArrowheads="1"/>
              </p:cNvSpPr>
              <p:nvPr/>
            </p:nvSpPr>
            <p:spPr bwMode="auto">
              <a:xfrm>
                <a:off x="2799997" y="6029996"/>
                <a:ext cx="459080" cy="470838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87" name="Rectangle 53"/>
              <p:cNvSpPr>
                <a:spLocks noChangeArrowheads="1"/>
              </p:cNvSpPr>
              <p:nvPr/>
            </p:nvSpPr>
            <p:spPr bwMode="auto">
              <a:xfrm>
                <a:off x="2972984" y="6129820"/>
                <a:ext cx="222887" cy="27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88" name="Rectangle 54"/>
              <p:cNvSpPr>
                <a:spLocks noChangeArrowheads="1"/>
              </p:cNvSpPr>
              <p:nvPr/>
            </p:nvSpPr>
            <p:spPr bwMode="auto">
              <a:xfrm>
                <a:off x="2972984" y="6154776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89" name="Rectangle 55"/>
              <p:cNvSpPr>
                <a:spLocks noChangeArrowheads="1"/>
              </p:cNvSpPr>
              <p:nvPr/>
            </p:nvSpPr>
            <p:spPr bwMode="auto">
              <a:xfrm>
                <a:off x="3072784" y="6241291"/>
                <a:ext cx="96473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90" name="Oval 56"/>
              <p:cNvSpPr>
                <a:spLocks noChangeArrowheads="1"/>
              </p:cNvSpPr>
              <p:nvPr/>
            </p:nvSpPr>
            <p:spPr bwMode="auto">
              <a:xfrm>
                <a:off x="868867" y="6029996"/>
                <a:ext cx="459080" cy="470838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91" name="Rectangle 57"/>
              <p:cNvSpPr>
                <a:spLocks noChangeArrowheads="1"/>
              </p:cNvSpPr>
              <p:nvPr/>
            </p:nvSpPr>
            <p:spPr bwMode="auto">
              <a:xfrm>
                <a:off x="968667" y="6129820"/>
                <a:ext cx="334330" cy="27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92" name="Rectangle 58"/>
              <p:cNvSpPr>
                <a:spLocks noChangeArrowheads="1"/>
              </p:cNvSpPr>
              <p:nvPr/>
            </p:nvSpPr>
            <p:spPr bwMode="auto">
              <a:xfrm>
                <a:off x="968667" y="6154776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93" name="Rectangle 59"/>
              <p:cNvSpPr>
                <a:spLocks noChangeArrowheads="1"/>
              </p:cNvSpPr>
              <p:nvPr/>
            </p:nvSpPr>
            <p:spPr bwMode="auto">
              <a:xfrm>
                <a:off x="1068467" y="6241291"/>
                <a:ext cx="158017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N-3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94" name="Line 77"/>
              <p:cNvSpPr>
                <a:spLocks noChangeShapeType="1"/>
              </p:cNvSpPr>
              <p:nvPr/>
            </p:nvSpPr>
            <p:spPr bwMode="auto">
              <a:xfrm flipH="1">
                <a:off x="3260716" y="6277893"/>
                <a:ext cx="28800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695" name="Group 97"/>
              <p:cNvGrpSpPr>
                <a:grpSpLocks/>
              </p:cNvGrpSpPr>
              <p:nvPr/>
            </p:nvGrpSpPr>
            <p:grpSpPr bwMode="auto">
              <a:xfrm>
                <a:off x="1324621" y="6227981"/>
                <a:ext cx="1475377" cy="86514"/>
                <a:chOff x="1029" y="3686"/>
                <a:chExt cx="887" cy="52"/>
              </a:xfrm>
            </p:grpSpPr>
            <p:sp>
              <p:nvSpPr>
                <p:cNvPr id="68696" name="Freeform 80"/>
                <p:cNvSpPr>
                  <a:spLocks/>
                </p:cNvSpPr>
                <p:nvPr/>
              </p:nvSpPr>
              <p:spPr bwMode="auto">
                <a:xfrm>
                  <a:off x="1887" y="3716"/>
                  <a:ext cx="29" cy="7"/>
                </a:xfrm>
                <a:custGeom>
                  <a:avLst/>
                  <a:gdLst>
                    <a:gd name="T0" fmla="*/ 29 w 29"/>
                    <a:gd name="T1" fmla="*/ 7 h 7"/>
                    <a:gd name="T2" fmla="*/ 29 w 29"/>
                    <a:gd name="T3" fmla="*/ 0 h 7"/>
                    <a:gd name="T4" fmla="*/ 29 w 29"/>
                    <a:gd name="T5" fmla="*/ 0 h 7"/>
                    <a:gd name="T6" fmla="*/ 0 w 29"/>
                    <a:gd name="T7" fmla="*/ 0 h 7"/>
                    <a:gd name="T8" fmla="*/ 0 w 29"/>
                    <a:gd name="T9" fmla="*/ 0 h 7"/>
                    <a:gd name="T10" fmla="*/ 0 w 29"/>
                    <a:gd name="T11" fmla="*/ 7 h 7"/>
                    <a:gd name="T12" fmla="*/ 29 w 29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7"/>
                    <a:gd name="T23" fmla="*/ 29 w 29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7">
                      <a:moveTo>
                        <a:pt x="29" y="7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97" name="Freeform 81"/>
                <p:cNvSpPr>
                  <a:spLocks/>
                </p:cNvSpPr>
                <p:nvPr/>
              </p:nvSpPr>
              <p:spPr bwMode="auto">
                <a:xfrm>
                  <a:off x="1834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98" name="Freeform 82"/>
                <p:cNvSpPr>
                  <a:spLocks/>
                </p:cNvSpPr>
                <p:nvPr/>
              </p:nvSpPr>
              <p:spPr bwMode="auto">
                <a:xfrm>
                  <a:off x="1782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99" name="Freeform 83"/>
                <p:cNvSpPr>
                  <a:spLocks/>
                </p:cNvSpPr>
                <p:nvPr/>
              </p:nvSpPr>
              <p:spPr bwMode="auto">
                <a:xfrm>
                  <a:off x="1730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0" name="Freeform 84"/>
                <p:cNvSpPr>
                  <a:spLocks/>
                </p:cNvSpPr>
                <p:nvPr/>
              </p:nvSpPr>
              <p:spPr bwMode="auto">
                <a:xfrm>
                  <a:off x="1678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1" name="Freeform 85"/>
                <p:cNvSpPr>
                  <a:spLocks/>
                </p:cNvSpPr>
                <p:nvPr/>
              </p:nvSpPr>
              <p:spPr bwMode="auto">
                <a:xfrm>
                  <a:off x="1626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2" name="Freeform 86"/>
                <p:cNvSpPr>
                  <a:spLocks/>
                </p:cNvSpPr>
                <p:nvPr/>
              </p:nvSpPr>
              <p:spPr bwMode="auto">
                <a:xfrm>
                  <a:off x="1574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3" name="Freeform 87"/>
                <p:cNvSpPr>
                  <a:spLocks/>
                </p:cNvSpPr>
                <p:nvPr/>
              </p:nvSpPr>
              <p:spPr bwMode="auto">
                <a:xfrm>
                  <a:off x="1522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4" name="Freeform 88"/>
                <p:cNvSpPr>
                  <a:spLocks/>
                </p:cNvSpPr>
                <p:nvPr/>
              </p:nvSpPr>
              <p:spPr bwMode="auto">
                <a:xfrm>
                  <a:off x="1470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5" name="Freeform 89"/>
                <p:cNvSpPr>
                  <a:spLocks/>
                </p:cNvSpPr>
                <p:nvPr/>
              </p:nvSpPr>
              <p:spPr bwMode="auto">
                <a:xfrm>
                  <a:off x="1418" y="3716"/>
                  <a:ext cx="29" cy="7"/>
                </a:xfrm>
                <a:custGeom>
                  <a:avLst/>
                  <a:gdLst>
                    <a:gd name="T0" fmla="*/ 29 w 29"/>
                    <a:gd name="T1" fmla="*/ 7 h 7"/>
                    <a:gd name="T2" fmla="*/ 29 w 29"/>
                    <a:gd name="T3" fmla="*/ 0 h 7"/>
                    <a:gd name="T4" fmla="*/ 29 w 29"/>
                    <a:gd name="T5" fmla="*/ 0 h 7"/>
                    <a:gd name="T6" fmla="*/ 0 w 29"/>
                    <a:gd name="T7" fmla="*/ 0 h 7"/>
                    <a:gd name="T8" fmla="*/ 0 w 29"/>
                    <a:gd name="T9" fmla="*/ 0 h 7"/>
                    <a:gd name="T10" fmla="*/ 0 w 29"/>
                    <a:gd name="T11" fmla="*/ 7 h 7"/>
                    <a:gd name="T12" fmla="*/ 29 w 29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7"/>
                    <a:gd name="T23" fmla="*/ 29 w 29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7">
                      <a:moveTo>
                        <a:pt x="29" y="7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6" name="Freeform 90"/>
                <p:cNvSpPr>
                  <a:spLocks/>
                </p:cNvSpPr>
                <p:nvPr/>
              </p:nvSpPr>
              <p:spPr bwMode="auto">
                <a:xfrm>
                  <a:off x="1366" y="3716"/>
                  <a:ext cx="29" cy="7"/>
                </a:xfrm>
                <a:custGeom>
                  <a:avLst/>
                  <a:gdLst>
                    <a:gd name="T0" fmla="*/ 29 w 29"/>
                    <a:gd name="T1" fmla="*/ 7 h 7"/>
                    <a:gd name="T2" fmla="*/ 29 w 29"/>
                    <a:gd name="T3" fmla="*/ 0 h 7"/>
                    <a:gd name="T4" fmla="*/ 29 w 29"/>
                    <a:gd name="T5" fmla="*/ 0 h 7"/>
                    <a:gd name="T6" fmla="*/ 0 w 29"/>
                    <a:gd name="T7" fmla="*/ 0 h 7"/>
                    <a:gd name="T8" fmla="*/ 0 w 29"/>
                    <a:gd name="T9" fmla="*/ 0 h 7"/>
                    <a:gd name="T10" fmla="*/ 0 w 29"/>
                    <a:gd name="T11" fmla="*/ 7 h 7"/>
                    <a:gd name="T12" fmla="*/ 29 w 29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7"/>
                    <a:gd name="T23" fmla="*/ 29 w 29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7">
                      <a:moveTo>
                        <a:pt x="29" y="7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7" name="Freeform 91"/>
                <p:cNvSpPr>
                  <a:spLocks/>
                </p:cNvSpPr>
                <p:nvPr/>
              </p:nvSpPr>
              <p:spPr bwMode="auto">
                <a:xfrm>
                  <a:off x="1314" y="3716"/>
                  <a:ext cx="29" cy="7"/>
                </a:xfrm>
                <a:custGeom>
                  <a:avLst/>
                  <a:gdLst>
                    <a:gd name="T0" fmla="*/ 29 w 29"/>
                    <a:gd name="T1" fmla="*/ 7 h 7"/>
                    <a:gd name="T2" fmla="*/ 29 w 29"/>
                    <a:gd name="T3" fmla="*/ 0 h 7"/>
                    <a:gd name="T4" fmla="*/ 29 w 29"/>
                    <a:gd name="T5" fmla="*/ 0 h 7"/>
                    <a:gd name="T6" fmla="*/ 0 w 29"/>
                    <a:gd name="T7" fmla="*/ 0 h 7"/>
                    <a:gd name="T8" fmla="*/ 0 w 29"/>
                    <a:gd name="T9" fmla="*/ 0 h 7"/>
                    <a:gd name="T10" fmla="*/ 0 w 29"/>
                    <a:gd name="T11" fmla="*/ 7 h 7"/>
                    <a:gd name="T12" fmla="*/ 29 w 29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7"/>
                    <a:gd name="T23" fmla="*/ 29 w 29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7">
                      <a:moveTo>
                        <a:pt x="29" y="7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8" name="Freeform 92"/>
                <p:cNvSpPr>
                  <a:spLocks/>
                </p:cNvSpPr>
                <p:nvPr/>
              </p:nvSpPr>
              <p:spPr bwMode="auto">
                <a:xfrm>
                  <a:off x="1261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09" name="Freeform 93"/>
                <p:cNvSpPr>
                  <a:spLocks/>
                </p:cNvSpPr>
                <p:nvPr/>
              </p:nvSpPr>
              <p:spPr bwMode="auto">
                <a:xfrm>
                  <a:off x="1209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10" name="Freeform 94"/>
                <p:cNvSpPr>
                  <a:spLocks/>
                </p:cNvSpPr>
                <p:nvPr/>
              </p:nvSpPr>
              <p:spPr bwMode="auto">
                <a:xfrm>
                  <a:off x="1157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11" name="Freeform 95"/>
                <p:cNvSpPr>
                  <a:spLocks/>
                </p:cNvSpPr>
                <p:nvPr/>
              </p:nvSpPr>
              <p:spPr bwMode="auto">
                <a:xfrm>
                  <a:off x="1105" y="3716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0 h 7"/>
                    <a:gd name="T4" fmla="*/ 30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30 w 30"/>
                    <a:gd name="T13" fmla="*/ 7 h 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0"/>
                    <a:gd name="T22" fmla="*/ 0 h 7"/>
                    <a:gd name="T23" fmla="*/ 30 w 30"/>
                    <a:gd name="T24" fmla="*/ 7 h 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0" h="7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712" name="Freeform 96"/>
                <p:cNvSpPr>
                  <a:spLocks/>
                </p:cNvSpPr>
                <p:nvPr/>
              </p:nvSpPr>
              <p:spPr bwMode="auto">
                <a:xfrm>
                  <a:off x="1029" y="3686"/>
                  <a:ext cx="112" cy="52"/>
                </a:xfrm>
                <a:custGeom>
                  <a:avLst/>
                  <a:gdLst>
                    <a:gd name="T0" fmla="*/ 112 w 112"/>
                    <a:gd name="T1" fmla="*/ 0 h 52"/>
                    <a:gd name="T2" fmla="*/ 0 w 112"/>
                    <a:gd name="T3" fmla="*/ 30 h 52"/>
                    <a:gd name="T4" fmla="*/ 112 w 112"/>
                    <a:gd name="T5" fmla="*/ 52 h 52"/>
                    <a:gd name="T6" fmla="*/ 75 w 112"/>
                    <a:gd name="T7" fmla="*/ 30 h 52"/>
                    <a:gd name="T8" fmla="*/ 112 w 112"/>
                    <a:gd name="T9" fmla="*/ 0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52"/>
                    <a:gd name="T17" fmla="*/ 112 w 112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52">
                      <a:moveTo>
                        <a:pt x="112" y="0"/>
                      </a:moveTo>
                      <a:lnTo>
                        <a:pt x="0" y="30"/>
                      </a:lnTo>
                      <a:lnTo>
                        <a:pt x="112" y="52"/>
                      </a:lnTo>
                      <a:lnTo>
                        <a:pt x="75" y="3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43" name="组合 145"/>
            <p:cNvGrpSpPr>
              <a:grpSpLocks/>
            </p:cNvGrpSpPr>
            <p:nvPr/>
          </p:nvGrpSpPr>
          <p:grpSpPr bwMode="auto">
            <a:xfrm>
              <a:off x="857224" y="4245135"/>
              <a:ext cx="457417" cy="1781200"/>
              <a:chOff x="857224" y="4245135"/>
              <a:chExt cx="457417" cy="1781200"/>
            </a:xfrm>
          </p:grpSpPr>
          <p:sp>
            <p:nvSpPr>
              <p:cNvPr id="68675" name="Oval 60"/>
              <p:cNvSpPr>
                <a:spLocks noChangeArrowheads="1"/>
              </p:cNvSpPr>
              <p:nvPr/>
            </p:nvSpPr>
            <p:spPr bwMode="auto">
              <a:xfrm>
                <a:off x="857224" y="5238056"/>
                <a:ext cx="457417" cy="470838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76" name="Rectangle 61"/>
              <p:cNvSpPr>
                <a:spLocks noChangeArrowheads="1"/>
              </p:cNvSpPr>
              <p:nvPr/>
            </p:nvSpPr>
            <p:spPr bwMode="auto">
              <a:xfrm>
                <a:off x="918767" y="5336217"/>
                <a:ext cx="309380" cy="272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77" name="Rectangle 62"/>
              <p:cNvSpPr>
                <a:spLocks noChangeArrowheads="1"/>
              </p:cNvSpPr>
              <p:nvPr/>
            </p:nvSpPr>
            <p:spPr bwMode="auto">
              <a:xfrm>
                <a:off x="918767" y="5361173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78" name="Rectangle 63"/>
              <p:cNvSpPr>
                <a:spLocks noChangeArrowheads="1"/>
              </p:cNvSpPr>
              <p:nvPr/>
            </p:nvSpPr>
            <p:spPr bwMode="auto">
              <a:xfrm>
                <a:off x="1018567" y="5447687"/>
                <a:ext cx="158017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N-2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79" name="Oval 64"/>
              <p:cNvSpPr>
                <a:spLocks noChangeArrowheads="1"/>
              </p:cNvSpPr>
              <p:nvPr/>
            </p:nvSpPr>
            <p:spPr bwMode="auto">
              <a:xfrm>
                <a:off x="857224" y="4507675"/>
                <a:ext cx="457417" cy="469174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80" name="Rectangle 65"/>
              <p:cNvSpPr>
                <a:spLocks noChangeArrowheads="1"/>
              </p:cNvSpPr>
              <p:nvPr/>
            </p:nvSpPr>
            <p:spPr bwMode="auto">
              <a:xfrm>
                <a:off x="943717" y="4605836"/>
                <a:ext cx="322687" cy="272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81" name="Rectangle 66"/>
              <p:cNvSpPr>
                <a:spLocks noChangeArrowheads="1"/>
              </p:cNvSpPr>
              <p:nvPr/>
            </p:nvSpPr>
            <p:spPr bwMode="auto">
              <a:xfrm>
                <a:off x="943717" y="4630792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82" name="Rectangle 67"/>
              <p:cNvSpPr>
                <a:spLocks noChangeArrowheads="1"/>
              </p:cNvSpPr>
              <p:nvPr/>
            </p:nvSpPr>
            <p:spPr bwMode="auto">
              <a:xfrm>
                <a:off x="1043517" y="4717306"/>
                <a:ext cx="158017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N-1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83" name="Line 68"/>
              <p:cNvSpPr>
                <a:spLocks noChangeShapeType="1"/>
              </p:cNvSpPr>
              <p:nvPr/>
            </p:nvSpPr>
            <p:spPr bwMode="auto">
              <a:xfrm flipV="1">
                <a:off x="1081168" y="4245135"/>
                <a:ext cx="0" cy="27000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4" name="Line 71"/>
              <p:cNvSpPr>
                <a:spLocks noChangeShapeType="1"/>
              </p:cNvSpPr>
              <p:nvPr/>
            </p:nvSpPr>
            <p:spPr bwMode="auto">
              <a:xfrm flipV="1">
                <a:off x="1093868" y="4981605"/>
                <a:ext cx="0" cy="25200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5" name="Line 74"/>
              <p:cNvSpPr>
                <a:spLocks noChangeShapeType="1"/>
              </p:cNvSpPr>
              <p:nvPr/>
            </p:nvSpPr>
            <p:spPr bwMode="auto">
              <a:xfrm flipV="1">
                <a:off x="1093868" y="5702335"/>
                <a:ext cx="1663" cy="32400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44" name="组合 142"/>
            <p:cNvGrpSpPr>
              <a:grpSpLocks/>
            </p:cNvGrpSpPr>
            <p:nvPr/>
          </p:nvGrpSpPr>
          <p:grpSpPr bwMode="auto">
            <a:xfrm>
              <a:off x="857224" y="3763984"/>
              <a:ext cx="3143700" cy="482484"/>
              <a:chOff x="857224" y="3763984"/>
              <a:chExt cx="3143700" cy="482484"/>
            </a:xfrm>
          </p:grpSpPr>
          <p:sp>
            <p:nvSpPr>
              <p:cNvPr id="68656" name="Oval 19"/>
              <p:cNvSpPr>
                <a:spLocks noChangeArrowheads="1"/>
              </p:cNvSpPr>
              <p:nvPr/>
            </p:nvSpPr>
            <p:spPr bwMode="auto">
              <a:xfrm>
                <a:off x="857224" y="3763984"/>
                <a:ext cx="457417" cy="482484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57" name="Rectangle 20"/>
              <p:cNvSpPr>
                <a:spLocks noChangeArrowheads="1"/>
              </p:cNvSpPr>
              <p:nvPr/>
            </p:nvSpPr>
            <p:spPr bwMode="auto">
              <a:xfrm>
                <a:off x="1018567" y="3863808"/>
                <a:ext cx="209580" cy="284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58" name="Rectangle 21"/>
              <p:cNvSpPr>
                <a:spLocks noChangeArrowheads="1"/>
              </p:cNvSpPr>
              <p:nvPr/>
            </p:nvSpPr>
            <p:spPr bwMode="auto">
              <a:xfrm>
                <a:off x="1018567" y="3887101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59" name="Rectangle 22"/>
              <p:cNvSpPr>
                <a:spLocks noChangeArrowheads="1"/>
              </p:cNvSpPr>
              <p:nvPr/>
            </p:nvSpPr>
            <p:spPr bwMode="auto">
              <a:xfrm>
                <a:off x="1116704" y="3975279"/>
                <a:ext cx="51563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0" name="Oval 23"/>
              <p:cNvSpPr>
                <a:spLocks noChangeArrowheads="1"/>
              </p:cNvSpPr>
              <p:nvPr/>
            </p:nvSpPr>
            <p:spPr bwMode="auto">
              <a:xfrm>
                <a:off x="1735464" y="3763984"/>
                <a:ext cx="459080" cy="482484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1" name="Rectangle 24"/>
              <p:cNvSpPr>
                <a:spLocks noChangeArrowheads="1"/>
              </p:cNvSpPr>
              <p:nvPr/>
            </p:nvSpPr>
            <p:spPr bwMode="auto">
              <a:xfrm>
                <a:off x="1896807" y="3863808"/>
                <a:ext cx="211243" cy="284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2" name="Rectangle 25"/>
              <p:cNvSpPr>
                <a:spLocks noChangeArrowheads="1"/>
              </p:cNvSpPr>
              <p:nvPr/>
            </p:nvSpPr>
            <p:spPr bwMode="auto">
              <a:xfrm>
                <a:off x="1896807" y="3887101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3" name="Rectangle 26"/>
              <p:cNvSpPr>
                <a:spLocks noChangeArrowheads="1"/>
              </p:cNvSpPr>
              <p:nvPr/>
            </p:nvSpPr>
            <p:spPr bwMode="auto">
              <a:xfrm>
                <a:off x="1996607" y="3975279"/>
                <a:ext cx="51563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4" name="Oval 27"/>
              <p:cNvSpPr>
                <a:spLocks noChangeArrowheads="1"/>
              </p:cNvSpPr>
              <p:nvPr/>
            </p:nvSpPr>
            <p:spPr bwMode="auto">
              <a:xfrm>
                <a:off x="2640317" y="3763984"/>
                <a:ext cx="457417" cy="482484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5" name="Rectangle 28"/>
              <p:cNvSpPr>
                <a:spLocks noChangeArrowheads="1"/>
              </p:cNvSpPr>
              <p:nvPr/>
            </p:nvSpPr>
            <p:spPr bwMode="auto">
              <a:xfrm>
                <a:off x="2799997" y="3863808"/>
                <a:ext cx="211243" cy="284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6" name="Rectangle 29"/>
              <p:cNvSpPr>
                <a:spLocks noChangeArrowheads="1"/>
              </p:cNvSpPr>
              <p:nvPr/>
            </p:nvSpPr>
            <p:spPr bwMode="auto">
              <a:xfrm>
                <a:off x="2799997" y="3887101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7" name="Rectangle 30"/>
              <p:cNvSpPr>
                <a:spLocks noChangeArrowheads="1"/>
              </p:cNvSpPr>
              <p:nvPr/>
            </p:nvSpPr>
            <p:spPr bwMode="auto">
              <a:xfrm>
                <a:off x="2899797" y="3975279"/>
                <a:ext cx="51563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8" name="Oval 31"/>
              <p:cNvSpPr>
                <a:spLocks noChangeArrowheads="1"/>
              </p:cNvSpPr>
              <p:nvPr/>
            </p:nvSpPr>
            <p:spPr bwMode="auto">
              <a:xfrm>
                <a:off x="3543507" y="3763984"/>
                <a:ext cx="457417" cy="482484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69" name="Rectangle 32"/>
              <p:cNvSpPr>
                <a:spLocks noChangeArrowheads="1"/>
              </p:cNvSpPr>
              <p:nvPr/>
            </p:nvSpPr>
            <p:spPr bwMode="auto">
              <a:xfrm>
                <a:off x="3716494" y="3863808"/>
                <a:ext cx="209580" cy="284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70" name="Rectangle 33"/>
              <p:cNvSpPr>
                <a:spLocks noChangeArrowheads="1"/>
              </p:cNvSpPr>
              <p:nvPr/>
            </p:nvSpPr>
            <p:spPr bwMode="auto">
              <a:xfrm>
                <a:off x="3716494" y="3887101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71" name="Rectangle 34"/>
              <p:cNvSpPr>
                <a:spLocks noChangeArrowheads="1"/>
              </p:cNvSpPr>
              <p:nvPr/>
            </p:nvSpPr>
            <p:spPr bwMode="auto">
              <a:xfrm>
                <a:off x="3814631" y="3975279"/>
                <a:ext cx="51563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72" name="Line 35"/>
              <p:cNvSpPr>
                <a:spLocks noChangeShapeType="1"/>
              </p:cNvSpPr>
              <p:nvPr/>
            </p:nvSpPr>
            <p:spPr bwMode="auto">
              <a:xfrm>
                <a:off x="1302996" y="3998570"/>
                <a:ext cx="43200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3" name="Line 38"/>
              <p:cNvSpPr>
                <a:spLocks noChangeShapeType="1"/>
              </p:cNvSpPr>
              <p:nvPr/>
            </p:nvSpPr>
            <p:spPr bwMode="auto">
              <a:xfrm>
                <a:off x="2182599" y="3998570"/>
                <a:ext cx="46800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4" name="Line 41"/>
              <p:cNvSpPr>
                <a:spLocks noChangeShapeType="1"/>
              </p:cNvSpPr>
              <p:nvPr/>
            </p:nvSpPr>
            <p:spPr bwMode="auto">
              <a:xfrm flipV="1">
                <a:off x="3084426" y="3998936"/>
                <a:ext cx="46800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45" name="组合 143"/>
            <p:cNvGrpSpPr>
              <a:grpSpLocks/>
            </p:cNvGrpSpPr>
            <p:nvPr/>
          </p:nvGrpSpPr>
          <p:grpSpPr bwMode="auto">
            <a:xfrm>
              <a:off x="3543507" y="4246760"/>
              <a:ext cx="482367" cy="2254074"/>
              <a:chOff x="3543507" y="4246760"/>
              <a:chExt cx="482367" cy="2254074"/>
            </a:xfrm>
          </p:grpSpPr>
          <p:sp>
            <p:nvSpPr>
              <p:cNvPr id="68646" name="Oval 44"/>
              <p:cNvSpPr>
                <a:spLocks noChangeArrowheads="1"/>
              </p:cNvSpPr>
              <p:nvPr/>
            </p:nvSpPr>
            <p:spPr bwMode="auto">
              <a:xfrm>
                <a:off x="3568457" y="5238056"/>
                <a:ext cx="457417" cy="470838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47" name="Rectangle 45"/>
              <p:cNvSpPr>
                <a:spLocks noChangeArrowheads="1"/>
              </p:cNvSpPr>
              <p:nvPr/>
            </p:nvSpPr>
            <p:spPr bwMode="auto">
              <a:xfrm>
                <a:off x="3641644" y="5336217"/>
                <a:ext cx="359280" cy="272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48" name="Rectangle 46"/>
              <p:cNvSpPr>
                <a:spLocks noChangeArrowheads="1"/>
              </p:cNvSpPr>
              <p:nvPr/>
            </p:nvSpPr>
            <p:spPr bwMode="auto">
              <a:xfrm>
                <a:off x="3641644" y="5361173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49" name="Rectangle 47"/>
              <p:cNvSpPr>
                <a:spLocks noChangeArrowheads="1"/>
              </p:cNvSpPr>
              <p:nvPr/>
            </p:nvSpPr>
            <p:spPr bwMode="auto">
              <a:xfrm>
                <a:off x="3741444" y="5447687"/>
                <a:ext cx="179640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M-2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50" name="Oval 48"/>
              <p:cNvSpPr>
                <a:spLocks noChangeArrowheads="1"/>
              </p:cNvSpPr>
              <p:nvPr/>
            </p:nvSpPr>
            <p:spPr bwMode="auto">
              <a:xfrm>
                <a:off x="3543507" y="6029996"/>
                <a:ext cx="457417" cy="470838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51" name="Rectangle 49"/>
              <p:cNvSpPr>
                <a:spLocks noChangeArrowheads="1"/>
              </p:cNvSpPr>
              <p:nvPr/>
            </p:nvSpPr>
            <p:spPr bwMode="auto">
              <a:xfrm>
                <a:off x="3666594" y="6129820"/>
                <a:ext cx="322687" cy="27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52" name="Rectangle 50"/>
              <p:cNvSpPr>
                <a:spLocks noChangeArrowheads="1"/>
              </p:cNvSpPr>
              <p:nvPr/>
            </p:nvSpPr>
            <p:spPr bwMode="auto">
              <a:xfrm>
                <a:off x="3666594" y="6154776"/>
                <a:ext cx="93147" cy="199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53" name="Rectangle 51"/>
              <p:cNvSpPr>
                <a:spLocks noChangeArrowheads="1"/>
              </p:cNvSpPr>
              <p:nvPr/>
            </p:nvSpPr>
            <p:spPr bwMode="auto">
              <a:xfrm>
                <a:off x="3766394" y="6241291"/>
                <a:ext cx="179640" cy="12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M-1</a:t>
                </a:r>
                <a:endPara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654" name="Line 144"/>
              <p:cNvSpPr>
                <a:spLocks noChangeShapeType="1"/>
              </p:cNvSpPr>
              <p:nvPr/>
            </p:nvSpPr>
            <p:spPr bwMode="auto">
              <a:xfrm>
                <a:off x="3790737" y="5708894"/>
                <a:ext cx="0" cy="32400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5" name="Line 155"/>
              <p:cNvSpPr>
                <a:spLocks noChangeShapeType="1"/>
              </p:cNvSpPr>
              <p:nvPr/>
            </p:nvSpPr>
            <p:spPr bwMode="auto">
              <a:xfrm>
                <a:off x="3799661" y="4246760"/>
                <a:ext cx="0" cy="1008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8615" name="Group 159"/>
          <p:cNvGrpSpPr>
            <a:grpSpLocks/>
          </p:cNvGrpSpPr>
          <p:nvPr/>
        </p:nvGrpSpPr>
        <p:grpSpPr bwMode="auto">
          <a:xfrm>
            <a:off x="2406650" y="4113213"/>
            <a:ext cx="949325" cy="1046162"/>
            <a:chOff x="1765" y="2530"/>
            <a:chExt cx="571" cy="629"/>
          </a:xfrm>
        </p:grpSpPr>
        <p:sp>
          <p:nvSpPr>
            <p:cNvPr id="68640" name="Freeform 156"/>
            <p:cNvSpPr>
              <a:spLocks/>
            </p:cNvSpPr>
            <p:nvPr/>
          </p:nvSpPr>
          <p:spPr bwMode="auto">
            <a:xfrm>
              <a:off x="1765" y="2530"/>
              <a:ext cx="551" cy="629"/>
            </a:xfrm>
            <a:custGeom>
              <a:avLst/>
              <a:gdLst>
                <a:gd name="T0" fmla="*/ 26 w 551"/>
                <a:gd name="T1" fmla="*/ 84 h 629"/>
                <a:gd name="T2" fmla="*/ 484 w 551"/>
                <a:gd name="T3" fmla="*/ 85 h 629"/>
                <a:gd name="T4" fmla="*/ 429 w 551"/>
                <a:gd name="T5" fmla="*/ 597 h 629"/>
                <a:gd name="T6" fmla="*/ 0 w 551"/>
                <a:gd name="T7" fmla="*/ 277 h 6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1"/>
                <a:gd name="T13" fmla="*/ 0 h 629"/>
                <a:gd name="T14" fmla="*/ 551 w 551"/>
                <a:gd name="T15" fmla="*/ 629 h 6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1" h="629">
                  <a:moveTo>
                    <a:pt x="26" y="84"/>
                  </a:moveTo>
                  <a:cubicBezTo>
                    <a:pt x="102" y="84"/>
                    <a:pt x="417" y="0"/>
                    <a:pt x="484" y="85"/>
                  </a:cubicBezTo>
                  <a:cubicBezTo>
                    <a:pt x="551" y="170"/>
                    <a:pt x="510" y="565"/>
                    <a:pt x="429" y="597"/>
                  </a:cubicBezTo>
                  <a:cubicBezTo>
                    <a:pt x="348" y="629"/>
                    <a:pt x="89" y="344"/>
                    <a:pt x="0" y="277"/>
                  </a:cubicBezTo>
                </a:path>
              </a:pathLst>
            </a:custGeom>
            <a:noFill/>
            <a:ln w="9525">
              <a:solidFill>
                <a:srgbClr val="66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Text Box 157"/>
            <p:cNvSpPr txBox="1">
              <a:spLocks noChangeArrowheads="1"/>
            </p:cNvSpPr>
            <p:nvPr/>
          </p:nvSpPr>
          <p:spPr bwMode="auto">
            <a:xfrm>
              <a:off x="1882" y="2704"/>
              <a:ext cx="45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</a:p>
          </p:txBody>
        </p:sp>
      </p:grpSp>
      <p:sp>
        <p:nvSpPr>
          <p:cNvPr id="68616" name="Text Box 158"/>
          <p:cNvSpPr txBox="1">
            <a:spLocks noChangeArrowheads="1"/>
          </p:cNvSpPr>
          <p:nvPr/>
        </p:nvSpPr>
        <p:spPr bwMode="auto">
          <a:xfrm>
            <a:off x="1285875" y="5380038"/>
            <a:ext cx="904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N-M</a:t>
            </a:r>
            <a:r>
              <a:rPr lang="zh-CN" altLang="en-US" sz="16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</a:p>
        </p:txBody>
      </p:sp>
      <p:sp>
        <p:nvSpPr>
          <p:cNvPr id="68617" name="Text Box 161"/>
          <p:cNvSpPr txBox="1">
            <a:spLocks noChangeArrowheads="1"/>
          </p:cNvSpPr>
          <p:nvPr/>
        </p:nvSpPr>
        <p:spPr bwMode="auto">
          <a:xfrm>
            <a:off x="4314825" y="3716338"/>
            <a:ext cx="41052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异步清零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利用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状态进行译码产生清“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信号。</a:t>
            </a:r>
          </a:p>
        </p:txBody>
      </p:sp>
      <p:sp>
        <p:nvSpPr>
          <p:cNvPr id="68618" name="Text Box 162"/>
          <p:cNvSpPr txBox="1">
            <a:spLocks noChangeArrowheads="1"/>
          </p:cNvSpPr>
          <p:nvPr/>
        </p:nvSpPr>
        <p:spPr bwMode="auto">
          <a:xfrm>
            <a:off x="4314825" y="5084763"/>
            <a:ext cx="4286250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同步清零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计数器：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利用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M-1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状态进行译码产生清“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信号。</a:t>
            </a:r>
          </a:p>
        </p:txBody>
      </p:sp>
      <p:grpSp>
        <p:nvGrpSpPr>
          <p:cNvPr id="68619" name="组合 151"/>
          <p:cNvGrpSpPr>
            <a:grpSpLocks/>
          </p:cNvGrpSpPr>
          <p:nvPr/>
        </p:nvGrpSpPr>
        <p:grpSpPr bwMode="auto">
          <a:xfrm>
            <a:off x="928688" y="2357438"/>
            <a:ext cx="7469187" cy="928687"/>
            <a:chOff x="1071538" y="2357430"/>
            <a:chExt cx="7469212" cy="928688"/>
          </a:xfrm>
        </p:grpSpPr>
        <p:sp>
          <p:nvSpPr>
            <p:cNvPr id="68638" name="Text Box 10"/>
            <p:cNvSpPr txBox="1">
              <a:spLocks noChangeArrowheads="1"/>
            </p:cNvSpPr>
            <p:nvPr/>
          </p:nvSpPr>
          <p:spPr bwMode="auto">
            <a:xfrm>
              <a:off x="1142947" y="2383689"/>
              <a:ext cx="73581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基本思路：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计数器从全“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0”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状态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开始计数，计满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个状态后产生清“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0”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信号，使计数器恢复到初态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68639" name="Rectangle 16"/>
            <p:cNvSpPr>
              <a:spLocks noChangeArrowheads="1"/>
            </p:cNvSpPr>
            <p:nvPr/>
          </p:nvSpPr>
          <p:spPr bwMode="auto">
            <a:xfrm>
              <a:off x="1071538" y="2357430"/>
              <a:ext cx="7469212" cy="928688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8620" name="组合 150"/>
          <p:cNvGrpSpPr>
            <a:grpSpLocks/>
          </p:cNvGrpSpPr>
          <p:nvPr/>
        </p:nvGrpSpPr>
        <p:grpSpPr bwMode="auto">
          <a:xfrm>
            <a:off x="1071563" y="4013200"/>
            <a:ext cx="2390775" cy="1900238"/>
            <a:chOff x="1214415" y="4205296"/>
            <a:chExt cx="2390635" cy="1899568"/>
          </a:xfrm>
        </p:grpSpPr>
        <p:grpSp>
          <p:nvGrpSpPr>
            <p:cNvPr id="68627" name="Group 154"/>
            <p:cNvGrpSpPr>
              <a:grpSpLocks/>
            </p:cNvGrpSpPr>
            <p:nvPr/>
          </p:nvGrpSpPr>
          <p:grpSpPr bwMode="auto">
            <a:xfrm>
              <a:off x="3084427" y="5906879"/>
              <a:ext cx="520623" cy="197985"/>
              <a:chOff x="2087" y="3493"/>
              <a:chExt cx="313" cy="119"/>
            </a:xfrm>
          </p:grpSpPr>
          <p:sp>
            <p:nvSpPr>
              <p:cNvPr id="68631" name="Freeform 147"/>
              <p:cNvSpPr>
                <a:spLocks/>
              </p:cNvSpPr>
              <p:nvPr/>
            </p:nvSpPr>
            <p:spPr bwMode="auto">
              <a:xfrm>
                <a:off x="2370" y="3589"/>
                <a:ext cx="30" cy="23"/>
              </a:xfrm>
              <a:custGeom>
                <a:avLst/>
                <a:gdLst>
                  <a:gd name="T0" fmla="*/ 23 w 30"/>
                  <a:gd name="T1" fmla="*/ 23 h 23"/>
                  <a:gd name="T2" fmla="*/ 23 w 30"/>
                  <a:gd name="T3" fmla="*/ 23 h 23"/>
                  <a:gd name="T4" fmla="*/ 30 w 30"/>
                  <a:gd name="T5" fmla="*/ 23 h 23"/>
                  <a:gd name="T6" fmla="*/ 8 w 30"/>
                  <a:gd name="T7" fmla="*/ 0 h 23"/>
                  <a:gd name="T8" fmla="*/ 0 w 30"/>
                  <a:gd name="T9" fmla="*/ 0 h 23"/>
                  <a:gd name="T10" fmla="*/ 0 w 30"/>
                  <a:gd name="T11" fmla="*/ 0 h 23"/>
                  <a:gd name="T12" fmla="*/ 23 w 30"/>
                  <a:gd name="T13" fmla="*/ 23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"/>
                  <a:gd name="T22" fmla="*/ 0 h 23"/>
                  <a:gd name="T23" fmla="*/ 30 w 30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" h="23">
                    <a:moveTo>
                      <a:pt x="23" y="23"/>
                    </a:moveTo>
                    <a:lnTo>
                      <a:pt x="23" y="23"/>
                    </a:lnTo>
                    <a:lnTo>
                      <a:pt x="30" y="2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2" name="Freeform 148"/>
              <p:cNvSpPr>
                <a:spLocks/>
              </p:cNvSpPr>
              <p:nvPr/>
            </p:nvSpPr>
            <p:spPr bwMode="auto">
              <a:xfrm>
                <a:off x="2333" y="3545"/>
                <a:ext cx="30" cy="30"/>
              </a:xfrm>
              <a:custGeom>
                <a:avLst/>
                <a:gdLst>
                  <a:gd name="T0" fmla="*/ 22 w 30"/>
                  <a:gd name="T1" fmla="*/ 30 h 30"/>
                  <a:gd name="T2" fmla="*/ 22 w 30"/>
                  <a:gd name="T3" fmla="*/ 30 h 30"/>
                  <a:gd name="T4" fmla="*/ 30 w 30"/>
                  <a:gd name="T5" fmla="*/ 30 h 30"/>
                  <a:gd name="T6" fmla="*/ 7 w 30"/>
                  <a:gd name="T7" fmla="*/ 7 h 30"/>
                  <a:gd name="T8" fmla="*/ 7 w 30"/>
                  <a:gd name="T9" fmla="*/ 0 h 30"/>
                  <a:gd name="T10" fmla="*/ 0 w 30"/>
                  <a:gd name="T11" fmla="*/ 7 h 30"/>
                  <a:gd name="T12" fmla="*/ 22 w 30"/>
                  <a:gd name="T13" fmla="*/ 3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"/>
                  <a:gd name="T22" fmla="*/ 0 h 30"/>
                  <a:gd name="T23" fmla="*/ 30 w 30"/>
                  <a:gd name="T24" fmla="*/ 30 h 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" h="30">
                    <a:moveTo>
                      <a:pt x="22" y="30"/>
                    </a:moveTo>
                    <a:lnTo>
                      <a:pt x="22" y="30"/>
                    </a:lnTo>
                    <a:lnTo>
                      <a:pt x="30" y="30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2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3" name="Freeform 149"/>
              <p:cNvSpPr>
                <a:spLocks/>
              </p:cNvSpPr>
              <p:nvPr/>
            </p:nvSpPr>
            <p:spPr bwMode="auto">
              <a:xfrm>
                <a:off x="2288" y="3522"/>
                <a:ext cx="38" cy="23"/>
              </a:xfrm>
              <a:custGeom>
                <a:avLst/>
                <a:gdLst>
                  <a:gd name="T0" fmla="*/ 30 w 38"/>
                  <a:gd name="T1" fmla="*/ 23 h 23"/>
                  <a:gd name="T2" fmla="*/ 38 w 38"/>
                  <a:gd name="T3" fmla="*/ 15 h 23"/>
                  <a:gd name="T4" fmla="*/ 30 w 38"/>
                  <a:gd name="T5" fmla="*/ 15 h 23"/>
                  <a:gd name="T6" fmla="*/ 15 w 38"/>
                  <a:gd name="T7" fmla="*/ 0 h 23"/>
                  <a:gd name="T8" fmla="*/ 8 w 38"/>
                  <a:gd name="T9" fmla="*/ 0 h 23"/>
                  <a:gd name="T10" fmla="*/ 0 w 38"/>
                  <a:gd name="T11" fmla="*/ 0 h 23"/>
                  <a:gd name="T12" fmla="*/ 8 w 38"/>
                  <a:gd name="T13" fmla="*/ 8 h 23"/>
                  <a:gd name="T14" fmla="*/ 15 w 38"/>
                  <a:gd name="T15" fmla="*/ 8 h 23"/>
                  <a:gd name="T16" fmla="*/ 30 w 38"/>
                  <a:gd name="T17" fmla="*/ 23 h 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"/>
                  <a:gd name="T28" fmla="*/ 0 h 23"/>
                  <a:gd name="T29" fmla="*/ 38 w 38"/>
                  <a:gd name="T30" fmla="*/ 23 h 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" h="23">
                    <a:moveTo>
                      <a:pt x="30" y="23"/>
                    </a:moveTo>
                    <a:lnTo>
                      <a:pt x="38" y="15"/>
                    </a:lnTo>
                    <a:lnTo>
                      <a:pt x="30" y="15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8" y="8"/>
                    </a:lnTo>
                    <a:lnTo>
                      <a:pt x="15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4" name="Freeform 150"/>
              <p:cNvSpPr>
                <a:spLocks/>
              </p:cNvSpPr>
              <p:nvPr/>
            </p:nvSpPr>
            <p:spPr bwMode="auto">
              <a:xfrm>
                <a:off x="2236" y="3508"/>
                <a:ext cx="37" cy="14"/>
              </a:xfrm>
              <a:custGeom>
                <a:avLst/>
                <a:gdLst>
                  <a:gd name="T0" fmla="*/ 37 w 37"/>
                  <a:gd name="T1" fmla="*/ 14 h 14"/>
                  <a:gd name="T2" fmla="*/ 37 w 37"/>
                  <a:gd name="T3" fmla="*/ 7 h 14"/>
                  <a:gd name="T4" fmla="*/ 37 w 37"/>
                  <a:gd name="T5" fmla="*/ 7 h 14"/>
                  <a:gd name="T6" fmla="*/ 30 w 37"/>
                  <a:gd name="T7" fmla="*/ 7 h 14"/>
                  <a:gd name="T8" fmla="*/ 8 w 37"/>
                  <a:gd name="T9" fmla="*/ 0 h 14"/>
                  <a:gd name="T10" fmla="*/ 0 w 37"/>
                  <a:gd name="T11" fmla="*/ 7 h 14"/>
                  <a:gd name="T12" fmla="*/ 8 w 37"/>
                  <a:gd name="T13" fmla="*/ 7 h 14"/>
                  <a:gd name="T14" fmla="*/ 30 w 37"/>
                  <a:gd name="T15" fmla="*/ 14 h 14"/>
                  <a:gd name="T16" fmla="*/ 37 w 37"/>
                  <a:gd name="T17" fmla="*/ 14 h 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14"/>
                  <a:gd name="T29" fmla="*/ 37 w 37"/>
                  <a:gd name="T30" fmla="*/ 14 h 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14">
                    <a:moveTo>
                      <a:pt x="37" y="14"/>
                    </a:moveTo>
                    <a:lnTo>
                      <a:pt x="37" y="7"/>
                    </a:lnTo>
                    <a:lnTo>
                      <a:pt x="30" y="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7"/>
                    </a:lnTo>
                    <a:lnTo>
                      <a:pt x="30" y="14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5" name="Freeform 151"/>
              <p:cNvSpPr>
                <a:spLocks/>
              </p:cNvSpPr>
              <p:nvPr/>
            </p:nvSpPr>
            <p:spPr bwMode="auto">
              <a:xfrm>
                <a:off x="2192" y="3515"/>
                <a:ext cx="29" cy="15"/>
              </a:xfrm>
              <a:custGeom>
                <a:avLst/>
                <a:gdLst>
                  <a:gd name="T0" fmla="*/ 29 w 29"/>
                  <a:gd name="T1" fmla="*/ 7 h 15"/>
                  <a:gd name="T2" fmla="*/ 29 w 29"/>
                  <a:gd name="T3" fmla="*/ 0 h 15"/>
                  <a:gd name="T4" fmla="*/ 29 w 29"/>
                  <a:gd name="T5" fmla="*/ 0 h 15"/>
                  <a:gd name="T6" fmla="*/ 22 w 29"/>
                  <a:gd name="T7" fmla="*/ 0 h 15"/>
                  <a:gd name="T8" fmla="*/ 0 w 29"/>
                  <a:gd name="T9" fmla="*/ 7 h 15"/>
                  <a:gd name="T10" fmla="*/ 0 w 29"/>
                  <a:gd name="T11" fmla="*/ 7 h 15"/>
                  <a:gd name="T12" fmla="*/ 0 w 29"/>
                  <a:gd name="T13" fmla="*/ 15 h 15"/>
                  <a:gd name="T14" fmla="*/ 22 w 29"/>
                  <a:gd name="T15" fmla="*/ 7 h 15"/>
                  <a:gd name="T16" fmla="*/ 29 w 29"/>
                  <a:gd name="T17" fmla="*/ 7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"/>
                  <a:gd name="T28" fmla="*/ 0 h 15"/>
                  <a:gd name="T29" fmla="*/ 29 w 29"/>
                  <a:gd name="T30" fmla="*/ 15 h 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" h="15">
                    <a:moveTo>
                      <a:pt x="29" y="7"/>
                    </a:moveTo>
                    <a:lnTo>
                      <a:pt x="29" y="0"/>
                    </a:lnTo>
                    <a:lnTo>
                      <a:pt x="22" y="0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22" y="7"/>
                    </a:lnTo>
                    <a:lnTo>
                      <a:pt x="2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6" name="Freeform 152"/>
              <p:cNvSpPr>
                <a:spLocks/>
              </p:cNvSpPr>
              <p:nvPr/>
            </p:nvSpPr>
            <p:spPr bwMode="auto">
              <a:xfrm>
                <a:off x="2154" y="3530"/>
                <a:ext cx="23" cy="15"/>
              </a:xfrm>
              <a:custGeom>
                <a:avLst/>
                <a:gdLst>
                  <a:gd name="T0" fmla="*/ 15 w 23"/>
                  <a:gd name="T1" fmla="*/ 7 h 15"/>
                  <a:gd name="T2" fmla="*/ 23 w 23"/>
                  <a:gd name="T3" fmla="*/ 0 h 15"/>
                  <a:gd name="T4" fmla="*/ 15 w 23"/>
                  <a:gd name="T5" fmla="*/ 0 h 15"/>
                  <a:gd name="T6" fmla="*/ 0 w 23"/>
                  <a:gd name="T7" fmla="*/ 7 h 15"/>
                  <a:gd name="T8" fmla="*/ 0 w 23"/>
                  <a:gd name="T9" fmla="*/ 7 h 15"/>
                  <a:gd name="T10" fmla="*/ 0 w 23"/>
                  <a:gd name="T11" fmla="*/ 15 h 15"/>
                  <a:gd name="T12" fmla="*/ 15 w 23"/>
                  <a:gd name="T13" fmla="*/ 7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5"/>
                  <a:gd name="T23" fmla="*/ 23 w 23"/>
                  <a:gd name="T24" fmla="*/ 15 h 1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5">
                    <a:moveTo>
                      <a:pt x="15" y="7"/>
                    </a:moveTo>
                    <a:lnTo>
                      <a:pt x="23" y="0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7" name="Freeform 153"/>
              <p:cNvSpPr>
                <a:spLocks/>
              </p:cNvSpPr>
              <p:nvPr/>
            </p:nvSpPr>
            <p:spPr bwMode="auto">
              <a:xfrm>
                <a:off x="2087" y="3493"/>
                <a:ext cx="112" cy="74"/>
              </a:xfrm>
              <a:custGeom>
                <a:avLst/>
                <a:gdLst>
                  <a:gd name="T0" fmla="*/ 90 w 112"/>
                  <a:gd name="T1" fmla="*/ 0 h 74"/>
                  <a:gd name="T2" fmla="*/ 0 w 112"/>
                  <a:gd name="T3" fmla="*/ 74 h 74"/>
                  <a:gd name="T4" fmla="*/ 112 w 112"/>
                  <a:gd name="T5" fmla="*/ 52 h 74"/>
                  <a:gd name="T6" fmla="*/ 67 w 112"/>
                  <a:gd name="T7" fmla="*/ 44 h 74"/>
                  <a:gd name="T8" fmla="*/ 90 w 112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74"/>
                  <a:gd name="T17" fmla="*/ 112 w 112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74">
                    <a:moveTo>
                      <a:pt x="90" y="0"/>
                    </a:moveTo>
                    <a:lnTo>
                      <a:pt x="0" y="74"/>
                    </a:lnTo>
                    <a:lnTo>
                      <a:pt x="112" y="52"/>
                    </a:lnTo>
                    <a:lnTo>
                      <a:pt x="67" y="4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28" name="组合 149"/>
            <p:cNvGrpSpPr>
              <a:grpSpLocks/>
            </p:cNvGrpSpPr>
            <p:nvPr/>
          </p:nvGrpSpPr>
          <p:grpSpPr bwMode="auto">
            <a:xfrm>
              <a:off x="1214415" y="4205296"/>
              <a:ext cx="1714511" cy="1857388"/>
              <a:chOff x="7286644" y="3562289"/>
              <a:chExt cx="2327003" cy="1870042"/>
            </a:xfrm>
          </p:grpSpPr>
          <p:sp>
            <p:nvSpPr>
              <p:cNvPr id="68629" name="Line 128"/>
              <p:cNvSpPr>
                <a:spLocks noChangeShapeType="1"/>
              </p:cNvSpPr>
              <p:nvPr/>
            </p:nvSpPr>
            <p:spPr bwMode="auto">
              <a:xfrm flipH="1" flipV="1">
                <a:off x="7286644" y="3562289"/>
                <a:ext cx="2327003" cy="1870042"/>
              </a:xfrm>
              <a:prstGeom prst="line">
                <a:avLst/>
              </a:prstGeom>
              <a:noFill/>
              <a:ln w="11113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0" name="Freeform 129"/>
              <p:cNvSpPr>
                <a:spLocks/>
              </p:cNvSpPr>
              <p:nvPr/>
            </p:nvSpPr>
            <p:spPr bwMode="auto">
              <a:xfrm>
                <a:off x="7286644" y="3571876"/>
                <a:ext cx="172987" cy="136427"/>
              </a:xfrm>
              <a:custGeom>
                <a:avLst/>
                <a:gdLst>
                  <a:gd name="T0" fmla="*/ 2147483647 w 104"/>
                  <a:gd name="T1" fmla="*/ 2147483647 h 82"/>
                  <a:gd name="T2" fmla="*/ 0 w 104"/>
                  <a:gd name="T3" fmla="*/ 0 h 82"/>
                  <a:gd name="T4" fmla="*/ 2147483647 w 104"/>
                  <a:gd name="T5" fmla="*/ 2147483647 h 82"/>
                  <a:gd name="T6" fmla="*/ 2147483647 w 104"/>
                  <a:gd name="T7" fmla="*/ 2147483647 h 82"/>
                  <a:gd name="T8" fmla="*/ 2147483647 w 104"/>
                  <a:gd name="T9" fmla="*/ 2147483647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2"/>
                  <a:gd name="T17" fmla="*/ 104 w 104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2">
                    <a:moveTo>
                      <a:pt x="104" y="45"/>
                    </a:moveTo>
                    <a:lnTo>
                      <a:pt x="0" y="0"/>
                    </a:lnTo>
                    <a:lnTo>
                      <a:pt x="74" y="82"/>
                    </a:lnTo>
                    <a:lnTo>
                      <a:pt x="59" y="45"/>
                    </a:lnTo>
                    <a:lnTo>
                      <a:pt x="104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8621" name="组合 154"/>
          <p:cNvGrpSpPr>
            <a:grpSpLocks/>
          </p:cNvGrpSpPr>
          <p:nvPr/>
        </p:nvGrpSpPr>
        <p:grpSpPr bwMode="auto">
          <a:xfrm>
            <a:off x="1123950" y="3930650"/>
            <a:ext cx="2400300" cy="1920875"/>
            <a:chOff x="1266404" y="4123352"/>
            <a:chExt cx="2400190" cy="1919954"/>
          </a:xfrm>
        </p:grpSpPr>
        <p:sp>
          <p:nvSpPr>
            <p:cNvPr id="68625" name="Line 128"/>
            <p:cNvSpPr>
              <a:spLocks noChangeShapeType="1"/>
            </p:cNvSpPr>
            <p:nvPr/>
          </p:nvSpPr>
          <p:spPr bwMode="auto">
            <a:xfrm flipH="1" flipV="1">
              <a:off x="1339591" y="4173264"/>
              <a:ext cx="2327003" cy="1870042"/>
            </a:xfrm>
            <a:prstGeom prst="line">
              <a:avLst/>
            </a:prstGeom>
            <a:noFill/>
            <a:ln w="111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Freeform 129"/>
            <p:cNvSpPr>
              <a:spLocks/>
            </p:cNvSpPr>
            <p:nvPr/>
          </p:nvSpPr>
          <p:spPr bwMode="auto">
            <a:xfrm>
              <a:off x="1266404" y="4123352"/>
              <a:ext cx="172987" cy="136427"/>
            </a:xfrm>
            <a:custGeom>
              <a:avLst/>
              <a:gdLst>
                <a:gd name="T0" fmla="*/ 2147483647 w 104"/>
                <a:gd name="T1" fmla="*/ 2147483647 h 82"/>
                <a:gd name="T2" fmla="*/ 0 w 104"/>
                <a:gd name="T3" fmla="*/ 0 h 82"/>
                <a:gd name="T4" fmla="*/ 2147483647 w 104"/>
                <a:gd name="T5" fmla="*/ 2147483647 h 82"/>
                <a:gd name="T6" fmla="*/ 2147483647 w 104"/>
                <a:gd name="T7" fmla="*/ 2147483647 h 82"/>
                <a:gd name="T8" fmla="*/ 2147483647 w 104"/>
                <a:gd name="T9" fmla="*/ 2147483647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82"/>
                <a:gd name="T17" fmla="*/ 104 w 104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82">
                  <a:moveTo>
                    <a:pt x="104" y="45"/>
                  </a:moveTo>
                  <a:lnTo>
                    <a:pt x="0" y="0"/>
                  </a:lnTo>
                  <a:lnTo>
                    <a:pt x="74" y="82"/>
                  </a:lnTo>
                  <a:lnTo>
                    <a:pt x="59" y="45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22" name="组合 158"/>
          <p:cNvGrpSpPr>
            <a:grpSpLocks/>
          </p:cNvGrpSpPr>
          <p:nvPr/>
        </p:nvGrpSpPr>
        <p:grpSpPr bwMode="auto">
          <a:xfrm>
            <a:off x="928688" y="5429250"/>
            <a:ext cx="1428750" cy="571500"/>
            <a:chOff x="1033423" y="5500702"/>
            <a:chExt cx="1428775" cy="571500"/>
          </a:xfrm>
        </p:grpSpPr>
        <p:sp>
          <p:nvSpPr>
            <p:cNvPr id="157" name="圆角矩形标注 156"/>
            <p:cNvSpPr/>
            <p:nvPr/>
          </p:nvSpPr>
          <p:spPr bwMode="auto">
            <a:xfrm>
              <a:off x="1033423" y="5500702"/>
              <a:ext cx="1428775" cy="571500"/>
            </a:xfrm>
            <a:prstGeom prst="wedgeRoundRectCallout">
              <a:avLst>
                <a:gd name="adj1" fmla="val 74921"/>
                <a:gd name="adj2" fmla="val 35634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624" name="矩形 346"/>
            <p:cNvSpPr>
              <a:spLocks noChangeArrowheads="1"/>
            </p:cNvSpPr>
            <p:nvPr/>
          </p:nvSpPr>
          <p:spPr bwMode="auto">
            <a:xfrm>
              <a:off x="1140422" y="5572140"/>
              <a:ext cx="121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暂留状态</a:t>
              </a:r>
              <a:endPara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7"/>
          <p:cNvSpPr txBox="1">
            <a:spLocks noChangeArrowheads="1"/>
          </p:cNvSpPr>
          <p:nvPr/>
        </p:nvSpPr>
        <p:spPr bwMode="auto">
          <a:xfrm>
            <a:off x="500063" y="142875"/>
            <a:ext cx="684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）置数法（置位法）          </a:t>
            </a:r>
          </a:p>
        </p:txBody>
      </p:sp>
      <p:sp>
        <p:nvSpPr>
          <p:cNvPr id="69635" name="Text Box 9"/>
          <p:cNvSpPr txBox="1">
            <a:spLocks noChangeArrowheads="1"/>
          </p:cNvSpPr>
          <p:nvPr/>
        </p:nvSpPr>
        <p:spPr bwMode="auto">
          <a:xfrm>
            <a:off x="4556125" y="2428875"/>
            <a:ext cx="410527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异步置数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计数器：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利用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状态进行译码产生置数信号。</a:t>
            </a:r>
          </a:p>
        </p:txBody>
      </p:sp>
      <p:sp>
        <p:nvSpPr>
          <p:cNvPr id="69636" name="Text Box 10"/>
          <p:cNvSpPr txBox="1">
            <a:spLocks noChangeArrowheads="1"/>
          </p:cNvSpPr>
          <p:nvPr/>
        </p:nvSpPr>
        <p:spPr bwMode="auto">
          <a:xfrm>
            <a:off x="4556125" y="3933825"/>
            <a:ext cx="410527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同步置数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计数器：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利用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状态进行译码产生置数信号。</a:t>
            </a:r>
          </a:p>
        </p:txBody>
      </p:sp>
      <p:sp>
        <p:nvSpPr>
          <p:cNvPr id="69637" name="Text Box 174"/>
          <p:cNvSpPr txBox="1">
            <a:spLocks noChangeArrowheads="1"/>
          </p:cNvSpPr>
          <p:nvPr/>
        </p:nvSpPr>
        <p:spPr bwMode="auto">
          <a:xfrm>
            <a:off x="3030538" y="4143375"/>
            <a:ext cx="96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N-M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</a:p>
        </p:txBody>
      </p:sp>
      <p:grpSp>
        <p:nvGrpSpPr>
          <p:cNvPr id="69638" name="组合 249"/>
          <p:cNvGrpSpPr>
            <a:grpSpLocks/>
          </p:cNvGrpSpPr>
          <p:nvPr/>
        </p:nvGrpSpPr>
        <p:grpSpPr bwMode="auto">
          <a:xfrm>
            <a:off x="630238" y="2286000"/>
            <a:ext cx="3686175" cy="3189288"/>
            <a:chOff x="885801" y="2571743"/>
            <a:chExt cx="3686199" cy="3189311"/>
          </a:xfrm>
        </p:grpSpPr>
        <p:sp>
          <p:nvSpPr>
            <p:cNvPr id="69649" name="Line 42"/>
            <p:cNvSpPr>
              <a:spLocks noChangeShapeType="1"/>
            </p:cNvSpPr>
            <p:nvPr/>
          </p:nvSpPr>
          <p:spPr bwMode="auto">
            <a:xfrm>
              <a:off x="1471394" y="2857496"/>
              <a:ext cx="4320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50" name="组合 212"/>
            <p:cNvGrpSpPr>
              <a:grpSpLocks/>
            </p:cNvGrpSpPr>
            <p:nvPr/>
          </p:nvGrpSpPr>
          <p:grpSpPr bwMode="auto">
            <a:xfrm>
              <a:off x="928661" y="2571743"/>
              <a:ext cx="540000" cy="540000"/>
              <a:chOff x="928661" y="2571743"/>
              <a:chExt cx="540000" cy="540000"/>
            </a:xfrm>
          </p:grpSpPr>
          <p:sp>
            <p:nvSpPr>
              <p:cNvPr id="69687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88" name="矩形 211"/>
              <p:cNvSpPr>
                <a:spLocks noChangeArrowheads="1"/>
              </p:cNvSpPr>
              <p:nvPr/>
            </p:nvSpPr>
            <p:spPr bwMode="auto">
              <a:xfrm>
                <a:off x="1000100" y="2643182"/>
                <a:ext cx="3898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9651" name="组合 213"/>
            <p:cNvGrpSpPr>
              <a:grpSpLocks/>
            </p:cNvGrpSpPr>
            <p:nvPr/>
          </p:nvGrpSpPr>
          <p:grpSpPr bwMode="auto">
            <a:xfrm>
              <a:off x="1895456" y="2584444"/>
              <a:ext cx="540000" cy="540000"/>
              <a:chOff x="928661" y="2571743"/>
              <a:chExt cx="540000" cy="540000"/>
            </a:xfrm>
          </p:grpSpPr>
          <p:sp>
            <p:nvSpPr>
              <p:cNvPr id="69685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86" name="矩形 215"/>
              <p:cNvSpPr>
                <a:spLocks noChangeArrowheads="1"/>
              </p:cNvSpPr>
              <p:nvPr/>
            </p:nvSpPr>
            <p:spPr bwMode="auto">
              <a:xfrm>
                <a:off x="1000100" y="2643182"/>
                <a:ext cx="3898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9652" name="组合 216"/>
            <p:cNvGrpSpPr>
              <a:grpSpLocks/>
            </p:cNvGrpSpPr>
            <p:nvPr/>
          </p:nvGrpSpPr>
          <p:grpSpPr bwMode="auto">
            <a:xfrm>
              <a:off x="2857488" y="2584444"/>
              <a:ext cx="540000" cy="540000"/>
              <a:chOff x="928661" y="2571743"/>
              <a:chExt cx="540000" cy="540000"/>
            </a:xfrm>
          </p:grpSpPr>
          <p:sp>
            <p:nvSpPr>
              <p:cNvPr id="69683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84" name="矩形 218"/>
              <p:cNvSpPr>
                <a:spLocks noChangeArrowheads="1"/>
              </p:cNvSpPr>
              <p:nvPr/>
            </p:nvSpPr>
            <p:spPr bwMode="auto">
              <a:xfrm>
                <a:off x="1000100" y="2643182"/>
                <a:ext cx="3898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653" name="Line 42"/>
            <p:cNvSpPr>
              <a:spLocks noChangeShapeType="1"/>
            </p:cNvSpPr>
            <p:nvPr/>
          </p:nvSpPr>
          <p:spPr bwMode="auto">
            <a:xfrm>
              <a:off x="3403592" y="2857496"/>
              <a:ext cx="6429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Line 42"/>
            <p:cNvSpPr>
              <a:spLocks noChangeShapeType="1"/>
            </p:cNvSpPr>
            <p:nvPr/>
          </p:nvSpPr>
          <p:spPr bwMode="auto">
            <a:xfrm>
              <a:off x="2428860" y="2857496"/>
              <a:ext cx="4320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55" name="组合 221"/>
            <p:cNvGrpSpPr>
              <a:grpSpLocks/>
            </p:cNvGrpSpPr>
            <p:nvPr/>
          </p:nvGrpSpPr>
          <p:grpSpPr bwMode="auto">
            <a:xfrm>
              <a:off x="4032000" y="2571744"/>
              <a:ext cx="540000" cy="540000"/>
              <a:chOff x="928661" y="2571743"/>
              <a:chExt cx="540000" cy="540000"/>
            </a:xfrm>
          </p:grpSpPr>
          <p:sp>
            <p:nvSpPr>
              <p:cNvPr id="69681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82" name="矩形 223"/>
              <p:cNvSpPr>
                <a:spLocks noChangeArrowheads="1"/>
              </p:cNvSpPr>
              <p:nvPr/>
            </p:nvSpPr>
            <p:spPr bwMode="auto">
              <a:xfrm>
                <a:off x="1000100" y="2643182"/>
                <a:ext cx="35618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656" name="Line 42"/>
            <p:cNvSpPr>
              <a:spLocks noChangeShapeType="1"/>
            </p:cNvSpPr>
            <p:nvPr/>
          </p:nvSpPr>
          <p:spPr bwMode="auto">
            <a:xfrm rot="5400000">
              <a:off x="4096442" y="3333054"/>
              <a:ext cx="4320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57" name="组合 225"/>
            <p:cNvGrpSpPr>
              <a:grpSpLocks/>
            </p:cNvGrpSpPr>
            <p:nvPr/>
          </p:nvGrpSpPr>
          <p:grpSpPr bwMode="auto">
            <a:xfrm>
              <a:off x="4012602" y="3538538"/>
              <a:ext cx="554636" cy="540000"/>
              <a:chOff x="928661" y="2571743"/>
              <a:chExt cx="554636" cy="540000"/>
            </a:xfrm>
          </p:grpSpPr>
          <p:sp>
            <p:nvSpPr>
              <p:cNvPr id="69679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80" name="矩形 227"/>
              <p:cNvSpPr>
                <a:spLocks noChangeArrowheads="1"/>
              </p:cNvSpPr>
              <p:nvPr/>
            </p:nvSpPr>
            <p:spPr bwMode="auto">
              <a:xfrm>
                <a:off x="962000" y="2643182"/>
                <a:ext cx="52129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i+1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658" name="Line 42"/>
            <p:cNvSpPr>
              <a:spLocks noChangeShapeType="1"/>
            </p:cNvSpPr>
            <p:nvPr/>
          </p:nvSpPr>
          <p:spPr bwMode="auto">
            <a:xfrm rot="5400000">
              <a:off x="3716332" y="4643445"/>
              <a:ext cx="1143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59" name="组合 229"/>
            <p:cNvGrpSpPr>
              <a:grpSpLocks/>
            </p:cNvGrpSpPr>
            <p:nvPr/>
          </p:nvGrpSpPr>
          <p:grpSpPr bwMode="auto">
            <a:xfrm>
              <a:off x="4000496" y="5214950"/>
              <a:ext cx="540000" cy="540000"/>
              <a:chOff x="928661" y="2571743"/>
              <a:chExt cx="540000" cy="540000"/>
            </a:xfrm>
          </p:grpSpPr>
          <p:sp>
            <p:nvSpPr>
              <p:cNvPr id="69677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78" name="矩形 231"/>
              <p:cNvSpPr>
                <a:spLocks noChangeArrowheads="1"/>
              </p:cNvSpPr>
              <p:nvPr/>
            </p:nvSpPr>
            <p:spPr bwMode="auto">
              <a:xfrm>
                <a:off x="974700" y="2643182"/>
                <a:ext cx="49244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j-1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660" name="Line 42"/>
            <p:cNvSpPr>
              <a:spLocks noChangeShapeType="1"/>
            </p:cNvSpPr>
            <p:nvPr/>
          </p:nvSpPr>
          <p:spPr bwMode="auto">
            <a:xfrm>
              <a:off x="1433295" y="5494106"/>
              <a:ext cx="4320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61" name="组合 233"/>
            <p:cNvGrpSpPr>
              <a:grpSpLocks/>
            </p:cNvGrpSpPr>
            <p:nvPr/>
          </p:nvGrpSpPr>
          <p:grpSpPr bwMode="auto">
            <a:xfrm>
              <a:off x="885801" y="5208353"/>
              <a:ext cx="598241" cy="540000"/>
              <a:chOff x="923900" y="2571743"/>
              <a:chExt cx="598241" cy="540000"/>
            </a:xfrm>
          </p:grpSpPr>
          <p:sp>
            <p:nvSpPr>
              <p:cNvPr id="69675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76" name="矩形 235"/>
              <p:cNvSpPr>
                <a:spLocks noChangeArrowheads="1"/>
              </p:cNvSpPr>
              <p:nvPr/>
            </p:nvSpPr>
            <p:spPr bwMode="auto">
              <a:xfrm>
                <a:off x="923900" y="2643182"/>
                <a:ext cx="59824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K+1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9662" name="组合 236"/>
            <p:cNvGrpSpPr>
              <a:grpSpLocks/>
            </p:cNvGrpSpPr>
            <p:nvPr/>
          </p:nvGrpSpPr>
          <p:grpSpPr bwMode="auto">
            <a:xfrm>
              <a:off x="1857357" y="5221054"/>
              <a:ext cx="540000" cy="540000"/>
              <a:chOff x="928661" y="2571743"/>
              <a:chExt cx="540000" cy="540000"/>
            </a:xfrm>
          </p:grpSpPr>
          <p:sp>
            <p:nvSpPr>
              <p:cNvPr id="69673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74" name="矩形 238"/>
              <p:cNvSpPr>
                <a:spLocks noChangeArrowheads="1"/>
              </p:cNvSpPr>
              <p:nvPr/>
            </p:nvSpPr>
            <p:spPr bwMode="auto">
              <a:xfrm>
                <a:off x="1000100" y="2643182"/>
                <a:ext cx="3978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9663" name="组合 239"/>
            <p:cNvGrpSpPr>
              <a:grpSpLocks/>
            </p:cNvGrpSpPr>
            <p:nvPr/>
          </p:nvGrpSpPr>
          <p:grpSpPr bwMode="auto">
            <a:xfrm>
              <a:off x="3033703" y="5221054"/>
              <a:ext cx="540000" cy="540000"/>
              <a:chOff x="928661" y="2571743"/>
              <a:chExt cx="540000" cy="540000"/>
            </a:xfrm>
          </p:grpSpPr>
          <p:sp>
            <p:nvSpPr>
              <p:cNvPr id="69671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72" name="矩形 241"/>
              <p:cNvSpPr>
                <a:spLocks noChangeArrowheads="1"/>
              </p:cNvSpPr>
              <p:nvPr/>
            </p:nvSpPr>
            <p:spPr bwMode="auto">
              <a:xfrm>
                <a:off x="1000100" y="2643182"/>
                <a:ext cx="3642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664" name="Line 42"/>
            <p:cNvSpPr>
              <a:spLocks noChangeShapeType="1"/>
            </p:cNvSpPr>
            <p:nvPr/>
          </p:nvSpPr>
          <p:spPr bwMode="auto">
            <a:xfrm>
              <a:off x="2403461" y="5494105"/>
              <a:ext cx="6429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5" name="Line 42"/>
            <p:cNvSpPr>
              <a:spLocks noChangeShapeType="1"/>
            </p:cNvSpPr>
            <p:nvPr/>
          </p:nvSpPr>
          <p:spPr bwMode="auto">
            <a:xfrm>
              <a:off x="3569839" y="5481406"/>
              <a:ext cx="4320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6" name="Line 42"/>
            <p:cNvSpPr>
              <a:spLocks noChangeShapeType="1"/>
            </p:cNvSpPr>
            <p:nvPr/>
          </p:nvSpPr>
          <p:spPr bwMode="auto">
            <a:xfrm rot="5400000">
              <a:off x="979164" y="3337816"/>
              <a:ext cx="4320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67" name="组合 245"/>
            <p:cNvGrpSpPr>
              <a:grpSpLocks/>
            </p:cNvGrpSpPr>
            <p:nvPr/>
          </p:nvGrpSpPr>
          <p:grpSpPr bwMode="auto">
            <a:xfrm>
              <a:off x="895324" y="3543300"/>
              <a:ext cx="597793" cy="540000"/>
              <a:chOff x="928661" y="2571743"/>
              <a:chExt cx="597793" cy="540000"/>
            </a:xfrm>
          </p:grpSpPr>
          <p:sp>
            <p:nvSpPr>
              <p:cNvPr id="69669" name="Oval 13"/>
              <p:cNvSpPr>
                <a:spLocks noChangeArrowheads="1"/>
              </p:cNvSpPr>
              <p:nvPr/>
            </p:nvSpPr>
            <p:spPr bwMode="auto">
              <a:xfrm>
                <a:off x="928661" y="2571743"/>
                <a:ext cx="540000" cy="54000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670" name="矩形 247"/>
              <p:cNvSpPr>
                <a:spLocks noChangeArrowheads="1"/>
              </p:cNvSpPr>
              <p:nvPr/>
            </p:nvSpPr>
            <p:spPr bwMode="auto">
              <a:xfrm>
                <a:off x="974700" y="2643182"/>
                <a:ext cx="5517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N-1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668" name="Line 42"/>
            <p:cNvSpPr>
              <a:spLocks noChangeShapeType="1"/>
            </p:cNvSpPr>
            <p:nvPr/>
          </p:nvSpPr>
          <p:spPr bwMode="auto">
            <a:xfrm rot="5400000">
              <a:off x="599054" y="4648207"/>
              <a:ext cx="1143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39" name="组合 258"/>
          <p:cNvGrpSpPr>
            <a:grpSpLocks/>
          </p:cNvGrpSpPr>
          <p:nvPr/>
        </p:nvGrpSpPr>
        <p:grpSpPr bwMode="auto">
          <a:xfrm>
            <a:off x="2030413" y="2806700"/>
            <a:ext cx="1930400" cy="2193925"/>
            <a:chOff x="2030368" y="2806700"/>
            <a:chExt cx="1930417" cy="2193937"/>
          </a:xfrm>
        </p:grpSpPr>
        <p:sp>
          <p:nvSpPr>
            <p:cNvPr id="252" name="任意多边形 251"/>
            <p:cNvSpPr/>
            <p:nvPr/>
          </p:nvSpPr>
          <p:spPr>
            <a:xfrm>
              <a:off x="3744883" y="2806700"/>
              <a:ext cx="215902" cy="457203"/>
            </a:xfrm>
            <a:custGeom>
              <a:avLst/>
              <a:gdLst>
                <a:gd name="connsiteX0" fmla="*/ 105833 w 131233"/>
                <a:gd name="connsiteY0" fmla="*/ 0 h 457200"/>
                <a:gd name="connsiteX1" fmla="*/ 4233 w 131233"/>
                <a:gd name="connsiteY1" fmla="*/ 228600 h 457200"/>
                <a:gd name="connsiteX2" fmla="*/ 131233 w 131233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3" h="457200">
                  <a:moveTo>
                    <a:pt x="105833" y="0"/>
                  </a:moveTo>
                  <a:cubicBezTo>
                    <a:pt x="52916" y="76200"/>
                    <a:pt x="0" y="152400"/>
                    <a:pt x="4233" y="228600"/>
                  </a:cubicBezTo>
                  <a:cubicBezTo>
                    <a:pt x="8466" y="304800"/>
                    <a:pt x="69849" y="381000"/>
                    <a:pt x="131233" y="457200"/>
                  </a:cubicBezTo>
                </a:path>
              </a:pathLst>
            </a:custGeom>
            <a:ln w="12700">
              <a:solidFill>
                <a:srgbClr val="6600C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4" name="直接箭头连接符 253"/>
            <p:cNvCxnSpPr/>
            <p:nvPr/>
          </p:nvCxnSpPr>
          <p:spPr>
            <a:xfrm rot="5400000">
              <a:off x="2289135" y="3454401"/>
              <a:ext cx="1287469" cy="1805003"/>
            </a:xfrm>
            <a:prstGeom prst="straightConnector1">
              <a:avLst/>
            </a:prstGeom>
            <a:ln w="12700">
              <a:solidFill>
                <a:srgbClr val="6600CC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直接箭头连接符 254"/>
          <p:cNvCxnSpPr/>
          <p:nvPr/>
        </p:nvCxnSpPr>
        <p:spPr>
          <a:xfrm rot="5400000">
            <a:off x="1781969" y="2861469"/>
            <a:ext cx="2189163" cy="198437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641" name="组合 259"/>
          <p:cNvGrpSpPr>
            <a:grpSpLocks/>
          </p:cNvGrpSpPr>
          <p:nvPr/>
        </p:nvGrpSpPr>
        <p:grpSpPr bwMode="auto">
          <a:xfrm>
            <a:off x="1395413" y="2830513"/>
            <a:ext cx="1549400" cy="2095500"/>
            <a:chOff x="1395941" y="2829856"/>
            <a:chExt cx="1549400" cy="2095500"/>
          </a:xfrm>
        </p:grpSpPr>
        <p:sp>
          <p:nvSpPr>
            <p:cNvPr id="69645" name="Text Box 173"/>
            <p:cNvSpPr txBox="1">
              <a:spLocks noChangeArrowheads="1"/>
            </p:cNvSpPr>
            <p:nvPr/>
          </p:nvSpPr>
          <p:spPr bwMode="auto">
            <a:xfrm>
              <a:off x="1714480" y="3429000"/>
              <a:ext cx="7604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</a:p>
          </p:txBody>
        </p:sp>
        <p:sp>
          <p:nvSpPr>
            <p:cNvPr id="258" name="任意多边形 257"/>
            <p:cNvSpPr/>
            <p:nvPr/>
          </p:nvSpPr>
          <p:spPr>
            <a:xfrm rot="360211">
              <a:off x="1395941" y="2829856"/>
              <a:ext cx="1549400" cy="2095500"/>
            </a:xfrm>
            <a:custGeom>
              <a:avLst/>
              <a:gdLst>
                <a:gd name="connsiteX0" fmla="*/ 99483 w 1549400"/>
                <a:gd name="connsiteY0" fmla="*/ 273050 h 2095500"/>
                <a:gd name="connsiteX1" fmla="*/ 1509183 w 1549400"/>
                <a:gd name="connsiteY1" fmla="*/ 285750 h 2095500"/>
                <a:gd name="connsiteX2" fmla="*/ 340783 w 1549400"/>
                <a:gd name="connsiteY2" fmla="*/ 1987550 h 2095500"/>
                <a:gd name="connsiteX3" fmla="*/ 48683 w 1549400"/>
                <a:gd name="connsiteY3" fmla="*/ 933450 h 2095500"/>
                <a:gd name="connsiteX4" fmla="*/ 48683 w 1549400"/>
                <a:gd name="connsiteY4" fmla="*/ 85725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2095500">
                  <a:moveTo>
                    <a:pt x="99483" y="273050"/>
                  </a:moveTo>
                  <a:cubicBezTo>
                    <a:pt x="784224" y="136525"/>
                    <a:pt x="1468966" y="0"/>
                    <a:pt x="1509183" y="285750"/>
                  </a:cubicBezTo>
                  <a:cubicBezTo>
                    <a:pt x="1549400" y="571500"/>
                    <a:pt x="584200" y="1879600"/>
                    <a:pt x="340783" y="1987550"/>
                  </a:cubicBezTo>
                  <a:cubicBezTo>
                    <a:pt x="97366" y="2095500"/>
                    <a:pt x="97366" y="1121833"/>
                    <a:pt x="48683" y="933450"/>
                  </a:cubicBezTo>
                  <a:cubicBezTo>
                    <a:pt x="0" y="745067"/>
                    <a:pt x="24341" y="801158"/>
                    <a:pt x="48683" y="857250"/>
                  </a:cubicBezTo>
                </a:path>
              </a:pathLst>
            </a:cu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9642" name="组合 55"/>
          <p:cNvGrpSpPr>
            <a:grpSpLocks/>
          </p:cNvGrpSpPr>
          <p:nvPr/>
        </p:nvGrpSpPr>
        <p:grpSpPr bwMode="auto">
          <a:xfrm>
            <a:off x="571500" y="714375"/>
            <a:ext cx="8001000" cy="1214438"/>
            <a:chOff x="571472" y="714356"/>
            <a:chExt cx="8001056" cy="1214446"/>
          </a:xfrm>
        </p:grpSpPr>
        <p:sp>
          <p:nvSpPr>
            <p:cNvPr id="69643" name="Text Box 8"/>
            <p:cNvSpPr txBox="1">
              <a:spLocks noChangeArrowheads="1"/>
            </p:cNvSpPr>
            <p:nvPr/>
          </p:nvSpPr>
          <p:spPr bwMode="auto">
            <a:xfrm>
              <a:off x="642939" y="714375"/>
              <a:ext cx="778671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基本思路：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通过给计数器重复置入某个数值的方法跳过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－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个状态，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从而获得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进制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计数器。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置数操作可以在任何一个状态下进行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69644" name="Rectangle 16"/>
            <p:cNvSpPr>
              <a:spLocks noChangeArrowheads="1"/>
            </p:cNvSpPr>
            <p:nvPr/>
          </p:nvSpPr>
          <p:spPr bwMode="auto">
            <a:xfrm>
              <a:off x="571472" y="714356"/>
              <a:ext cx="8001056" cy="1214446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8"/>
          <p:cNvSpPr txBox="1">
            <a:spLocks noChangeArrowheads="1"/>
          </p:cNvSpPr>
          <p:nvPr/>
        </p:nvSpPr>
        <p:spPr bwMode="auto">
          <a:xfrm>
            <a:off x="285750" y="26988"/>
            <a:ext cx="3614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、任意进制计数器</a:t>
            </a:r>
          </a:p>
        </p:txBody>
      </p:sp>
      <p:sp>
        <p:nvSpPr>
          <p:cNvPr id="70659" name="Rectangle 8"/>
          <p:cNvSpPr>
            <a:spLocks noChangeArrowheads="1"/>
          </p:cNvSpPr>
          <p:nvPr/>
        </p:nvSpPr>
        <p:spPr bwMode="auto">
          <a:xfrm>
            <a:off x="469900" y="527050"/>
            <a:ext cx="8208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）当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M&gt;N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必须将多片计数器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级联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946150" y="1000125"/>
            <a:ext cx="684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）整体清“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法或整体置数法</a:t>
            </a:r>
          </a:p>
        </p:txBody>
      </p:sp>
      <p:sp>
        <p:nvSpPr>
          <p:cNvPr id="70661" name="Text Box 9"/>
          <p:cNvSpPr txBox="1">
            <a:spLocks noChangeArrowheads="1"/>
          </p:cNvSpPr>
          <p:nvPr/>
        </p:nvSpPr>
        <p:spPr bwMode="auto">
          <a:xfrm>
            <a:off x="936625" y="2797175"/>
            <a:ext cx="1849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）分解法</a:t>
            </a:r>
          </a:p>
        </p:txBody>
      </p:sp>
      <p:sp>
        <p:nvSpPr>
          <p:cNvPr id="70662" name="Text Box 11"/>
          <p:cNvSpPr txBox="1">
            <a:spLocks noChangeArrowheads="1"/>
          </p:cNvSpPr>
          <p:nvPr/>
        </p:nvSpPr>
        <p:spPr bwMode="auto">
          <a:xfrm>
            <a:off x="785813" y="4572000"/>
            <a:ext cx="313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芯片级联的方式：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001713" y="5027613"/>
            <a:ext cx="7489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4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串行进位方式：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以低位片的进位输出信号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作为高位片的时钟输入信号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70664" name="Text Box 13"/>
          <p:cNvSpPr txBox="1">
            <a:spLocks noChangeArrowheads="1"/>
          </p:cNvSpPr>
          <p:nvPr/>
        </p:nvSpPr>
        <p:spPr bwMode="auto">
          <a:xfrm>
            <a:off x="1001713" y="5884863"/>
            <a:ext cx="75612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zh-CN" altLang="en-US" sz="24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并行进位方式：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以低位片的进位输出信号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作为高位片的使能信号。</a:t>
            </a:r>
          </a:p>
        </p:txBody>
      </p:sp>
      <p:grpSp>
        <p:nvGrpSpPr>
          <p:cNvPr id="70665" name="组合 13"/>
          <p:cNvGrpSpPr>
            <a:grpSpLocks/>
          </p:cNvGrpSpPr>
          <p:nvPr/>
        </p:nvGrpSpPr>
        <p:grpSpPr bwMode="auto">
          <a:xfrm>
            <a:off x="642938" y="1571625"/>
            <a:ext cx="7858125" cy="1200150"/>
            <a:chOff x="714348" y="1571612"/>
            <a:chExt cx="7858180" cy="1200329"/>
          </a:xfrm>
        </p:grpSpPr>
        <p:sp>
          <p:nvSpPr>
            <p:cNvPr id="70669" name="Text Box 8"/>
            <p:cNvSpPr txBox="1">
              <a:spLocks noChangeArrowheads="1"/>
            </p:cNvSpPr>
            <p:nvPr/>
          </p:nvSpPr>
          <p:spPr bwMode="auto">
            <a:xfrm>
              <a:off x="725515" y="1571612"/>
              <a:ext cx="784701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基本思路：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先将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片计数器级联组成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i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i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&gt;M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进制计数器，计满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个状态后，采用整体清“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0”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或整体置数法实现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进制计数器。</a:t>
              </a:r>
            </a:p>
          </p:txBody>
        </p:sp>
        <p:sp>
          <p:nvSpPr>
            <p:cNvPr id="70670" name="Rectangle 16"/>
            <p:cNvSpPr>
              <a:spLocks noChangeArrowheads="1"/>
            </p:cNvSpPr>
            <p:nvPr/>
          </p:nvSpPr>
          <p:spPr bwMode="auto">
            <a:xfrm>
              <a:off x="714348" y="1571612"/>
              <a:ext cx="7858180" cy="1143008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666" name="组合 14"/>
          <p:cNvGrpSpPr>
            <a:grpSpLocks/>
          </p:cNvGrpSpPr>
          <p:nvPr/>
        </p:nvGrpSpPr>
        <p:grpSpPr bwMode="auto">
          <a:xfrm>
            <a:off x="571500" y="3286125"/>
            <a:ext cx="7920038" cy="1214438"/>
            <a:chOff x="642910" y="3286124"/>
            <a:chExt cx="7920038" cy="1214446"/>
          </a:xfrm>
        </p:grpSpPr>
        <p:sp>
          <p:nvSpPr>
            <p:cNvPr id="70667" name="Text Box 10"/>
            <p:cNvSpPr txBox="1">
              <a:spLocks noChangeArrowheads="1"/>
            </p:cNvSpPr>
            <p:nvPr/>
          </p:nvSpPr>
          <p:spPr bwMode="auto">
            <a:xfrm>
              <a:off x="642910" y="3300241"/>
              <a:ext cx="792003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基本思路：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将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M=M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×M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×…M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，其中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…M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均不大于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，则用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片计数器分别组成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…M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进制的计数器，然后级联即可构成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进制计数器。</a:t>
              </a:r>
            </a:p>
          </p:txBody>
        </p:sp>
        <p:sp>
          <p:nvSpPr>
            <p:cNvPr id="70668" name="Rectangle 16"/>
            <p:cNvSpPr>
              <a:spLocks noChangeArrowheads="1"/>
            </p:cNvSpPr>
            <p:nvPr/>
          </p:nvSpPr>
          <p:spPr bwMode="auto">
            <a:xfrm>
              <a:off x="704768" y="3286124"/>
              <a:ext cx="7858180" cy="1214446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6"/>
          <p:cNvSpPr txBox="1">
            <a:spLocks noChangeArrowheads="1"/>
          </p:cNvSpPr>
          <p:nvPr/>
        </p:nvSpPr>
        <p:spPr bwMode="auto">
          <a:xfrm>
            <a:off x="71438" y="63500"/>
            <a:ext cx="64182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五、</a:t>
            </a:r>
            <a:r>
              <a:rPr lang="en-US" altLang="zh-CN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时序逻辑电路的设计</a:t>
            </a:r>
          </a:p>
        </p:txBody>
      </p:sp>
      <p:sp>
        <p:nvSpPr>
          <p:cNvPr id="71683" name="Text Box 16"/>
          <p:cNvSpPr txBox="1">
            <a:spLocks noChangeArrowheads="1"/>
          </p:cNvSpPr>
          <p:nvPr/>
        </p:nvSpPr>
        <p:spPr bwMode="auto">
          <a:xfrm>
            <a:off x="652463" y="695325"/>
            <a:ext cx="5919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同步时序电路设计</a:t>
            </a:r>
          </a:p>
        </p:txBody>
      </p:sp>
      <p:sp>
        <p:nvSpPr>
          <p:cNvPr id="71684" name="Text Box 16"/>
          <p:cNvSpPr txBox="1">
            <a:spLocks noChangeArrowheads="1"/>
          </p:cNvSpPr>
          <p:nvPr/>
        </p:nvSpPr>
        <p:spPr bwMode="auto">
          <a:xfrm>
            <a:off x="1081088" y="2714625"/>
            <a:ext cx="5919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同步时序电路设计的基本步骤</a:t>
            </a:r>
          </a:p>
        </p:txBody>
      </p:sp>
      <p:grpSp>
        <p:nvGrpSpPr>
          <p:cNvPr id="71685" name="组合 71"/>
          <p:cNvGrpSpPr>
            <a:grpSpLocks/>
          </p:cNvGrpSpPr>
          <p:nvPr/>
        </p:nvGrpSpPr>
        <p:grpSpPr bwMode="auto">
          <a:xfrm>
            <a:off x="454025" y="3521075"/>
            <a:ext cx="1011238" cy="625475"/>
            <a:chOff x="453996" y="4946665"/>
            <a:chExt cx="1011815" cy="625475"/>
          </a:xfrm>
        </p:grpSpPr>
        <p:sp>
          <p:nvSpPr>
            <p:cNvPr id="71719" name="矩形 49"/>
            <p:cNvSpPr>
              <a:spLocks noChangeArrowheads="1"/>
            </p:cNvSpPr>
            <p:nvPr/>
          </p:nvSpPr>
          <p:spPr bwMode="auto">
            <a:xfrm>
              <a:off x="453996" y="4967298"/>
              <a:ext cx="101181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时序逻辑</a:t>
              </a:r>
              <a:endParaRPr lang="en-US" altLang="zh-CN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问题</a:t>
              </a:r>
            </a:p>
          </p:txBody>
        </p:sp>
        <p:sp>
          <p:nvSpPr>
            <p:cNvPr id="71720" name="Rectangle 10"/>
            <p:cNvSpPr>
              <a:spLocks noChangeArrowheads="1"/>
            </p:cNvSpPr>
            <p:nvPr/>
          </p:nvSpPr>
          <p:spPr bwMode="auto">
            <a:xfrm>
              <a:off x="500034" y="4946665"/>
              <a:ext cx="928694" cy="6254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71686" name="组合 80"/>
          <p:cNvGrpSpPr>
            <a:grpSpLocks/>
          </p:cNvGrpSpPr>
          <p:nvPr/>
        </p:nvGrpSpPr>
        <p:grpSpPr bwMode="auto">
          <a:xfrm>
            <a:off x="1403350" y="3214688"/>
            <a:ext cx="668338" cy="646112"/>
            <a:chOff x="1403328" y="1857364"/>
            <a:chExt cx="668342" cy="646331"/>
          </a:xfrm>
        </p:grpSpPr>
        <p:sp>
          <p:nvSpPr>
            <p:cNvPr id="71717" name="矩形 50"/>
            <p:cNvSpPr>
              <a:spLocks noChangeArrowheads="1"/>
            </p:cNvSpPr>
            <p:nvPr/>
          </p:nvSpPr>
          <p:spPr bwMode="auto">
            <a:xfrm>
              <a:off x="1403328" y="1857364"/>
              <a:ext cx="649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逻辑</a:t>
              </a:r>
              <a:endParaRPr lang="en-US" altLang="zh-CN" sz="1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抽象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1428728" y="2503695"/>
              <a:ext cx="6429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7" name="组合 72"/>
          <p:cNvGrpSpPr>
            <a:grpSpLocks/>
          </p:cNvGrpSpPr>
          <p:nvPr/>
        </p:nvGrpSpPr>
        <p:grpSpPr bwMode="auto">
          <a:xfrm>
            <a:off x="2025650" y="3521075"/>
            <a:ext cx="804863" cy="625475"/>
            <a:chOff x="2239946" y="4946665"/>
            <a:chExt cx="805029" cy="625475"/>
          </a:xfrm>
        </p:grpSpPr>
        <p:sp>
          <p:nvSpPr>
            <p:cNvPr id="71715" name="矩形 53"/>
            <p:cNvSpPr>
              <a:spLocks noChangeArrowheads="1"/>
            </p:cNvSpPr>
            <p:nvPr/>
          </p:nvSpPr>
          <p:spPr bwMode="auto">
            <a:xfrm>
              <a:off x="2239946" y="4954598"/>
              <a:ext cx="80502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6600CC"/>
                  </a:solidFill>
                  <a:latin typeface="Times New Roman" pitchFamily="18" charset="0"/>
                  <a:cs typeface="Times New Roman" pitchFamily="18" charset="0"/>
                </a:rPr>
                <a:t>原始</a:t>
              </a:r>
              <a:endParaRPr lang="en-US" altLang="zh-CN" sz="16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6600CC"/>
                  </a:solidFill>
                  <a:latin typeface="Times New Roman" pitchFamily="18" charset="0"/>
                  <a:cs typeface="Times New Roman" pitchFamily="18" charset="0"/>
                </a:rPr>
                <a:t>状态图</a:t>
              </a:r>
              <a:endParaRPr lang="en-US" altLang="zh-CN" sz="16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716" name="Rectangle 10"/>
            <p:cNvSpPr>
              <a:spLocks noChangeArrowheads="1"/>
            </p:cNvSpPr>
            <p:nvPr/>
          </p:nvSpPr>
          <p:spPr bwMode="auto">
            <a:xfrm>
              <a:off x="2285984" y="4946665"/>
              <a:ext cx="714380" cy="625475"/>
            </a:xfrm>
            <a:prstGeom prst="rect">
              <a:avLst/>
            </a:prstGeom>
            <a:noFill/>
            <a:ln w="25400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71688" name="组合 84"/>
          <p:cNvGrpSpPr>
            <a:grpSpLocks/>
          </p:cNvGrpSpPr>
          <p:nvPr/>
        </p:nvGrpSpPr>
        <p:grpSpPr bwMode="auto">
          <a:xfrm>
            <a:off x="2778125" y="3217863"/>
            <a:ext cx="650875" cy="646112"/>
            <a:chOff x="2752712" y="1860753"/>
            <a:chExt cx="650880" cy="646331"/>
          </a:xfrm>
        </p:grpSpPr>
        <p:sp>
          <p:nvSpPr>
            <p:cNvPr id="71713" name="矩形 57"/>
            <p:cNvSpPr>
              <a:spLocks noChangeArrowheads="1"/>
            </p:cNvSpPr>
            <p:nvPr/>
          </p:nvSpPr>
          <p:spPr bwMode="auto">
            <a:xfrm>
              <a:off x="2754055" y="1860753"/>
              <a:ext cx="649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状态</a:t>
              </a:r>
              <a:endParaRPr lang="en-US" altLang="zh-CN" sz="1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化简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2752712" y="2507084"/>
              <a:ext cx="642943" cy="0"/>
            </a:xfrm>
            <a:prstGeom prst="straightConnector1">
              <a:avLst/>
            </a:prstGeom>
            <a:ln w="25400">
              <a:solidFill>
                <a:srgbClr val="66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9" name="组合 73"/>
          <p:cNvGrpSpPr>
            <a:grpSpLocks/>
          </p:cNvGrpSpPr>
          <p:nvPr/>
        </p:nvGrpSpPr>
        <p:grpSpPr bwMode="auto">
          <a:xfrm>
            <a:off x="3382963" y="3521075"/>
            <a:ext cx="804862" cy="625475"/>
            <a:chOff x="3819520" y="4946665"/>
            <a:chExt cx="805029" cy="625475"/>
          </a:xfrm>
        </p:grpSpPr>
        <p:sp>
          <p:nvSpPr>
            <p:cNvPr id="71711" name="矩形 59"/>
            <p:cNvSpPr>
              <a:spLocks noChangeArrowheads="1"/>
            </p:cNvSpPr>
            <p:nvPr/>
          </p:nvSpPr>
          <p:spPr bwMode="auto">
            <a:xfrm>
              <a:off x="3819520" y="4967298"/>
              <a:ext cx="80502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最简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状态图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712" name="Rectangle 10"/>
            <p:cNvSpPr>
              <a:spLocks noChangeArrowheads="1"/>
            </p:cNvSpPr>
            <p:nvPr/>
          </p:nvSpPr>
          <p:spPr bwMode="auto">
            <a:xfrm>
              <a:off x="3857620" y="4946665"/>
              <a:ext cx="714380" cy="62547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71690" name="组合 83"/>
          <p:cNvGrpSpPr>
            <a:grpSpLocks/>
          </p:cNvGrpSpPr>
          <p:nvPr/>
        </p:nvGrpSpPr>
        <p:grpSpPr bwMode="auto">
          <a:xfrm>
            <a:off x="4137025" y="3217863"/>
            <a:ext cx="654050" cy="646112"/>
            <a:chOff x="4111377" y="1860753"/>
            <a:chExt cx="654299" cy="646331"/>
          </a:xfrm>
        </p:grpSpPr>
        <p:sp>
          <p:nvSpPr>
            <p:cNvPr id="71709" name="矩形 61"/>
            <p:cNvSpPr>
              <a:spLocks noChangeArrowheads="1"/>
            </p:cNvSpPr>
            <p:nvPr/>
          </p:nvSpPr>
          <p:spPr bwMode="auto">
            <a:xfrm>
              <a:off x="4111377" y="1860753"/>
              <a:ext cx="649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状态</a:t>
              </a:r>
              <a:endParaRPr lang="en-US" altLang="zh-CN" sz="1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分配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4122494" y="2507084"/>
              <a:ext cx="643182" cy="0"/>
            </a:xfrm>
            <a:prstGeom prst="straightConnector1">
              <a:avLst/>
            </a:prstGeom>
            <a:ln w="25400">
              <a:solidFill>
                <a:srgbClr val="66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91" name="组合 74"/>
          <p:cNvGrpSpPr>
            <a:grpSpLocks/>
          </p:cNvGrpSpPr>
          <p:nvPr/>
        </p:nvGrpSpPr>
        <p:grpSpPr bwMode="auto">
          <a:xfrm>
            <a:off x="4740275" y="3521075"/>
            <a:ext cx="804863" cy="625475"/>
            <a:chOff x="4714876" y="4946665"/>
            <a:chExt cx="805029" cy="625475"/>
          </a:xfrm>
        </p:grpSpPr>
        <p:sp>
          <p:nvSpPr>
            <p:cNvPr id="71707" name="矩形 63"/>
            <p:cNvSpPr>
              <a:spLocks noChangeArrowheads="1"/>
            </p:cNvSpPr>
            <p:nvPr/>
          </p:nvSpPr>
          <p:spPr bwMode="auto">
            <a:xfrm>
              <a:off x="4714876" y="4954598"/>
              <a:ext cx="80502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状态</a:t>
              </a:r>
              <a:endParaRPr lang="en-US" altLang="zh-CN" sz="16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转换表</a:t>
              </a:r>
              <a:endParaRPr lang="en-US" altLang="zh-CN" sz="16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708" name="Rectangle 10"/>
            <p:cNvSpPr>
              <a:spLocks noChangeArrowheads="1"/>
            </p:cNvSpPr>
            <p:nvPr/>
          </p:nvSpPr>
          <p:spPr bwMode="auto">
            <a:xfrm>
              <a:off x="4752976" y="4946665"/>
              <a:ext cx="727080" cy="625475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71692" name="组合 85"/>
          <p:cNvGrpSpPr>
            <a:grpSpLocks/>
          </p:cNvGrpSpPr>
          <p:nvPr/>
        </p:nvGrpSpPr>
        <p:grpSpPr bwMode="auto">
          <a:xfrm>
            <a:off x="5513388" y="3217863"/>
            <a:ext cx="998537" cy="646112"/>
            <a:chOff x="5487994" y="1860753"/>
            <a:chExt cx="998991" cy="646331"/>
          </a:xfrm>
        </p:grpSpPr>
        <p:sp>
          <p:nvSpPr>
            <p:cNvPr id="71705" name="矩形 65"/>
            <p:cNvSpPr>
              <a:spLocks noChangeArrowheads="1"/>
            </p:cNvSpPr>
            <p:nvPr/>
          </p:nvSpPr>
          <p:spPr bwMode="auto">
            <a:xfrm>
              <a:off x="5487994" y="1860753"/>
              <a:ext cx="99899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触发器 </a:t>
              </a:r>
              <a:endParaRPr lang="en-US" altLang="zh-CN" sz="1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选型</a:t>
              </a:r>
            </a:p>
          </p:txBody>
        </p:sp>
        <p:cxnSp>
          <p:nvCxnSpPr>
            <p:cNvPr id="67" name="直接箭头连接符 66"/>
            <p:cNvCxnSpPr/>
            <p:nvPr/>
          </p:nvCxnSpPr>
          <p:spPr>
            <a:xfrm flipV="1">
              <a:off x="5487994" y="2503908"/>
              <a:ext cx="863993" cy="0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93" name="组合 79"/>
          <p:cNvGrpSpPr>
            <a:grpSpLocks/>
          </p:cNvGrpSpPr>
          <p:nvPr/>
        </p:nvGrpSpPr>
        <p:grpSpPr bwMode="auto">
          <a:xfrm>
            <a:off x="6332538" y="3521075"/>
            <a:ext cx="804862" cy="625475"/>
            <a:chOff x="6307150" y="4946665"/>
            <a:chExt cx="805029" cy="625475"/>
          </a:xfrm>
        </p:grpSpPr>
        <p:sp>
          <p:nvSpPr>
            <p:cNvPr id="71703" name="矩形 69"/>
            <p:cNvSpPr>
              <a:spLocks noChangeArrowheads="1"/>
            </p:cNvSpPr>
            <p:nvPr/>
          </p:nvSpPr>
          <p:spPr bwMode="auto">
            <a:xfrm>
              <a:off x="6307150" y="4967298"/>
              <a:ext cx="80502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电路</a:t>
              </a:r>
              <a:endParaRPr lang="en-US" altLang="zh-CN" sz="1600" b="1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方程式</a:t>
              </a:r>
              <a:endParaRPr lang="en-US" altLang="zh-CN" sz="1600" b="1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704" name="Rectangle 10"/>
            <p:cNvSpPr>
              <a:spLocks noChangeArrowheads="1"/>
            </p:cNvSpPr>
            <p:nvPr/>
          </p:nvSpPr>
          <p:spPr bwMode="auto">
            <a:xfrm>
              <a:off x="6357950" y="4946665"/>
              <a:ext cx="714380" cy="625475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71694" name="组合 86"/>
          <p:cNvGrpSpPr>
            <a:grpSpLocks/>
          </p:cNvGrpSpPr>
          <p:nvPr/>
        </p:nvGrpSpPr>
        <p:grpSpPr bwMode="auto">
          <a:xfrm>
            <a:off x="7097713" y="3217863"/>
            <a:ext cx="998537" cy="646112"/>
            <a:chOff x="7072330" y="1860753"/>
            <a:chExt cx="998992" cy="646331"/>
          </a:xfrm>
        </p:grpSpPr>
        <p:sp>
          <p:nvSpPr>
            <p:cNvPr id="71701" name="矩形 75"/>
            <p:cNvSpPr>
              <a:spLocks noChangeArrowheads="1"/>
            </p:cNvSpPr>
            <p:nvPr/>
          </p:nvSpPr>
          <p:spPr bwMode="auto">
            <a:xfrm>
              <a:off x="7072330" y="1860753"/>
              <a:ext cx="9989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自启动 </a:t>
              </a:r>
              <a:endParaRPr lang="en-US" altLang="zh-CN" sz="1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检查</a:t>
              </a:r>
            </a:p>
          </p:txBody>
        </p:sp>
        <p:cxnSp>
          <p:nvCxnSpPr>
            <p:cNvPr id="77" name="直接箭头连接符 76"/>
            <p:cNvCxnSpPr/>
            <p:nvPr/>
          </p:nvCxnSpPr>
          <p:spPr>
            <a:xfrm flipV="1">
              <a:off x="7072330" y="2503908"/>
              <a:ext cx="863994" cy="0"/>
            </a:xfrm>
            <a:prstGeom prst="straightConnector1">
              <a:avLst/>
            </a:prstGeom>
            <a:ln w="25400">
              <a:solidFill>
                <a:srgbClr val="FF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95" name="组合 100"/>
          <p:cNvGrpSpPr>
            <a:grpSpLocks/>
          </p:cNvGrpSpPr>
          <p:nvPr/>
        </p:nvGrpSpPr>
        <p:grpSpPr bwMode="auto">
          <a:xfrm>
            <a:off x="7910513" y="3503613"/>
            <a:ext cx="804862" cy="625475"/>
            <a:chOff x="7884975" y="2146505"/>
            <a:chExt cx="805029" cy="625475"/>
          </a:xfrm>
        </p:grpSpPr>
        <p:sp>
          <p:nvSpPr>
            <p:cNvPr id="71699" name="矩形 77"/>
            <p:cNvSpPr>
              <a:spLocks noChangeArrowheads="1"/>
            </p:cNvSpPr>
            <p:nvPr/>
          </p:nvSpPr>
          <p:spPr bwMode="auto">
            <a:xfrm>
              <a:off x="7884975" y="2167138"/>
              <a:ext cx="80502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CC6600"/>
                  </a:solidFill>
                  <a:latin typeface="Times New Roman" pitchFamily="18" charset="0"/>
                  <a:cs typeface="Times New Roman" pitchFamily="18" charset="0"/>
                </a:rPr>
                <a:t>逻辑</a:t>
              </a:r>
              <a:endParaRPr lang="en-US" altLang="zh-CN" sz="1600" b="1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CC6600"/>
                  </a:solidFill>
                  <a:latin typeface="Times New Roman" pitchFamily="18" charset="0"/>
                  <a:cs typeface="Times New Roman" pitchFamily="18" charset="0"/>
                </a:rPr>
                <a:t>电路图</a:t>
              </a:r>
              <a:endParaRPr lang="en-US" altLang="zh-CN" sz="1600" b="1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700" name="Rectangle 10"/>
            <p:cNvSpPr>
              <a:spLocks noChangeArrowheads="1"/>
            </p:cNvSpPr>
            <p:nvPr/>
          </p:nvSpPr>
          <p:spPr bwMode="auto">
            <a:xfrm>
              <a:off x="7935775" y="2146505"/>
              <a:ext cx="714380" cy="625475"/>
            </a:xfrm>
            <a:prstGeom prst="rect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071563" y="1109663"/>
            <a:ext cx="591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同步时序电路设计的基本原则</a:t>
            </a:r>
          </a:p>
        </p:txBody>
      </p:sp>
      <p:sp>
        <p:nvSpPr>
          <p:cNvPr id="71697" name="矩形 102"/>
          <p:cNvSpPr>
            <a:spLocks noChangeArrowheads="1"/>
          </p:cNvSpPr>
          <p:nvPr/>
        </p:nvSpPr>
        <p:spPr bwMode="auto">
          <a:xfrm>
            <a:off x="1357313" y="1500188"/>
            <a:ext cx="70008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SSI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设计：触发器和门电路的数目最少，输入端数目最少。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98" name="矩形 103"/>
          <p:cNvSpPr>
            <a:spLocks noChangeArrowheads="1"/>
          </p:cNvSpPr>
          <p:nvPr/>
        </p:nvSpPr>
        <p:spPr bwMode="auto">
          <a:xfrm>
            <a:off x="1357313" y="2017713"/>
            <a:ext cx="70008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MSI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设计：集成电路的数目最少，种类最少，连线最少。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611188" y="142875"/>
            <a:ext cx="3960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逻辑代数的运算规则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674688" y="1270000"/>
            <a:ext cx="8001000" cy="1087438"/>
          </a:xfrm>
          <a:prstGeom prst="rect">
            <a:avLst/>
          </a:prstGeom>
          <a:noFill/>
          <a:ln w="57150" cmpd="thinThick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84213" y="714375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）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代入规则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684213" y="1384300"/>
            <a:ext cx="79200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任何一个含有某变量的等式，如果等式中所有出现此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变量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的位置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均代之以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一个逻辑函数式，则此等式依然成立。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357188" y="2373313"/>
            <a:ext cx="2838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）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反演规则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81025" y="3006725"/>
            <a:ext cx="8062913" cy="2798763"/>
          </a:xfrm>
          <a:prstGeom prst="rect">
            <a:avLst/>
          </a:prstGeom>
          <a:noFill/>
          <a:ln w="57150" cmpd="thinThick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855663" y="3038475"/>
            <a:ext cx="601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对于任意一个逻辑函数式  </a:t>
            </a:r>
            <a:r>
              <a:rPr kumimoji="1" lang="en-US" altLang="zh-CN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，做如下处理：</a:t>
            </a:r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1149350" y="3644900"/>
            <a:ext cx="610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①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运算符“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与“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互换</a:t>
            </a: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,“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与“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⊙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”互换</a:t>
            </a: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>
            <a:off x="1143000" y="4137025"/>
            <a:ext cx="543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②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常量“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换成“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，“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换成“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1146175" y="4660900"/>
            <a:ext cx="6062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③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原变量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换成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反变量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反变量</a:t>
            </a:r>
            <a:r>
              <a:rPr kumimoji="1" lang="zh-CN" altLang="en-US" sz="24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换成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原变量。</a:t>
            </a:r>
          </a:p>
        </p:txBody>
      </p:sp>
      <p:grpSp>
        <p:nvGrpSpPr>
          <p:cNvPr id="20492" name="组合 18"/>
          <p:cNvGrpSpPr>
            <a:grpSpLocks/>
          </p:cNvGrpSpPr>
          <p:nvPr/>
        </p:nvGrpSpPr>
        <p:grpSpPr bwMode="auto">
          <a:xfrm>
            <a:off x="879475" y="5132388"/>
            <a:ext cx="7553325" cy="598487"/>
            <a:chOff x="584200" y="3116263"/>
            <a:chExt cx="7553671" cy="598487"/>
          </a:xfrm>
        </p:grpSpPr>
        <p:sp>
          <p:nvSpPr>
            <p:cNvPr id="20495" name="Text Box 10"/>
            <p:cNvSpPr txBox="1">
              <a:spLocks noChangeArrowheads="1"/>
            </p:cNvSpPr>
            <p:nvPr/>
          </p:nvSpPr>
          <p:spPr bwMode="auto">
            <a:xfrm>
              <a:off x="584200" y="3214688"/>
              <a:ext cx="75536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那么得到的新函数式称为原函数式  </a:t>
              </a:r>
              <a:r>
                <a:rPr kumimoji="1" lang="en-US" altLang="zh-CN" sz="2400" b="1" i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的反函数式        。</a:t>
              </a:r>
            </a:p>
          </p:txBody>
        </p:sp>
        <p:graphicFrame>
          <p:nvGraphicFramePr>
            <p:cNvPr id="20496" name="Object 4"/>
            <p:cNvGraphicFramePr>
              <a:graphicFrameLocks noChangeAspect="1"/>
            </p:cNvGraphicFramePr>
            <p:nvPr/>
          </p:nvGraphicFramePr>
          <p:xfrm>
            <a:off x="7242175" y="3116263"/>
            <a:ext cx="346075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2" name="公式" r:id="rId3" imgW="57282" imgH="152309" progId="Equation.3">
                    <p:embed/>
                  </p:oleObj>
                </mc:Choice>
                <mc:Fallback>
                  <p:oleObj name="公式" r:id="rId3" imgW="57282" imgH="15230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2175" y="3116263"/>
                          <a:ext cx="346075" cy="598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3" name="矩形 22"/>
          <p:cNvSpPr>
            <a:spLocks noChangeArrowheads="1"/>
          </p:cNvSpPr>
          <p:nvPr/>
        </p:nvSpPr>
        <p:spPr bwMode="auto">
          <a:xfrm>
            <a:off x="254000" y="5815013"/>
            <a:ext cx="1731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注意事项：</a:t>
            </a: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1776413" y="5862638"/>
            <a:ext cx="68278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遵守“括号、乘、加”（即括号－与－或）的运算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优先次序</a:t>
            </a:r>
            <a:r>
              <a:rPr kumimoji="1" lang="zh-CN" altLang="en-US" sz="24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。必要时适当地加入括号。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6"/>
          <p:cNvSpPr txBox="1">
            <a:spLocks noChangeArrowheads="1"/>
          </p:cNvSpPr>
          <p:nvPr/>
        </p:nvSpPr>
        <p:spPr bwMode="auto">
          <a:xfrm>
            <a:off x="223838" y="71438"/>
            <a:ext cx="5919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二、异步时序电路设计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642938"/>
            <a:ext cx="8786813" cy="11430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31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 </a:t>
            </a:r>
            <a:endParaRPr lang="zh-CN" altLang="en-US" sz="2400" b="1" kern="0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8" y="642938"/>
            <a:ext cx="8501062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异步时序电路的设计比同步电路多一步，即求各触发器的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时钟方程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09" name="矩形 8"/>
          <p:cNvSpPr>
            <a:spLocks noChangeArrowheads="1"/>
          </p:cNvSpPr>
          <p:nvPr/>
        </p:nvSpPr>
        <p:spPr bwMode="auto">
          <a:xfrm>
            <a:off x="465138" y="1473200"/>
            <a:ext cx="82867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9625" indent="-8096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1000"/>
              </a:lnSpc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）根据设计要求，进行状态编码后，列出状态转换表。</a:t>
            </a:r>
          </a:p>
        </p:txBody>
      </p:sp>
      <p:sp>
        <p:nvSpPr>
          <p:cNvPr id="10" name="矩形 9"/>
          <p:cNvSpPr/>
          <p:nvPr/>
        </p:nvSpPr>
        <p:spPr>
          <a:xfrm>
            <a:off x="458788" y="2174875"/>
            <a:ext cx="78581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）选择触发器。          </a:t>
            </a:r>
            <a:endParaRPr lang="zh-CN" altLang="en-US" sz="24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3550" y="2636838"/>
            <a:ext cx="8572500" cy="7143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31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）求各触发器的时钟方程，即为各触发器选择时钟信号。</a:t>
            </a:r>
          </a:p>
        </p:txBody>
      </p:sp>
      <p:sp>
        <p:nvSpPr>
          <p:cNvPr id="72712" name="矩形 11"/>
          <p:cNvSpPr>
            <a:spLocks noChangeArrowheads="1"/>
          </p:cNvSpPr>
          <p:nvPr/>
        </p:nvSpPr>
        <p:spPr bwMode="auto">
          <a:xfrm>
            <a:off x="1466850" y="3565525"/>
            <a:ext cx="74295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1000"/>
              </a:lnSpc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①触发器状态需要翻转时，必须要有时钟信号的翻转沿送到。</a:t>
            </a:r>
          </a:p>
        </p:txBody>
      </p:sp>
      <p:sp>
        <p:nvSpPr>
          <p:cNvPr id="72713" name="矩形 12"/>
          <p:cNvSpPr>
            <a:spLocks noChangeArrowheads="1"/>
          </p:cNvSpPr>
          <p:nvPr/>
        </p:nvSpPr>
        <p:spPr bwMode="auto">
          <a:xfrm>
            <a:off x="1466850" y="4065588"/>
            <a:ext cx="757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触发器状态不需翻转时，“多余的” 时钟信号越少越好。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72714" name="矩形 13"/>
          <p:cNvSpPr>
            <a:spLocks noChangeArrowheads="1"/>
          </p:cNvSpPr>
          <p:nvPr/>
        </p:nvSpPr>
        <p:spPr bwMode="auto">
          <a:xfrm>
            <a:off x="1208088" y="3136900"/>
            <a:ext cx="44021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1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为触发器选择时钟信号的原则是：</a:t>
            </a:r>
          </a:p>
        </p:txBody>
      </p:sp>
      <p:pic>
        <p:nvPicPr>
          <p:cNvPr id="727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4465638"/>
            <a:ext cx="5038725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539750" y="1341438"/>
            <a:ext cx="79200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了解半导体存储器的基本概念如分类、性能指标等。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了解半导体存储器的基本结构。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了解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的分类和特点。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了解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CPLD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了解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HDL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语言。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掌握低密度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的基本结构。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1601788" y="549275"/>
            <a:ext cx="518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第</a:t>
            </a:r>
            <a:r>
              <a:rPr lang="en-US" altLang="zh-CN" sz="3600" b="1">
                <a:solidFill>
                  <a:srgbClr val="7030A0"/>
                </a:solidFill>
                <a:latin typeface="宋体" pitchFamily="2" charset="-122"/>
              </a:rPr>
              <a:t>7</a:t>
            </a: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47813" y="1447800"/>
            <a:ext cx="6911975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熟练掌握单稳态触发器、施密特触发器和多谐振荡器的工作特点，了解其应用。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正确理解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定时器的电路结构与引脚功能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重点掌握由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定时器构成的单稳态、施密特触发器及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多谐振荡器的输出波形图及一些参数的计算。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1601788" y="549275"/>
            <a:ext cx="518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第</a:t>
            </a:r>
            <a:r>
              <a:rPr lang="en-US" altLang="zh-CN" sz="3600" b="1">
                <a:solidFill>
                  <a:srgbClr val="7030A0"/>
                </a:solidFill>
                <a:latin typeface="宋体" pitchFamily="2" charset="-122"/>
              </a:rPr>
              <a:t>8</a:t>
            </a: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88913"/>
            <a:ext cx="6134100" cy="652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</a:t>
            </a:r>
            <a:r>
              <a:rPr lang="en-US" altLang="zh-CN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定时器的电路结构与引脚功能</a:t>
            </a:r>
            <a:endParaRPr lang="en-US" altLang="zh-CN" sz="2800" b="1" kern="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79" name="Picture 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29035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3850" y="3427413"/>
            <a:ext cx="49768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二、用</a:t>
            </a:r>
            <a:r>
              <a:rPr lang="en-US" altLang="zh-CN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定时器构成施密特触发器</a:t>
            </a:r>
            <a:endParaRPr lang="zh-CN" altLang="en-US" sz="2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03663"/>
            <a:ext cx="5973763" cy="228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288" y="303213"/>
            <a:ext cx="48228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en-US" altLang="zh-CN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定时器构成单稳态触发器</a:t>
            </a:r>
            <a:endParaRPr lang="zh-CN" altLang="en-US" sz="2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680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3588"/>
            <a:ext cx="5154612" cy="217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804" name="组合 112"/>
          <p:cNvGrpSpPr>
            <a:grpSpLocks/>
          </p:cNvGrpSpPr>
          <p:nvPr/>
        </p:nvGrpSpPr>
        <p:grpSpPr bwMode="auto">
          <a:xfrm>
            <a:off x="7451725" y="915988"/>
            <a:ext cx="1498600" cy="1349375"/>
            <a:chOff x="5720708" y="284532"/>
            <a:chExt cx="1497310" cy="1350427"/>
          </a:xfrm>
        </p:grpSpPr>
        <p:graphicFrame>
          <p:nvGraphicFramePr>
            <p:cNvPr id="76812" name="Object 13"/>
            <p:cNvGraphicFramePr>
              <a:graphicFrameLocks noChangeAspect="1"/>
            </p:cNvGraphicFramePr>
            <p:nvPr/>
          </p:nvGraphicFramePr>
          <p:xfrm>
            <a:off x="5790856" y="1222192"/>
            <a:ext cx="1427162" cy="412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9" name="公式" r:id="rId4" imgW="780942" imgH="200076" progId="Equation.3">
                    <p:embed/>
                  </p:oleObj>
                </mc:Choice>
                <mc:Fallback>
                  <p:oleObj name="公式" r:id="rId4" imgW="780942" imgH="20007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0856" y="1222192"/>
                          <a:ext cx="1427162" cy="412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5720708" y="284532"/>
              <a:ext cx="1295872" cy="7085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n"/>
                <a:defRPr/>
              </a:pPr>
              <a:r>
                <a:rPr lang="zh-CN" altLang="en-US" sz="2000" b="1" kern="0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输出脉冲宽度</a:t>
              </a:r>
              <a:endParaRPr lang="zh-CN" altLang="en-US" sz="2000" dirty="0">
                <a:solidFill>
                  <a:srgbClr val="CC3300"/>
                </a:solidFill>
                <a:latin typeface="Arial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39750" y="3111500"/>
            <a:ext cx="45132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四</a:t>
            </a:r>
            <a:r>
              <a:rPr lang="en-US" altLang="zh-CN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定时器构成多谐振荡器</a:t>
            </a:r>
            <a:endParaRPr lang="zh-CN" altLang="en-US" sz="2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22700"/>
            <a:ext cx="48720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884238"/>
            <a:ext cx="215265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3341688"/>
            <a:ext cx="2636837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4797425"/>
            <a:ext cx="2841625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589588"/>
            <a:ext cx="2646362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5819775"/>
            <a:ext cx="2574925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7"/>
          <p:cNvSpPr>
            <a:spLocks noChangeArrowheads="1"/>
          </p:cNvSpPr>
          <p:nvPr/>
        </p:nvSpPr>
        <p:spPr bwMode="auto">
          <a:xfrm>
            <a:off x="214313" y="188913"/>
            <a:ext cx="5214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不属于单个变量上的非号处理。</a:t>
            </a:r>
          </a:p>
        </p:txBody>
      </p:sp>
      <p:sp>
        <p:nvSpPr>
          <p:cNvPr id="21507" name="Text Box 15"/>
          <p:cNvSpPr txBox="1">
            <a:spLocks noChangeArrowheads="1"/>
          </p:cNvSpPr>
          <p:nvPr/>
        </p:nvSpPr>
        <p:spPr bwMode="auto">
          <a:xfrm>
            <a:off x="528638" y="620713"/>
            <a:ext cx="721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非号保留，而非号下面的函数式按反演规则变换。</a:t>
            </a:r>
          </a:p>
        </p:txBody>
      </p:sp>
      <p:sp>
        <p:nvSpPr>
          <p:cNvPr id="21508" name="Text Box 16"/>
          <p:cNvSpPr txBox="1">
            <a:spLocks noChangeArrowheads="1"/>
          </p:cNvSpPr>
          <p:nvPr/>
        </p:nvSpPr>
        <p:spPr bwMode="auto">
          <a:xfrm>
            <a:off x="681038" y="1082675"/>
            <a:ext cx="6450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将非号去掉，而非号下的函数式保留不变。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338138" y="1612900"/>
            <a:ext cx="277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）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对偶规则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14313" y="2211388"/>
            <a:ext cx="8053387" cy="3259137"/>
          </a:xfrm>
          <a:prstGeom prst="rect">
            <a:avLst/>
          </a:prstGeom>
          <a:noFill/>
          <a:ln w="57150" cmpd="thinThick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65113" y="2359025"/>
            <a:ext cx="608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00000"/>
                </a:solidFill>
                <a:latin typeface="宋体" pitchFamily="2" charset="-122"/>
              </a:rPr>
              <a:t>对于任意一个逻辑函数式 </a:t>
            </a:r>
            <a:r>
              <a:rPr kumimoji="1" lang="en-US" altLang="zh-CN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zh-CN" altLang="en-US" sz="2400" b="1">
                <a:solidFill>
                  <a:srgbClr val="C00000"/>
                </a:solidFill>
                <a:latin typeface="宋体" pitchFamily="2" charset="-122"/>
              </a:rPr>
              <a:t>，做如下处理：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552450" y="2894013"/>
            <a:ext cx="707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  <a:sym typeface="Symbol" pitchFamily="18" charset="2"/>
              </a:rPr>
              <a:t>①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运算符“</a:t>
            </a:r>
            <a:r>
              <a:rPr kumimoji="1" lang="en-US" altLang="zh-CN" sz="2400" b="1">
                <a:solidFill>
                  <a:srgbClr val="FF3300"/>
                </a:solidFill>
                <a:latin typeface="宋体" pitchFamily="2" charset="-122"/>
              </a:rPr>
              <a:t>.</a:t>
            </a: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与“</a:t>
            </a:r>
            <a:r>
              <a:rPr kumimoji="1" lang="en-US" altLang="zh-CN" sz="2400" b="1">
                <a:solidFill>
                  <a:srgbClr val="FF3300"/>
                </a:solidFill>
                <a:latin typeface="宋体" pitchFamily="2" charset="-122"/>
              </a:rPr>
              <a:t>+</a:t>
            </a: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互换</a:t>
            </a: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</a:rPr>
              <a:t>,“</a:t>
            </a:r>
            <a:r>
              <a:rPr kumimoji="1" lang="en-US" altLang="zh-CN" sz="2400" b="1">
                <a:solidFill>
                  <a:srgbClr val="FF3300"/>
                </a:solidFill>
                <a:latin typeface="宋体" pitchFamily="2" charset="-122"/>
                <a:sym typeface="Symbol" pitchFamily="18" charset="2"/>
              </a:rPr>
              <a:t></a:t>
            </a: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与“</a:t>
            </a:r>
            <a:r>
              <a:rPr kumimoji="1" lang="zh-CN" altLang="en-US" sz="2400" b="1">
                <a:solidFill>
                  <a:srgbClr val="FF3300"/>
                </a:solidFill>
                <a:latin typeface="宋体" pitchFamily="2" charset="-122"/>
              </a:rPr>
              <a:t>⊙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”互换</a:t>
            </a:r>
            <a:r>
              <a:rPr kumimoji="1" lang="zh-CN" altLang="en-US" sz="2400" b="1">
                <a:solidFill>
                  <a:srgbClr val="040404"/>
                </a:solidFill>
              </a:rPr>
              <a:t>；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552450" y="3386138"/>
            <a:ext cx="606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  <a:sym typeface="Symbol" pitchFamily="18" charset="2"/>
              </a:rPr>
              <a:t>②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常量“</a:t>
            </a:r>
            <a:r>
              <a:rPr kumimoji="1" lang="en-US" altLang="zh-CN" sz="2400" b="1">
                <a:solidFill>
                  <a:srgbClr val="FF3300"/>
                </a:solidFill>
                <a:latin typeface="宋体" pitchFamily="2" charset="-122"/>
              </a:rPr>
              <a:t>0</a:t>
            </a: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换成“</a:t>
            </a:r>
            <a:r>
              <a:rPr kumimoji="1" lang="en-US" altLang="zh-CN" sz="2400" b="1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，“</a:t>
            </a:r>
            <a:r>
              <a:rPr kumimoji="1" lang="en-US" altLang="zh-CN" sz="2400" b="1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换成“</a:t>
            </a:r>
            <a:r>
              <a:rPr kumimoji="1" lang="en-US" altLang="zh-CN" sz="2400" b="1">
                <a:solidFill>
                  <a:srgbClr val="FF3300"/>
                </a:solidFill>
                <a:latin typeface="宋体" pitchFamily="2" charset="-122"/>
              </a:rPr>
              <a:t>0</a:t>
            </a:r>
            <a:r>
              <a:rPr kumimoji="1" lang="en-US" altLang="zh-CN" sz="2400" b="1">
                <a:solidFill>
                  <a:srgbClr val="040404"/>
                </a:solidFill>
                <a:latin typeface="宋体" pitchFamily="2" charset="-122"/>
              </a:rPr>
              <a:t>”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；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266700" y="3910013"/>
            <a:ext cx="7045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那么得到的新函数式称为原函数式 </a:t>
            </a:r>
            <a:r>
              <a:rPr kumimoji="1" lang="en-US" altLang="zh-CN" sz="2400" b="1" i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zh-CN" altLang="en-US" sz="2400" b="1" i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的</a:t>
            </a:r>
            <a:r>
              <a:rPr kumimoji="1" lang="zh-CN" altLang="en-US" sz="2400" b="1">
                <a:solidFill>
                  <a:srgbClr val="FF0000"/>
                </a:solidFill>
              </a:rPr>
              <a:t>对偶式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400" b="1">
                <a:solidFill>
                  <a:srgbClr val="FF0000"/>
                </a:solidFill>
              </a:rPr>
              <a:t>′</a:t>
            </a:r>
            <a:r>
              <a:rPr kumimoji="1" lang="zh-CN" altLang="en-US" sz="2400" b="1">
                <a:solidFill>
                  <a:srgbClr val="040404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307975" y="4433888"/>
            <a:ext cx="795972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3300"/>
                </a:solidFill>
              </a:rPr>
              <a:t>对偶规则</a:t>
            </a:r>
            <a:r>
              <a:rPr kumimoji="1" lang="en-US" altLang="zh-CN" sz="2400" b="1">
                <a:solidFill>
                  <a:srgbClr val="000000"/>
                </a:solidFill>
              </a:rPr>
              <a:t>: 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若两逻辑式相等，则它们对应的对偶式也相等。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         即 若 </a:t>
            </a:r>
            <a:r>
              <a:rPr kumimoji="1" lang="en-US" altLang="zh-CN" sz="2400" b="1" i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= </a:t>
            </a:r>
            <a:r>
              <a:rPr kumimoji="1" lang="en-US" altLang="zh-CN" sz="2400" b="1" i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宋体" pitchFamily="2" charset="-122"/>
              </a:rPr>
              <a:t>2 ,</a:t>
            </a: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则 </a:t>
            </a:r>
            <a:r>
              <a:rPr kumimoji="1" lang="en-US" altLang="zh-CN" sz="2400" b="1" i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′= </a:t>
            </a:r>
            <a:r>
              <a:rPr kumimoji="1" lang="en-US" altLang="zh-CN" sz="2400" b="1" i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′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409825" y="5614988"/>
            <a:ext cx="2616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6600"/>
                </a:solidFill>
                <a:latin typeface="Arial" charset="0"/>
              </a:rPr>
              <a:t>运算顺序不变；</a:t>
            </a:r>
            <a:endParaRPr kumimoji="1" lang="zh-CN" altLang="en-US" sz="24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2409825" y="6165850"/>
            <a:ext cx="662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</a:rPr>
              <a:t>只变换运算符和常量，其</a:t>
            </a:r>
            <a:r>
              <a:rPr kumimoji="1" lang="zh-CN" altLang="en-US" sz="2400" b="1">
                <a:solidFill>
                  <a:srgbClr val="FF3300"/>
                </a:solidFill>
              </a:rPr>
              <a:t>变量是不变</a:t>
            </a:r>
            <a:r>
              <a:rPr kumimoji="1" lang="zh-CN" altLang="en-US" sz="2400" b="1">
                <a:solidFill>
                  <a:srgbClr val="000000"/>
                </a:solidFill>
              </a:rPr>
              <a:t>的。</a:t>
            </a:r>
          </a:p>
        </p:txBody>
      </p:sp>
      <p:sp>
        <p:nvSpPr>
          <p:cNvPr id="21518" name="矩形 28"/>
          <p:cNvSpPr>
            <a:spLocks noChangeArrowheads="1"/>
          </p:cNvSpPr>
          <p:nvPr/>
        </p:nvSpPr>
        <p:spPr bwMode="auto">
          <a:xfrm>
            <a:off x="677863" y="5589588"/>
            <a:ext cx="1731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注意事项：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42875" y="71438"/>
            <a:ext cx="6357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三、  </a:t>
            </a:r>
            <a:r>
              <a:rPr lang="zh-CN" altLang="en-US" sz="3600" b="1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逻辑函数及其描述方法</a:t>
            </a:r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642938" y="785813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一、逻辑函数</a:t>
            </a:r>
          </a:p>
        </p:txBody>
      </p:sp>
      <p:grpSp>
        <p:nvGrpSpPr>
          <p:cNvPr id="22532" name="组合 11"/>
          <p:cNvGrpSpPr>
            <a:grpSpLocks/>
          </p:cNvGrpSpPr>
          <p:nvPr/>
        </p:nvGrpSpPr>
        <p:grpSpPr bwMode="auto">
          <a:xfrm>
            <a:off x="714375" y="1395413"/>
            <a:ext cx="7715250" cy="2500312"/>
            <a:chOff x="928688" y="1395394"/>
            <a:chExt cx="7715250" cy="2500313"/>
          </a:xfrm>
        </p:grpSpPr>
        <p:sp>
          <p:nvSpPr>
            <p:cNvPr id="22538" name="矩形 3"/>
            <p:cNvSpPr>
              <a:spLocks noChangeArrowheads="1"/>
            </p:cNvSpPr>
            <p:nvPr/>
          </p:nvSpPr>
          <p:spPr bwMode="auto">
            <a:xfrm>
              <a:off x="928688" y="1395394"/>
              <a:ext cx="7643812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        若</a:t>
              </a:r>
              <a:r>
                <a:rPr lang="zh-CN" altLang="en-US" sz="2400" b="1">
                  <a:solidFill>
                    <a:srgbClr val="FF0000"/>
                  </a:solidFill>
                </a:rPr>
                <a:t>以逻辑变量为输入，运算结果为输出</a:t>
              </a:r>
              <a:r>
                <a:rPr lang="zh-CN" altLang="en-US" sz="2400" b="1">
                  <a:solidFill>
                    <a:srgbClr val="000000"/>
                  </a:solidFill>
                </a:rPr>
                <a:t>，则输入变量值确定以后，输出的取值也随之而定。输入</a:t>
              </a:r>
              <a:r>
                <a:rPr lang="en-US" altLang="zh-CN" sz="2400" b="1">
                  <a:solidFill>
                    <a:srgbClr val="000000"/>
                  </a:solidFill>
                </a:rPr>
                <a:t>/</a:t>
              </a:r>
              <a:r>
                <a:rPr lang="zh-CN" altLang="en-US" sz="2400" b="1">
                  <a:solidFill>
                    <a:srgbClr val="000000"/>
                  </a:solidFill>
                </a:rPr>
                <a:t>输出之间是一种函数关系，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</a:rPr>
                <a:t>并记为：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22539" name="Object 2"/>
            <p:cNvGraphicFramePr>
              <a:graphicFrameLocks noChangeAspect="1"/>
            </p:cNvGraphicFramePr>
            <p:nvPr/>
          </p:nvGraphicFramePr>
          <p:xfrm>
            <a:off x="3343312" y="3181332"/>
            <a:ext cx="2728912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公式" r:id="rId3" imgW="1057258" imgH="114368" progId="Equation.3">
                    <p:embed/>
                  </p:oleObj>
                </mc:Choice>
                <mc:Fallback>
                  <p:oleObj name="公式" r:id="rId3" imgW="1057258" imgH="114368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312" y="3181332"/>
                          <a:ext cx="2728912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936625" y="1395394"/>
              <a:ext cx="7707313" cy="2500313"/>
            </a:xfrm>
            <a:prstGeom prst="rect">
              <a:avLst/>
            </a:prstGeom>
            <a:noFill/>
            <a:ln w="57150" cmpd="thinThick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sp>
        <p:nvSpPr>
          <p:cNvPr id="22533" name="矩形 7"/>
          <p:cNvSpPr>
            <a:spLocks noChangeArrowheads="1"/>
          </p:cNvSpPr>
          <p:nvPr/>
        </p:nvSpPr>
        <p:spPr bwMode="auto">
          <a:xfrm>
            <a:off x="642938" y="4110038"/>
            <a:ext cx="424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逻辑函数的描述方法</a:t>
            </a:r>
          </a:p>
        </p:txBody>
      </p:sp>
      <p:sp>
        <p:nvSpPr>
          <p:cNvPr id="22534" name="矩形 9"/>
          <p:cNvSpPr>
            <a:spLocks noChangeArrowheads="1"/>
          </p:cNvSpPr>
          <p:nvPr/>
        </p:nvSpPr>
        <p:spPr bwMode="auto">
          <a:xfrm>
            <a:off x="857250" y="4681538"/>
            <a:ext cx="1579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真值表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2535" name="组合 11"/>
          <p:cNvGrpSpPr>
            <a:grpSpLocks/>
          </p:cNvGrpSpPr>
          <p:nvPr/>
        </p:nvGrpSpPr>
        <p:grpSpPr bwMode="auto">
          <a:xfrm>
            <a:off x="785813" y="5214938"/>
            <a:ext cx="7643812" cy="1285875"/>
            <a:chOff x="1000100" y="5214938"/>
            <a:chExt cx="7643838" cy="1285875"/>
          </a:xfrm>
        </p:grpSpPr>
        <p:sp>
          <p:nvSpPr>
            <p:cNvPr id="22536" name="矩形 8"/>
            <p:cNvSpPr>
              <a:spLocks noChangeArrowheads="1"/>
            </p:cNvSpPr>
            <p:nvPr/>
          </p:nvSpPr>
          <p:spPr bwMode="auto">
            <a:xfrm>
              <a:off x="1000100" y="5273753"/>
              <a:ext cx="7572375" cy="1130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        将输入变量的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全部取值组合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所对应的输出变量的取值，用表格的形式列举出来，称为真值表。</a:t>
              </a: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37" name="Rectangle 11"/>
            <p:cNvSpPr>
              <a:spLocks noChangeArrowheads="1"/>
            </p:cNvSpPr>
            <p:nvPr/>
          </p:nvSpPr>
          <p:spPr bwMode="auto">
            <a:xfrm>
              <a:off x="1000125" y="5214938"/>
              <a:ext cx="7643813" cy="1285875"/>
            </a:xfrm>
            <a:prstGeom prst="rect">
              <a:avLst/>
            </a:prstGeom>
            <a:noFill/>
            <a:ln w="57150" cmpd="thinThick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9"/>
          <p:cNvSpPr>
            <a:spLocks noChangeArrowheads="1"/>
          </p:cNvSpPr>
          <p:nvPr/>
        </p:nvSpPr>
        <p:spPr bwMode="auto">
          <a:xfrm>
            <a:off x="801688" y="71438"/>
            <a:ext cx="219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逻辑函数式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3555" name="组合 2"/>
          <p:cNvGrpSpPr>
            <a:grpSpLocks/>
          </p:cNvGrpSpPr>
          <p:nvPr/>
        </p:nvGrpSpPr>
        <p:grpSpPr bwMode="auto">
          <a:xfrm>
            <a:off x="857250" y="642938"/>
            <a:ext cx="7643813" cy="1000125"/>
            <a:chOff x="857224" y="928670"/>
            <a:chExt cx="7643866" cy="1125129"/>
          </a:xfrm>
        </p:grpSpPr>
        <p:sp>
          <p:nvSpPr>
            <p:cNvPr id="23573" name="Rectangle 11"/>
            <p:cNvSpPr>
              <a:spLocks noChangeArrowheads="1"/>
            </p:cNvSpPr>
            <p:nvPr/>
          </p:nvSpPr>
          <p:spPr bwMode="auto">
            <a:xfrm>
              <a:off x="857224" y="928670"/>
              <a:ext cx="7643813" cy="1125129"/>
            </a:xfrm>
            <a:prstGeom prst="rect">
              <a:avLst/>
            </a:prstGeom>
            <a:noFill/>
            <a:ln w="57150" cmpd="thinThick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3574" name="矩形 4"/>
            <p:cNvSpPr>
              <a:spLocks noChangeArrowheads="1"/>
            </p:cNvSpPr>
            <p:nvPr/>
          </p:nvSpPr>
          <p:spPr bwMode="auto">
            <a:xfrm>
              <a:off x="928662" y="1000107"/>
              <a:ext cx="7572428" cy="83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    将输入</a:t>
              </a:r>
              <a:r>
                <a:rPr lang="en-US" altLang="zh-CN" sz="2400" b="1">
                  <a:solidFill>
                    <a:srgbClr val="000000"/>
                  </a:solidFill>
                  <a:latin typeface="宋体" pitchFamily="2" charset="-122"/>
                </a:rPr>
                <a:t>/</a:t>
              </a: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输出之间的逻辑关系用与、或、非的运算式表示，即为逻辑函数式。</a:t>
              </a:r>
            </a:p>
          </p:txBody>
        </p:sp>
      </p:grp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11188" y="2357438"/>
            <a:ext cx="438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）逻辑函数式一般形式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3557" name="组合 21"/>
          <p:cNvGrpSpPr>
            <a:grpSpLocks/>
          </p:cNvGrpSpPr>
          <p:nvPr/>
        </p:nvGrpSpPr>
        <p:grpSpPr bwMode="auto">
          <a:xfrm>
            <a:off x="1500188" y="3214688"/>
            <a:ext cx="4703762" cy="577850"/>
            <a:chOff x="1500166" y="3214686"/>
            <a:chExt cx="4703785" cy="577850"/>
          </a:xfrm>
        </p:grpSpPr>
        <p:graphicFrame>
          <p:nvGraphicFramePr>
            <p:cNvPr id="23571" name="Object 4"/>
            <p:cNvGraphicFramePr>
              <a:graphicFrameLocks noChangeAspect="1"/>
            </p:cNvGraphicFramePr>
            <p:nvPr/>
          </p:nvGraphicFramePr>
          <p:xfrm>
            <a:off x="1500166" y="3214686"/>
            <a:ext cx="1598612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公式" r:id="rId3" imgW="736600" imgH="241300" progId="Equation.3">
                    <p:embed/>
                  </p:oleObj>
                </mc:Choice>
                <mc:Fallback>
                  <p:oleObj name="公式" r:id="rId3" imgW="736600" imgH="24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3214686"/>
                          <a:ext cx="1598612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Text Box 7"/>
            <p:cNvSpPr txBox="1">
              <a:spLocks noChangeArrowheads="1"/>
            </p:cNvSpPr>
            <p:nvPr/>
          </p:nvSpPr>
          <p:spPr bwMode="auto">
            <a:xfrm>
              <a:off x="5024438" y="3286124"/>
              <a:ext cx="1179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</a:rPr>
                <a:t>与或式 </a:t>
              </a:r>
            </a:p>
          </p:txBody>
        </p:sp>
      </p:grpSp>
      <p:sp>
        <p:nvSpPr>
          <p:cNvPr id="23558" name="矩形 24"/>
          <p:cNvSpPr>
            <a:spLocks noChangeArrowheads="1"/>
          </p:cNvSpPr>
          <p:nvPr/>
        </p:nvSpPr>
        <p:spPr bwMode="auto">
          <a:xfrm>
            <a:off x="1357313" y="2786063"/>
            <a:ext cx="742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C00000"/>
                </a:solidFill>
                <a:latin typeface="宋体" pitchFamily="2" charset="-122"/>
              </a:rPr>
              <a:t>任何一个逻辑函数式都可以通过逻辑变换写成以下五种形式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</a:rPr>
              <a:t>：</a:t>
            </a:r>
            <a:endParaRPr lang="zh-CN" altLang="en-US" sz="2000">
              <a:solidFill>
                <a:srgbClr val="C00000"/>
              </a:solidFill>
            </a:endParaRPr>
          </a:p>
        </p:txBody>
      </p:sp>
      <p:grpSp>
        <p:nvGrpSpPr>
          <p:cNvPr id="23559" name="组合 22"/>
          <p:cNvGrpSpPr>
            <a:grpSpLocks/>
          </p:cNvGrpSpPr>
          <p:nvPr/>
        </p:nvGrpSpPr>
        <p:grpSpPr bwMode="auto">
          <a:xfrm>
            <a:off x="1798638" y="3852863"/>
            <a:ext cx="4421187" cy="576262"/>
            <a:chOff x="1798618" y="3852870"/>
            <a:chExt cx="4421208" cy="576262"/>
          </a:xfrm>
        </p:grpSpPr>
        <p:sp>
          <p:nvSpPr>
            <p:cNvPr id="23569" name="Text Box 8"/>
            <p:cNvSpPr txBox="1">
              <a:spLocks noChangeArrowheads="1"/>
            </p:cNvSpPr>
            <p:nvPr/>
          </p:nvSpPr>
          <p:spPr bwMode="auto">
            <a:xfrm>
              <a:off x="5040313" y="3929066"/>
              <a:ext cx="1179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</a:rPr>
                <a:t>或与式 </a:t>
              </a:r>
            </a:p>
          </p:txBody>
        </p:sp>
        <p:graphicFrame>
          <p:nvGraphicFramePr>
            <p:cNvPr id="23570" name="Object 18"/>
            <p:cNvGraphicFramePr>
              <a:graphicFrameLocks noChangeAspect="1"/>
            </p:cNvGraphicFramePr>
            <p:nvPr/>
          </p:nvGraphicFramePr>
          <p:xfrm>
            <a:off x="1798618" y="3852870"/>
            <a:ext cx="2093912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name="公式" r:id="rId5" imgW="965200" imgH="241300" progId="Equation.3">
                    <p:embed/>
                  </p:oleObj>
                </mc:Choice>
                <mc:Fallback>
                  <p:oleObj name="公式" r:id="rId5" imgW="965200" imgH="241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618" y="3852870"/>
                          <a:ext cx="2093912" cy="576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0" name="组合 23"/>
          <p:cNvGrpSpPr>
            <a:grpSpLocks/>
          </p:cNvGrpSpPr>
          <p:nvPr/>
        </p:nvGrpSpPr>
        <p:grpSpPr bwMode="auto">
          <a:xfrm>
            <a:off x="1785938" y="4445000"/>
            <a:ext cx="5354637" cy="698500"/>
            <a:chOff x="1785918" y="4445012"/>
            <a:chExt cx="5354657" cy="698500"/>
          </a:xfrm>
        </p:grpSpPr>
        <p:sp>
          <p:nvSpPr>
            <p:cNvPr id="23567" name="Text Box 9"/>
            <p:cNvSpPr txBox="1">
              <a:spLocks noChangeArrowheads="1"/>
            </p:cNvSpPr>
            <p:nvPr/>
          </p:nvSpPr>
          <p:spPr bwMode="auto">
            <a:xfrm>
              <a:off x="5022850" y="4643446"/>
              <a:ext cx="2117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</a:rPr>
                <a:t>与非－与非式 </a:t>
              </a:r>
            </a:p>
          </p:txBody>
        </p:sp>
        <p:graphicFrame>
          <p:nvGraphicFramePr>
            <p:cNvPr id="23568" name="Object 19"/>
            <p:cNvGraphicFramePr>
              <a:graphicFrameLocks noChangeAspect="1"/>
            </p:cNvGraphicFramePr>
            <p:nvPr/>
          </p:nvGraphicFramePr>
          <p:xfrm>
            <a:off x="1785918" y="4445012"/>
            <a:ext cx="1157287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name="公式" r:id="rId7" imgW="533169" imgH="291973" progId="Equation.3">
                    <p:embed/>
                  </p:oleObj>
                </mc:Choice>
                <mc:Fallback>
                  <p:oleObj name="公式" r:id="rId7" imgW="533169" imgH="29197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4445012"/>
                          <a:ext cx="1157287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1" name="组合 25"/>
          <p:cNvGrpSpPr>
            <a:grpSpLocks/>
          </p:cNvGrpSpPr>
          <p:nvPr/>
        </p:nvGrpSpPr>
        <p:grpSpPr bwMode="auto">
          <a:xfrm>
            <a:off x="1817688" y="5214938"/>
            <a:ext cx="5340350" cy="698500"/>
            <a:chOff x="1817685" y="5214950"/>
            <a:chExt cx="5340353" cy="698500"/>
          </a:xfrm>
        </p:grpSpPr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5040313" y="5429264"/>
              <a:ext cx="2117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</a:rPr>
                <a:t>或非－或非式 </a:t>
              </a:r>
            </a:p>
          </p:txBody>
        </p:sp>
        <p:graphicFrame>
          <p:nvGraphicFramePr>
            <p:cNvPr id="23566" name="Object 20"/>
            <p:cNvGraphicFramePr>
              <a:graphicFrameLocks noChangeAspect="1"/>
            </p:cNvGraphicFramePr>
            <p:nvPr/>
          </p:nvGraphicFramePr>
          <p:xfrm>
            <a:off x="1817685" y="5214950"/>
            <a:ext cx="2397125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3" name="公式" r:id="rId9" imgW="1104900" imgH="292100" progId="Equation.3">
                    <p:embed/>
                  </p:oleObj>
                </mc:Choice>
                <mc:Fallback>
                  <p:oleObj name="公式" r:id="rId9" imgW="1104900" imgH="292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685" y="5214950"/>
                          <a:ext cx="2397125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2" name="组合 26"/>
          <p:cNvGrpSpPr>
            <a:grpSpLocks/>
          </p:cNvGrpSpPr>
          <p:nvPr/>
        </p:nvGrpSpPr>
        <p:grpSpPr bwMode="auto">
          <a:xfrm>
            <a:off x="1857375" y="6005513"/>
            <a:ext cx="4641850" cy="638175"/>
            <a:chOff x="1857356" y="6005535"/>
            <a:chExt cx="4641872" cy="638175"/>
          </a:xfrm>
        </p:grpSpPr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5000628" y="6134099"/>
              <a:ext cx="1498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</a:rPr>
                <a:t>与或非式 </a:t>
              </a:r>
            </a:p>
          </p:txBody>
        </p:sp>
        <p:graphicFrame>
          <p:nvGraphicFramePr>
            <p:cNvPr id="23564" name="Object 21"/>
            <p:cNvGraphicFramePr>
              <a:graphicFrameLocks noChangeAspect="1"/>
            </p:cNvGraphicFramePr>
            <p:nvPr/>
          </p:nvGraphicFramePr>
          <p:xfrm>
            <a:off x="1857356" y="6005535"/>
            <a:ext cx="1350962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4" name="公式" r:id="rId11" imgW="622030" imgH="266584" progId="Equation.3">
                    <p:embed/>
                  </p:oleObj>
                </mc:Choice>
                <mc:Fallback>
                  <p:oleObj name="公式" r:id="rId11" imgW="622030" imgH="26658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6005535"/>
                          <a:ext cx="1350962" cy="638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19139</TotalTime>
  <Words>5179</Words>
  <Application>Microsoft Office PowerPoint</Application>
  <PresentationFormat>全屏显示(4:3)</PresentationFormat>
  <Paragraphs>869</Paragraphs>
  <Slides>64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87" baseType="lpstr">
      <vt:lpstr>Monotype Sorts</vt:lpstr>
      <vt:lpstr>PMingLiU-ExtB</vt:lpstr>
      <vt:lpstr>黑体</vt:lpstr>
      <vt:lpstr>华文仿宋</vt:lpstr>
      <vt:lpstr>楷体</vt:lpstr>
      <vt:lpstr>楷体_GB2312</vt:lpstr>
      <vt:lpstr>宋体</vt:lpstr>
      <vt:lpstr>微软雅黑</vt:lpstr>
      <vt:lpstr>幼圆</vt:lpstr>
      <vt:lpstr>Arial</vt:lpstr>
      <vt:lpstr>Calibri</vt:lpstr>
      <vt:lpstr>Franklin Gothic Book</vt:lpstr>
      <vt:lpstr>Franklin Gothic Medium</vt:lpstr>
      <vt:lpstr>Symbol</vt:lpstr>
      <vt:lpstr>Times New Roman</vt:lpstr>
      <vt:lpstr>Wingdings</vt:lpstr>
      <vt:lpstr>Wingdings 2</vt:lpstr>
      <vt:lpstr>默认设计模板</vt:lpstr>
      <vt:lpstr>暗香扑面</vt:lpstr>
      <vt:lpstr>3_默认设计模板</vt:lpstr>
      <vt:lpstr>1_默认设计模板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sdf</dc:creator>
  <cp:lastModifiedBy>sdf</cp:lastModifiedBy>
  <cp:revision>1573</cp:revision>
  <dcterms:created xsi:type="dcterms:W3CDTF">1601-01-01T00:00:00Z</dcterms:created>
  <dcterms:modified xsi:type="dcterms:W3CDTF">2018-05-02T01:47:39Z</dcterms:modified>
</cp:coreProperties>
</file>