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4342" r:id="rId2"/>
    <p:sldMasterId id="2147484354" r:id="rId3"/>
  </p:sldMasterIdLst>
  <p:notesMasterIdLst>
    <p:notesMasterId r:id="rId35"/>
  </p:notesMasterIdLst>
  <p:handoutMasterIdLst>
    <p:handoutMasterId r:id="rId36"/>
  </p:handoutMasterIdLst>
  <p:sldIdLst>
    <p:sldId id="368" r:id="rId4"/>
    <p:sldId id="460" r:id="rId5"/>
    <p:sldId id="461" r:id="rId6"/>
    <p:sldId id="280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65" r:id="rId34"/>
  </p:sldIdLst>
  <p:sldSz cx="9144000" cy="6858000" type="screen4x3"/>
  <p:notesSz cx="6761163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D60093"/>
    <a:srgbClr val="660066"/>
    <a:srgbClr val="FF0066"/>
    <a:srgbClr val="3333CC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0" autoAdjust="0"/>
    <p:restoredTop sz="91499" autoAdjust="0"/>
  </p:normalViewPr>
  <p:slideViewPr>
    <p:cSldViewPr>
      <p:cViewPr varScale="1">
        <p:scale>
          <a:sx n="67" d="100"/>
          <a:sy n="67" d="100"/>
        </p:scale>
        <p:origin x="17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6FBD0DD-F064-43E4-BAE7-296DFCA38E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317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3DBDC43-A3C1-4FF3-8761-D82BB34B15DA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18050"/>
            <a:ext cx="5408613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7C2617-78C9-468E-9DB5-EBC19DAB6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61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正负逻辑之间存在着简单的对偶关系</a:t>
            </a:r>
            <a:r>
              <a:rPr lang="en-US" altLang="zh-CN"/>
              <a:t>,</a:t>
            </a:r>
            <a:r>
              <a:rPr lang="zh-CN" altLang="en-US"/>
              <a:t>例如正逻辑与门等同于负逻辑或门等</a:t>
            </a:r>
            <a:r>
              <a:rPr lang="en-US" altLang="zh-CN"/>
              <a:t>.</a:t>
            </a:r>
          </a:p>
          <a:p>
            <a:r>
              <a:rPr lang="zh-CN" altLang="en-US"/>
              <a:t>在数字系统的逻辑设计中</a:t>
            </a:r>
            <a:r>
              <a:rPr lang="en-US" altLang="zh-CN"/>
              <a:t>,</a:t>
            </a:r>
            <a:r>
              <a:rPr lang="zh-CN" altLang="en-US"/>
              <a:t>若采用</a:t>
            </a:r>
            <a:r>
              <a:rPr lang="en-US" altLang="zh-CN"/>
              <a:t>NPN</a:t>
            </a:r>
            <a:r>
              <a:rPr lang="zh-CN" altLang="en-US"/>
              <a:t>晶体管和</a:t>
            </a:r>
            <a:r>
              <a:rPr lang="en-US" altLang="zh-CN"/>
              <a:t>NMOS</a:t>
            </a:r>
            <a:r>
              <a:rPr lang="zh-CN" altLang="en-US"/>
              <a:t>管</a:t>
            </a:r>
            <a:r>
              <a:rPr lang="en-US" altLang="zh-CN"/>
              <a:t>,</a:t>
            </a:r>
            <a:r>
              <a:rPr lang="zh-CN" altLang="en-US"/>
              <a:t>电源电压是正值</a:t>
            </a:r>
            <a:r>
              <a:rPr lang="en-US" altLang="zh-CN"/>
              <a:t>,</a:t>
            </a:r>
            <a:r>
              <a:rPr lang="zh-CN" altLang="en-US"/>
              <a:t>一般采用正逻辑</a:t>
            </a:r>
            <a:r>
              <a:rPr lang="en-US" altLang="zh-CN"/>
              <a:t>.</a:t>
            </a:r>
            <a:r>
              <a:rPr lang="zh-CN" altLang="en-US"/>
              <a:t>若采用的是</a:t>
            </a:r>
            <a:r>
              <a:rPr lang="en-US" altLang="zh-CN"/>
              <a:t>PNP</a:t>
            </a:r>
            <a:r>
              <a:rPr lang="zh-CN" altLang="en-US"/>
              <a:t>管和</a:t>
            </a:r>
            <a:r>
              <a:rPr lang="en-US" altLang="zh-CN"/>
              <a:t>PMOS</a:t>
            </a:r>
            <a:r>
              <a:rPr lang="zh-CN" altLang="en-US"/>
              <a:t>管</a:t>
            </a:r>
            <a:r>
              <a:rPr lang="en-US" altLang="zh-CN"/>
              <a:t>,</a:t>
            </a:r>
            <a:r>
              <a:rPr lang="zh-CN" altLang="en-US"/>
              <a:t>电源电压为负值</a:t>
            </a:r>
            <a:r>
              <a:rPr lang="en-US" altLang="zh-CN"/>
              <a:t>,</a:t>
            </a:r>
            <a:r>
              <a:rPr lang="zh-CN" altLang="en-US"/>
              <a:t>则采用负逻辑比较方便</a:t>
            </a: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EE35B2-3C0A-4363-B0F3-42FCB90E3CE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BCD</a:t>
            </a:r>
            <a:r>
              <a:rPr lang="zh-CN" altLang="en-US"/>
              <a:t>码（</a:t>
            </a:r>
            <a:r>
              <a:rPr lang="en-US" altLang="zh-CN"/>
              <a:t>Binary-Coded Decimal‎</a:t>
            </a:r>
            <a:r>
              <a:rPr lang="zh-CN" altLang="en-US"/>
              <a:t>）亦称二进码十进数或二</a:t>
            </a:r>
            <a:r>
              <a:rPr lang="en-US" altLang="zh-CN"/>
              <a:t>-</a:t>
            </a:r>
            <a:r>
              <a:rPr lang="zh-CN" altLang="en-US"/>
              <a:t>十进制代码。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F83FEE-E848-41A7-9A53-DC29A788DAD2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十进制代码中的余</a:t>
            </a:r>
            <a:r>
              <a:rPr lang="en-US" altLang="zh-CN"/>
              <a:t>3</a:t>
            </a:r>
            <a:r>
              <a:rPr lang="zh-CN" altLang="en-US"/>
              <a:t>循环码就是取</a:t>
            </a:r>
            <a:r>
              <a:rPr lang="en-US" altLang="zh-CN"/>
              <a:t>4</a:t>
            </a:r>
            <a:r>
              <a:rPr lang="zh-CN" altLang="en-US"/>
              <a:t>位格雷码中的十个代码组成的，它仍然具有格雷码的优点，即两个相邻代码之间仅有一位不同。</a:t>
            </a:r>
            <a:endParaRPr lang="en-US" altLang="zh-CN"/>
          </a:p>
          <a:p>
            <a:r>
              <a:rPr lang="zh-CN" altLang="en-US"/>
              <a:t>余三循环码就是余三码的基础上，进行格雷码的运算，得到余三循环码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717DB8-08C0-4193-A771-5CCCB675C279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在数字系统中，常要求代码按一定顺序变化。例如，按自然数递增计数，若采用</a:t>
            </a:r>
            <a:r>
              <a:rPr lang="en-US" altLang="zh-CN"/>
              <a:t>8421</a:t>
            </a:r>
            <a:r>
              <a:rPr lang="zh-CN" altLang="en-US"/>
              <a:t>码，则数</a:t>
            </a:r>
            <a:r>
              <a:rPr lang="en-US" altLang="zh-CN"/>
              <a:t>0111</a:t>
            </a:r>
            <a:r>
              <a:rPr lang="zh-CN" altLang="en-US"/>
              <a:t>变到</a:t>
            </a:r>
            <a:r>
              <a:rPr lang="en-US" altLang="zh-CN"/>
              <a:t>1000</a:t>
            </a:r>
            <a:r>
              <a:rPr lang="zh-CN" altLang="en-US"/>
              <a:t>时四位均要变化，而在实际电路中，</a:t>
            </a:r>
            <a:r>
              <a:rPr lang="en-US" altLang="zh-CN"/>
              <a:t>4</a:t>
            </a:r>
            <a:r>
              <a:rPr lang="zh-CN" altLang="en-US"/>
              <a:t>位的变化不可能绝对同时发生，则计数中可能出现短暂的其它代码（</a:t>
            </a:r>
            <a:r>
              <a:rPr lang="en-US" altLang="zh-CN"/>
              <a:t>1100</a:t>
            </a:r>
            <a:r>
              <a:rPr lang="zh-CN" altLang="en-US"/>
              <a:t>、</a:t>
            </a:r>
            <a:r>
              <a:rPr lang="en-US" altLang="zh-CN"/>
              <a:t>1111</a:t>
            </a:r>
            <a:r>
              <a:rPr lang="zh-CN" altLang="en-US"/>
              <a:t>等）。在特定情况下可能导致电路状态错误或输入错误。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80BA2A-A83D-4E02-8C61-065E3E397930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MSB</a:t>
            </a:r>
            <a:r>
              <a:rPr lang="zh-CN" altLang="en-US"/>
              <a:t>是 </a:t>
            </a:r>
            <a:r>
              <a:rPr lang="en-US" altLang="zh-CN"/>
              <a:t>Most Significant Bit</a:t>
            </a:r>
            <a:r>
              <a:rPr lang="zh-CN" altLang="en-US"/>
              <a:t>的缩写， 最高有效位。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304871-5CA8-4F60-996F-846BEB6C1F34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44A6E-BE19-40C0-BC73-A493539B1A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83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1654E-CC39-414C-9C41-C80771118F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66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C7D6-3D0C-48E7-BFA2-911A7807B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98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0FEBE-B3A0-4724-9171-8BEA866EA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0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39812-3C46-4BA1-8EC0-11D5068838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9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A9A9-9234-451B-9DA7-1DF0F21E09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17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DBD61-4D79-467E-9230-5B7B52F377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11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12FF-F18A-4465-8853-53E07A825F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572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1E6DE-6E9F-4D00-9D5E-FD1E4DAC3E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47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791B5-6A1A-4E89-A1D8-9E418A1482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79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42CB-EB39-4A80-AC5E-BC2CB57735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68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8F0E2-7244-459F-B32B-FCC90A0573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302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23557-BF2B-49EB-900E-AB19ACDB0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063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DFABB-D9C1-49B1-B111-05EBDDCFA6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669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F3CFA-8FD6-49DA-9123-F8E0A0B5B8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426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E665A-C683-4BBA-90D2-9BA0E98D4E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839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AA79-C004-4FCB-8F29-4935413CEB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346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7CF1C-5E18-48CE-8E7A-7D653DDD36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391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C394E-5486-49AA-9C51-C94679D941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291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8B914-97C2-4F40-B7FD-48EC1833F8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971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3CB94-8E57-4F44-8BB2-477E08D5CD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048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9E047-1B26-46BC-997C-F4FC49D6A5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881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E886-EEDB-4FE9-985E-E69BD7D696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714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9DB62-8A77-48E4-8C87-5618A5A979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773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BD2AA-D68E-4B93-B79E-5B888D3F06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502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0D792-78F6-4DBB-B43C-AF5A85880C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903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30115-A662-460F-990A-E47AEEDBB9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13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28559-7327-42A7-B796-9DC09F860F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07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FC959-B1DE-496B-843B-38026CD6DE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15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040F-26F2-439B-96C3-C616FFBC19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9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4B0A-20C2-40CA-8406-42BEB6D666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9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8488D-673A-436C-92A0-4CFF7BD551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7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8899-0957-4BBF-A343-FD489FC0EE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93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2E96EFB-8972-46AA-AE24-5D24C54F58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2" r:id="rId1"/>
    <p:sldLayoutId id="2147484993" r:id="rId2"/>
    <p:sldLayoutId id="2147484994" r:id="rId3"/>
    <p:sldLayoutId id="2147484995" r:id="rId4"/>
    <p:sldLayoutId id="2147484996" r:id="rId5"/>
    <p:sldLayoutId id="2147484997" r:id="rId6"/>
    <p:sldLayoutId id="2147484998" r:id="rId7"/>
    <p:sldLayoutId id="2147484999" r:id="rId8"/>
    <p:sldLayoutId id="2147485000" r:id="rId9"/>
    <p:sldLayoutId id="2147485001" r:id="rId10"/>
    <p:sldLayoutId id="21474850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4E13E26-3222-4044-8ED1-63D84DD85C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5" r:id="rId1"/>
    <p:sldLayoutId id="2147485006" r:id="rId2"/>
    <p:sldLayoutId id="2147485007" r:id="rId3"/>
    <p:sldLayoutId id="2147485008" r:id="rId4"/>
    <p:sldLayoutId id="2147485009" r:id="rId5"/>
    <p:sldLayoutId id="2147485010" r:id="rId6"/>
    <p:sldLayoutId id="2147485011" r:id="rId7"/>
    <p:sldLayoutId id="2147485012" r:id="rId8"/>
    <p:sldLayoutId id="2147485013" r:id="rId9"/>
    <p:sldLayoutId id="2147485014" r:id="rId10"/>
    <p:sldLayoutId id="21474850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rgbClr val="2F2F2F">
                    <a:lumMod val="75000"/>
                    <a:lumOff val="25000"/>
                  </a:srgb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rgbClr val="2F2F2F">
                    <a:lumMod val="75000"/>
                    <a:lumOff val="25000"/>
                  </a:srgb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rgbClr val="2F2F2F">
                    <a:lumMod val="75000"/>
                    <a:lumOff val="25000"/>
                  </a:srgbClr>
                </a:solidFill>
                <a:latin typeface="Arial" charset="0"/>
              </a:defRPr>
            </a:lvl1pPr>
          </a:lstStyle>
          <a:p>
            <a:pPr>
              <a:defRPr/>
            </a:pPr>
            <a:fld id="{25AAD188-7D30-4FFF-BA7E-98C9087897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5" r:id="rId1"/>
    <p:sldLayoutId id="2147485016" r:id="rId2"/>
    <p:sldLayoutId id="2147485017" r:id="rId3"/>
    <p:sldLayoutId id="2147485018" r:id="rId4"/>
    <p:sldLayoutId id="2147485019" r:id="rId5"/>
    <p:sldLayoutId id="2147485020" r:id="rId6"/>
    <p:sldLayoutId id="2147485021" r:id="rId7"/>
    <p:sldLayoutId id="2147485022" r:id="rId8"/>
    <p:sldLayoutId id="2147485023" r:id="rId9"/>
    <p:sldLayoutId id="2147485024" r:id="rId10"/>
    <p:sldLayoutId id="21474850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7"/>
          <p:cNvSpPr>
            <a:spLocks noChangeArrowheads="1"/>
          </p:cNvSpPr>
          <p:nvPr/>
        </p:nvSpPr>
        <p:spPr bwMode="auto">
          <a:xfrm>
            <a:off x="2339975" y="1044575"/>
            <a:ext cx="6697663" cy="911225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marL="914400" indent="-9144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zh-CN" altLang="en-US" sz="4800" b="1">
                <a:solidFill>
                  <a:srgbClr val="FF0066"/>
                </a:solidFill>
                <a:latin typeface="Arial" pitchFamily="34" charset="0"/>
                <a:ea typeface="楷体_GB2312" pitchFamily="49" charset="-122"/>
              </a:rPr>
              <a:t>数字</a:t>
            </a:r>
            <a:r>
              <a:rPr lang="zh-CN" altLang="en-US" sz="4800" b="1" smtClean="0">
                <a:solidFill>
                  <a:srgbClr val="FF0066"/>
                </a:solidFill>
                <a:latin typeface="Arial" pitchFamily="34" charset="0"/>
                <a:ea typeface="楷体_GB2312" pitchFamily="49" charset="-122"/>
              </a:rPr>
              <a:t>逻辑</a:t>
            </a:r>
            <a:endParaRPr lang="en-US" altLang="zh-CN" sz="4800" b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971550" y="2590800"/>
            <a:ext cx="7010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99FF99"/>
              </a:buClr>
              <a:defRPr/>
            </a:pPr>
            <a:endParaRPr lang="en-US" altLang="zh-CN" sz="3600" kern="0" dirty="0">
              <a:solidFill>
                <a:srgbClr val="FFFFFF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99FF99"/>
              </a:buClr>
              <a:defRPr/>
            </a:pPr>
            <a:endParaRPr lang="en-US" altLang="zh-CN" sz="3600" kern="0" dirty="0">
              <a:solidFill>
                <a:srgbClr val="FFFFFF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99FF99"/>
              </a:buClr>
              <a:defRPr/>
            </a:pPr>
            <a:r>
              <a:rPr lang="zh-CN" altLang="en-US" sz="3600" b="1" kern="0" dirty="0">
                <a:solidFill>
                  <a:srgbClr val="00B050"/>
                </a:solidFill>
                <a:effectLst/>
                <a:latin typeface="Arial"/>
                <a:ea typeface="宋体"/>
              </a:rPr>
              <a:t>体系结构教研室</a:t>
            </a:r>
          </a:p>
          <a:p>
            <a:pPr eaLnBrk="1" hangingPunct="1">
              <a:buClr>
                <a:srgbClr val="99FF99"/>
              </a:buClr>
              <a:defRPr/>
            </a:pPr>
            <a:r>
              <a:rPr lang="zh-CN" altLang="en-US" sz="3600" b="1" kern="0" dirty="0">
                <a:solidFill>
                  <a:srgbClr val="00B050"/>
                </a:solidFill>
                <a:effectLst/>
                <a:latin typeface="Arial"/>
                <a:ea typeface="宋体"/>
              </a:rPr>
              <a:t>石代锋</a:t>
            </a:r>
            <a:endParaRPr lang="en-US" altLang="zh-CN" sz="3600" b="1" kern="0" dirty="0">
              <a:solidFill>
                <a:srgbClr val="00B050"/>
              </a:solidFill>
              <a:effectLst/>
              <a:latin typeface="Arial"/>
              <a:ea typeface="宋体"/>
            </a:endParaRPr>
          </a:p>
          <a:p>
            <a:pPr eaLnBrk="1" hangingPunct="1">
              <a:buClr>
                <a:srgbClr val="99FF99"/>
              </a:buClr>
              <a:defRPr/>
            </a:pPr>
            <a:r>
              <a:rPr lang="en-US" altLang="zh-CN" sz="3600" b="1" kern="0" dirty="0">
                <a:solidFill>
                  <a:srgbClr val="00B050"/>
                </a:solidFill>
                <a:effectLst/>
                <a:latin typeface="Arial"/>
                <a:ea typeface="宋体"/>
              </a:rPr>
              <a:t>shidf@hit.edu.cn</a:t>
            </a:r>
            <a:endParaRPr lang="zh-CN" altLang="en-US" sz="3600" b="1" kern="0" dirty="0">
              <a:solidFill>
                <a:srgbClr val="00B050"/>
              </a:solidFill>
              <a:effectLst/>
              <a:latin typeface="Arial"/>
              <a:ea typeface="宋体"/>
            </a:endParaRPr>
          </a:p>
          <a:p>
            <a:pPr eaLnBrk="1" hangingPunct="1">
              <a:buClr>
                <a:srgbClr val="99FF99"/>
              </a:buClr>
              <a:defRPr/>
            </a:pPr>
            <a:r>
              <a:rPr lang="en-US" altLang="zh-CN" sz="3600" b="1" kern="0" smtClean="0">
                <a:solidFill>
                  <a:srgbClr val="00B050"/>
                </a:solidFill>
                <a:effectLst/>
                <a:latin typeface="Arial"/>
                <a:ea typeface="宋体"/>
              </a:rPr>
              <a:t>2018.02</a:t>
            </a:r>
            <a:endParaRPr lang="en-US" altLang="zh-CN" sz="3600" b="1" kern="0" dirty="0">
              <a:solidFill>
                <a:srgbClr val="00B050"/>
              </a:solidFill>
              <a:effectLst/>
              <a:latin typeface="Arial"/>
              <a:ea typeface="宋体"/>
            </a:endParaRPr>
          </a:p>
          <a:p>
            <a:pPr eaLnBrk="1" hangingPunct="1">
              <a:buClr>
                <a:srgbClr val="99FF99"/>
              </a:buClr>
              <a:defRPr/>
            </a:pPr>
            <a:endParaRPr lang="en-US" altLang="zh-CN" sz="2800" kern="0" dirty="0">
              <a:solidFill>
                <a:srgbClr val="FFFFFF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2"/>
          <p:cNvSpPr txBox="1">
            <a:spLocks noChangeArrowheads="1"/>
          </p:cNvSpPr>
          <p:nvPr/>
        </p:nvSpPr>
        <p:spPr bwMode="auto">
          <a:xfrm>
            <a:off x="357188" y="142875"/>
            <a:ext cx="352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几种常用数制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57188" y="3429000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例如：</a:t>
            </a:r>
          </a:p>
        </p:txBody>
      </p:sp>
      <p:pic>
        <p:nvPicPr>
          <p:cNvPr id="61483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929063"/>
            <a:ext cx="74676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4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643438"/>
            <a:ext cx="803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5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305425"/>
            <a:ext cx="53625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895975"/>
            <a:ext cx="7315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7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82625"/>
            <a:ext cx="81438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Rectangle 90"/>
          <p:cNvSpPr>
            <a:spLocks noChangeArrowheads="1"/>
          </p:cNvSpPr>
          <p:nvPr/>
        </p:nvSpPr>
        <p:spPr bwMode="auto">
          <a:xfrm>
            <a:off x="7008813" y="71438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§1.2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数制与码制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928688" y="2571750"/>
            <a:ext cx="7358062" cy="5715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例如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kern="0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：将十进制数 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(25.638)</a:t>
            </a:r>
            <a:r>
              <a:rPr lang="en-US" altLang="zh-CN" sz="2400" b="1" kern="0" baseline="-25000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10 </a:t>
            </a:r>
            <a:r>
              <a:rPr lang="zh-CN" altLang="en-US" sz="2400" b="1" kern="0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转换为二进制数。      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571500" y="142875"/>
            <a:ext cx="295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数制间的转换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3214688"/>
            <a:ext cx="23431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143250"/>
            <a:ext cx="34290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14500" y="5643563"/>
            <a:ext cx="194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(25)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=(11001)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5238" y="5643563"/>
            <a:ext cx="288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(0.638)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=(0.1010)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" name="矩形 9"/>
          <p:cNvSpPr/>
          <p:nvPr/>
        </p:nvSpPr>
        <p:spPr>
          <a:xfrm>
            <a:off x="928688" y="714375"/>
            <a:ext cx="56927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任意进制数转换为十进制数</a:t>
            </a:r>
            <a:r>
              <a:rPr lang="zh-CN" altLang="en-US" sz="2000" b="1" kern="0" dirty="0">
                <a:solidFill>
                  <a:srgbClr val="0066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   </a:t>
            </a:r>
            <a:endParaRPr lang="zh-CN" altLang="en-US" sz="2000" b="1" kern="0" dirty="0">
              <a:solidFill>
                <a:srgbClr val="FF3399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1643063"/>
            <a:ext cx="80010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十进制数转换为任意进制数</a:t>
            </a:r>
            <a:r>
              <a:rPr lang="zh-CN" altLang="en-US" sz="2000" b="1" kern="0" dirty="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en-US" sz="2000" b="1" kern="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786063" y="6000750"/>
            <a:ext cx="3643312" cy="685800"/>
            <a:chOff x="2786037" y="6072250"/>
            <a:chExt cx="3643351" cy="686057"/>
          </a:xfrm>
        </p:grpSpPr>
        <p:sp>
          <p:nvSpPr>
            <p:cNvPr id="37902" name="Text Box 9"/>
            <p:cNvSpPr txBox="1">
              <a:spLocks noChangeArrowheads="1"/>
            </p:cNvSpPr>
            <p:nvPr/>
          </p:nvSpPr>
          <p:spPr bwMode="auto">
            <a:xfrm>
              <a:off x="2786037" y="6357956"/>
              <a:ext cx="3000406" cy="400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(25.638)</a:t>
              </a:r>
              <a:r>
                <a:rPr lang="en-US" altLang="zh-CN" sz="2000" b="1" baseline="-2500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zh-CN" sz="20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=(11001.1010)</a:t>
              </a:r>
              <a:r>
                <a:rPr lang="en-US" altLang="zh-CN" sz="2000" b="1" baseline="-2500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857475" y="6072250"/>
              <a:ext cx="1500204" cy="35732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0800000" flipV="1">
              <a:off x="5072061" y="6072250"/>
              <a:ext cx="1357327" cy="35732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333500" y="1171575"/>
            <a:ext cx="3024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FF3399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按权展开，相加即可得。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5875" y="2100263"/>
            <a:ext cx="74295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整数部分：</a:t>
            </a:r>
            <a:r>
              <a:rPr lang="zh-CN" altLang="en-US" sz="2000" b="1" kern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除基数</a:t>
            </a:r>
            <a:r>
              <a:rPr lang="en-US" altLang="zh-CN" sz="2000" b="1" kern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000" b="1" kern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倒取余法</a:t>
            </a:r>
            <a:r>
              <a:rPr lang="zh-CN" altLang="en-US" sz="2000" b="1" kern="0" dirty="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   ；小数部分：</a:t>
            </a:r>
            <a:r>
              <a:rPr lang="zh-CN" altLang="en-US" sz="2000" b="1" kern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乘基数</a:t>
            </a:r>
            <a:r>
              <a:rPr lang="en-US" altLang="zh-CN" sz="2000" b="1" kern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000" b="1" kern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取整法</a:t>
            </a:r>
          </a:p>
        </p:txBody>
      </p:sp>
      <p:sp>
        <p:nvSpPr>
          <p:cNvPr id="37901" name="Rectangle 90"/>
          <p:cNvSpPr>
            <a:spLocks noChangeArrowheads="1"/>
          </p:cNvSpPr>
          <p:nvPr/>
        </p:nvSpPr>
        <p:spPr bwMode="auto">
          <a:xfrm>
            <a:off x="7008813" y="71438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§1.2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数制与码制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1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714375" y="428625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二进制数和八进制数、十六进制数间的转换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85813" y="1000125"/>
            <a:ext cx="7991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zh-CN" altLang="en-US" sz="20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八进制数和十六进制数的基数分别为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8=2</a:t>
            </a:r>
            <a:r>
              <a:rPr kumimoji="1" lang="en-US" altLang="zh-CN" sz="2000" b="1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16=2</a:t>
            </a:r>
            <a:r>
              <a:rPr kumimoji="1" lang="en-US" altLang="zh-CN" sz="2000" b="1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0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， 所以三位二进制数恰好相当一位八进制数，四位二进制数相当一位十六进制数。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28688" y="2143125"/>
            <a:ext cx="5286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①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进制数转换为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进制、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进制数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4406900" y="3217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356100" y="3068638"/>
            <a:ext cx="43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500563" y="3449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00500" y="3878263"/>
            <a:ext cx="1004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小数点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643438" y="3300413"/>
            <a:ext cx="792162" cy="71437"/>
          </a:xfrm>
          <a:prstGeom prst="rightArrow">
            <a:avLst>
              <a:gd name="adj1" fmla="val 50000"/>
              <a:gd name="adj2" fmla="val 2772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563938" y="3300413"/>
            <a:ext cx="792162" cy="71437"/>
          </a:xfrm>
          <a:prstGeom prst="rightArrow">
            <a:avLst>
              <a:gd name="adj1" fmla="val 50000"/>
              <a:gd name="adj2" fmla="val 2772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011863" y="2786063"/>
            <a:ext cx="2303462" cy="792162"/>
          </a:xfrm>
          <a:prstGeom prst="wedgeRoundRectCallout">
            <a:avLst>
              <a:gd name="adj1" fmla="val -75843"/>
              <a:gd name="adj2" fmla="val 159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三（四）位一组，不足右补零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84213" y="3306763"/>
            <a:ext cx="2232025" cy="792162"/>
          </a:xfrm>
          <a:prstGeom prst="wedgeRoundRectCallout">
            <a:avLst>
              <a:gd name="adj1" fmla="val 79019"/>
              <a:gd name="adj2" fmla="val -473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三（四）位一组，不足左补零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00113" y="4652963"/>
            <a:ext cx="6029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进制、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进制数转换为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进制数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03350" y="5300663"/>
            <a:ext cx="4105275" cy="400050"/>
            <a:chOff x="884" y="3339"/>
            <a:chExt cx="2586" cy="252"/>
          </a:xfrm>
        </p:grpSpPr>
        <p:sp>
          <p:nvSpPr>
            <p:cNvPr id="38931" name="Text Box 15"/>
            <p:cNvSpPr txBox="1">
              <a:spLocks noChangeArrowheads="1"/>
            </p:cNvSpPr>
            <p:nvPr/>
          </p:nvSpPr>
          <p:spPr bwMode="auto">
            <a:xfrm>
              <a:off x="884" y="3339"/>
              <a:ext cx="25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进制数       </a:t>
              </a:r>
              <a:r>
                <a:rPr lang="en-US" altLang="zh-CN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进制数：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位变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位</a:t>
              </a:r>
            </a:p>
          </p:txBody>
        </p:sp>
        <p:sp>
          <p:nvSpPr>
            <p:cNvPr id="38932" name="Line 16"/>
            <p:cNvSpPr>
              <a:spLocks noChangeShapeType="1"/>
            </p:cNvSpPr>
            <p:nvPr/>
          </p:nvSpPr>
          <p:spPr bwMode="auto">
            <a:xfrm>
              <a:off x="1575" y="347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331913" y="5805488"/>
            <a:ext cx="4176712" cy="400050"/>
            <a:chOff x="839" y="3657"/>
            <a:chExt cx="2631" cy="252"/>
          </a:xfrm>
        </p:grpSpPr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839" y="3657"/>
              <a:ext cx="26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zh-CN" altLang="en-US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进制数       </a:t>
              </a:r>
              <a:r>
                <a:rPr lang="en-US" altLang="zh-CN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进制数：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位变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位</a:t>
              </a:r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1605" y="378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8" name="Rectangle 90"/>
          <p:cNvSpPr>
            <a:spLocks noChangeArrowheads="1"/>
          </p:cNvSpPr>
          <p:nvPr/>
        </p:nvSpPr>
        <p:spPr bwMode="auto">
          <a:xfrm>
            <a:off x="7008813" y="71438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§1.2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数制与码制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11188" y="500063"/>
            <a:ext cx="831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求（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1101111010.1011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baseline="-2500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baseline="-2500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kumimoji="1" lang="zh-CN" altLang="en-US" sz="2800" b="1" baseline="-2500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baseline="-2500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kumimoji="1" lang="en-US" altLang="zh-CN" sz="2800" b="1">
              <a:solidFill>
                <a:srgbClr val="04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620838" y="1485900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二进制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101  111  010  . 101 1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771775" y="1917700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405188" y="1917700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990975" y="1917700"/>
            <a:ext cx="446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364163" y="19177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924550" y="1917700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33538" y="1947863"/>
            <a:ext cx="476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八进制    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 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5      7      2    .   5     4 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587875" y="1917700"/>
            <a:ext cx="45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452563" y="2519363"/>
            <a:ext cx="590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可得：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(01101111010.1011)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(1572.54) 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4528" name="Text Box 14"/>
          <p:cNvSpPr txBox="1">
            <a:spLocks noChangeArrowheads="1"/>
          </p:cNvSpPr>
          <p:nvPr/>
        </p:nvSpPr>
        <p:spPr bwMode="auto">
          <a:xfrm>
            <a:off x="1619250" y="3309938"/>
            <a:ext cx="450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二进制 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11  0111  1010  . 1011 </a:t>
            </a:r>
          </a:p>
        </p:txBody>
      </p:sp>
      <p:sp>
        <p:nvSpPr>
          <p:cNvPr id="64529" name="Text Box 15"/>
          <p:cNvSpPr txBox="1">
            <a:spLocks noChangeArrowheads="1"/>
          </p:cNvSpPr>
          <p:nvPr/>
        </p:nvSpPr>
        <p:spPr bwMode="auto">
          <a:xfrm>
            <a:off x="1330325" y="3805238"/>
            <a:ext cx="493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十六进制      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3        7 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  A    .    B </a:t>
            </a:r>
          </a:p>
        </p:txBody>
      </p:sp>
      <p:sp>
        <p:nvSpPr>
          <p:cNvPr id="64530" name="Line 16"/>
          <p:cNvSpPr>
            <a:spLocks noChangeShapeType="1"/>
          </p:cNvSpPr>
          <p:nvPr/>
        </p:nvSpPr>
        <p:spPr bwMode="auto">
          <a:xfrm>
            <a:off x="2914650" y="37417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1" name="Line 17"/>
          <p:cNvSpPr>
            <a:spLocks noChangeShapeType="1"/>
          </p:cNvSpPr>
          <p:nvPr/>
        </p:nvSpPr>
        <p:spPr bwMode="auto">
          <a:xfrm>
            <a:off x="3681413" y="37417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2" name="Line 18"/>
          <p:cNvSpPr>
            <a:spLocks noChangeShapeType="1"/>
          </p:cNvSpPr>
          <p:nvPr/>
        </p:nvSpPr>
        <p:spPr bwMode="auto">
          <a:xfrm>
            <a:off x="4422775" y="37417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3" name="Line 19"/>
          <p:cNvSpPr>
            <a:spLocks noChangeShapeType="1"/>
          </p:cNvSpPr>
          <p:nvPr/>
        </p:nvSpPr>
        <p:spPr bwMode="auto">
          <a:xfrm>
            <a:off x="5337175" y="37417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452563" y="4376738"/>
            <a:ext cx="590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可得：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(01101111010.1011)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(37AB) 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2700338" y="1484313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5940425" y="1484313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844800" y="33258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/>
      <p:bldP spid="64528" grpId="0"/>
      <p:bldP spid="64529" grpId="0"/>
      <p:bldP spid="64530" grpId="0" animBg="1"/>
      <p:bldP spid="64531" grpId="0" animBg="1"/>
      <p:bldP spid="64532" grpId="0" animBg="1"/>
      <p:bldP spid="64533" grpId="0" animBg="1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612775" y="500063"/>
            <a:ext cx="8316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求（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375.46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baseline="-2500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baseline="-2500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2     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678.A5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baseline="-2500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16 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kumimoji="1" lang="zh-CN" altLang="en-US" sz="28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800" b="1" baseline="-25000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1" lang="en-US" altLang="zh-CN" sz="2800" b="1">
              <a:solidFill>
                <a:srgbClr val="04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76375" y="1246188"/>
            <a:ext cx="468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八进制    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3      7      5  .  4      6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76375" y="1749425"/>
            <a:ext cx="1166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二进制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928938" y="1606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500438" y="1606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143375" y="1606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676775" y="1606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286375" y="1606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189038" y="3092450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十六进制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6         7         8   .    A        5  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477963" y="3595688"/>
            <a:ext cx="123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二进制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060700" y="3452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57625" y="3452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714875" y="3452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500688" y="3452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286500" y="3452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808163" y="2257425"/>
            <a:ext cx="612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可得：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(375.46)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011111101.100110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806575" y="4110038"/>
            <a:ext cx="6551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可得：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(678.A5)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11001111000.10100101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584450" y="1760538"/>
            <a:ext cx="3040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011  111  101 .100  110</a:t>
            </a:r>
            <a:endParaRPr lang="zh-CN" altLang="en-US" sz="240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638425" y="3592513"/>
            <a:ext cx="413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0110   0111   1000 . 1010   0101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/>
          <p:cNvSpPr>
            <a:spLocks noChangeArrowheads="1"/>
          </p:cNvSpPr>
          <p:nvPr/>
        </p:nvSpPr>
        <p:spPr bwMode="auto">
          <a:xfrm>
            <a:off x="571500" y="214313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二、码制</a:t>
            </a:r>
            <a:endParaRPr lang="zh-CN" altLang="en-US" sz="280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2775" y="1995488"/>
            <a:ext cx="3663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数制编码的基本原则</a:t>
            </a:r>
          </a:p>
        </p:txBody>
      </p:sp>
      <p:sp>
        <p:nvSpPr>
          <p:cNvPr id="31757" name="矩形 4"/>
          <p:cNvSpPr>
            <a:spLocks noChangeArrowheads="1"/>
          </p:cNvSpPr>
          <p:nvPr/>
        </p:nvSpPr>
        <p:spPr bwMode="auto">
          <a:xfrm>
            <a:off x="857250" y="2495550"/>
            <a:ext cx="7929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二进制数给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对象进行编码时，应满足：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5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≥ N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。</a:t>
            </a:r>
            <a:endParaRPr kumimoji="1" lang="zh-CN" altLang="en-US" sz="2400" b="1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2775" y="3252788"/>
            <a:ext cx="3663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几种常用的二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数制编码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98525" y="3719513"/>
            <a:ext cx="4429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十进制编码（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BCD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码）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43013" y="4395788"/>
            <a:ext cx="6227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用二进制数给十进制数进行编码。应满足：</a:t>
            </a:r>
            <a:endParaRPr lang="zh-CN" altLang="en-US" sz="240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41588" y="496728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5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≥ 10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255713" y="5538788"/>
            <a:ext cx="7072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取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n=4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，即需用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位二进制数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给十进制数进行编码。</a:t>
            </a:r>
            <a:endParaRPr lang="zh-CN" altLang="en-US" sz="2400"/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612775" y="857250"/>
            <a:ext cx="8072438" cy="1000125"/>
            <a:chOff x="714348" y="642918"/>
            <a:chExt cx="8072494" cy="1000132"/>
          </a:xfrm>
        </p:grpSpPr>
        <p:sp>
          <p:nvSpPr>
            <p:cNvPr id="41996" name="矩形 2"/>
            <p:cNvSpPr>
              <a:spLocks noChangeArrowheads="1"/>
            </p:cNvSpPr>
            <p:nvPr/>
          </p:nvSpPr>
          <p:spPr bwMode="auto">
            <a:xfrm>
              <a:off x="714348" y="714375"/>
              <a:ext cx="8042304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         用数码代表不同的事物或对象，称为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代码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。编制代码的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原则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称为码制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97" name="Rectangle 16"/>
            <p:cNvSpPr>
              <a:spLocks noChangeArrowheads="1"/>
            </p:cNvSpPr>
            <p:nvPr/>
          </p:nvSpPr>
          <p:spPr bwMode="auto">
            <a:xfrm>
              <a:off x="714348" y="642918"/>
              <a:ext cx="8072494" cy="1000132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/>
            </a:p>
          </p:txBody>
        </p:sp>
      </p:grpSp>
      <p:sp>
        <p:nvSpPr>
          <p:cNvPr id="41995" name="Rectangle 90"/>
          <p:cNvSpPr>
            <a:spLocks noChangeArrowheads="1"/>
          </p:cNvSpPr>
          <p:nvPr/>
        </p:nvSpPr>
        <p:spPr bwMode="auto">
          <a:xfrm>
            <a:off x="7008813" y="71438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§1.2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数制与码制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75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3"/>
          <p:cNvSpPr txBox="1">
            <a:spLocks noChangeArrowheads="1"/>
          </p:cNvSpPr>
          <p:nvPr/>
        </p:nvSpPr>
        <p:spPr bwMode="auto">
          <a:xfrm>
            <a:off x="571500" y="209550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几种常见的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BCD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码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71500" y="709613"/>
            <a:ext cx="8001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用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位二进制数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来表示十进制数中的 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0 ~ 9 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十个数码。简称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BCD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码。有多种编码方式。</a:t>
            </a:r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809625" y="1709738"/>
            <a:ext cx="7477125" cy="4648200"/>
            <a:chOff x="809651" y="1643063"/>
            <a:chExt cx="7477125" cy="4647902"/>
          </a:xfrm>
        </p:grpSpPr>
        <p:grpSp>
          <p:nvGrpSpPr>
            <p:cNvPr id="43014" name="组合 21"/>
            <p:cNvGrpSpPr>
              <a:grpSpLocks/>
            </p:cNvGrpSpPr>
            <p:nvPr/>
          </p:nvGrpSpPr>
          <p:grpSpPr bwMode="auto">
            <a:xfrm>
              <a:off x="809651" y="1643063"/>
              <a:ext cx="7477125" cy="4647902"/>
              <a:chOff x="665163" y="844550"/>
              <a:chExt cx="7477125" cy="4647903"/>
            </a:xfrm>
          </p:grpSpPr>
          <p:sp>
            <p:nvSpPr>
              <p:cNvPr id="43020" name="Text Box 6"/>
              <p:cNvSpPr txBox="1">
                <a:spLocks noChangeArrowheads="1"/>
              </p:cNvSpPr>
              <p:nvPr/>
            </p:nvSpPr>
            <p:spPr bwMode="auto">
              <a:xfrm>
                <a:off x="1712913" y="958850"/>
                <a:ext cx="64293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8421</a:t>
                </a:r>
                <a:r>
                  <a:rPr kumimoji="1" lang="zh-CN" altLang="en-US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码    余</a:t>
                </a:r>
                <a:r>
                  <a:rPr kumimoji="1" lang="en-US" altLang="zh-CN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kumimoji="1" lang="zh-CN" altLang="en-US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码     </a:t>
                </a:r>
                <a:r>
                  <a:rPr kumimoji="1" lang="en-US" altLang="zh-CN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2421</a:t>
                </a:r>
                <a:r>
                  <a:rPr kumimoji="1" lang="zh-CN" altLang="en-US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码    </a:t>
                </a:r>
                <a:r>
                  <a:rPr kumimoji="1" lang="en-US" altLang="zh-CN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5421</a:t>
                </a:r>
                <a:r>
                  <a:rPr kumimoji="1" lang="zh-CN" altLang="en-US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码   余</a:t>
                </a:r>
                <a:r>
                  <a:rPr kumimoji="1" lang="en-US" altLang="zh-CN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kumimoji="1" lang="zh-CN" altLang="en-US" sz="24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循环码</a:t>
                </a:r>
              </a:p>
            </p:txBody>
          </p:sp>
          <p:sp>
            <p:nvSpPr>
              <p:cNvPr id="43021" name="Text Box 7"/>
              <p:cNvSpPr txBox="1">
                <a:spLocks noChangeArrowheads="1"/>
              </p:cNvSpPr>
              <p:nvPr/>
            </p:nvSpPr>
            <p:spPr bwMode="auto">
              <a:xfrm>
                <a:off x="1084263" y="844550"/>
                <a:ext cx="5429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400" b="1">
                    <a:solidFill>
                      <a:srgbClr val="800000"/>
                    </a:solidFill>
                    <a:latin typeface="Times New Roman" pitchFamily="18" charset="0"/>
                    <a:cs typeface="Times New Roman" pitchFamily="18" charset="0"/>
                  </a:rPr>
                  <a:t>编码</a:t>
                </a:r>
              </a:p>
            </p:txBody>
          </p:sp>
          <p:sp>
            <p:nvSpPr>
              <p:cNvPr id="43022" name="Text Box 8"/>
              <p:cNvSpPr txBox="1">
                <a:spLocks noChangeArrowheads="1"/>
              </p:cNvSpPr>
              <p:nvPr/>
            </p:nvSpPr>
            <p:spPr bwMode="auto">
              <a:xfrm>
                <a:off x="1069926" y="1378504"/>
                <a:ext cx="428625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0123456789</a:t>
                </a:r>
              </a:p>
            </p:txBody>
          </p:sp>
          <p:sp>
            <p:nvSpPr>
              <p:cNvPr id="43023" name="Text Box 9"/>
              <p:cNvSpPr txBox="1">
                <a:spLocks noChangeArrowheads="1"/>
              </p:cNvSpPr>
              <p:nvPr/>
            </p:nvSpPr>
            <p:spPr bwMode="auto">
              <a:xfrm>
                <a:off x="998488" y="5030788"/>
                <a:ext cx="71438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权    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8421                       2421       </a:t>
                </a:r>
                <a:r>
                  <a:rPr kumimoji="1" lang="zh-CN" altLang="en-US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5421</a:t>
                </a:r>
              </a:p>
            </p:txBody>
          </p:sp>
          <p:sp>
            <p:nvSpPr>
              <p:cNvPr id="43024" name="Line 10"/>
              <p:cNvSpPr>
                <a:spLocks noChangeShapeType="1"/>
              </p:cNvSpPr>
              <p:nvPr/>
            </p:nvSpPr>
            <p:spPr bwMode="auto">
              <a:xfrm>
                <a:off x="784226" y="901700"/>
                <a:ext cx="714375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25" name="Line 11"/>
              <p:cNvSpPr>
                <a:spLocks noChangeShapeType="1"/>
              </p:cNvSpPr>
              <p:nvPr/>
            </p:nvSpPr>
            <p:spPr bwMode="auto">
              <a:xfrm>
                <a:off x="808038" y="1425575"/>
                <a:ext cx="714375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26" name="Line 12"/>
              <p:cNvSpPr>
                <a:spLocks noChangeShapeType="1"/>
              </p:cNvSpPr>
              <p:nvPr/>
            </p:nvSpPr>
            <p:spPr bwMode="auto">
              <a:xfrm>
                <a:off x="817563" y="5092700"/>
                <a:ext cx="714375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27" name="Line 13"/>
              <p:cNvSpPr>
                <a:spLocks noChangeShapeType="1"/>
              </p:cNvSpPr>
              <p:nvPr/>
            </p:nvSpPr>
            <p:spPr bwMode="auto">
              <a:xfrm>
                <a:off x="812801" y="5445125"/>
                <a:ext cx="714375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28" name="Line 14"/>
              <p:cNvSpPr>
                <a:spLocks noChangeShapeType="1"/>
              </p:cNvSpPr>
              <p:nvPr/>
            </p:nvSpPr>
            <p:spPr bwMode="auto">
              <a:xfrm>
                <a:off x="1670051" y="915988"/>
                <a:ext cx="0" cy="451485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29" name="Line 15"/>
              <p:cNvSpPr>
                <a:spLocks noChangeShapeType="1"/>
              </p:cNvSpPr>
              <p:nvPr/>
            </p:nvSpPr>
            <p:spPr bwMode="auto">
              <a:xfrm>
                <a:off x="6508751" y="911225"/>
                <a:ext cx="0" cy="451485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0" name="Line 16"/>
              <p:cNvSpPr>
                <a:spLocks noChangeShapeType="1"/>
              </p:cNvSpPr>
              <p:nvPr/>
            </p:nvSpPr>
            <p:spPr bwMode="auto">
              <a:xfrm>
                <a:off x="5289551" y="920750"/>
                <a:ext cx="0" cy="451485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1" name="Line 17"/>
              <p:cNvSpPr>
                <a:spLocks noChangeShapeType="1"/>
              </p:cNvSpPr>
              <p:nvPr/>
            </p:nvSpPr>
            <p:spPr bwMode="auto">
              <a:xfrm>
                <a:off x="4027488" y="915988"/>
                <a:ext cx="0" cy="451485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2" name="Line 18"/>
              <p:cNvSpPr>
                <a:spLocks noChangeShapeType="1"/>
              </p:cNvSpPr>
              <p:nvPr/>
            </p:nvSpPr>
            <p:spPr bwMode="auto">
              <a:xfrm>
                <a:off x="2851151" y="911225"/>
                <a:ext cx="0" cy="451485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3" name="Text Box 19"/>
              <p:cNvSpPr txBox="1">
                <a:spLocks noChangeArrowheads="1"/>
              </p:cNvSpPr>
              <p:nvPr/>
            </p:nvSpPr>
            <p:spPr bwMode="auto">
              <a:xfrm>
                <a:off x="665163" y="982663"/>
                <a:ext cx="571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400" b="1">
                    <a:solidFill>
                      <a:srgbClr val="800000"/>
                    </a:solidFill>
                    <a:latin typeface="Times New Roman" pitchFamily="18" charset="0"/>
                    <a:cs typeface="Times New Roman" pitchFamily="18" charset="0"/>
                  </a:rPr>
                  <a:t>十进</a:t>
                </a:r>
              </a:p>
            </p:txBody>
          </p:sp>
          <p:sp>
            <p:nvSpPr>
              <p:cNvPr id="43034" name="Text Box 20"/>
              <p:cNvSpPr txBox="1">
                <a:spLocks noChangeArrowheads="1"/>
              </p:cNvSpPr>
              <p:nvPr/>
            </p:nvSpPr>
            <p:spPr bwMode="auto">
              <a:xfrm>
                <a:off x="1250951" y="1025525"/>
                <a:ext cx="5572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400" b="1">
                    <a:solidFill>
                      <a:srgbClr val="800000"/>
                    </a:solidFill>
                    <a:latin typeface="Times New Roman" pitchFamily="18" charset="0"/>
                    <a:cs typeface="Times New Roman" pitchFamily="18" charset="0"/>
                  </a:rPr>
                  <a:t>种类</a:t>
                </a:r>
              </a:p>
            </p:txBody>
          </p:sp>
          <p:sp>
            <p:nvSpPr>
              <p:cNvPr id="43035" name="Line 21"/>
              <p:cNvSpPr>
                <a:spLocks noChangeShapeType="1"/>
              </p:cNvSpPr>
              <p:nvPr/>
            </p:nvSpPr>
            <p:spPr bwMode="auto">
              <a:xfrm>
                <a:off x="784226" y="915988"/>
                <a:ext cx="885825" cy="51435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6" name="Text Box 22"/>
              <p:cNvSpPr txBox="1">
                <a:spLocks noChangeArrowheads="1"/>
              </p:cNvSpPr>
              <p:nvPr/>
            </p:nvSpPr>
            <p:spPr bwMode="auto">
              <a:xfrm>
                <a:off x="831851" y="1177925"/>
                <a:ext cx="571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400" b="1">
                    <a:solidFill>
                      <a:srgbClr val="800000"/>
                    </a:solidFill>
                    <a:latin typeface="Times New Roman" pitchFamily="18" charset="0"/>
                    <a:cs typeface="Times New Roman" pitchFamily="18" charset="0"/>
                  </a:rPr>
                  <a:t>制数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2011389" y="2176429"/>
              <a:ext cx="800100" cy="3785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1001</a:t>
              </a:r>
              <a:endParaRPr lang="zh-CN" altLang="en-US" sz="2400" dirty="0">
                <a:latin typeface="Arial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197251" y="2181190"/>
              <a:ext cx="800100" cy="3785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1100</a:t>
              </a:r>
              <a:endParaRPr lang="zh-CN" altLang="en-US" sz="2400" dirty="0">
                <a:latin typeface="Arial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06926" y="2176429"/>
              <a:ext cx="800100" cy="3785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1111</a:t>
              </a:r>
              <a:endParaRPr lang="zh-CN" altLang="en-US" sz="2400" dirty="0">
                <a:latin typeface="Arial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629301" y="2176429"/>
              <a:ext cx="800100" cy="3785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1100</a:t>
              </a:r>
              <a:endParaRPr lang="zh-CN" altLang="en-US" sz="2400" dirty="0">
                <a:latin typeface="Arial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15176" y="2176429"/>
              <a:ext cx="800100" cy="3785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0010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0100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1100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1101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1111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1110</a:t>
              </a:r>
            </a:p>
            <a:p>
              <a:pPr algn="ctr">
                <a:defRPr/>
              </a:pPr>
              <a:r>
                <a:rPr kumimoji="1" lang="en-US" altLang="zh-CN" sz="2400" b="1" kern="100" dirty="0">
                  <a:latin typeface="Times New Roman" pitchFamily="18" charset="0"/>
                  <a:cs typeface="Times New Roman" pitchFamily="18" charset="0"/>
                </a:rPr>
                <a:t>1010</a:t>
              </a:r>
              <a:endParaRPr lang="zh-CN" altLang="en-US" sz="2400" dirty="0">
                <a:latin typeface="Arial" charset="0"/>
              </a:endParaRPr>
            </a:p>
          </p:txBody>
        </p:sp>
      </p:grpSp>
      <p:sp>
        <p:nvSpPr>
          <p:cNvPr id="43013" name="Rectangle 90"/>
          <p:cNvSpPr>
            <a:spLocks noChangeArrowheads="1"/>
          </p:cNvSpPr>
          <p:nvPr/>
        </p:nvSpPr>
        <p:spPr bwMode="auto">
          <a:xfrm>
            <a:off x="7008813" y="71438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§1.2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数制与码制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214313" y="285750"/>
            <a:ext cx="39290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）格雷码（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码）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00113" y="1428750"/>
            <a:ext cx="799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循环码特点：</a:t>
            </a:r>
          </a:p>
        </p:txBody>
      </p:sp>
      <p:graphicFrame>
        <p:nvGraphicFramePr>
          <p:cNvPr id="5" name="Group 6"/>
          <p:cNvGraphicFramePr>
            <a:graphicFrameLocks noGrp="1"/>
          </p:cNvGraphicFramePr>
          <p:nvPr/>
        </p:nvGraphicFramePr>
        <p:xfrm>
          <a:off x="1042988" y="2928938"/>
          <a:ext cx="7129462" cy="3627437"/>
        </p:xfrm>
        <a:graphic>
          <a:graphicData uri="http://schemas.openxmlformats.org/drawingml/2006/table">
            <a:tbl>
              <a:tblPr/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格雷码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格雷码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58850" y="785813"/>
            <a:ext cx="42068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格雷码是一种典型的循环码。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43000" y="1785938"/>
            <a:ext cx="7643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① 相邻性：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任意两个相邻码组间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仅有一位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的状态不同。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30313" y="2344738"/>
            <a:ext cx="598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 循环性：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首尾两个码组也具有相邻性。  </a:t>
            </a:r>
          </a:p>
        </p:txBody>
      </p:sp>
      <p:sp>
        <p:nvSpPr>
          <p:cNvPr id="44091" name="Rectangle 90"/>
          <p:cNvSpPr>
            <a:spLocks noChangeArrowheads="1"/>
          </p:cNvSpPr>
          <p:nvPr/>
        </p:nvSpPr>
        <p:spPr bwMode="auto">
          <a:xfrm>
            <a:off x="7008813" y="71438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§1.2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数制与码制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76313" y="1038225"/>
            <a:ext cx="1462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两位格雷码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57313" y="1382713"/>
            <a:ext cx="35718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321050" y="1428750"/>
            <a:ext cx="3476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kumimoji="1" lang="en-US" altLang="zh-CN" sz="1600" b="1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99088" y="1484313"/>
            <a:ext cx="325437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kumimoji="1" lang="en-US" altLang="zh-CN" sz="1600" b="1">
                <a:latin typeface="Times New Roman" pitchFamily="18" charset="0"/>
              </a:rPr>
              <a:t> 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kumimoji="1" lang="en-US" altLang="zh-CN" sz="1600" b="1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 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52763" y="1038225"/>
            <a:ext cx="1462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三位格雷码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67313" y="1038225"/>
            <a:ext cx="1462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四位格雷码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154113" y="2108200"/>
            <a:ext cx="112395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078163" y="2698750"/>
            <a:ext cx="15621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192713" y="3786188"/>
            <a:ext cx="15240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646488" y="1420813"/>
            <a:ext cx="61595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0   0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1   0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646488" y="2778125"/>
            <a:ext cx="6350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1   0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0   0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84338" y="1382713"/>
            <a:ext cx="311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684338" y="2189163"/>
            <a:ext cx="292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627688" y="3903663"/>
            <a:ext cx="939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 1   0   0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 1   0   1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 1   1   1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 1   1   0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 0   1   0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 0   1   1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 0   0   1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 0   0   0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684838" y="1484313"/>
            <a:ext cx="9017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0   0   0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0   0   1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0   1   1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0   1   0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1   1   0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1   1   1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1   0   1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1600" b="1">
                <a:latin typeface="Times New Roman" pitchFamily="18" charset="0"/>
              </a:rPr>
              <a:t>1   0   0</a:t>
            </a:r>
          </a:p>
        </p:txBody>
      </p:sp>
      <p:sp>
        <p:nvSpPr>
          <p:cNvPr id="33" name="Rectangle 36"/>
          <p:cNvSpPr txBox="1">
            <a:spLocks noRot="1" noChangeArrowheads="1"/>
          </p:cNvSpPr>
          <p:nvPr/>
        </p:nvSpPr>
        <p:spPr>
          <a:xfrm>
            <a:off x="1857375" y="357188"/>
            <a:ext cx="5008563" cy="433387"/>
          </a:xfrm>
          <a:prstGeom prst="rect">
            <a:avLst/>
          </a:prstGeom>
          <a:noFill/>
          <a:ln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一  种  典  型  的  格  雷  码</a:t>
            </a:r>
          </a:p>
        </p:txBody>
      </p:sp>
      <p:grpSp>
        <p:nvGrpSpPr>
          <p:cNvPr id="17" name="组合 37"/>
          <p:cNvGrpSpPr>
            <a:grpSpLocks/>
          </p:cNvGrpSpPr>
          <p:nvPr/>
        </p:nvGrpSpPr>
        <p:grpSpPr bwMode="auto">
          <a:xfrm>
            <a:off x="6545263" y="1668463"/>
            <a:ext cx="1771650" cy="4321175"/>
            <a:chOff x="6545263" y="1669124"/>
            <a:chExt cx="1771650" cy="4320000"/>
          </a:xfrm>
        </p:grpSpPr>
        <p:grpSp>
          <p:nvGrpSpPr>
            <p:cNvPr id="45075" name="组合 37"/>
            <p:cNvGrpSpPr>
              <a:grpSpLocks/>
            </p:cNvGrpSpPr>
            <p:nvPr/>
          </p:nvGrpSpPr>
          <p:grpSpPr bwMode="auto">
            <a:xfrm>
              <a:off x="6545263" y="1669124"/>
              <a:ext cx="1771650" cy="4320000"/>
              <a:chOff x="6545262" y="1669124"/>
              <a:chExt cx="1771651" cy="4331626"/>
            </a:xfrm>
          </p:grpSpPr>
          <p:grpSp>
            <p:nvGrpSpPr>
              <p:cNvPr id="45077" name="组合 36"/>
              <p:cNvGrpSpPr>
                <a:grpSpLocks/>
              </p:cNvGrpSpPr>
              <p:nvPr/>
            </p:nvGrpSpPr>
            <p:grpSpPr bwMode="auto">
              <a:xfrm>
                <a:off x="6545262" y="3571876"/>
                <a:ext cx="384191" cy="500066"/>
                <a:chOff x="6545263" y="3662759"/>
                <a:chExt cx="285750" cy="271860"/>
              </a:xfrm>
            </p:grpSpPr>
            <p:sp>
              <p:nvSpPr>
                <p:cNvPr id="45092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545263" y="3662759"/>
                  <a:ext cx="2857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93" name="Line 21"/>
                <p:cNvSpPr>
                  <a:spLocks noChangeShapeType="1"/>
                </p:cNvSpPr>
                <p:nvPr/>
              </p:nvSpPr>
              <p:spPr bwMode="auto">
                <a:xfrm>
                  <a:off x="6831013" y="3662759"/>
                  <a:ext cx="0" cy="2718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94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6545263" y="3934619"/>
                  <a:ext cx="2857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8" name="组合 35"/>
              <p:cNvGrpSpPr>
                <a:grpSpLocks/>
              </p:cNvGrpSpPr>
              <p:nvPr/>
            </p:nvGrpSpPr>
            <p:grpSpPr bwMode="auto">
              <a:xfrm>
                <a:off x="6564313" y="3273387"/>
                <a:ext cx="508016" cy="1119002"/>
                <a:chOff x="6564313" y="3399131"/>
                <a:chExt cx="508016" cy="869423"/>
              </a:xfrm>
            </p:grpSpPr>
            <p:sp>
              <p:nvSpPr>
                <p:cNvPr id="45089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564313" y="3409024"/>
                  <a:ext cx="504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9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564313" y="4260850"/>
                  <a:ext cx="504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91" name="Line 25"/>
                <p:cNvSpPr>
                  <a:spLocks noChangeShapeType="1"/>
                </p:cNvSpPr>
                <p:nvPr/>
              </p:nvSpPr>
              <p:spPr bwMode="auto">
                <a:xfrm>
                  <a:off x="7072329" y="3399131"/>
                  <a:ext cx="0" cy="86942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9" name="组合 34"/>
              <p:cNvGrpSpPr>
                <a:grpSpLocks/>
              </p:cNvGrpSpPr>
              <p:nvPr/>
            </p:nvGrpSpPr>
            <p:grpSpPr bwMode="auto">
              <a:xfrm>
                <a:off x="6583363" y="3000372"/>
                <a:ext cx="609600" cy="1643073"/>
                <a:chOff x="6583363" y="3100917"/>
                <a:chExt cx="609600" cy="1413669"/>
              </a:xfrm>
            </p:grpSpPr>
            <p:sp>
              <p:nvSpPr>
                <p:cNvPr id="4508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6583363" y="3100917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6583363" y="4514585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88" name="Line 28"/>
                <p:cNvSpPr>
                  <a:spLocks noChangeShapeType="1"/>
                </p:cNvSpPr>
                <p:nvPr/>
              </p:nvSpPr>
              <p:spPr bwMode="auto">
                <a:xfrm>
                  <a:off x="7192963" y="3100917"/>
                  <a:ext cx="0" cy="14136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5080" name="Line 29"/>
              <p:cNvSpPr>
                <a:spLocks noChangeShapeType="1"/>
              </p:cNvSpPr>
              <p:nvPr/>
            </p:nvSpPr>
            <p:spPr bwMode="auto">
              <a:xfrm flipH="1">
                <a:off x="6621463" y="6000750"/>
                <a:ext cx="1695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1" name="Line 30"/>
              <p:cNvSpPr>
                <a:spLocks noChangeShapeType="1"/>
              </p:cNvSpPr>
              <p:nvPr/>
            </p:nvSpPr>
            <p:spPr bwMode="auto">
              <a:xfrm flipH="1">
                <a:off x="6621463" y="1669124"/>
                <a:ext cx="1695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2" name="Line 31"/>
              <p:cNvSpPr>
                <a:spLocks noChangeShapeType="1"/>
              </p:cNvSpPr>
              <p:nvPr/>
            </p:nvSpPr>
            <p:spPr bwMode="auto">
              <a:xfrm>
                <a:off x="8316913" y="1676400"/>
                <a:ext cx="0" cy="4320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3" name="Line 32"/>
              <p:cNvSpPr>
                <a:spLocks noChangeShapeType="1"/>
              </p:cNvSpPr>
              <p:nvPr/>
            </p:nvSpPr>
            <p:spPr bwMode="auto">
              <a:xfrm flipH="1">
                <a:off x="6659563" y="1977231"/>
                <a:ext cx="1371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4" name="Line 33"/>
              <p:cNvSpPr>
                <a:spLocks noChangeShapeType="1"/>
              </p:cNvSpPr>
              <p:nvPr/>
            </p:nvSpPr>
            <p:spPr bwMode="auto">
              <a:xfrm flipH="1">
                <a:off x="6659563" y="5674519"/>
                <a:ext cx="1371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5" name="Line 34"/>
              <p:cNvSpPr>
                <a:spLocks noChangeShapeType="1"/>
              </p:cNvSpPr>
              <p:nvPr/>
            </p:nvSpPr>
            <p:spPr bwMode="auto">
              <a:xfrm>
                <a:off x="8024813" y="1969920"/>
                <a:ext cx="0" cy="3708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076" name="矩形 36"/>
            <p:cNvSpPr>
              <a:spLocks noChangeArrowheads="1"/>
            </p:cNvSpPr>
            <p:nvPr/>
          </p:nvSpPr>
          <p:spPr bwMode="auto">
            <a:xfrm>
              <a:off x="7314409" y="34290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nimBg="1"/>
      <p:bldP spid="10" grpId="0" animBg="1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>
            <a:spLocks noChangeArrowheads="1"/>
          </p:cNvSpPr>
          <p:nvPr/>
        </p:nvSpPr>
        <p:spPr bwMode="auto">
          <a:xfrm>
            <a:off x="285750" y="500063"/>
            <a:ext cx="2201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ASCII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码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00125" y="1000125"/>
            <a:ext cx="771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American Standard Cord for Information Interchange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00125" y="2038350"/>
            <a:ext cx="750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位二进制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编码，用来表示 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50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（即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）个字符。</a:t>
            </a:r>
            <a:endParaRPr lang="zh-CN" altLang="en-US" sz="24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84250" y="1500188"/>
            <a:ext cx="358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美国标准信息交换代码。</a:t>
            </a:r>
            <a:endParaRPr lang="zh-CN" altLang="en-US" sz="2400">
              <a:solidFill>
                <a:srgbClr val="0000FF"/>
              </a:solidFill>
            </a:endParaRP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520950"/>
            <a:ext cx="5184775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90"/>
          <p:cNvSpPr>
            <a:spLocks noChangeArrowheads="1"/>
          </p:cNvSpPr>
          <p:nvPr/>
        </p:nvSpPr>
        <p:spPr bwMode="auto">
          <a:xfrm>
            <a:off x="7008813" y="71438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§1.2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数制与码制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79388" y="2995613"/>
            <a:ext cx="8820150" cy="3025775"/>
          </a:xfrm>
          <a:prstGeom prst="rect">
            <a:avLst/>
          </a:prstGeom>
          <a:solidFill>
            <a:srgbClr val="CCFFCC">
              <a:alpha val="16862"/>
            </a:srgbClr>
          </a:solidFill>
          <a:ln w="317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75" name="Group 20"/>
          <p:cNvGrpSpPr>
            <a:grpSpLocks/>
          </p:cNvGrpSpPr>
          <p:nvPr/>
        </p:nvGrpSpPr>
        <p:grpSpPr bwMode="auto">
          <a:xfrm>
            <a:off x="468313" y="2995613"/>
            <a:ext cx="7858125" cy="3024187"/>
            <a:chOff x="295" y="1933"/>
            <a:chExt cx="4906" cy="1905"/>
          </a:xfrm>
        </p:grpSpPr>
        <p:sp>
          <p:nvSpPr>
            <p:cNvPr id="28679" name="Line 21"/>
            <p:cNvSpPr>
              <a:spLocks noChangeShapeType="1"/>
            </p:cNvSpPr>
            <p:nvPr/>
          </p:nvSpPr>
          <p:spPr bwMode="auto">
            <a:xfrm>
              <a:off x="295" y="2750"/>
              <a:ext cx="4899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0" name="Line 22"/>
            <p:cNvSpPr>
              <a:spLocks noChangeShapeType="1"/>
            </p:cNvSpPr>
            <p:nvPr/>
          </p:nvSpPr>
          <p:spPr bwMode="auto">
            <a:xfrm>
              <a:off x="2835" y="1933"/>
              <a:ext cx="0" cy="1905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Rectangle 23"/>
            <p:cNvSpPr>
              <a:spLocks noChangeArrowheads="1"/>
            </p:cNvSpPr>
            <p:nvPr/>
          </p:nvSpPr>
          <p:spPr bwMode="auto">
            <a:xfrm>
              <a:off x="339" y="1979"/>
              <a:ext cx="208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200" b="1"/>
                <a:t>.1.《</a:t>
              </a:r>
              <a:r>
                <a:rPr kumimoji="1" lang="zh-CN" altLang="en-US" sz="2200" b="1"/>
                <a:t>数字电子技术基础</a:t>
              </a:r>
              <a:r>
                <a:rPr kumimoji="1" lang="en-US" altLang="zh-CN" sz="2200" b="1"/>
                <a:t>》</a:t>
              </a:r>
            </a:p>
          </p:txBody>
        </p:sp>
        <p:sp>
          <p:nvSpPr>
            <p:cNvPr id="28682" name="Rectangle 24"/>
            <p:cNvSpPr>
              <a:spLocks noChangeArrowheads="1"/>
            </p:cNvSpPr>
            <p:nvPr/>
          </p:nvSpPr>
          <p:spPr bwMode="auto">
            <a:xfrm>
              <a:off x="1138" y="2205"/>
              <a:ext cx="40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/>
                <a:t>阎石</a:t>
              </a:r>
            </a:p>
          </p:txBody>
        </p:sp>
        <p:sp>
          <p:nvSpPr>
            <p:cNvPr id="28683" name="Rectangle 25"/>
            <p:cNvSpPr>
              <a:spLocks noChangeArrowheads="1"/>
            </p:cNvSpPr>
            <p:nvPr/>
          </p:nvSpPr>
          <p:spPr bwMode="auto">
            <a:xfrm>
              <a:off x="790" y="2478"/>
              <a:ext cx="112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/>
                <a:t>高等教育出版社</a:t>
              </a:r>
            </a:p>
          </p:txBody>
        </p:sp>
        <p:sp>
          <p:nvSpPr>
            <p:cNvPr id="28684" name="Rectangle 26"/>
            <p:cNvSpPr>
              <a:spLocks noChangeArrowheads="1"/>
            </p:cNvSpPr>
            <p:nvPr/>
          </p:nvSpPr>
          <p:spPr bwMode="auto">
            <a:xfrm>
              <a:off x="3111" y="1979"/>
              <a:ext cx="17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200" b="1"/>
                <a:t>.2.《</a:t>
              </a:r>
              <a:r>
                <a:rPr kumimoji="1" lang="zh-CN" altLang="en-US" sz="2200" b="1"/>
                <a:t>逻辑设计基础</a:t>
              </a:r>
              <a:r>
                <a:rPr kumimoji="1" lang="en-US" altLang="zh-CN" sz="2200" b="1"/>
                <a:t>》</a:t>
              </a:r>
            </a:p>
          </p:txBody>
        </p:sp>
        <p:sp>
          <p:nvSpPr>
            <p:cNvPr id="28685" name="Rectangle 27"/>
            <p:cNvSpPr>
              <a:spLocks noChangeArrowheads="1"/>
            </p:cNvSpPr>
            <p:nvPr/>
          </p:nvSpPr>
          <p:spPr bwMode="auto">
            <a:xfrm>
              <a:off x="3510" y="2201"/>
              <a:ext cx="101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Charles Roth</a:t>
              </a:r>
              <a:endParaRPr kumimoji="1" lang="zh-CN" altLang="en-US" sz="1800" b="1"/>
            </a:p>
          </p:txBody>
        </p:sp>
        <p:sp>
          <p:nvSpPr>
            <p:cNvPr id="28686" name="Rectangle 28"/>
            <p:cNvSpPr>
              <a:spLocks noChangeArrowheads="1"/>
            </p:cNvSpPr>
            <p:nvPr/>
          </p:nvSpPr>
          <p:spPr bwMode="auto">
            <a:xfrm>
              <a:off x="3479" y="2473"/>
              <a:ext cx="112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/>
                <a:t>机械工业出版社</a:t>
              </a:r>
            </a:p>
          </p:txBody>
        </p:sp>
        <p:sp>
          <p:nvSpPr>
            <p:cNvPr id="28687" name="Rectangle 29"/>
            <p:cNvSpPr>
              <a:spLocks noChangeArrowheads="1"/>
            </p:cNvSpPr>
            <p:nvPr/>
          </p:nvSpPr>
          <p:spPr bwMode="auto">
            <a:xfrm>
              <a:off x="1063" y="3113"/>
              <a:ext cx="54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/>
                <a:t>王玉龙</a:t>
              </a:r>
            </a:p>
          </p:txBody>
        </p:sp>
        <p:sp>
          <p:nvSpPr>
            <p:cNvPr id="28688" name="Rectangle 30"/>
            <p:cNvSpPr>
              <a:spLocks noChangeArrowheads="1"/>
            </p:cNvSpPr>
            <p:nvPr/>
          </p:nvSpPr>
          <p:spPr bwMode="auto">
            <a:xfrm>
              <a:off x="371" y="2798"/>
              <a:ext cx="208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200" b="1"/>
                <a:t>.3.《</a:t>
              </a:r>
              <a:r>
                <a:rPr kumimoji="1" lang="zh-CN" altLang="en-US" sz="2200" b="1"/>
                <a:t>数字逻辑实用教程</a:t>
              </a:r>
              <a:r>
                <a:rPr kumimoji="1" lang="en-US" altLang="zh-CN" sz="2200" b="1"/>
                <a:t>》</a:t>
              </a:r>
            </a:p>
          </p:txBody>
        </p:sp>
        <p:sp>
          <p:nvSpPr>
            <p:cNvPr id="28689" name="Rectangle 31"/>
            <p:cNvSpPr>
              <a:spLocks noChangeArrowheads="1"/>
            </p:cNvSpPr>
            <p:nvPr/>
          </p:nvSpPr>
          <p:spPr bwMode="auto">
            <a:xfrm>
              <a:off x="776" y="3385"/>
              <a:ext cx="112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/>
                <a:t>清华大学出版社</a:t>
              </a:r>
            </a:p>
          </p:txBody>
        </p:sp>
        <p:sp>
          <p:nvSpPr>
            <p:cNvPr id="28690" name="Rectangle 32"/>
            <p:cNvSpPr>
              <a:spLocks noChangeArrowheads="1"/>
            </p:cNvSpPr>
            <p:nvPr/>
          </p:nvSpPr>
          <p:spPr bwMode="auto">
            <a:xfrm>
              <a:off x="3676" y="3108"/>
              <a:ext cx="102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/>
                <a:t>何建新 高胜东</a:t>
              </a:r>
            </a:p>
          </p:txBody>
        </p:sp>
        <p:sp>
          <p:nvSpPr>
            <p:cNvPr id="28691" name="Rectangle 33"/>
            <p:cNvSpPr>
              <a:spLocks noChangeArrowheads="1"/>
            </p:cNvSpPr>
            <p:nvPr/>
          </p:nvSpPr>
          <p:spPr bwMode="auto">
            <a:xfrm>
              <a:off x="3120" y="2798"/>
              <a:ext cx="208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200" b="1"/>
                <a:t>.4.《</a:t>
              </a:r>
              <a:r>
                <a:rPr kumimoji="1" lang="zh-CN" altLang="en-US" sz="2200" b="1"/>
                <a:t>数字逻辑设计基础</a:t>
              </a:r>
              <a:r>
                <a:rPr kumimoji="1" lang="en-US" altLang="zh-CN" sz="2200" b="1"/>
                <a:t>》</a:t>
              </a:r>
            </a:p>
          </p:txBody>
        </p:sp>
        <p:sp>
          <p:nvSpPr>
            <p:cNvPr id="28692" name="Rectangle 34"/>
            <p:cNvSpPr>
              <a:spLocks noChangeArrowheads="1"/>
            </p:cNvSpPr>
            <p:nvPr/>
          </p:nvSpPr>
          <p:spPr bwMode="auto">
            <a:xfrm>
              <a:off x="3616" y="3385"/>
              <a:ext cx="112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/>
                <a:t>高等教育出版社</a:t>
              </a:r>
            </a:p>
          </p:txBody>
        </p:sp>
      </p:grpSp>
      <p:sp>
        <p:nvSpPr>
          <p:cNvPr id="28676" name="Text Box 40"/>
          <p:cNvSpPr txBox="1">
            <a:spLocks noChangeArrowheads="1"/>
          </p:cNvSpPr>
          <p:nvPr/>
        </p:nvSpPr>
        <p:spPr bwMode="auto">
          <a:xfrm>
            <a:off x="3581400" y="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/>
              <a:t>教 材</a:t>
            </a:r>
          </a:p>
        </p:txBody>
      </p:sp>
      <p:sp>
        <p:nvSpPr>
          <p:cNvPr id="28677" name="Text Box 41"/>
          <p:cNvSpPr txBox="1">
            <a:spLocks noChangeArrowheads="1"/>
          </p:cNvSpPr>
          <p:nvPr/>
        </p:nvSpPr>
        <p:spPr bwMode="auto">
          <a:xfrm>
            <a:off x="381000" y="762000"/>
            <a:ext cx="79248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《</a:t>
            </a:r>
            <a:r>
              <a:rPr lang="zh-CN" altLang="en-US" b="1"/>
              <a:t>数字电路逻辑设计（第二版）</a:t>
            </a:r>
            <a:r>
              <a:rPr lang="en-US" altLang="zh-CN" b="1"/>
              <a:t>》</a:t>
            </a:r>
          </a:p>
          <a:p>
            <a:pPr eaLnBrk="1" hangingPunct="1">
              <a:spcBef>
                <a:spcPct val="35000"/>
              </a:spcBef>
              <a:buFontTx/>
              <a:buNone/>
            </a:pPr>
            <a:r>
              <a:rPr lang="en-US" altLang="zh-CN" b="1"/>
              <a:t>   </a:t>
            </a:r>
            <a:r>
              <a:rPr lang="zh-CN" altLang="en-US" b="1"/>
              <a:t>欧阳星明等编著，人民邮电出版社 </a:t>
            </a:r>
            <a:endParaRPr lang="zh-CN" altLang="en-US"/>
          </a:p>
        </p:txBody>
      </p:sp>
      <p:sp>
        <p:nvSpPr>
          <p:cNvPr id="28678" name="Text Box 42"/>
          <p:cNvSpPr txBox="1">
            <a:spLocks noChangeArrowheads="1"/>
          </p:cNvSpPr>
          <p:nvPr/>
        </p:nvSpPr>
        <p:spPr bwMode="auto">
          <a:xfrm>
            <a:off x="3048000" y="220980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/>
              <a:t>参考书目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0"/>
          <p:cNvSpPr>
            <a:spLocks noChangeArrowheads="1"/>
          </p:cNvSpPr>
          <p:nvPr/>
        </p:nvSpPr>
        <p:spPr bwMode="auto">
          <a:xfrm>
            <a:off x="142875" y="71438"/>
            <a:ext cx="5740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§1.3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带符号数的代码表示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85800" y="1247775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问题 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1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如何表示“正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负”？ 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304800" y="765175"/>
            <a:ext cx="2438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</a:rPr>
              <a:t>一、有符号数 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295400" y="1847850"/>
            <a:ext cx="45720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228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85000"/>
              <a:buFont typeface="Wingdings" pitchFamily="2" charset="2"/>
              <a:buNone/>
            </a:pPr>
            <a:r>
              <a:rPr kumimoji="1" lang="zh-CN" altLang="en-US" sz="2800" b="1">
                <a:latin typeface="Helvetica" pitchFamily="34" charset="0"/>
              </a:rPr>
              <a:t>用</a:t>
            </a:r>
            <a:r>
              <a:rPr kumimoji="1" lang="zh-CN" altLang="en-US" sz="2800" b="1">
                <a:solidFill>
                  <a:srgbClr val="FF0000"/>
                </a:solidFill>
                <a:latin typeface="Helvetica" pitchFamily="34" charset="0"/>
              </a:rPr>
              <a:t>“</a:t>
            </a:r>
            <a:r>
              <a:rPr kumimoji="1" lang="en-US" altLang="zh-CN" sz="2800" b="1">
                <a:solidFill>
                  <a:srgbClr val="FF0000"/>
                </a:solidFill>
                <a:latin typeface="Helvetica" pitchFamily="34" charset="0"/>
              </a:rPr>
              <a:t>0”</a:t>
            </a:r>
            <a:r>
              <a:rPr kumimoji="1" lang="zh-CN" altLang="en-US" sz="2800" b="1">
                <a:latin typeface="Helvetica" pitchFamily="34" charset="0"/>
              </a:rPr>
              <a:t>表示</a:t>
            </a:r>
            <a:r>
              <a:rPr kumimoji="1" lang="zh-CN" altLang="en-US" sz="2800" b="1">
                <a:solidFill>
                  <a:srgbClr val="FF0000"/>
                </a:solidFill>
                <a:latin typeface="Helvetica" pitchFamily="34" charset="0"/>
              </a:rPr>
              <a:t>“</a:t>
            </a:r>
            <a:r>
              <a:rPr kumimoji="1" lang="en-US" altLang="zh-CN" sz="2800" b="1">
                <a:solidFill>
                  <a:srgbClr val="FF0000"/>
                </a:solidFill>
                <a:latin typeface="Helvetica" pitchFamily="34" charset="0"/>
              </a:rPr>
              <a:t>+”</a:t>
            </a:r>
          </a:p>
          <a:p>
            <a:pPr>
              <a:spcBef>
                <a:spcPct val="35000"/>
              </a:spcBef>
              <a:buClr>
                <a:srgbClr val="000099"/>
              </a:buClr>
              <a:buSzPct val="85000"/>
              <a:buFont typeface="Wingdings" pitchFamily="2" charset="2"/>
              <a:buNone/>
            </a:pPr>
            <a:r>
              <a:rPr kumimoji="1" lang="zh-CN" altLang="en-US" sz="2800" b="1">
                <a:latin typeface="Helvetica" pitchFamily="34" charset="0"/>
              </a:rPr>
              <a:t>用</a:t>
            </a:r>
            <a:r>
              <a:rPr kumimoji="1" lang="zh-CN" altLang="en-US" sz="2800" b="1">
                <a:solidFill>
                  <a:srgbClr val="FF0000"/>
                </a:solidFill>
                <a:latin typeface="Helvetica" pitchFamily="34" charset="0"/>
              </a:rPr>
              <a:t>“</a:t>
            </a:r>
            <a:r>
              <a:rPr kumimoji="1" lang="en-US" altLang="zh-CN" sz="2800" b="1">
                <a:solidFill>
                  <a:srgbClr val="FF0000"/>
                </a:solidFill>
                <a:latin typeface="Helvetica" pitchFamily="34" charset="0"/>
              </a:rPr>
              <a:t>1”</a:t>
            </a:r>
            <a:r>
              <a:rPr kumimoji="1" lang="zh-CN" altLang="en-US" sz="2800" b="1">
                <a:latin typeface="Helvetica" pitchFamily="34" charset="0"/>
              </a:rPr>
              <a:t>表示</a:t>
            </a:r>
            <a:r>
              <a:rPr kumimoji="1" lang="zh-CN" altLang="en-US" sz="2800" b="1">
                <a:solidFill>
                  <a:srgbClr val="FF0000"/>
                </a:solidFill>
                <a:latin typeface="Helvetica" pitchFamily="34" charset="0"/>
              </a:rPr>
              <a:t>“</a:t>
            </a:r>
            <a:r>
              <a:rPr kumimoji="1" lang="en-US" altLang="zh-CN" sz="2800" b="1">
                <a:solidFill>
                  <a:srgbClr val="FF0000"/>
                </a:solidFill>
                <a:latin typeface="Helvetica" pitchFamily="34" charset="0"/>
              </a:rPr>
              <a:t>–”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57200" y="2987675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定义：</a:t>
            </a:r>
            <a:r>
              <a:rPr kumimoji="1" lang="zh-CN" altLang="en-US" sz="2800" b="1"/>
              <a:t>符号数字化的数叫机器数，原先的数（带符号的数）叫真值。 </a:t>
            </a:r>
            <a:endParaRPr lang="zh-CN" altLang="en-US" sz="2800" b="1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81000" y="390525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6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问题 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2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如何表示“小数点”？ 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81000" y="4514850"/>
            <a:ext cx="8458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/>
              <a:t>   </a:t>
            </a:r>
            <a:r>
              <a:rPr kumimoji="1" lang="zh-CN" altLang="en-US" sz="2800" b="1"/>
              <a:t>不表示！默认小数点在数值的</a:t>
            </a:r>
            <a:r>
              <a:rPr kumimoji="1" lang="zh-CN" altLang="en-US" sz="2800" b="1">
                <a:solidFill>
                  <a:srgbClr val="FF0000"/>
                </a:solidFill>
              </a:rPr>
              <a:t>最前方或者最后方</a:t>
            </a:r>
            <a:r>
              <a:rPr kumimoji="1" lang="zh-CN" altLang="en-US" sz="2800" b="1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   这样得到的数叫</a:t>
            </a:r>
            <a:r>
              <a:rPr kumimoji="1" lang="zh-CN" altLang="en-US" sz="2800" b="1">
                <a:solidFill>
                  <a:srgbClr val="FF0000"/>
                </a:solidFill>
              </a:rPr>
              <a:t>定点数</a:t>
            </a:r>
            <a:r>
              <a:rPr kumimoji="1" lang="en-US" altLang="zh-CN" sz="2800" b="1">
                <a:solidFill>
                  <a:srgbClr val="FF0000"/>
                </a:solidFill>
              </a:rPr>
              <a:t>(Fixed point number)</a:t>
            </a:r>
            <a:r>
              <a:rPr kumimoji="1" lang="zh-CN" altLang="en-US" sz="2800" b="1"/>
              <a:t>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   小数点被默认位于数值前部的叫定点小数，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              被默认位于数值后部的叫定点整数。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    一台计算机只选择实现一种定点数。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704850" y="1676400"/>
            <a:ext cx="576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带符号的数                        符号数字化的 数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57250" y="2252663"/>
            <a:ext cx="145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>
                <a:latin typeface="Times New Roman" pitchFamily="18" charset="0"/>
              </a:rPr>
              <a:t> 0.1011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4210050" y="2209800"/>
            <a:ext cx="4156075" cy="933450"/>
            <a:chOff x="2908" y="1681"/>
            <a:chExt cx="2618" cy="588"/>
          </a:xfrm>
        </p:grpSpPr>
        <p:sp>
          <p:nvSpPr>
            <p:cNvPr id="48161" name="Text Box 14"/>
            <p:cNvSpPr txBox="1">
              <a:spLocks noChangeArrowheads="1"/>
            </p:cNvSpPr>
            <p:nvPr/>
          </p:nvSpPr>
          <p:spPr bwMode="auto">
            <a:xfrm>
              <a:off x="2936" y="1681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800" b="1">
                  <a:latin typeface="Times New Roman" pitchFamily="18" charset="0"/>
                </a:rPr>
                <a:t>   </a:t>
              </a:r>
              <a:r>
                <a:rPr kumimoji="1" lang="en-US" altLang="zh-CN" sz="10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48162" name="Rectangle 15"/>
            <p:cNvSpPr>
              <a:spLocks noChangeArrowheads="1"/>
            </p:cNvSpPr>
            <p:nvPr/>
          </p:nvSpPr>
          <p:spPr bwMode="auto">
            <a:xfrm>
              <a:off x="2908" y="1713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48163" name="Line 16"/>
            <p:cNvSpPr>
              <a:spLocks noChangeShapeType="1"/>
            </p:cNvSpPr>
            <p:nvPr/>
          </p:nvSpPr>
          <p:spPr bwMode="auto">
            <a:xfrm>
              <a:off x="3186" y="171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4" name="Line 17"/>
            <p:cNvSpPr>
              <a:spLocks noChangeShapeType="1"/>
            </p:cNvSpPr>
            <p:nvPr/>
          </p:nvSpPr>
          <p:spPr bwMode="auto">
            <a:xfrm>
              <a:off x="3234" y="171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5" name="Freeform 18"/>
            <p:cNvSpPr>
              <a:spLocks/>
            </p:cNvSpPr>
            <p:nvPr/>
          </p:nvSpPr>
          <p:spPr bwMode="auto">
            <a:xfrm>
              <a:off x="3234" y="2010"/>
              <a:ext cx="912" cy="160"/>
            </a:xfrm>
            <a:custGeom>
              <a:avLst/>
              <a:gdLst>
                <a:gd name="T0" fmla="*/ 572 w 1152"/>
                <a:gd name="T1" fmla="*/ 445 h 96"/>
                <a:gd name="T2" fmla="*/ 0 w 1152"/>
                <a:gd name="T3" fmla="*/ 445 h 96"/>
                <a:gd name="T4" fmla="*/ 0 w 1152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6" name="Text Box 19"/>
            <p:cNvSpPr txBox="1">
              <a:spLocks noChangeArrowheads="1"/>
            </p:cNvSpPr>
            <p:nvPr/>
          </p:nvSpPr>
          <p:spPr bwMode="auto">
            <a:xfrm>
              <a:off x="4204" y="1981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小数点的位 置</a:t>
              </a:r>
            </a:p>
          </p:txBody>
        </p:sp>
      </p:grp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857250" y="4384675"/>
            <a:ext cx="118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+ </a:t>
            </a:r>
            <a:r>
              <a:rPr kumimoji="1" lang="en-US" altLang="zh-CN" sz="2800" b="1">
                <a:latin typeface="Times New Roman" pitchFamily="18" charset="0"/>
              </a:rPr>
              <a:t>1100</a:t>
            </a:r>
          </a:p>
        </p:txBody>
      </p: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178300" y="4343400"/>
            <a:ext cx="4156075" cy="933450"/>
            <a:chOff x="2908" y="3024"/>
            <a:chExt cx="2618" cy="588"/>
          </a:xfrm>
        </p:grpSpPr>
        <p:sp>
          <p:nvSpPr>
            <p:cNvPr id="48155" name="Text Box 22"/>
            <p:cNvSpPr txBox="1">
              <a:spLocks noChangeArrowheads="1"/>
            </p:cNvSpPr>
            <p:nvPr/>
          </p:nvSpPr>
          <p:spPr bwMode="auto">
            <a:xfrm>
              <a:off x="2936" y="3024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  </a:t>
              </a:r>
              <a:r>
                <a:rPr kumimoji="1" lang="en-US" altLang="zh-CN" sz="10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48156" name="Rectangle 23"/>
            <p:cNvSpPr>
              <a:spLocks noChangeArrowheads="1"/>
            </p:cNvSpPr>
            <p:nvPr/>
          </p:nvSpPr>
          <p:spPr bwMode="auto">
            <a:xfrm>
              <a:off x="2908" y="3056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48157" name="Line 24"/>
            <p:cNvSpPr>
              <a:spLocks noChangeShapeType="1"/>
            </p:cNvSpPr>
            <p:nvPr/>
          </p:nvSpPr>
          <p:spPr bwMode="auto">
            <a:xfrm>
              <a:off x="3186" y="3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8" name="Line 25"/>
            <p:cNvSpPr>
              <a:spLocks noChangeShapeType="1"/>
            </p:cNvSpPr>
            <p:nvPr/>
          </p:nvSpPr>
          <p:spPr bwMode="auto">
            <a:xfrm>
              <a:off x="3234" y="3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9" name="Freeform 26"/>
            <p:cNvSpPr>
              <a:spLocks/>
            </p:cNvSpPr>
            <p:nvPr/>
          </p:nvSpPr>
          <p:spPr bwMode="auto">
            <a:xfrm>
              <a:off x="3810" y="3361"/>
              <a:ext cx="336" cy="165"/>
            </a:xfrm>
            <a:custGeom>
              <a:avLst/>
              <a:gdLst>
                <a:gd name="T0" fmla="*/ 29 w 1152"/>
                <a:gd name="T1" fmla="*/ 488 h 96"/>
                <a:gd name="T2" fmla="*/ 0 w 1152"/>
                <a:gd name="T3" fmla="*/ 488 h 96"/>
                <a:gd name="T4" fmla="*/ 0 w 1152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0" name="Text Box 27"/>
            <p:cNvSpPr txBox="1">
              <a:spLocks noChangeArrowheads="1"/>
            </p:cNvSpPr>
            <p:nvPr/>
          </p:nvSpPr>
          <p:spPr bwMode="auto">
            <a:xfrm>
              <a:off x="4204" y="3324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小数点的位 置</a:t>
              </a:r>
            </a:p>
          </p:txBody>
        </p:sp>
      </p:grp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857250" y="5376863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1100</a:t>
            </a:r>
          </a:p>
        </p:txBody>
      </p: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4178300" y="5335588"/>
            <a:ext cx="4156075" cy="933450"/>
            <a:chOff x="2908" y="3649"/>
            <a:chExt cx="2618" cy="588"/>
          </a:xfrm>
        </p:grpSpPr>
        <p:sp>
          <p:nvSpPr>
            <p:cNvPr id="48149" name="Text Box 30"/>
            <p:cNvSpPr txBox="1">
              <a:spLocks noChangeArrowheads="1"/>
            </p:cNvSpPr>
            <p:nvPr/>
          </p:nvSpPr>
          <p:spPr bwMode="auto">
            <a:xfrm>
              <a:off x="2936" y="3649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latin typeface="Times New Roman" pitchFamily="18" charset="0"/>
                </a:rPr>
                <a:t>   </a:t>
              </a:r>
              <a:r>
                <a:rPr kumimoji="1" lang="en-US" altLang="zh-CN" sz="10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48150" name="Rectangle 31"/>
            <p:cNvSpPr>
              <a:spLocks noChangeArrowheads="1"/>
            </p:cNvSpPr>
            <p:nvPr/>
          </p:nvSpPr>
          <p:spPr bwMode="auto">
            <a:xfrm>
              <a:off x="2908" y="3681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48151" name="Line 32"/>
            <p:cNvSpPr>
              <a:spLocks noChangeShapeType="1"/>
            </p:cNvSpPr>
            <p:nvPr/>
          </p:nvSpPr>
          <p:spPr bwMode="auto">
            <a:xfrm>
              <a:off x="3186" y="36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2" name="Line 33"/>
            <p:cNvSpPr>
              <a:spLocks noChangeShapeType="1"/>
            </p:cNvSpPr>
            <p:nvPr/>
          </p:nvSpPr>
          <p:spPr bwMode="auto">
            <a:xfrm>
              <a:off x="3234" y="36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3" name="Text Box 34"/>
            <p:cNvSpPr txBox="1">
              <a:spLocks noChangeArrowheads="1"/>
            </p:cNvSpPr>
            <p:nvPr/>
          </p:nvSpPr>
          <p:spPr bwMode="auto">
            <a:xfrm>
              <a:off x="4204" y="3949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小数点的位置 </a:t>
              </a:r>
            </a:p>
          </p:txBody>
        </p:sp>
        <p:sp>
          <p:nvSpPr>
            <p:cNvPr id="48154" name="Freeform 35"/>
            <p:cNvSpPr>
              <a:spLocks/>
            </p:cNvSpPr>
            <p:nvPr/>
          </p:nvSpPr>
          <p:spPr bwMode="auto">
            <a:xfrm>
              <a:off x="3810" y="3992"/>
              <a:ext cx="336" cy="165"/>
            </a:xfrm>
            <a:custGeom>
              <a:avLst/>
              <a:gdLst>
                <a:gd name="T0" fmla="*/ 29 w 1152"/>
                <a:gd name="T1" fmla="*/ 488 h 96"/>
                <a:gd name="T2" fmla="*/ 0 w 1152"/>
                <a:gd name="T3" fmla="*/ 488 h 96"/>
                <a:gd name="T4" fmla="*/ 0 w 1152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857250" y="3243263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0.1011</a:t>
            </a:r>
          </a:p>
        </p:txBody>
      </p: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4178300" y="3201988"/>
            <a:ext cx="4156075" cy="933450"/>
            <a:chOff x="2908" y="2305"/>
            <a:chExt cx="2618" cy="588"/>
          </a:xfrm>
        </p:grpSpPr>
        <p:sp>
          <p:nvSpPr>
            <p:cNvPr id="48143" name="Text Box 38"/>
            <p:cNvSpPr txBox="1">
              <a:spLocks noChangeArrowheads="1"/>
            </p:cNvSpPr>
            <p:nvPr/>
          </p:nvSpPr>
          <p:spPr bwMode="auto">
            <a:xfrm>
              <a:off x="2936" y="2305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latin typeface="Times New Roman" pitchFamily="18" charset="0"/>
                </a:rPr>
                <a:t>   </a:t>
              </a:r>
              <a:r>
                <a:rPr kumimoji="1" lang="en-US" altLang="zh-CN" sz="10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48144" name="Rectangle 39"/>
            <p:cNvSpPr>
              <a:spLocks noChangeArrowheads="1"/>
            </p:cNvSpPr>
            <p:nvPr/>
          </p:nvSpPr>
          <p:spPr bwMode="auto">
            <a:xfrm>
              <a:off x="2908" y="2337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48145" name="Line 40"/>
            <p:cNvSpPr>
              <a:spLocks noChangeShapeType="1"/>
            </p:cNvSpPr>
            <p:nvPr/>
          </p:nvSpPr>
          <p:spPr bwMode="auto">
            <a:xfrm>
              <a:off x="3186" y="233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6" name="Line 41"/>
            <p:cNvSpPr>
              <a:spLocks noChangeShapeType="1"/>
            </p:cNvSpPr>
            <p:nvPr/>
          </p:nvSpPr>
          <p:spPr bwMode="auto">
            <a:xfrm>
              <a:off x="3234" y="233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7" name="Text Box 42"/>
            <p:cNvSpPr txBox="1">
              <a:spLocks noChangeArrowheads="1"/>
            </p:cNvSpPr>
            <p:nvPr/>
          </p:nvSpPr>
          <p:spPr bwMode="auto">
            <a:xfrm>
              <a:off x="4204" y="2605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小数点的位 置</a:t>
              </a:r>
            </a:p>
          </p:txBody>
        </p:sp>
        <p:sp>
          <p:nvSpPr>
            <p:cNvPr id="48148" name="Freeform 43"/>
            <p:cNvSpPr>
              <a:spLocks/>
            </p:cNvSpPr>
            <p:nvPr/>
          </p:nvSpPr>
          <p:spPr bwMode="auto">
            <a:xfrm>
              <a:off x="3234" y="2641"/>
              <a:ext cx="912" cy="160"/>
            </a:xfrm>
            <a:custGeom>
              <a:avLst/>
              <a:gdLst>
                <a:gd name="T0" fmla="*/ 572 w 1152"/>
                <a:gd name="T1" fmla="*/ 445 h 96"/>
                <a:gd name="T2" fmla="*/ 0 w 1152"/>
                <a:gd name="T3" fmla="*/ 445 h 96"/>
                <a:gd name="T4" fmla="*/ 0 w 1152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857250" y="1066800"/>
            <a:ext cx="5081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真值                                   机器数</a:t>
            </a: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323850" y="457200"/>
            <a:ext cx="314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1. </a:t>
            </a:r>
            <a:r>
              <a:rPr kumimoji="1" lang="zh-CN" altLang="en-US" b="1">
                <a:latin typeface="Times New Roman" pitchFamily="18" charset="0"/>
              </a:rPr>
              <a:t>机器数与真值 </a:t>
            </a: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5362575" y="1219200"/>
            <a:ext cx="3495675" cy="431800"/>
          </a:xfrm>
          <a:prstGeom prst="wedgeRoundRectCallout">
            <a:avLst>
              <a:gd name="adj1" fmla="val -76977"/>
              <a:gd name="adj2" fmla="val 197060"/>
              <a:gd name="adj3" fmla="val 16667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7200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Helvetica" pitchFamily="34" charset="0"/>
              </a:rPr>
              <a:t>约定：最高位</a:t>
            </a:r>
            <a:r>
              <a:rPr kumimoji="1" lang="en-US" altLang="zh-CN" sz="2000" b="1">
                <a:latin typeface="Times New Roman" pitchFamily="18" charset="0"/>
                <a:cs typeface="Times New Roman" pitchFamily="18" charset="0"/>
              </a:rPr>
              <a:t>MSB</a:t>
            </a:r>
            <a:r>
              <a:rPr kumimoji="1" lang="zh-CN" altLang="en-US" sz="2000" b="1">
                <a:latin typeface="Helvetica" pitchFamily="34" charset="0"/>
              </a:rPr>
              <a:t>为符号位</a:t>
            </a:r>
          </a:p>
        </p:txBody>
      </p:sp>
      <p:sp>
        <p:nvSpPr>
          <p:cNvPr id="48142" name="Rectangle 90"/>
          <p:cNvSpPr>
            <a:spLocks noChangeArrowheads="1"/>
          </p:cNvSpPr>
          <p:nvPr/>
        </p:nvSpPr>
        <p:spPr bwMode="auto">
          <a:xfrm>
            <a:off x="5953125" y="87313"/>
            <a:ext cx="3062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§1.3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带符号数的代码表示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3" grpId="0" autoUpdateAnimBg="0"/>
      <p:bldP spid="21" grpId="0" autoUpdateAnimBg="0"/>
      <p:bldP spid="29" grpId="0" autoUpdateAnimBg="0"/>
      <p:bldP spid="37" grpId="0" autoUpdateAnimBg="0"/>
      <p:bldP spid="38" grpId="0" autoUpdateAnimBg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-71438" y="5664200"/>
            <a:ext cx="9144001" cy="8366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57163" y="404813"/>
            <a:ext cx="1296987" cy="15843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33996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66763" y="419100"/>
            <a:ext cx="653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143000" indent="-228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Helvetica" pitchFamily="34" charset="0"/>
              </a:rPr>
              <a:t>如何将这些真值连同符号位在计算机中表示呢？ 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801813" y="1200150"/>
            <a:ext cx="7162800" cy="517525"/>
            <a:chOff x="612" y="2205"/>
            <a:chExt cx="4512" cy="326"/>
          </a:xfrm>
        </p:grpSpPr>
        <p:sp>
          <p:nvSpPr>
            <p:cNvPr id="49183" name="Rectangle 9"/>
            <p:cNvSpPr>
              <a:spLocks noChangeArrowheads="1"/>
            </p:cNvSpPr>
            <p:nvPr/>
          </p:nvSpPr>
          <p:spPr bwMode="auto">
            <a:xfrm>
              <a:off x="2586" y="2205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9184" name="Rectangle 10"/>
            <p:cNvSpPr>
              <a:spLocks noChangeArrowheads="1"/>
            </p:cNvSpPr>
            <p:nvPr/>
          </p:nvSpPr>
          <p:spPr bwMode="auto">
            <a:xfrm>
              <a:off x="2304" y="2205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9185" name="Rectangle 11"/>
            <p:cNvSpPr>
              <a:spLocks noChangeArrowheads="1"/>
            </p:cNvSpPr>
            <p:nvPr/>
          </p:nvSpPr>
          <p:spPr bwMode="auto">
            <a:xfrm>
              <a:off x="2022" y="2205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9186" name="Rectangle 12"/>
            <p:cNvSpPr>
              <a:spLocks noChangeArrowheads="1"/>
            </p:cNvSpPr>
            <p:nvPr/>
          </p:nvSpPr>
          <p:spPr bwMode="auto">
            <a:xfrm>
              <a:off x="1740" y="2205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9187" name="Rectangle 13"/>
            <p:cNvSpPr>
              <a:spLocks noChangeArrowheads="1"/>
            </p:cNvSpPr>
            <p:nvPr/>
          </p:nvSpPr>
          <p:spPr bwMode="auto">
            <a:xfrm>
              <a:off x="1458" y="2205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9188" name="Rectangle 14"/>
            <p:cNvSpPr>
              <a:spLocks noChangeArrowheads="1"/>
            </p:cNvSpPr>
            <p:nvPr/>
          </p:nvSpPr>
          <p:spPr bwMode="auto">
            <a:xfrm>
              <a:off x="1176" y="2205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9189" name="Rectangle 15"/>
            <p:cNvSpPr>
              <a:spLocks noChangeArrowheads="1"/>
            </p:cNvSpPr>
            <p:nvPr/>
          </p:nvSpPr>
          <p:spPr bwMode="auto">
            <a:xfrm>
              <a:off x="894" y="2205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9190" name="Rectangle 16"/>
            <p:cNvSpPr>
              <a:spLocks noChangeArrowheads="1"/>
            </p:cNvSpPr>
            <p:nvPr/>
          </p:nvSpPr>
          <p:spPr bwMode="auto">
            <a:xfrm>
              <a:off x="612" y="2205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9191" name="Line 17"/>
            <p:cNvSpPr>
              <a:spLocks noChangeShapeType="1"/>
            </p:cNvSpPr>
            <p:nvPr/>
          </p:nvSpPr>
          <p:spPr bwMode="auto">
            <a:xfrm>
              <a:off x="612" y="2205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2" name="Line 18"/>
            <p:cNvSpPr>
              <a:spLocks noChangeShapeType="1"/>
            </p:cNvSpPr>
            <p:nvPr/>
          </p:nvSpPr>
          <p:spPr bwMode="auto">
            <a:xfrm>
              <a:off x="612" y="2531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3" name="Line 19"/>
            <p:cNvSpPr>
              <a:spLocks noChangeShapeType="1"/>
            </p:cNvSpPr>
            <p:nvPr/>
          </p:nvSpPr>
          <p:spPr bwMode="auto">
            <a:xfrm>
              <a:off x="612" y="2205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4" name="Line 20"/>
            <p:cNvSpPr>
              <a:spLocks noChangeShapeType="1"/>
            </p:cNvSpPr>
            <p:nvPr/>
          </p:nvSpPr>
          <p:spPr bwMode="auto">
            <a:xfrm>
              <a:off x="1176" y="2205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5" name="Line 21"/>
            <p:cNvSpPr>
              <a:spLocks noChangeShapeType="1"/>
            </p:cNvSpPr>
            <p:nvPr/>
          </p:nvSpPr>
          <p:spPr bwMode="auto">
            <a:xfrm>
              <a:off x="1458" y="2205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6" name="Line 22"/>
            <p:cNvSpPr>
              <a:spLocks noChangeShapeType="1"/>
            </p:cNvSpPr>
            <p:nvPr/>
          </p:nvSpPr>
          <p:spPr bwMode="auto">
            <a:xfrm>
              <a:off x="1740" y="2205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7" name="Line 23"/>
            <p:cNvSpPr>
              <a:spLocks noChangeShapeType="1"/>
            </p:cNvSpPr>
            <p:nvPr/>
          </p:nvSpPr>
          <p:spPr bwMode="auto">
            <a:xfrm>
              <a:off x="2304" y="2205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8" name="Line 24"/>
            <p:cNvSpPr>
              <a:spLocks noChangeShapeType="1"/>
            </p:cNvSpPr>
            <p:nvPr/>
          </p:nvSpPr>
          <p:spPr bwMode="auto">
            <a:xfrm>
              <a:off x="2868" y="2205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9199" name="Group 25"/>
            <p:cNvGrpSpPr>
              <a:grpSpLocks/>
            </p:cNvGrpSpPr>
            <p:nvPr/>
          </p:nvGrpSpPr>
          <p:grpSpPr bwMode="auto">
            <a:xfrm>
              <a:off x="2868" y="2205"/>
              <a:ext cx="2256" cy="326"/>
              <a:chOff x="1488" y="2304"/>
              <a:chExt cx="2256" cy="326"/>
            </a:xfrm>
          </p:grpSpPr>
          <p:sp>
            <p:nvSpPr>
              <p:cNvPr id="49202" name="Rectangle 26"/>
              <p:cNvSpPr>
                <a:spLocks noChangeArrowheads="1"/>
              </p:cNvSpPr>
              <p:nvPr/>
            </p:nvSpPr>
            <p:spPr bwMode="auto">
              <a:xfrm>
                <a:off x="346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203" name="Rectangle 27"/>
              <p:cNvSpPr>
                <a:spLocks noChangeArrowheads="1"/>
              </p:cNvSpPr>
              <p:nvPr/>
            </p:nvSpPr>
            <p:spPr bwMode="auto">
              <a:xfrm>
                <a:off x="318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204" name="Rectangle 28"/>
              <p:cNvSpPr>
                <a:spLocks noChangeArrowheads="1"/>
              </p:cNvSpPr>
              <p:nvPr/>
            </p:nvSpPr>
            <p:spPr bwMode="auto">
              <a:xfrm>
                <a:off x="289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205" name="Rectangle 29"/>
              <p:cNvSpPr>
                <a:spLocks noChangeArrowheads="1"/>
              </p:cNvSpPr>
              <p:nvPr/>
            </p:nvSpPr>
            <p:spPr bwMode="auto">
              <a:xfrm>
                <a:off x="2616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206" name="Rectangle 30"/>
              <p:cNvSpPr>
                <a:spLocks noChangeArrowheads="1"/>
              </p:cNvSpPr>
              <p:nvPr/>
            </p:nvSpPr>
            <p:spPr bwMode="auto">
              <a:xfrm>
                <a:off x="2334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207" name="Rectangle 31"/>
              <p:cNvSpPr>
                <a:spLocks noChangeArrowheads="1"/>
              </p:cNvSpPr>
              <p:nvPr/>
            </p:nvSpPr>
            <p:spPr bwMode="auto">
              <a:xfrm>
                <a:off x="205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208" name="Rectangle 32"/>
              <p:cNvSpPr>
                <a:spLocks noChangeArrowheads="1"/>
              </p:cNvSpPr>
              <p:nvPr/>
            </p:nvSpPr>
            <p:spPr bwMode="auto">
              <a:xfrm>
                <a:off x="177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209" name="Rectangle 3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210" name="Line 34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1" name="Line 35"/>
              <p:cNvSpPr>
                <a:spLocks noChangeShapeType="1"/>
              </p:cNvSpPr>
              <p:nvPr/>
            </p:nvSpPr>
            <p:spPr bwMode="auto">
              <a:xfrm>
                <a:off x="1488" y="2630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2" name="Line 36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3" name="Line 37"/>
              <p:cNvSpPr>
                <a:spLocks noChangeShapeType="1"/>
              </p:cNvSpPr>
              <p:nvPr/>
            </p:nvSpPr>
            <p:spPr bwMode="auto">
              <a:xfrm>
                <a:off x="177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4" name="Line 38"/>
              <p:cNvSpPr>
                <a:spLocks noChangeShapeType="1"/>
              </p:cNvSpPr>
              <p:nvPr/>
            </p:nvSpPr>
            <p:spPr bwMode="auto">
              <a:xfrm>
                <a:off x="205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5" name="Line 39"/>
              <p:cNvSpPr>
                <a:spLocks noChangeShapeType="1"/>
              </p:cNvSpPr>
              <p:nvPr/>
            </p:nvSpPr>
            <p:spPr bwMode="auto">
              <a:xfrm>
                <a:off x="2334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6" name="Line 40"/>
              <p:cNvSpPr>
                <a:spLocks noChangeShapeType="1"/>
              </p:cNvSpPr>
              <p:nvPr/>
            </p:nvSpPr>
            <p:spPr bwMode="auto">
              <a:xfrm>
                <a:off x="2616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7" name="Line 41"/>
              <p:cNvSpPr>
                <a:spLocks noChangeShapeType="1"/>
              </p:cNvSpPr>
              <p:nvPr/>
            </p:nvSpPr>
            <p:spPr bwMode="auto">
              <a:xfrm>
                <a:off x="318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8" name="Line 42"/>
              <p:cNvSpPr>
                <a:spLocks noChangeShapeType="1"/>
              </p:cNvSpPr>
              <p:nvPr/>
            </p:nvSpPr>
            <p:spPr bwMode="auto">
              <a:xfrm>
                <a:off x="346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9" name="Line 43"/>
              <p:cNvSpPr>
                <a:spLocks noChangeShapeType="1"/>
              </p:cNvSpPr>
              <p:nvPr/>
            </p:nvSpPr>
            <p:spPr bwMode="auto">
              <a:xfrm>
                <a:off x="3744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200" name="Rectangle 44"/>
            <p:cNvSpPr>
              <a:spLocks noChangeArrowheads="1"/>
            </p:cNvSpPr>
            <p:nvPr/>
          </p:nvSpPr>
          <p:spPr bwMode="auto">
            <a:xfrm>
              <a:off x="612" y="2205"/>
              <a:ext cx="272" cy="318"/>
            </a:xfrm>
            <a:prstGeom prst="rect">
              <a:avLst/>
            </a:prstGeom>
            <a:solidFill>
              <a:srgbClr val="FF0000">
                <a:alpha val="23137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49201" name="Rectangle 45"/>
            <p:cNvSpPr>
              <a:spLocks noChangeArrowheads="1"/>
            </p:cNvSpPr>
            <p:nvPr/>
          </p:nvSpPr>
          <p:spPr bwMode="auto">
            <a:xfrm>
              <a:off x="884" y="2205"/>
              <a:ext cx="4219" cy="318"/>
            </a:xfrm>
            <a:prstGeom prst="rect">
              <a:avLst/>
            </a:prstGeom>
            <a:solidFill>
              <a:srgbClr val="339966">
                <a:alpha val="1294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690688" y="1703388"/>
            <a:ext cx="7240587" cy="860425"/>
            <a:chOff x="566" y="1570"/>
            <a:chExt cx="4561" cy="542"/>
          </a:xfrm>
        </p:grpSpPr>
        <p:grpSp>
          <p:nvGrpSpPr>
            <p:cNvPr id="49178" name="Group 47"/>
            <p:cNvGrpSpPr>
              <a:grpSpLocks/>
            </p:cNvGrpSpPr>
            <p:nvPr/>
          </p:nvGrpSpPr>
          <p:grpSpPr bwMode="auto">
            <a:xfrm>
              <a:off x="636" y="1570"/>
              <a:ext cx="4491" cy="532"/>
              <a:chOff x="385" y="1570"/>
              <a:chExt cx="4491" cy="532"/>
            </a:xfrm>
          </p:grpSpPr>
          <p:sp>
            <p:nvSpPr>
              <p:cNvPr id="49180" name="AutoShape 48"/>
              <p:cNvSpPr>
                <a:spLocks/>
              </p:cNvSpPr>
              <p:nvPr/>
            </p:nvSpPr>
            <p:spPr bwMode="auto">
              <a:xfrm rot="-5400000">
                <a:off x="2608" y="-381"/>
                <a:ext cx="317" cy="4219"/>
              </a:xfrm>
              <a:prstGeom prst="leftBrace">
                <a:avLst>
                  <a:gd name="adj1" fmla="val 110910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49181" name="Text Box 49"/>
              <p:cNvSpPr txBox="1">
                <a:spLocks noChangeArrowheads="1"/>
              </p:cNvSpPr>
              <p:nvPr/>
            </p:nvSpPr>
            <p:spPr bwMode="auto">
              <a:xfrm>
                <a:off x="2426" y="1842"/>
                <a:ext cx="79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100" b="1">
                    <a:solidFill>
                      <a:srgbClr val="0000FF"/>
                    </a:solidFill>
                  </a:rPr>
                  <a:t>数值部分</a:t>
                </a:r>
              </a:p>
            </p:txBody>
          </p:sp>
          <p:sp>
            <p:nvSpPr>
              <p:cNvPr id="49182" name="AutoShape 50"/>
              <p:cNvSpPr>
                <a:spLocks/>
              </p:cNvSpPr>
              <p:nvPr/>
            </p:nvSpPr>
            <p:spPr bwMode="auto">
              <a:xfrm rot="-5400000">
                <a:off x="362" y="1593"/>
                <a:ext cx="317" cy="272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</p:grpSp>
        <p:sp>
          <p:nvSpPr>
            <p:cNvPr id="49179" name="Text Box 51"/>
            <p:cNvSpPr txBox="1">
              <a:spLocks noChangeArrowheads="1"/>
            </p:cNvSpPr>
            <p:nvPr/>
          </p:nvSpPr>
          <p:spPr bwMode="auto">
            <a:xfrm>
              <a:off x="566" y="1852"/>
              <a:ext cx="67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100" b="1">
                  <a:solidFill>
                    <a:srgbClr val="FF0000"/>
                  </a:solidFill>
                </a:rPr>
                <a:t>符号位 </a:t>
              </a:r>
            </a:p>
          </p:txBody>
        </p:sp>
      </p:grpSp>
      <p:sp>
        <p:nvSpPr>
          <p:cNvPr id="51" name="AutoShape 53"/>
          <p:cNvSpPr>
            <a:spLocks noChangeArrowheads="1"/>
          </p:cNvSpPr>
          <p:nvPr/>
        </p:nvSpPr>
        <p:spPr bwMode="auto">
          <a:xfrm>
            <a:off x="3814763" y="2614613"/>
            <a:ext cx="2952750" cy="11525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8000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pSp>
        <p:nvGrpSpPr>
          <p:cNvPr id="52" name="Group 54"/>
          <p:cNvGrpSpPr>
            <a:grpSpLocks/>
          </p:cNvGrpSpPr>
          <p:nvPr/>
        </p:nvGrpSpPr>
        <p:grpSpPr bwMode="auto">
          <a:xfrm>
            <a:off x="2714625" y="3792538"/>
            <a:ext cx="5295900" cy="1079500"/>
            <a:chOff x="1177" y="2659"/>
            <a:chExt cx="3336" cy="726"/>
          </a:xfrm>
        </p:grpSpPr>
        <p:sp>
          <p:nvSpPr>
            <p:cNvPr id="49175" name="Text Box 55"/>
            <p:cNvSpPr txBox="1">
              <a:spLocks noChangeArrowheads="1"/>
            </p:cNvSpPr>
            <p:nvPr/>
          </p:nvSpPr>
          <p:spPr bwMode="auto">
            <a:xfrm>
              <a:off x="1791" y="2659"/>
              <a:ext cx="2042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4000" b="1">
                  <a:solidFill>
                    <a:srgbClr val="FF0000"/>
                  </a:solidFill>
                </a:rPr>
                <a:t>一种新的编码</a:t>
              </a:r>
            </a:p>
          </p:txBody>
        </p:sp>
        <p:sp>
          <p:nvSpPr>
            <p:cNvPr id="49176" name="Rectangle 56"/>
            <p:cNvSpPr>
              <a:spLocks noChangeArrowheads="1"/>
            </p:cNvSpPr>
            <p:nvPr/>
          </p:nvSpPr>
          <p:spPr bwMode="auto">
            <a:xfrm>
              <a:off x="1247" y="2659"/>
              <a:ext cx="3221" cy="726"/>
            </a:xfrm>
            <a:prstGeom prst="rect">
              <a:avLst/>
            </a:prstGeom>
            <a:solidFill>
              <a:srgbClr val="808000">
                <a:alpha val="2196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/>
            </a:p>
          </p:txBody>
        </p:sp>
        <p:sp>
          <p:nvSpPr>
            <p:cNvPr id="49177" name="Text Box 57"/>
            <p:cNvSpPr txBox="1">
              <a:spLocks noChangeArrowheads="1"/>
            </p:cNvSpPr>
            <p:nvPr/>
          </p:nvSpPr>
          <p:spPr bwMode="auto">
            <a:xfrm>
              <a:off x="1177" y="3089"/>
              <a:ext cx="333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（保证编码后的数可以进行高效的各种运算）</a:t>
              </a:r>
            </a:p>
          </p:txBody>
        </p:sp>
      </p:grpSp>
      <p:sp>
        <p:nvSpPr>
          <p:cNvPr id="49161" name="Text Box 58"/>
          <p:cNvSpPr txBox="1">
            <a:spLocks noChangeArrowheads="1"/>
          </p:cNvSpPr>
          <p:nvPr/>
        </p:nvSpPr>
        <p:spPr bwMode="auto">
          <a:xfrm>
            <a:off x="-828675" y="661988"/>
            <a:ext cx="25511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143000" indent="-228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85000"/>
              <a:buFont typeface="Wingdings" pitchFamily="2" charset="2"/>
              <a:buNone/>
            </a:pPr>
            <a:r>
              <a:rPr kumimoji="1" lang="zh-CN" altLang="en-US" sz="5000" b="1">
                <a:solidFill>
                  <a:srgbClr val="FFFFFF"/>
                </a:solidFill>
                <a:latin typeface="Helvetica" pitchFamily="34" charset="0"/>
              </a:rPr>
              <a:t>思考 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2268538" y="5435600"/>
            <a:ext cx="4589462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300" b="1"/>
              <a:t>依据编码方案不同，机器数分为：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7218363" y="4852988"/>
            <a:ext cx="102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Helvetica" pitchFamily="34" charset="0"/>
              </a:rPr>
              <a:t>①</a:t>
            </a:r>
            <a:r>
              <a:rPr lang="zh-CN" altLang="en-US" sz="2000" b="1">
                <a:solidFill>
                  <a:srgbClr val="FF0000"/>
                </a:solidFill>
              </a:rPr>
              <a:t>原 码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7218363" y="5284788"/>
            <a:ext cx="102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Helvetica" pitchFamily="34" charset="0"/>
              </a:rPr>
              <a:t>②</a:t>
            </a:r>
            <a:r>
              <a:rPr lang="zh-CN" altLang="en-US" sz="2000" b="1">
                <a:solidFill>
                  <a:srgbClr val="FF0000"/>
                </a:solidFill>
              </a:rPr>
              <a:t>补 码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7218363" y="5716588"/>
            <a:ext cx="102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Helvetica" pitchFamily="34" charset="0"/>
              </a:rPr>
              <a:t>③</a:t>
            </a:r>
            <a:r>
              <a:rPr lang="zh-CN" altLang="en-US" sz="2000" b="1">
                <a:solidFill>
                  <a:srgbClr val="FF0000"/>
                </a:solidFill>
              </a:rPr>
              <a:t>反 码</a:t>
            </a: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7218363" y="6138863"/>
            <a:ext cx="102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Helvetica" pitchFamily="34" charset="0"/>
              </a:rPr>
              <a:t>④</a:t>
            </a:r>
            <a:r>
              <a:rPr lang="zh-CN" altLang="en-US" sz="2000" b="1">
                <a:solidFill>
                  <a:srgbClr val="FF0000"/>
                </a:solidFill>
              </a:rPr>
              <a:t>移码 </a:t>
            </a:r>
          </a:p>
        </p:txBody>
      </p:sp>
      <p:sp>
        <p:nvSpPr>
          <p:cNvPr id="62" name="AutoShape 65"/>
          <p:cNvSpPr>
            <a:spLocks noChangeArrowheads="1"/>
          </p:cNvSpPr>
          <p:nvPr/>
        </p:nvSpPr>
        <p:spPr bwMode="auto">
          <a:xfrm>
            <a:off x="1655763" y="4906963"/>
            <a:ext cx="7416800" cy="1593850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63" name="AutoShape 66"/>
          <p:cNvSpPr>
            <a:spLocks/>
          </p:cNvSpPr>
          <p:nvPr/>
        </p:nvSpPr>
        <p:spPr bwMode="auto">
          <a:xfrm>
            <a:off x="6557963" y="5053013"/>
            <a:ext cx="720725" cy="1295400"/>
          </a:xfrm>
          <a:prstGeom prst="leftBrace">
            <a:avLst>
              <a:gd name="adj1" fmla="val 14978"/>
              <a:gd name="adj2" fmla="val 50000"/>
            </a:avLst>
          </a:prstGeom>
          <a:noFill/>
          <a:ln w="31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pSp>
        <p:nvGrpSpPr>
          <p:cNvPr id="64" name="Group 106"/>
          <p:cNvGrpSpPr>
            <a:grpSpLocks/>
          </p:cNvGrpSpPr>
          <p:nvPr/>
        </p:nvGrpSpPr>
        <p:grpSpPr bwMode="auto">
          <a:xfrm>
            <a:off x="1690688" y="1700213"/>
            <a:ext cx="7240587" cy="860425"/>
            <a:chOff x="566" y="1570"/>
            <a:chExt cx="4561" cy="542"/>
          </a:xfrm>
        </p:grpSpPr>
        <p:grpSp>
          <p:nvGrpSpPr>
            <p:cNvPr id="49170" name="Group 107"/>
            <p:cNvGrpSpPr>
              <a:grpSpLocks/>
            </p:cNvGrpSpPr>
            <p:nvPr/>
          </p:nvGrpSpPr>
          <p:grpSpPr bwMode="auto">
            <a:xfrm>
              <a:off x="636" y="1570"/>
              <a:ext cx="4491" cy="532"/>
              <a:chOff x="385" y="1570"/>
              <a:chExt cx="4491" cy="532"/>
            </a:xfrm>
          </p:grpSpPr>
          <p:sp>
            <p:nvSpPr>
              <p:cNvPr id="49172" name="AutoShape 108"/>
              <p:cNvSpPr>
                <a:spLocks/>
              </p:cNvSpPr>
              <p:nvPr/>
            </p:nvSpPr>
            <p:spPr bwMode="auto">
              <a:xfrm rot="-5400000">
                <a:off x="2608" y="-381"/>
                <a:ext cx="317" cy="4219"/>
              </a:xfrm>
              <a:prstGeom prst="leftBrace">
                <a:avLst>
                  <a:gd name="adj1" fmla="val 110910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49173" name="Text Box 109"/>
              <p:cNvSpPr txBox="1">
                <a:spLocks noChangeArrowheads="1"/>
              </p:cNvSpPr>
              <p:nvPr/>
            </p:nvSpPr>
            <p:spPr bwMode="auto">
              <a:xfrm>
                <a:off x="2426" y="1842"/>
                <a:ext cx="79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100" b="1">
                    <a:solidFill>
                      <a:srgbClr val="0000FF"/>
                    </a:solidFill>
                  </a:rPr>
                  <a:t>数值部分</a:t>
                </a:r>
              </a:p>
            </p:txBody>
          </p:sp>
          <p:sp>
            <p:nvSpPr>
              <p:cNvPr id="49174" name="AutoShape 110"/>
              <p:cNvSpPr>
                <a:spLocks/>
              </p:cNvSpPr>
              <p:nvPr/>
            </p:nvSpPr>
            <p:spPr bwMode="auto">
              <a:xfrm rot="-5400000">
                <a:off x="362" y="1593"/>
                <a:ext cx="317" cy="272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</p:grpSp>
        <p:sp>
          <p:nvSpPr>
            <p:cNvPr id="49171" name="Text Box 111"/>
            <p:cNvSpPr txBox="1">
              <a:spLocks noChangeArrowheads="1"/>
            </p:cNvSpPr>
            <p:nvPr/>
          </p:nvSpPr>
          <p:spPr bwMode="auto">
            <a:xfrm>
              <a:off x="566" y="1852"/>
              <a:ext cx="67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100" b="1">
                  <a:solidFill>
                    <a:srgbClr val="FF0000"/>
                  </a:solidFill>
                </a:rPr>
                <a:t>符号位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51" grpId="0" animBg="1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4"/>
          <p:cNvSpPr txBox="1">
            <a:spLocks noChangeArrowheads="1"/>
          </p:cNvSpPr>
          <p:nvPr/>
        </p:nvSpPr>
        <p:spPr bwMode="auto">
          <a:xfrm>
            <a:off x="304800" y="228600"/>
            <a:ext cx="35433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6600"/>
                </a:solidFill>
                <a:latin typeface="Times New Roman" pitchFamily="18" charset="0"/>
              </a:rPr>
              <a:t>二、 原码表示法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1782763" y="5924550"/>
            <a:ext cx="3957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带符号的绝对值表 示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712788" y="914400"/>
            <a:ext cx="3173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(1) </a:t>
            </a:r>
            <a:r>
              <a:rPr kumimoji="1" lang="zh-CN" altLang="en-US" b="1">
                <a:latin typeface="Times New Roman" pitchFamily="18" charset="0"/>
              </a:rPr>
              <a:t>定义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1235075" y="1528763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1866900" y="3154363"/>
            <a:ext cx="151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为真值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3886200" y="3154363"/>
            <a:ext cx="2605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为整数的位数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914400" y="41687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如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1598613" y="4221163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 = +1110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3810000" y="4221163"/>
            <a:ext cx="209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itchFamily="18" charset="0"/>
              </a:rPr>
              <a:t>[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]</a:t>
            </a:r>
            <a:r>
              <a:rPr kumimoji="1" lang="zh-CN" altLang="en-US" sz="2200" b="1" baseline="-25000">
                <a:latin typeface="Times New Roman" pitchFamily="18" charset="0"/>
              </a:rPr>
              <a:t>原</a:t>
            </a:r>
            <a:r>
              <a:rPr kumimoji="1" lang="zh-CN" altLang="en-US" sz="2400" b="1" baseline="-250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= 0 , 1110 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3810000" y="5287963"/>
            <a:ext cx="358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itchFamily="18" charset="0"/>
              </a:rPr>
              <a:t>[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]</a:t>
            </a:r>
            <a:r>
              <a:rPr kumimoji="1" lang="zh-CN" altLang="en-US" sz="2200" b="1" baseline="-25000">
                <a:latin typeface="Times New Roman" pitchFamily="18" charset="0"/>
              </a:rPr>
              <a:t>原</a:t>
            </a:r>
            <a:r>
              <a:rPr kumimoji="1" lang="zh-CN" altLang="en-US" sz="2400" b="1" baseline="-250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= 2</a:t>
            </a:r>
            <a:r>
              <a:rPr kumimoji="1" lang="en-US" altLang="zh-CN" sz="2400" b="1" baseline="30000">
                <a:latin typeface="Times New Roman" pitchFamily="18" charset="0"/>
              </a:rPr>
              <a:t>4 </a:t>
            </a:r>
            <a:r>
              <a:rPr kumimoji="1" lang="en-US" altLang="zh-CN" sz="2400" b="1">
                <a:latin typeface="Times New Roman" pitchFamily="18" charset="0"/>
              </a:rPr>
              <a:t>+ 1110 = 1 , 1110 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1598613" y="5287963"/>
            <a:ext cx="1449387" cy="457200"/>
            <a:chOff x="960" y="3744"/>
            <a:chExt cx="913" cy="288"/>
          </a:xfrm>
        </p:grpSpPr>
        <p:sp>
          <p:nvSpPr>
            <p:cNvPr id="50201" name="Text Box 45"/>
            <p:cNvSpPr txBox="1">
              <a:spLocks noChangeArrowheads="1"/>
            </p:cNvSpPr>
            <p:nvPr/>
          </p:nvSpPr>
          <p:spPr bwMode="auto">
            <a:xfrm>
              <a:off x="960" y="3744"/>
              <a:ext cx="9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</a:rPr>
                <a:t> =   </a:t>
              </a:r>
              <a:r>
                <a:rPr kumimoji="1" lang="en-US" altLang="zh-CN" sz="800" b="1">
                  <a:latin typeface="Times New Roman" pitchFamily="18" charset="0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50202" name="Line 46"/>
            <p:cNvSpPr>
              <a:spLocks noChangeShapeType="1"/>
            </p:cNvSpPr>
            <p:nvPr/>
          </p:nvSpPr>
          <p:spPr bwMode="auto">
            <a:xfrm>
              <a:off x="1321" y="3899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1795463" y="1706563"/>
            <a:ext cx="6357937" cy="1295400"/>
            <a:chOff x="1131" y="1075"/>
            <a:chExt cx="4005" cy="816"/>
          </a:xfrm>
        </p:grpSpPr>
        <p:sp>
          <p:nvSpPr>
            <p:cNvPr id="50195" name="Text Box 48"/>
            <p:cNvSpPr txBox="1">
              <a:spLocks noChangeArrowheads="1"/>
            </p:cNvSpPr>
            <p:nvPr/>
          </p:nvSpPr>
          <p:spPr bwMode="auto">
            <a:xfrm>
              <a:off x="1131" y="1315"/>
              <a:ext cx="8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[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]</a:t>
              </a:r>
              <a:r>
                <a:rPr kumimoji="1" lang="zh-CN" altLang="en-US" sz="2800" b="1" baseline="-25000">
                  <a:latin typeface="Times New Roman" pitchFamily="18" charset="0"/>
                </a:rPr>
                <a:t>原</a:t>
              </a: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= </a:t>
              </a:r>
            </a:p>
          </p:txBody>
        </p:sp>
        <p:sp>
          <p:nvSpPr>
            <p:cNvPr id="50196" name="Text Box 49"/>
            <p:cNvSpPr txBox="1">
              <a:spLocks noChangeArrowheads="1"/>
            </p:cNvSpPr>
            <p:nvPr/>
          </p:nvSpPr>
          <p:spPr bwMode="auto">
            <a:xfrm>
              <a:off x="2074" y="1075"/>
              <a:ext cx="29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0</a:t>
              </a:r>
              <a:r>
                <a:rPr kumimoji="1" lang="zh-CN" altLang="en-US" b="1">
                  <a:latin typeface="Times New Roman" pitchFamily="18" charset="0"/>
                </a:rPr>
                <a:t>，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      2</a:t>
              </a:r>
              <a:r>
                <a:rPr kumimoji="1" lang="en-US" altLang="zh-CN" b="1" i="1" baseline="40000">
                  <a:latin typeface="Times New Roman" pitchFamily="18" charset="0"/>
                </a:rPr>
                <a:t>n</a:t>
              </a:r>
              <a:r>
                <a:rPr kumimoji="1" lang="en-US" altLang="zh-CN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＞</a:t>
              </a: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≥ </a:t>
              </a:r>
              <a:r>
                <a:rPr kumimoji="1" lang="en-US" altLang="zh-CN" b="1">
                  <a:latin typeface="Times New Roman" pitchFamily="18" charset="0"/>
                </a:rPr>
                <a:t> 0</a:t>
              </a:r>
            </a:p>
          </p:txBody>
        </p:sp>
        <p:sp>
          <p:nvSpPr>
            <p:cNvPr id="50197" name="Text Box 50"/>
            <p:cNvSpPr txBox="1">
              <a:spLocks noChangeArrowheads="1"/>
            </p:cNvSpPr>
            <p:nvPr/>
          </p:nvSpPr>
          <p:spPr bwMode="auto">
            <a:xfrm>
              <a:off x="2084" y="1526"/>
              <a:ext cx="30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2</a:t>
              </a:r>
              <a:r>
                <a:rPr kumimoji="1" lang="en-US" altLang="zh-CN" b="1" i="1" baseline="40000">
                  <a:latin typeface="Times New Roman" pitchFamily="18" charset="0"/>
                </a:rPr>
                <a:t>n</a:t>
              </a:r>
              <a:r>
                <a:rPr kumimoji="1" lang="en-US" altLang="zh-CN" b="1">
                  <a:latin typeface="Times New Roman" pitchFamily="18" charset="0"/>
                </a:rPr>
                <a:t>   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      0  </a:t>
              </a:r>
              <a:r>
                <a:rPr kumimoji="1" lang="en-US" altLang="zh-CN" sz="2800" b="1">
                  <a:latin typeface="Times New Roman" pitchFamily="18" charset="0"/>
                </a:rPr>
                <a:t>≥</a:t>
              </a:r>
              <a:r>
                <a:rPr kumimoji="1" lang="en-US" altLang="zh-CN" b="1">
                  <a:latin typeface="Times New Roman" pitchFamily="18" charset="0"/>
                </a:rPr>
                <a:t> 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＞   </a:t>
              </a:r>
              <a:r>
                <a:rPr kumimoji="1" lang="en-US" altLang="zh-CN" b="1">
                  <a:latin typeface="Times New Roman" pitchFamily="18" charset="0"/>
                </a:rPr>
                <a:t>2</a:t>
              </a:r>
              <a:r>
                <a:rPr kumimoji="1" lang="en-US" altLang="zh-CN" b="1" i="1" baseline="4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0198" name="AutoShape 51"/>
            <p:cNvSpPr>
              <a:spLocks/>
            </p:cNvSpPr>
            <p:nvPr/>
          </p:nvSpPr>
          <p:spPr bwMode="auto">
            <a:xfrm>
              <a:off x="1940" y="1215"/>
              <a:ext cx="103" cy="580"/>
            </a:xfrm>
            <a:prstGeom prst="leftBrace">
              <a:avLst>
                <a:gd name="adj1" fmla="val 4692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0199" name="Line 52"/>
            <p:cNvSpPr>
              <a:spLocks noChangeShapeType="1"/>
            </p:cNvSpPr>
            <p:nvPr/>
          </p:nvSpPr>
          <p:spPr bwMode="auto">
            <a:xfrm>
              <a:off x="4128" y="17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0" name="Line 53"/>
            <p:cNvSpPr>
              <a:spLocks noChangeShapeType="1"/>
            </p:cNvSpPr>
            <p:nvPr/>
          </p:nvSpPr>
          <p:spPr bwMode="auto">
            <a:xfrm>
              <a:off x="2400" y="174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Freeform 54"/>
          <p:cNvSpPr>
            <a:spLocks/>
          </p:cNvSpPr>
          <p:nvPr/>
        </p:nvSpPr>
        <p:spPr bwMode="auto">
          <a:xfrm>
            <a:off x="2209800" y="3962400"/>
            <a:ext cx="2613025" cy="304800"/>
          </a:xfrm>
          <a:custGeom>
            <a:avLst/>
            <a:gdLst>
              <a:gd name="T0" fmla="*/ 0 w 1646"/>
              <a:gd name="T1" fmla="*/ 2147483647 h 192"/>
              <a:gd name="T2" fmla="*/ 0 w 1646"/>
              <a:gd name="T3" fmla="*/ 0 h 192"/>
              <a:gd name="T4" fmla="*/ 2147483647 w 1646"/>
              <a:gd name="T5" fmla="*/ 2147483647 h 192"/>
              <a:gd name="T6" fmla="*/ 2147483647 w 1646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46" h="192">
                <a:moveTo>
                  <a:pt x="0" y="192"/>
                </a:moveTo>
                <a:lnTo>
                  <a:pt x="0" y="0"/>
                </a:lnTo>
                <a:lnTo>
                  <a:pt x="1646" y="1"/>
                </a:lnTo>
                <a:lnTo>
                  <a:pt x="1646" y="172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folHlink"/>
                </a:solidFill>
                <a:prstDash val="solid"/>
                <a:miter lim="800000"/>
                <a:headEnd type="none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Freeform 55"/>
          <p:cNvSpPr>
            <a:spLocks/>
          </p:cNvSpPr>
          <p:nvPr/>
        </p:nvSpPr>
        <p:spPr bwMode="auto">
          <a:xfrm>
            <a:off x="2286000" y="5105400"/>
            <a:ext cx="4043363" cy="276225"/>
          </a:xfrm>
          <a:custGeom>
            <a:avLst/>
            <a:gdLst>
              <a:gd name="T0" fmla="*/ 2147483647 w 2547"/>
              <a:gd name="T1" fmla="*/ 2147483647 h 174"/>
              <a:gd name="T2" fmla="*/ 0 w 2547"/>
              <a:gd name="T3" fmla="*/ 0 h 174"/>
              <a:gd name="T4" fmla="*/ 2147483647 w 2547"/>
              <a:gd name="T5" fmla="*/ 2147483647 h 174"/>
              <a:gd name="T6" fmla="*/ 2147483647 w 2547"/>
              <a:gd name="T7" fmla="*/ 2147483647 h 1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7" h="174">
                <a:moveTo>
                  <a:pt x="3" y="174"/>
                </a:moveTo>
                <a:lnTo>
                  <a:pt x="0" y="0"/>
                </a:lnTo>
                <a:lnTo>
                  <a:pt x="2547" y="2"/>
                </a:lnTo>
                <a:lnTo>
                  <a:pt x="2547" y="16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553200" y="4410075"/>
            <a:ext cx="2971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用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逗号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将符号位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和数值位隔开</a:t>
            </a:r>
          </a:p>
        </p:txBody>
      </p:sp>
      <p:sp>
        <p:nvSpPr>
          <p:cNvPr id="27" name="Freeform 57"/>
          <p:cNvSpPr>
            <a:spLocks/>
          </p:cNvSpPr>
          <p:nvPr/>
        </p:nvSpPr>
        <p:spPr bwMode="auto">
          <a:xfrm>
            <a:off x="6505575" y="5211763"/>
            <a:ext cx="1524000" cy="838200"/>
          </a:xfrm>
          <a:custGeom>
            <a:avLst/>
            <a:gdLst>
              <a:gd name="T0" fmla="*/ 2147483647 w 960"/>
              <a:gd name="T1" fmla="*/ 0 h 528"/>
              <a:gd name="T2" fmla="*/ 2147483647 w 960"/>
              <a:gd name="T3" fmla="*/ 2147483647 h 528"/>
              <a:gd name="T4" fmla="*/ 0 w 960"/>
              <a:gd name="T5" fmla="*/ 2147483647 h 528"/>
              <a:gd name="T6" fmla="*/ 0 w 96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528">
                <a:moveTo>
                  <a:pt x="960" y="0"/>
                </a:moveTo>
                <a:lnTo>
                  <a:pt x="960" y="528"/>
                </a:lnTo>
                <a:lnTo>
                  <a:pt x="0" y="528"/>
                </a:ln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Freeform 58"/>
          <p:cNvSpPr>
            <a:spLocks/>
          </p:cNvSpPr>
          <p:nvPr/>
        </p:nvSpPr>
        <p:spPr bwMode="auto">
          <a:xfrm>
            <a:off x="5029200" y="4602163"/>
            <a:ext cx="1544638" cy="304800"/>
          </a:xfrm>
          <a:custGeom>
            <a:avLst/>
            <a:gdLst>
              <a:gd name="T0" fmla="*/ 2147483647 w 973"/>
              <a:gd name="T1" fmla="*/ 2147483647 h 192"/>
              <a:gd name="T2" fmla="*/ 0 w 973"/>
              <a:gd name="T3" fmla="*/ 2147483647 h 192"/>
              <a:gd name="T4" fmla="*/ 0 w 973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3" h="192">
                <a:moveTo>
                  <a:pt x="973" y="187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24" grpId="0" animBg="1"/>
      <p:bldP spid="25" grpId="0" animBg="1"/>
      <p:bldP spid="26" grpId="0" autoUpdateAnimBg="0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4"/>
          <p:cNvSpPr txBox="1">
            <a:spLocks noChangeArrowheads="1"/>
          </p:cNvSpPr>
          <p:nvPr/>
        </p:nvSpPr>
        <p:spPr bwMode="auto">
          <a:xfrm>
            <a:off x="323850" y="333375"/>
            <a:ext cx="1216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小数</a:t>
            </a:r>
            <a:r>
              <a:rPr kumimoji="1" lang="zh-CN" altLang="en-US" sz="3600" b="1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Text Box 45"/>
          <p:cNvSpPr txBox="1">
            <a:spLocks noChangeArrowheads="1"/>
          </p:cNvSpPr>
          <p:nvPr/>
        </p:nvSpPr>
        <p:spPr bwMode="auto">
          <a:xfrm>
            <a:off x="1239838" y="2133600"/>
            <a:ext cx="1522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为真值</a:t>
            </a:r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323850" y="2667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如</a:t>
            </a:r>
          </a:p>
        </p:txBody>
      </p: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933450" y="2819400"/>
            <a:ext cx="174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 = + 0.1101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3532188" y="2819400"/>
            <a:ext cx="207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itchFamily="18" charset="0"/>
              </a:rPr>
              <a:t>[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]</a:t>
            </a:r>
            <a:r>
              <a:rPr kumimoji="1" lang="zh-CN" altLang="en-US" sz="2000" b="1" baseline="-25000">
                <a:latin typeface="Times New Roman" pitchFamily="18" charset="0"/>
              </a:rPr>
              <a:t>原</a:t>
            </a:r>
            <a:r>
              <a:rPr kumimoji="1" lang="zh-CN" altLang="en-US" sz="2400" b="1" baseline="-250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= 0 . 1101 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933450" y="3759200"/>
            <a:ext cx="1728788" cy="457200"/>
            <a:chOff x="672" y="2368"/>
            <a:chExt cx="1089" cy="288"/>
          </a:xfrm>
        </p:grpSpPr>
        <p:sp>
          <p:nvSpPr>
            <p:cNvPr id="51239" name="Text Box 50"/>
            <p:cNvSpPr txBox="1">
              <a:spLocks noChangeArrowheads="1"/>
            </p:cNvSpPr>
            <p:nvPr/>
          </p:nvSpPr>
          <p:spPr bwMode="auto">
            <a:xfrm>
              <a:off x="672" y="2368"/>
              <a:ext cx="10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</a:rPr>
                <a:t> =    0.1101</a:t>
              </a:r>
            </a:p>
          </p:txBody>
        </p:sp>
        <p:sp>
          <p:nvSpPr>
            <p:cNvPr id="51240" name="Line 51"/>
            <p:cNvSpPr>
              <a:spLocks noChangeShapeType="1"/>
            </p:cNvSpPr>
            <p:nvPr/>
          </p:nvSpPr>
          <p:spPr bwMode="auto">
            <a:xfrm>
              <a:off x="1056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3532188" y="3759200"/>
            <a:ext cx="4048125" cy="457200"/>
            <a:chOff x="2309" y="2368"/>
            <a:chExt cx="2550" cy="288"/>
          </a:xfrm>
        </p:grpSpPr>
        <p:sp>
          <p:nvSpPr>
            <p:cNvPr id="51236" name="Text Box 53"/>
            <p:cNvSpPr txBox="1">
              <a:spLocks noChangeArrowheads="1"/>
            </p:cNvSpPr>
            <p:nvPr/>
          </p:nvSpPr>
          <p:spPr bwMode="auto">
            <a:xfrm>
              <a:off x="2309" y="2368"/>
              <a:ext cx="2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[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</a:rPr>
                <a:t>]</a:t>
              </a:r>
              <a:r>
                <a:rPr kumimoji="1" lang="zh-CN" altLang="en-US" sz="2000" b="1" baseline="-25000">
                  <a:latin typeface="Times New Roman" pitchFamily="18" charset="0"/>
                </a:rPr>
                <a:t>原</a:t>
              </a:r>
              <a:r>
                <a:rPr kumimoji="1" lang="zh-CN" altLang="en-US" sz="2400" b="1" baseline="-25000">
                  <a:latin typeface="Times New Roman" pitchFamily="18" charset="0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</a:rPr>
                <a:t>= 1   (   0.1101) = 1 . 1101 </a:t>
              </a:r>
            </a:p>
          </p:txBody>
        </p:sp>
        <p:sp>
          <p:nvSpPr>
            <p:cNvPr id="51237" name="Line 54"/>
            <p:cNvSpPr>
              <a:spLocks noChangeShapeType="1"/>
            </p:cNvSpPr>
            <p:nvPr/>
          </p:nvSpPr>
          <p:spPr bwMode="auto">
            <a:xfrm>
              <a:off x="3024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8" name="Line 55"/>
            <p:cNvSpPr>
              <a:spLocks noChangeShapeType="1"/>
            </p:cNvSpPr>
            <p:nvPr/>
          </p:nvSpPr>
          <p:spPr bwMode="auto">
            <a:xfrm>
              <a:off x="3216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1162050" y="762000"/>
            <a:ext cx="6248400" cy="1295400"/>
            <a:chOff x="816" y="480"/>
            <a:chExt cx="3936" cy="816"/>
          </a:xfrm>
        </p:grpSpPr>
        <p:sp>
          <p:nvSpPr>
            <p:cNvPr id="51230" name="Text Box 57"/>
            <p:cNvSpPr txBox="1">
              <a:spLocks noChangeArrowheads="1"/>
            </p:cNvSpPr>
            <p:nvPr/>
          </p:nvSpPr>
          <p:spPr bwMode="auto">
            <a:xfrm>
              <a:off x="1759" y="480"/>
              <a:ext cx="25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 i="1">
                  <a:latin typeface="Times New Roman" pitchFamily="18" charset="0"/>
                </a:rPr>
                <a:t>  x</a:t>
              </a:r>
              <a:r>
                <a:rPr kumimoji="1" lang="en-US" altLang="zh-CN" b="1">
                  <a:latin typeface="Times New Roman" pitchFamily="18" charset="0"/>
                </a:rPr>
                <a:t>          1 </a:t>
              </a:r>
              <a:r>
                <a:rPr kumimoji="1" lang="zh-CN" altLang="en-US" sz="2800" b="1">
                  <a:latin typeface="Times New Roman" pitchFamily="18" charset="0"/>
                </a:rPr>
                <a:t>＞</a:t>
              </a: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≥</a:t>
              </a:r>
              <a:r>
                <a:rPr kumimoji="1" lang="en-US" altLang="zh-CN" b="1">
                  <a:latin typeface="Times New Roman" pitchFamily="18" charset="0"/>
                </a:rPr>
                <a:t> 0</a:t>
              </a:r>
            </a:p>
          </p:txBody>
        </p:sp>
        <p:grpSp>
          <p:nvGrpSpPr>
            <p:cNvPr id="51231" name="Group 58"/>
            <p:cNvGrpSpPr>
              <a:grpSpLocks/>
            </p:cNvGrpSpPr>
            <p:nvPr/>
          </p:nvGrpSpPr>
          <p:grpSpPr bwMode="auto">
            <a:xfrm>
              <a:off x="816" y="620"/>
              <a:ext cx="3936" cy="676"/>
              <a:chOff x="816" y="620"/>
              <a:chExt cx="3936" cy="676"/>
            </a:xfrm>
          </p:grpSpPr>
          <p:sp>
            <p:nvSpPr>
              <p:cNvPr id="51232" name="Text Box 59"/>
              <p:cNvSpPr txBox="1">
                <a:spLocks noChangeArrowheads="1"/>
              </p:cNvSpPr>
              <p:nvPr/>
            </p:nvSpPr>
            <p:spPr bwMode="auto">
              <a:xfrm>
                <a:off x="816" y="720"/>
                <a:ext cx="84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itchFamily="18" charset="0"/>
                  </a:rPr>
                  <a:t>[</a:t>
                </a:r>
                <a:r>
                  <a:rPr kumimoji="1" lang="en-US" altLang="zh-CN" b="1" i="1">
                    <a:latin typeface="Times New Roman" pitchFamily="18" charset="0"/>
                  </a:rPr>
                  <a:t>x</a:t>
                </a:r>
                <a:r>
                  <a:rPr kumimoji="1" lang="en-US" altLang="zh-CN" b="1">
                    <a:latin typeface="Times New Roman" pitchFamily="18" charset="0"/>
                  </a:rPr>
                  <a:t>]</a:t>
                </a:r>
                <a:r>
                  <a:rPr kumimoji="1" lang="zh-CN" altLang="en-US" sz="2800" b="1" baseline="-25000">
                    <a:latin typeface="Times New Roman" pitchFamily="18" charset="0"/>
                  </a:rPr>
                  <a:t>原</a:t>
                </a:r>
                <a:r>
                  <a:rPr kumimoji="1" lang="zh-CN" altLang="en-US" b="1">
                    <a:latin typeface="Times New Roman" pitchFamily="18" charset="0"/>
                  </a:rPr>
                  <a:t> </a:t>
                </a:r>
                <a:r>
                  <a:rPr kumimoji="1" lang="en-US" altLang="zh-CN" b="1">
                    <a:latin typeface="Times New Roman" pitchFamily="18" charset="0"/>
                  </a:rPr>
                  <a:t>= </a:t>
                </a:r>
              </a:p>
            </p:txBody>
          </p:sp>
          <p:sp>
            <p:nvSpPr>
              <p:cNvPr id="51233" name="Text Box 60"/>
              <p:cNvSpPr txBox="1">
                <a:spLocks noChangeArrowheads="1"/>
              </p:cNvSpPr>
              <p:nvPr/>
            </p:nvSpPr>
            <p:spPr bwMode="auto">
              <a:xfrm>
                <a:off x="1769" y="931"/>
                <a:ext cx="298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itchFamily="18" charset="0"/>
                  </a:rPr>
                  <a:t>1 – </a:t>
                </a:r>
                <a:r>
                  <a:rPr kumimoji="1" lang="en-US" altLang="zh-CN" b="1" i="1">
                    <a:latin typeface="Times New Roman" pitchFamily="18" charset="0"/>
                  </a:rPr>
                  <a:t>x</a:t>
                </a:r>
                <a:r>
                  <a:rPr kumimoji="1" lang="en-US" altLang="zh-CN" b="1">
                    <a:latin typeface="Times New Roman" pitchFamily="18" charset="0"/>
                  </a:rPr>
                  <a:t>      0 </a:t>
                </a:r>
                <a:r>
                  <a:rPr kumimoji="1" lang="en-US" altLang="zh-CN" sz="2800" b="1">
                    <a:latin typeface="Times New Roman" pitchFamily="18" charset="0"/>
                  </a:rPr>
                  <a:t>≥</a:t>
                </a:r>
                <a:r>
                  <a:rPr kumimoji="1" lang="en-US" altLang="zh-CN" b="1">
                    <a:latin typeface="Times New Roman" pitchFamily="18" charset="0"/>
                  </a:rPr>
                  <a:t> </a:t>
                </a:r>
                <a:r>
                  <a:rPr kumimoji="1" lang="en-US" altLang="zh-CN" b="1" i="1">
                    <a:latin typeface="Times New Roman" pitchFamily="18" charset="0"/>
                  </a:rPr>
                  <a:t>x</a:t>
                </a:r>
                <a:r>
                  <a:rPr kumimoji="1" lang="en-US" altLang="zh-CN" b="1">
                    <a:latin typeface="Times New Roman" pitchFamily="18" charset="0"/>
                  </a:rPr>
                  <a:t> </a:t>
                </a:r>
                <a:r>
                  <a:rPr kumimoji="1" lang="zh-CN" altLang="en-US" sz="2800" b="1">
                    <a:latin typeface="Times New Roman" pitchFamily="18" charset="0"/>
                  </a:rPr>
                  <a:t>＞  </a:t>
                </a:r>
                <a:r>
                  <a:rPr kumimoji="1" lang="en-US" altLang="zh-CN" b="1">
                    <a:latin typeface="Times New Roman" pitchFamily="18" charset="0"/>
                  </a:rPr>
                  <a:t>1</a:t>
                </a:r>
                <a:endParaRPr kumimoji="1" lang="en-US" altLang="zh-CN" b="1" baseline="30000">
                  <a:latin typeface="Times New Roman" pitchFamily="18" charset="0"/>
                </a:endParaRPr>
              </a:p>
            </p:txBody>
          </p:sp>
          <p:sp>
            <p:nvSpPr>
              <p:cNvPr id="51234" name="AutoShape 61"/>
              <p:cNvSpPr>
                <a:spLocks/>
              </p:cNvSpPr>
              <p:nvPr/>
            </p:nvSpPr>
            <p:spPr bwMode="auto">
              <a:xfrm>
                <a:off x="1625" y="620"/>
                <a:ext cx="124" cy="580"/>
              </a:xfrm>
              <a:prstGeom prst="leftBrace">
                <a:avLst>
                  <a:gd name="adj1" fmla="val 3897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51235" name="Line 62"/>
              <p:cNvSpPr>
                <a:spLocks noChangeShapeType="1"/>
              </p:cNvSpPr>
              <p:nvPr/>
            </p:nvSpPr>
            <p:spPr bwMode="auto">
              <a:xfrm>
                <a:off x="3648" y="1139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63"/>
          <p:cNvGrpSpPr>
            <a:grpSpLocks/>
          </p:cNvGrpSpPr>
          <p:nvPr/>
        </p:nvGrpSpPr>
        <p:grpSpPr bwMode="auto">
          <a:xfrm>
            <a:off x="933450" y="5638800"/>
            <a:ext cx="2185988" cy="457200"/>
            <a:chOff x="672" y="3552"/>
            <a:chExt cx="1377" cy="288"/>
          </a:xfrm>
        </p:grpSpPr>
        <p:sp>
          <p:nvSpPr>
            <p:cNvPr id="51228" name="Text Box 64"/>
            <p:cNvSpPr txBox="1">
              <a:spLocks noChangeArrowheads="1"/>
            </p:cNvSpPr>
            <p:nvPr/>
          </p:nvSpPr>
          <p:spPr bwMode="auto">
            <a:xfrm>
              <a:off x="672" y="3552"/>
              <a:ext cx="1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</a:rPr>
                <a:t> =    0.1000000</a:t>
              </a:r>
            </a:p>
          </p:txBody>
        </p:sp>
        <p:sp>
          <p:nvSpPr>
            <p:cNvPr id="51229" name="Line 65"/>
            <p:cNvSpPr>
              <a:spLocks noChangeShapeType="1"/>
            </p:cNvSpPr>
            <p:nvPr/>
          </p:nvSpPr>
          <p:spPr bwMode="auto">
            <a:xfrm>
              <a:off x="1056" y="371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Group 66"/>
          <p:cNvGrpSpPr>
            <a:grpSpLocks/>
          </p:cNvGrpSpPr>
          <p:nvPr/>
        </p:nvGrpSpPr>
        <p:grpSpPr bwMode="auto">
          <a:xfrm>
            <a:off x="3532188" y="5638800"/>
            <a:ext cx="4886325" cy="457200"/>
            <a:chOff x="2309" y="3552"/>
            <a:chExt cx="3078" cy="288"/>
          </a:xfrm>
        </p:grpSpPr>
        <p:sp>
          <p:nvSpPr>
            <p:cNvPr id="51225" name="Text Box 67"/>
            <p:cNvSpPr txBox="1">
              <a:spLocks noChangeArrowheads="1"/>
            </p:cNvSpPr>
            <p:nvPr/>
          </p:nvSpPr>
          <p:spPr bwMode="auto">
            <a:xfrm>
              <a:off x="2309" y="3552"/>
              <a:ext cx="30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[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</a:rPr>
                <a:t>]</a:t>
              </a:r>
              <a:r>
                <a:rPr kumimoji="1" lang="zh-CN" altLang="en-US" sz="2000" b="1" baseline="-25000">
                  <a:latin typeface="Times New Roman" pitchFamily="18" charset="0"/>
                </a:rPr>
                <a:t>原</a:t>
              </a:r>
              <a:r>
                <a:rPr kumimoji="1" lang="zh-CN" altLang="en-US" sz="2400" b="1" baseline="-25000">
                  <a:latin typeface="Times New Roman" pitchFamily="18" charset="0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</a:rPr>
                <a:t>= 1   (   0.1000000) = 1 . 1000000</a:t>
              </a:r>
            </a:p>
          </p:txBody>
        </p:sp>
        <p:sp>
          <p:nvSpPr>
            <p:cNvPr id="51226" name="Line 68"/>
            <p:cNvSpPr>
              <a:spLocks noChangeShapeType="1"/>
            </p:cNvSpPr>
            <p:nvPr/>
          </p:nvSpPr>
          <p:spPr bwMode="auto">
            <a:xfrm>
              <a:off x="3024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7" name="Line 69"/>
            <p:cNvSpPr>
              <a:spLocks noChangeShapeType="1"/>
            </p:cNvSpPr>
            <p:nvPr/>
          </p:nvSpPr>
          <p:spPr bwMode="auto">
            <a:xfrm>
              <a:off x="3216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933450" y="4699000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 =</a:t>
            </a:r>
            <a:r>
              <a:rPr kumimoji="1" lang="en-US" altLang="zh-CN" sz="10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+ 0.1000000</a:t>
            </a:r>
          </a:p>
        </p:txBody>
      </p:sp>
      <p:sp>
        <p:nvSpPr>
          <p:cNvPr id="31" name="Text Box 71"/>
          <p:cNvSpPr txBox="1">
            <a:spLocks noChangeArrowheads="1"/>
          </p:cNvSpPr>
          <p:nvPr/>
        </p:nvSpPr>
        <p:spPr bwMode="auto">
          <a:xfrm>
            <a:off x="3532188" y="4699000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itchFamily="18" charset="0"/>
              </a:rPr>
              <a:t>[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]</a:t>
            </a:r>
            <a:r>
              <a:rPr kumimoji="1" lang="zh-CN" altLang="en-US" sz="2000" b="1" baseline="-25000">
                <a:latin typeface="Times New Roman" pitchFamily="18" charset="0"/>
              </a:rPr>
              <a:t>原</a:t>
            </a:r>
            <a:r>
              <a:rPr kumimoji="1" lang="zh-CN" altLang="en-US" sz="2400" b="1" baseline="-250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= 0 . 1000000</a:t>
            </a:r>
          </a:p>
        </p:txBody>
      </p:sp>
      <p:sp>
        <p:nvSpPr>
          <p:cNvPr id="32" name="Text Box 72"/>
          <p:cNvSpPr txBox="1">
            <a:spLocks noChangeArrowheads="1"/>
          </p:cNvSpPr>
          <p:nvPr/>
        </p:nvSpPr>
        <p:spPr bwMode="auto">
          <a:xfrm>
            <a:off x="6191250" y="4608513"/>
            <a:ext cx="2819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用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小数点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将符号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位和数值位隔开</a:t>
            </a:r>
          </a:p>
        </p:txBody>
      </p:sp>
      <p:sp>
        <p:nvSpPr>
          <p:cNvPr id="33" name="Freeform 73"/>
          <p:cNvSpPr>
            <a:spLocks/>
          </p:cNvSpPr>
          <p:nvPr/>
        </p:nvSpPr>
        <p:spPr bwMode="auto">
          <a:xfrm>
            <a:off x="4716463" y="5048250"/>
            <a:ext cx="1524000" cy="228600"/>
          </a:xfrm>
          <a:custGeom>
            <a:avLst/>
            <a:gdLst>
              <a:gd name="T0" fmla="*/ 2147483647 w 960"/>
              <a:gd name="T1" fmla="*/ 2147483647 h 96"/>
              <a:gd name="T2" fmla="*/ 0 w 960"/>
              <a:gd name="T3" fmla="*/ 2147483647 h 96"/>
              <a:gd name="T4" fmla="*/ 0 w 960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96">
                <a:moveTo>
                  <a:pt x="96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Freeform 74"/>
          <p:cNvSpPr>
            <a:spLocks/>
          </p:cNvSpPr>
          <p:nvPr/>
        </p:nvSpPr>
        <p:spPr bwMode="auto">
          <a:xfrm>
            <a:off x="7153275" y="5257800"/>
            <a:ext cx="1600200" cy="1371600"/>
          </a:xfrm>
          <a:custGeom>
            <a:avLst/>
            <a:gdLst>
              <a:gd name="T0" fmla="*/ 2147483647 w 1008"/>
              <a:gd name="T1" fmla="*/ 0 h 864"/>
              <a:gd name="T2" fmla="*/ 2147483647 w 1008"/>
              <a:gd name="T3" fmla="*/ 0 h 864"/>
              <a:gd name="T4" fmla="*/ 2147483647 w 1008"/>
              <a:gd name="T5" fmla="*/ 2147483647 h 864"/>
              <a:gd name="T6" fmla="*/ 0 w 1008"/>
              <a:gd name="T7" fmla="*/ 2147483647 h 864"/>
              <a:gd name="T8" fmla="*/ 0 w 1008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8" h="864">
                <a:moveTo>
                  <a:pt x="882" y="0"/>
                </a:moveTo>
                <a:lnTo>
                  <a:pt x="1008" y="0"/>
                </a:lnTo>
                <a:lnTo>
                  <a:pt x="1008" y="864"/>
                </a:lnTo>
                <a:lnTo>
                  <a:pt x="0" y="864"/>
                </a:lnTo>
                <a:lnTo>
                  <a:pt x="0" y="4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Text Box 75"/>
          <p:cNvSpPr txBox="1">
            <a:spLocks noChangeArrowheads="1"/>
          </p:cNvSpPr>
          <p:nvPr/>
        </p:nvSpPr>
        <p:spPr bwMode="auto">
          <a:xfrm>
            <a:off x="6300788" y="2779713"/>
            <a:ext cx="270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用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小数点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将符号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位和数值位隔开</a:t>
            </a:r>
          </a:p>
        </p:txBody>
      </p:sp>
      <p:sp>
        <p:nvSpPr>
          <p:cNvPr id="36" name="Freeform 76"/>
          <p:cNvSpPr>
            <a:spLocks/>
          </p:cNvSpPr>
          <p:nvPr/>
        </p:nvSpPr>
        <p:spPr bwMode="auto">
          <a:xfrm>
            <a:off x="4699000" y="3200400"/>
            <a:ext cx="1600200" cy="228600"/>
          </a:xfrm>
          <a:custGeom>
            <a:avLst/>
            <a:gdLst>
              <a:gd name="T0" fmla="*/ 2147483647 w 1008"/>
              <a:gd name="T1" fmla="*/ 2147483647 h 144"/>
              <a:gd name="T2" fmla="*/ 0 w 1008"/>
              <a:gd name="T3" fmla="*/ 2147483647 h 144"/>
              <a:gd name="T4" fmla="*/ 0 w 1008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44">
                <a:moveTo>
                  <a:pt x="1008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Freeform 77"/>
          <p:cNvSpPr>
            <a:spLocks/>
          </p:cNvSpPr>
          <p:nvPr/>
        </p:nvSpPr>
        <p:spPr bwMode="auto">
          <a:xfrm>
            <a:off x="6675438" y="3657600"/>
            <a:ext cx="1295400" cy="838200"/>
          </a:xfrm>
          <a:custGeom>
            <a:avLst/>
            <a:gdLst>
              <a:gd name="T0" fmla="*/ 2147483647 w 816"/>
              <a:gd name="T1" fmla="*/ 0 h 528"/>
              <a:gd name="T2" fmla="*/ 2147483647 w 816"/>
              <a:gd name="T3" fmla="*/ 2147483647 h 528"/>
              <a:gd name="T4" fmla="*/ 0 w 816"/>
              <a:gd name="T5" fmla="*/ 2147483647 h 528"/>
              <a:gd name="T6" fmla="*/ 0 w 81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528">
                <a:moveTo>
                  <a:pt x="816" y="0"/>
                </a:moveTo>
                <a:lnTo>
                  <a:pt x="816" y="528"/>
                </a:lnTo>
                <a:lnTo>
                  <a:pt x="0" y="528"/>
                </a:lnTo>
                <a:lnTo>
                  <a:pt x="0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" name="Group 78"/>
          <p:cNvGrpSpPr>
            <a:grpSpLocks/>
          </p:cNvGrpSpPr>
          <p:nvPr/>
        </p:nvGrpSpPr>
        <p:grpSpPr bwMode="auto">
          <a:xfrm>
            <a:off x="1543050" y="2667000"/>
            <a:ext cx="5376863" cy="3048000"/>
            <a:chOff x="1077" y="1680"/>
            <a:chExt cx="3387" cy="1920"/>
          </a:xfrm>
        </p:grpSpPr>
        <p:sp>
          <p:nvSpPr>
            <p:cNvPr id="51221" name="Freeform 79"/>
            <p:cNvSpPr>
              <a:spLocks/>
            </p:cNvSpPr>
            <p:nvPr/>
          </p:nvSpPr>
          <p:spPr bwMode="auto">
            <a:xfrm>
              <a:off x="1086" y="1680"/>
              <a:ext cx="1842" cy="159"/>
            </a:xfrm>
            <a:custGeom>
              <a:avLst/>
              <a:gdLst>
                <a:gd name="T0" fmla="*/ 0 w 1842"/>
                <a:gd name="T1" fmla="*/ 159 h 159"/>
                <a:gd name="T2" fmla="*/ 0 w 1842"/>
                <a:gd name="T3" fmla="*/ 0 h 159"/>
                <a:gd name="T4" fmla="*/ 1842 w 1842"/>
                <a:gd name="T5" fmla="*/ 0 h 159"/>
                <a:gd name="T6" fmla="*/ 1842 w 1842"/>
                <a:gd name="T7" fmla="*/ 144 h 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42" h="159">
                  <a:moveTo>
                    <a:pt x="0" y="159"/>
                  </a:moveTo>
                  <a:lnTo>
                    <a:pt x="0" y="0"/>
                  </a:lnTo>
                  <a:lnTo>
                    <a:pt x="1842" y="0"/>
                  </a:lnTo>
                  <a:lnTo>
                    <a:pt x="1842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2" name="Freeform 80"/>
            <p:cNvSpPr>
              <a:spLocks/>
            </p:cNvSpPr>
            <p:nvPr/>
          </p:nvSpPr>
          <p:spPr bwMode="auto">
            <a:xfrm>
              <a:off x="1092" y="2304"/>
              <a:ext cx="3084" cy="147"/>
            </a:xfrm>
            <a:custGeom>
              <a:avLst/>
              <a:gdLst>
                <a:gd name="T0" fmla="*/ 0 w 3084"/>
                <a:gd name="T1" fmla="*/ 147 h 147"/>
                <a:gd name="T2" fmla="*/ 0 w 3084"/>
                <a:gd name="T3" fmla="*/ 0 h 147"/>
                <a:gd name="T4" fmla="*/ 3084 w 3084"/>
                <a:gd name="T5" fmla="*/ 0 h 147"/>
                <a:gd name="T6" fmla="*/ 3084 w 3084"/>
                <a:gd name="T7" fmla="*/ 108 h 1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84" h="147">
                  <a:moveTo>
                    <a:pt x="0" y="147"/>
                  </a:moveTo>
                  <a:lnTo>
                    <a:pt x="0" y="0"/>
                  </a:lnTo>
                  <a:lnTo>
                    <a:pt x="3084" y="0"/>
                  </a:lnTo>
                  <a:lnTo>
                    <a:pt x="3084" y="1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3" name="Freeform 81"/>
            <p:cNvSpPr>
              <a:spLocks/>
            </p:cNvSpPr>
            <p:nvPr/>
          </p:nvSpPr>
          <p:spPr bwMode="auto">
            <a:xfrm>
              <a:off x="1077" y="2835"/>
              <a:ext cx="1854" cy="195"/>
            </a:xfrm>
            <a:custGeom>
              <a:avLst/>
              <a:gdLst>
                <a:gd name="T0" fmla="*/ 0 w 1854"/>
                <a:gd name="T1" fmla="*/ 195 h 195"/>
                <a:gd name="T2" fmla="*/ 3 w 1854"/>
                <a:gd name="T3" fmla="*/ 0 h 195"/>
                <a:gd name="T4" fmla="*/ 1854 w 1854"/>
                <a:gd name="T5" fmla="*/ 0 h 195"/>
                <a:gd name="T6" fmla="*/ 1851 w 1854"/>
                <a:gd name="T7" fmla="*/ 141 h 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54" h="195">
                  <a:moveTo>
                    <a:pt x="0" y="195"/>
                  </a:moveTo>
                  <a:lnTo>
                    <a:pt x="3" y="0"/>
                  </a:lnTo>
                  <a:lnTo>
                    <a:pt x="1854" y="0"/>
                  </a:lnTo>
                  <a:lnTo>
                    <a:pt x="1851" y="14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4" name="Freeform 82"/>
            <p:cNvSpPr>
              <a:spLocks/>
            </p:cNvSpPr>
            <p:nvPr/>
          </p:nvSpPr>
          <p:spPr bwMode="auto">
            <a:xfrm>
              <a:off x="1104" y="3456"/>
              <a:ext cx="3360" cy="144"/>
            </a:xfrm>
            <a:custGeom>
              <a:avLst/>
              <a:gdLst>
                <a:gd name="T0" fmla="*/ 0 w 1872"/>
                <a:gd name="T1" fmla="*/ 81 h 192"/>
                <a:gd name="T2" fmla="*/ 0 w 1872"/>
                <a:gd name="T3" fmla="*/ 0 h 192"/>
                <a:gd name="T4" fmla="*/ 10825 w 1872"/>
                <a:gd name="T5" fmla="*/ 0 h 192"/>
                <a:gd name="T6" fmla="*/ 10825 w 1872"/>
                <a:gd name="T7" fmla="*/ 61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72" h="192">
                  <a:moveTo>
                    <a:pt x="0" y="192"/>
                  </a:moveTo>
                  <a:lnTo>
                    <a:pt x="0" y="0"/>
                  </a:lnTo>
                  <a:lnTo>
                    <a:pt x="1872" y="0"/>
                  </a:lnTo>
                  <a:lnTo>
                    <a:pt x="1872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30" grpId="0" autoUpdateAnimBg="0"/>
      <p:bldP spid="31" grpId="0" autoUpdateAnimBg="0"/>
      <p:bldP spid="32" grpId="0" autoUpdateAnimBg="0"/>
      <p:bldP spid="33" grpId="0" animBg="1"/>
      <p:bldP spid="34" grpId="0" animBg="1"/>
      <p:bldP spid="35" grpId="0" autoUpdateAnimBg="0"/>
      <p:bldP spid="3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7"/>
          <p:cNvSpPr txBox="1">
            <a:spLocks noChangeArrowheads="1"/>
          </p:cNvSpPr>
          <p:nvPr/>
        </p:nvSpPr>
        <p:spPr bwMode="auto">
          <a:xfrm>
            <a:off x="323850" y="196850"/>
            <a:ext cx="33099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6600"/>
                </a:solidFill>
                <a:latin typeface="Times New Roman" pitchFamily="18" charset="0"/>
              </a:rPr>
              <a:t>三</a:t>
            </a:r>
            <a:r>
              <a:rPr kumimoji="1" lang="en-US" altLang="zh-CN" sz="3600" b="1">
                <a:solidFill>
                  <a:srgbClr val="006600"/>
                </a:solidFill>
                <a:latin typeface="Times New Roman" pitchFamily="18" charset="0"/>
              </a:rPr>
              <a:t>. </a:t>
            </a:r>
            <a:r>
              <a:rPr kumimoji="1" lang="zh-CN" altLang="en-US" sz="3600" b="1">
                <a:solidFill>
                  <a:srgbClr val="006600"/>
                </a:solidFill>
                <a:latin typeface="Times New Roman" pitchFamily="18" charset="0"/>
              </a:rPr>
              <a:t>反码表示 法</a:t>
            </a:r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781050" y="933450"/>
            <a:ext cx="253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(1) </a:t>
            </a:r>
            <a:r>
              <a:rPr kumimoji="1" lang="zh-CN" altLang="en-US" b="1">
                <a:latin typeface="Times New Roman" pitchFamily="18" charset="0"/>
              </a:rPr>
              <a:t>定义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1270000" y="1546225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整数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68313" y="2060575"/>
            <a:ext cx="9215437" cy="1235075"/>
            <a:chOff x="295" y="1298"/>
            <a:chExt cx="5805" cy="778"/>
          </a:xfrm>
        </p:grpSpPr>
        <p:sp>
          <p:nvSpPr>
            <p:cNvPr id="52251" name="Text Box 41"/>
            <p:cNvSpPr txBox="1">
              <a:spLocks noChangeArrowheads="1"/>
            </p:cNvSpPr>
            <p:nvPr/>
          </p:nvSpPr>
          <p:spPr bwMode="auto">
            <a:xfrm>
              <a:off x="295" y="1538"/>
              <a:ext cx="1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[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]</a:t>
              </a:r>
              <a:r>
                <a:rPr kumimoji="1" lang="zh-CN" altLang="en-US" sz="2400" b="1" baseline="-25000">
                  <a:latin typeface="Times New Roman" pitchFamily="18" charset="0"/>
                </a:rPr>
                <a:t>反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= </a:t>
              </a:r>
            </a:p>
          </p:txBody>
        </p:sp>
        <p:sp>
          <p:nvSpPr>
            <p:cNvPr id="52252" name="Text Box 42"/>
            <p:cNvSpPr txBox="1">
              <a:spLocks noChangeArrowheads="1"/>
            </p:cNvSpPr>
            <p:nvPr/>
          </p:nvSpPr>
          <p:spPr bwMode="auto">
            <a:xfrm>
              <a:off x="1142" y="1298"/>
              <a:ext cx="3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</a:t>
              </a:r>
              <a:r>
                <a:rPr kumimoji="1" lang="zh-CN" altLang="en-US" sz="2800" b="1">
                  <a:latin typeface="Times New Roman" pitchFamily="18" charset="0"/>
                </a:rPr>
                <a:t>，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                 2</a:t>
              </a:r>
              <a:r>
                <a:rPr kumimoji="1" lang="en-US" altLang="zh-CN" sz="2800" b="1" i="1" baseline="45000">
                  <a:latin typeface="Times New Roman" pitchFamily="18" charset="0"/>
                </a:rPr>
                <a:t>n</a:t>
              </a: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＞ 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 ≥ 0</a:t>
              </a:r>
            </a:p>
          </p:txBody>
        </p:sp>
        <p:sp>
          <p:nvSpPr>
            <p:cNvPr id="52253" name="Text Box 43"/>
            <p:cNvSpPr txBox="1">
              <a:spLocks noChangeArrowheads="1"/>
            </p:cNvSpPr>
            <p:nvPr/>
          </p:nvSpPr>
          <p:spPr bwMode="auto">
            <a:xfrm>
              <a:off x="1152" y="1749"/>
              <a:ext cx="49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( 2</a:t>
              </a:r>
              <a:r>
                <a:rPr kumimoji="1" lang="en-US" altLang="zh-CN" sz="2800" b="1" i="1" baseline="45000">
                  <a:latin typeface="Times New Roman" pitchFamily="18" charset="0"/>
                </a:rPr>
                <a:t>n</a:t>
              </a:r>
              <a:r>
                <a:rPr kumimoji="1" lang="en-US" altLang="zh-CN" sz="2800" b="1" baseline="45000">
                  <a:latin typeface="Times New Roman" pitchFamily="18" charset="0"/>
                </a:rPr>
                <a:t>+1</a:t>
              </a:r>
              <a:r>
                <a:rPr kumimoji="1" lang="en-US" altLang="zh-CN" sz="2800" b="1">
                  <a:latin typeface="Times New Roman" pitchFamily="18" charset="0"/>
                </a:rPr>
                <a:t> – 1) + 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   0  ≥ 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 </a:t>
              </a:r>
              <a:r>
                <a:rPr kumimoji="1" lang="zh-CN" altLang="en-US" sz="2800" b="1">
                  <a:latin typeface="Times New Roman" pitchFamily="18" charset="0"/>
                </a:rPr>
                <a:t>＞     </a:t>
              </a:r>
              <a:r>
                <a:rPr kumimoji="1" lang="en-US" altLang="zh-CN" sz="2800" b="1">
                  <a:latin typeface="Times New Roman" pitchFamily="18" charset="0"/>
                </a:rPr>
                <a:t>2</a:t>
              </a:r>
              <a:r>
                <a:rPr kumimoji="1" lang="en-US" altLang="zh-CN" sz="2800" b="1" i="1" baseline="45000">
                  <a:latin typeface="Times New Roman" pitchFamily="18" charset="0"/>
                </a:rPr>
                <a:t>n</a:t>
              </a:r>
              <a:r>
                <a:rPr kumimoji="1" lang="zh-CN" altLang="en-US" sz="2800" b="1">
                  <a:latin typeface="Times New Roman" pitchFamily="18" charset="0"/>
                </a:rPr>
                <a:t>（</a:t>
              </a:r>
              <a:r>
                <a:rPr kumimoji="1" lang="en-US" altLang="zh-CN" sz="2800" b="1">
                  <a:latin typeface="Times New Roman" pitchFamily="18" charset="0"/>
                </a:rPr>
                <a:t>mod 2</a:t>
              </a:r>
              <a:r>
                <a:rPr kumimoji="1" lang="en-US" altLang="zh-CN" sz="2800" b="1" i="1" baseline="45000">
                  <a:latin typeface="Times New Roman" pitchFamily="18" charset="0"/>
                </a:rPr>
                <a:t>n</a:t>
              </a:r>
              <a:r>
                <a:rPr kumimoji="1" lang="en-US" altLang="zh-CN" sz="2800" b="1" baseline="45000">
                  <a:latin typeface="Times New Roman" pitchFamily="18" charset="0"/>
                </a:rPr>
                <a:t>+1</a:t>
              </a:r>
              <a:r>
                <a:rPr kumimoji="1" lang="en-US" altLang="zh-CN" sz="2800" b="1" baseline="30000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     1</a:t>
              </a:r>
              <a:r>
                <a:rPr kumimoji="1" lang="zh-CN" altLang="en-US" sz="2800" b="1">
                  <a:latin typeface="Times New Roman" pitchFamily="18" charset="0"/>
                </a:rPr>
                <a:t>）</a:t>
              </a:r>
              <a:endParaRPr kumimoji="1" lang="zh-CN" altLang="en-US" sz="2800" b="1" baseline="30000">
                <a:latin typeface="Times New Roman" pitchFamily="18" charset="0"/>
              </a:endParaRPr>
            </a:p>
          </p:txBody>
        </p:sp>
        <p:sp>
          <p:nvSpPr>
            <p:cNvPr id="52254" name="AutoShape 44"/>
            <p:cNvSpPr>
              <a:spLocks/>
            </p:cNvSpPr>
            <p:nvPr/>
          </p:nvSpPr>
          <p:spPr bwMode="auto">
            <a:xfrm>
              <a:off x="1008" y="1404"/>
              <a:ext cx="103" cy="632"/>
            </a:xfrm>
            <a:prstGeom prst="leftBrace">
              <a:avLst>
                <a:gd name="adj1" fmla="val 511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2255" name="Line 45"/>
            <p:cNvSpPr>
              <a:spLocks noChangeShapeType="1"/>
            </p:cNvSpPr>
            <p:nvPr/>
          </p:nvSpPr>
          <p:spPr bwMode="auto">
            <a:xfrm>
              <a:off x="3691" y="19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6" name="Line 46"/>
            <p:cNvSpPr>
              <a:spLocks noChangeShapeType="1"/>
            </p:cNvSpPr>
            <p:nvPr/>
          </p:nvSpPr>
          <p:spPr bwMode="auto">
            <a:xfrm>
              <a:off x="5155" y="19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" name="Text Box 47"/>
          <p:cNvSpPr txBox="1">
            <a:spLocks noChangeArrowheads="1"/>
          </p:cNvSpPr>
          <p:nvPr/>
        </p:nvSpPr>
        <p:spPr bwMode="auto">
          <a:xfrm>
            <a:off x="492125" y="39147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如</a:t>
            </a:r>
          </a:p>
        </p:txBody>
      </p:sp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1787525" y="38862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sz="1400" b="1">
                <a:latin typeface="Times New Roman" pitchFamily="18" charset="0"/>
              </a:rPr>
              <a:t> </a:t>
            </a:r>
            <a:r>
              <a:rPr kumimoji="1" lang="en-US" altLang="zh-CN" sz="900" b="1"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= +1101</a:t>
            </a: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1238250" y="4495800"/>
            <a:ext cx="2554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[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>
                <a:latin typeface="Times New Roman" pitchFamily="18" charset="0"/>
              </a:rPr>
              <a:t>]</a:t>
            </a:r>
            <a:r>
              <a:rPr kumimoji="1" lang="zh-CN" altLang="en-US" sz="2800" b="1" baseline="-25000">
                <a:latin typeface="Times New Roman" pitchFamily="18" charset="0"/>
              </a:rPr>
              <a:t>反</a:t>
            </a:r>
            <a:r>
              <a:rPr kumimoji="1" lang="zh-CN" altLang="en-US" b="1"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= 0,1101 </a:t>
            </a:r>
          </a:p>
        </p:txBody>
      </p:sp>
      <p:sp>
        <p:nvSpPr>
          <p:cNvPr id="17" name="Text Box 50"/>
          <p:cNvSpPr txBox="1">
            <a:spLocks noChangeArrowheads="1"/>
          </p:cNvSpPr>
          <p:nvPr/>
        </p:nvSpPr>
        <p:spPr bwMode="auto">
          <a:xfrm>
            <a:off x="5280025" y="5573713"/>
            <a:ext cx="1635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= 1,0010</a:t>
            </a:r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4978400" y="3886200"/>
            <a:ext cx="1838325" cy="579438"/>
            <a:chOff x="3258" y="2448"/>
            <a:chExt cx="1158" cy="365"/>
          </a:xfrm>
        </p:grpSpPr>
        <p:sp>
          <p:nvSpPr>
            <p:cNvPr id="52249" name="Text Box 52"/>
            <p:cNvSpPr txBox="1">
              <a:spLocks noChangeArrowheads="1"/>
            </p:cNvSpPr>
            <p:nvPr/>
          </p:nvSpPr>
          <p:spPr bwMode="auto">
            <a:xfrm>
              <a:off x="3258" y="2448"/>
              <a:ext cx="11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=   1101</a:t>
              </a:r>
            </a:p>
          </p:txBody>
        </p:sp>
        <p:sp>
          <p:nvSpPr>
            <p:cNvPr id="52250" name="Line 53"/>
            <p:cNvSpPr>
              <a:spLocks noChangeShapeType="1"/>
            </p:cNvSpPr>
            <p:nvPr/>
          </p:nvSpPr>
          <p:spPr bwMode="auto">
            <a:xfrm>
              <a:off x="3696" y="264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54"/>
          <p:cNvGrpSpPr>
            <a:grpSpLocks/>
          </p:cNvGrpSpPr>
          <p:nvPr/>
        </p:nvGrpSpPr>
        <p:grpSpPr bwMode="auto">
          <a:xfrm>
            <a:off x="4448175" y="4495800"/>
            <a:ext cx="3954463" cy="579438"/>
            <a:chOff x="2901" y="2928"/>
            <a:chExt cx="2491" cy="365"/>
          </a:xfrm>
        </p:grpSpPr>
        <p:sp>
          <p:nvSpPr>
            <p:cNvPr id="52246" name="Text Box 55"/>
            <p:cNvSpPr txBox="1">
              <a:spLocks noChangeArrowheads="1"/>
            </p:cNvSpPr>
            <p:nvPr/>
          </p:nvSpPr>
          <p:spPr bwMode="auto">
            <a:xfrm>
              <a:off x="2901" y="2928"/>
              <a:ext cx="24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[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]</a:t>
              </a:r>
              <a:r>
                <a:rPr kumimoji="1" lang="zh-CN" altLang="en-US" sz="2800" b="1" baseline="-25000">
                  <a:latin typeface="Times New Roman" pitchFamily="18" charset="0"/>
                </a:rPr>
                <a:t>反</a:t>
              </a: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= (2</a:t>
              </a:r>
              <a:r>
                <a:rPr kumimoji="1" lang="en-US" altLang="zh-CN" b="1" baseline="45000">
                  <a:latin typeface="Times New Roman" pitchFamily="18" charset="0"/>
                </a:rPr>
                <a:t>4+1</a:t>
              </a:r>
              <a:r>
                <a:rPr kumimoji="1" lang="en-US" altLang="zh-CN" b="1">
                  <a:latin typeface="Times New Roman" pitchFamily="18" charset="0"/>
                </a:rPr>
                <a:t>   1)   1101 </a:t>
              </a:r>
            </a:p>
          </p:txBody>
        </p:sp>
        <p:sp>
          <p:nvSpPr>
            <p:cNvPr id="52247" name="Line 56"/>
            <p:cNvSpPr>
              <a:spLocks noChangeShapeType="1"/>
            </p:cNvSpPr>
            <p:nvPr/>
          </p:nvSpPr>
          <p:spPr bwMode="auto">
            <a:xfrm>
              <a:off x="4224" y="31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8" name="Line 57"/>
            <p:cNvSpPr>
              <a:spLocks noChangeShapeType="1"/>
            </p:cNvSpPr>
            <p:nvPr/>
          </p:nvSpPr>
          <p:spPr bwMode="auto">
            <a:xfrm>
              <a:off x="4608" y="31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58"/>
          <p:cNvGrpSpPr>
            <a:grpSpLocks/>
          </p:cNvGrpSpPr>
          <p:nvPr/>
        </p:nvGrpSpPr>
        <p:grpSpPr bwMode="auto">
          <a:xfrm>
            <a:off x="5280025" y="5029200"/>
            <a:ext cx="2651125" cy="579438"/>
            <a:chOff x="3466" y="3401"/>
            <a:chExt cx="1670" cy="365"/>
          </a:xfrm>
        </p:grpSpPr>
        <p:sp>
          <p:nvSpPr>
            <p:cNvPr id="52244" name="Text Box 59"/>
            <p:cNvSpPr txBox="1">
              <a:spLocks noChangeArrowheads="1"/>
            </p:cNvSpPr>
            <p:nvPr/>
          </p:nvSpPr>
          <p:spPr bwMode="auto">
            <a:xfrm>
              <a:off x="3466" y="3401"/>
              <a:ext cx="16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= 11111   1101</a:t>
              </a:r>
            </a:p>
          </p:txBody>
        </p:sp>
        <p:sp>
          <p:nvSpPr>
            <p:cNvPr id="52245" name="Line 60"/>
            <p:cNvSpPr>
              <a:spLocks noChangeShapeType="1"/>
            </p:cNvSpPr>
            <p:nvPr/>
          </p:nvSpPr>
          <p:spPr bwMode="auto">
            <a:xfrm>
              <a:off x="4415" y="360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61"/>
          <p:cNvGrpSpPr>
            <a:grpSpLocks/>
          </p:cNvGrpSpPr>
          <p:nvPr/>
        </p:nvGrpSpPr>
        <p:grpSpPr bwMode="auto">
          <a:xfrm>
            <a:off x="1254125" y="5583238"/>
            <a:ext cx="2581275" cy="990600"/>
            <a:chOff x="790" y="3517"/>
            <a:chExt cx="1626" cy="624"/>
          </a:xfrm>
        </p:grpSpPr>
        <p:sp>
          <p:nvSpPr>
            <p:cNvPr id="52242" name="Text Box 62"/>
            <p:cNvSpPr txBox="1">
              <a:spLocks noChangeArrowheads="1"/>
            </p:cNvSpPr>
            <p:nvPr/>
          </p:nvSpPr>
          <p:spPr bwMode="auto">
            <a:xfrm>
              <a:off x="790" y="3517"/>
              <a:ext cx="162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用 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逗号</a:t>
              </a: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</a:rPr>
                <a:t>将符号 位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52243" name="Text Box 63"/>
            <p:cNvSpPr txBox="1">
              <a:spLocks noChangeArrowheads="1"/>
            </p:cNvSpPr>
            <p:nvPr/>
          </p:nvSpPr>
          <p:spPr bwMode="auto">
            <a:xfrm>
              <a:off x="790" y="3853"/>
              <a:ext cx="1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和数值部分隔 开</a:t>
              </a:r>
            </a:p>
          </p:txBody>
        </p:sp>
      </p:grpSp>
      <p:sp>
        <p:nvSpPr>
          <p:cNvPr id="31" name="Line 64"/>
          <p:cNvSpPr>
            <a:spLocks noChangeShapeType="1"/>
          </p:cNvSpPr>
          <p:nvPr/>
        </p:nvSpPr>
        <p:spPr bwMode="auto">
          <a:xfrm flipV="1">
            <a:off x="2744788" y="5029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Freeform 65"/>
          <p:cNvSpPr>
            <a:spLocks/>
          </p:cNvSpPr>
          <p:nvPr/>
        </p:nvSpPr>
        <p:spPr bwMode="auto">
          <a:xfrm>
            <a:off x="3779838" y="6116638"/>
            <a:ext cx="2171700" cy="265112"/>
          </a:xfrm>
          <a:custGeom>
            <a:avLst/>
            <a:gdLst>
              <a:gd name="T0" fmla="*/ 0 w 1536"/>
              <a:gd name="T1" fmla="*/ 2147483647 h 144"/>
              <a:gd name="T2" fmla="*/ 2147483647 w 1536"/>
              <a:gd name="T3" fmla="*/ 2147483647 h 144"/>
              <a:gd name="T4" fmla="*/ 2147483647 w 1536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492125" y="334168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为真值 </a:t>
            </a:r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3311525" y="3341688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为整数的位数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31" grpId="0" animBg="1"/>
      <p:bldP spid="32" grpId="0" animBg="1"/>
      <p:bldP spid="33" grpId="0" autoUpdateAnimBg="0"/>
      <p:bldP spid="3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3"/>
          <p:cNvSpPr txBox="1">
            <a:spLocks noChangeArrowheads="1"/>
          </p:cNvSpPr>
          <p:nvPr/>
        </p:nvSpPr>
        <p:spPr bwMode="auto">
          <a:xfrm>
            <a:off x="611188" y="188913"/>
            <a:ext cx="1216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小 数</a:t>
            </a: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1490663" y="3432175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>
                <a:latin typeface="Times New Roman" pitchFamily="18" charset="0"/>
              </a:rPr>
              <a:t> = +0.1101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992188" y="4117975"/>
            <a:ext cx="2554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[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>
                <a:latin typeface="Times New Roman" pitchFamily="18" charset="0"/>
              </a:rPr>
              <a:t>]</a:t>
            </a:r>
            <a:r>
              <a:rPr kumimoji="1" lang="zh-CN" altLang="en-US" sz="2800" b="1" baseline="-25000">
                <a:latin typeface="Times New Roman" pitchFamily="18" charset="0"/>
              </a:rPr>
              <a:t>反</a:t>
            </a:r>
            <a:r>
              <a:rPr kumimoji="1" lang="zh-CN" altLang="en-US" b="1"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=  0.1101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030788" y="3402013"/>
            <a:ext cx="2143125" cy="579437"/>
            <a:chOff x="3216" y="2234"/>
            <a:chExt cx="1350" cy="365"/>
          </a:xfrm>
        </p:grpSpPr>
        <p:sp>
          <p:nvSpPr>
            <p:cNvPr id="53276" name="Text Box 37"/>
            <p:cNvSpPr txBox="1">
              <a:spLocks noChangeArrowheads="1"/>
            </p:cNvSpPr>
            <p:nvPr/>
          </p:nvSpPr>
          <p:spPr bwMode="auto">
            <a:xfrm>
              <a:off x="3216" y="2234"/>
              <a:ext cx="13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=   0.1010</a:t>
              </a:r>
            </a:p>
          </p:txBody>
        </p:sp>
        <p:sp>
          <p:nvSpPr>
            <p:cNvPr id="53277" name="Line 38"/>
            <p:cNvSpPr>
              <a:spLocks noChangeShapeType="1"/>
            </p:cNvSpPr>
            <p:nvPr/>
          </p:nvSpPr>
          <p:spPr bwMode="auto">
            <a:xfrm>
              <a:off x="3648" y="244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4497388" y="4117975"/>
            <a:ext cx="3940175" cy="579438"/>
            <a:chOff x="2880" y="2714"/>
            <a:chExt cx="2482" cy="365"/>
          </a:xfrm>
        </p:grpSpPr>
        <p:sp>
          <p:nvSpPr>
            <p:cNvPr id="53273" name="Text Box 40"/>
            <p:cNvSpPr txBox="1">
              <a:spLocks noChangeArrowheads="1"/>
            </p:cNvSpPr>
            <p:nvPr/>
          </p:nvSpPr>
          <p:spPr bwMode="auto">
            <a:xfrm>
              <a:off x="2880" y="2714"/>
              <a:ext cx="24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[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]</a:t>
              </a:r>
              <a:r>
                <a:rPr kumimoji="1" lang="zh-CN" altLang="en-US" sz="2800" b="1" baseline="-25000">
                  <a:latin typeface="Times New Roman" pitchFamily="18" charset="0"/>
                </a:rPr>
                <a:t>反</a:t>
              </a: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= (2  2</a:t>
              </a:r>
              <a:r>
                <a:rPr kumimoji="1" lang="en-US" altLang="zh-CN" sz="2800" b="1" baseline="40000">
                  <a:latin typeface="Times New Roman" pitchFamily="18" charset="0"/>
                </a:rPr>
                <a:t>-4</a:t>
              </a:r>
              <a:r>
                <a:rPr kumimoji="1" lang="en-US" altLang="zh-CN" b="1">
                  <a:latin typeface="Times New Roman" pitchFamily="18" charset="0"/>
                </a:rPr>
                <a:t>)    0.1010</a:t>
              </a:r>
            </a:p>
          </p:txBody>
        </p:sp>
        <p:sp>
          <p:nvSpPr>
            <p:cNvPr id="53274" name="Line 41"/>
            <p:cNvSpPr>
              <a:spLocks noChangeShapeType="1"/>
            </p:cNvSpPr>
            <p:nvPr/>
          </p:nvSpPr>
          <p:spPr bwMode="auto">
            <a:xfrm>
              <a:off x="3915" y="290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5" name="Line 42"/>
            <p:cNvSpPr>
              <a:spLocks noChangeShapeType="1"/>
            </p:cNvSpPr>
            <p:nvPr/>
          </p:nvSpPr>
          <p:spPr bwMode="auto">
            <a:xfrm>
              <a:off x="4443" y="290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5335588" y="4808538"/>
            <a:ext cx="3057525" cy="579437"/>
            <a:chOff x="3408" y="3187"/>
            <a:chExt cx="1926" cy="365"/>
          </a:xfrm>
        </p:grpSpPr>
        <p:sp>
          <p:nvSpPr>
            <p:cNvPr id="53271" name="Text Box 44"/>
            <p:cNvSpPr txBox="1">
              <a:spLocks noChangeArrowheads="1"/>
            </p:cNvSpPr>
            <p:nvPr/>
          </p:nvSpPr>
          <p:spPr bwMode="auto">
            <a:xfrm>
              <a:off x="3408" y="3187"/>
              <a:ext cx="19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= 1.1111   0.1010</a:t>
              </a:r>
            </a:p>
          </p:txBody>
        </p:sp>
        <p:sp>
          <p:nvSpPr>
            <p:cNvPr id="53272" name="Line 45"/>
            <p:cNvSpPr>
              <a:spLocks noChangeShapeType="1"/>
            </p:cNvSpPr>
            <p:nvPr/>
          </p:nvSpPr>
          <p:spPr bwMode="auto">
            <a:xfrm>
              <a:off x="4425" y="336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5335588" y="5418138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= 1.0101</a:t>
            </a: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687388" y="30083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如 </a:t>
            </a:r>
          </a:p>
        </p:txBody>
      </p:sp>
      <p:grpSp>
        <p:nvGrpSpPr>
          <p:cNvPr id="19" name="Group 48"/>
          <p:cNvGrpSpPr>
            <a:grpSpLocks/>
          </p:cNvGrpSpPr>
          <p:nvPr/>
        </p:nvGrpSpPr>
        <p:grpSpPr bwMode="auto">
          <a:xfrm>
            <a:off x="687388" y="922338"/>
            <a:ext cx="8382000" cy="1235075"/>
            <a:chOff x="480" y="854"/>
            <a:chExt cx="5280" cy="778"/>
          </a:xfrm>
        </p:grpSpPr>
        <p:sp>
          <p:nvSpPr>
            <p:cNvPr id="53265" name="Text Box 49"/>
            <p:cNvSpPr txBox="1">
              <a:spLocks noChangeArrowheads="1"/>
            </p:cNvSpPr>
            <p:nvPr/>
          </p:nvSpPr>
          <p:spPr bwMode="auto">
            <a:xfrm>
              <a:off x="480" y="1094"/>
              <a:ext cx="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[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]</a:t>
              </a:r>
              <a:r>
                <a:rPr kumimoji="1" lang="zh-CN" altLang="en-US" sz="2400" b="1" baseline="-25000">
                  <a:latin typeface="Times New Roman" pitchFamily="18" charset="0"/>
                </a:rPr>
                <a:t>反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= </a:t>
              </a:r>
            </a:p>
          </p:txBody>
        </p:sp>
        <p:sp>
          <p:nvSpPr>
            <p:cNvPr id="53266" name="Text Box 50"/>
            <p:cNvSpPr txBox="1">
              <a:spLocks noChangeArrowheads="1"/>
            </p:cNvSpPr>
            <p:nvPr/>
          </p:nvSpPr>
          <p:spPr bwMode="auto">
            <a:xfrm>
              <a:off x="1344" y="854"/>
              <a:ext cx="3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                       1 </a:t>
              </a:r>
              <a:r>
                <a:rPr kumimoji="1" lang="zh-CN" altLang="en-US" sz="2800" b="1">
                  <a:latin typeface="Times New Roman" pitchFamily="18" charset="0"/>
                </a:rPr>
                <a:t>＞ 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≥  0</a:t>
              </a:r>
            </a:p>
          </p:txBody>
        </p:sp>
        <p:sp>
          <p:nvSpPr>
            <p:cNvPr id="53267" name="Text Box 51"/>
            <p:cNvSpPr txBox="1">
              <a:spLocks noChangeArrowheads="1"/>
            </p:cNvSpPr>
            <p:nvPr/>
          </p:nvSpPr>
          <p:spPr bwMode="auto">
            <a:xfrm>
              <a:off x="1354" y="1305"/>
              <a:ext cx="4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( 2 – 2</a:t>
              </a:r>
              <a:r>
                <a:rPr kumimoji="1" lang="en-US" altLang="zh-CN" sz="2800" b="1" baseline="40000">
                  <a:latin typeface="Times New Roman" pitchFamily="18" charset="0"/>
                </a:rPr>
                <a:t>-</a:t>
              </a:r>
              <a:r>
                <a:rPr kumimoji="1" lang="en-US" altLang="zh-CN" sz="2800" b="1" i="1" baseline="40000">
                  <a:latin typeface="Times New Roman" pitchFamily="18" charset="0"/>
                </a:rPr>
                <a:t>n</a:t>
              </a:r>
              <a:r>
                <a:rPr kumimoji="1" lang="en-US" altLang="zh-CN" sz="2800" b="1">
                  <a:latin typeface="Times New Roman" pitchFamily="18" charset="0"/>
                </a:rPr>
                <a:t>) +</a:t>
              </a:r>
              <a:r>
                <a:rPr kumimoji="1" lang="en-US" altLang="zh-CN" sz="2800" b="1" i="1">
                  <a:latin typeface="Times New Roman" pitchFamily="18" charset="0"/>
                </a:rPr>
                <a:t> x</a:t>
              </a:r>
              <a:r>
                <a:rPr kumimoji="1" lang="en-US" altLang="zh-CN" sz="2800" b="1">
                  <a:latin typeface="Times New Roman" pitchFamily="18" charset="0"/>
                </a:rPr>
                <a:t>      0 ≥ 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＞    </a:t>
              </a:r>
              <a:r>
                <a:rPr kumimoji="1" lang="en-US" altLang="zh-CN" sz="2800" b="1">
                  <a:latin typeface="Times New Roman" pitchFamily="18" charset="0"/>
                </a:rPr>
                <a:t>1</a:t>
              </a:r>
              <a:r>
                <a:rPr kumimoji="1" lang="zh-CN" altLang="en-US" sz="2800" b="1">
                  <a:latin typeface="Times New Roman" pitchFamily="18" charset="0"/>
                </a:rPr>
                <a:t>（</a:t>
              </a:r>
              <a:r>
                <a:rPr kumimoji="1" lang="en-US" altLang="zh-CN" sz="2800" b="1">
                  <a:latin typeface="Times New Roman" pitchFamily="18" charset="0"/>
                </a:rPr>
                <a:t>mod 2   2</a:t>
              </a:r>
              <a:r>
                <a:rPr kumimoji="1" lang="en-US" altLang="zh-CN" sz="2800" b="1" baseline="40000">
                  <a:latin typeface="Times New Roman" pitchFamily="18" charset="0"/>
                </a:rPr>
                <a:t>-</a:t>
              </a:r>
              <a:r>
                <a:rPr kumimoji="1" lang="en-US" altLang="zh-CN" sz="2800" b="1" i="1" baseline="40000">
                  <a:latin typeface="Times New Roman" pitchFamily="18" charset="0"/>
                </a:rPr>
                <a:t>n</a:t>
              </a:r>
              <a:r>
                <a:rPr kumimoji="1" lang="zh-CN" altLang="en-US" sz="2800" b="1">
                  <a:latin typeface="Times New Roman" pitchFamily="18" charset="0"/>
                </a:rPr>
                <a:t>）</a:t>
              </a:r>
              <a:endParaRPr kumimoji="1" lang="zh-CN" altLang="en-US" sz="2800" b="1" baseline="30000">
                <a:latin typeface="Times New Roman" pitchFamily="18" charset="0"/>
              </a:endParaRPr>
            </a:p>
          </p:txBody>
        </p:sp>
        <p:sp>
          <p:nvSpPr>
            <p:cNvPr id="53268" name="AutoShape 52"/>
            <p:cNvSpPr>
              <a:spLocks/>
            </p:cNvSpPr>
            <p:nvPr/>
          </p:nvSpPr>
          <p:spPr bwMode="auto">
            <a:xfrm>
              <a:off x="1200" y="960"/>
              <a:ext cx="151" cy="632"/>
            </a:xfrm>
            <a:prstGeom prst="leftBrace">
              <a:avLst>
                <a:gd name="adj1" fmla="val 3487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3269" name="Line 53"/>
            <p:cNvSpPr>
              <a:spLocks noChangeShapeType="1"/>
            </p:cNvSpPr>
            <p:nvPr/>
          </p:nvSpPr>
          <p:spPr bwMode="auto">
            <a:xfrm>
              <a:off x="4800" y="14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0" name="Line 54"/>
            <p:cNvSpPr>
              <a:spLocks noChangeShapeType="1"/>
            </p:cNvSpPr>
            <p:nvPr/>
          </p:nvSpPr>
          <p:spPr bwMode="auto">
            <a:xfrm>
              <a:off x="3744" y="14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Group 55"/>
          <p:cNvGrpSpPr>
            <a:grpSpLocks/>
          </p:cNvGrpSpPr>
          <p:nvPr/>
        </p:nvGrpSpPr>
        <p:grpSpPr bwMode="auto">
          <a:xfrm>
            <a:off x="1373188" y="5438775"/>
            <a:ext cx="2863850" cy="990600"/>
            <a:chOff x="912" y="3517"/>
            <a:chExt cx="1804" cy="624"/>
          </a:xfrm>
        </p:grpSpPr>
        <p:sp>
          <p:nvSpPr>
            <p:cNvPr id="53263" name="Text Box 56"/>
            <p:cNvSpPr txBox="1">
              <a:spLocks noChangeArrowheads="1"/>
            </p:cNvSpPr>
            <p:nvPr/>
          </p:nvSpPr>
          <p:spPr bwMode="auto">
            <a:xfrm>
              <a:off x="912" y="3517"/>
              <a:ext cx="18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用 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小数点 </a:t>
              </a:r>
              <a:r>
                <a:rPr kumimoji="1" lang="zh-CN" altLang="en-US" sz="2400" b="1">
                  <a:latin typeface="Times New Roman" pitchFamily="18" charset="0"/>
                </a:rPr>
                <a:t>将符号 位</a:t>
              </a:r>
            </a:p>
          </p:txBody>
        </p:sp>
        <p:sp>
          <p:nvSpPr>
            <p:cNvPr id="53264" name="Text Box 57"/>
            <p:cNvSpPr txBox="1">
              <a:spLocks noChangeArrowheads="1"/>
            </p:cNvSpPr>
            <p:nvPr/>
          </p:nvSpPr>
          <p:spPr bwMode="auto">
            <a:xfrm>
              <a:off x="912" y="3853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和数值位隔 开</a:t>
              </a:r>
            </a:p>
          </p:txBody>
        </p:sp>
      </p:grpSp>
      <p:sp>
        <p:nvSpPr>
          <p:cNvPr id="29" name="Line 58"/>
          <p:cNvSpPr>
            <a:spLocks noChangeShapeType="1"/>
          </p:cNvSpPr>
          <p:nvPr/>
        </p:nvSpPr>
        <p:spPr bwMode="auto">
          <a:xfrm flipV="1">
            <a:off x="2462213" y="457993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Freeform 59"/>
          <p:cNvSpPr>
            <a:spLocks/>
          </p:cNvSpPr>
          <p:nvPr/>
        </p:nvSpPr>
        <p:spPr bwMode="auto">
          <a:xfrm>
            <a:off x="3582988" y="5951538"/>
            <a:ext cx="2438400" cy="228600"/>
          </a:xfrm>
          <a:custGeom>
            <a:avLst/>
            <a:gdLst>
              <a:gd name="T0" fmla="*/ 0 w 1536"/>
              <a:gd name="T1" fmla="*/ 2147483647 h 144"/>
              <a:gd name="T2" fmla="*/ 2147483647 w 1536"/>
              <a:gd name="T3" fmla="*/ 2147483647 h 144"/>
              <a:gd name="T4" fmla="*/ 2147483647 w 1536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60"/>
          <p:cNvSpPr txBox="1">
            <a:spLocks noChangeArrowheads="1"/>
          </p:cNvSpPr>
          <p:nvPr/>
        </p:nvSpPr>
        <p:spPr bwMode="auto">
          <a:xfrm>
            <a:off x="687388" y="2370138"/>
            <a:ext cx="220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为真值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7" grpId="0" autoUpdateAnimBg="0"/>
      <p:bldP spid="18" grpId="0" autoUpdateAnimBg="0"/>
      <p:bldP spid="29" grpId="0" animBg="1"/>
      <p:bldP spid="30" grpId="0" animBg="1"/>
      <p:bldP spid="3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57"/>
          <p:cNvSpPr txBox="1">
            <a:spLocks noChangeArrowheads="1"/>
          </p:cNvSpPr>
          <p:nvPr/>
        </p:nvSpPr>
        <p:spPr bwMode="auto">
          <a:xfrm>
            <a:off x="228600" y="12700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006600"/>
                </a:solidFill>
                <a:latin typeface="Times New Roman" pitchFamily="18" charset="0"/>
              </a:rPr>
              <a:t>四</a:t>
            </a:r>
            <a:r>
              <a:rPr kumimoji="1" lang="en-US" altLang="zh-CN" sz="3600" b="1">
                <a:solidFill>
                  <a:srgbClr val="006600"/>
                </a:solidFill>
                <a:latin typeface="Times New Roman" pitchFamily="18" charset="0"/>
              </a:rPr>
              <a:t>. </a:t>
            </a:r>
            <a:r>
              <a:rPr kumimoji="1" lang="zh-CN" altLang="en-US" sz="3600" b="1">
                <a:solidFill>
                  <a:srgbClr val="006600"/>
                </a:solidFill>
                <a:latin typeface="Times New Roman" pitchFamily="18" charset="0"/>
              </a:rPr>
              <a:t>补码表示法</a:t>
            </a:r>
          </a:p>
        </p:txBody>
      </p:sp>
      <p:sp>
        <p:nvSpPr>
          <p:cNvPr id="54275" name="Text Box 39"/>
          <p:cNvSpPr txBox="1">
            <a:spLocks noChangeArrowheads="1"/>
          </p:cNvSpPr>
          <p:nvPr/>
        </p:nvSpPr>
        <p:spPr bwMode="auto">
          <a:xfrm>
            <a:off x="179388" y="673100"/>
            <a:ext cx="3581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</a:rPr>
              <a:t>(1) </a:t>
            </a:r>
            <a:r>
              <a:rPr kumimoji="1" lang="zh-CN" altLang="en-US" sz="2800" b="1">
                <a:latin typeface="Times New Roman" pitchFamily="18" charset="0"/>
              </a:rPr>
              <a:t>定义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788988" y="1128713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828675" y="3071813"/>
            <a:ext cx="194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为真值 </a:t>
            </a: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3532188" y="3071813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为整数的位数 </a:t>
            </a: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88988" y="1547813"/>
            <a:ext cx="7629525" cy="1316037"/>
            <a:chOff x="624" y="912"/>
            <a:chExt cx="4806" cy="829"/>
          </a:xfrm>
        </p:grpSpPr>
        <p:sp>
          <p:nvSpPr>
            <p:cNvPr id="54298" name="Text Box 44"/>
            <p:cNvSpPr txBox="1">
              <a:spLocks noChangeArrowheads="1"/>
            </p:cNvSpPr>
            <p:nvPr/>
          </p:nvSpPr>
          <p:spPr bwMode="auto">
            <a:xfrm>
              <a:off x="624" y="1152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[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]</a:t>
              </a:r>
              <a:r>
                <a:rPr kumimoji="1" lang="zh-CN" altLang="en-US" sz="2800" b="1" baseline="-25000">
                  <a:latin typeface="Times New Roman" pitchFamily="18" charset="0"/>
                </a:rPr>
                <a:t>补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= </a:t>
              </a:r>
            </a:p>
          </p:txBody>
        </p:sp>
        <p:sp>
          <p:nvSpPr>
            <p:cNvPr id="54299" name="Text Box 45"/>
            <p:cNvSpPr txBox="1">
              <a:spLocks noChangeArrowheads="1"/>
            </p:cNvSpPr>
            <p:nvPr/>
          </p:nvSpPr>
          <p:spPr bwMode="auto">
            <a:xfrm>
              <a:off x="1567" y="912"/>
              <a:ext cx="27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</a:t>
              </a:r>
              <a:r>
                <a:rPr kumimoji="1" lang="zh-CN" altLang="en-US" sz="2800" b="1">
                  <a:latin typeface="Times New Roman" pitchFamily="18" charset="0"/>
                </a:rPr>
                <a:t>，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          2</a:t>
              </a:r>
              <a:r>
                <a:rPr kumimoji="1" lang="en-US" altLang="zh-CN" sz="2800" b="1" i="1" baseline="45000">
                  <a:latin typeface="Times New Roman" pitchFamily="18" charset="0"/>
                </a:rPr>
                <a:t>n</a:t>
              </a:r>
              <a:r>
                <a:rPr kumimoji="1" lang="en-US" altLang="zh-CN" sz="2800" b="1"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</a:rPr>
                <a:t>＞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 </a:t>
              </a:r>
              <a:r>
                <a:rPr kumimoji="1" lang="en-US" altLang="zh-CN" sz="2400" b="1">
                  <a:latin typeface="Times New Roman" pitchFamily="18" charset="0"/>
                </a:rPr>
                <a:t>≥</a:t>
              </a:r>
              <a:r>
                <a:rPr kumimoji="1" lang="en-US" altLang="zh-CN" sz="2800" b="1">
                  <a:latin typeface="Times New Roman" pitchFamily="18" charset="0"/>
                </a:rPr>
                <a:t>  0   </a:t>
              </a:r>
            </a:p>
          </p:txBody>
        </p:sp>
        <p:sp>
          <p:nvSpPr>
            <p:cNvPr id="54300" name="Text Box 46"/>
            <p:cNvSpPr txBox="1">
              <a:spLocks noChangeArrowheads="1"/>
            </p:cNvSpPr>
            <p:nvPr/>
          </p:nvSpPr>
          <p:spPr bwMode="auto">
            <a:xfrm>
              <a:off x="1577" y="1411"/>
              <a:ext cx="38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2</a:t>
              </a:r>
              <a:r>
                <a:rPr kumimoji="1" lang="en-US" altLang="zh-CN" sz="2800" b="1" i="1" baseline="45000">
                  <a:latin typeface="Times New Roman" pitchFamily="18" charset="0"/>
                </a:rPr>
                <a:t>n</a:t>
              </a:r>
              <a:r>
                <a:rPr kumimoji="1" lang="en-US" altLang="zh-CN" sz="2800" b="1" baseline="45000">
                  <a:latin typeface="Times New Roman" pitchFamily="18" charset="0"/>
                </a:rPr>
                <a:t>+1</a:t>
              </a:r>
              <a:r>
                <a:rPr kumimoji="1" lang="en-US" altLang="zh-CN" sz="2800" b="1">
                  <a:latin typeface="Times New Roman" pitchFamily="18" charset="0"/>
                </a:rPr>
                <a:t> + 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      0 </a:t>
              </a:r>
              <a:r>
                <a:rPr kumimoji="1" lang="en-US" altLang="zh-CN" sz="2000" b="1"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</a:rPr>
                <a:t>＞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 </a:t>
              </a:r>
              <a:r>
                <a:rPr kumimoji="1" lang="en-US" altLang="zh-CN" sz="2400" b="1">
                  <a:latin typeface="Times New Roman" pitchFamily="18" charset="0"/>
                </a:rPr>
                <a:t>≥</a:t>
              </a:r>
              <a:r>
                <a:rPr kumimoji="1" lang="en-US" altLang="zh-CN" sz="2800" b="1">
                  <a:latin typeface="Times New Roman" pitchFamily="18" charset="0"/>
                </a:rPr>
                <a:t>     2</a:t>
              </a:r>
              <a:r>
                <a:rPr kumimoji="1" lang="en-US" altLang="zh-CN" sz="2800" b="1" i="1" baseline="45000">
                  <a:latin typeface="Times New Roman" pitchFamily="18" charset="0"/>
                </a:rPr>
                <a:t>n</a:t>
              </a:r>
              <a:r>
                <a:rPr kumimoji="1" lang="zh-CN" altLang="en-US" sz="2800" b="1">
                  <a:latin typeface="Times New Roman" pitchFamily="18" charset="0"/>
                </a:rPr>
                <a:t>（</a:t>
              </a:r>
              <a:r>
                <a:rPr kumimoji="1" lang="en-US" altLang="zh-CN" sz="2800" b="1">
                  <a:latin typeface="Times New Roman" pitchFamily="18" charset="0"/>
                </a:rPr>
                <a:t>mod  2</a:t>
              </a:r>
              <a:r>
                <a:rPr kumimoji="1" lang="en-US" altLang="zh-CN" sz="2800" b="1" i="1" baseline="45000">
                  <a:latin typeface="Times New Roman" pitchFamily="18" charset="0"/>
                </a:rPr>
                <a:t>n</a:t>
              </a:r>
              <a:r>
                <a:rPr kumimoji="1" lang="en-US" altLang="zh-CN" sz="2800" b="1" baseline="45000">
                  <a:latin typeface="Times New Roman" pitchFamily="18" charset="0"/>
                </a:rPr>
                <a:t>+1</a:t>
              </a:r>
              <a:r>
                <a:rPr kumimoji="1" lang="zh-CN" altLang="en-US" sz="2800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54301" name="AutoShape 47"/>
            <p:cNvSpPr>
              <a:spLocks/>
            </p:cNvSpPr>
            <p:nvPr/>
          </p:nvSpPr>
          <p:spPr bwMode="auto">
            <a:xfrm>
              <a:off x="1392" y="1026"/>
              <a:ext cx="144" cy="616"/>
            </a:xfrm>
            <a:prstGeom prst="leftBrace">
              <a:avLst>
                <a:gd name="adj1" fmla="val 3564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4302" name="Line 48"/>
            <p:cNvSpPr>
              <a:spLocks noChangeShapeType="1"/>
            </p:cNvSpPr>
            <p:nvPr/>
          </p:nvSpPr>
          <p:spPr bwMode="auto">
            <a:xfrm>
              <a:off x="3663" y="15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857250" y="38338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如</a:t>
            </a: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2160588" y="3833813"/>
            <a:ext cx="165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 = +1010</a:t>
            </a:r>
            <a:endParaRPr kumimoji="1" lang="en-US" altLang="zh-CN" b="1">
              <a:latin typeface="Times New Roman" pitchFamily="18" charset="0"/>
            </a:endParaRPr>
          </a:p>
        </p:txBody>
      </p:sp>
      <p:grpSp>
        <p:nvGrpSpPr>
          <p:cNvPr id="17" name="Group 51"/>
          <p:cNvGrpSpPr>
            <a:grpSpLocks/>
          </p:cNvGrpSpPr>
          <p:nvPr/>
        </p:nvGrpSpPr>
        <p:grpSpPr bwMode="auto">
          <a:xfrm>
            <a:off x="4573588" y="4572000"/>
            <a:ext cx="3911600" cy="519113"/>
            <a:chOff x="3008" y="2913"/>
            <a:chExt cx="2464" cy="327"/>
          </a:xfrm>
        </p:grpSpPr>
        <p:sp>
          <p:nvSpPr>
            <p:cNvPr id="54296" name="Text Box 52"/>
            <p:cNvSpPr txBox="1">
              <a:spLocks noChangeArrowheads="1"/>
            </p:cNvSpPr>
            <p:nvPr/>
          </p:nvSpPr>
          <p:spPr bwMode="auto">
            <a:xfrm>
              <a:off x="3008" y="2913"/>
              <a:ext cx="2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[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]</a:t>
              </a:r>
              <a:r>
                <a:rPr kumimoji="1" lang="zh-CN" altLang="en-US" sz="2800" b="1" baseline="-25000">
                  <a:latin typeface="Times New Roman" pitchFamily="18" charset="0"/>
                </a:rPr>
                <a:t>补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= 2</a:t>
              </a:r>
              <a:r>
                <a:rPr kumimoji="1" lang="en-US" altLang="zh-CN" sz="2800" b="1" baseline="45000">
                  <a:latin typeface="Times New Roman" pitchFamily="18" charset="0"/>
                </a:rPr>
                <a:t>7+1</a:t>
              </a:r>
              <a:r>
                <a:rPr kumimoji="1" lang="en-US" altLang="zh-CN" sz="2800" b="1">
                  <a:latin typeface="Times New Roman" pitchFamily="18" charset="0"/>
                </a:rPr>
                <a:t> +(   1011000 )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54297" name="Line 53"/>
            <p:cNvSpPr>
              <a:spLocks noChangeShapeType="1"/>
            </p:cNvSpPr>
            <p:nvPr/>
          </p:nvSpPr>
          <p:spPr bwMode="auto">
            <a:xfrm>
              <a:off x="4368" y="30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5345113" y="4976813"/>
            <a:ext cx="207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</a:rPr>
              <a:t>= 100000000</a:t>
            </a:r>
          </a:p>
        </p:txBody>
      </p:sp>
      <p:sp>
        <p:nvSpPr>
          <p:cNvPr id="21" name="Line 55"/>
          <p:cNvSpPr>
            <a:spLocks noChangeShapeType="1"/>
          </p:cNvSpPr>
          <p:nvPr/>
        </p:nvSpPr>
        <p:spPr bwMode="auto">
          <a:xfrm>
            <a:off x="4751388" y="5891213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56"/>
          <p:cNvGrpSpPr>
            <a:grpSpLocks/>
          </p:cNvGrpSpPr>
          <p:nvPr/>
        </p:nvGrpSpPr>
        <p:grpSpPr bwMode="auto">
          <a:xfrm>
            <a:off x="5875338" y="5357813"/>
            <a:ext cx="1543050" cy="519112"/>
            <a:chOff x="3828" y="3408"/>
            <a:chExt cx="972" cy="327"/>
          </a:xfrm>
        </p:grpSpPr>
        <p:sp>
          <p:nvSpPr>
            <p:cNvPr id="54294" name="Text Box 57"/>
            <p:cNvSpPr txBox="1">
              <a:spLocks noChangeArrowheads="1"/>
            </p:cNvSpPr>
            <p:nvPr/>
          </p:nvSpPr>
          <p:spPr bwMode="auto">
            <a:xfrm>
              <a:off x="3900" y="3408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1011000</a:t>
              </a:r>
            </a:p>
          </p:txBody>
        </p:sp>
        <p:sp>
          <p:nvSpPr>
            <p:cNvPr id="54295" name="Line 58"/>
            <p:cNvSpPr>
              <a:spLocks noChangeShapeType="1"/>
            </p:cNvSpPr>
            <p:nvPr/>
          </p:nvSpPr>
          <p:spPr bwMode="auto">
            <a:xfrm>
              <a:off x="3828" y="356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Text Box 59"/>
          <p:cNvSpPr txBox="1">
            <a:spLocks noChangeArrowheads="1"/>
          </p:cNvSpPr>
          <p:nvPr/>
        </p:nvSpPr>
        <p:spPr bwMode="auto">
          <a:xfrm>
            <a:off x="1703388" y="4595813"/>
            <a:ext cx="229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</a:rPr>
              <a:t>[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zh-CN" altLang="en-US" sz="2800" b="1" baseline="-25000">
                <a:latin typeface="Times New Roman" pitchFamily="18" charset="0"/>
              </a:rPr>
              <a:t>补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=  0,1010</a:t>
            </a:r>
            <a:endParaRPr kumimoji="1" lang="en-US" altLang="zh-CN" b="1">
              <a:latin typeface="Times New Roman" pitchFamily="18" charset="0"/>
            </a:endParaRPr>
          </a:p>
        </p:txBody>
      </p:sp>
      <p:grpSp>
        <p:nvGrpSpPr>
          <p:cNvPr id="26" name="Group 60"/>
          <p:cNvGrpSpPr>
            <a:grpSpLocks/>
          </p:cNvGrpSpPr>
          <p:nvPr/>
        </p:nvGrpSpPr>
        <p:grpSpPr bwMode="auto">
          <a:xfrm>
            <a:off x="5076825" y="3833813"/>
            <a:ext cx="2165350" cy="519112"/>
            <a:chOff x="1228" y="2913"/>
            <a:chExt cx="1364" cy="327"/>
          </a:xfrm>
        </p:grpSpPr>
        <p:sp>
          <p:nvSpPr>
            <p:cNvPr id="54292" name="Line 61"/>
            <p:cNvSpPr>
              <a:spLocks noChangeShapeType="1"/>
            </p:cNvSpPr>
            <p:nvPr/>
          </p:nvSpPr>
          <p:spPr bwMode="auto">
            <a:xfrm>
              <a:off x="1639" y="30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3" name="Text Box 62"/>
            <p:cNvSpPr txBox="1">
              <a:spLocks noChangeArrowheads="1"/>
            </p:cNvSpPr>
            <p:nvPr/>
          </p:nvSpPr>
          <p:spPr bwMode="auto">
            <a:xfrm>
              <a:off x="1228" y="2913"/>
              <a:ext cx="1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=   1011000</a:t>
              </a:r>
            </a:p>
          </p:txBody>
        </p:sp>
      </p:grp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5722938" y="5891213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</a:rPr>
              <a:t>1,0101000</a:t>
            </a:r>
          </a:p>
        </p:txBody>
      </p: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1779588" y="5683250"/>
            <a:ext cx="25812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用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逗号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将符号 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和数值位隔开</a:t>
            </a:r>
          </a:p>
        </p:txBody>
      </p:sp>
      <p:sp>
        <p:nvSpPr>
          <p:cNvPr id="31" name="Freeform 65"/>
          <p:cNvSpPr>
            <a:spLocks/>
          </p:cNvSpPr>
          <p:nvPr/>
        </p:nvSpPr>
        <p:spPr bwMode="auto">
          <a:xfrm>
            <a:off x="3960813" y="6329363"/>
            <a:ext cx="2085975" cy="476250"/>
          </a:xfrm>
          <a:custGeom>
            <a:avLst/>
            <a:gdLst>
              <a:gd name="T0" fmla="*/ 0 w 1314"/>
              <a:gd name="T1" fmla="*/ 0 h 300"/>
              <a:gd name="T2" fmla="*/ 2147483647 w 1314"/>
              <a:gd name="T3" fmla="*/ 2147483647 h 300"/>
              <a:gd name="T4" fmla="*/ 2147483647 w 1314"/>
              <a:gd name="T5" fmla="*/ 2147483647 h 300"/>
              <a:gd name="T6" fmla="*/ 2147483647 w 1314"/>
              <a:gd name="T7" fmla="*/ 2147483647 h 300"/>
              <a:gd name="T8" fmla="*/ 2147483647 w 1314"/>
              <a:gd name="T9" fmla="*/ 2147483647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4" h="300">
                <a:moveTo>
                  <a:pt x="0" y="0"/>
                </a:moveTo>
                <a:lnTo>
                  <a:pt x="156" y="3"/>
                </a:lnTo>
                <a:lnTo>
                  <a:pt x="157" y="300"/>
                </a:lnTo>
                <a:lnTo>
                  <a:pt x="1314" y="300"/>
                </a:lnTo>
                <a:lnTo>
                  <a:pt x="1314" y="4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66"/>
          <p:cNvSpPr>
            <a:spLocks noChangeShapeType="1"/>
          </p:cNvSpPr>
          <p:nvPr/>
        </p:nvSpPr>
        <p:spPr bwMode="auto">
          <a:xfrm flipV="1">
            <a:off x="3074988" y="512921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5" grpId="0" autoUpdateAnimBg="0"/>
      <p:bldP spid="16" grpId="0" autoUpdateAnimBg="0"/>
      <p:bldP spid="20" grpId="0" autoUpdateAnimBg="0"/>
      <p:bldP spid="21" grpId="0" animBg="1"/>
      <p:bldP spid="25" grpId="0" autoUpdateAnimBg="0"/>
      <p:bldP spid="29" grpId="0" autoUpdateAnimBg="0"/>
      <p:bldP spid="30" grpId="0" autoUpdateAnimBg="0"/>
      <p:bldP spid="31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3"/>
          <p:cNvSpPr txBox="1">
            <a:spLocks noChangeArrowheads="1"/>
          </p:cNvSpPr>
          <p:nvPr/>
        </p:nvSpPr>
        <p:spPr bwMode="auto">
          <a:xfrm>
            <a:off x="395288" y="188913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小数</a:t>
            </a: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1387475" y="2351088"/>
            <a:ext cx="2132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为真值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963738" y="3036888"/>
            <a:ext cx="201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 = + 0.1110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308100" y="855663"/>
            <a:ext cx="7697788" cy="1295400"/>
            <a:chOff x="911" y="690"/>
            <a:chExt cx="4849" cy="816"/>
          </a:xfrm>
        </p:grpSpPr>
        <p:sp>
          <p:nvSpPr>
            <p:cNvPr id="55321" name="Text Box 37"/>
            <p:cNvSpPr txBox="1">
              <a:spLocks noChangeArrowheads="1"/>
            </p:cNvSpPr>
            <p:nvPr/>
          </p:nvSpPr>
          <p:spPr bwMode="auto">
            <a:xfrm>
              <a:off x="911" y="930"/>
              <a:ext cx="8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[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]</a:t>
              </a:r>
              <a:r>
                <a:rPr kumimoji="1" lang="zh-CN" altLang="en-US" sz="2800" b="1" baseline="-25000">
                  <a:latin typeface="Times New Roman" pitchFamily="18" charset="0"/>
                </a:rPr>
                <a:t>补</a:t>
              </a: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= </a:t>
              </a:r>
            </a:p>
          </p:txBody>
        </p:sp>
        <p:sp>
          <p:nvSpPr>
            <p:cNvPr id="55322" name="Text Box 38"/>
            <p:cNvSpPr txBox="1">
              <a:spLocks noChangeArrowheads="1"/>
            </p:cNvSpPr>
            <p:nvPr/>
          </p:nvSpPr>
          <p:spPr bwMode="auto">
            <a:xfrm>
              <a:off x="1854" y="690"/>
              <a:ext cx="27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          1 </a:t>
              </a:r>
              <a:r>
                <a:rPr kumimoji="1" lang="zh-CN" altLang="en-US" sz="2800" b="1">
                  <a:latin typeface="Times New Roman" pitchFamily="18" charset="0"/>
                </a:rPr>
                <a:t>＞</a:t>
              </a: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 </a:t>
              </a:r>
              <a:r>
                <a:rPr kumimoji="1" lang="en-US" altLang="zh-CN" sz="2800" b="1">
                  <a:latin typeface="Times New Roman" pitchFamily="18" charset="0"/>
                </a:rPr>
                <a:t>≥</a:t>
              </a:r>
              <a:r>
                <a:rPr kumimoji="1" lang="en-US" altLang="zh-CN" b="1">
                  <a:latin typeface="Times New Roman" pitchFamily="18" charset="0"/>
                </a:rPr>
                <a:t> 0</a:t>
              </a:r>
            </a:p>
          </p:txBody>
        </p:sp>
        <p:sp>
          <p:nvSpPr>
            <p:cNvPr id="55323" name="Text Box 39"/>
            <p:cNvSpPr txBox="1">
              <a:spLocks noChangeArrowheads="1"/>
            </p:cNvSpPr>
            <p:nvPr/>
          </p:nvSpPr>
          <p:spPr bwMode="auto">
            <a:xfrm>
              <a:off x="1864" y="1141"/>
              <a:ext cx="38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2 + 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   </a:t>
              </a:r>
              <a:r>
                <a:rPr kumimoji="1" lang="en-US" altLang="zh-CN" sz="1400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0 </a:t>
              </a:r>
              <a:r>
                <a:rPr kumimoji="1" lang="zh-CN" altLang="en-US" sz="2800" b="1">
                  <a:latin typeface="Times New Roman" pitchFamily="18" charset="0"/>
                </a:rPr>
                <a:t>＞</a:t>
              </a: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</a:t>
              </a:r>
              <a:r>
                <a:rPr kumimoji="1" lang="en-US" altLang="zh-CN" sz="1600" b="1">
                  <a:latin typeface="Times New Roman" pitchFamily="18" charset="0"/>
                </a:rPr>
                <a:t> </a:t>
              </a:r>
              <a:r>
                <a:rPr kumimoji="1" lang="en-US" altLang="zh-CN" sz="8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≥</a:t>
              </a:r>
              <a:r>
                <a:rPr kumimoji="1" lang="en-US" altLang="zh-CN" b="1">
                  <a:latin typeface="Times New Roman" pitchFamily="18" charset="0"/>
                </a:rPr>
                <a:t>   1</a:t>
              </a:r>
              <a:r>
                <a:rPr kumimoji="1" lang="zh-CN" altLang="en-US" b="1">
                  <a:latin typeface="Times New Roman" pitchFamily="18" charset="0"/>
                </a:rPr>
                <a:t>（</a:t>
              </a:r>
              <a:r>
                <a:rPr kumimoji="1" lang="en-US" altLang="zh-CN" b="1">
                  <a:latin typeface="Times New Roman" pitchFamily="18" charset="0"/>
                </a:rPr>
                <a:t>mod 2</a:t>
              </a:r>
              <a:r>
                <a:rPr kumimoji="1" lang="zh-CN" altLang="en-US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55324" name="AutoShape 40"/>
            <p:cNvSpPr>
              <a:spLocks/>
            </p:cNvSpPr>
            <p:nvPr/>
          </p:nvSpPr>
          <p:spPr bwMode="auto">
            <a:xfrm>
              <a:off x="1720" y="864"/>
              <a:ext cx="104" cy="528"/>
            </a:xfrm>
            <a:prstGeom prst="leftBrace">
              <a:avLst>
                <a:gd name="adj1" fmla="val 4230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5325" name="Line 41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776288" y="30114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如</a:t>
            </a: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1462088" y="3736975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</a:rPr>
              <a:t>[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zh-CN" altLang="en-US" sz="2800" b="1" baseline="-25000">
                <a:latin typeface="Times New Roman" pitchFamily="18" charset="0"/>
              </a:rPr>
              <a:t>补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= 0.1110</a:t>
            </a:r>
            <a:endParaRPr kumimoji="1" lang="en-US" altLang="zh-CN" b="1">
              <a:latin typeface="Times New Roman" pitchFamily="18" charset="0"/>
            </a:endParaRP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897438" y="3036888"/>
            <a:ext cx="2432050" cy="519112"/>
            <a:chOff x="1056" y="2505"/>
            <a:chExt cx="1532" cy="327"/>
          </a:xfrm>
        </p:grpSpPr>
        <p:sp>
          <p:nvSpPr>
            <p:cNvPr id="55319" name="Text Box 45"/>
            <p:cNvSpPr txBox="1">
              <a:spLocks noChangeArrowheads="1"/>
            </p:cNvSpPr>
            <p:nvPr/>
          </p:nvSpPr>
          <p:spPr bwMode="auto">
            <a:xfrm>
              <a:off x="1056" y="2505"/>
              <a:ext cx="15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=   0.1100000</a:t>
              </a:r>
            </a:p>
          </p:txBody>
        </p:sp>
        <p:sp>
          <p:nvSpPr>
            <p:cNvPr id="55320" name="Line 46"/>
            <p:cNvSpPr>
              <a:spLocks noChangeShapeType="1"/>
            </p:cNvSpPr>
            <p:nvPr/>
          </p:nvSpPr>
          <p:spPr bwMode="auto">
            <a:xfrm>
              <a:off x="1440" y="26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5665788" y="5170488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</a:rPr>
              <a:t>1.0100000</a:t>
            </a:r>
          </a:p>
        </p:txBody>
      </p:sp>
      <p:grpSp>
        <p:nvGrpSpPr>
          <p:cNvPr id="19" name="Group 48"/>
          <p:cNvGrpSpPr>
            <a:grpSpLocks/>
          </p:cNvGrpSpPr>
          <p:nvPr/>
        </p:nvGrpSpPr>
        <p:grpSpPr bwMode="auto">
          <a:xfrm>
            <a:off x="4433888" y="3736975"/>
            <a:ext cx="3709987" cy="519113"/>
            <a:chOff x="2880" y="2505"/>
            <a:chExt cx="2337" cy="327"/>
          </a:xfrm>
        </p:grpSpPr>
        <p:sp>
          <p:nvSpPr>
            <p:cNvPr id="55317" name="Text Box 49"/>
            <p:cNvSpPr txBox="1">
              <a:spLocks noChangeArrowheads="1"/>
            </p:cNvSpPr>
            <p:nvPr/>
          </p:nvSpPr>
          <p:spPr bwMode="auto">
            <a:xfrm>
              <a:off x="2880" y="2505"/>
              <a:ext cx="2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[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]</a:t>
              </a:r>
              <a:r>
                <a:rPr kumimoji="1" lang="zh-CN" altLang="en-US" sz="2800" b="1" baseline="-25000">
                  <a:latin typeface="Times New Roman" pitchFamily="18" charset="0"/>
                </a:rPr>
                <a:t>补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= 2+(   0.1100000 )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55318" name="Line 50"/>
            <p:cNvSpPr>
              <a:spLocks noChangeShapeType="1"/>
            </p:cNvSpPr>
            <p:nvPr/>
          </p:nvSpPr>
          <p:spPr bwMode="auto">
            <a:xfrm>
              <a:off x="3936" y="26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5195888" y="4232275"/>
            <a:ext cx="216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itchFamily="18" charset="0"/>
              </a:rPr>
              <a:t>= 10.0000000</a:t>
            </a:r>
          </a:p>
        </p:txBody>
      </p: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5500688" y="4727575"/>
            <a:ext cx="1860550" cy="519113"/>
            <a:chOff x="3552" y="3129"/>
            <a:chExt cx="1172" cy="327"/>
          </a:xfrm>
        </p:grpSpPr>
        <p:sp>
          <p:nvSpPr>
            <p:cNvPr id="55315" name="Text Box 53"/>
            <p:cNvSpPr txBox="1">
              <a:spLocks noChangeArrowheads="1"/>
            </p:cNvSpPr>
            <p:nvPr/>
          </p:nvSpPr>
          <p:spPr bwMode="auto">
            <a:xfrm>
              <a:off x="3656" y="3129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itchFamily="18" charset="0"/>
                </a:rPr>
                <a:t>0.1100000</a:t>
              </a:r>
            </a:p>
          </p:txBody>
        </p:sp>
        <p:sp>
          <p:nvSpPr>
            <p:cNvPr id="55316" name="Line 54"/>
            <p:cNvSpPr>
              <a:spLocks noChangeShapeType="1"/>
            </p:cNvSpPr>
            <p:nvPr/>
          </p:nvSpPr>
          <p:spPr bwMode="auto">
            <a:xfrm>
              <a:off x="3552" y="329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" name="Line 55"/>
          <p:cNvSpPr>
            <a:spLocks noChangeShapeType="1"/>
          </p:cNvSpPr>
          <p:nvPr/>
        </p:nvSpPr>
        <p:spPr bwMode="auto">
          <a:xfrm>
            <a:off x="4967288" y="5246688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Freeform 56"/>
          <p:cNvSpPr>
            <a:spLocks/>
          </p:cNvSpPr>
          <p:nvPr/>
        </p:nvSpPr>
        <p:spPr bwMode="auto">
          <a:xfrm>
            <a:off x="3805238" y="5637213"/>
            <a:ext cx="2163762" cy="447675"/>
          </a:xfrm>
          <a:custGeom>
            <a:avLst/>
            <a:gdLst>
              <a:gd name="T0" fmla="*/ 2147483647 w 1363"/>
              <a:gd name="T1" fmla="*/ 0 h 282"/>
              <a:gd name="T2" fmla="*/ 2147483647 w 1363"/>
              <a:gd name="T3" fmla="*/ 2147483647 h 282"/>
              <a:gd name="T4" fmla="*/ 0 w 1363"/>
              <a:gd name="T5" fmla="*/ 2147483647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3" h="282">
                <a:moveTo>
                  <a:pt x="1362" y="0"/>
                </a:moveTo>
                <a:lnTo>
                  <a:pt x="1363" y="282"/>
                </a:lnTo>
                <a:lnTo>
                  <a:pt x="0" y="28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1614488" y="5343525"/>
            <a:ext cx="2863850" cy="990600"/>
            <a:chOff x="1104" y="3517"/>
            <a:chExt cx="1804" cy="624"/>
          </a:xfrm>
        </p:grpSpPr>
        <p:sp>
          <p:nvSpPr>
            <p:cNvPr id="55313" name="Text Box 58"/>
            <p:cNvSpPr txBox="1">
              <a:spLocks noChangeArrowheads="1"/>
            </p:cNvSpPr>
            <p:nvPr/>
          </p:nvSpPr>
          <p:spPr bwMode="auto">
            <a:xfrm>
              <a:off x="1104" y="3517"/>
              <a:ext cx="18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用 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小数点</a:t>
              </a: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</a:rPr>
                <a:t>将符号位 </a:t>
              </a:r>
            </a:p>
          </p:txBody>
        </p:sp>
        <p:sp>
          <p:nvSpPr>
            <p:cNvPr id="55314" name="Text Box 59"/>
            <p:cNvSpPr txBox="1">
              <a:spLocks noChangeArrowheads="1"/>
            </p:cNvSpPr>
            <p:nvPr/>
          </p:nvSpPr>
          <p:spPr bwMode="auto">
            <a:xfrm>
              <a:off x="1104" y="3853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和数值位隔 开</a:t>
              </a:r>
            </a:p>
          </p:txBody>
        </p:sp>
      </p:grpSp>
      <p:sp>
        <p:nvSpPr>
          <p:cNvPr id="31" name="Freeform 60"/>
          <p:cNvSpPr>
            <a:spLocks/>
          </p:cNvSpPr>
          <p:nvPr/>
        </p:nvSpPr>
        <p:spPr bwMode="auto">
          <a:xfrm>
            <a:off x="2819400" y="4213225"/>
            <a:ext cx="1588" cy="1138238"/>
          </a:xfrm>
          <a:custGeom>
            <a:avLst/>
            <a:gdLst>
              <a:gd name="T0" fmla="*/ 0 w 1"/>
              <a:gd name="T1" fmla="*/ 2147483647 h 717"/>
              <a:gd name="T2" fmla="*/ 0 w 1"/>
              <a:gd name="T3" fmla="*/ 0 h 71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717">
                <a:moveTo>
                  <a:pt x="0" y="717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3" grpId="0" autoUpdateAnimBg="0"/>
      <p:bldP spid="14" grpId="0" autoUpdateAnimBg="0"/>
      <p:bldP spid="18" grpId="0" autoUpdateAnimBg="0"/>
      <p:bldP spid="22" grpId="0" autoUpdateAnimBg="0"/>
      <p:bldP spid="26" grpId="0" animBg="1"/>
      <p:bldP spid="27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8"/>
          <p:cNvSpPr txBox="1">
            <a:spLocks noChangeArrowheads="1"/>
          </p:cNvSpPr>
          <p:nvPr/>
        </p:nvSpPr>
        <p:spPr bwMode="auto">
          <a:xfrm>
            <a:off x="228600" y="273050"/>
            <a:ext cx="5273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>
                <a:latin typeface="Times New Roman" pitchFamily="18" charset="0"/>
              </a:rPr>
              <a:t>(2) </a:t>
            </a:r>
            <a:r>
              <a:rPr kumimoji="1" lang="zh-CN" altLang="en-US" sz="3600" b="1">
                <a:latin typeface="Times New Roman" pitchFamily="18" charset="0"/>
              </a:rPr>
              <a:t>求补码的快捷方式</a:t>
            </a: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2409825" y="2247900"/>
            <a:ext cx="1736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= 100000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2409825" y="3276600"/>
            <a:ext cx="1736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=  1,0110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2241550" y="325755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5378450" y="3276600"/>
            <a:ext cx="183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10101 + 1</a:t>
            </a: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5045075" y="3763963"/>
            <a:ext cx="1635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= 1,0110</a:t>
            </a:r>
          </a:p>
        </p:txBody>
      </p:sp>
      <p:sp>
        <p:nvSpPr>
          <p:cNvPr id="10" name="Line 44"/>
          <p:cNvSpPr>
            <a:spLocks noChangeShapeType="1"/>
          </p:cNvSpPr>
          <p:nvPr/>
        </p:nvSpPr>
        <p:spPr bwMode="auto">
          <a:xfrm>
            <a:off x="4968875" y="325755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1074738" y="4297363"/>
            <a:ext cx="3794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又</a:t>
            </a:r>
            <a:r>
              <a:rPr kumimoji="1" lang="en-US" altLang="zh-CN" b="1">
                <a:latin typeface="Times New Roman" pitchFamily="18" charset="0"/>
              </a:rPr>
              <a:t>[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>
                <a:latin typeface="Times New Roman" pitchFamily="18" charset="0"/>
              </a:rPr>
              <a:t>]</a:t>
            </a:r>
            <a:r>
              <a:rPr kumimoji="1" lang="zh-CN" altLang="en-US" sz="2800" b="1" baseline="-25000">
                <a:latin typeface="Times New Roman" pitchFamily="18" charset="0"/>
              </a:rPr>
              <a:t>原</a:t>
            </a:r>
            <a:r>
              <a:rPr kumimoji="1" lang="zh-CN" altLang="en-US" b="1"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=  1,1010</a:t>
            </a:r>
          </a:p>
        </p:txBody>
      </p: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1176338" y="1752600"/>
            <a:ext cx="3584575" cy="579438"/>
            <a:chOff x="912" y="1104"/>
            <a:chExt cx="2258" cy="365"/>
          </a:xfrm>
        </p:grpSpPr>
        <p:sp>
          <p:nvSpPr>
            <p:cNvPr id="56352" name="Text Box 47"/>
            <p:cNvSpPr txBox="1">
              <a:spLocks noChangeArrowheads="1"/>
            </p:cNvSpPr>
            <p:nvPr/>
          </p:nvSpPr>
          <p:spPr bwMode="auto">
            <a:xfrm>
              <a:off x="912" y="1104"/>
              <a:ext cx="2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Times New Roman" pitchFamily="18" charset="0"/>
                </a:rPr>
                <a:t>则</a:t>
              </a:r>
              <a:r>
                <a:rPr kumimoji="1" lang="en-US" altLang="zh-CN" b="1">
                  <a:latin typeface="Times New Roman" pitchFamily="18" charset="0"/>
                </a:rPr>
                <a:t>[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]</a:t>
              </a:r>
              <a:r>
                <a:rPr kumimoji="1" lang="zh-CN" altLang="en-US" sz="2800" b="1" baseline="-25000">
                  <a:latin typeface="Times New Roman" pitchFamily="18" charset="0"/>
                </a:rPr>
                <a:t>补</a:t>
              </a: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= 2</a:t>
              </a:r>
              <a:r>
                <a:rPr kumimoji="1" lang="en-US" altLang="zh-CN" b="1" baseline="40000">
                  <a:latin typeface="Times New Roman" pitchFamily="18" charset="0"/>
                </a:rPr>
                <a:t>4+1</a:t>
              </a:r>
              <a:r>
                <a:rPr kumimoji="1" lang="en-US" altLang="zh-CN" b="1">
                  <a:latin typeface="Times New Roman" pitchFamily="18" charset="0"/>
                </a:rPr>
                <a:t>    1010</a:t>
              </a:r>
            </a:p>
          </p:txBody>
        </p:sp>
        <p:sp>
          <p:nvSpPr>
            <p:cNvPr id="56353" name="Line 48"/>
            <p:cNvSpPr>
              <a:spLocks noChangeShapeType="1"/>
            </p:cNvSpPr>
            <p:nvPr/>
          </p:nvSpPr>
          <p:spPr bwMode="auto">
            <a:xfrm>
              <a:off x="2448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045075" y="1752600"/>
            <a:ext cx="3289300" cy="579438"/>
            <a:chOff x="3360" y="1104"/>
            <a:chExt cx="2072" cy="365"/>
          </a:xfrm>
        </p:grpSpPr>
        <p:sp>
          <p:nvSpPr>
            <p:cNvPr id="56350" name="Text Box 50"/>
            <p:cNvSpPr txBox="1">
              <a:spLocks noChangeArrowheads="1"/>
            </p:cNvSpPr>
            <p:nvPr/>
          </p:nvSpPr>
          <p:spPr bwMode="auto">
            <a:xfrm>
              <a:off x="3360" y="1104"/>
              <a:ext cx="20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= 11111 + 1   1010</a:t>
              </a:r>
            </a:p>
          </p:txBody>
        </p:sp>
        <p:sp>
          <p:nvSpPr>
            <p:cNvPr id="56351" name="Line 51"/>
            <p:cNvSpPr>
              <a:spLocks noChangeShapeType="1"/>
            </p:cNvSpPr>
            <p:nvPr/>
          </p:nvSpPr>
          <p:spPr bwMode="auto">
            <a:xfrm>
              <a:off x="4752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5045075" y="2247900"/>
            <a:ext cx="2819400" cy="1074738"/>
            <a:chOff x="3360" y="1416"/>
            <a:chExt cx="1776" cy="677"/>
          </a:xfrm>
        </p:grpSpPr>
        <p:sp>
          <p:nvSpPr>
            <p:cNvPr id="56346" name="Text Box 53"/>
            <p:cNvSpPr txBox="1">
              <a:spLocks noChangeArrowheads="1"/>
            </p:cNvSpPr>
            <p:nvPr/>
          </p:nvSpPr>
          <p:spPr bwMode="auto">
            <a:xfrm>
              <a:off x="3360" y="1416"/>
              <a:ext cx="17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= 11111</a:t>
              </a:r>
            </a:p>
          </p:txBody>
        </p:sp>
        <p:grpSp>
          <p:nvGrpSpPr>
            <p:cNvPr id="56347" name="Group 54"/>
            <p:cNvGrpSpPr>
              <a:grpSpLocks/>
            </p:cNvGrpSpPr>
            <p:nvPr/>
          </p:nvGrpSpPr>
          <p:grpSpPr bwMode="auto">
            <a:xfrm>
              <a:off x="3600" y="1728"/>
              <a:ext cx="720" cy="365"/>
              <a:chOff x="3600" y="1728"/>
              <a:chExt cx="720" cy="365"/>
            </a:xfrm>
          </p:grpSpPr>
          <p:sp>
            <p:nvSpPr>
              <p:cNvPr id="56348" name="Text Box 55"/>
              <p:cNvSpPr txBox="1">
                <a:spLocks noChangeArrowheads="1"/>
              </p:cNvSpPr>
              <p:nvPr/>
            </p:nvSpPr>
            <p:spPr bwMode="auto">
              <a:xfrm>
                <a:off x="3692" y="1728"/>
                <a:ext cx="6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itchFamily="18" charset="0"/>
                  </a:rPr>
                  <a:t>1010</a:t>
                </a:r>
              </a:p>
            </p:txBody>
          </p:sp>
          <p:sp>
            <p:nvSpPr>
              <p:cNvPr id="56349" name="Line 56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57"/>
          <p:cNvGrpSpPr>
            <a:grpSpLocks/>
          </p:cNvGrpSpPr>
          <p:nvPr/>
        </p:nvGrpSpPr>
        <p:grpSpPr bwMode="auto">
          <a:xfrm>
            <a:off x="2987675" y="2743200"/>
            <a:ext cx="1143000" cy="579438"/>
            <a:chOff x="1882" y="1728"/>
            <a:chExt cx="720" cy="365"/>
          </a:xfrm>
        </p:grpSpPr>
        <p:sp>
          <p:nvSpPr>
            <p:cNvPr id="56344" name="Text Box 58"/>
            <p:cNvSpPr txBox="1">
              <a:spLocks noChangeArrowheads="1"/>
            </p:cNvSpPr>
            <p:nvPr/>
          </p:nvSpPr>
          <p:spPr bwMode="auto">
            <a:xfrm>
              <a:off x="1974" y="172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latin typeface="Times New Roman" pitchFamily="18" charset="0"/>
                </a:rPr>
                <a:t>1010</a:t>
              </a:r>
            </a:p>
          </p:txBody>
        </p:sp>
        <p:sp>
          <p:nvSpPr>
            <p:cNvPr id="56345" name="Line 59"/>
            <p:cNvSpPr>
              <a:spLocks noChangeShapeType="1"/>
            </p:cNvSpPr>
            <p:nvPr/>
          </p:nvSpPr>
          <p:spPr bwMode="auto">
            <a:xfrm>
              <a:off x="1882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Group 60"/>
          <p:cNvGrpSpPr>
            <a:grpSpLocks/>
          </p:cNvGrpSpPr>
          <p:nvPr/>
        </p:nvGrpSpPr>
        <p:grpSpPr bwMode="auto">
          <a:xfrm>
            <a:off x="2878138" y="3352800"/>
            <a:ext cx="3690937" cy="1458913"/>
            <a:chOff x="1813" y="2112"/>
            <a:chExt cx="2325" cy="919"/>
          </a:xfrm>
        </p:grpSpPr>
        <p:sp>
          <p:nvSpPr>
            <p:cNvPr id="56342" name="AutoShape 61"/>
            <p:cNvSpPr>
              <a:spLocks noChangeArrowheads="1"/>
            </p:cNvSpPr>
            <p:nvPr/>
          </p:nvSpPr>
          <p:spPr bwMode="auto">
            <a:xfrm>
              <a:off x="1813" y="2743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56343" name="AutoShape 62"/>
            <p:cNvSpPr>
              <a:spLocks noChangeArrowheads="1"/>
            </p:cNvSpPr>
            <p:nvPr/>
          </p:nvSpPr>
          <p:spPr bwMode="auto">
            <a:xfrm>
              <a:off x="3418" y="2112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777875" y="5162550"/>
            <a:ext cx="8010525" cy="1314450"/>
            <a:chOff x="768" y="3252"/>
            <a:chExt cx="5046" cy="828"/>
          </a:xfrm>
        </p:grpSpPr>
        <p:sp>
          <p:nvSpPr>
            <p:cNvPr id="56340" name="Text Box 64"/>
            <p:cNvSpPr txBox="1">
              <a:spLocks noChangeArrowheads="1"/>
            </p:cNvSpPr>
            <p:nvPr/>
          </p:nvSpPr>
          <p:spPr bwMode="auto">
            <a:xfrm>
              <a:off x="768" y="3252"/>
              <a:ext cx="50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Times New Roman" pitchFamily="18" charset="0"/>
                </a:rPr>
                <a:t>当真值为 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itchFamily="18" charset="0"/>
                </a:rPr>
                <a:t>负</a:t>
              </a:r>
              <a:r>
                <a:rPr kumimoji="1" lang="zh-CN" altLang="en-US" b="1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b="1">
                  <a:latin typeface="Times New Roman" pitchFamily="18" charset="0"/>
                </a:rPr>
                <a:t>时，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itchFamily="18" charset="0"/>
                </a:rPr>
                <a:t>补码</a:t>
              </a:r>
              <a:r>
                <a:rPr kumimoji="1" lang="zh-CN" altLang="en-US" b="1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b="1">
                  <a:latin typeface="Times New Roman" pitchFamily="18" charset="0"/>
                </a:rPr>
                <a:t>可用 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itchFamily="18" charset="0"/>
                </a:rPr>
                <a:t>原码除符号位外</a:t>
              </a:r>
            </a:p>
          </p:txBody>
        </p:sp>
        <p:sp>
          <p:nvSpPr>
            <p:cNvPr id="56341" name="Text Box 65"/>
            <p:cNvSpPr txBox="1">
              <a:spLocks noChangeArrowheads="1"/>
            </p:cNvSpPr>
            <p:nvPr/>
          </p:nvSpPr>
          <p:spPr bwMode="auto">
            <a:xfrm>
              <a:off x="768" y="3715"/>
              <a:ext cx="30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itchFamily="18" charset="0"/>
                </a:rPr>
                <a:t>每位取反，末位加 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itchFamily="18" charset="0"/>
                </a:rPr>
                <a:t>1 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itchFamily="18" charset="0"/>
                </a:rPr>
                <a:t>求 得</a:t>
              </a:r>
            </a:p>
          </p:txBody>
        </p:sp>
      </p:grpSp>
      <p:sp>
        <p:nvSpPr>
          <p:cNvPr id="32" name="Text Box 67"/>
          <p:cNvSpPr txBox="1">
            <a:spLocks noChangeArrowheads="1"/>
          </p:cNvSpPr>
          <p:nvPr/>
        </p:nvSpPr>
        <p:spPr bwMode="auto">
          <a:xfrm>
            <a:off x="6497638" y="22479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itchFamily="18" charset="0"/>
              </a:rPr>
              <a:t>+ 1 </a:t>
            </a:r>
            <a:endParaRPr kumimoji="1" lang="en-US" altLang="zh-CN" sz="1600">
              <a:latin typeface="Times New Roman" pitchFamily="18" charset="0"/>
            </a:endParaRPr>
          </a:p>
        </p:txBody>
      </p:sp>
      <p:grpSp>
        <p:nvGrpSpPr>
          <p:cNvPr id="33" name="Group 68"/>
          <p:cNvGrpSpPr>
            <a:grpSpLocks/>
          </p:cNvGrpSpPr>
          <p:nvPr/>
        </p:nvGrpSpPr>
        <p:grpSpPr bwMode="auto">
          <a:xfrm>
            <a:off x="777875" y="1096963"/>
            <a:ext cx="3565525" cy="579437"/>
            <a:chOff x="490" y="691"/>
            <a:chExt cx="2246" cy="365"/>
          </a:xfrm>
        </p:grpSpPr>
        <p:sp>
          <p:nvSpPr>
            <p:cNvPr id="56338" name="Text Box 69"/>
            <p:cNvSpPr txBox="1">
              <a:spLocks noChangeArrowheads="1"/>
            </p:cNvSpPr>
            <p:nvPr/>
          </p:nvSpPr>
          <p:spPr bwMode="auto">
            <a:xfrm>
              <a:off x="490" y="691"/>
              <a:ext cx="22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Times New Roman" pitchFamily="18" charset="0"/>
                </a:rPr>
                <a:t>设 </a:t>
              </a:r>
              <a:r>
                <a:rPr kumimoji="1" lang="en-US" altLang="zh-CN" b="1" i="1">
                  <a:latin typeface="Times New Roman" pitchFamily="18" charset="0"/>
                </a:rPr>
                <a:t>x</a:t>
              </a:r>
              <a:r>
                <a:rPr kumimoji="1" lang="en-US" altLang="zh-CN" b="1">
                  <a:latin typeface="Times New Roman" pitchFamily="18" charset="0"/>
                </a:rPr>
                <a:t> =   1010 </a:t>
              </a:r>
              <a:r>
                <a:rPr kumimoji="1" lang="zh-CN" altLang="en-US" b="1">
                  <a:latin typeface="Times New Roman" pitchFamily="18" charset="0"/>
                </a:rPr>
                <a:t>时</a:t>
              </a:r>
            </a:p>
          </p:txBody>
        </p:sp>
        <p:sp>
          <p:nvSpPr>
            <p:cNvPr id="56339" name="Line 70"/>
            <p:cNvSpPr>
              <a:spLocks noChangeShapeType="1"/>
            </p:cNvSpPr>
            <p:nvPr/>
          </p:nvSpPr>
          <p:spPr bwMode="auto">
            <a:xfrm>
              <a:off x="1296" y="8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nimBg="1"/>
      <p:bldP spid="8" grpId="0" autoUpdateAnimBg="0"/>
      <p:bldP spid="9" grpId="0" autoUpdateAnimBg="0"/>
      <p:bldP spid="10" grpId="0" animBg="1"/>
      <p:bldP spid="11" grpId="0" autoUpdateAnimBg="0"/>
      <p:bldP spid="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350"/>
            <a:ext cx="67786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927100" y="1341438"/>
            <a:ext cx="5715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0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40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 数字逻辑电路导论</a:t>
            </a:r>
            <a:endParaRPr lang="zh-CN" altLang="en-US" sz="4000" b="1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AutoShape 2"/>
          <p:cNvSpPr txBox="1">
            <a:spLocks noChangeArrowheads="1"/>
          </p:cNvSpPr>
          <p:nvPr/>
        </p:nvSpPr>
        <p:spPr bwMode="auto">
          <a:xfrm>
            <a:off x="827088" y="1700213"/>
            <a:ext cx="5857875" cy="1054100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914400" indent="-914400" eaLnBrk="1" hangingPunct="1">
              <a:defRPr/>
            </a:pPr>
            <a:r>
              <a:rPr lang="zh-CN" altLang="en-US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 逻辑代数基础</a:t>
            </a:r>
          </a:p>
        </p:txBody>
      </p:sp>
      <p:sp>
        <p:nvSpPr>
          <p:cNvPr id="9" name="AutoShape 2"/>
          <p:cNvSpPr txBox="1">
            <a:spLocks noChangeArrowheads="1"/>
          </p:cNvSpPr>
          <p:nvPr/>
        </p:nvSpPr>
        <p:spPr bwMode="auto">
          <a:xfrm>
            <a:off x="801688" y="2349500"/>
            <a:ext cx="5857875" cy="1054100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914400" indent="-914400" eaLnBrk="1" hangingPunct="1">
              <a:defRPr/>
            </a:pPr>
            <a:r>
              <a:rPr lang="zh-CN" altLang="en-US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 集成逻辑门电路</a:t>
            </a:r>
          </a:p>
        </p:txBody>
      </p:sp>
      <p:sp>
        <p:nvSpPr>
          <p:cNvPr id="10" name="AutoShape 2"/>
          <p:cNvSpPr txBox="1">
            <a:spLocks noChangeArrowheads="1"/>
          </p:cNvSpPr>
          <p:nvPr/>
        </p:nvSpPr>
        <p:spPr bwMode="auto">
          <a:xfrm>
            <a:off x="806450" y="2997200"/>
            <a:ext cx="6286500" cy="1054100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914400" indent="-914400" eaLnBrk="1" hangingPunct="1">
              <a:defRPr/>
            </a:pPr>
            <a:r>
              <a:rPr lang="zh-CN" altLang="en-US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 组合逻辑电路</a:t>
            </a:r>
          </a:p>
        </p:txBody>
      </p:sp>
      <p:sp>
        <p:nvSpPr>
          <p:cNvPr id="11" name="AutoShape 2"/>
          <p:cNvSpPr txBox="1">
            <a:spLocks noChangeArrowheads="1"/>
          </p:cNvSpPr>
          <p:nvPr/>
        </p:nvSpPr>
        <p:spPr bwMode="auto">
          <a:xfrm>
            <a:off x="827088" y="3573463"/>
            <a:ext cx="6408737" cy="1054100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914400" indent="-914400" eaLnBrk="1" hangingPunct="1">
              <a:defRPr/>
            </a:pPr>
            <a:r>
              <a:rPr lang="zh-CN" altLang="en-US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4000" kern="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 锁存器与触发器</a:t>
            </a:r>
          </a:p>
        </p:txBody>
      </p:sp>
      <p:sp>
        <p:nvSpPr>
          <p:cNvPr id="29704" name="矩形 4"/>
          <p:cNvSpPr>
            <a:spLocks noChangeArrowheads="1"/>
          </p:cNvSpPr>
          <p:nvPr/>
        </p:nvSpPr>
        <p:spPr bwMode="auto">
          <a:xfrm>
            <a:off x="887413" y="4365625"/>
            <a:ext cx="7500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0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40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 时序逻辑电路</a:t>
            </a:r>
            <a:endParaRPr lang="zh-CN" altLang="en-US" sz="4000" b="1">
              <a:solidFill>
                <a:srgbClr val="003366"/>
              </a:solidFill>
              <a:latin typeface="Arial" pitchFamily="34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705" name="矩形 4"/>
          <p:cNvSpPr>
            <a:spLocks noChangeArrowheads="1"/>
          </p:cNvSpPr>
          <p:nvPr/>
        </p:nvSpPr>
        <p:spPr bwMode="auto">
          <a:xfrm>
            <a:off x="890588" y="4941888"/>
            <a:ext cx="78581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0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40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</a:t>
            </a:r>
            <a:r>
              <a:rPr kumimoji="1" lang="zh-CN" altLang="en-US" sz="40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可编程逻辑器件</a:t>
            </a:r>
            <a:endParaRPr lang="zh-CN" altLang="en-US" sz="4000" b="1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706" name="矩形 4"/>
          <p:cNvSpPr>
            <a:spLocks noChangeArrowheads="1"/>
          </p:cNvSpPr>
          <p:nvPr/>
        </p:nvSpPr>
        <p:spPr bwMode="auto">
          <a:xfrm>
            <a:off x="900113" y="5529263"/>
            <a:ext cx="7858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0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40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</a:t>
            </a:r>
            <a:r>
              <a:rPr kumimoji="1" lang="zh-CN" altLang="en-US" sz="40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脉冲波形的产生与整形</a:t>
            </a:r>
            <a:endParaRPr lang="zh-CN" altLang="en-US" sz="4000" b="1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5"/>
          <p:cNvSpPr txBox="1">
            <a:spLocks noChangeArrowheads="1"/>
          </p:cNvSpPr>
          <p:nvPr/>
        </p:nvSpPr>
        <p:spPr bwMode="auto">
          <a:xfrm>
            <a:off x="468313" y="333375"/>
            <a:ext cx="77041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练习：</a:t>
            </a:r>
          </a:p>
        </p:txBody>
      </p:sp>
      <p:sp>
        <p:nvSpPr>
          <p:cNvPr id="57347" name="TextBox 1"/>
          <p:cNvSpPr txBox="1">
            <a:spLocks noChangeArrowheads="1"/>
          </p:cNvSpPr>
          <p:nvPr/>
        </p:nvSpPr>
        <p:spPr bwMode="auto">
          <a:xfrm>
            <a:off x="465138" y="1052513"/>
            <a:ext cx="81613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完成数制转换 </a:t>
            </a:r>
            <a:endParaRPr lang="en-US" altLang="zh-CN" sz="2800" b="1"/>
          </a:p>
          <a:p>
            <a:pPr eaLnBrk="1" hangingPunct="1"/>
            <a:r>
              <a:rPr lang="en-US" altLang="zh-CN" sz="2800"/>
              <a:t>(101011111)</a:t>
            </a:r>
            <a:r>
              <a:rPr lang="en-US" altLang="zh-CN" sz="2800" baseline="-25000"/>
              <a:t>2</a:t>
            </a:r>
            <a:r>
              <a:rPr lang="en-US" altLang="zh-CN" sz="2800"/>
              <a:t>=(         )</a:t>
            </a:r>
            <a:r>
              <a:rPr lang="en-US" altLang="zh-CN" sz="2800" baseline="-25000"/>
              <a:t>16</a:t>
            </a:r>
            <a:r>
              <a:rPr lang="zh-CN" altLang="zh-CN" sz="2800"/>
              <a:t>＝（</a:t>
            </a:r>
            <a:r>
              <a:rPr lang="en-US" altLang="zh-CN" sz="2800"/>
              <a:t>        </a:t>
            </a:r>
            <a:r>
              <a:rPr lang="zh-CN" altLang="zh-CN" sz="2800"/>
              <a:t>）</a:t>
            </a:r>
            <a:r>
              <a:rPr lang="en-US" altLang="zh-CN" sz="2800" baseline="-25000"/>
              <a:t>8421BCD</a:t>
            </a:r>
            <a:r>
              <a:rPr lang="en-US" altLang="zh-CN" sz="2800"/>
              <a:t> </a:t>
            </a:r>
            <a:r>
              <a:rPr lang="zh-CN" altLang="zh-CN" sz="2800"/>
              <a:t>，</a:t>
            </a:r>
          </a:p>
          <a:p>
            <a:pPr eaLnBrk="1" hangingPunct="1"/>
            <a:r>
              <a:rPr lang="en-US" altLang="zh-CN" sz="2800"/>
              <a:t>(3B)</a:t>
            </a:r>
            <a:r>
              <a:rPr lang="en-US" altLang="zh-CN" sz="2800" baseline="-25000"/>
              <a:t>16</a:t>
            </a:r>
            <a:r>
              <a:rPr lang="en-US" altLang="zh-CN" sz="2800"/>
              <a:t>=(    )</a:t>
            </a:r>
            <a:r>
              <a:rPr lang="en-US" altLang="zh-CN" sz="2800" baseline="-25000"/>
              <a:t>10</a:t>
            </a:r>
            <a:r>
              <a:rPr lang="zh-CN" altLang="zh-CN" sz="2800"/>
              <a:t>＝（</a:t>
            </a:r>
            <a:r>
              <a:rPr lang="en-US" altLang="zh-CN" sz="2800"/>
              <a:t>         </a:t>
            </a:r>
            <a:r>
              <a:rPr lang="zh-CN" altLang="zh-CN" sz="2800"/>
              <a:t>）</a:t>
            </a:r>
            <a:r>
              <a:rPr lang="en-US" altLang="zh-CN" sz="2800" baseline="-25000"/>
              <a:t>8421BCD</a:t>
            </a:r>
            <a:endParaRPr lang="zh-CN" altLang="zh-CN" sz="2800"/>
          </a:p>
          <a:p>
            <a:pPr eaLnBrk="1" hangingPunct="1"/>
            <a:endParaRPr lang="zh-CN" altLang="en-US"/>
          </a:p>
        </p:txBody>
      </p:sp>
      <p:sp>
        <p:nvSpPr>
          <p:cNvPr id="57348" name="TextBox 2"/>
          <p:cNvSpPr txBox="1">
            <a:spLocks noChangeArrowheads="1"/>
          </p:cNvSpPr>
          <p:nvPr/>
        </p:nvSpPr>
        <p:spPr bwMode="auto">
          <a:xfrm>
            <a:off x="468313" y="2684463"/>
            <a:ext cx="81581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求下列真值的原码、反码和补码（机器字长</a:t>
            </a:r>
            <a:r>
              <a:rPr lang="en-US" altLang="zh-CN" sz="2800" b="1"/>
              <a:t>8</a:t>
            </a:r>
            <a:r>
              <a:rPr lang="zh-CN" altLang="en-US" sz="2800" b="1"/>
              <a:t>位，其中</a:t>
            </a:r>
            <a:r>
              <a:rPr lang="en-US" altLang="zh-CN" sz="2800" b="1"/>
              <a:t>1</a:t>
            </a:r>
            <a:r>
              <a:rPr lang="zh-CN" altLang="en-US" sz="2800" b="1"/>
              <a:t>位符号位）</a:t>
            </a:r>
            <a:endParaRPr lang="en-US" altLang="zh-CN" sz="2800" b="1"/>
          </a:p>
          <a:p>
            <a:pPr eaLnBrk="1" hangingPunct="1"/>
            <a:r>
              <a:rPr lang="en-US" altLang="zh-CN" sz="2800"/>
              <a:t>                    X=+70</a:t>
            </a:r>
          </a:p>
          <a:p>
            <a:pPr eaLnBrk="1" hangingPunct="1"/>
            <a:r>
              <a:rPr lang="en-US" altLang="zh-CN" sz="2800"/>
              <a:t>                    Y=-70</a:t>
            </a:r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500188" y="1341438"/>
            <a:ext cx="6672262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数字逻辑电路的特点。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几种常用数制及数制间的转换。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几种常用的代码的构成。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几种机器数的表示方法。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矩形 2"/>
          <p:cNvSpPr>
            <a:spLocks noChangeArrowheads="1"/>
          </p:cNvSpPr>
          <p:nvPr/>
        </p:nvSpPr>
        <p:spPr bwMode="auto">
          <a:xfrm>
            <a:off x="3176588" y="357188"/>
            <a:ext cx="2038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D60093"/>
                </a:solidFill>
                <a:latin typeface="宋体" pitchFamily="2" charset="-122"/>
              </a:rPr>
              <a:t>本章小结</a:t>
            </a:r>
            <a:endParaRPr lang="zh-CN" altLang="en-US" sz="3600" b="1">
              <a:solidFill>
                <a:srgbClr val="D600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7"/>
          <p:cNvSpPr>
            <a:spLocks noChangeArrowheads="1"/>
          </p:cNvSpPr>
          <p:nvPr/>
        </p:nvSpPr>
        <p:spPr bwMode="auto">
          <a:xfrm>
            <a:off x="611188" y="1004888"/>
            <a:ext cx="6697662" cy="911225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marL="914400" indent="-9144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zh-CN" altLang="en-US" sz="4800" b="1">
                <a:solidFill>
                  <a:srgbClr val="FF0066"/>
                </a:solidFill>
                <a:latin typeface="Arial" pitchFamily="34" charset="0"/>
                <a:ea typeface="楷体_GB2312" pitchFamily="49" charset="-122"/>
              </a:rPr>
              <a:t>数字逻辑设计</a:t>
            </a:r>
            <a:endParaRPr lang="en-US" altLang="zh-CN" sz="4800" b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1395413" y="3730625"/>
            <a:ext cx="63912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4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4400" b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 数字逻辑电路导论</a:t>
            </a:r>
            <a:endParaRPr lang="zh-CN" altLang="en-US" sz="44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65188" y="1120775"/>
            <a:ext cx="7993062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一、模拟信号和数字信号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</a:rPr>
              <a:t>模拟信号</a:t>
            </a:r>
            <a:r>
              <a:rPr lang="zh-CN" altLang="en-US" sz="2400" b="1">
                <a:solidFill>
                  <a:srgbClr val="040404"/>
                </a:solidFill>
              </a:rPr>
              <a:t>：在时间和数值上连续变化的信号。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40404"/>
                </a:solidFill>
              </a:rPr>
              <a:t>                －－</a:t>
            </a:r>
            <a:r>
              <a:rPr lang="zh-CN" altLang="en-US" sz="2400" b="1"/>
              <a:t>时间上连续，幅值上也连续</a:t>
            </a:r>
            <a:endParaRPr lang="zh-CN" altLang="en-US" sz="2400" b="1">
              <a:solidFill>
                <a:srgbClr val="040404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A50021"/>
                </a:solidFill>
              </a:rPr>
              <a:t>     例如：温度、正弦电压。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2400" b="1">
              <a:solidFill>
                <a:srgbClr val="A5002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2400" b="1">
              <a:solidFill>
                <a:srgbClr val="A50021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</a:rPr>
              <a:t>数字信号</a:t>
            </a:r>
            <a:r>
              <a:rPr lang="zh-CN" altLang="en-US" sz="2400" b="1"/>
              <a:t>：在时间和数值上变化是离散的信号。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40404"/>
                </a:solidFill>
              </a:rPr>
              <a:t>                －－</a:t>
            </a:r>
            <a:r>
              <a:rPr lang="zh-CN" altLang="en-US" sz="2400" b="1"/>
              <a:t>时间上离散，幅值上整数化</a:t>
            </a:r>
            <a:r>
              <a:rPr lang="zh-CN" altLang="en-US" sz="1600" b="1">
                <a:solidFill>
                  <a:srgbClr val="040404"/>
                </a:solidFill>
              </a:rPr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600" b="1">
                <a:solidFill>
                  <a:srgbClr val="A50021"/>
                </a:solidFill>
              </a:rPr>
              <a:t>       </a:t>
            </a:r>
            <a:r>
              <a:rPr kumimoji="1" lang="zh-CN" altLang="en-US" sz="2400" b="1">
                <a:solidFill>
                  <a:srgbClr val="A50021"/>
                </a:solidFill>
              </a:rPr>
              <a:t>例如：人数、物件的个数。</a:t>
            </a:r>
            <a:endParaRPr lang="zh-CN" altLang="en-US" sz="1600" b="1">
              <a:solidFill>
                <a:srgbClr val="040404"/>
              </a:solidFill>
            </a:endParaRPr>
          </a:p>
        </p:txBody>
      </p:sp>
      <p:sp>
        <p:nvSpPr>
          <p:cNvPr id="31747" name="Rectangle 90"/>
          <p:cNvSpPr>
            <a:spLocks noChangeArrowheads="1"/>
          </p:cNvSpPr>
          <p:nvPr/>
        </p:nvSpPr>
        <p:spPr bwMode="auto">
          <a:xfrm>
            <a:off x="323850" y="260350"/>
            <a:ext cx="6750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§1.1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数字逻辑电路的基本概念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5327650" y="5553075"/>
            <a:ext cx="2882900" cy="1184275"/>
            <a:chOff x="5218113" y="5553055"/>
            <a:chExt cx="2882901" cy="1184275"/>
          </a:xfrm>
        </p:grpSpPr>
        <p:sp>
          <p:nvSpPr>
            <p:cNvPr id="31756" name="Freeform 5"/>
            <p:cNvSpPr>
              <a:spLocks/>
            </p:cNvSpPr>
            <p:nvPr/>
          </p:nvSpPr>
          <p:spPr bwMode="auto">
            <a:xfrm>
              <a:off x="5272088" y="5840392"/>
              <a:ext cx="1997075" cy="723900"/>
            </a:xfrm>
            <a:custGeom>
              <a:avLst/>
              <a:gdLst>
                <a:gd name="T0" fmla="*/ 0 w 1258"/>
                <a:gd name="T1" fmla="*/ 0 h 456"/>
                <a:gd name="T2" fmla="*/ 2147483647 w 1258"/>
                <a:gd name="T3" fmla="*/ 0 h 456"/>
                <a:gd name="T4" fmla="*/ 2147483647 w 1258"/>
                <a:gd name="T5" fmla="*/ 2147483647 h 456"/>
                <a:gd name="T6" fmla="*/ 2147483647 w 1258"/>
                <a:gd name="T7" fmla="*/ 2147483647 h 456"/>
                <a:gd name="T8" fmla="*/ 2147483647 w 1258"/>
                <a:gd name="T9" fmla="*/ 0 h 456"/>
                <a:gd name="T10" fmla="*/ 2147483647 w 1258"/>
                <a:gd name="T11" fmla="*/ 0 h 456"/>
                <a:gd name="T12" fmla="*/ 2147483647 w 1258"/>
                <a:gd name="T13" fmla="*/ 2147483647 h 456"/>
                <a:gd name="T14" fmla="*/ 2147483647 w 1258"/>
                <a:gd name="T15" fmla="*/ 2147483647 h 456"/>
                <a:gd name="T16" fmla="*/ 2147483647 w 1258"/>
                <a:gd name="T17" fmla="*/ 0 h 456"/>
                <a:gd name="T18" fmla="*/ 2147483647 w 1258"/>
                <a:gd name="T19" fmla="*/ 0 h 456"/>
                <a:gd name="T20" fmla="*/ 2147483647 w 1258"/>
                <a:gd name="T21" fmla="*/ 2147483647 h 4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8"/>
                <a:gd name="T34" fmla="*/ 0 h 456"/>
                <a:gd name="T35" fmla="*/ 1258 w 1258"/>
                <a:gd name="T36" fmla="*/ 456 h 4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8" h="456">
                  <a:moveTo>
                    <a:pt x="0" y="0"/>
                  </a:moveTo>
                  <a:lnTo>
                    <a:pt x="140" y="0"/>
                  </a:lnTo>
                  <a:lnTo>
                    <a:pt x="140" y="456"/>
                  </a:lnTo>
                  <a:lnTo>
                    <a:pt x="419" y="456"/>
                  </a:lnTo>
                  <a:lnTo>
                    <a:pt x="419" y="0"/>
                  </a:lnTo>
                  <a:lnTo>
                    <a:pt x="699" y="0"/>
                  </a:lnTo>
                  <a:lnTo>
                    <a:pt x="699" y="456"/>
                  </a:lnTo>
                  <a:lnTo>
                    <a:pt x="978" y="456"/>
                  </a:lnTo>
                  <a:lnTo>
                    <a:pt x="978" y="0"/>
                  </a:lnTo>
                  <a:lnTo>
                    <a:pt x="1258" y="0"/>
                  </a:lnTo>
                  <a:lnTo>
                    <a:pt x="1258" y="45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7" name="Group 6"/>
            <p:cNvGrpSpPr>
              <a:grpSpLocks/>
            </p:cNvGrpSpPr>
            <p:nvPr/>
          </p:nvGrpSpPr>
          <p:grpSpPr bwMode="auto">
            <a:xfrm>
              <a:off x="5218113" y="5553055"/>
              <a:ext cx="2717800" cy="1085850"/>
              <a:chOff x="780" y="2244"/>
              <a:chExt cx="1712" cy="684"/>
            </a:xfrm>
          </p:grpSpPr>
          <p:sp>
            <p:nvSpPr>
              <p:cNvPr id="31759" name="Freeform 7"/>
              <p:cNvSpPr>
                <a:spLocks/>
              </p:cNvSpPr>
              <p:nvPr/>
            </p:nvSpPr>
            <p:spPr bwMode="auto">
              <a:xfrm>
                <a:off x="815" y="2304"/>
                <a:ext cx="1619" cy="576"/>
              </a:xfrm>
              <a:custGeom>
                <a:avLst/>
                <a:gdLst>
                  <a:gd name="T0" fmla="*/ 0 w 1619"/>
                  <a:gd name="T1" fmla="*/ 0 h 576"/>
                  <a:gd name="T2" fmla="*/ 0 w 1619"/>
                  <a:gd name="T3" fmla="*/ 576 h 576"/>
                  <a:gd name="T4" fmla="*/ 1619 w 1619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1619"/>
                  <a:gd name="T10" fmla="*/ 0 h 576"/>
                  <a:gd name="T11" fmla="*/ 1619 w 1619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19" h="576">
                    <a:moveTo>
                      <a:pt x="0" y="0"/>
                    </a:moveTo>
                    <a:lnTo>
                      <a:pt x="0" y="576"/>
                    </a:lnTo>
                    <a:lnTo>
                      <a:pt x="1619" y="57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Freeform 8"/>
              <p:cNvSpPr>
                <a:spLocks/>
              </p:cNvSpPr>
              <p:nvPr/>
            </p:nvSpPr>
            <p:spPr bwMode="auto">
              <a:xfrm>
                <a:off x="780" y="2244"/>
                <a:ext cx="81" cy="120"/>
              </a:xfrm>
              <a:custGeom>
                <a:avLst/>
                <a:gdLst>
                  <a:gd name="T0" fmla="*/ 81 w 81"/>
                  <a:gd name="T1" fmla="*/ 120 h 120"/>
                  <a:gd name="T2" fmla="*/ 35 w 81"/>
                  <a:gd name="T3" fmla="*/ 0 h 120"/>
                  <a:gd name="T4" fmla="*/ 0 w 81"/>
                  <a:gd name="T5" fmla="*/ 120 h 120"/>
                  <a:gd name="T6" fmla="*/ 35 w 81"/>
                  <a:gd name="T7" fmla="*/ 84 h 120"/>
                  <a:gd name="T8" fmla="*/ 81 w 81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81" y="120"/>
                    </a:moveTo>
                    <a:lnTo>
                      <a:pt x="35" y="0"/>
                    </a:lnTo>
                    <a:lnTo>
                      <a:pt x="0" y="120"/>
                    </a:lnTo>
                    <a:lnTo>
                      <a:pt x="35" y="84"/>
                    </a:lnTo>
                    <a:lnTo>
                      <a:pt x="81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" name="Freeform 9"/>
              <p:cNvSpPr>
                <a:spLocks/>
              </p:cNvSpPr>
              <p:nvPr/>
            </p:nvSpPr>
            <p:spPr bwMode="auto">
              <a:xfrm>
                <a:off x="2375" y="2844"/>
                <a:ext cx="117" cy="84"/>
              </a:xfrm>
              <a:custGeom>
                <a:avLst/>
                <a:gdLst>
                  <a:gd name="T0" fmla="*/ 0 w 117"/>
                  <a:gd name="T1" fmla="*/ 84 h 84"/>
                  <a:gd name="T2" fmla="*/ 117 w 117"/>
                  <a:gd name="T3" fmla="*/ 36 h 84"/>
                  <a:gd name="T4" fmla="*/ 0 w 117"/>
                  <a:gd name="T5" fmla="*/ 0 h 84"/>
                  <a:gd name="T6" fmla="*/ 35 w 117"/>
                  <a:gd name="T7" fmla="*/ 36 h 84"/>
                  <a:gd name="T8" fmla="*/ 0 w 117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84"/>
                  <a:gd name="T17" fmla="*/ 117 w 117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84">
                    <a:moveTo>
                      <a:pt x="0" y="84"/>
                    </a:moveTo>
                    <a:lnTo>
                      <a:pt x="117" y="36"/>
                    </a:lnTo>
                    <a:lnTo>
                      <a:pt x="0" y="0"/>
                    </a:lnTo>
                    <a:lnTo>
                      <a:pt x="35" y="3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8" name="Rectangle 10"/>
            <p:cNvSpPr>
              <a:spLocks noChangeArrowheads="1"/>
            </p:cNvSpPr>
            <p:nvPr/>
          </p:nvSpPr>
          <p:spPr bwMode="auto">
            <a:xfrm>
              <a:off x="8026401" y="6416655"/>
              <a:ext cx="74613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5329238" y="2762250"/>
            <a:ext cx="2882900" cy="1395413"/>
            <a:chOff x="5219700" y="2762230"/>
            <a:chExt cx="2882901" cy="1395412"/>
          </a:xfrm>
        </p:grpSpPr>
        <p:sp>
          <p:nvSpPr>
            <p:cNvPr id="31750" name="Freeform 3"/>
            <p:cNvSpPr>
              <a:spLocks/>
            </p:cNvSpPr>
            <p:nvPr/>
          </p:nvSpPr>
          <p:spPr bwMode="auto">
            <a:xfrm>
              <a:off x="5294313" y="3278167"/>
              <a:ext cx="1314450" cy="879475"/>
            </a:xfrm>
            <a:custGeom>
              <a:avLst/>
              <a:gdLst>
                <a:gd name="T0" fmla="*/ 0 w 828"/>
                <a:gd name="T1" fmla="*/ 2147483647 h 554"/>
                <a:gd name="T2" fmla="*/ 2147483647 w 828"/>
                <a:gd name="T3" fmla="*/ 2147483647 h 554"/>
                <a:gd name="T4" fmla="*/ 2147483647 w 828"/>
                <a:gd name="T5" fmla="*/ 2147483647 h 554"/>
                <a:gd name="T6" fmla="*/ 2147483647 w 828"/>
                <a:gd name="T7" fmla="*/ 2147483647 h 554"/>
                <a:gd name="T8" fmla="*/ 2147483647 w 828"/>
                <a:gd name="T9" fmla="*/ 2147483647 h 5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8"/>
                <a:gd name="T16" fmla="*/ 0 h 554"/>
                <a:gd name="T17" fmla="*/ 828 w 828"/>
                <a:gd name="T18" fmla="*/ 554 h 5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8" h="554">
                  <a:moveTo>
                    <a:pt x="0" y="298"/>
                  </a:moveTo>
                  <a:cubicBezTo>
                    <a:pt x="77" y="150"/>
                    <a:pt x="155" y="2"/>
                    <a:pt x="225" y="1"/>
                  </a:cubicBezTo>
                  <a:cubicBezTo>
                    <a:pt x="295" y="0"/>
                    <a:pt x="354" y="199"/>
                    <a:pt x="423" y="289"/>
                  </a:cubicBezTo>
                  <a:cubicBezTo>
                    <a:pt x="492" y="379"/>
                    <a:pt x="572" y="554"/>
                    <a:pt x="639" y="541"/>
                  </a:cubicBezTo>
                  <a:cubicBezTo>
                    <a:pt x="706" y="528"/>
                    <a:pt x="767" y="368"/>
                    <a:pt x="828" y="208"/>
                  </a:cubicBezTo>
                </a:path>
              </a:pathLst>
            </a:cu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751" name="Group 13"/>
            <p:cNvGrpSpPr>
              <a:grpSpLocks/>
            </p:cNvGrpSpPr>
            <p:nvPr/>
          </p:nvGrpSpPr>
          <p:grpSpPr bwMode="auto">
            <a:xfrm>
              <a:off x="5219700" y="2762230"/>
              <a:ext cx="2717800" cy="1085850"/>
              <a:chOff x="780" y="2244"/>
              <a:chExt cx="1712" cy="684"/>
            </a:xfrm>
          </p:grpSpPr>
          <p:sp>
            <p:nvSpPr>
              <p:cNvPr id="31753" name="Freeform 14"/>
              <p:cNvSpPr>
                <a:spLocks/>
              </p:cNvSpPr>
              <p:nvPr/>
            </p:nvSpPr>
            <p:spPr bwMode="auto">
              <a:xfrm>
                <a:off x="815" y="2304"/>
                <a:ext cx="1619" cy="576"/>
              </a:xfrm>
              <a:custGeom>
                <a:avLst/>
                <a:gdLst>
                  <a:gd name="T0" fmla="*/ 0 w 1619"/>
                  <a:gd name="T1" fmla="*/ 0 h 576"/>
                  <a:gd name="T2" fmla="*/ 0 w 1619"/>
                  <a:gd name="T3" fmla="*/ 576 h 576"/>
                  <a:gd name="T4" fmla="*/ 1619 w 1619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1619"/>
                  <a:gd name="T10" fmla="*/ 0 h 576"/>
                  <a:gd name="T11" fmla="*/ 1619 w 1619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19" h="576">
                    <a:moveTo>
                      <a:pt x="0" y="0"/>
                    </a:moveTo>
                    <a:lnTo>
                      <a:pt x="0" y="576"/>
                    </a:lnTo>
                    <a:lnTo>
                      <a:pt x="1619" y="57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4" name="Freeform 15"/>
              <p:cNvSpPr>
                <a:spLocks/>
              </p:cNvSpPr>
              <p:nvPr/>
            </p:nvSpPr>
            <p:spPr bwMode="auto">
              <a:xfrm>
                <a:off x="780" y="2244"/>
                <a:ext cx="81" cy="120"/>
              </a:xfrm>
              <a:custGeom>
                <a:avLst/>
                <a:gdLst>
                  <a:gd name="T0" fmla="*/ 81 w 81"/>
                  <a:gd name="T1" fmla="*/ 120 h 120"/>
                  <a:gd name="T2" fmla="*/ 35 w 81"/>
                  <a:gd name="T3" fmla="*/ 0 h 120"/>
                  <a:gd name="T4" fmla="*/ 0 w 81"/>
                  <a:gd name="T5" fmla="*/ 120 h 120"/>
                  <a:gd name="T6" fmla="*/ 35 w 81"/>
                  <a:gd name="T7" fmla="*/ 84 h 120"/>
                  <a:gd name="T8" fmla="*/ 81 w 81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81" y="120"/>
                    </a:moveTo>
                    <a:lnTo>
                      <a:pt x="35" y="0"/>
                    </a:lnTo>
                    <a:lnTo>
                      <a:pt x="0" y="120"/>
                    </a:lnTo>
                    <a:lnTo>
                      <a:pt x="35" y="84"/>
                    </a:lnTo>
                    <a:lnTo>
                      <a:pt x="81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5" name="Freeform 16"/>
              <p:cNvSpPr>
                <a:spLocks/>
              </p:cNvSpPr>
              <p:nvPr/>
            </p:nvSpPr>
            <p:spPr bwMode="auto">
              <a:xfrm>
                <a:off x="2375" y="2844"/>
                <a:ext cx="117" cy="84"/>
              </a:xfrm>
              <a:custGeom>
                <a:avLst/>
                <a:gdLst>
                  <a:gd name="T0" fmla="*/ 0 w 117"/>
                  <a:gd name="T1" fmla="*/ 84 h 84"/>
                  <a:gd name="T2" fmla="*/ 117 w 117"/>
                  <a:gd name="T3" fmla="*/ 36 h 84"/>
                  <a:gd name="T4" fmla="*/ 0 w 117"/>
                  <a:gd name="T5" fmla="*/ 0 h 84"/>
                  <a:gd name="T6" fmla="*/ 35 w 117"/>
                  <a:gd name="T7" fmla="*/ 36 h 84"/>
                  <a:gd name="T8" fmla="*/ 0 w 117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84"/>
                  <a:gd name="T17" fmla="*/ 117 w 117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84">
                    <a:moveTo>
                      <a:pt x="0" y="84"/>
                    </a:moveTo>
                    <a:lnTo>
                      <a:pt x="117" y="36"/>
                    </a:lnTo>
                    <a:lnTo>
                      <a:pt x="0" y="0"/>
                    </a:lnTo>
                    <a:lnTo>
                      <a:pt x="35" y="3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2" name="Rectangle 17"/>
            <p:cNvSpPr>
              <a:spLocks noChangeArrowheads="1"/>
            </p:cNvSpPr>
            <p:nvPr/>
          </p:nvSpPr>
          <p:spPr bwMode="auto">
            <a:xfrm>
              <a:off x="8027988" y="3625830"/>
              <a:ext cx="74613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"/>
          <p:cNvSpPr>
            <a:spLocks noChangeArrowheads="1"/>
          </p:cNvSpPr>
          <p:nvPr/>
        </p:nvSpPr>
        <p:spPr bwMode="auto">
          <a:xfrm>
            <a:off x="357188" y="285750"/>
            <a:ext cx="8572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二、模拟电路和数字电路</a:t>
            </a:r>
            <a:endParaRPr lang="en-US" altLang="zh-CN" sz="2800" b="1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857250"/>
            <a:ext cx="80010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模拟电路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：工作在模拟信号下的电子电路。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数字电路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：工作在数字信号下的电子电路。具体讲，数字电路就是对数字信号进行产生、存储、传输、变换、运算及处理的电子电路。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2870200"/>
            <a:ext cx="8572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三、数字电路中的“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、“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endParaRPr lang="en-US" altLang="zh-CN" sz="2800" b="1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71563" y="3500438"/>
            <a:ext cx="234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电平的概念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37"/>
          <p:cNvGrpSpPr>
            <a:grpSpLocks/>
          </p:cNvGrpSpPr>
          <p:nvPr/>
        </p:nvGrpSpPr>
        <p:grpSpPr bwMode="auto">
          <a:xfrm>
            <a:off x="4786313" y="3857625"/>
            <a:ext cx="2914650" cy="2643188"/>
            <a:chOff x="776262" y="3929066"/>
            <a:chExt cx="2915317" cy="2643206"/>
          </a:xfrm>
        </p:grpSpPr>
        <p:cxnSp>
          <p:nvCxnSpPr>
            <p:cNvPr id="9" name="直接连接符 8"/>
            <p:cNvCxnSpPr/>
            <p:nvPr/>
          </p:nvCxnSpPr>
          <p:spPr>
            <a:xfrm rot="5400000">
              <a:off x="1070270" y="5286388"/>
              <a:ext cx="2287603" cy="1588"/>
            </a:xfrm>
            <a:prstGeom prst="line">
              <a:avLst/>
            </a:prstGeom>
            <a:ln w="254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14866" y="4143380"/>
              <a:ext cx="714538" cy="1587"/>
            </a:xfrm>
            <a:prstGeom prst="line">
              <a:avLst/>
            </a:prstGeom>
            <a:ln w="254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214866" y="4643446"/>
              <a:ext cx="714538" cy="1588"/>
            </a:xfrm>
            <a:prstGeom prst="line">
              <a:avLst/>
            </a:prstGeom>
            <a:ln w="254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500328" y="5857892"/>
              <a:ext cx="714538" cy="1587"/>
            </a:xfrm>
            <a:prstGeom prst="line">
              <a:avLst/>
            </a:prstGeom>
            <a:ln w="254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500328" y="6429396"/>
              <a:ext cx="714538" cy="1587"/>
            </a:xfrm>
            <a:prstGeom prst="line">
              <a:avLst/>
            </a:prstGeom>
            <a:ln w="254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252975" y="4176718"/>
              <a:ext cx="643084" cy="4286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 flipH="1" flipV="1">
              <a:off x="2362562" y="4290996"/>
              <a:ext cx="214313" cy="204834"/>
            </a:xfrm>
            <a:prstGeom prst="line">
              <a:avLst/>
            </a:prstGeom>
            <a:ln w="127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2514997" y="4290996"/>
              <a:ext cx="214313" cy="204834"/>
            </a:xfrm>
            <a:prstGeom prst="line">
              <a:avLst/>
            </a:prstGeom>
            <a:ln w="127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 flipH="1" flipV="1">
              <a:off x="2648377" y="4290996"/>
              <a:ext cx="214313" cy="204834"/>
            </a:xfrm>
            <a:prstGeom prst="line">
              <a:avLst/>
            </a:prstGeom>
            <a:ln w="127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525733" y="5929330"/>
              <a:ext cx="643084" cy="4286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rot="5400000" flipH="1" flipV="1">
              <a:off x="1635320" y="6043608"/>
              <a:ext cx="214313" cy="204834"/>
            </a:xfrm>
            <a:prstGeom prst="line">
              <a:avLst/>
            </a:prstGeom>
            <a:ln w="127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1787755" y="6043608"/>
              <a:ext cx="214313" cy="204834"/>
            </a:xfrm>
            <a:prstGeom prst="line">
              <a:avLst/>
            </a:prstGeom>
            <a:ln w="127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 flipH="1" flipV="1">
              <a:off x="1921136" y="6043608"/>
              <a:ext cx="214313" cy="204834"/>
            </a:xfrm>
            <a:prstGeom prst="line">
              <a:avLst/>
            </a:prstGeom>
            <a:ln w="12700">
              <a:solidFill>
                <a:srgbClr val="1111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02" name="矩形 32"/>
            <p:cNvSpPr>
              <a:spLocks noChangeArrowheads="1"/>
            </p:cNvSpPr>
            <p:nvPr/>
          </p:nvSpPr>
          <p:spPr bwMode="auto">
            <a:xfrm>
              <a:off x="3000364" y="3929066"/>
              <a:ext cx="4988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111111"/>
                  </a:solidFill>
                  <a:latin typeface="Times New Roman" pitchFamily="18" charset="0"/>
                  <a:cs typeface="Times New Roman" pitchFamily="18" charset="0"/>
                </a:rPr>
                <a:t>5V</a:t>
              </a:r>
              <a:endParaRPr lang="zh-CN" altLang="en-US" sz="200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03" name="矩形 33"/>
            <p:cNvSpPr>
              <a:spLocks noChangeArrowheads="1"/>
            </p:cNvSpPr>
            <p:nvPr/>
          </p:nvSpPr>
          <p:spPr bwMode="auto">
            <a:xfrm>
              <a:off x="3000364" y="4429132"/>
              <a:ext cx="6912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111111"/>
                  </a:solidFill>
                  <a:latin typeface="Times New Roman" pitchFamily="18" charset="0"/>
                  <a:cs typeface="Times New Roman" pitchFamily="18" charset="0"/>
                </a:rPr>
                <a:t>2.4V</a:t>
              </a:r>
              <a:endParaRPr lang="zh-CN" altLang="en-US" sz="200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04" name="矩形 35"/>
            <p:cNvSpPr>
              <a:spLocks noChangeArrowheads="1"/>
            </p:cNvSpPr>
            <p:nvPr/>
          </p:nvSpPr>
          <p:spPr bwMode="auto">
            <a:xfrm>
              <a:off x="776262" y="5672096"/>
              <a:ext cx="6912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111111"/>
                  </a:solidFill>
                  <a:latin typeface="Times New Roman" pitchFamily="18" charset="0"/>
                  <a:cs typeface="Times New Roman" pitchFamily="18" charset="0"/>
                </a:rPr>
                <a:t>0.8V</a:t>
              </a:r>
              <a:endParaRPr lang="zh-CN" altLang="en-US" sz="200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05" name="矩形 36"/>
            <p:cNvSpPr>
              <a:spLocks noChangeArrowheads="1"/>
            </p:cNvSpPr>
            <p:nvPr/>
          </p:nvSpPr>
          <p:spPr bwMode="auto">
            <a:xfrm>
              <a:off x="858435" y="6172162"/>
              <a:ext cx="4988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111111"/>
                  </a:solidFill>
                  <a:latin typeface="Times New Roman" pitchFamily="18" charset="0"/>
                  <a:cs typeface="Times New Roman" pitchFamily="18" charset="0"/>
                </a:rPr>
                <a:t>0V</a:t>
              </a:r>
              <a:endParaRPr lang="zh-CN" altLang="en-US" sz="200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214438" y="4000500"/>
            <a:ext cx="4286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电压（或电流）的水平。 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7072313" y="3786188"/>
            <a:ext cx="1744662" cy="501650"/>
            <a:chOff x="7072330" y="3786190"/>
            <a:chExt cx="1744735" cy="501654"/>
          </a:xfrm>
        </p:grpSpPr>
        <p:cxnSp>
          <p:nvCxnSpPr>
            <p:cNvPr id="41" name="直接箭头连接符 40"/>
            <p:cNvCxnSpPr/>
            <p:nvPr/>
          </p:nvCxnSpPr>
          <p:spPr>
            <a:xfrm rot="10800000">
              <a:off x="7072330" y="4286256"/>
              <a:ext cx="1643131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8" name="矩形 44"/>
            <p:cNvSpPr>
              <a:spLocks noChangeArrowheads="1"/>
            </p:cNvSpPr>
            <p:nvPr/>
          </p:nvSpPr>
          <p:spPr bwMode="auto">
            <a:xfrm>
              <a:off x="7858148" y="378619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高电平</a:t>
              </a:r>
              <a:endParaRPr lang="zh-CN" altLang="en-US" sz="200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7715250" y="4357688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逻辑“</a:t>
            </a: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1”</a:t>
            </a:r>
            <a:endParaRPr lang="zh-CN" altLang="en-US" sz="20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49"/>
          <p:cNvGrpSpPr>
            <a:grpSpLocks/>
          </p:cNvGrpSpPr>
          <p:nvPr/>
        </p:nvGrpSpPr>
        <p:grpSpPr bwMode="auto">
          <a:xfrm>
            <a:off x="3643313" y="5600700"/>
            <a:ext cx="1857375" cy="473075"/>
            <a:chOff x="3643306" y="5600658"/>
            <a:chExt cx="1857388" cy="473136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3857619" y="6072207"/>
              <a:ext cx="1643075" cy="158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6" name="矩形 46"/>
            <p:cNvSpPr>
              <a:spLocks noChangeArrowheads="1"/>
            </p:cNvSpPr>
            <p:nvPr/>
          </p:nvSpPr>
          <p:spPr bwMode="auto">
            <a:xfrm>
              <a:off x="3643306" y="5600658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低电平</a:t>
              </a:r>
              <a:endParaRPr lang="zh-CN" altLang="en-US" sz="200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3500438" y="6172200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逻辑“</a:t>
            </a: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0”</a:t>
            </a:r>
            <a:endParaRPr lang="zh-CN" altLang="en-US" sz="20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52"/>
          <p:cNvGrpSpPr>
            <a:grpSpLocks/>
          </p:cNvGrpSpPr>
          <p:nvPr/>
        </p:nvGrpSpPr>
        <p:grpSpPr bwMode="auto">
          <a:xfrm>
            <a:off x="6270625" y="4591050"/>
            <a:ext cx="2649538" cy="2122488"/>
            <a:chOff x="6270530" y="4591364"/>
            <a:chExt cx="2649538" cy="2121983"/>
          </a:xfrm>
        </p:grpSpPr>
        <p:sp>
          <p:nvSpPr>
            <p:cNvPr id="52" name="六角星 51"/>
            <p:cNvSpPr/>
            <p:nvPr/>
          </p:nvSpPr>
          <p:spPr>
            <a:xfrm rot="21096894">
              <a:off x="6270530" y="4591364"/>
              <a:ext cx="2649538" cy="2121983"/>
            </a:xfrm>
            <a:prstGeom prst="star6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784" name="矩形 50"/>
            <p:cNvSpPr>
              <a:spLocks noChangeArrowheads="1"/>
            </p:cNvSpPr>
            <p:nvPr/>
          </p:nvSpPr>
          <p:spPr bwMode="auto">
            <a:xfrm>
              <a:off x="6500826" y="5214950"/>
              <a:ext cx="23503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1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lang="en-US" altLang="zh-CN" sz="2400" b="1" i="1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0”</a:t>
              </a:r>
              <a:r>
                <a:rPr lang="zh-CN" altLang="en-US" sz="2400" b="1" i="1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、“</a:t>
              </a:r>
              <a:r>
                <a:rPr lang="en-US" altLang="zh-CN" sz="2400" b="1" i="1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1”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1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没有量的概念！</a:t>
              </a:r>
              <a:endParaRPr lang="zh-CN" altLang="en-US" sz="2400" i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214438" y="457200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物理上对应一定的电压（或电流）</a:t>
            </a:r>
            <a:endParaRPr lang="en-US" altLang="zh-CN" sz="2000" b="1">
              <a:solidFill>
                <a:srgbClr val="040404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b="1">
                <a:solidFill>
                  <a:srgbClr val="040404"/>
                </a:solidFill>
                <a:latin typeface="Times New Roman" pitchFamily="18" charset="0"/>
                <a:cs typeface="Times New Roman" pitchFamily="18" charset="0"/>
              </a:rPr>
              <a:t>的范围。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2" name="Rectangle 90"/>
          <p:cNvSpPr>
            <a:spLocks noChangeArrowheads="1"/>
          </p:cNvSpPr>
          <p:nvPr/>
        </p:nvSpPr>
        <p:spPr bwMode="auto">
          <a:xfrm>
            <a:off x="5637213" y="76200"/>
            <a:ext cx="343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数字逻辑电路的基本概念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8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3"/>
          <p:cNvSpPr>
            <a:spLocks noChangeArrowheads="1"/>
          </p:cNvSpPr>
          <p:nvPr/>
        </p:nvSpPr>
        <p:spPr bwMode="auto">
          <a:xfrm>
            <a:off x="571500" y="0"/>
            <a:ext cx="265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正逻辑与负逻辑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00125" y="357188"/>
            <a:ext cx="685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正逻辑：</a:t>
            </a:r>
            <a:r>
              <a:rPr lang="zh-CN" altLang="en-US" sz="20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高电平为逻辑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1”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，低电平为逻辑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“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0”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负逻辑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低电平为逻辑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“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1”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，高电平为逻辑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“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0”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1428750" y="4071938"/>
            <a:ext cx="5430838" cy="2686050"/>
            <a:chOff x="0" y="2000240"/>
            <a:chExt cx="5430239" cy="2686147"/>
          </a:xfrm>
        </p:grpSpPr>
        <p:grpSp>
          <p:nvGrpSpPr>
            <p:cNvPr id="33834" name="组合 5"/>
            <p:cNvGrpSpPr>
              <a:grpSpLocks/>
            </p:cNvGrpSpPr>
            <p:nvPr/>
          </p:nvGrpSpPr>
          <p:grpSpPr bwMode="auto">
            <a:xfrm>
              <a:off x="1285884" y="2000240"/>
              <a:ext cx="2915317" cy="2643206"/>
              <a:chOff x="776262" y="3929066"/>
              <a:chExt cx="2915317" cy="2643206"/>
            </a:xfrm>
          </p:grpSpPr>
          <p:cxnSp>
            <p:nvCxnSpPr>
              <p:cNvPr id="46" name="直接连接符 45"/>
              <p:cNvCxnSpPr/>
              <p:nvPr/>
            </p:nvCxnSpPr>
            <p:spPr>
              <a:xfrm rot="5400000">
                <a:off x="1070392" y="5287221"/>
                <a:ext cx="2287670" cy="0"/>
              </a:xfrm>
              <a:prstGeom prst="line">
                <a:avLst/>
              </a:prstGeom>
              <a:ln w="254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214227" y="4143386"/>
                <a:ext cx="714296" cy="1588"/>
              </a:xfrm>
              <a:prstGeom prst="line">
                <a:avLst/>
              </a:prstGeom>
              <a:ln w="254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2214227" y="4643467"/>
                <a:ext cx="714296" cy="1587"/>
              </a:xfrm>
              <a:prstGeom prst="line">
                <a:avLst/>
              </a:prstGeom>
              <a:ln w="254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1499931" y="5857947"/>
                <a:ext cx="714296" cy="1588"/>
              </a:xfrm>
              <a:prstGeom prst="line">
                <a:avLst/>
              </a:prstGeom>
              <a:ln w="254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1499931" y="6429468"/>
                <a:ext cx="714296" cy="1588"/>
              </a:xfrm>
              <a:prstGeom prst="line">
                <a:avLst/>
              </a:prstGeom>
              <a:ln w="254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2252323" y="4176725"/>
                <a:ext cx="642867" cy="428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rot="5400000" flipH="1" flipV="1">
                <a:off x="2361832" y="4291044"/>
                <a:ext cx="214321" cy="204765"/>
              </a:xfrm>
              <a:prstGeom prst="line">
                <a:avLst/>
              </a:prstGeom>
              <a:ln w="127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 flipH="1" flipV="1">
                <a:off x="2514215" y="4291044"/>
                <a:ext cx="214321" cy="204765"/>
              </a:xfrm>
              <a:prstGeom prst="line">
                <a:avLst/>
              </a:prstGeom>
              <a:ln w="127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5400000" flipH="1" flipV="1">
                <a:off x="2647551" y="4291044"/>
                <a:ext cx="214321" cy="204765"/>
              </a:xfrm>
              <a:prstGeom prst="line">
                <a:avLst/>
              </a:prstGeom>
              <a:ln w="127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1525328" y="5929388"/>
                <a:ext cx="642867" cy="4286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 rot="5400000" flipH="1" flipV="1">
                <a:off x="1634837" y="6043707"/>
                <a:ext cx="214321" cy="204765"/>
              </a:xfrm>
              <a:prstGeom prst="line">
                <a:avLst/>
              </a:prstGeom>
              <a:ln w="127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400000" flipH="1" flipV="1">
                <a:off x="1787221" y="6043707"/>
                <a:ext cx="214321" cy="204765"/>
              </a:xfrm>
              <a:prstGeom prst="line">
                <a:avLst/>
              </a:prstGeom>
              <a:ln w="127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 flipH="1" flipV="1">
                <a:off x="1920556" y="6043707"/>
                <a:ext cx="214321" cy="204765"/>
              </a:xfrm>
              <a:prstGeom prst="line">
                <a:avLst/>
              </a:prstGeom>
              <a:ln w="1270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56" name="矩形 58"/>
              <p:cNvSpPr>
                <a:spLocks noChangeArrowheads="1"/>
              </p:cNvSpPr>
              <p:nvPr/>
            </p:nvSpPr>
            <p:spPr bwMode="auto">
              <a:xfrm>
                <a:off x="3000364" y="3929066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111111"/>
                    </a:solidFill>
                    <a:latin typeface="Times New Roman" pitchFamily="18" charset="0"/>
                    <a:cs typeface="Times New Roman" pitchFamily="18" charset="0"/>
                  </a:rPr>
                  <a:t>5V</a:t>
                </a:r>
                <a:endParaRPr lang="zh-CN" altLang="en-US" sz="2000">
                  <a:solidFill>
                    <a:srgbClr val="11111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57" name="矩形 59"/>
              <p:cNvSpPr>
                <a:spLocks noChangeArrowheads="1"/>
              </p:cNvSpPr>
              <p:nvPr/>
            </p:nvSpPr>
            <p:spPr bwMode="auto">
              <a:xfrm>
                <a:off x="3000364" y="4429132"/>
                <a:ext cx="6912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111111"/>
                    </a:solidFill>
                    <a:latin typeface="Times New Roman" pitchFamily="18" charset="0"/>
                    <a:cs typeface="Times New Roman" pitchFamily="18" charset="0"/>
                  </a:rPr>
                  <a:t>2.4V</a:t>
                </a:r>
                <a:endParaRPr lang="zh-CN" altLang="en-US" sz="2000">
                  <a:solidFill>
                    <a:srgbClr val="11111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58" name="矩形 60"/>
              <p:cNvSpPr>
                <a:spLocks noChangeArrowheads="1"/>
              </p:cNvSpPr>
              <p:nvPr/>
            </p:nvSpPr>
            <p:spPr bwMode="auto">
              <a:xfrm>
                <a:off x="776262" y="5672096"/>
                <a:ext cx="6912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111111"/>
                    </a:solidFill>
                    <a:latin typeface="Times New Roman" pitchFamily="18" charset="0"/>
                    <a:cs typeface="Times New Roman" pitchFamily="18" charset="0"/>
                  </a:rPr>
                  <a:t>0.8V</a:t>
                </a:r>
                <a:endParaRPr lang="zh-CN" altLang="en-US" sz="2000">
                  <a:solidFill>
                    <a:srgbClr val="11111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59" name="矩形 61"/>
              <p:cNvSpPr>
                <a:spLocks noChangeArrowheads="1"/>
              </p:cNvSpPr>
              <p:nvPr/>
            </p:nvSpPr>
            <p:spPr bwMode="auto">
              <a:xfrm>
                <a:off x="858435" y="6172162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111111"/>
                    </a:solidFill>
                    <a:latin typeface="Times New Roman" pitchFamily="18" charset="0"/>
                    <a:cs typeface="Times New Roman" pitchFamily="18" charset="0"/>
                  </a:rPr>
                  <a:t>0V</a:t>
                </a:r>
                <a:endParaRPr lang="zh-CN" altLang="en-US" sz="2000">
                  <a:solidFill>
                    <a:srgbClr val="11111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835" name="组合 23"/>
            <p:cNvGrpSpPr>
              <a:grpSpLocks/>
            </p:cNvGrpSpPr>
            <p:nvPr/>
          </p:nvGrpSpPr>
          <p:grpSpPr bwMode="auto">
            <a:xfrm>
              <a:off x="3571481" y="2028764"/>
              <a:ext cx="1745153" cy="401691"/>
              <a:chOff x="7071911" y="3886152"/>
              <a:chExt cx="1745153" cy="401691"/>
            </a:xfrm>
          </p:grpSpPr>
          <p:cxnSp>
            <p:nvCxnSpPr>
              <p:cNvPr id="44" name="直接箭头连接符 43"/>
              <p:cNvCxnSpPr/>
              <p:nvPr/>
            </p:nvCxnSpPr>
            <p:spPr>
              <a:xfrm rot="10800000">
                <a:off x="7071911" y="4286269"/>
                <a:ext cx="1642881" cy="1587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42" name="矩形 44"/>
              <p:cNvSpPr>
                <a:spLocks noChangeArrowheads="1"/>
              </p:cNvSpPr>
              <p:nvPr/>
            </p:nvSpPr>
            <p:spPr bwMode="auto">
              <a:xfrm>
                <a:off x="7858147" y="3886152"/>
                <a:ext cx="958917" cy="40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7030A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高电平</a:t>
                </a:r>
                <a:endParaRPr lang="zh-CN" altLang="en-US" sz="20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33836" name="矩形 38"/>
            <p:cNvSpPr>
              <a:spLocks noChangeArrowheads="1"/>
            </p:cNvSpPr>
            <p:nvPr/>
          </p:nvSpPr>
          <p:spPr bwMode="auto">
            <a:xfrm>
              <a:off x="4214842" y="2500306"/>
              <a:ext cx="12153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逻辑“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0”</a:t>
              </a:r>
              <a:endPara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33837" name="组合 27"/>
            <p:cNvGrpSpPr>
              <a:grpSpLocks/>
            </p:cNvGrpSpPr>
            <p:nvPr/>
          </p:nvGrpSpPr>
          <p:grpSpPr bwMode="auto">
            <a:xfrm>
              <a:off x="142876" y="3814728"/>
              <a:ext cx="1857153" cy="401677"/>
              <a:chOff x="3643306" y="5672116"/>
              <a:chExt cx="1857153" cy="401677"/>
            </a:xfrm>
          </p:grpSpPr>
          <p:cxnSp>
            <p:nvCxnSpPr>
              <p:cNvPr id="42" name="直接箭头连接符 41"/>
              <p:cNvCxnSpPr/>
              <p:nvPr/>
            </p:nvCxnSpPr>
            <p:spPr>
              <a:xfrm>
                <a:off x="3857578" y="6072271"/>
                <a:ext cx="1642881" cy="1588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40" name="矩形 42"/>
              <p:cNvSpPr>
                <a:spLocks noChangeArrowheads="1"/>
              </p:cNvSpPr>
              <p:nvPr/>
            </p:nvSpPr>
            <p:spPr bwMode="auto">
              <a:xfrm>
                <a:off x="3643306" y="5672116"/>
                <a:ext cx="95891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7030A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低电平</a:t>
                </a:r>
                <a:endParaRPr lang="zh-CN" altLang="en-US" sz="20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33838" name="矩形 40"/>
            <p:cNvSpPr>
              <a:spLocks noChangeArrowheads="1"/>
            </p:cNvSpPr>
            <p:nvPr/>
          </p:nvSpPr>
          <p:spPr bwMode="auto">
            <a:xfrm>
              <a:off x="0" y="4286277"/>
              <a:ext cx="12153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逻辑“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1”</a:t>
              </a:r>
              <a:endPara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0" name="组合 72"/>
          <p:cNvGrpSpPr>
            <a:grpSpLocks/>
          </p:cNvGrpSpPr>
          <p:nvPr/>
        </p:nvGrpSpPr>
        <p:grpSpPr bwMode="auto">
          <a:xfrm>
            <a:off x="428625" y="1428750"/>
            <a:ext cx="8215313" cy="2686050"/>
            <a:chOff x="428596" y="1428736"/>
            <a:chExt cx="8215370" cy="2686128"/>
          </a:xfrm>
        </p:grpSpPr>
        <p:grpSp>
          <p:nvGrpSpPr>
            <p:cNvPr id="33805" name="组合 34"/>
            <p:cNvGrpSpPr>
              <a:grpSpLocks/>
            </p:cNvGrpSpPr>
            <p:nvPr/>
          </p:nvGrpSpPr>
          <p:grpSpPr bwMode="auto">
            <a:xfrm>
              <a:off x="1428728" y="1428736"/>
              <a:ext cx="5430239" cy="2686128"/>
              <a:chOff x="0" y="2000240"/>
              <a:chExt cx="5430239" cy="2686128"/>
            </a:xfrm>
          </p:grpSpPr>
          <p:grpSp>
            <p:nvGrpSpPr>
              <p:cNvPr id="33808" name="组合 5"/>
              <p:cNvGrpSpPr>
                <a:grpSpLocks/>
              </p:cNvGrpSpPr>
              <p:nvPr/>
            </p:nvGrpSpPr>
            <p:grpSpPr bwMode="auto">
              <a:xfrm>
                <a:off x="1285884" y="2000240"/>
                <a:ext cx="2915317" cy="2643206"/>
                <a:chOff x="776262" y="3929066"/>
                <a:chExt cx="2915317" cy="2643206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rot="5400000">
                  <a:off x="1070720" y="5287213"/>
                  <a:ext cx="2287654" cy="0"/>
                </a:xfrm>
                <a:prstGeom prst="line">
                  <a:avLst/>
                </a:prstGeom>
                <a:ln w="254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2214547" y="4143385"/>
                  <a:ext cx="714380" cy="1587"/>
                </a:xfrm>
                <a:prstGeom prst="line">
                  <a:avLst/>
                </a:prstGeom>
                <a:ln w="254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>
                  <a:off x="2214547" y="4643462"/>
                  <a:ext cx="714380" cy="1588"/>
                </a:xfrm>
                <a:prstGeom prst="line">
                  <a:avLst/>
                </a:prstGeom>
                <a:ln w="254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1500167" y="5857935"/>
                  <a:ext cx="714380" cy="1587"/>
                </a:xfrm>
                <a:prstGeom prst="line">
                  <a:avLst/>
                </a:prstGeom>
                <a:ln w="254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67" y="6429452"/>
                  <a:ext cx="714380" cy="1587"/>
                </a:xfrm>
                <a:prstGeom prst="line">
                  <a:avLst/>
                </a:prstGeom>
                <a:ln w="254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/>
                <p:cNvSpPr/>
                <p:nvPr/>
              </p:nvSpPr>
              <p:spPr>
                <a:xfrm>
                  <a:off x="2252647" y="4176723"/>
                  <a:ext cx="642942" cy="4286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 rot="5400000" flipH="1" flipV="1">
                  <a:off x="2362183" y="4291029"/>
                  <a:ext cx="214318" cy="204789"/>
                </a:xfrm>
                <a:prstGeom prst="line">
                  <a:avLst/>
                </a:prstGeom>
                <a:ln w="127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rot="5400000" flipH="1" flipV="1">
                  <a:off x="2514585" y="4291029"/>
                  <a:ext cx="214318" cy="204789"/>
                </a:xfrm>
                <a:prstGeom prst="line">
                  <a:avLst/>
                </a:prstGeom>
                <a:ln w="127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rot="5400000" flipH="1" flipV="1">
                  <a:off x="2647935" y="4291029"/>
                  <a:ext cx="214318" cy="204789"/>
                </a:xfrm>
                <a:prstGeom prst="line">
                  <a:avLst/>
                </a:prstGeom>
                <a:ln w="127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1525567" y="5929374"/>
                  <a:ext cx="642942" cy="42863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7" name="直接连接符 16"/>
                <p:cNvCxnSpPr/>
                <p:nvPr/>
              </p:nvCxnSpPr>
              <p:spPr>
                <a:xfrm rot="5400000" flipH="1" flipV="1">
                  <a:off x="1635104" y="6043680"/>
                  <a:ext cx="214318" cy="204789"/>
                </a:xfrm>
                <a:prstGeom prst="line">
                  <a:avLst/>
                </a:prstGeom>
                <a:ln w="127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rot="5400000" flipH="1" flipV="1">
                  <a:off x="1787505" y="6043680"/>
                  <a:ext cx="214318" cy="204789"/>
                </a:xfrm>
                <a:prstGeom prst="line">
                  <a:avLst/>
                </a:prstGeom>
                <a:ln w="127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 rot="5400000" flipH="1" flipV="1">
                  <a:off x="1920855" y="6043680"/>
                  <a:ext cx="214318" cy="204789"/>
                </a:xfrm>
                <a:prstGeom prst="line">
                  <a:avLst/>
                </a:prstGeom>
                <a:ln w="12700">
                  <a:solidFill>
                    <a:srgbClr val="1111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30" name="矩形 19"/>
                <p:cNvSpPr>
                  <a:spLocks noChangeArrowheads="1"/>
                </p:cNvSpPr>
                <p:nvPr/>
              </p:nvSpPr>
              <p:spPr bwMode="auto">
                <a:xfrm>
                  <a:off x="3000364" y="3929066"/>
                  <a:ext cx="49885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111111"/>
                      </a:solidFill>
                      <a:latin typeface="Times New Roman" pitchFamily="18" charset="0"/>
                      <a:cs typeface="Times New Roman" pitchFamily="18" charset="0"/>
                    </a:rPr>
                    <a:t>5V</a:t>
                  </a:r>
                  <a:endParaRPr lang="zh-CN" altLang="en-US" sz="2000">
                    <a:solidFill>
                      <a:srgbClr val="11111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831" name="矩形 20"/>
                <p:cNvSpPr>
                  <a:spLocks noChangeArrowheads="1"/>
                </p:cNvSpPr>
                <p:nvPr/>
              </p:nvSpPr>
              <p:spPr bwMode="auto">
                <a:xfrm>
                  <a:off x="3000364" y="4429132"/>
                  <a:ext cx="69121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111111"/>
                      </a:solidFill>
                      <a:latin typeface="Times New Roman" pitchFamily="18" charset="0"/>
                      <a:cs typeface="Times New Roman" pitchFamily="18" charset="0"/>
                    </a:rPr>
                    <a:t>2.4V</a:t>
                  </a:r>
                  <a:endParaRPr lang="zh-CN" altLang="en-US" sz="2000">
                    <a:solidFill>
                      <a:srgbClr val="11111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832" name="矩形 21"/>
                <p:cNvSpPr>
                  <a:spLocks noChangeArrowheads="1"/>
                </p:cNvSpPr>
                <p:nvPr/>
              </p:nvSpPr>
              <p:spPr bwMode="auto">
                <a:xfrm>
                  <a:off x="776262" y="5672096"/>
                  <a:ext cx="69121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111111"/>
                      </a:solidFill>
                      <a:latin typeface="Times New Roman" pitchFamily="18" charset="0"/>
                      <a:cs typeface="Times New Roman" pitchFamily="18" charset="0"/>
                    </a:rPr>
                    <a:t>0.8V</a:t>
                  </a:r>
                  <a:endParaRPr lang="zh-CN" altLang="en-US" sz="2000">
                    <a:solidFill>
                      <a:srgbClr val="11111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833" name="矩形 22"/>
                <p:cNvSpPr>
                  <a:spLocks noChangeArrowheads="1"/>
                </p:cNvSpPr>
                <p:nvPr/>
              </p:nvSpPr>
              <p:spPr bwMode="auto">
                <a:xfrm>
                  <a:off x="858435" y="6172162"/>
                  <a:ext cx="49885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111111"/>
                      </a:solidFill>
                      <a:latin typeface="Times New Roman" pitchFamily="18" charset="0"/>
                      <a:cs typeface="Times New Roman" pitchFamily="18" charset="0"/>
                    </a:rPr>
                    <a:t>0V</a:t>
                  </a:r>
                  <a:endParaRPr lang="zh-CN" altLang="en-US" sz="2000">
                    <a:solidFill>
                      <a:srgbClr val="11111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3809" name="组合 23"/>
              <p:cNvGrpSpPr>
                <a:grpSpLocks/>
              </p:cNvGrpSpPr>
              <p:nvPr/>
            </p:nvGrpSpPr>
            <p:grpSpPr bwMode="auto">
              <a:xfrm>
                <a:off x="3571900" y="2028746"/>
                <a:ext cx="1744735" cy="401710"/>
                <a:chOff x="7072330" y="3886134"/>
                <a:chExt cx="1744735" cy="401710"/>
              </a:xfrm>
            </p:grpSpPr>
            <p:cxnSp>
              <p:nvCxnSpPr>
                <p:cNvPr id="25" name="直接箭头连接符 24"/>
                <p:cNvCxnSpPr/>
                <p:nvPr/>
              </p:nvCxnSpPr>
              <p:spPr>
                <a:xfrm rot="10800000">
                  <a:off x="7072330" y="4286266"/>
                  <a:ext cx="1643074" cy="1588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16" name="矩形 25"/>
                <p:cNvSpPr>
                  <a:spLocks noChangeArrowheads="1"/>
                </p:cNvSpPr>
                <p:nvPr/>
              </p:nvSpPr>
              <p:spPr bwMode="auto">
                <a:xfrm>
                  <a:off x="7858148" y="3886134"/>
                  <a:ext cx="958917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7030A0"/>
                      </a:solidFill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rPr>
                    <a:t>高电平</a:t>
                  </a:r>
                  <a:endParaRPr lang="zh-CN" altLang="en-US" sz="2000">
                    <a:solidFill>
                      <a:srgbClr val="7030A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3810" name="矩形 26"/>
              <p:cNvSpPr>
                <a:spLocks noChangeArrowheads="1"/>
              </p:cNvSpPr>
              <p:nvPr/>
            </p:nvSpPr>
            <p:spPr bwMode="auto">
              <a:xfrm>
                <a:off x="4214842" y="2500306"/>
                <a:ext cx="121539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逻辑“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1”</a:t>
                </a:r>
                <a:endParaRPr lang="zh-CN" altLang="en-US" sz="20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grpSp>
            <p:nvGrpSpPr>
              <p:cNvPr id="33811" name="组合 27"/>
              <p:cNvGrpSpPr>
                <a:grpSpLocks/>
              </p:cNvGrpSpPr>
              <p:nvPr/>
            </p:nvGrpSpPr>
            <p:grpSpPr bwMode="auto">
              <a:xfrm>
                <a:off x="142876" y="3814709"/>
                <a:ext cx="1857388" cy="401696"/>
                <a:chOff x="3643306" y="5672097"/>
                <a:chExt cx="1857388" cy="401696"/>
              </a:xfrm>
            </p:grpSpPr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3857621" y="6072256"/>
                  <a:ext cx="1643073" cy="1587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14" name="矩形 29"/>
                <p:cNvSpPr>
                  <a:spLocks noChangeArrowheads="1"/>
                </p:cNvSpPr>
                <p:nvPr/>
              </p:nvSpPr>
              <p:spPr bwMode="auto">
                <a:xfrm>
                  <a:off x="3643306" y="5672097"/>
                  <a:ext cx="958917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7030A0"/>
                      </a:solidFill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rPr>
                    <a:t>低电平</a:t>
                  </a:r>
                  <a:endParaRPr lang="zh-CN" altLang="en-US" sz="2000">
                    <a:solidFill>
                      <a:srgbClr val="7030A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3812" name="矩形 30"/>
              <p:cNvSpPr>
                <a:spLocks noChangeArrowheads="1"/>
              </p:cNvSpPr>
              <p:nvPr/>
            </p:nvSpPr>
            <p:spPr bwMode="auto">
              <a:xfrm>
                <a:off x="0" y="4286258"/>
                <a:ext cx="121539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逻辑“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0”</a:t>
                </a:r>
                <a:endParaRPr lang="zh-CN" altLang="en-US" sz="200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>
              <a:off x="428596" y="1428736"/>
              <a:ext cx="8215370" cy="1588"/>
            </a:xfrm>
            <a:prstGeom prst="line">
              <a:avLst/>
            </a:prstGeom>
            <a:ln w="19050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28596" y="4072001"/>
              <a:ext cx="8215370" cy="1587"/>
            </a:xfrm>
            <a:prstGeom prst="line">
              <a:avLst/>
            </a:prstGeom>
            <a:ln w="19050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68"/>
          <p:cNvGrpSpPr>
            <a:grpSpLocks/>
          </p:cNvGrpSpPr>
          <p:nvPr/>
        </p:nvGrpSpPr>
        <p:grpSpPr bwMode="auto">
          <a:xfrm>
            <a:off x="6500813" y="4786313"/>
            <a:ext cx="1776412" cy="1608137"/>
            <a:chOff x="6279398" y="5121603"/>
            <a:chExt cx="1776976" cy="1608634"/>
          </a:xfrm>
        </p:grpSpPr>
        <p:sp>
          <p:nvSpPr>
            <p:cNvPr id="67" name="六角星 66"/>
            <p:cNvSpPr/>
            <p:nvPr/>
          </p:nvSpPr>
          <p:spPr>
            <a:xfrm rot="21096894">
              <a:off x="6279398" y="5121603"/>
              <a:ext cx="1776976" cy="1608634"/>
            </a:xfrm>
            <a:prstGeom prst="star6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804" name="矩形 67"/>
            <p:cNvSpPr>
              <a:spLocks noChangeArrowheads="1"/>
            </p:cNvSpPr>
            <p:nvPr/>
          </p:nvSpPr>
          <p:spPr bwMode="auto">
            <a:xfrm>
              <a:off x="6572264" y="5643578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1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负逻辑</a:t>
              </a:r>
            </a:p>
          </p:txBody>
        </p:sp>
      </p:grpSp>
      <p:grpSp>
        <p:nvGrpSpPr>
          <p:cNvPr id="27" name="组合 69"/>
          <p:cNvGrpSpPr>
            <a:grpSpLocks/>
          </p:cNvGrpSpPr>
          <p:nvPr/>
        </p:nvGrpSpPr>
        <p:grpSpPr bwMode="auto">
          <a:xfrm>
            <a:off x="6429375" y="2143125"/>
            <a:ext cx="1776413" cy="1608138"/>
            <a:chOff x="6279398" y="5121603"/>
            <a:chExt cx="1776976" cy="1608634"/>
          </a:xfrm>
        </p:grpSpPr>
        <p:sp>
          <p:nvSpPr>
            <p:cNvPr id="71" name="六角星 70"/>
            <p:cNvSpPr/>
            <p:nvPr/>
          </p:nvSpPr>
          <p:spPr>
            <a:xfrm rot="21096894">
              <a:off x="6279398" y="5121603"/>
              <a:ext cx="1776976" cy="1608634"/>
            </a:xfrm>
            <a:prstGeom prst="star6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802" name="矩形 71"/>
            <p:cNvSpPr>
              <a:spLocks noChangeArrowheads="1"/>
            </p:cNvSpPr>
            <p:nvPr/>
          </p:nvSpPr>
          <p:spPr bwMode="auto">
            <a:xfrm>
              <a:off x="6572264" y="5643578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i="1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正逻辑</a:t>
              </a:r>
            </a:p>
          </p:txBody>
        </p:sp>
      </p:grpSp>
      <p:sp>
        <p:nvSpPr>
          <p:cNvPr id="33800" name="Rectangle 90"/>
          <p:cNvSpPr>
            <a:spLocks noChangeArrowheads="1"/>
          </p:cNvSpPr>
          <p:nvPr/>
        </p:nvSpPr>
        <p:spPr bwMode="auto">
          <a:xfrm>
            <a:off x="5637213" y="76200"/>
            <a:ext cx="343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数字逻辑电路的基本概念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4"/>
          <p:cNvSpPr>
            <a:spLocks noChangeArrowheads="1"/>
          </p:cNvSpPr>
          <p:nvPr/>
        </p:nvSpPr>
        <p:spPr bwMode="auto">
          <a:xfrm>
            <a:off x="500063" y="214313"/>
            <a:ext cx="34305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四、数字电路的特点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00125" y="928688"/>
            <a:ext cx="79295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</a:rPr>
              <a:t>有较强的稳定性、可靠性和</a:t>
            </a:r>
            <a:r>
              <a:rPr lang="zh-CN" altLang="en-US" sz="2400" b="1">
                <a:solidFill>
                  <a:srgbClr val="FF0000"/>
                </a:solidFill>
              </a:rPr>
              <a:t>抗干扰</a:t>
            </a:r>
            <a:r>
              <a:rPr lang="zh-CN" altLang="en-US" sz="2400" b="1">
                <a:solidFill>
                  <a:srgbClr val="0000FF"/>
                </a:solidFill>
              </a:rPr>
              <a:t>能力；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</a:rPr>
              <a:t>具有</a:t>
            </a:r>
            <a:r>
              <a:rPr lang="zh-CN" altLang="en-US" sz="2400" b="1">
                <a:solidFill>
                  <a:srgbClr val="FF0000"/>
                </a:solidFill>
              </a:rPr>
              <a:t>算术运算</a:t>
            </a:r>
            <a:r>
              <a:rPr lang="zh-CN" altLang="en-US" sz="2400" b="1">
                <a:solidFill>
                  <a:srgbClr val="0000FF"/>
                </a:solidFill>
              </a:rPr>
              <a:t>能力和</a:t>
            </a:r>
            <a:r>
              <a:rPr lang="zh-CN" altLang="en-US" sz="2400" b="1">
                <a:solidFill>
                  <a:srgbClr val="FF0000"/>
                </a:solidFill>
              </a:rPr>
              <a:t>逻辑运算</a:t>
            </a:r>
            <a:r>
              <a:rPr lang="zh-CN" altLang="en-US" sz="2400" b="1">
                <a:solidFill>
                  <a:srgbClr val="0000FF"/>
                </a:solidFill>
              </a:rPr>
              <a:t>能力，可进行逻辑推理和</a:t>
            </a:r>
            <a:endParaRPr lang="en-US" altLang="zh-CN" sz="2400" b="1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</a:t>
            </a:r>
            <a:r>
              <a:rPr lang="zh-CN" altLang="en-US" sz="2400" b="1">
                <a:solidFill>
                  <a:srgbClr val="0000FF"/>
                </a:solidFill>
              </a:rPr>
              <a:t>逻辑判断；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</a:rPr>
              <a:t>电路结构简单，便于制造和</a:t>
            </a:r>
            <a:r>
              <a:rPr lang="zh-CN" altLang="en-US" sz="2400" b="1">
                <a:solidFill>
                  <a:srgbClr val="FF0000"/>
                </a:solidFill>
              </a:rPr>
              <a:t>集成</a:t>
            </a:r>
            <a:r>
              <a:rPr lang="zh-CN" altLang="en-US" sz="2400" b="1">
                <a:solidFill>
                  <a:srgbClr val="0000FF"/>
                </a:solidFill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</a:rPr>
              <a:t>使用方便灵活。</a:t>
            </a:r>
          </a:p>
        </p:txBody>
      </p:sp>
      <p:sp>
        <p:nvSpPr>
          <p:cNvPr id="34820" name="Rectangle 90"/>
          <p:cNvSpPr>
            <a:spLocks noChangeArrowheads="1"/>
          </p:cNvSpPr>
          <p:nvPr/>
        </p:nvSpPr>
        <p:spPr bwMode="auto">
          <a:xfrm>
            <a:off x="5637213" y="76200"/>
            <a:ext cx="343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§1.1 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数字逻辑电路的基本概念</a:t>
            </a:r>
            <a:r>
              <a:rPr lang="zh-CN" altLang="en-US" sz="1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3825"/>
            <a:ext cx="80867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3" name="矩形 24"/>
          <p:cNvSpPr>
            <a:spLocks noChangeArrowheads="1"/>
          </p:cNvSpPr>
          <p:nvPr/>
        </p:nvSpPr>
        <p:spPr bwMode="auto">
          <a:xfrm>
            <a:off x="785813" y="3375025"/>
            <a:ext cx="7858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如果一个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进制数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包含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ｎ位整数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ｍ位小数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35844" name="Rectangle 90"/>
          <p:cNvSpPr>
            <a:spLocks noChangeArrowheads="1"/>
          </p:cNvSpPr>
          <p:nvPr/>
        </p:nvSpPr>
        <p:spPr bwMode="auto">
          <a:xfrm>
            <a:off x="142875" y="71438"/>
            <a:ext cx="3887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§1.2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数制与码制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73100" y="714375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一、数制</a:t>
            </a:r>
            <a:endParaRPr lang="zh-CN" altLang="en-US" sz="280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01663" y="2428875"/>
            <a:ext cx="2967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数制的一般性结论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85813" y="2857500"/>
            <a:ext cx="7786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进制有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个数码，基数是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；运算规律为逢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进一。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857500" y="5876925"/>
            <a:ext cx="1249363" cy="623888"/>
            <a:chOff x="3000364" y="5715016"/>
            <a:chExt cx="1248710" cy="624306"/>
          </a:xfrm>
        </p:grpSpPr>
        <p:cxnSp>
          <p:nvCxnSpPr>
            <p:cNvPr id="15" name="直接连接符 14"/>
            <p:cNvCxnSpPr/>
            <p:nvPr/>
          </p:nvCxnSpPr>
          <p:spPr>
            <a:xfrm rot="5400000">
              <a:off x="2751753" y="5963627"/>
              <a:ext cx="498809" cy="15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000364" y="6215414"/>
              <a:ext cx="856802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8" name="矩形 20"/>
            <p:cNvSpPr>
              <a:spLocks noChangeArrowheads="1"/>
            </p:cNvSpPr>
            <p:nvPr/>
          </p:nvSpPr>
          <p:spPr bwMode="auto">
            <a:xfrm>
              <a:off x="3857620" y="6000768"/>
              <a:ext cx="39145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权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000125" y="5876925"/>
            <a:ext cx="1500188" cy="623888"/>
            <a:chOff x="1142976" y="5715810"/>
            <a:chExt cx="1500992" cy="623512"/>
          </a:xfrm>
        </p:grpSpPr>
        <p:cxnSp>
          <p:nvCxnSpPr>
            <p:cNvPr id="13" name="直接连接符 12"/>
            <p:cNvCxnSpPr/>
            <p:nvPr/>
          </p:nvCxnSpPr>
          <p:spPr>
            <a:xfrm rot="5400000">
              <a:off x="2394087" y="5965691"/>
              <a:ext cx="4997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86259" y="6215572"/>
              <a:ext cx="857709" cy="15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5" name="矩形 21"/>
            <p:cNvSpPr>
              <a:spLocks noChangeArrowheads="1"/>
            </p:cNvSpPr>
            <p:nvPr/>
          </p:nvSpPr>
          <p:spPr bwMode="auto">
            <a:xfrm>
              <a:off x="1142976" y="6000768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系数</a:t>
              </a:r>
              <a:endParaRPr lang="zh-CN" altLang="en-US" sz="1600">
                <a:solidFill>
                  <a:srgbClr val="7030A0"/>
                </a:solidFill>
              </a:endParaRPr>
            </a:p>
          </p:txBody>
        </p:sp>
      </p:grp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571500" y="1285875"/>
            <a:ext cx="8072438" cy="1000125"/>
            <a:chOff x="714348" y="1357298"/>
            <a:chExt cx="8072494" cy="1000132"/>
          </a:xfrm>
        </p:grpSpPr>
        <p:sp>
          <p:nvSpPr>
            <p:cNvPr id="35851" name="矩形 5"/>
            <p:cNvSpPr>
              <a:spLocks noChangeArrowheads="1"/>
            </p:cNvSpPr>
            <p:nvPr/>
          </p:nvSpPr>
          <p:spPr bwMode="auto">
            <a:xfrm>
              <a:off x="744538" y="1428736"/>
              <a:ext cx="7858125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       多位数码中每一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位的构成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以及低位向高位的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进位原则</a:t>
              </a:r>
              <a:r>
                <a:rPr kumimoji="1" lang="zh-CN" altLang="en-US" sz="2400" b="1">
                  <a:solidFill>
                    <a:srgbClr val="040404"/>
                  </a:solidFill>
                  <a:latin typeface="Times New Roman" pitchFamily="18" charset="0"/>
                  <a:cs typeface="Times New Roman" pitchFamily="18" charset="0"/>
                </a:rPr>
                <a:t>，称为数制。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52" name="Rectangle 16"/>
            <p:cNvSpPr>
              <a:spLocks noChangeArrowheads="1"/>
            </p:cNvSpPr>
            <p:nvPr/>
          </p:nvSpPr>
          <p:spPr bwMode="auto">
            <a:xfrm>
              <a:off x="714348" y="1357298"/>
              <a:ext cx="8072494" cy="1000132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/>
      <p:bldP spid="5" grpId="0"/>
      <p:bldP spid="9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8023</TotalTime>
  <Words>2443</Words>
  <Application>Microsoft Office PowerPoint</Application>
  <PresentationFormat>全屏显示(4:3)</PresentationFormat>
  <Paragraphs>504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Monotype Sorts</vt:lpstr>
      <vt:lpstr>黑体</vt:lpstr>
      <vt:lpstr>楷体</vt:lpstr>
      <vt:lpstr>楷体_GB2312</vt:lpstr>
      <vt:lpstr>宋体</vt:lpstr>
      <vt:lpstr>微软雅黑</vt:lpstr>
      <vt:lpstr>Arial</vt:lpstr>
      <vt:lpstr>Calibri</vt:lpstr>
      <vt:lpstr>Franklin Gothic Book</vt:lpstr>
      <vt:lpstr>Franklin Gothic Medium</vt:lpstr>
      <vt:lpstr>Helvetica</vt:lpstr>
      <vt:lpstr>Times New Roman</vt:lpstr>
      <vt:lpstr>Wingdings</vt:lpstr>
      <vt:lpstr>Wingdings 2</vt:lpstr>
      <vt:lpstr>默认设计模板</vt:lpstr>
      <vt:lpstr>暗香扑面</vt:lpstr>
      <vt:lpstr>1_暗香扑面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sdf</dc:creator>
  <cp:lastModifiedBy>sdf</cp:lastModifiedBy>
  <cp:revision>773</cp:revision>
  <dcterms:created xsi:type="dcterms:W3CDTF">1601-01-01T00:00:00Z</dcterms:created>
  <dcterms:modified xsi:type="dcterms:W3CDTF">2018-05-02T01:48:37Z</dcterms:modified>
</cp:coreProperties>
</file>